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0" r:id="rId3"/>
    <p:sldMasterId id="2147483680" r:id="rId4"/>
    <p:sldMasterId id="2147483692" r:id="rId5"/>
  </p:sldMasterIdLst>
  <p:sldIdLst>
    <p:sldId id="325" r:id="rId6"/>
    <p:sldId id="326" r:id="rId7"/>
    <p:sldId id="327" r:id="rId8"/>
    <p:sldId id="334" r:id="rId9"/>
    <p:sldId id="490" r:id="rId10"/>
    <p:sldId id="489" r:id="rId11"/>
    <p:sldId id="491" r:id="rId12"/>
    <p:sldId id="256" r:id="rId13"/>
    <p:sldId id="329" r:id="rId14"/>
    <p:sldId id="485" r:id="rId15"/>
    <p:sldId id="330" r:id="rId16"/>
    <p:sldId id="492" r:id="rId17"/>
    <p:sldId id="331" r:id="rId18"/>
    <p:sldId id="493" r:id="rId19"/>
    <p:sldId id="494" r:id="rId20"/>
    <p:sldId id="495" r:id="rId21"/>
    <p:sldId id="496" r:id="rId22"/>
    <p:sldId id="560" r:id="rId23"/>
    <p:sldId id="561" r:id="rId24"/>
    <p:sldId id="562" r:id="rId25"/>
    <p:sldId id="563" r:id="rId26"/>
    <p:sldId id="35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7" d="100"/>
          <a:sy n="97" d="100"/>
        </p:scale>
        <p:origin x="14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12809900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5941818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3698432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3698307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9503862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9254064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098675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360076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1/1/2025</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74316885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1/1/2025</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74078617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1/1/2025</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E61C8CE7-611D-FBE6-AD87-779F3F92D652}"/>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206109160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2025/1/1</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662164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1/1/2025</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83819670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1/1/2025</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33431108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1/1/2025</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54556019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1/1/2025</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02393932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1/1/2025</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37684545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1/1/2025</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8" name="Picture 373" descr="Logo&#10;&#10;Description automatically generated">
            <a:extLst>
              <a:ext uri="{FF2B5EF4-FFF2-40B4-BE49-F238E27FC236}">
                <a16:creationId xmlns:a16="http://schemas.microsoft.com/office/drawing/2014/main" id="{382D4DAC-0C2B-F6FC-BA3A-CF389EE03BE3}"/>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128016124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1/1/2025</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21752531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1/1/2025</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96337234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68181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2155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982135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12514781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3539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28794857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97683401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748531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919628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8363485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8911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860710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7801085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96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9DA2D519-F605-23A8-CDEB-4A1BA2C02F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101639324"/>
      </p:ext>
    </p:extLst>
  </p:cSld>
  <p:clrMap bg1="lt1" tx1="dk1" bg2="lt2" tx2="dk2" accent1="accent1" accent2="accent2" accent3="accent3" accent4="accent4" accent5="accent5" accent6="accent6" hlink="hlink" folHlink="folHlink"/>
  <p:sldLayoutIdLst>
    <p:sldLayoutId id="2147483669"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250227667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0027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6726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9.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image" Target="../media/image2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9.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id="{7291D4D3-762A-450E-BDA7-DCC8AA5CA3C0}"/>
              </a:ext>
            </a:extLst>
          </p:cNvPr>
          <p:cNvSpPr txBox="1"/>
          <p:nvPr/>
        </p:nvSpPr>
        <p:spPr>
          <a:xfrm>
            <a:off x="2597057" y="815508"/>
            <a:ext cx="6561377" cy="954107"/>
          </a:xfrm>
          <a:prstGeom prst="rect">
            <a:avLst/>
          </a:prstGeom>
          <a:noFill/>
        </p:spPr>
        <p:txBody>
          <a:bodyPr wrap="squar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w="3175">
                  <a:solidFill>
                    <a:srgbClr val="7030A0"/>
                  </a:solid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PHÒNG</a:t>
            </a:r>
            <a:r>
              <a:rPr kumimoji="0" lang="en-US" sz="2800" b="0" i="0" u="none" strike="noStrike" kern="1200" cap="none" spc="0" normalizeH="0" noProof="0">
                <a:ln w="3175">
                  <a:solidFill>
                    <a:srgbClr val="7030A0"/>
                  </a:solid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GDDT HUYỆN ỨNG HÒA</a:t>
            </a:r>
          </a:p>
          <a:p>
            <a:pPr marL="0" marR="0" lvl="0" indent="0" algn="ctr" defTabSz="1219170" rtl="0" eaLnBrk="0" fontAlgn="base" latinLnBrk="0" hangingPunct="0">
              <a:lnSpc>
                <a:spcPct val="100000"/>
              </a:lnSpc>
              <a:spcBef>
                <a:spcPct val="0"/>
              </a:spcBef>
              <a:spcAft>
                <a:spcPct val="0"/>
              </a:spcAft>
              <a:buClrTx/>
              <a:buSzTx/>
              <a:buFontTx/>
              <a:buNone/>
              <a:tabLst/>
              <a:defRPr/>
            </a:pPr>
            <a:r>
              <a:rPr lang="en-US" sz="2800" baseline="0">
                <a:ln w="3175">
                  <a:solidFill>
                    <a:srgbClr val="7030A0"/>
                  </a:solidFill>
                </a:ln>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TRƯỜNG</a:t>
            </a:r>
            <a:r>
              <a:rPr lang="en-US" sz="2800">
                <a:ln w="3175">
                  <a:solidFill>
                    <a:srgbClr val="7030A0"/>
                  </a:solidFill>
                </a:ln>
                <a:solidFill>
                  <a:srgbClr val="002060"/>
                </a:solidFill>
                <a:latin typeface="Times New Roman" panose="02020603050405020304" pitchFamily="18" charset="0"/>
                <a:ea typeface="Cambria" panose="02040503050406030204" pitchFamily="18" charset="0"/>
                <a:cs typeface="Times New Roman" panose="02020603050405020304" pitchFamily="18" charset="0"/>
              </a:rPr>
              <a:t> TH ĐỘI BÌNH</a:t>
            </a:r>
            <a:endParaRPr kumimoji="0" lang="en-US" sz="2800" b="0" i="0" u="none" strike="noStrike" kern="1200" cap="none" spc="0" normalizeH="0" baseline="0" noProof="0" dirty="0">
              <a:ln w="3175">
                <a:solidFill>
                  <a:srgbClr val="7030A0"/>
                </a:solid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622981" y="2353527"/>
            <a:ext cx="2749731" cy="550986"/>
          </a:xfrm>
          <a:prstGeom prst="rect">
            <a:avLst/>
          </a:prstGeom>
        </p:spPr>
      </p:pic>
      <p:pic>
        <p:nvPicPr>
          <p:cNvPr id="11" name="Picture 10">
            <a:extLst>
              <a:ext uri="{FF2B5EF4-FFF2-40B4-BE49-F238E27FC236}">
                <a16:creationId xmlns:a16="http://schemas.microsoft.com/office/drawing/2014/main" id="{B85B5B83-8CA6-ED72-882F-7A1D8BDC0189}"/>
              </a:ext>
            </a:extLst>
          </p:cNvPr>
          <p:cNvPicPr>
            <a:picLocks noChangeAspect="1"/>
          </p:cNvPicPr>
          <p:nvPr/>
        </p:nvPicPr>
        <p:blipFill>
          <a:blip r:embed="rId6"/>
          <a:stretch>
            <a:fillRect/>
          </a:stretch>
        </p:blipFill>
        <p:spPr>
          <a:xfrm>
            <a:off x="2756185" y="2677734"/>
            <a:ext cx="5900331" cy="2461456"/>
          </a:xfrm>
          <a:prstGeom prst="rect">
            <a:avLst/>
          </a:prstGeom>
        </p:spPr>
      </p:pic>
      <p:sp>
        <p:nvSpPr>
          <p:cNvPr id="9" name="TextBox 8">
            <a:extLst>
              <a:ext uri="{FF2B5EF4-FFF2-40B4-BE49-F238E27FC236}">
                <a16:creationId xmlns:a16="http://schemas.microsoft.com/office/drawing/2014/main" id="{351BCF47-8801-0E5C-E88E-E5325E418776}"/>
              </a:ext>
            </a:extLst>
          </p:cNvPr>
          <p:cNvSpPr txBox="1"/>
          <p:nvPr/>
        </p:nvSpPr>
        <p:spPr>
          <a:xfrm>
            <a:off x="2414934" y="1666801"/>
            <a:ext cx="6561377" cy="707886"/>
          </a:xfrm>
          <a:prstGeom prst="rect">
            <a:avLst/>
          </a:prstGeom>
          <a:noFill/>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w="3175">
                  <a:solidFill>
                    <a:srgbClr val="7030A0"/>
                  </a:solid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MÔN:</a:t>
            </a:r>
            <a:r>
              <a:rPr kumimoji="0" lang="en-US" sz="2000" b="0" i="0" u="none" strike="noStrike" kern="1200" cap="none" spc="0" normalizeH="0" noProof="0">
                <a:ln w="3175">
                  <a:solidFill>
                    <a:srgbClr val="7030A0"/>
                  </a:solid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ĐẠO ĐỨC – LỚP 4 </a:t>
            </a:r>
          </a:p>
          <a:p>
            <a:pPr marL="0" marR="0" lvl="0" indent="0" algn="ctr" defTabSz="1219170" rtl="0" eaLnBrk="0" fontAlgn="base" latinLnBrk="0" hangingPunct="0">
              <a:lnSpc>
                <a:spcPct val="100000"/>
              </a:lnSpc>
              <a:spcBef>
                <a:spcPct val="0"/>
              </a:spcBef>
              <a:spcAft>
                <a:spcPct val="0"/>
              </a:spcAft>
              <a:buClrTx/>
              <a:buSzTx/>
              <a:buFontTx/>
              <a:buNone/>
              <a:tabLst/>
              <a:defRPr/>
            </a:pPr>
            <a:r>
              <a:rPr lang="en-US" sz="2000" baseline="0">
                <a:ln w="3175">
                  <a:solidFill>
                    <a:srgbClr val="7030A0"/>
                  </a:solidFill>
                </a:ln>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GIÁO</a:t>
            </a:r>
            <a:r>
              <a:rPr lang="en-US" sz="2000">
                <a:ln w="3175">
                  <a:solidFill>
                    <a:srgbClr val="7030A0"/>
                  </a:solidFill>
                </a:ln>
                <a:solidFill>
                  <a:srgbClr val="002060"/>
                </a:solidFill>
                <a:latin typeface="Times New Roman" panose="02020603050405020304" pitchFamily="18" charset="0"/>
                <a:ea typeface="Cambria" panose="02040503050406030204" pitchFamily="18" charset="0"/>
                <a:cs typeface="Times New Roman" panose="02020603050405020304" pitchFamily="18" charset="0"/>
              </a:rPr>
              <a:t> VIÊN: ĐỖ TIẾN LINH</a:t>
            </a:r>
            <a:endParaRPr kumimoji="0" lang="en-US" sz="2000" b="0" i="0" u="none" strike="noStrike" kern="1200" cap="none" spc="0" normalizeH="0" baseline="0" noProof="0" dirty="0">
              <a:ln w="3175">
                <a:solidFill>
                  <a:srgbClr val="7030A0"/>
                </a:solid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32460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5"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45BBF-E216-E7FD-D7C8-DD6E8BBE443F}"/>
              </a:ext>
            </a:extLst>
          </p:cNvPr>
          <p:cNvPicPr>
            <a:picLocks noChangeAspect="1"/>
          </p:cNvPicPr>
          <p:nvPr/>
        </p:nvPicPr>
        <p:blipFill>
          <a:blip r:embed="rId2"/>
          <a:stretch>
            <a:fillRect/>
          </a:stretch>
        </p:blipFill>
        <p:spPr>
          <a:xfrm>
            <a:off x="1362075" y="1106319"/>
            <a:ext cx="5734050" cy="2370306"/>
          </a:xfrm>
          <a:prstGeom prst="rect">
            <a:avLst/>
          </a:prstGeom>
        </p:spPr>
      </p:pic>
      <p:pic>
        <p:nvPicPr>
          <p:cNvPr id="5" name="Picture 4">
            <a:extLst>
              <a:ext uri="{FF2B5EF4-FFF2-40B4-BE49-F238E27FC236}">
                <a16:creationId xmlns:a16="http://schemas.microsoft.com/office/drawing/2014/main" id="{01E3BE1F-4F02-9A6A-F12B-F49D5AA25811}"/>
              </a:ext>
            </a:extLst>
          </p:cNvPr>
          <p:cNvPicPr>
            <a:picLocks noChangeAspect="1"/>
          </p:cNvPicPr>
          <p:nvPr/>
        </p:nvPicPr>
        <p:blipFill>
          <a:blip r:embed="rId3"/>
          <a:stretch>
            <a:fillRect/>
          </a:stretch>
        </p:blipFill>
        <p:spPr>
          <a:xfrm>
            <a:off x="4948237" y="3524250"/>
            <a:ext cx="6067425" cy="2533650"/>
          </a:xfrm>
          <a:prstGeom prst="rect">
            <a:avLst/>
          </a:prstGeom>
        </p:spPr>
      </p:pic>
    </p:spTree>
    <p:extLst>
      <p:ext uri="{BB962C8B-B14F-4D97-AF65-F5344CB8AC3E}">
        <p14:creationId xmlns:p14="http://schemas.microsoft.com/office/powerpoint/2010/main" val="314372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72B061-D30F-D804-EF1C-BBC7E4088C9C}"/>
              </a:ext>
            </a:extLst>
          </p:cNvPr>
          <p:cNvGrpSpPr/>
          <p:nvPr/>
        </p:nvGrpSpPr>
        <p:grpSpPr>
          <a:xfrm>
            <a:off x="1226128" y="3238500"/>
            <a:ext cx="3879272" cy="2369716"/>
            <a:chOff x="203200" y="3859933"/>
            <a:chExt cx="4928176" cy="2812019"/>
          </a:xfrm>
        </p:grpSpPr>
        <p:pic>
          <p:nvPicPr>
            <p:cNvPr id="3" name="Picture 2">
              <a:extLst>
                <a:ext uri="{FF2B5EF4-FFF2-40B4-BE49-F238E27FC236}">
                  <a16:creationId xmlns:a16="http://schemas.microsoft.com/office/drawing/2014/main" id="{B92FC0AD-A1FD-8AA6-57FD-B11F7BB3D2D8}"/>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4" name="TextBox 3">
              <a:extLst>
                <a:ext uri="{FF2B5EF4-FFF2-40B4-BE49-F238E27FC236}">
                  <a16:creationId xmlns:a16="http://schemas.microsoft.com/office/drawing/2014/main" id="{082963E5-28B0-5EBC-1EB8-6523D8286156}"/>
                </a:ext>
              </a:extLst>
            </p:cNvPr>
            <p:cNvSpPr txBox="1"/>
            <p:nvPr/>
          </p:nvSpPr>
          <p:spPr>
            <a:xfrm>
              <a:off x="203200" y="3859933"/>
              <a:ext cx="4928176" cy="693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5BB216D4-A2B7-88BB-0DAA-EB3BC679023D}"/>
              </a:ext>
            </a:extLst>
          </p:cNvPr>
          <p:cNvGrpSpPr/>
          <p:nvPr/>
        </p:nvGrpSpPr>
        <p:grpSpPr>
          <a:xfrm>
            <a:off x="3310519" y="1599806"/>
            <a:ext cx="7566506" cy="1283063"/>
            <a:chOff x="291094" y="1066406"/>
            <a:chExt cx="7900406" cy="1283063"/>
          </a:xfrm>
        </p:grpSpPr>
        <p:sp>
          <p:nvSpPr>
            <p:cNvPr id="5" name="Hình chữ nhật: Góc Tròn 4">
              <a:extLst>
                <a:ext uri="{FF2B5EF4-FFF2-40B4-BE49-F238E27FC236}">
                  <a16:creationId xmlns:a16="http://schemas.microsoft.com/office/drawing/2014/main" id="{1E41EE4A-0DF4-06C0-12EE-A1AC1A1CCAC4}"/>
                </a:ext>
              </a:extLst>
            </p:cNvPr>
            <p:cNvSpPr/>
            <p:nvPr/>
          </p:nvSpPr>
          <p:spPr>
            <a:xfrm>
              <a:off x="1025976" y="1194884"/>
              <a:ext cx="7165524" cy="1078376"/>
            </a:xfrm>
            <a:custGeom>
              <a:avLst/>
              <a:gdLst>
                <a:gd name="connsiteX0" fmla="*/ 0 w 7165524"/>
                <a:gd name="connsiteY0" fmla="*/ 179733 h 1078376"/>
                <a:gd name="connsiteX1" fmla="*/ 179733 w 7165524"/>
                <a:gd name="connsiteY1" fmla="*/ 0 h 1078376"/>
                <a:gd name="connsiteX2" fmla="*/ 6985791 w 7165524"/>
                <a:gd name="connsiteY2" fmla="*/ 0 h 1078376"/>
                <a:gd name="connsiteX3" fmla="*/ 7165524 w 7165524"/>
                <a:gd name="connsiteY3" fmla="*/ 179733 h 1078376"/>
                <a:gd name="connsiteX4" fmla="*/ 7165524 w 7165524"/>
                <a:gd name="connsiteY4" fmla="*/ 898643 h 1078376"/>
                <a:gd name="connsiteX5" fmla="*/ 6985791 w 7165524"/>
                <a:gd name="connsiteY5" fmla="*/ 1078376 h 1078376"/>
                <a:gd name="connsiteX6" fmla="*/ 179733 w 7165524"/>
                <a:gd name="connsiteY6" fmla="*/ 1078376 h 1078376"/>
                <a:gd name="connsiteX7" fmla="*/ 0 w 7165524"/>
                <a:gd name="connsiteY7" fmla="*/ 898643 h 1078376"/>
                <a:gd name="connsiteX8" fmla="*/ 0 w 71655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5524" h="1078376" fill="none" extrusionOk="0">
                  <a:moveTo>
                    <a:pt x="0" y="179733"/>
                  </a:moveTo>
                  <a:cubicBezTo>
                    <a:pt x="9591" y="70133"/>
                    <a:pt x="75327" y="4966"/>
                    <a:pt x="179733" y="0"/>
                  </a:cubicBezTo>
                  <a:cubicBezTo>
                    <a:pt x="3158713" y="22936"/>
                    <a:pt x="6085301" y="-134525"/>
                    <a:pt x="6985791" y="0"/>
                  </a:cubicBezTo>
                  <a:cubicBezTo>
                    <a:pt x="7088105" y="-13653"/>
                    <a:pt x="7156399" y="79336"/>
                    <a:pt x="7165524" y="179733"/>
                  </a:cubicBezTo>
                  <a:cubicBezTo>
                    <a:pt x="7159518" y="400904"/>
                    <a:pt x="7137377" y="610712"/>
                    <a:pt x="7165524" y="898643"/>
                  </a:cubicBezTo>
                  <a:cubicBezTo>
                    <a:pt x="7160372" y="996678"/>
                    <a:pt x="7093135" y="1074724"/>
                    <a:pt x="6985791" y="1078376"/>
                  </a:cubicBezTo>
                  <a:cubicBezTo>
                    <a:pt x="5311164" y="989804"/>
                    <a:pt x="3038254" y="1059187"/>
                    <a:pt x="179733" y="1078376"/>
                  </a:cubicBezTo>
                  <a:cubicBezTo>
                    <a:pt x="66871" y="1092529"/>
                    <a:pt x="-10227" y="981807"/>
                    <a:pt x="0" y="898643"/>
                  </a:cubicBezTo>
                  <a:cubicBezTo>
                    <a:pt x="-21052" y="548349"/>
                    <a:pt x="57023" y="388564"/>
                    <a:pt x="0" y="179733"/>
                  </a:cubicBezTo>
                  <a:close/>
                </a:path>
                <a:path w="7165524" h="1078376" stroke="0" extrusionOk="0">
                  <a:moveTo>
                    <a:pt x="0" y="179733"/>
                  </a:moveTo>
                  <a:cubicBezTo>
                    <a:pt x="14743" y="88979"/>
                    <a:pt x="77778" y="8290"/>
                    <a:pt x="179733" y="0"/>
                  </a:cubicBezTo>
                  <a:cubicBezTo>
                    <a:pt x="1210996" y="-9402"/>
                    <a:pt x="4505035" y="-138905"/>
                    <a:pt x="6985791" y="0"/>
                  </a:cubicBezTo>
                  <a:cubicBezTo>
                    <a:pt x="7087603" y="-893"/>
                    <a:pt x="7166806" y="84693"/>
                    <a:pt x="7165524" y="179733"/>
                  </a:cubicBezTo>
                  <a:cubicBezTo>
                    <a:pt x="7147686" y="301853"/>
                    <a:pt x="7229302" y="717805"/>
                    <a:pt x="7165524" y="898643"/>
                  </a:cubicBezTo>
                  <a:cubicBezTo>
                    <a:pt x="7176824" y="1004517"/>
                    <a:pt x="7084875" y="1081895"/>
                    <a:pt x="6985791" y="1078376"/>
                  </a:cubicBezTo>
                  <a:cubicBezTo>
                    <a:pt x="6180456" y="1056043"/>
                    <a:pt x="2965726"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6">
              <a:extLst>
                <a:ext uri="{FF2B5EF4-FFF2-40B4-BE49-F238E27FC236}">
                  <a16:creationId xmlns:a16="http://schemas.microsoft.com/office/drawing/2014/main" id="{1EC9995B-AE64-A321-7EF8-3B6F27A8572C}"/>
                </a:ext>
              </a:extLst>
            </p:cNvPr>
            <p:cNvSpPr txBox="1"/>
            <p:nvPr/>
          </p:nvSpPr>
          <p:spPr>
            <a:xfrm>
              <a:off x="1936455" y="1230193"/>
              <a:ext cx="6205867" cy="1077218"/>
            </a:xfrm>
            <a:prstGeom prst="rect">
              <a:avLst/>
            </a:prstGeom>
            <a:noFill/>
          </p:spPr>
          <p:txBody>
            <a:bodyPr wrap="square" rtlCol="0">
              <a:spAutoFit/>
            </a:bodyPr>
            <a:lstStyle/>
            <a:p>
              <a:r>
                <a:rPr lang="en-US" sz="3200" b="1" i="1" dirty="0" err="1">
                  <a:latin typeface="Calibri" panose="020F0502020204030204" pitchFamily="34" charset="0"/>
                  <a:cs typeface="Calibri" panose="020F0502020204030204" pitchFamily="34" charset="0"/>
                </a:rPr>
                <a:t>Hãy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các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biểu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hiện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bảo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vệ</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công</a:t>
              </a:r>
              <a:r>
                <a:rPr lang="en-US" sz="3200" b="1" i="1"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7" name="Hình ảnh 17" descr="Ảnh có chứa mẫu họa&#10;&#10;Mô tả được tạo tự động">
              <a:extLst>
                <a:ext uri="{FF2B5EF4-FFF2-40B4-BE49-F238E27FC236}">
                  <a16:creationId xmlns:a16="http://schemas.microsoft.com/office/drawing/2014/main" id="{98F3E7AD-92AD-5DD2-6EFD-52DFF59803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grpSp>
        <p:nvGrpSpPr>
          <p:cNvPr id="12" name="Group 11">
            <a:extLst>
              <a:ext uri="{FF2B5EF4-FFF2-40B4-BE49-F238E27FC236}">
                <a16:creationId xmlns:a16="http://schemas.microsoft.com/office/drawing/2014/main" id="{B43A20CE-CFC5-77D1-67EF-1557325B5F2B}"/>
              </a:ext>
            </a:extLst>
          </p:cNvPr>
          <p:cNvGrpSpPr/>
          <p:nvPr/>
        </p:nvGrpSpPr>
        <p:grpSpPr>
          <a:xfrm>
            <a:off x="4625494" y="3361931"/>
            <a:ext cx="6747356" cy="1283063"/>
            <a:chOff x="291094" y="1066406"/>
            <a:chExt cx="7045108" cy="1283063"/>
          </a:xfrm>
        </p:grpSpPr>
        <p:sp>
          <p:nvSpPr>
            <p:cNvPr id="13" name="Hình chữ nhật: Góc Tròn 4">
              <a:extLst>
                <a:ext uri="{FF2B5EF4-FFF2-40B4-BE49-F238E27FC236}">
                  <a16:creationId xmlns:a16="http://schemas.microsoft.com/office/drawing/2014/main" id="{F5F5BB8A-6412-3916-642F-504663A0AC17}"/>
                </a:ext>
              </a:extLst>
            </p:cNvPr>
            <p:cNvSpPr/>
            <p:nvPr/>
          </p:nvSpPr>
          <p:spPr>
            <a:xfrm>
              <a:off x="1025976" y="1194884"/>
              <a:ext cx="6310226" cy="1078376"/>
            </a:xfrm>
            <a:custGeom>
              <a:avLst/>
              <a:gdLst>
                <a:gd name="connsiteX0" fmla="*/ 0 w 6310226"/>
                <a:gd name="connsiteY0" fmla="*/ 179733 h 1078376"/>
                <a:gd name="connsiteX1" fmla="*/ 179733 w 6310226"/>
                <a:gd name="connsiteY1" fmla="*/ 0 h 1078376"/>
                <a:gd name="connsiteX2" fmla="*/ 6130493 w 6310226"/>
                <a:gd name="connsiteY2" fmla="*/ 0 h 1078376"/>
                <a:gd name="connsiteX3" fmla="*/ 6310226 w 6310226"/>
                <a:gd name="connsiteY3" fmla="*/ 179733 h 1078376"/>
                <a:gd name="connsiteX4" fmla="*/ 6310226 w 6310226"/>
                <a:gd name="connsiteY4" fmla="*/ 898643 h 1078376"/>
                <a:gd name="connsiteX5" fmla="*/ 6130493 w 6310226"/>
                <a:gd name="connsiteY5" fmla="*/ 1078376 h 1078376"/>
                <a:gd name="connsiteX6" fmla="*/ 179733 w 6310226"/>
                <a:gd name="connsiteY6" fmla="*/ 1078376 h 1078376"/>
                <a:gd name="connsiteX7" fmla="*/ 0 w 6310226"/>
                <a:gd name="connsiteY7" fmla="*/ 898643 h 1078376"/>
                <a:gd name="connsiteX8" fmla="*/ 0 w 6310226"/>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226" h="1078376" fill="none" extrusionOk="0">
                  <a:moveTo>
                    <a:pt x="0" y="179733"/>
                  </a:moveTo>
                  <a:cubicBezTo>
                    <a:pt x="9591" y="70133"/>
                    <a:pt x="75327" y="4966"/>
                    <a:pt x="179733" y="0"/>
                  </a:cubicBezTo>
                  <a:cubicBezTo>
                    <a:pt x="857931" y="22936"/>
                    <a:pt x="5446297" y="-134525"/>
                    <a:pt x="6130493" y="0"/>
                  </a:cubicBezTo>
                  <a:cubicBezTo>
                    <a:pt x="6232807" y="-13653"/>
                    <a:pt x="6301101" y="79336"/>
                    <a:pt x="6310226" y="179733"/>
                  </a:cubicBezTo>
                  <a:cubicBezTo>
                    <a:pt x="6304220" y="400904"/>
                    <a:pt x="6282079" y="610712"/>
                    <a:pt x="6310226" y="898643"/>
                  </a:cubicBezTo>
                  <a:cubicBezTo>
                    <a:pt x="6305074" y="996678"/>
                    <a:pt x="6237837" y="1074724"/>
                    <a:pt x="6130493" y="1078376"/>
                  </a:cubicBezTo>
                  <a:cubicBezTo>
                    <a:pt x="4221749" y="989804"/>
                    <a:pt x="1436437" y="1059187"/>
                    <a:pt x="179733" y="1078376"/>
                  </a:cubicBezTo>
                  <a:cubicBezTo>
                    <a:pt x="66871" y="1092529"/>
                    <a:pt x="-10227" y="981807"/>
                    <a:pt x="0" y="898643"/>
                  </a:cubicBezTo>
                  <a:cubicBezTo>
                    <a:pt x="-21052" y="548349"/>
                    <a:pt x="57023" y="388564"/>
                    <a:pt x="0" y="179733"/>
                  </a:cubicBezTo>
                  <a:close/>
                </a:path>
                <a:path w="6310226" h="1078376" stroke="0" extrusionOk="0">
                  <a:moveTo>
                    <a:pt x="0" y="179733"/>
                  </a:moveTo>
                  <a:cubicBezTo>
                    <a:pt x="14743" y="88979"/>
                    <a:pt x="77778" y="8290"/>
                    <a:pt x="179733" y="0"/>
                  </a:cubicBezTo>
                  <a:cubicBezTo>
                    <a:pt x="2014276" y="-9402"/>
                    <a:pt x="4795913" y="-138905"/>
                    <a:pt x="6130493" y="0"/>
                  </a:cubicBezTo>
                  <a:cubicBezTo>
                    <a:pt x="6232305" y="-893"/>
                    <a:pt x="6311508" y="84693"/>
                    <a:pt x="6310226" y="179733"/>
                  </a:cubicBezTo>
                  <a:cubicBezTo>
                    <a:pt x="6292388" y="301853"/>
                    <a:pt x="6374004" y="717805"/>
                    <a:pt x="6310226" y="898643"/>
                  </a:cubicBezTo>
                  <a:cubicBezTo>
                    <a:pt x="6321526" y="1004517"/>
                    <a:pt x="6229577" y="1081895"/>
                    <a:pt x="6130493" y="1078376"/>
                  </a:cubicBezTo>
                  <a:cubicBezTo>
                    <a:pt x="3993393" y="1056043"/>
                    <a:pt x="2402083"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6">
              <a:extLst>
                <a:ext uri="{FF2B5EF4-FFF2-40B4-BE49-F238E27FC236}">
                  <a16:creationId xmlns:a16="http://schemas.microsoft.com/office/drawing/2014/main" id="{776E34E9-9068-CC65-A7C6-DE070DEF6488}"/>
                </a:ext>
              </a:extLst>
            </p:cNvPr>
            <p:cNvSpPr txBox="1"/>
            <p:nvPr/>
          </p:nvSpPr>
          <p:spPr>
            <a:xfrm>
              <a:off x="1936455" y="1230193"/>
              <a:ext cx="5350020" cy="954107"/>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SimSun" panose="02010600030101010101" pitchFamily="2" charset="-122"/>
                  <a:cs typeface="Calibri" panose="020F0502020204030204" pitchFamily="34" charset="0"/>
                </a:rPr>
                <a:t>Kể</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thêm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những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biểu</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hiện</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bảo</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vệ</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công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mà</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em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biết</a:t>
              </a:r>
              <a:r>
                <a:rPr lang="en-US" sz="2800" b="1" i="1" dirty="0">
                  <a:effectLst/>
                  <a:latin typeface="Calibri" panose="020F0502020204030204" pitchFamily="34" charset="0"/>
                  <a:ea typeface="SimSun" panose="02010600030101010101" pitchFamily="2" charset="-122"/>
                  <a:cs typeface="Calibri" panose="020F0502020204030204" pitchFamily="34" charset="0"/>
                </a:rPr>
                <a:t>.</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p:txBody>
        </p:sp>
        <p:pic>
          <p:nvPicPr>
            <p:cNvPr id="15" name="Hình ảnh 17" descr="Ảnh có chứa mẫu họa&#10;&#10;Mô tả được tạo tự động">
              <a:extLst>
                <a:ext uri="{FF2B5EF4-FFF2-40B4-BE49-F238E27FC236}">
                  <a16:creationId xmlns:a16="http://schemas.microsoft.com/office/drawing/2014/main" id="{D4CB4480-92A1-9578-3BDE-5ED653F222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extLst>
      <p:ext uri="{BB962C8B-B14F-4D97-AF65-F5344CB8AC3E}">
        <p14:creationId xmlns:p14="http://schemas.microsoft.com/office/powerpoint/2010/main" val="2861398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924548" y="2647950"/>
            <a:ext cx="4876802" cy="178117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a:t>
            </a: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hông viết, vẽ lên của công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7931F2DF-7A8E-83C6-9C03-53A386968C09}"/>
              </a:ext>
            </a:extLst>
          </p:cNvPr>
          <p:cNvPicPr>
            <a:picLocks noChangeAspect="1"/>
          </p:cNvPicPr>
          <p:nvPr/>
        </p:nvPicPr>
        <p:blipFill>
          <a:blip r:embed="rId3"/>
          <a:stretch>
            <a:fillRect/>
          </a:stretch>
        </p:blipFill>
        <p:spPr>
          <a:xfrm>
            <a:off x="1000124" y="2652712"/>
            <a:ext cx="4848225" cy="2222749"/>
          </a:xfrm>
          <a:prstGeom prst="rect">
            <a:avLst/>
          </a:prstGeom>
        </p:spPr>
      </p:pic>
    </p:spTree>
    <p:extLst>
      <p:ext uri="{BB962C8B-B14F-4D97-AF65-F5344CB8AC3E}">
        <p14:creationId xmlns:p14="http://schemas.microsoft.com/office/powerpoint/2010/main" val="2853951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FF0000"/>
                </a:solidFill>
                <a:latin typeface="Calibri" panose="020F0502020204030204" pitchFamily="34" charset="0"/>
                <a:cs typeface="Calibri" panose="020F0502020204030204" pitchFamily="34" charset="0"/>
              </a:rPr>
              <a:t>T</a:t>
            </a:r>
            <a:r>
              <a:rPr lang="vi-VN" sz="4400" b="1" dirty="0">
                <a:solidFill>
                  <a:srgbClr val="FF0000"/>
                </a:solidFill>
                <a:latin typeface="Calibri" panose="020F0502020204030204" pitchFamily="34" charset="0"/>
                <a:cs typeface="Calibri" panose="020F0502020204030204" pitchFamily="34" charset="0"/>
              </a:rPr>
              <a:t>ham gia lau dọn những bức tường bị vấy bẩn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CF6D3407-8B10-020C-7754-FF43474182C9}"/>
              </a:ext>
            </a:extLst>
          </p:cNvPr>
          <p:cNvPicPr>
            <a:picLocks noChangeAspect="1"/>
          </p:cNvPicPr>
          <p:nvPr/>
        </p:nvPicPr>
        <p:blipFill>
          <a:blip r:embed="rId3"/>
          <a:stretch>
            <a:fillRect/>
          </a:stretch>
        </p:blipFill>
        <p:spPr>
          <a:xfrm>
            <a:off x="876300" y="2662238"/>
            <a:ext cx="5331204" cy="1985962"/>
          </a:xfrm>
          <a:prstGeom prst="rect">
            <a:avLst/>
          </a:prstGeom>
        </p:spPr>
      </p:pic>
    </p:spTree>
    <p:extLst>
      <p:ext uri="{BB962C8B-B14F-4D97-AF65-F5344CB8AC3E}">
        <p14:creationId xmlns:p14="http://schemas.microsoft.com/office/powerpoint/2010/main" val="1189107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pitchFamily="34" charset="0"/>
                <a:cs typeface="Calibri" panose="020F0502020204030204" pitchFamily="34" charset="0"/>
              </a:rPr>
              <a:t>N</a:t>
            </a:r>
            <a:r>
              <a:rPr lang="vi-VN" sz="4000" b="1" dirty="0">
                <a:solidFill>
                  <a:srgbClr val="FF0000"/>
                </a:solidFill>
                <a:latin typeface="Calibri" panose="020F0502020204030204" pitchFamily="34" charset="0"/>
                <a:cs typeface="Calibri" panose="020F0502020204030204" pitchFamily="34" charset="0"/>
              </a:rPr>
              <a:t>hắc nhở các bạn sử dụng cẩn thận đồ dùng của trường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196DBB78-7782-907D-771B-1214F749E163}"/>
              </a:ext>
            </a:extLst>
          </p:cNvPr>
          <p:cNvPicPr>
            <a:picLocks noChangeAspect="1"/>
          </p:cNvPicPr>
          <p:nvPr/>
        </p:nvPicPr>
        <p:blipFill>
          <a:blip r:embed="rId3"/>
          <a:stretch>
            <a:fillRect/>
          </a:stretch>
        </p:blipFill>
        <p:spPr>
          <a:xfrm>
            <a:off x="952500" y="2525544"/>
            <a:ext cx="5238750" cy="2165562"/>
          </a:xfrm>
          <a:prstGeom prst="rect">
            <a:avLst/>
          </a:prstGeom>
        </p:spPr>
      </p:pic>
    </p:spTree>
    <p:extLst>
      <p:ext uri="{BB962C8B-B14F-4D97-AF65-F5344CB8AC3E}">
        <p14:creationId xmlns:p14="http://schemas.microsoft.com/office/powerpoint/2010/main" val="2841746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latin typeface="Calibri" panose="020F0502020204030204" pitchFamily="34" charset="0"/>
                <a:cs typeface="Calibri" panose="020F0502020204030204" pitchFamily="34" charset="0"/>
              </a:rPr>
              <a:t>Nhắc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dụng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cẩn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thận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đồ</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công</a:t>
            </a:r>
            <a:r>
              <a:rPr lang="en-US" sz="4000" b="1" dirty="0">
                <a:solidFill>
                  <a:srgbClr val="FF0000"/>
                </a:solidFill>
                <a:latin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5967E533-AFEE-8404-4051-772625714931}"/>
              </a:ext>
            </a:extLst>
          </p:cNvPr>
          <p:cNvPicPr>
            <a:picLocks noChangeAspect="1"/>
          </p:cNvPicPr>
          <p:nvPr/>
        </p:nvPicPr>
        <p:blipFill>
          <a:blip r:embed="rId3"/>
          <a:stretch>
            <a:fillRect/>
          </a:stretch>
        </p:blipFill>
        <p:spPr>
          <a:xfrm>
            <a:off x="1443038" y="2695575"/>
            <a:ext cx="4643438" cy="1939018"/>
          </a:xfrm>
          <a:prstGeom prst="rect">
            <a:avLst/>
          </a:prstGeom>
        </p:spPr>
      </p:pic>
    </p:spTree>
    <p:extLst>
      <p:ext uri="{BB962C8B-B14F-4D97-AF65-F5344CB8AC3E}">
        <p14:creationId xmlns:p14="http://schemas.microsoft.com/office/powerpoint/2010/main" val="423339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1369866"/>
            <a:chOff x="1023019" y="401794"/>
            <a:chExt cx="9960347" cy="1314461"/>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225613"/>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2: Khám phá vì sao phải bảo vệ của công.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47343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truyện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A1D844E7-C3BB-652C-8FE4-17EFE961EBA3}"/>
              </a:ext>
            </a:extLst>
          </p:cNvPr>
          <p:cNvSpPr txBox="1"/>
          <p:nvPr/>
        </p:nvSpPr>
        <p:spPr>
          <a:xfrm>
            <a:off x="1219201" y="1257300"/>
            <a:ext cx="9667874" cy="5093702"/>
          </a:xfrm>
          <a:prstGeom prst="rect">
            <a:avLst/>
          </a:prstGeom>
          <a:noFill/>
        </p:spPr>
        <p:txBody>
          <a:bodyPr wrap="square" rtlCol="0">
            <a:spAutoFit/>
          </a:bodyPr>
          <a:lstStyle/>
          <a:p>
            <a:pPr algn="ctr" rtl="0">
              <a:spcBef>
                <a:spcPts val="0"/>
              </a:spcBef>
              <a:spcAft>
                <a:spcPts val="500"/>
              </a:spcAft>
            </a:pPr>
            <a:r>
              <a:rPr lang="vi-VN" sz="2000"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sz="2000" b="0" dirty="0">
              <a:solidFill>
                <a:srgbClr val="002060"/>
              </a:solidFill>
              <a:effectLst/>
              <a:latin typeface="Calibri" panose="020F0502020204030204" pitchFamily="34" charset="0"/>
              <a:cs typeface="Calibri" panose="020F0502020204030204" pitchFamily="34" charset="0"/>
            </a:endParaRPr>
          </a:p>
          <a:p>
            <a:pPr algn="just"/>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39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5" y="241658"/>
            <a:ext cx="5982585" cy="2711092"/>
            <a:chOff x="9314123" y="626900"/>
            <a:chExt cx="8364276" cy="1185794"/>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3" y="651973"/>
              <a:ext cx="7507038" cy="116072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Em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nhận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xét</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về</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của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các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bạn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học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sinh</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đối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với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bộ</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bàn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ghế</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đá</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gây</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ra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hậu</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quả</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a:t>
              </a:r>
              <a:endParaRPr kumimoji="0" lang="vi-VN" sz="3200" b="1" i="0" u="none" strike="noStrike" kern="1200" cap="none" spc="0" normalizeH="0" baseline="0" noProof="0" dirty="0">
                <a:ln w="0"/>
                <a:solidFill>
                  <a:prstClr val="white"/>
                </a:solidFill>
                <a:effectLst/>
                <a:uLnTx/>
                <a:uFillTx/>
                <a:latin typeface="Calibri"/>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793435"/>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800" b="1" dirty="0">
                <a:ln w="0"/>
                <a:solidFill>
                  <a:srgbClr val="F79646">
                    <a:lumMod val="50000"/>
                  </a:srgbClr>
                </a:solidFill>
                <a:latin typeface="Calibri" panose="020F0502020204030204" pitchFamily="34" charset="0"/>
                <a:cs typeface="Calibri" panose="020F0502020204030204" pitchFamily="34" charset="0"/>
                <a:sym typeface="Arial"/>
              </a:rPr>
              <a:t>Dùng vật nhọn để khắc lên bộ bàn ghế đá những hình thù kì quái, thậm chí dùng bút xóa để viết, vẽ những từ ngữ không đẹp là những việc làm rất đáng bị lên án. Những việc đó làm cho những chiếc bàn ghế bị sứt mẻ và trở nên xấu xí.</a:t>
            </a:r>
            <a:endParaRPr kumimoji="0" lang="vi-VN" sz="28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6229911"/>
          </a:xfrm>
          <a:prstGeom prst="rect">
            <a:avLst/>
          </a:prstGeom>
          <a:noFill/>
        </p:spPr>
        <p:txBody>
          <a:bodyPr wrap="square" rtlCol="0">
            <a:spAutoFit/>
          </a:bodyPr>
          <a:lstStyle/>
          <a:p>
            <a:pPr algn="ctr" rtl="0">
              <a:spcBef>
                <a:spcPts val="0"/>
              </a:spcBef>
              <a:spcAft>
                <a:spcPts val="500"/>
              </a:spcAft>
            </a:pPr>
            <a:r>
              <a:rPr lang="vi-VN"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dirty="0">
                <a:solidFill>
                  <a:srgbClr val="002060"/>
                </a:solidFill>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b="0" dirty="0">
              <a:solidFill>
                <a:srgbClr val="002060"/>
              </a:solidFill>
              <a:effectLst/>
              <a:latin typeface="Calibri" panose="020F0502020204030204" pitchFamily="34" charset="0"/>
              <a:cs typeface="Calibri" panose="020F0502020204030204" pitchFamily="34" charset="0"/>
            </a:endParaRPr>
          </a:p>
          <a:p>
            <a:pPr algn="just"/>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2" name="Hình tự do: Hình 25">
            <a:extLst>
              <a:ext uri="{FF2B5EF4-FFF2-40B4-BE49-F238E27FC236}">
                <a16:creationId xmlns:a16="http://schemas.microsoft.com/office/drawing/2014/main" id="{61541E2F-3CE7-C4C6-8B5E-EBF1CDF05107}"/>
              </a:ext>
            </a:extLst>
          </p:cNvPr>
          <p:cNvSpPr/>
          <p:nvPr/>
        </p:nvSpPr>
        <p:spPr>
          <a:xfrm>
            <a:off x="455384" y="3376530"/>
            <a:ext cx="5716816" cy="4243470"/>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292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3D74A74A-9908-4A49-A3F2-02EDA2C780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56773F16-DCAB-89FF-16F3-FA8A41B148CC}"/>
              </a:ext>
            </a:extLst>
          </p:cNvPr>
          <p:cNvGrpSpPr/>
          <p:nvPr/>
        </p:nvGrpSpPr>
        <p:grpSpPr>
          <a:xfrm>
            <a:off x="2795168" y="946515"/>
            <a:ext cx="7463743" cy="1453785"/>
            <a:chOff x="647361" y="477443"/>
            <a:chExt cx="8438540" cy="1187014"/>
          </a:xfrm>
        </p:grpSpPr>
        <p:sp>
          <p:nvSpPr>
            <p:cNvPr id="4" name="Rectangle: Rounded Corners 3">
              <a:extLst>
                <a:ext uri="{FF2B5EF4-FFF2-40B4-BE49-F238E27FC236}">
                  <a16:creationId xmlns:a16="http://schemas.microsoft.com/office/drawing/2014/main" id="{9499D2B0-6091-882C-8206-F0D07CD51151}"/>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67E1CFA8-579B-77C3-3213-5873203D342D}"/>
                </a:ext>
              </a:extLst>
            </p:cNvPr>
            <p:cNvSpPr txBox="1"/>
            <p:nvPr/>
          </p:nvSpPr>
          <p:spPr>
            <a:xfrm>
              <a:off x="836293" y="548635"/>
              <a:ext cx="8022910" cy="93913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Theo em, vì sao phải bảo vệ của công?</a:t>
              </a:r>
              <a:endParaRPr kumimoji="0" lang="vi-VN" sz="44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A0B2A11E-527B-AD5D-CE92-52197EFDF391}"/>
              </a:ext>
            </a:extLst>
          </p:cNvPr>
          <p:cNvSpPr txBox="1"/>
          <p:nvPr/>
        </p:nvSpPr>
        <p:spPr>
          <a:xfrm>
            <a:off x="3833681" y="3260784"/>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Cần bảo vệ của công vì điều đó thể hiện ý thức trách nhiệm và nếp sống văn minh của mỗi người. Bảo vệ của công giúp cho các tài sản chung luôn bền, đẹp và được sử dụng một cách dài lâu.</a:t>
            </a:r>
          </a:p>
        </p:txBody>
      </p:sp>
      <p:sp>
        <p:nvSpPr>
          <p:cNvPr id="7" name="Freeform: Shape 34">
            <a:extLst>
              <a:ext uri="{FF2B5EF4-FFF2-40B4-BE49-F238E27FC236}">
                <a16:creationId xmlns:a16="http://schemas.microsoft.com/office/drawing/2014/main" id="{DB431A75-E458-9208-04E5-BA3F8487CA46}"/>
              </a:ext>
            </a:extLst>
          </p:cNvPr>
          <p:cNvSpPr/>
          <p:nvPr/>
        </p:nvSpPr>
        <p:spPr>
          <a:xfrm>
            <a:off x="3018815" y="23114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724955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grpSp>
        <p:nvGrpSpPr>
          <p:cNvPr id="23" name="组合 42">
            <a:extLst>
              <a:ext uri="{FF2B5EF4-FFF2-40B4-BE49-F238E27FC236}">
                <a16:creationId xmlns:a16="http://schemas.microsoft.com/office/drawing/2014/main" id="{5DE30215-7470-47C5-2F50-53DD0DA103BE}"/>
              </a:ext>
            </a:extLst>
          </p:cNvPr>
          <p:cNvGrpSpPr/>
          <p:nvPr/>
        </p:nvGrpSpPr>
        <p:grpSpPr>
          <a:xfrm>
            <a:off x="683112" y="4212365"/>
            <a:ext cx="1250565" cy="1155344"/>
            <a:chOff x="6485268" y="1862891"/>
            <a:chExt cx="1250951" cy="1155700"/>
          </a:xfrm>
        </p:grpSpPr>
        <p:sp>
          <p:nvSpPr>
            <p:cNvPr id="24" name="Freeform 6">
              <a:extLst>
                <a:ext uri="{FF2B5EF4-FFF2-40B4-BE49-F238E27FC236}">
                  <a16:creationId xmlns:a16="http://schemas.microsoft.com/office/drawing/2014/main"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5" name="Freeform 7">
              <a:extLst>
                <a:ext uri="{FF2B5EF4-FFF2-40B4-BE49-F238E27FC236}">
                  <a16:creationId xmlns:a16="http://schemas.microsoft.com/office/drawing/2014/main"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6" name="TextBox 50">
              <a:extLst>
                <a:ext uri="{FF2B5EF4-FFF2-40B4-BE49-F238E27FC236}">
                  <a16:creationId xmlns:a16="http://schemas.microsoft.com/office/drawing/2014/main" id="{AF7E41FE-DEE7-714B-315B-F97AFC1F3FAA}"/>
                </a:ext>
              </a:extLst>
            </p:cNvPr>
            <p:cNvSpPr txBox="1"/>
            <p:nvPr/>
          </p:nvSpPr>
          <p:spPr>
            <a:xfrm>
              <a:off x="6825966" y="2119277"/>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03</a:t>
              </a:r>
            </a:p>
          </p:txBody>
        </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Nêu được một số biểu hiện của bảo vệ của 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Biết vì sao phải bảo vệ của 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9" name="TextBox 10">
            <a:extLst>
              <a:ext uri="{FF2B5EF4-FFF2-40B4-BE49-F238E27FC236}">
                <a16:creationId xmlns:a16="http://schemas.microsoft.com/office/drawing/2014/main" id="{59AFAD33-0DBF-6D29-2702-E7A7B4E98B32}"/>
              </a:ext>
            </a:extLst>
          </p:cNvPr>
          <p:cNvSpPr txBox="1">
            <a:spLocks noChangeArrowheads="1"/>
          </p:cNvSpPr>
          <p:nvPr/>
        </p:nvSpPr>
        <p:spPr bwMode="auto">
          <a:xfrm>
            <a:off x="2047331" y="424699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3000" b="1" i="0" u="none" strike="noStrike" kern="3000" cap="none" spc="31" normalizeH="0" baseline="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Có</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những</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việc</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làm</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cụ</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thể</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để</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bảo</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vệ</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của</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30" name="Picture 29">
            <a:extLst>
              <a:ext uri="{FF2B5EF4-FFF2-40B4-BE49-F238E27FC236}">
                <a16:creationId xmlns:a16="http://schemas.microsoft.com/office/drawing/2014/main"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grpSp>
        <p:nvGrpSpPr>
          <p:cNvPr id="2" name="组合 35">
            <a:extLst>
              <a:ext uri="{FF2B5EF4-FFF2-40B4-BE49-F238E27FC236}">
                <a16:creationId xmlns:a16="http://schemas.microsoft.com/office/drawing/2014/main" id="{D56D7BAC-2A29-9D46-F838-1823B0B8B2F3}"/>
              </a:ext>
            </a:extLst>
          </p:cNvPr>
          <p:cNvGrpSpPr/>
          <p:nvPr/>
        </p:nvGrpSpPr>
        <p:grpSpPr>
          <a:xfrm>
            <a:off x="1245531" y="5345436"/>
            <a:ext cx="1250565" cy="1155344"/>
            <a:chOff x="990159" y="3430434"/>
            <a:chExt cx="1250951" cy="1155700"/>
          </a:xfrm>
        </p:grpSpPr>
        <p:sp>
          <p:nvSpPr>
            <p:cNvPr id="5" name="Freeform 6">
              <a:extLst>
                <a:ext uri="{FF2B5EF4-FFF2-40B4-BE49-F238E27FC236}">
                  <a16:creationId xmlns:a16="http://schemas.microsoft.com/office/drawing/2014/main" id="{AC50622A-098E-1C6F-6D93-83B70440080D}"/>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6" name="组合 37">
              <a:extLst>
                <a:ext uri="{FF2B5EF4-FFF2-40B4-BE49-F238E27FC236}">
                  <a16:creationId xmlns:a16="http://schemas.microsoft.com/office/drawing/2014/main" id="{D8C8C880-06F5-FE7B-E38F-B474A9D56018}"/>
                </a:ext>
              </a:extLst>
            </p:cNvPr>
            <p:cNvGrpSpPr/>
            <p:nvPr/>
          </p:nvGrpSpPr>
          <p:grpSpPr>
            <a:xfrm>
              <a:off x="1085500" y="3517686"/>
              <a:ext cx="1060270" cy="981196"/>
              <a:chOff x="1085500" y="3517686"/>
              <a:chExt cx="1060270" cy="981196"/>
            </a:xfrm>
          </p:grpSpPr>
          <p:sp>
            <p:nvSpPr>
              <p:cNvPr id="7" name="Freeform 7">
                <a:extLst>
                  <a:ext uri="{FF2B5EF4-FFF2-40B4-BE49-F238E27FC236}">
                    <a16:creationId xmlns:a16="http://schemas.microsoft.com/office/drawing/2014/main" id="{EB490059-7EDE-E33C-B112-3A63A82E2532}"/>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8" name="TextBox 50">
                <a:extLst>
                  <a:ext uri="{FF2B5EF4-FFF2-40B4-BE49-F238E27FC236}">
                    <a16:creationId xmlns:a16="http://schemas.microsoft.com/office/drawing/2014/main" id="{4415E226-A707-DCD5-E442-30C1D779960E}"/>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04</a:t>
                </a:r>
              </a:p>
            </p:txBody>
          </p:sp>
        </p:grpSp>
      </p:grpSp>
      <p:sp>
        <p:nvSpPr>
          <p:cNvPr id="9" name="TextBox 10">
            <a:extLst>
              <a:ext uri="{FF2B5EF4-FFF2-40B4-BE49-F238E27FC236}">
                <a16:creationId xmlns:a16="http://schemas.microsoft.com/office/drawing/2014/main" id="{52ADC358-5670-926F-CCE2-A9A05141C536}"/>
              </a:ext>
            </a:extLst>
          </p:cNvPr>
          <p:cNvSpPr txBox="1">
            <a:spLocks noChangeArrowheads="1"/>
          </p:cNvSpPr>
          <p:nvPr/>
        </p:nvSpPr>
        <p:spPr bwMode="auto">
          <a:xfrm>
            <a:off x="2409281" y="556557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Nhắc</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nhở</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mọi</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người</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giữ</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gìn</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bảo</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vệ</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của</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4A9972F-B8E8-B8E6-A38D-B9E40E92F742}"/>
              </a:ext>
            </a:extLst>
          </p:cNvPr>
          <p:cNvPicPr>
            <a:picLocks noChangeAspect="1"/>
          </p:cNvPicPr>
          <p:nvPr/>
        </p:nvPicPr>
        <p:blipFill>
          <a:blip r:embed="rId3"/>
          <a:stretch>
            <a:fillRect/>
          </a:stretch>
        </p:blipFill>
        <p:spPr>
          <a:xfrm>
            <a:off x="2038433" y="2649411"/>
            <a:ext cx="6876884" cy="1444877"/>
          </a:xfrm>
          <a:prstGeom prst="rect">
            <a:avLst/>
          </a:prstGeom>
        </p:spPr>
      </p:pic>
    </p:spTree>
    <p:extLst>
      <p:ext uri="{BB962C8B-B14F-4D97-AF65-F5344CB8AC3E}">
        <p14:creationId xmlns:p14="http://schemas.microsoft.com/office/powerpoint/2010/main" val="3191894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A13D5-9C2A-CC3E-CEE5-86B74D5FB8CC}"/>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340" y="1764142"/>
            <a:ext cx="4442085" cy="4891815"/>
          </a:xfrm>
          <a:prstGeom prst="rect">
            <a:avLst/>
          </a:prstGeom>
        </p:spPr>
      </p:pic>
      <p:sp>
        <p:nvSpPr>
          <p:cNvPr id="3" name="Rounded Rectangular Callout 16">
            <a:extLst>
              <a:ext uri="{FF2B5EF4-FFF2-40B4-BE49-F238E27FC236}">
                <a16:creationId xmlns:a16="http://schemas.microsoft.com/office/drawing/2014/main" id="{D254D985-9114-8B90-6F58-5377DBB15F05}"/>
              </a:ext>
            </a:extLst>
          </p:cNvPr>
          <p:cNvSpPr/>
          <p:nvPr/>
        </p:nvSpPr>
        <p:spPr>
          <a:xfrm>
            <a:off x="3752850" y="1219200"/>
            <a:ext cx="7277100" cy="2215352"/>
          </a:xfrm>
          <a:prstGeom prst="wedgeRoundRectCallout">
            <a:avLst>
              <a:gd name="adj1" fmla="val -17289"/>
              <a:gd name="adj2" fmla="val 42333"/>
              <a:gd name="adj3" fmla="val 16667"/>
            </a:avLst>
          </a:prstGeom>
          <a:solidFill>
            <a:schemeClr val="accent4">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Chia </a:t>
            </a:r>
            <a:r>
              <a:rPr kumimoji="0" lang="en-US" sz="40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sẻ</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những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việc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chứng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kiến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hoặc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và</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làm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để</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góp</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phần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bảo</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vệ</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của</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công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vi-VN"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841109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80097" y="161926"/>
            <a:ext cx="10030802" cy="762000"/>
            <a:chOff x="1235349" y="785665"/>
            <a:chExt cx="9960347" cy="1015187"/>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38979" y="792254"/>
              <a:ext cx="9565136" cy="59772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bức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gọi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E72ECB81-8481-9FE4-DD20-9029CDF18A9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85912" y="1557337"/>
            <a:ext cx="8901113" cy="4375585"/>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C7D8079F-0DE6-39BA-3188-F3555DB27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203" y="1133475"/>
            <a:ext cx="1068734" cy="9048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FB5096FD-93B4-6880-2961-3382D1CA8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778" y="1095375"/>
            <a:ext cx="1068734" cy="90487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D8504D7B-8C01-87A3-84F0-60BE2F255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7703" y="3267075"/>
            <a:ext cx="1068734" cy="90487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13A426BB-87D1-7190-49A7-5C6F11A0D8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778" y="3238500"/>
            <a:ext cx="1068734" cy="904875"/>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B8071FB3-437E-0E53-B81F-051DAD809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028" y="3190875"/>
            <a:ext cx="1068734" cy="904875"/>
          </a:xfrm>
          <a:prstGeom prst="rect">
            <a:avLst/>
          </a:prstGeom>
        </p:spPr>
      </p:pic>
    </p:spTree>
    <p:extLst>
      <p:ext uri="{BB962C8B-B14F-4D97-AF65-F5344CB8AC3E}">
        <p14:creationId xmlns:p14="http://schemas.microsoft.com/office/powerpoint/2010/main" val="2879158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13" descr="Ảnh có chứa đồ chơi, búp bê&#10;&#10;Mô tả được tạo tự động">
            <a:extLst>
              <a:ext uri="{FF2B5EF4-FFF2-40B4-BE49-F238E27FC236}">
                <a16:creationId xmlns:a16="http://schemas.microsoft.com/office/drawing/2014/main" id="{1EE90DFA-3EA5-D4FF-7B54-07CF79391C5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806869" y="2130259"/>
            <a:ext cx="2969602" cy="4118142"/>
          </a:xfrm>
          <a:prstGeom prst="rect">
            <a:avLst/>
          </a:prstGeom>
        </p:spPr>
      </p:pic>
      <p:grpSp>
        <p:nvGrpSpPr>
          <p:cNvPr id="4" name="Nhóm 7">
            <a:extLst>
              <a:ext uri="{FF2B5EF4-FFF2-40B4-BE49-F238E27FC236}">
                <a16:creationId xmlns:a16="http://schemas.microsoft.com/office/drawing/2014/main" id="{8D3DF6B7-4EEE-6ADE-B28B-41F6CCE84BEF}"/>
              </a:ext>
            </a:extLst>
          </p:cNvPr>
          <p:cNvGrpSpPr/>
          <p:nvPr/>
        </p:nvGrpSpPr>
        <p:grpSpPr>
          <a:xfrm>
            <a:off x="3613102" y="1390649"/>
            <a:ext cx="5654723" cy="2622705"/>
            <a:chOff x="7451678" y="3000375"/>
            <a:chExt cx="4911772" cy="3508529"/>
          </a:xfrm>
        </p:grpSpPr>
        <p:sp>
          <p:nvSpPr>
            <p:cNvPr id="5" name="Bong bóng Lời nói: Hình bầu dục 9">
              <a:extLst>
                <a:ext uri="{FF2B5EF4-FFF2-40B4-BE49-F238E27FC236}">
                  <a16:creationId xmlns:a16="http://schemas.microsoft.com/office/drawing/2014/main" id="{1E8DD172-1983-BB26-19AE-FF0683CEC137}"/>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49DD2165-C378-EDDA-E32C-94632A63554B}"/>
                </a:ext>
              </a:extLst>
            </p:cNvPr>
            <p:cNvSpPr txBox="1"/>
            <p:nvPr/>
          </p:nvSpPr>
          <p:spPr>
            <a:xfrm flipH="1">
              <a:off x="7654749" y="3531120"/>
              <a:ext cx="4489625" cy="2593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Hãy kể tên những tài sản là của công khác mà em biết?</a:t>
              </a:r>
              <a:endParaRPr kumimoji="0" lang="en-US" sz="4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0295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7" descr="Ảnh có chứa trong nhà">
            <a:extLst>
              <a:ext uri="{FF2B5EF4-FFF2-40B4-BE49-F238E27FC236}">
                <a16:creationId xmlns:a16="http://schemas.microsoft.com/office/drawing/2014/main" id="{01D8A3FC-2991-5F68-9450-4D5A599B58D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863305" y="-2174251"/>
            <a:ext cx="4270068" cy="10256872"/>
          </a:xfrm>
          <a:prstGeom prst="rect">
            <a:avLst/>
          </a:prstGeom>
        </p:spPr>
      </p:pic>
      <p:sp>
        <p:nvSpPr>
          <p:cNvPr id="4" name="Hộp Văn bản 40">
            <a:extLst>
              <a:ext uri="{FF2B5EF4-FFF2-40B4-BE49-F238E27FC236}">
                <a16:creationId xmlns:a16="http://schemas.microsoft.com/office/drawing/2014/main" id="{6F61C3C0-27D7-8176-340A-695B38CD3192}"/>
              </a:ext>
            </a:extLst>
          </p:cNvPr>
          <p:cNvSpPr txBox="1"/>
          <p:nvPr/>
        </p:nvSpPr>
        <p:spPr>
          <a:xfrm>
            <a:off x="2460653" y="1806515"/>
            <a:ext cx="7206565" cy="2308324"/>
          </a:xfrm>
          <a:prstGeom prst="rect">
            <a:avLst/>
          </a:prstGeom>
          <a:noFill/>
        </p:spPr>
        <p:txBody>
          <a:bodyPr wrap="square" rtlCol="0">
            <a:spAutoFit/>
          </a:bodyPr>
          <a:lstStyle/>
          <a:p>
            <a:pPr lvl="0" algn="ctr">
              <a:defRPr/>
            </a:pPr>
            <a:r>
              <a:rPr lang="vi-VN" sz="4800" b="1" dirty="0">
                <a:solidFill>
                  <a:srgbClr val="C71A29"/>
                </a:solidFill>
                <a:latin typeface="Calibri" panose="020F0502020204030204" pitchFamily="34" charset="0"/>
                <a:cs typeface="Calibri" panose="020F0502020204030204" pitchFamily="34" charset="0"/>
              </a:rPr>
              <a:t>Các tài sản phục vụ nhu cầu của nhiều người, được gọi là của công.</a:t>
            </a:r>
            <a:endParaRPr kumimoji="0" lang="en-US" sz="4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1955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69AF57C9-F02B-4EC9-5B4E-499D0333BC43}"/>
              </a:ext>
            </a:extLst>
          </p:cNvPr>
          <p:cNvPicPr>
            <a:picLocks noChangeAspect="1"/>
          </p:cNvPicPr>
          <p:nvPr/>
        </p:nvPicPr>
        <p:blipFill>
          <a:blip r:embed="rId3"/>
          <a:stretch>
            <a:fillRect/>
          </a:stretch>
        </p:blipFill>
        <p:spPr>
          <a:xfrm>
            <a:off x="1824294" y="2455096"/>
            <a:ext cx="7267062" cy="1566808"/>
          </a:xfrm>
          <a:prstGeom prst="rect">
            <a:avLst/>
          </a:prstGeom>
        </p:spPr>
      </p:pic>
    </p:spTree>
    <p:extLst>
      <p:ext uri="{BB962C8B-B14F-4D97-AF65-F5344CB8AC3E}">
        <p14:creationId xmlns:p14="http://schemas.microsoft.com/office/powerpoint/2010/main" val="990915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2009775"/>
            <a:chOff x="1023019" y="401794"/>
            <a:chExt cx="9960347" cy="1928488"/>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839640"/>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1: Tìm hiểu một số biểu hiện của bảo vệ của công.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29660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trường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hợp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1DBA5107-0386-8AE0-5C58-30C072193B73}"/>
              </a:ext>
            </a:extLst>
          </p:cNvPr>
          <p:cNvPicPr>
            <a:picLocks noChangeAspect="1"/>
          </p:cNvPicPr>
          <p:nvPr/>
        </p:nvPicPr>
        <p:blipFill>
          <a:blip r:embed="rId2"/>
          <a:stretch>
            <a:fillRect/>
          </a:stretch>
        </p:blipFill>
        <p:spPr>
          <a:xfrm>
            <a:off x="1028699" y="1214437"/>
            <a:ext cx="4848225" cy="2222749"/>
          </a:xfrm>
          <a:prstGeom prst="rect">
            <a:avLst/>
          </a:prstGeom>
        </p:spPr>
      </p:pic>
      <p:pic>
        <p:nvPicPr>
          <p:cNvPr id="6" name="Picture 5">
            <a:extLst>
              <a:ext uri="{FF2B5EF4-FFF2-40B4-BE49-F238E27FC236}">
                <a16:creationId xmlns:a16="http://schemas.microsoft.com/office/drawing/2014/main" id="{8C5D3DB5-0119-0CFF-C3E9-50622AC5F4B9}"/>
              </a:ext>
            </a:extLst>
          </p:cNvPr>
          <p:cNvPicPr>
            <a:picLocks noChangeAspect="1"/>
          </p:cNvPicPr>
          <p:nvPr/>
        </p:nvPicPr>
        <p:blipFill>
          <a:blip r:embed="rId3"/>
          <a:stretch>
            <a:fillRect/>
          </a:stretch>
        </p:blipFill>
        <p:spPr>
          <a:xfrm>
            <a:off x="4914899" y="3557588"/>
            <a:ext cx="5953125" cy="2217638"/>
          </a:xfrm>
          <a:prstGeom prst="rect">
            <a:avLst/>
          </a:prstGeom>
        </p:spPr>
      </p:pic>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825</Words>
  <Application>Microsoft Office PowerPoint</Application>
  <PresentationFormat>Widescreen</PresentationFormat>
  <Paragraphs>51</Paragraphs>
  <Slides>22</Slides>
  <Notes>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vt:i4>
      </vt:variant>
    </vt:vector>
  </HeadingPairs>
  <TitlesOfParts>
    <vt:vector size="36" baseType="lpstr">
      <vt:lpstr>等线</vt:lpstr>
      <vt:lpstr>微软雅黑</vt:lpstr>
      <vt:lpstr>Arial</vt:lpstr>
      <vt:lpstr>Calibri</vt:lpstr>
      <vt:lpstr>Chango</vt:lpstr>
      <vt:lpstr>SVN-Hole Hearted</vt:lpstr>
      <vt:lpstr>Times New Roman</vt:lpstr>
      <vt:lpstr>Wingdings</vt:lpstr>
      <vt:lpstr>汉仪正圆-45W</vt:lpstr>
      <vt:lpstr>Office 主题​​</vt:lpstr>
      <vt:lpstr>2_Office 主题​​</vt:lpstr>
      <vt:lpstr>3_Office 主题​​</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Do Linh</cp:lastModifiedBy>
  <cp:revision>28</cp:revision>
  <dcterms:created xsi:type="dcterms:W3CDTF">2023-09-19T07:45:31Z</dcterms:created>
  <dcterms:modified xsi:type="dcterms:W3CDTF">2025-01-01T15:40:19Z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2023-10-11T14:26:41Z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6fcaf4f0-119d-425c-abf2-a516780d5463</vt:lpwstr>
  </property>
  <property fmtid="{D5CDD505-2E9C-101B-9397-08002B2CF9AE}" pid="7" name="MSIP_Label_defa4170-0d19-0005-0004-bc88714345d2_ActionId">
    <vt:lpwstr>26377007-f90a-4c31-9afc-74bb34e61461</vt:lpwstr>
  </property>
  <property fmtid="{D5CDD505-2E9C-101B-9397-08002B2CF9AE}" pid="8" name="MSIP_Label_defa4170-0d19-0005-0004-bc88714345d2_ContentBits">
    <vt:lpwstr>0</vt:lpwstr>
  </property>
</Properties>
</file>