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9" r:id="rId3"/>
    <p:sldMasterId id="2147483691" r:id="rId4"/>
    <p:sldMasterId id="2147483708" r:id="rId5"/>
  </p:sldMasterIdLst>
  <p:notesMasterIdLst>
    <p:notesMasterId r:id="rId39"/>
  </p:notesMasterIdLst>
  <p:sldIdLst>
    <p:sldId id="299" r:id="rId6"/>
    <p:sldId id="257" r:id="rId7"/>
    <p:sldId id="302" r:id="rId8"/>
    <p:sldId id="258" r:id="rId9"/>
    <p:sldId id="303" r:id="rId10"/>
    <p:sldId id="256" r:id="rId11"/>
    <p:sldId id="300" r:id="rId12"/>
    <p:sldId id="301" r:id="rId13"/>
    <p:sldId id="261" r:id="rId14"/>
    <p:sldId id="263" r:id="rId15"/>
    <p:sldId id="264" r:id="rId16"/>
    <p:sldId id="265" r:id="rId17"/>
    <p:sldId id="266" r:id="rId18"/>
    <p:sldId id="267" r:id="rId19"/>
    <p:sldId id="268" r:id="rId20"/>
    <p:sldId id="269" r:id="rId21"/>
    <p:sldId id="272" r:id="rId22"/>
    <p:sldId id="271" r:id="rId23"/>
    <p:sldId id="273" r:id="rId24"/>
    <p:sldId id="274" r:id="rId25"/>
    <p:sldId id="275" r:id="rId26"/>
    <p:sldId id="276" r:id="rId27"/>
    <p:sldId id="278" r:id="rId28"/>
    <p:sldId id="279" r:id="rId29"/>
    <p:sldId id="277" r:id="rId30"/>
    <p:sldId id="282" r:id="rId31"/>
    <p:sldId id="280" r:id="rId32"/>
    <p:sldId id="281" r:id="rId33"/>
    <p:sldId id="304" r:id="rId34"/>
    <p:sldId id="307" r:id="rId35"/>
    <p:sldId id="305" r:id="rId36"/>
    <p:sldId id="306" r:id="rId37"/>
    <p:sldId id="29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84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173B90-C7BE-4C6D-8340-BED21288370F}" type="datetimeFigureOut">
              <a:rPr lang="en-US" smtClean="0"/>
              <a:t>3/12/2024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183F9B-FD20-41BE-88D6-538EDA0A2F88}" type="slidenum">
              <a:rPr lang="en-US" smtClean="0"/>
              <a:t>‹#›</a:t>
            </a:fld>
            <a:endParaRPr lang="en-US"/>
          </a:p>
        </p:txBody>
      </p:sp>
    </p:spTree>
    <p:extLst>
      <p:ext uri="{BB962C8B-B14F-4D97-AF65-F5344CB8AC3E}">
        <p14:creationId xmlns:p14="http://schemas.microsoft.com/office/powerpoint/2010/main" val="514284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0FAA610B-E567-4C8B-9B7B-9481E283BA6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6992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140811-B04F-45FF-BCEC-810A969B7BE7}" type="slidenum">
              <a:rPr lang="en-US" smtClean="0"/>
              <a:pPr/>
              <a:t>16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83F9B-FD20-41BE-88D6-538EDA0A2F88}" type="slidenum">
              <a:rPr lang="en-US" smtClean="0"/>
              <a:t>20</a:t>
            </a:fld>
            <a:endParaRPr lang="en-US"/>
          </a:p>
        </p:txBody>
      </p:sp>
    </p:spTree>
    <p:extLst>
      <p:ext uri="{BB962C8B-B14F-4D97-AF65-F5344CB8AC3E}">
        <p14:creationId xmlns:p14="http://schemas.microsoft.com/office/powerpoint/2010/main" val="3239115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92D3A7-8D32-4FCE-8D4E-E05A5E7F5298}"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C04F1-7EF8-4EC9-93E1-4D00E609A989}" type="slidenum">
              <a:rPr lang="en-US" smtClean="0"/>
              <a:t>‹#›</a:t>
            </a:fld>
            <a:endParaRPr lang="en-US"/>
          </a:p>
        </p:txBody>
      </p:sp>
    </p:spTree>
    <p:extLst>
      <p:ext uri="{BB962C8B-B14F-4D97-AF65-F5344CB8AC3E}">
        <p14:creationId xmlns:p14="http://schemas.microsoft.com/office/powerpoint/2010/main" val="837686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92D3A7-8D32-4FCE-8D4E-E05A5E7F5298}"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C04F1-7EF8-4EC9-93E1-4D00E609A989}" type="slidenum">
              <a:rPr lang="en-US" smtClean="0"/>
              <a:t>‹#›</a:t>
            </a:fld>
            <a:endParaRPr lang="en-US"/>
          </a:p>
        </p:txBody>
      </p:sp>
    </p:spTree>
    <p:extLst>
      <p:ext uri="{BB962C8B-B14F-4D97-AF65-F5344CB8AC3E}">
        <p14:creationId xmlns:p14="http://schemas.microsoft.com/office/powerpoint/2010/main" val="596143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92D3A7-8D32-4FCE-8D4E-E05A5E7F5298}"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C04F1-7EF8-4EC9-93E1-4D00E609A989}" type="slidenum">
              <a:rPr lang="en-US" smtClean="0"/>
              <a:t>‹#›</a:t>
            </a:fld>
            <a:endParaRPr lang="en-US"/>
          </a:p>
        </p:txBody>
      </p:sp>
    </p:spTree>
    <p:extLst>
      <p:ext uri="{BB962C8B-B14F-4D97-AF65-F5344CB8AC3E}">
        <p14:creationId xmlns:p14="http://schemas.microsoft.com/office/powerpoint/2010/main" val="2624733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D9B08A6-0427-48EA-8A42-A8097F8F1A3C}" type="slidenum">
              <a:rPr lang="en-US"/>
              <a:pPr/>
              <a:t>‹#›</a:t>
            </a:fld>
            <a:endParaRPr lang="en-US"/>
          </a:p>
        </p:txBody>
      </p:sp>
    </p:spTree>
    <p:extLst>
      <p:ext uri="{BB962C8B-B14F-4D97-AF65-F5344CB8AC3E}">
        <p14:creationId xmlns:p14="http://schemas.microsoft.com/office/powerpoint/2010/main" val="4033340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56D514A-7DE3-497E-8999-C71F9095E31E}" type="slidenum">
              <a:rPr lang="en-US"/>
              <a:pPr/>
              <a:t>‹#›</a:t>
            </a:fld>
            <a:endParaRPr lang="en-US"/>
          </a:p>
        </p:txBody>
      </p:sp>
    </p:spTree>
    <p:extLst>
      <p:ext uri="{BB962C8B-B14F-4D97-AF65-F5344CB8AC3E}">
        <p14:creationId xmlns:p14="http://schemas.microsoft.com/office/powerpoint/2010/main" val="4253465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786085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205006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3880851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tint val="75000"/>
                </a:prstClr>
              </a:solidFill>
            </a:endParaRPr>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1603553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342900"/>
            <a:endParaRPr lang="en-US" dirty="0">
              <a:solidFill>
                <a:prstClr val="black">
                  <a:tint val="75000"/>
                </a:prstClr>
              </a:solidFill>
            </a:endParaRPr>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4091726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342900"/>
            <a:endParaRPr lang="en-US" dirty="0">
              <a:solidFill>
                <a:prstClr val="black">
                  <a:tint val="75000"/>
                </a:prstClr>
              </a:solidFill>
            </a:endParaRPr>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2844447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92D3A7-8D32-4FCE-8D4E-E05A5E7F5298}"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C04F1-7EF8-4EC9-93E1-4D00E609A989}" type="slidenum">
              <a:rPr lang="en-US" smtClean="0"/>
              <a:t>‹#›</a:t>
            </a:fld>
            <a:endParaRPr lang="en-US"/>
          </a:p>
        </p:txBody>
      </p:sp>
    </p:spTree>
    <p:extLst>
      <p:ext uri="{BB962C8B-B14F-4D97-AF65-F5344CB8AC3E}">
        <p14:creationId xmlns:p14="http://schemas.microsoft.com/office/powerpoint/2010/main" val="508029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342900"/>
            <a:endParaRPr lang="en-US" dirty="0">
              <a:solidFill>
                <a:prstClr val="black">
                  <a:tint val="75000"/>
                </a:prstClr>
              </a:solidFill>
            </a:endParaRPr>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3080393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smtClean="0"/>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tint val="75000"/>
                </a:prstClr>
              </a:solidFill>
            </a:endParaRPr>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1780064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2407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3209744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pPr defTabSz="342900"/>
            <a:fld id="{D57F1E4F-1CFF-5643-939E-217C01CDF565}" type="slidenum">
              <a:rPr lang="en-US" smtClean="0"/>
              <a:pPr defTabSz="342900"/>
              <a:t>‹#›</a:t>
            </a:fld>
            <a:endParaRPr lang="en-US" dirty="0"/>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1570941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2701474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tint val="75000"/>
                </a:prstClr>
              </a:solidFill>
            </a:endParaRPr>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pPr defTabSz="342900"/>
            <a:fld id="{D57F1E4F-1CFF-5643-939E-217C01CDF565}" type="slidenum">
              <a:rPr lang="en-US" smtClean="0"/>
              <a:pPr defTabSz="342900"/>
              <a:t>‹#›</a:t>
            </a:fld>
            <a:endParaRPr lang="en-US" dirty="0"/>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64580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2639484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1686095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275159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92D3A7-8D32-4FCE-8D4E-E05A5E7F5298}"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C04F1-7EF8-4EC9-93E1-4D00E609A989}" type="slidenum">
              <a:rPr lang="en-US" smtClean="0"/>
              <a:t>‹#›</a:t>
            </a:fld>
            <a:endParaRPr lang="en-US"/>
          </a:p>
        </p:txBody>
      </p:sp>
    </p:spTree>
    <p:extLst>
      <p:ext uri="{BB962C8B-B14F-4D97-AF65-F5344CB8AC3E}">
        <p14:creationId xmlns:p14="http://schemas.microsoft.com/office/powerpoint/2010/main" val="1941507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8667369"/>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p>
            <a:pPr defTabSz="685800" eaLnBrk="0" fontAlgn="base" hangingPunct="0">
              <a:spcBef>
                <a:spcPct val="0"/>
              </a:spcBef>
              <a:spcAft>
                <a:spcPct val="0"/>
              </a:spcAft>
              <a:defRPr/>
            </a:pPr>
            <a:endParaRPr lang="en-US" alt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p>
            <a:pPr defTabSz="685800" eaLnBrk="0" fontAlgn="base" hangingPunct="0">
              <a:spcBef>
                <a:spcPct val="0"/>
              </a:spcBef>
              <a:spcAft>
                <a:spcPct val="0"/>
              </a:spcAft>
              <a:defRPr/>
            </a:pPr>
            <a:endParaRPr lang="en-US" alt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p>
            <a:pPr defTabSz="685800" eaLnBrk="0" fontAlgn="base" hangingPunct="0">
              <a:spcBef>
                <a:spcPct val="0"/>
              </a:spcBef>
              <a:spcAft>
                <a:spcPct val="0"/>
              </a:spcAft>
              <a:defRPr/>
            </a:pPr>
            <a:fld id="{9A456495-901F-499B-B55E-F64583AE836B}" type="slidenum">
              <a:rPr lang="en-US" alt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alt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9616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109032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437811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906711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192252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83892847"/>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223457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en-US" sz="24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22209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952475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92D3A7-8D32-4FCE-8D4E-E05A5E7F5298}"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C04F1-7EF8-4EC9-93E1-4D00E609A989}" type="slidenum">
              <a:rPr lang="en-US" smtClean="0"/>
              <a:t>‹#›</a:t>
            </a:fld>
            <a:endParaRPr lang="en-US"/>
          </a:p>
        </p:txBody>
      </p:sp>
    </p:spTree>
    <p:extLst>
      <p:ext uri="{BB962C8B-B14F-4D97-AF65-F5344CB8AC3E}">
        <p14:creationId xmlns:p14="http://schemas.microsoft.com/office/powerpoint/2010/main" val="21413426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383804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424664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1864407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3439994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6" name="Footer Placeholder 5"/>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2406256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8" name="Footer Placeholder 7"/>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2433295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4" name="Footer Placeholder 3"/>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2144953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3" name="Footer Placeholder 2"/>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1843876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smtClean="0"/>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6" name="Footer Placeholder 5"/>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1374843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6" name="Footer Placeholder 5"/>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2454478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92D3A7-8D32-4FCE-8D4E-E05A5E7F5298}"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7C04F1-7EF8-4EC9-93E1-4D00E609A989}" type="slidenum">
              <a:rPr lang="en-US" smtClean="0"/>
              <a:t>‹#›</a:t>
            </a:fld>
            <a:endParaRPr lang="en-US"/>
          </a:p>
        </p:txBody>
      </p:sp>
    </p:spTree>
    <p:extLst>
      <p:ext uri="{BB962C8B-B14F-4D97-AF65-F5344CB8AC3E}">
        <p14:creationId xmlns:p14="http://schemas.microsoft.com/office/powerpoint/2010/main" val="8888057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616483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sym typeface="Arial" panose="020B0604020202020204" pitchFamily="34" charset="0"/>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sym typeface="Arial" panose="020B0604020202020204" pitchFamily="34" charset="0"/>
              </a:rPr>
              <a:t>”</a:t>
            </a:r>
          </a:p>
        </p:txBody>
      </p:sp>
    </p:spTree>
    <p:extLst>
      <p:ext uri="{BB962C8B-B14F-4D97-AF65-F5344CB8AC3E}">
        <p14:creationId xmlns:p14="http://schemas.microsoft.com/office/powerpoint/2010/main" val="286537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6" name="Footer Placeholder 5"/>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3430829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6" name="Footer Placeholder 5"/>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sym typeface="Arial" panose="020B0604020202020204" pitchFamily="34" charset="0"/>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sym typeface="Arial" panose="020B0604020202020204" pitchFamily="34" charset="0"/>
              </a:rPr>
              <a:t>”</a:t>
            </a:r>
          </a:p>
        </p:txBody>
      </p:sp>
    </p:spTree>
    <p:extLst>
      <p:ext uri="{BB962C8B-B14F-4D97-AF65-F5344CB8AC3E}">
        <p14:creationId xmlns:p14="http://schemas.microsoft.com/office/powerpoint/2010/main" val="2414672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6" name="Footer Placeholder 5"/>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4120837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33809900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sym typeface="Arial" panose="020B0604020202020204" pitchFamily="34" charset="0"/>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911515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3439714"/>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p>
            <a:pPr defTabSz="685800" eaLnBrk="0" fontAlgn="base" hangingPunct="0">
              <a:spcBef>
                <a:spcPct val="0"/>
              </a:spcBef>
              <a:spcAft>
                <a:spcPct val="0"/>
              </a:spcAft>
              <a:defRPr/>
            </a:pPr>
            <a:endParaRPr lang="en-US" alt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p>
            <a:pPr defTabSz="685800" eaLnBrk="0" fontAlgn="base" hangingPunct="0">
              <a:spcBef>
                <a:spcPct val="0"/>
              </a:spcBef>
              <a:spcAft>
                <a:spcPct val="0"/>
              </a:spcAft>
              <a:defRPr/>
            </a:pPr>
            <a:endParaRPr lang="en-US" alt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p>
            <a:pPr defTabSz="685800" eaLnBrk="0" fontAlgn="base" hangingPunct="0">
              <a:spcBef>
                <a:spcPct val="0"/>
              </a:spcBef>
              <a:spcAft>
                <a:spcPct val="0"/>
              </a:spcAft>
              <a:defRPr/>
            </a:pPr>
            <a:fld id="{9A456495-901F-499B-B55E-F64583AE836B}" type="slidenum">
              <a:rPr lang="en-US" alt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alt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1052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300675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92D3A7-8D32-4FCE-8D4E-E05A5E7F5298}"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7C04F1-7EF8-4EC9-93E1-4D00E609A989}" type="slidenum">
              <a:rPr lang="en-US" smtClean="0"/>
              <a:t>‹#›</a:t>
            </a:fld>
            <a:endParaRPr lang="en-US"/>
          </a:p>
        </p:txBody>
      </p:sp>
    </p:spTree>
    <p:extLst>
      <p:ext uri="{BB962C8B-B14F-4D97-AF65-F5344CB8AC3E}">
        <p14:creationId xmlns:p14="http://schemas.microsoft.com/office/powerpoint/2010/main" val="29961516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676622"/>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4218503"/>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6555907"/>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5857994"/>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828029"/>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en-US" sz="24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7077519"/>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4736410"/>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44573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2D3A7-8D32-4FCE-8D4E-E05A5E7F5298}"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7C04F1-7EF8-4EC9-93E1-4D00E609A989}" type="slidenum">
              <a:rPr lang="en-US" smtClean="0"/>
              <a:t>‹#›</a:t>
            </a:fld>
            <a:endParaRPr lang="en-US"/>
          </a:p>
        </p:txBody>
      </p:sp>
    </p:spTree>
    <p:extLst>
      <p:ext uri="{BB962C8B-B14F-4D97-AF65-F5344CB8AC3E}">
        <p14:creationId xmlns:p14="http://schemas.microsoft.com/office/powerpoint/2010/main" val="3700283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92D3A7-8D32-4FCE-8D4E-E05A5E7F5298}"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C04F1-7EF8-4EC9-93E1-4D00E609A989}" type="slidenum">
              <a:rPr lang="en-US" smtClean="0"/>
              <a:t>‹#›</a:t>
            </a:fld>
            <a:endParaRPr lang="en-US"/>
          </a:p>
        </p:txBody>
      </p:sp>
    </p:spTree>
    <p:extLst>
      <p:ext uri="{BB962C8B-B14F-4D97-AF65-F5344CB8AC3E}">
        <p14:creationId xmlns:p14="http://schemas.microsoft.com/office/powerpoint/2010/main" val="3044689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92D3A7-8D32-4FCE-8D4E-E05A5E7F5298}"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C04F1-7EF8-4EC9-93E1-4D00E609A989}" type="slidenum">
              <a:rPr lang="en-US" smtClean="0"/>
              <a:t>‹#›</a:t>
            </a:fld>
            <a:endParaRPr lang="en-US"/>
          </a:p>
        </p:txBody>
      </p:sp>
    </p:spTree>
    <p:extLst>
      <p:ext uri="{BB962C8B-B14F-4D97-AF65-F5344CB8AC3E}">
        <p14:creationId xmlns:p14="http://schemas.microsoft.com/office/powerpoint/2010/main" val="245097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2D3A7-8D32-4FCE-8D4E-E05A5E7F5298}" type="datetimeFigureOut">
              <a:rPr lang="en-US" smtClean="0"/>
              <a:t>3/12/2024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C04F1-7EF8-4EC9-93E1-4D00E609A989}" type="slidenum">
              <a:rPr lang="en-US" smtClean="0"/>
              <a:t>‹#›</a:t>
            </a:fld>
            <a:endParaRPr lang="en-US"/>
          </a:p>
        </p:txBody>
      </p:sp>
    </p:spTree>
    <p:extLst>
      <p:ext uri="{BB962C8B-B14F-4D97-AF65-F5344CB8AC3E}">
        <p14:creationId xmlns:p14="http://schemas.microsoft.com/office/powerpoint/2010/main" val="1316617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fld id="{B61BEF0D-F0BB-DE4B-95CE-6DB70DBA9567}" type="datetimeFigureOut">
              <a:rPr lang="en-US" smtClean="0">
                <a:solidFill>
                  <a:prstClr val="black">
                    <a:tint val="75000"/>
                  </a:prstClr>
                </a:solidFill>
              </a:rPr>
              <a:pPr defTabSz="342900"/>
              <a:t>3/12/2024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2993281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628650" y="365126"/>
            <a:ext cx="7886700" cy="1325563"/>
          </a:xfrm>
          <a:prstGeom prst="rect">
            <a:avLst/>
          </a:prstGeom>
          <a:noFill/>
          <a:ln w="9525">
            <a:noFill/>
          </a:ln>
        </p:spPr>
        <p:txBody>
          <a:bodyPr anchor="ctr" anchorCtr="0"/>
          <a:lstStyle/>
          <a:p>
            <a:pPr lvl="0"/>
            <a:r>
              <a:rPr dirty="0"/>
              <a:t>Click to edit Master title style</a:t>
            </a:r>
          </a:p>
        </p:txBody>
      </p:sp>
      <p:sp>
        <p:nvSpPr>
          <p:cNvPr id="1027" name="Text Placeholder 2"/>
          <p:cNvSpPr>
            <a:spLocks noGrp="1"/>
          </p:cNvSpPr>
          <p:nvPr>
            <p:ph type="body" idx="1"/>
          </p:nvPr>
        </p:nvSpPr>
        <p:spPr>
          <a:xfrm>
            <a:off x="628650" y="1825625"/>
            <a:ext cx="7886700" cy="4351338"/>
          </a:xfrm>
          <a:prstGeom prst="rect">
            <a:avLst/>
          </a:prstGeom>
          <a:noFill/>
          <a:ln w="9525">
            <a:noFill/>
          </a:ln>
        </p:spPr>
        <p:txBody>
          <a:bodyPr/>
          <a:lstStyle/>
          <a:p>
            <a:pPr lvl="0"/>
            <a:r>
              <a:rPr dirty="0"/>
              <a:t>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197569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defRPr/>
            </a:pPr>
            <a:fld id="{B61BEF0D-F0BB-DE4B-95CE-6DB70DBA9567}" type="datetimeFigureOut">
              <a:rPr lang="en-US" smtClean="0">
                <a:solidFill>
                  <a:prstClr val="black">
                    <a:tint val="75000"/>
                  </a:prstClr>
                </a:solidFill>
                <a:sym typeface="Arial" panose="020B0604020202020204" pitchFamily="34" charset="0"/>
              </a:rPr>
              <a:pPr defTabSz="342900">
                <a:defRPr/>
              </a:pPr>
              <a:t>3/12/2024</a:t>
            </a:fld>
            <a:endParaRPr lang="en-US" dirty="0">
              <a:solidFill>
                <a:prstClr val="black">
                  <a:tint val="75000"/>
                </a:prstClr>
              </a:solidFill>
              <a:sym typeface="Arial" panose="020B0604020202020204" pitchFamily="34" charset="0"/>
            </a:endParaRPr>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defRPr/>
            </a:pPr>
            <a:endParaRPr lang="en-US" dirty="0">
              <a:solidFill>
                <a:prstClr val="black">
                  <a:tint val="75000"/>
                </a:prstClr>
              </a:solidFill>
              <a:sym typeface="Arial" panose="020B0604020202020204" pitchFamily="34" charset="0"/>
            </a:endParaRPr>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pPr defTabSz="342900">
              <a:defRPr/>
            </a:pPr>
            <a:fld id="{D57F1E4F-1CFF-5643-939E-217C01CDF565}" type="slidenum">
              <a:rPr lang="en-US" smtClean="0">
                <a:sym typeface="Arial" panose="020B0604020202020204" pitchFamily="34" charset="0"/>
              </a:rPr>
              <a:pPr defTabSz="342900">
                <a:defRPr/>
              </a:pPr>
              <a:t>‹#›</a:t>
            </a:fld>
            <a:endParaRPr lang="en-US" dirty="0">
              <a:sym typeface="Arial" panose="020B0604020202020204" pitchFamily="34" charset="0"/>
            </a:endParaRPr>
          </a:p>
        </p:txBody>
      </p:sp>
    </p:spTree>
    <p:extLst>
      <p:ext uri="{BB962C8B-B14F-4D97-AF65-F5344CB8AC3E}">
        <p14:creationId xmlns:p14="http://schemas.microsoft.com/office/powerpoint/2010/main" val="27297932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628650" y="365126"/>
            <a:ext cx="7886700" cy="1325563"/>
          </a:xfrm>
          <a:prstGeom prst="rect">
            <a:avLst/>
          </a:prstGeom>
          <a:noFill/>
          <a:ln w="9525">
            <a:noFill/>
          </a:ln>
        </p:spPr>
        <p:txBody>
          <a:bodyPr anchor="ctr" anchorCtr="0"/>
          <a:lstStyle/>
          <a:p>
            <a:pPr lvl="0"/>
            <a:r>
              <a:rPr dirty="0"/>
              <a:t>Click to edit Master title style</a:t>
            </a:r>
          </a:p>
        </p:txBody>
      </p:sp>
      <p:sp>
        <p:nvSpPr>
          <p:cNvPr id="1027" name="Text Placeholder 2"/>
          <p:cNvSpPr>
            <a:spLocks noGrp="1"/>
          </p:cNvSpPr>
          <p:nvPr>
            <p:ph type="body" idx="1"/>
          </p:nvPr>
        </p:nvSpPr>
        <p:spPr>
          <a:xfrm>
            <a:off x="628650" y="1825625"/>
            <a:ext cx="7886700" cy="4351338"/>
          </a:xfrm>
          <a:prstGeom prst="rect">
            <a:avLst/>
          </a:prstGeom>
          <a:noFill/>
          <a:ln w="9525">
            <a:noFill/>
          </a:ln>
        </p:spPr>
        <p:txBody>
          <a:bodyPr/>
          <a:lstStyle/>
          <a:p>
            <a:pPr lvl="0"/>
            <a:r>
              <a:rPr dirty="0"/>
              <a:t>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0" fontAlgn="base" hangingPunct="0">
              <a:spcBef>
                <a:spcPct val="0"/>
              </a:spcBef>
              <a:spcAft>
                <a:spcPct val="0"/>
              </a:spcAft>
              <a:defRPr/>
            </a:pPr>
            <a:fld id="{98624D31-43A5-475A-80CF-332C9F6DCF35}" type="datetimeFigureOut">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3/12/2024</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0" fontAlgn="base" hangingPunct="0">
              <a:spcBef>
                <a:spcPct val="0"/>
              </a:spcBef>
              <a:spcAft>
                <a:spcPct val="0"/>
              </a:spcAft>
              <a:defRPr/>
            </a:pPr>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0" fontAlgn="base" hangingPunct="0">
              <a:spcBef>
                <a:spcPct val="0"/>
              </a:spcBef>
              <a:spcAft>
                <a:spcPct val="0"/>
              </a:spcAft>
              <a:defRPr/>
            </a:pPr>
            <a:fld id="{4FAB73BC-B049-4115-A692-8D63A059BFB8}"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6858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26049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notesSlide" Target="../notesSlides/notesSlide1.xml"/><Relationship Id="rId7" Type="http://schemas.openxmlformats.org/officeDocument/2006/relationships/image" Target="../media/image4.gif"/><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image" Target="../media/image3.wmf"/><Relationship Id="rId5" Type="http://schemas.openxmlformats.org/officeDocument/2006/relationships/image" Target="../media/image2.gif"/><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slide" Target="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7.jpeg"/><Relationship Id="rId5" Type="http://schemas.openxmlformats.org/officeDocument/2006/relationships/image" Target="../media/image25.jpe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143000" y="5264944"/>
            <a:ext cx="6858000" cy="735806"/>
          </a:xfrm>
          <a:prstGeom prst="rect">
            <a:avLst/>
          </a:prstGeom>
          <a:gradFill rotWithShape="1">
            <a:gsLst>
              <a:gs pos="0">
                <a:srgbClr val="0066FF"/>
              </a:gs>
              <a:gs pos="50000">
                <a:srgbClr val="FFFFFF"/>
              </a:gs>
              <a:gs pos="100000">
                <a:srgbClr val="0066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900" eaLnBrk="0" fontAlgn="base" hangingPunct="0">
              <a:spcBef>
                <a:spcPct val="0"/>
              </a:spcBef>
              <a:spcAft>
                <a:spcPct val="0"/>
              </a:spcAft>
            </a:pPr>
            <a:endParaRPr lang="en-US" altLang="en-US" sz="1350">
              <a:solidFill>
                <a:prstClr val="black"/>
              </a:solidFill>
              <a:latin typeface="Calibri" panose="020F0502020204030204" pitchFamily="34" charset="0"/>
            </a:endParaRPr>
          </a:p>
        </p:txBody>
      </p:sp>
      <p:sp>
        <p:nvSpPr>
          <p:cNvPr id="3075" name="Rectangle 3"/>
          <p:cNvSpPr>
            <a:spLocks noChangeArrowheads="1"/>
          </p:cNvSpPr>
          <p:nvPr/>
        </p:nvSpPr>
        <p:spPr bwMode="auto">
          <a:xfrm>
            <a:off x="1143000" y="857250"/>
            <a:ext cx="6858000" cy="634606"/>
          </a:xfrm>
          <a:prstGeom prst="rect">
            <a:avLst/>
          </a:prstGeom>
          <a:solidFill>
            <a:schemeClr val="bg1"/>
          </a:solidFill>
          <a:ln>
            <a:noFill/>
          </a:ln>
          <a:effectLs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900" eaLnBrk="0" fontAlgn="base" hangingPunct="0">
              <a:spcBef>
                <a:spcPct val="0"/>
              </a:spcBef>
              <a:spcAft>
                <a:spcPct val="0"/>
              </a:spcAft>
            </a:pPr>
            <a:endParaRPr lang="vi-VN" altLang="en-US" sz="1350">
              <a:solidFill>
                <a:prstClr val="black"/>
              </a:solidFill>
            </a:endParaRPr>
          </a:p>
        </p:txBody>
      </p:sp>
      <p:grpSp>
        <p:nvGrpSpPr>
          <p:cNvPr id="3077" name="Group 9"/>
          <p:cNvGrpSpPr>
            <a:grpSpLocks/>
          </p:cNvGrpSpPr>
          <p:nvPr/>
        </p:nvGrpSpPr>
        <p:grpSpPr bwMode="auto">
          <a:xfrm>
            <a:off x="2743200" y="2343150"/>
            <a:ext cx="3600450" cy="635794"/>
            <a:chOff x="2350" y="1008"/>
            <a:chExt cx="1826" cy="534"/>
          </a:xfrm>
        </p:grpSpPr>
        <p:pic>
          <p:nvPicPr>
            <p:cNvPr id="3122" name="Picture 10"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 name="Picture 11"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4" name="Picture 12"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5" name="Picture 13"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8" name="Group 14"/>
          <p:cNvGrpSpPr>
            <a:grpSpLocks/>
          </p:cNvGrpSpPr>
          <p:nvPr/>
        </p:nvGrpSpPr>
        <p:grpSpPr bwMode="auto">
          <a:xfrm>
            <a:off x="2228850" y="2857500"/>
            <a:ext cx="3600450" cy="635794"/>
            <a:chOff x="2350" y="1008"/>
            <a:chExt cx="1826" cy="534"/>
          </a:xfrm>
        </p:grpSpPr>
        <p:pic>
          <p:nvPicPr>
            <p:cNvPr id="3118" name="Picture 15"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9" name="Picture 16"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0" name="Picture 1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1" name="Picture 1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9" name="Group 19"/>
          <p:cNvGrpSpPr>
            <a:grpSpLocks/>
          </p:cNvGrpSpPr>
          <p:nvPr/>
        </p:nvGrpSpPr>
        <p:grpSpPr bwMode="auto">
          <a:xfrm>
            <a:off x="3086100" y="3143250"/>
            <a:ext cx="3600450" cy="635794"/>
            <a:chOff x="2350" y="1008"/>
            <a:chExt cx="1826" cy="534"/>
          </a:xfrm>
        </p:grpSpPr>
        <p:pic>
          <p:nvPicPr>
            <p:cNvPr id="3114" name="Picture 20"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5" name="Picture 21"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6" name="Picture 22"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7" name="Picture 23"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1" name="Group 26"/>
          <p:cNvGrpSpPr>
            <a:grpSpLocks/>
          </p:cNvGrpSpPr>
          <p:nvPr/>
        </p:nvGrpSpPr>
        <p:grpSpPr bwMode="auto">
          <a:xfrm>
            <a:off x="2114550" y="1857375"/>
            <a:ext cx="3600450" cy="635794"/>
            <a:chOff x="2350" y="1008"/>
            <a:chExt cx="1826" cy="534"/>
          </a:xfrm>
        </p:grpSpPr>
        <p:pic>
          <p:nvPicPr>
            <p:cNvPr id="3110" name="Picture 2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1" name="Picture 2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2" name="Picture 29"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 name="Picture 30"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2" name="Group 31"/>
          <p:cNvGrpSpPr>
            <a:grpSpLocks/>
          </p:cNvGrpSpPr>
          <p:nvPr/>
        </p:nvGrpSpPr>
        <p:grpSpPr bwMode="auto">
          <a:xfrm>
            <a:off x="2343150" y="1428750"/>
            <a:ext cx="3600450" cy="635794"/>
            <a:chOff x="2350" y="1008"/>
            <a:chExt cx="1826" cy="534"/>
          </a:xfrm>
        </p:grpSpPr>
        <p:pic>
          <p:nvPicPr>
            <p:cNvPr id="3106" name="Picture 32"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7" name="Picture 33"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8" name="Picture 34"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9" name="Picture 35"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3" name="Group 37"/>
          <p:cNvGrpSpPr>
            <a:grpSpLocks/>
          </p:cNvGrpSpPr>
          <p:nvPr/>
        </p:nvGrpSpPr>
        <p:grpSpPr bwMode="auto">
          <a:xfrm>
            <a:off x="3163784" y="2797969"/>
            <a:ext cx="3886200" cy="971550"/>
            <a:chOff x="2350" y="1008"/>
            <a:chExt cx="1826" cy="534"/>
          </a:xfrm>
        </p:grpSpPr>
        <p:pic>
          <p:nvPicPr>
            <p:cNvPr id="3102" name="Picture 3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39"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40"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41"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4" name="Picture 44" descr="xmascand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25480" y="2041923"/>
            <a:ext cx="1421606" cy="8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WordArt 46"/>
          <p:cNvSpPr>
            <a:spLocks noChangeArrowheads="1" noChangeShapeType="1" noTextEdit="1"/>
          </p:cNvSpPr>
          <p:nvPr/>
        </p:nvSpPr>
        <p:spPr bwMode="auto">
          <a:xfrm>
            <a:off x="3173017" y="3677842"/>
            <a:ext cx="2818209" cy="289322"/>
          </a:xfrm>
          <a:prstGeom prst="rect">
            <a:avLst/>
          </a:prstGeom>
        </p:spPr>
        <p:txBody>
          <a:bodyPr wrap="none" fromWordArt="1">
            <a:prstTxWarp prst="textPlain">
              <a:avLst>
                <a:gd name="adj" fmla="val 50000"/>
              </a:avLst>
            </a:prstTxWarp>
          </a:bodyPr>
          <a:lstStyle/>
          <a:p>
            <a:pPr defTabSz="342900" eaLnBrk="0" fontAlgn="base" hangingPunct="0">
              <a:spcBef>
                <a:spcPct val="0"/>
              </a:spcBef>
              <a:spcAft>
                <a:spcPct val="0"/>
              </a:spcAft>
            </a:pPr>
            <a:endParaRPr lang="en-US" sz="2700" b="1" kern="10">
              <a:ln w="19050">
                <a:solidFill>
                  <a:srgbClr val="99CCFF"/>
                </a:solidFill>
                <a:round/>
                <a:headEnd/>
                <a:tailEnd/>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p:txBody>
      </p:sp>
      <p:sp>
        <p:nvSpPr>
          <p:cNvPr id="163887" name="Text Box 47"/>
          <p:cNvSpPr txBox="1">
            <a:spLocks noChangeArrowheads="1"/>
          </p:cNvSpPr>
          <p:nvPr/>
        </p:nvSpPr>
        <p:spPr bwMode="auto">
          <a:xfrm>
            <a:off x="2259806" y="4142185"/>
            <a:ext cx="5372100" cy="415498"/>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342900" fontAlgn="base">
              <a:lnSpc>
                <a:spcPct val="100000"/>
              </a:lnSpc>
              <a:spcBef>
                <a:spcPct val="50000"/>
              </a:spcBef>
              <a:spcAft>
                <a:spcPct val="0"/>
              </a:spcAft>
              <a:buNone/>
            </a:pPr>
            <a:r>
              <a:rPr lang="en-US" altLang="en-US" b="1" dirty="0" err="1">
                <a:solidFill>
                  <a:prstClr val="black"/>
                </a:solidFill>
                <a:latin typeface="Times New Roman" panose="02020603050405020304" pitchFamily="18" charset="0"/>
                <a:cs typeface="Arial" panose="020B0604020202020204" pitchFamily="34" charset="0"/>
              </a:rPr>
              <a:t>Giáo</a:t>
            </a:r>
            <a:r>
              <a:rPr lang="en-US" altLang="en-US" b="1" dirty="0">
                <a:solidFill>
                  <a:prstClr val="black"/>
                </a:solidFill>
                <a:latin typeface="Times New Roman" panose="02020603050405020304" pitchFamily="18" charset="0"/>
                <a:cs typeface="Arial" panose="020B0604020202020204" pitchFamily="34" charset="0"/>
              </a:rPr>
              <a:t> </a:t>
            </a:r>
            <a:r>
              <a:rPr lang="en-US" altLang="en-US" b="1" dirty="0" err="1">
                <a:solidFill>
                  <a:prstClr val="black"/>
                </a:solidFill>
                <a:latin typeface="Times New Roman" panose="02020603050405020304" pitchFamily="18" charset="0"/>
                <a:cs typeface="Arial" panose="020B0604020202020204" pitchFamily="34" charset="0"/>
              </a:rPr>
              <a:t>viên</a:t>
            </a:r>
            <a:r>
              <a:rPr lang="en-US" altLang="en-US" b="1" dirty="0">
                <a:solidFill>
                  <a:prstClr val="black"/>
                </a:solidFill>
                <a:latin typeface="Times New Roman" panose="02020603050405020304" pitchFamily="18" charset="0"/>
                <a:cs typeface="Arial" panose="020B0604020202020204" pitchFamily="34" charset="0"/>
              </a:rPr>
              <a:t> </a:t>
            </a:r>
            <a:r>
              <a:rPr lang="en-US" altLang="en-US" b="1" dirty="0" err="1">
                <a:solidFill>
                  <a:prstClr val="black"/>
                </a:solidFill>
                <a:latin typeface="Times New Roman" panose="02020603050405020304" pitchFamily="18" charset="0"/>
                <a:cs typeface="Arial" panose="020B0604020202020204" pitchFamily="34" charset="0"/>
              </a:rPr>
              <a:t>thực</a:t>
            </a:r>
            <a:r>
              <a:rPr lang="en-US" altLang="en-US" b="1" dirty="0">
                <a:solidFill>
                  <a:prstClr val="black"/>
                </a:solidFill>
                <a:latin typeface="Times New Roman" panose="02020603050405020304" pitchFamily="18" charset="0"/>
                <a:cs typeface="Arial" panose="020B0604020202020204" pitchFamily="34" charset="0"/>
              </a:rPr>
              <a:t> </a:t>
            </a:r>
            <a:r>
              <a:rPr lang="en-US" altLang="en-US" b="1" dirty="0" err="1">
                <a:solidFill>
                  <a:prstClr val="black"/>
                </a:solidFill>
                <a:latin typeface="Times New Roman" panose="02020603050405020304" pitchFamily="18" charset="0"/>
                <a:cs typeface="Arial" panose="020B0604020202020204" pitchFamily="34" charset="0"/>
              </a:rPr>
              <a:t>hiện</a:t>
            </a:r>
            <a:r>
              <a:rPr lang="en-US" altLang="en-US" b="1" dirty="0">
                <a:solidFill>
                  <a:prstClr val="black"/>
                </a:solidFill>
                <a:latin typeface="Times New Roman" panose="02020603050405020304" pitchFamily="18" charset="0"/>
                <a:cs typeface="Arial" panose="020B0604020202020204" pitchFamily="34" charset="0"/>
              </a:rPr>
              <a:t>: </a:t>
            </a:r>
            <a:r>
              <a:rPr lang="en-US" altLang="en-US" b="1" dirty="0" err="1">
                <a:solidFill>
                  <a:prstClr val="black"/>
                </a:solidFill>
                <a:latin typeface="Times New Roman" panose="02020603050405020304" pitchFamily="18" charset="0"/>
                <a:cs typeface="Arial" panose="020B0604020202020204" pitchFamily="34" charset="0"/>
              </a:rPr>
              <a:t>Bùi</a:t>
            </a:r>
            <a:r>
              <a:rPr lang="en-US" altLang="en-US" b="1" dirty="0">
                <a:solidFill>
                  <a:prstClr val="black"/>
                </a:solidFill>
                <a:latin typeface="Times New Roman" panose="02020603050405020304" pitchFamily="18" charset="0"/>
                <a:cs typeface="Arial" panose="020B0604020202020204" pitchFamily="34" charset="0"/>
              </a:rPr>
              <a:t> </a:t>
            </a:r>
            <a:r>
              <a:rPr lang="en-US" altLang="en-US" b="1" dirty="0" err="1">
                <a:solidFill>
                  <a:prstClr val="black"/>
                </a:solidFill>
                <a:latin typeface="Times New Roman" panose="02020603050405020304" pitchFamily="18" charset="0"/>
                <a:cs typeface="Arial" panose="020B0604020202020204" pitchFamily="34" charset="0"/>
              </a:rPr>
              <a:t>Thị</a:t>
            </a:r>
            <a:r>
              <a:rPr lang="en-US" altLang="en-US" b="1" dirty="0">
                <a:solidFill>
                  <a:prstClr val="black"/>
                </a:solidFill>
                <a:latin typeface="Times New Roman" panose="02020603050405020304" pitchFamily="18" charset="0"/>
                <a:cs typeface="Arial" panose="020B0604020202020204" pitchFamily="34" charset="0"/>
              </a:rPr>
              <a:t> </a:t>
            </a:r>
            <a:r>
              <a:rPr lang="en-US" altLang="en-US" b="1" dirty="0" err="1">
                <a:solidFill>
                  <a:prstClr val="black"/>
                </a:solidFill>
                <a:latin typeface="Times New Roman" panose="02020603050405020304" pitchFamily="18" charset="0"/>
                <a:cs typeface="Arial" panose="020B0604020202020204" pitchFamily="34" charset="0"/>
              </a:rPr>
              <a:t>Vân</a:t>
            </a:r>
            <a:endParaRPr lang="en-US" altLang="en-US" b="1" dirty="0">
              <a:solidFill>
                <a:prstClr val="black"/>
              </a:solidFill>
              <a:latin typeface="Times New Roman" panose="02020603050405020304" pitchFamily="18" charset="0"/>
              <a:cs typeface="Arial" panose="020B0604020202020204" pitchFamily="34" charset="0"/>
            </a:endParaRPr>
          </a:p>
        </p:txBody>
      </p:sp>
      <p:sp>
        <p:nvSpPr>
          <p:cNvPr id="3087" name="Line 48"/>
          <p:cNvSpPr>
            <a:spLocks noChangeShapeType="1"/>
          </p:cNvSpPr>
          <p:nvPr/>
        </p:nvSpPr>
        <p:spPr bwMode="auto">
          <a:xfrm>
            <a:off x="3804049" y="3908822"/>
            <a:ext cx="1682353" cy="0"/>
          </a:xfrm>
          <a:prstGeom prst="line">
            <a:avLst/>
          </a:prstGeom>
          <a:noFill/>
          <a:ln w="57150" cmpd="thickThin">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342900" eaLnBrk="0" fontAlgn="base" hangingPunct="0">
              <a:spcBef>
                <a:spcPct val="0"/>
              </a:spcBef>
              <a:spcAft>
                <a:spcPct val="0"/>
              </a:spcAft>
            </a:pPr>
            <a:endParaRPr lang="en-US" sz="1350">
              <a:solidFill>
                <a:prstClr val="black"/>
              </a:solidFill>
              <a:latin typeface="Arial" panose="020B0604020202020204" pitchFamily="34" charset="0"/>
              <a:cs typeface="Arial" panose="020B0604020202020204" pitchFamily="34" charset="0"/>
            </a:endParaRPr>
          </a:p>
        </p:txBody>
      </p:sp>
      <p:grpSp>
        <p:nvGrpSpPr>
          <p:cNvPr id="3088" name="Group 64"/>
          <p:cNvGrpSpPr>
            <a:grpSpLocks/>
          </p:cNvGrpSpPr>
          <p:nvPr/>
        </p:nvGrpSpPr>
        <p:grpSpPr bwMode="auto">
          <a:xfrm>
            <a:off x="1143000" y="5486400"/>
            <a:ext cx="6858000" cy="514350"/>
            <a:chOff x="-192" y="3393"/>
            <a:chExt cx="5952" cy="927"/>
          </a:xfrm>
        </p:grpSpPr>
        <p:pic>
          <p:nvPicPr>
            <p:cNvPr id="3096" name="Picture 65" descr="FLOWERS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 y="3393"/>
              <a:ext cx="1104"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66" descr="FLOWERS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 y="3393"/>
              <a:ext cx="1056"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67" descr="FLOWERS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8" y="3393"/>
              <a:ext cx="912"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68" descr="FLOWERS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2" y="3393"/>
              <a:ext cx="1008"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69" descr="FLOWERS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3393"/>
              <a:ext cx="1152"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70" descr="FLOWERS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3393"/>
              <a:ext cx="871"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9" name="Picture 3" descr="Yacht-03-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89799" y="4743451"/>
            <a:ext cx="1088231"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4" descr="Yacht-04-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654280" y="4686301"/>
            <a:ext cx="1750219" cy="68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5" descr="Yacht-04-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53830" y="4857751"/>
            <a:ext cx="1750219"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 name="WordArt 7"/>
          <p:cNvSpPr>
            <a:spLocks noChangeArrowheads="1" noChangeShapeType="1" noTextEdit="1"/>
          </p:cNvSpPr>
          <p:nvPr/>
        </p:nvSpPr>
        <p:spPr bwMode="auto">
          <a:xfrm>
            <a:off x="838201" y="1927624"/>
            <a:ext cx="7391399" cy="40397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146256"/>
              </a:avLst>
            </a:prstTxWarp>
          </a:bodyPr>
          <a:lstStyle/>
          <a:p>
            <a:pPr defTabSz="342900" eaLnBrk="0" fontAlgn="base" hangingPunct="0">
              <a:spcBef>
                <a:spcPct val="0"/>
              </a:spcBef>
              <a:spcAft>
                <a:spcPct val="0"/>
              </a:spcAft>
            </a:pPr>
            <a:r>
              <a:rPr lang="en-US" sz="2700" b="1" kern="10" dirty="0" err="1">
                <a:solidFill>
                  <a:srgbClr val="FF0000"/>
                </a:solidFill>
                <a:latin typeface="Times New Roman" panose="02020603050405020304" pitchFamily="18" charset="0"/>
                <a:cs typeface="Times New Roman" panose="02020603050405020304" pitchFamily="18" charset="0"/>
              </a:rPr>
              <a:t>CHÀO</a:t>
            </a:r>
            <a:r>
              <a:rPr lang="en-US" sz="2700" b="1" kern="10" dirty="0">
                <a:solidFill>
                  <a:srgbClr val="FF0000"/>
                </a:solidFill>
                <a:latin typeface="Times New Roman" panose="02020603050405020304" pitchFamily="18" charset="0"/>
                <a:cs typeface="Times New Roman" panose="02020603050405020304" pitchFamily="18" charset="0"/>
              </a:rPr>
              <a:t> </a:t>
            </a:r>
            <a:r>
              <a:rPr lang="en-US" sz="2700" b="1" kern="10" dirty="0" err="1">
                <a:solidFill>
                  <a:srgbClr val="FF0000"/>
                </a:solidFill>
                <a:latin typeface="Times New Roman" panose="02020603050405020304" pitchFamily="18" charset="0"/>
                <a:cs typeface="Times New Roman" panose="02020603050405020304" pitchFamily="18" charset="0"/>
              </a:rPr>
              <a:t>MỪNG</a:t>
            </a:r>
            <a:r>
              <a:rPr lang="en-US" sz="2700" b="1" kern="10" dirty="0">
                <a:solidFill>
                  <a:srgbClr val="FF0000"/>
                </a:solidFill>
                <a:latin typeface="Times New Roman" panose="02020603050405020304" pitchFamily="18" charset="0"/>
                <a:cs typeface="Times New Roman" panose="02020603050405020304" pitchFamily="18" charset="0"/>
              </a:rPr>
              <a:t> </a:t>
            </a:r>
            <a:r>
              <a:rPr lang="en-US" sz="2700" b="1" kern="10" dirty="0" err="1">
                <a:solidFill>
                  <a:srgbClr val="FF0000"/>
                </a:solidFill>
                <a:latin typeface="Times New Roman" panose="02020603050405020304" pitchFamily="18" charset="0"/>
                <a:cs typeface="Times New Roman" panose="02020603050405020304" pitchFamily="18" charset="0"/>
              </a:rPr>
              <a:t>CÁC</a:t>
            </a:r>
            <a:r>
              <a:rPr lang="en-US" sz="2700" b="1" kern="10" dirty="0">
                <a:solidFill>
                  <a:srgbClr val="FF0000"/>
                </a:solidFill>
                <a:latin typeface="Times New Roman" panose="02020603050405020304" pitchFamily="18" charset="0"/>
                <a:cs typeface="Times New Roman" panose="02020603050405020304" pitchFamily="18" charset="0"/>
              </a:rPr>
              <a:t> </a:t>
            </a:r>
            <a:r>
              <a:rPr lang="en-US" sz="2700" b="1" kern="10" dirty="0" err="1">
                <a:solidFill>
                  <a:srgbClr val="FF0000"/>
                </a:solidFill>
                <a:latin typeface="Times New Roman" panose="02020603050405020304" pitchFamily="18" charset="0"/>
                <a:cs typeface="Times New Roman" panose="02020603050405020304" pitchFamily="18" charset="0"/>
              </a:rPr>
              <a:t>EM</a:t>
            </a:r>
            <a:r>
              <a:rPr lang="en-US" sz="2700" b="1" kern="10" dirty="0">
                <a:solidFill>
                  <a:srgbClr val="FF0000"/>
                </a:solidFill>
                <a:latin typeface="Times New Roman" panose="02020603050405020304" pitchFamily="18" charset="0"/>
                <a:cs typeface="Times New Roman" panose="02020603050405020304" pitchFamily="18" charset="0"/>
              </a:rPr>
              <a:t> </a:t>
            </a:r>
            <a:r>
              <a:rPr lang="en-US" sz="2700" b="1" kern="10" dirty="0" err="1">
                <a:solidFill>
                  <a:srgbClr val="FF0000"/>
                </a:solidFill>
                <a:latin typeface="Times New Roman" panose="02020603050405020304" pitchFamily="18" charset="0"/>
                <a:cs typeface="Times New Roman" panose="02020603050405020304" pitchFamily="18" charset="0"/>
              </a:rPr>
              <a:t>HỌC</a:t>
            </a:r>
            <a:r>
              <a:rPr lang="en-US" sz="2700" b="1" kern="10" dirty="0">
                <a:solidFill>
                  <a:srgbClr val="FF0000"/>
                </a:solidFill>
                <a:latin typeface="Times New Roman" panose="02020603050405020304" pitchFamily="18" charset="0"/>
                <a:cs typeface="Times New Roman" panose="02020603050405020304" pitchFamily="18" charset="0"/>
              </a:rPr>
              <a:t> </a:t>
            </a:r>
            <a:r>
              <a:rPr lang="en-US" sz="2700" b="1" kern="10" dirty="0" err="1">
                <a:solidFill>
                  <a:srgbClr val="FF0000"/>
                </a:solidFill>
                <a:latin typeface="Times New Roman" panose="02020603050405020304" pitchFamily="18" charset="0"/>
                <a:cs typeface="Times New Roman" panose="02020603050405020304" pitchFamily="18" charset="0"/>
              </a:rPr>
              <a:t>SINH</a:t>
            </a:r>
            <a:r>
              <a:rPr lang="en-US" sz="2700" b="1" kern="10" dirty="0">
                <a:solidFill>
                  <a:srgbClr val="FF0000"/>
                </a:solidFill>
                <a:latin typeface="Times New Roman" panose="02020603050405020304" pitchFamily="18" charset="0"/>
                <a:cs typeface="Times New Roman" panose="02020603050405020304" pitchFamily="18" charset="0"/>
              </a:rPr>
              <a:t> </a:t>
            </a:r>
            <a:r>
              <a:rPr lang="en-US" sz="2700" b="1" kern="10" dirty="0" err="1">
                <a:solidFill>
                  <a:srgbClr val="FF0000"/>
                </a:solidFill>
                <a:latin typeface="Times New Roman" panose="02020603050405020304" pitchFamily="18" charset="0"/>
                <a:cs typeface="Times New Roman" panose="02020603050405020304" pitchFamily="18" charset="0"/>
              </a:rPr>
              <a:t>ĐẾN</a:t>
            </a:r>
            <a:r>
              <a:rPr lang="en-US" sz="2700" b="1" kern="10" dirty="0">
                <a:solidFill>
                  <a:srgbClr val="FF0000"/>
                </a:solidFill>
                <a:latin typeface="Times New Roman" panose="02020603050405020304" pitchFamily="18" charset="0"/>
                <a:cs typeface="Times New Roman" panose="02020603050405020304" pitchFamily="18" charset="0"/>
              </a:rPr>
              <a:t> </a:t>
            </a:r>
            <a:r>
              <a:rPr lang="en-US" sz="2700" b="1" kern="10" dirty="0" err="1">
                <a:solidFill>
                  <a:srgbClr val="FF0000"/>
                </a:solidFill>
                <a:latin typeface="Times New Roman" panose="02020603050405020304" pitchFamily="18" charset="0"/>
                <a:cs typeface="Times New Roman" panose="02020603050405020304" pitchFamily="18" charset="0"/>
              </a:rPr>
              <a:t>VỚI</a:t>
            </a:r>
            <a:r>
              <a:rPr lang="en-US" sz="2700" b="1" kern="10" dirty="0">
                <a:solidFill>
                  <a:srgbClr val="FF0000"/>
                </a:solidFill>
                <a:latin typeface="Times New Roman" panose="02020603050405020304" pitchFamily="18" charset="0"/>
                <a:cs typeface="Times New Roman" panose="02020603050405020304" pitchFamily="18" charset="0"/>
              </a:rPr>
              <a:t> </a:t>
            </a:r>
            <a:r>
              <a:rPr lang="en-US" sz="2700" b="1" kern="10" dirty="0" err="1">
                <a:solidFill>
                  <a:srgbClr val="FF0000"/>
                </a:solidFill>
                <a:latin typeface="Times New Roman" panose="02020603050405020304" pitchFamily="18" charset="0"/>
                <a:cs typeface="Times New Roman" panose="02020603050405020304" pitchFamily="18" charset="0"/>
              </a:rPr>
              <a:t>TIẾT</a:t>
            </a:r>
            <a:r>
              <a:rPr lang="en-US" sz="2700" b="1" kern="10" dirty="0">
                <a:solidFill>
                  <a:srgbClr val="FF0000"/>
                </a:solidFill>
                <a:latin typeface="Times New Roman" panose="02020603050405020304" pitchFamily="18" charset="0"/>
                <a:cs typeface="Times New Roman" panose="02020603050405020304" pitchFamily="18" charset="0"/>
              </a:rPr>
              <a:t> </a:t>
            </a:r>
            <a:r>
              <a:rPr lang="en-US" sz="2700" b="1" kern="10" dirty="0" err="1">
                <a:solidFill>
                  <a:srgbClr val="FF0000"/>
                </a:solidFill>
                <a:latin typeface="Times New Roman" panose="02020603050405020304" pitchFamily="18" charset="0"/>
                <a:cs typeface="Times New Roman" panose="02020603050405020304" pitchFamily="18" charset="0"/>
              </a:rPr>
              <a:t>HỌC</a:t>
            </a:r>
            <a:r>
              <a:rPr lang="en-US" sz="2700" b="1" kern="10" dirty="0">
                <a:solidFill>
                  <a:srgbClr val="FF0000"/>
                </a:solidFill>
                <a:latin typeface="Times New Roman" panose="02020603050405020304" pitchFamily="18" charset="0"/>
                <a:cs typeface="Times New Roman" panose="02020603050405020304" pitchFamily="18" charset="0"/>
              </a:rPr>
              <a:t> </a:t>
            </a:r>
            <a:r>
              <a:rPr lang="en-US" sz="2700" b="1" kern="10" dirty="0" err="1">
                <a:solidFill>
                  <a:srgbClr val="FF0000"/>
                </a:solidFill>
                <a:latin typeface="Times New Roman" panose="02020603050405020304" pitchFamily="18" charset="0"/>
                <a:cs typeface="Times New Roman" panose="02020603050405020304" pitchFamily="18" charset="0"/>
              </a:rPr>
              <a:t>HÔM</a:t>
            </a:r>
            <a:r>
              <a:rPr lang="en-US" sz="2700" b="1" kern="10" dirty="0">
                <a:solidFill>
                  <a:srgbClr val="FF0000"/>
                </a:solidFill>
                <a:latin typeface="Times New Roman" panose="02020603050405020304" pitchFamily="18" charset="0"/>
                <a:cs typeface="Times New Roman" panose="02020603050405020304" pitchFamily="18" charset="0"/>
              </a:rPr>
              <a:t> NAY</a:t>
            </a:r>
          </a:p>
        </p:txBody>
      </p:sp>
      <p:sp>
        <p:nvSpPr>
          <p:cNvPr id="3093" name="WordArt 45"/>
          <p:cNvSpPr>
            <a:spLocks noChangeArrowheads="1" noChangeShapeType="1" noTextEdit="1"/>
          </p:cNvSpPr>
          <p:nvPr/>
        </p:nvSpPr>
        <p:spPr bwMode="auto">
          <a:xfrm>
            <a:off x="2628900" y="3028951"/>
            <a:ext cx="3886200" cy="466725"/>
          </a:xfrm>
          <a:prstGeom prst="rect">
            <a:avLst/>
          </a:prstGeom>
        </p:spPr>
        <p:txBody>
          <a:bodyPr wrap="none" fromWordArt="1">
            <a:prstTxWarp prst="textPlain">
              <a:avLst>
                <a:gd name="adj" fmla="val 50000"/>
              </a:avLst>
            </a:prstTxWarp>
          </a:bodyPr>
          <a:lstStyle/>
          <a:p>
            <a:pPr defTabSz="342900" eaLnBrk="0" fontAlgn="base" hangingPunct="0">
              <a:spcBef>
                <a:spcPct val="0"/>
              </a:spcBef>
              <a:spcAft>
                <a:spcPct val="0"/>
              </a:spcAft>
            </a:pPr>
            <a:r>
              <a:rPr lang="en-US" sz="2700" kern="10" dirty="0">
                <a:ln w="9525">
                  <a:solidFill>
                    <a:srgbClr val="003300"/>
                  </a:solidFill>
                  <a:round/>
                  <a:headEnd/>
                  <a:tailEnd/>
                </a:ln>
                <a:solidFill>
                  <a:srgbClr val="000080"/>
                </a:solidFill>
                <a:effectLst>
                  <a:outerShdw dist="35921" dir="2700000" algn="ctr" rotWithShape="0">
                    <a:srgbClr val="C0C0C0">
                      <a:alpha val="79999"/>
                    </a:srgbClr>
                  </a:outerShdw>
                </a:effectLst>
                <a:latin typeface=".VnBahamasBH" panose="020BE200000000000000" pitchFamily="34" charset="0"/>
                <a:cs typeface="Arial" panose="020B0604020202020204" pitchFamily="34" charset="0"/>
              </a:rPr>
              <a:t>M¤N C¤NG NGHÖ 6</a:t>
            </a:r>
          </a:p>
        </p:txBody>
      </p:sp>
      <p:sp>
        <p:nvSpPr>
          <p:cNvPr id="2" name="Rectangle 1">
            <a:extLst/>
          </p:cNvPr>
          <p:cNvSpPr/>
          <p:nvPr/>
        </p:nvSpPr>
        <p:spPr>
          <a:xfrm>
            <a:off x="2297906" y="857251"/>
            <a:ext cx="4868466" cy="6215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defTabSz="342900" eaLnBrk="0" fontAlgn="base" hangingPunct="0">
              <a:spcBef>
                <a:spcPct val="0"/>
              </a:spcBef>
              <a:spcAft>
                <a:spcPct val="0"/>
              </a:spcAft>
              <a:defRPr/>
            </a:pPr>
            <a:r>
              <a:rPr lang="en-SG" b="1" dirty="0">
                <a:solidFill>
                  <a:srgbClr val="002060"/>
                </a:solidFill>
                <a:latin typeface="Times New Roman" pitchFamily="18" charset="0"/>
                <a:cs typeface="Times New Roman" pitchFamily="18" charset="0"/>
              </a:rPr>
              <a:t>UBND HUYỆN ỨNG HÒA</a:t>
            </a:r>
          </a:p>
          <a:p>
            <a:pPr algn="ctr" defTabSz="342900" eaLnBrk="0" fontAlgn="base" hangingPunct="0">
              <a:spcBef>
                <a:spcPct val="0"/>
              </a:spcBef>
              <a:spcAft>
                <a:spcPct val="0"/>
              </a:spcAft>
              <a:defRPr/>
            </a:pPr>
            <a:r>
              <a:rPr lang="en-SG" b="1" u="sng" dirty="0">
                <a:solidFill>
                  <a:srgbClr val="002060"/>
                </a:solidFill>
                <a:latin typeface="Times New Roman" pitchFamily="18" charset="0"/>
                <a:cs typeface="Times New Roman" pitchFamily="18" charset="0"/>
              </a:rPr>
              <a:t>TRƯỜNG THCS VIÊN NỘI</a:t>
            </a:r>
            <a:endParaRPr lang="en-US" b="1" u="sng" dirty="0">
              <a:solidFill>
                <a:srgbClr val="002060"/>
              </a:solidFill>
              <a:latin typeface="Times New Roman" pitchFamily="18" charset="0"/>
              <a:cs typeface="Times New Roman" pitchFamily="18" charset="0"/>
            </a:endParaRPr>
          </a:p>
        </p:txBody>
      </p:sp>
      <p:sp>
        <p:nvSpPr>
          <p:cNvPr id="3" name="Rectangle 2">
            <a:extLst/>
          </p:cNvPr>
          <p:cNvSpPr/>
          <p:nvPr/>
        </p:nvSpPr>
        <p:spPr>
          <a:xfrm>
            <a:off x="3120630" y="3600451"/>
            <a:ext cx="2892028" cy="308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0" fontAlgn="base" hangingPunct="0">
              <a:spcBef>
                <a:spcPct val="0"/>
              </a:spcBef>
              <a:spcAft>
                <a:spcPct val="0"/>
              </a:spcAft>
              <a:defRPr/>
            </a:pPr>
            <a:r>
              <a:rPr lang="en-SG" sz="1950" b="1" dirty="0">
                <a:solidFill>
                  <a:srgbClr val="FF0000"/>
                </a:solidFill>
                <a:latin typeface="Times New Roman" pitchFamily="18" charset="0"/>
                <a:cs typeface="Times New Roman" pitchFamily="18" charset="0"/>
              </a:rPr>
              <a:t>NĂM HỌC: 2023 - 2024</a:t>
            </a:r>
            <a:endParaRPr lang="en-US" sz="1950" b="1" dirty="0">
              <a:solidFill>
                <a:prstClr val="white"/>
              </a:solidFill>
              <a:latin typeface="Times New Roman" pitchFamily="18" charset="0"/>
              <a:cs typeface="Times New Roman" pitchFamily="18" charset="0"/>
            </a:endParaRPr>
          </a:p>
        </p:txBody>
      </p:sp>
      <p:sp>
        <p:nvSpPr>
          <p:cNvPr id="4" name="Rectangle 3"/>
          <p:cNvSpPr/>
          <p:nvPr/>
        </p:nvSpPr>
        <p:spPr>
          <a:xfrm>
            <a:off x="4490728" y="3326448"/>
            <a:ext cx="208711" cy="228204"/>
          </a:xfrm>
          <a:prstGeom prst="rect">
            <a:avLst/>
          </a:prstGeom>
        </p:spPr>
        <p:txBody>
          <a:bodyPr wrap="none">
            <a:spAutoFit/>
          </a:bodyPr>
          <a:lstStyle/>
          <a:p>
            <a:pPr defTabSz="342900">
              <a:lnSpc>
                <a:spcPct val="107000"/>
              </a:lnSpc>
              <a:spcAft>
                <a:spcPts val="60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37963903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163887"/>
                                        </p:tgtEl>
                                        <p:attrNameLst>
                                          <p:attrName>style.visibility</p:attrName>
                                        </p:attrNameLst>
                                      </p:cBhvr>
                                      <p:to>
                                        <p:strVal val="visible"/>
                                      </p:to>
                                    </p:set>
                                    <p:animEffect transition="in" filter="fade">
                                      <p:cBhvr>
                                        <p:cTn id="7" dur="500"/>
                                        <p:tgtEl>
                                          <p:spTgt spid="163887"/>
                                        </p:tgtEl>
                                      </p:cBhvr>
                                    </p:animEffect>
                                    <p:anim calcmode="lin" valueType="num">
                                      <p:cBhvr>
                                        <p:cTn id="8" dur="500" fill="hold"/>
                                        <p:tgtEl>
                                          <p:spTgt spid="163887"/>
                                        </p:tgtEl>
                                        <p:attrNameLst>
                                          <p:attrName>ppt_w</p:attrName>
                                        </p:attrNameLst>
                                      </p:cBhvr>
                                      <p:tavLst>
                                        <p:tav tm="0" fmla="#ppt_w*sin(2.5*pi*$)">
                                          <p:val>
                                            <p:fltVal val="0"/>
                                          </p:val>
                                        </p:tav>
                                        <p:tav tm="100000">
                                          <p:val>
                                            <p:fltVal val="1"/>
                                          </p:val>
                                        </p:tav>
                                      </p:tavLst>
                                    </p:anim>
                                    <p:anim calcmode="lin" valueType="num">
                                      <p:cBhvr>
                                        <p:cTn id="9" dur="500" fill="hold"/>
                                        <p:tgtEl>
                                          <p:spTgt spid="1638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55980958"/>
              </p:ext>
            </p:extLst>
          </p:nvPr>
        </p:nvGraphicFramePr>
        <p:xfrm>
          <a:off x="62344" y="1773209"/>
          <a:ext cx="3976255" cy="5059680"/>
        </p:xfrm>
        <a:graphic>
          <a:graphicData uri="http://schemas.openxmlformats.org/drawingml/2006/table">
            <a:tbl>
              <a:tblPr firstRow="1" bandRow="1">
                <a:tableStyleId>{5C22544A-7EE6-4342-B048-85BDC9FD1C3A}</a:tableStyleId>
              </a:tblPr>
              <a:tblGrid>
                <a:gridCol w="1842656">
                  <a:extLst>
                    <a:ext uri="{9D8B030D-6E8A-4147-A177-3AD203B41FA5}">
                      <a16:colId xmlns:a16="http://schemas.microsoft.com/office/drawing/2014/main" val="20000"/>
                    </a:ext>
                  </a:extLst>
                </a:gridCol>
                <a:gridCol w="1112032">
                  <a:extLst>
                    <a:ext uri="{9D8B030D-6E8A-4147-A177-3AD203B41FA5}">
                      <a16:colId xmlns:a16="http://schemas.microsoft.com/office/drawing/2014/main" val="20001"/>
                    </a:ext>
                  </a:extLst>
                </a:gridCol>
                <a:gridCol w="1021567">
                  <a:extLst>
                    <a:ext uri="{9D8B030D-6E8A-4147-A177-3AD203B41FA5}">
                      <a16:colId xmlns:a16="http://schemas.microsoft.com/office/drawing/2014/main" val="20002"/>
                    </a:ext>
                  </a:extLst>
                </a:gridCol>
              </a:tblGrid>
              <a:tr h="919650">
                <a:tc>
                  <a:txBody>
                    <a:bodyPr/>
                    <a:lstStyle/>
                    <a:p>
                      <a:pPr algn="ctr"/>
                      <a:r>
                        <a:rPr lang="en-US" sz="2800" dirty="0" err="1" smtClean="0">
                          <a:solidFill>
                            <a:schemeClr val="tx1"/>
                          </a:solidFill>
                          <a:latin typeface="Times New Roman" pitchFamily="18" charset="0"/>
                          <a:cs typeface="Times New Roman" pitchFamily="18" charset="0"/>
                        </a:rPr>
                        <a:t>Đồ</a:t>
                      </a:r>
                      <a:r>
                        <a:rPr lang="en-US" sz="2800" baseline="0" dirty="0" smtClean="0">
                          <a:solidFill>
                            <a:schemeClr val="tx1"/>
                          </a:solidFill>
                          <a:latin typeface="Times New Roman" pitchFamily="18" charset="0"/>
                          <a:cs typeface="Times New Roman" pitchFamily="18" charset="0"/>
                        </a:rPr>
                        <a:t> </a:t>
                      </a:r>
                      <a:r>
                        <a:rPr lang="en-US" sz="2800" baseline="0" dirty="0" err="1" smtClean="0">
                          <a:solidFill>
                            <a:schemeClr val="tx1"/>
                          </a:solidFill>
                          <a:latin typeface="Times New Roman" pitchFamily="18" charset="0"/>
                          <a:cs typeface="Times New Roman" pitchFamily="18" charset="0"/>
                        </a:rPr>
                        <a:t>dùng</a:t>
                      </a:r>
                      <a:r>
                        <a:rPr lang="en-US" sz="2800" baseline="0" dirty="0" smtClean="0">
                          <a:solidFill>
                            <a:schemeClr val="tx1"/>
                          </a:solidFill>
                          <a:latin typeface="Times New Roman" pitchFamily="18" charset="0"/>
                          <a:cs typeface="Times New Roman" pitchFamily="18" charset="0"/>
                        </a:rPr>
                        <a:t> </a:t>
                      </a:r>
                      <a:r>
                        <a:rPr lang="en-US" sz="2800" baseline="0" dirty="0" err="1" smtClean="0">
                          <a:solidFill>
                            <a:schemeClr val="tx1"/>
                          </a:solidFill>
                          <a:latin typeface="Times New Roman" pitchFamily="18" charset="0"/>
                          <a:cs typeface="Times New Roman" pitchFamily="18" charset="0"/>
                        </a:rPr>
                        <a:t>điện</a:t>
                      </a:r>
                      <a:endParaRPr lang="en-US" sz="2800" dirty="0">
                        <a:solidFill>
                          <a:schemeClr val="tx1"/>
                        </a:solidFill>
                        <a:latin typeface="Times New Roman" pitchFamily="18" charset="0"/>
                        <a:cs typeface="Times New Roman" pitchFamily="18" charset="0"/>
                      </a:endParaRPr>
                    </a:p>
                  </a:txBody>
                  <a:tcPr>
                    <a:solidFill>
                      <a:schemeClr val="accent6">
                        <a:lumMod val="20000"/>
                        <a:lumOff val="80000"/>
                      </a:schemeClr>
                    </a:solidFill>
                  </a:tcPr>
                </a:tc>
                <a:tc>
                  <a:txBody>
                    <a:bodyPr/>
                    <a:lstStyle/>
                    <a:p>
                      <a:pPr algn="ctr"/>
                      <a:r>
                        <a:rPr lang="en-US" sz="2800" dirty="0" err="1" smtClean="0">
                          <a:solidFill>
                            <a:schemeClr val="tx1"/>
                          </a:solidFill>
                          <a:latin typeface="Times New Roman" pitchFamily="18" charset="0"/>
                          <a:cs typeface="Times New Roman" pitchFamily="18" charset="0"/>
                        </a:rPr>
                        <a:t>Tên</a:t>
                      </a:r>
                      <a:r>
                        <a:rPr lang="en-US" sz="2800" baseline="0" dirty="0" smtClean="0">
                          <a:solidFill>
                            <a:schemeClr val="tx1"/>
                          </a:solidFill>
                          <a:latin typeface="Times New Roman" pitchFamily="18" charset="0"/>
                          <a:cs typeface="Times New Roman" pitchFamily="18" charset="0"/>
                        </a:rPr>
                        <a:t> </a:t>
                      </a:r>
                      <a:r>
                        <a:rPr lang="en-US" sz="2800" baseline="0" dirty="0" err="1" smtClean="0">
                          <a:solidFill>
                            <a:schemeClr val="tx1"/>
                          </a:solidFill>
                          <a:latin typeface="Times New Roman" pitchFamily="18" charset="0"/>
                          <a:cs typeface="Times New Roman" pitchFamily="18" charset="0"/>
                        </a:rPr>
                        <a:t>gọi</a:t>
                      </a:r>
                      <a:endParaRPr lang="en-US" sz="2800" dirty="0">
                        <a:solidFill>
                          <a:schemeClr val="tx1"/>
                        </a:solidFill>
                        <a:latin typeface="Times New Roman" pitchFamily="18" charset="0"/>
                        <a:cs typeface="Times New Roman" pitchFamily="18" charset="0"/>
                      </a:endParaRPr>
                    </a:p>
                  </a:txBody>
                  <a:tcPr>
                    <a:solidFill>
                      <a:schemeClr val="accent6">
                        <a:lumMod val="20000"/>
                        <a:lumOff val="80000"/>
                      </a:schemeClr>
                    </a:solidFill>
                  </a:tcPr>
                </a:tc>
                <a:tc>
                  <a:txBody>
                    <a:bodyPr/>
                    <a:lstStyle/>
                    <a:p>
                      <a:r>
                        <a:rPr lang="en-US" sz="2800" dirty="0" err="1" smtClean="0">
                          <a:solidFill>
                            <a:schemeClr val="tx1"/>
                          </a:solidFill>
                          <a:latin typeface="Times New Roman" pitchFamily="18" charset="0"/>
                          <a:cs typeface="Times New Roman" pitchFamily="18" charset="0"/>
                        </a:rPr>
                        <a:t>Công</a:t>
                      </a:r>
                      <a:r>
                        <a:rPr lang="en-US" sz="2800" baseline="0" dirty="0" smtClean="0">
                          <a:solidFill>
                            <a:schemeClr val="tx1"/>
                          </a:solidFill>
                          <a:latin typeface="Times New Roman" pitchFamily="18" charset="0"/>
                          <a:cs typeface="Times New Roman" pitchFamily="18" charset="0"/>
                        </a:rPr>
                        <a:t> </a:t>
                      </a:r>
                      <a:r>
                        <a:rPr lang="en-US" sz="2800" baseline="0" dirty="0" err="1" smtClean="0">
                          <a:solidFill>
                            <a:schemeClr val="tx1"/>
                          </a:solidFill>
                          <a:latin typeface="Times New Roman" pitchFamily="18" charset="0"/>
                          <a:cs typeface="Times New Roman" pitchFamily="18" charset="0"/>
                        </a:rPr>
                        <a:t>dụng</a:t>
                      </a:r>
                      <a:endParaRPr lang="en-US" sz="2800" dirty="0">
                        <a:solidFill>
                          <a:schemeClr val="tx1"/>
                        </a:solidFill>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0"/>
                  </a:ext>
                </a:extLst>
              </a:tr>
              <a:tr h="447951">
                <a:tc>
                  <a:txBody>
                    <a:bodyPr/>
                    <a:lstStyle/>
                    <a:p>
                      <a:pPr algn="ctr"/>
                      <a:r>
                        <a:rPr lang="en-US" sz="2400" dirty="0" smtClean="0">
                          <a:latin typeface="Times New Roman" pitchFamily="18" charset="0"/>
                          <a:cs typeface="Times New Roman" pitchFamily="18" charset="0"/>
                        </a:rPr>
                        <a:t>a</a:t>
                      </a:r>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1"/>
                  </a:ext>
                </a:extLst>
              </a:tr>
              <a:tr h="424629">
                <a:tc>
                  <a:txBody>
                    <a:bodyPr/>
                    <a:lstStyle/>
                    <a:p>
                      <a:pPr algn="ctr"/>
                      <a:r>
                        <a:rPr lang="en-US" sz="2400" dirty="0" smtClean="0">
                          <a:latin typeface="Times New Roman" pitchFamily="18" charset="0"/>
                          <a:cs typeface="Times New Roman" pitchFamily="18" charset="0"/>
                        </a:rPr>
                        <a:t>b</a:t>
                      </a:r>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2"/>
                  </a:ext>
                </a:extLst>
              </a:tr>
              <a:tr h="447951">
                <a:tc>
                  <a:txBody>
                    <a:bodyPr/>
                    <a:lstStyle/>
                    <a:p>
                      <a:pPr algn="ctr"/>
                      <a:r>
                        <a:rPr lang="en-US" sz="2400" dirty="0" smtClean="0">
                          <a:latin typeface="Times New Roman" pitchFamily="18" charset="0"/>
                          <a:cs typeface="Times New Roman" pitchFamily="18" charset="0"/>
                        </a:rPr>
                        <a:t>c</a:t>
                      </a:r>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3"/>
                  </a:ext>
                </a:extLst>
              </a:tr>
              <a:tr h="447951">
                <a:tc>
                  <a:txBody>
                    <a:bodyPr/>
                    <a:lstStyle/>
                    <a:p>
                      <a:pPr algn="ctr"/>
                      <a:r>
                        <a:rPr lang="en-US" sz="2400" dirty="0" smtClean="0">
                          <a:latin typeface="Times New Roman" pitchFamily="18" charset="0"/>
                          <a:cs typeface="Times New Roman" pitchFamily="18" charset="0"/>
                        </a:rPr>
                        <a:t>d</a:t>
                      </a:r>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4"/>
                  </a:ext>
                </a:extLst>
              </a:tr>
              <a:tr h="447951">
                <a:tc>
                  <a:txBody>
                    <a:bodyPr/>
                    <a:lstStyle/>
                    <a:p>
                      <a:pPr algn="ctr"/>
                      <a:r>
                        <a:rPr lang="en-US" sz="2400" dirty="0" smtClean="0">
                          <a:latin typeface="Times New Roman" pitchFamily="18" charset="0"/>
                          <a:cs typeface="Times New Roman" pitchFamily="18" charset="0"/>
                        </a:rPr>
                        <a:t>e</a:t>
                      </a:r>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5"/>
                  </a:ext>
                </a:extLst>
              </a:tr>
              <a:tr h="447951">
                <a:tc>
                  <a:txBody>
                    <a:bodyPr/>
                    <a:lstStyle/>
                    <a:p>
                      <a:pPr algn="ctr"/>
                      <a:r>
                        <a:rPr lang="en-US" sz="2400" dirty="0" smtClean="0">
                          <a:latin typeface="Times New Roman" pitchFamily="18" charset="0"/>
                          <a:cs typeface="Times New Roman" pitchFamily="18" charset="0"/>
                        </a:rPr>
                        <a:t>g</a:t>
                      </a:r>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6"/>
                  </a:ext>
                </a:extLst>
              </a:tr>
              <a:tr h="447951">
                <a:tc>
                  <a:txBody>
                    <a:bodyPr/>
                    <a:lstStyle/>
                    <a:p>
                      <a:pPr algn="ctr"/>
                      <a:r>
                        <a:rPr lang="en-US" sz="2400" dirty="0" smtClean="0">
                          <a:latin typeface="Times New Roman" pitchFamily="18" charset="0"/>
                          <a:cs typeface="Times New Roman" pitchFamily="18" charset="0"/>
                        </a:rPr>
                        <a:t>h</a:t>
                      </a:r>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7"/>
                  </a:ext>
                </a:extLst>
              </a:tr>
              <a:tr h="447951">
                <a:tc>
                  <a:txBody>
                    <a:bodyPr/>
                    <a:lstStyle/>
                    <a:p>
                      <a:pPr algn="ctr"/>
                      <a:r>
                        <a:rPr lang="en-US" sz="2400" dirty="0" err="1" smtClean="0">
                          <a:latin typeface="Times New Roman" pitchFamily="18" charset="0"/>
                          <a:cs typeface="Times New Roman" pitchFamily="18" charset="0"/>
                        </a:rPr>
                        <a:t>i</a:t>
                      </a:r>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8"/>
                  </a:ext>
                </a:extLst>
              </a:tr>
              <a:tr h="447951">
                <a:tc>
                  <a:txBody>
                    <a:bodyPr/>
                    <a:lstStyle/>
                    <a:p>
                      <a:pPr algn="ctr"/>
                      <a:r>
                        <a:rPr lang="en-US" sz="2400" dirty="0" smtClean="0">
                          <a:latin typeface="Times New Roman" pitchFamily="18" charset="0"/>
                          <a:cs typeface="Times New Roman" pitchFamily="18" charset="0"/>
                        </a:rPr>
                        <a:t>k</a:t>
                      </a:r>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400" dirty="0">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9"/>
                  </a:ext>
                </a:extLst>
              </a:tr>
            </a:tbl>
          </a:graphicData>
        </a:graphic>
      </p:graphicFrame>
      <p:sp>
        <p:nvSpPr>
          <p:cNvPr id="3" name="Rectangle 2"/>
          <p:cNvSpPr/>
          <p:nvPr/>
        </p:nvSpPr>
        <p:spPr>
          <a:xfrm>
            <a:off x="62345" y="572903"/>
            <a:ext cx="9067800" cy="954107"/>
          </a:xfrm>
          <a:prstGeom prst="rect">
            <a:avLst/>
          </a:prstGeom>
        </p:spPr>
        <p:txBody>
          <a:bodyPr wrap="square">
            <a:spAutoFit/>
          </a:bodyPr>
          <a:lstStyle/>
          <a:p>
            <a:r>
              <a:rPr lang="en-US" sz="2800" dirty="0" err="1" smtClean="0">
                <a:latin typeface="Times New Roman" panose="02020603050405020304" pitchFamily="18" charset="0"/>
                <a:ea typeface="+mj-ea"/>
                <a:cs typeface="Times New Roman" panose="02020603050405020304" pitchFamily="18" charset="0"/>
              </a:rPr>
              <a:t>Nêu</a:t>
            </a:r>
            <a:r>
              <a:rPr lang="en-US" sz="2800" dirty="0" smtClean="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tên</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gọi</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và</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cho</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biết</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công</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dụng</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của</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những</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đồ</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dùng</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điện</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trong</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hình</a:t>
            </a:r>
            <a:r>
              <a:rPr lang="en-US" sz="2800" dirty="0">
                <a:latin typeface="Times New Roman" panose="02020603050405020304" pitchFamily="18" charset="0"/>
                <a:ea typeface="+mj-ea"/>
                <a:cs typeface="Times New Roman" panose="02020603050405020304" pitchFamily="18" charset="0"/>
              </a:rPr>
              <a:t> </a:t>
            </a:r>
            <a:r>
              <a:rPr lang="en-US" sz="2800" dirty="0" smtClean="0">
                <a:latin typeface="Times New Roman" panose="02020603050405020304" pitchFamily="18" charset="0"/>
                <a:ea typeface="+mj-ea"/>
                <a:cs typeface="Times New Roman" panose="02020603050405020304" pitchFamily="18" charset="0"/>
              </a:rPr>
              <a:t>10.1?</a:t>
            </a:r>
            <a:endParaRPr lang="en-US" sz="2800" dirty="0">
              <a:latin typeface="Times New Roman" panose="02020603050405020304" pitchFamily="18" charset="0"/>
              <a:ea typeface="+mj-ea"/>
              <a:cs typeface="Times New Roman" panose="02020603050405020304" pitchFamily="18" charset="0"/>
            </a:endParaRPr>
          </a:p>
        </p:txBody>
      </p:sp>
      <p:sp>
        <p:nvSpPr>
          <p:cNvPr id="5" name="TextBox 4"/>
          <p:cNvSpPr txBox="1"/>
          <p:nvPr/>
        </p:nvSpPr>
        <p:spPr>
          <a:xfrm>
            <a:off x="-13855" y="49683"/>
            <a:ext cx="9144000" cy="523220"/>
          </a:xfrm>
          <a:prstGeom prst="rect">
            <a:avLst/>
          </a:prstGeom>
          <a:noFill/>
        </p:spPr>
        <p:txBody>
          <a:bodyPr wrap="square" rtlCol="0">
            <a:spAutoFit/>
          </a:bodyPr>
          <a:lstStyle/>
          <a:p>
            <a:pPr algn="ctr" eaLnBrk="0" fontAlgn="base" hangingPunct="0">
              <a:spcBef>
                <a:spcPct val="0"/>
              </a:spcBef>
              <a:spcAft>
                <a:spcPct val="0"/>
              </a:spcAft>
            </a:pPr>
            <a:r>
              <a:rPr lang="en-US" sz="28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HOẠT ĐỘNG </a:t>
            </a:r>
            <a:r>
              <a:rPr lang="en-US" sz="2800" b="1" dirty="0" smtClean="0">
                <a:solidFill>
                  <a:srgbClr val="FF0000"/>
                </a:solidFill>
                <a:latin typeface="Times New Roman" panose="02020603050405020304" pitchFamily="18" charset="0"/>
                <a:cs typeface="Times New Roman" panose="02020603050405020304" pitchFamily="18" charset="0"/>
                <a:sym typeface="Arial" panose="020B0604020202020204" pitchFamily="34" charset="0"/>
              </a:rPr>
              <a:t>NHÓM</a:t>
            </a:r>
            <a:endParaRPr lang="en-US" sz="28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773208"/>
            <a:ext cx="4914758" cy="4932391"/>
          </a:xfrm>
          <a:prstGeom prst="rect">
            <a:avLst/>
          </a:prstGeom>
        </p:spPr>
      </p:pic>
    </p:spTree>
    <p:extLst>
      <p:ext uri="{BB962C8B-B14F-4D97-AF65-F5344CB8AC3E}">
        <p14:creationId xmlns:p14="http://schemas.microsoft.com/office/powerpoint/2010/main" val="181971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33979488"/>
              </p:ext>
            </p:extLst>
          </p:nvPr>
        </p:nvGraphicFramePr>
        <p:xfrm>
          <a:off x="-1" y="2"/>
          <a:ext cx="9144001" cy="6857999"/>
        </p:xfrm>
        <a:graphic>
          <a:graphicData uri="http://schemas.openxmlformats.org/drawingml/2006/table">
            <a:tbl>
              <a:tblPr firstRow="1" bandRow="1">
                <a:tableStyleId>{5C22544A-7EE6-4342-B048-85BDC9FD1C3A}</a:tableStyleId>
              </a:tblPr>
              <a:tblGrid>
                <a:gridCol w="1618407">
                  <a:extLst>
                    <a:ext uri="{9D8B030D-6E8A-4147-A177-3AD203B41FA5}">
                      <a16:colId xmlns:a16="http://schemas.microsoft.com/office/drawing/2014/main" val="20000"/>
                    </a:ext>
                  </a:extLst>
                </a:gridCol>
                <a:gridCol w="2589452">
                  <a:extLst>
                    <a:ext uri="{9D8B030D-6E8A-4147-A177-3AD203B41FA5}">
                      <a16:colId xmlns:a16="http://schemas.microsoft.com/office/drawing/2014/main" val="20001"/>
                    </a:ext>
                  </a:extLst>
                </a:gridCol>
                <a:gridCol w="4936142">
                  <a:extLst>
                    <a:ext uri="{9D8B030D-6E8A-4147-A177-3AD203B41FA5}">
                      <a16:colId xmlns:a16="http://schemas.microsoft.com/office/drawing/2014/main" val="20002"/>
                    </a:ext>
                  </a:extLst>
                </a:gridCol>
              </a:tblGrid>
              <a:tr h="897752">
                <a:tc>
                  <a:txBody>
                    <a:bodyPr/>
                    <a:lstStyle/>
                    <a:p>
                      <a:pPr algn="ctr"/>
                      <a:r>
                        <a:rPr lang="en-US" sz="2400" dirty="0" err="1" smtClean="0">
                          <a:solidFill>
                            <a:srgbClr val="FF0000"/>
                          </a:solidFill>
                          <a:latin typeface="Times New Roman" pitchFamily="18" charset="0"/>
                          <a:cs typeface="Times New Roman" pitchFamily="18" charset="0"/>
                        </a:rPr>
                        <a:t>Đồ</a:t>
                      </a:r>
                      <a:r>
                        <a:rPr lang="en-US" sz="2400" baseline="0" dirty="0" smtClean="0">
                          <a:solidFill>
                            <a:srgbClr val="FF0000"/>
                          </a:solidFill>
                          <a:latin typeface="Times New Roman" pitchFamily="18" charset="0"/>
                          <a:cs typeface="Times New Roman" pitchFamily="18" charset="0"/>
                        </a:rPr>
                        <a:t> </a:t>
                      </a:r>
                      <a:r>
                        <a:rPr lang="en-US" sz="2400" baseline="0" dirty="0" err="1" smtClean="0">
                          <a:solidFill>
                            <a:srgbClr val="FF0000"/>
                          </a:solidFill>
                          <a:latin typeface="Times New Roman" pitchFamily="18" charset="0"/>
                          <a:cs typeface="Times New Roman" pitchFamily="18" charset="0"/>
                        </a:rPr>
                        <a:t>dùng</a:t>
                      </a:r>
                      <a:r>
                        <a:rPr lang="en-US" sz="2400" baseline="0" dirty="0" smtClean="0">
                          <a:solidFill>
                            <a:srgbClr val="FF0000"/>
                          </a:solidFill>
                          <a:latin typeface="Times New Roman" pitchFamily="18" charset="0"/>
                          <a:cs typeface="Times New Roman" pitchFamily="18" charset="0"/>
                        </a:rPr>
                        <a:t> </a:t>
                      </a:r>
                      <a:r>
                        <a:rPr lang="en-US" sz="2400" baseline="0" dirty="0" err="1" smtClean="0">
                          <a:solidFill>
                            <a:srgbClr val="FF0000"/>
                          </a:solidFill>
                          <a:latin typeface="Times New Roman" pitchFamily="18" charset="0"/>
                          <a:cs typeface="Times New Roman" pitchFamily="18" charset="0"/>
                        </a:rPr>
                        <a:t>điện</a:t>
                      </a:r>
                      <a:endParaRPr lang="en-US" sz="2400" dirty="0">
                        <a:solidFill>
                          <a:srgbClr val="FF0000"/>
                        </a:solidFill>
                        <a:latin typeface="Times New Roman" pitchFamily="18" charset="0"/>
                        <a:cs typeface="Times New Roman" pitchFamily="18" charset="0"/>
                      </a:endParaRPr>
                    </a:p>
                  </a:txBody>
                  <a:tcPr>
                    <a:solidFill>
                      <a:schemeClr val="accent1">
                        <a:lumMod val="20000"/>
                        <a:lumOff val="80000"/>
                      </a:schemeClr>
                    </a:solidFill>
                  </a:tcPr>
                </a:tc>
                <a:tc>
                  <a:txBody>
                    <a:bodyPr/>
                    <a:lstStyle/>
                    <a:p>
                      <a:pPr algn="ctr"/>
                      <a:r>
                        <a:rPr lang="en-US" sz="2400" dirty="0" err="1" smtClean="0">
                          <a:solidFill>
                            <a:srgbClr val="FF0000"/>
                          </a:solidFill>
                          <a:latin typeface="Times New Roman" pitchFamily="18" charset="0"/>
                          <a:cs typeface="Times New Roman" pitchFamily="18" charset="0"/>
                        </a:rPr>
                        <a:t>Tên</a:t>
                      </a:r>
                      <a:r>
                        <a:rPr lang="en-US" sz="2400" baseline="0" dirty="0" smtClean="0">
                          <a:solidFill>
                            <a:srgbClr val="FF0000"/>
                          </a:solidFill>
                          <a:latin typeface="Times New Roman" pitchFamily="18" charset="0"/>
                          <a:cs typeface="Times New Roman" pitchFamily="18" charset="0"/>
                        </a:rPr>
                        <a:t> </a:t>
                      </a:r>
                      <a:r>
                        <a:rPr lang="en-US" sz="2400" baseline="0" dirty="0" err="1" smtClean="0">
                          <a:solidFill>
                            <a:srgbClr val="FF0000"/>
                          </a:solidFill>
                          <a:latin typeface="Times New Roman" pitchFamily="18" charset="0"/>
                          <a:cs typeface="Times New Roman" pitchFamily="18" charset="0"/>
                        </a:rPr>
                        <a:t>gọi</a:t>
                      </a:r>
                      <a:endParaRPr lang="en-US" sz="2400" dirty="0">
                        <a:solidFill>
                          <a:srgbClr val="FF0000"/>
                        </a:solidFill>
                        <a:latin typeface="Times New Roman" pitchFamily="18" charset="0"/>
                        <a:cs typeface="Times New Roman" pitchFamily="18" charset="0"/>
                      </a:endParaRPr>
                    </a:p>
                  </a:txBody>
                  <a:tcPr>
                    <a:solidFill>
                      <a:schemeClr val="accent1">
                        <a:lumMod val="20000"/>
                        <a:lumOff val="80000"/>
                      </a:schemeClr>
                    </a:solidFill>
                  </a:tcPr>
                </a:tc>
                <a:tc>
                  <a:txBody>
                    <a:bodyPr/>
                    <a:lstStyle/>
                    <a:p>
                      <a:pPr algn="ctr"/>
                      <a:r>
                        <a:rPr lang="en-US" sz="2400" dirty="0" err="1" smtClean="0">
                          <a:solidFill>
                            <a:srgbClr val="FF0000"/>
                          </a:solidFill>
                          <a:latin typeface="Times New Roman" pitchFamily="18" charset="0"/>
                          <a:cs typeface="Times New Roman" pitchFamily="18" charset="0"/>
                        </a:rPr>
                        <a:t>Công</a:t>
                      </a:r>
                      <a:r>
                        <a:rPr lang="en-US" sz="2400" baseline="0" dirty="0" smtClean="0">
                          <a:solidFill>
                            <a:srgbClr val="FF0000"/>
                          </a:solidFill>
                          <a:latin typeface="Times New Roman" pitchFamily="18" charset="0"/>
                          <a:cs typeface="Times New Roman" pitchFamily="18" charset="0"/>
                        </a:rPr>
                        <a:t> </a:t>
                      </a:r>
                      <a:r>
                        <a:rPr lang="en-US" sz="2400" baseline="0" dirty="0" err="1" smtClean="0">
                          <a:solidFill>
                            <a:srgbClr val="FF0000"/>
                          </a:solidFill>
                          <a:latin typeface="Times New Roman" pitchFamily="18" charset="0"/>
                          <a:cs typeface="Times New Roman" pitchFamily="18" charset="0"/>
                        </a:rPr>
                        <a:t>dụng</a:t>
                      </a:r>
                      <a:endParaRPr lang="en-US" sz="2400" dirty="0">
                        <a:solidFill>
                          <a:srgbClr val="FF0000"/>
                        </a:solidFill>
                        <a:latin typeface="Times New Roman" pitchFamily="18" charset="0"/>
                        <a:cs typeface="Times New Roman" pitchFamily="18"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683874">
                <a:tc>
                  <a:txBody>
                    <a:bodyPr/>
                    <a:lstStyle/>
                    <a:p>
                      <a:pPr algn="ctr"/>
                      <a:r>
                        <a:rPr lang="en-US" sz="2400" dirty="0" smtClean="0">
                          <a:latin typeface="Times New Roman" pitchFamily="18" charset="0"/>
                          <a:cs typeface="Times New Roman" pitchFamily="18" charset="0"/>
                        </a:rPr>
                        <a:t>a</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en-US" sz="2400" dirty="0" err="1" smtClean="0">
                          <a:latin typeface="Times New Roman" pitchFamily="18" charset="0"/>
                          <a:cs typeface="Times New Roman" pitchFamily="18" charset="0"/>
                        </a:rPr>
                        <a:t>Bàn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là</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vi-VN" sz="2400" dirty="0" smtClean="0">
                          <a:latin typeface="Times New Roman" pitchFamily="18" charset="0"/>
                          <a:cs typeface="Times New Roman" pitchFamily="18" charset="0"/>
                        </a:rPr>
                        <a:t>Giúp  </a:t>
                      </a:r>
                      <a:r>
                        <a:rPr lang="en-US" sz="2400" dirty="0" err="1" smtClean="0">
                          <a:latin typeface="Times New Roman" pitchFamily="18" charset="0"/>
                          <a:cs typeface="Times New Roman" pitchFamily="18" charset="0"/>
                        </a:rPr>
                        <a:t>Là</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phẳng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quần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áo</a:t>
                      </a:r>
                      <a:endParaRPr lang="en-US" sz="2400" dirty="0">
                        <a:latin typeface="Times New Roman" pitchFamily="18" charset="0"/>
                        <a:cs typeface="Times New Roman" pitchFamily="18" charset="0"/>
                      </a:endParaRPr>
                    </a:p>
                  </a:txBody>
                  <a:tcPr>
                    <a:solidFill>
                      <a:schemeClr val="accent3">
                        <a:lumMod val="20000"/>
                        <a:lumOff val="80000"/>
                      </a:schemeClr>
                    </a:solidFill>
                  </a:tcPr>
                </a:tc>
                <a:extLst>
                  <a:ext uri="{0D108BD9-81ED-4DB2-BD59-A6C34878D82A}">
                    <a16:rowId xmlns:a16="http://schemas.microsoft.com/office/drawing/2014/main" val="10001"/>
                  </a:ext>
                </a:extLst>
              </a:tr>
              <a:tr h="692711">
                <a:tc>
                  <a:txBody>
                    <a:bodyPr/>
                    <a:lstStyle/>
                    <a:p>
                      <a:pPr algn="ctr"/>
                      <a:r>
                        <a:rPr lang="en-US" sz="2400" dirty="0" smtClean="0">
                          <a:latin typeface="Times New Roman" pitchFamily="18" charset="0"/>
                          <a:cs typeface="Times New Roman" pitchFamily="18" charset="0"/>
                        </a:rPr>
                        <a:t>b</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en-US" sz="2400" dirty="0" err="1" smtClean="0">
                          <a:latin typeface="Times New Roman" pitchFamily="18" charset="0"/>
                          <a:cs typeface="Times New Roman" pitchFamily="18" charset="0"/>
                        </a:rPr>
                        <a:t>Ấm</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siêu</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tốc</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vi-VN" sz="2400" dirty="0" smtClean="0">
                          <a:latin typeface="Times New Roman" pitchFamily="18" charset="0"/>
                          <a:cs typeface="Times New Roman" pitchFamily="18" charset="0"/>
                        </a:rPr>
                        <a:t>Giúp đ</a:t>
                      </a:r>
                      <a:r>
                        <a:rPr lang="en-US" sz="2400" dirty="0" smtClean="0">
                          <a:latin typeface="Times New Roman" pitchFamily="18" charset="0"/>
                          <a:cs typeface="Times New Roman" pitchFamily="18" charset="0"/>
                        </a:rPr>
                        <a:t>u</a:t>
                      </a:r>
                      <a:r>
                        <a:rPr lang="vi-VN" sz="2400" dirty="0" smtClean="0">
                          <a:latin typeface="Times New Roman" pitchFamily="18" charset="0"/>
                          <a:cs typeface="Times New Roman" pitchFamily="18" charset="0"/>
                        </a:rPr>
                        <a:t>n nước nhanh sôi hơn</a:t>
                      </a:r>
                      <a:endParaRPr lang="en-US" sz="2400" dirty="0">
                        <a:latin typeface="Times New Roman" pitchFamily="18" charset="0"/>
                        <a:cs typeface="Times New Roman" pitchFamily="18" charset="0"/>
                      </a:endParaRPr>
                    </a:p>
                  </a:txBody>
                  <a:tcPr>
                    <a:solidFill>
                      <a:schemeClr val="accent3">
                        <a:lumMod val="20000"/>
                        <a:lumOff val="80000"/>
                      </a:schemeClr>
                    </a:solidFill>
                  </a:tcPr>
                </a:tc>
                <a:extLst>
                  <a:ext uri="{0D108BD9-81ED-4DB2-BD59-A6C34878D82A}">
                    <a16:rowId xmlns:a16="http://schemas.microsoft.com/office/drawing/2014/main" val="10002"/>
                  </a:ext>
                </a:extLst>
              </a:tr>
              <a:tr h="692711">
                <a:tc>
                  <a:txBody>
                    <a:bodyPr/>
                    <a:lstStyle/>
                    <a:p>
                      <a:pPr algn="ctr"/>
                      <a:r>
                        <a:rPr lang="en-US" sz="2400" dirty="0" smtClean="0">
                          <a:latin typeface="Times New Roman" pitchFamily="18" charset="0"/>
                          <a:cs typeface="Times New Roman" pitchFamily="18" charset="0"/>
                        </a:rPr>
                        <a:t>c</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en-US" sz="2400" dirty="0" err="1" smtClean="0">
                          <a:latin typeface="Times New Roman" pitchFamily="18" charset="0"/>
                          <a:cs typeface="Times New Roman" pitchFamily="18" charset="0"/>
                        </a:rPr>
                        <a:t>Máy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xay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sinh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en-US" sz="2400" dirty="0" err="1" smtClean="0">
                          <a:latin typeface="Times New Roman" pitchFamily="18" charset="0"/>
                          <a:cs typeface="Times New Roman" pitchFamily="18" charset="0"/>
                        </a:rPr>
                        <a:t>Xay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nhỏ</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đồ</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ăn</a:t>
                      </a:r>
                      <a:endParaRPr lang="en-US" sz="2400" dirty="0">
                        <a:latin typeface="Times New Roman" pitchFamily="18" charset="0"/>
                        <a:cs typeface="Times New Roman" pitchFamily="18" charset="0"/>
                      </a:endParaRPr>
                    </a:p>
                  </a:txBody>
                  <a:tcPr>
                    <a:solidFill>
                      <a:schemeClr val="accent3">
                        <a:lumMod val="20000"/>
                        <a:lumOff val="80000"/>
                      </a:schemeClr>
                    </a:solidFill>
                  </a:tcPr>
                </a:tc>
                <a:extLst>
                  <a:ext uri="{0D108BD9-81ED-4DB2-BD59-A6C34878D82A}">
                    <a16:rowId xmlns:a16="http://schemas.microsoft.com/office/drawing/2014/main" val="10003"/>
                  </a:ext>
                </a:extLst>
              </a:tr>
              <a:tr h="519532">
                <a:tc>
                  <a:txBody>
                    <a:bodyPr/>
                    <a:lstStyle/>
                    <a:p>
                      <a:pPr algn="ctr"/>
                      <a:r>
                        <a:rPr lang="en-US" sz="2400" dirty="0" smtClean="0">
                          <a:latin typeface="Times New Roman" pitchFamily="18" charset="0"/>
                          <a:cs typeface="Times New Roman" pitchFamily="18" charset="0"/>
                        </a:rPr>
                        <a:t>d</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en-US" sz="2400" dirty="0" err="1" smtClean="0">
                          <a:latin typeface="Times New Roman" pitchFamily="18" charset="0"/>
                          <a:cs typeface="Times New Roman" pitchFamily="18" charset="0"/>
                        </a:rPr>
                        <a:t>Đèn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en-US" sz="2400" dirty="0" err="1" smtClean="0">
                          <a:latin typeface="Times New Roman" pitchFamily="18" charset="0"/>
                          <a:cs typeface="Times New Roman" pitchFamily="18" charset="0"/>
                        </a:rPr>
                        <a:t>Thắp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sáng</a:t>
                      </a:r>
                      <a:r>
                        <a:rPr lang="en-US" sz="2400" baseline="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solidFill>
                      <a:schemeClr val="accent3">
                        <a:lumMod val="20000"/>
                        <a:lumOff val="80000"/>
                      </a:schemeClr>
                    </a:solidFill>
                  </a:tcPr>
                </a:tc>
                <a:extLst>
                  <a:ext uri="{0D108BD9-81ED-4DB2-BD59-A6C34878D82A}">
                    <a16:rowId xmlns:a16="http://schemas.microsoft.com/office/drawing/2014/main" val="10004"/>
                  </a:ext>
                </a:extLst>
              </a:tr>
              <a:tr h="536851">
                <a:tc>
                  <a:txBody>
                    <a:bodyPr/>
                    <a:lstStyle/>
                    <a:p>
                      <a:pPr algn="ctr"/>
                      <a:r>
                        <a:rPr lang="en-US" sz="2400" dirty="0" smtClean="0">
                          <a:latin typeface="Times New Roman" pitchFamily="18" charset="0"/>
                          <a:cs typeface="Times New Roman" pitchFamily="18" charset="0"/>
                        </a:rPr>
                        <a:t>e</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en-US" sz="2400" dirty="0" err="1" smtClean="0">
                          <a:latin typeface="Times New Roman" pitchFamily="18" charset="0"/>
                          <a:cs typeface="Times New Roman" pitchFamily="18" charset="0"/>
                        </a:rPr>
                        <a:t>Máy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sấy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tóc</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vi-VN" sz="2400" baseline="0" dirty="0" smtClean="0">
                          <a:latin typeface="Times New Roman" pitchFamily="18" charset="0"/>
                          <a:cs typeface="Times New Roman" pitchFamily="18" charset="0"/>
                        </a:rPr>
                        <a:t>Giúp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khô</a:t>
                      </a:r>
                      <a:r>
                        <a:rPr lang="en-US" sz="2400" baseline="0" dirty="0" smtClean="0">
                          <a:latin typeface="Times New Roman" pitchFamily="18" charset="0"/>
                          <a:cs typeface="Times New Roman" pitchFamily="18" charset="0"/>
                        </a:rPr>
                        <a:t> </a:t>
                      </a:r>
                      <a:r>
                        <a:rPr lang="vi-VN" sz="2400" baseline="0" dirty="0" smtClean="0">
                          <a:latin typeface="Times New Roman" pitchFamily="18" charset="0"/>
                          <a:cs typeface="Times New Roman" pitchFamily="18" charset="0"/>
                        </a:rPr>
                        <a:t>tóc nhanh hơn</a:t>
                      </a:r>
                      <a:endParaRPr lang="en-US" sz="2400" dirty="0">
                        <a:latin typeface="Times New Roman" pitchFamily="18" charset="0"/>
                        <a:cs typeface="Times New Roman" pitchFamily="18" charset="0"/>
                      </a:endParaRPr>
                    </a:p>
                  </a:txBody>
                  <a:tcPr>
                    <a:solidFill>
                      <a:schemeClr val="accent3">
                        <a:lumMod val="20000"/>
                        <a:lumOff val="80000"/>
                      </a:schemeClr>
                    </a:solidFill>
                  </a:tcPr>
                </a:tc>
                <a:extLst>
                  <a:ext uri="{0D108BD9-81ED-4DB2-BD59-A6C34878D82A}">
                    <a16:rowId xmlns:a16="http://schemas.microsoft.com/office/drawing/2014/main" val="10005"/>
                  </a:ext>
                </a:extLst>
              </a:tr>
              <a:tr h="897752">
                <a:tc>
                  <a:txBody>
                    <a:bodyPr/>
                    <a:lstStyle/>
                    <a:p>
                      <a:pPr algn="ctr"/>
                      <a:r>
                        <a:rPr lang="en-US" sz="2400" dirty="0" smtClean="0">
                          <a:latin typeface="Times New Roman" pitchFamily="18" charset="0"/>
                          <a:cs typeface="Times New Roman" pitchFamily="18" charset="0"/>
                        </a:rPr>
                        <a:t>g</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en-US" sz="2400" dirty="0" err="1" smtClean="0">
                          <a:latin typeface="Times New Roman" pitchFamily="18" charset="0"/>
                          <a:cs typeface="Times New Roman" pitchFamily="18" charset="0"/>
                        </a:rPr>
                        <a:t>Bếp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từ</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vi-VN" sz="2400" dirty="0" smtClean="0">
                          <a:latin typeface="Times New Roman" pitchFamily="18" charset="0"/>
                          <a:cs typeface="Times New Roman" pitchFamily="18" charset="0"/>
                        </a:rPr>
                        <a:t>Giúp đun nấu tiện lợi</a:t>
                      </a:r>
                      <a:r>
                        <a:rPr lang="vi-V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nhanh </a:t>
                      </a:r>
                      <a:r>
                        <a:rPr lang="vi-VN" sz="2400" dirty="0" smtClean="0">
                          <a:latin typeface="Times New Roman" pitchFamily="18" charset="0"/>
                          <a:cs typeface="Times New Roman" pitchFamily="18" charset="0"/>
                        </a:rPr>
                        <a:t>chóng</a:t>
                      </a:r>
                      <a:r>
                        <a:rPr lang="vi-V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sạch </a:t>
                      </a:r>
                      <a:r>
                        <a:rPr lang="vi-VN" sz="2400" dirty="0" smtClean="0">
                          <a:latin typeface="Times New Roman" pitchFamily="18" charset="0"/>
                          <a:cs typeface="Times New Roman" pitchFamily="18" charset="0"/>
                        </a:rPr>
                        <a:t>sẽ</a:t>
                      </a:r>
                      <a:endParaRPr lang="en-US" sz="2400" dirty="0">
                        <a:latin typeface="Times New Roman" pitchFamily="18" charset="0"/>
                        <a:cs typeface="Times New Roman" pitchFamily="18" charset="0"/>
                      </a:endParaRPr>
                    </a:p>
                  </a:txBody>
                  <a:tcPr>
                    <a:solidFill>
                      <a:schemeClr val="accent3">
                        <a:lumMod val="20000"/>
                        <a:lumOff val="80000"/>
                      </a:schemeClr>
                    </a:solidFill>
                  </a:tcPr>
                </a:tc>
                <a:extLst>
                  <a:ext uri="{0D108BD9-81ED-4DB2-BD59-A6C34878D82A}">
                    <a16:rowId xmlns:a16="http://schemas.microsoft.com/office/drawing/2014/main" val="10006"/>
                  </a:ext>
                </a:extLst>
              </a:tr>
              <a:tr h="519532">
                <a:tc>
                  <a:txBody>
                    <a:bodyPr/>
                    <a:lstStyle/>
                    <a:p>
                      <a:pPr algn="ctr"/>
                      <a:r>
                        <a:rPr lang="en-US" sz="2400" dirty="0" smtClean="0">
                          <a:latin typeface="Times New Roman" pitchFamily="18" charset="0"/>
                          <a:cs typeface="Times New Roman" pitchFamily="18" charset="0"/>
                        </a:rPr>
                        <a:t>h</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en-US" sz="2400" dirty="0" err="1" smtClean="0">
                          <a:latin typeface="Times New Roman" pitchFamily="18" charset="0"/>
                          <a:cs typeface="Times New Roman" pitchFamily="18" charset="0"/>
                        </a:rPr>
                        <a:t>Quạt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treo</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tường</a:t>
                      </a:r>
                      <a:r>
                        <a:rPr lang="en-US" sz="2400" baseline="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vi-VN" sz="2400" dirty="0" smtClean="0">
                          <a:latin typeface="Times New Roman" pitchFamily="18" charset="0"/>
                          <a:cs typeface="Times New Roman" pitchFamily="18" charset="0"/>
                        </a:rPr>
                        <a:t>Làm mát</a:t>
                      </a:r>
                      <a:r>
                        <a:rPr lang="vi-V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tiết </a:t>
                      </a:r>
                      <a:r>
                        <a:rPr lang="vi-VN" sz="2400" dirty="0" smtClean="0">
                          <a:latin typeface="Times New Roman" pitchFamily="18" charset="0"/>
                          <a:cs typeface="Times New Roman" pitchFamily="18" charset="0"/>
                        </a:rPr>
                        <a:t>kiệm diện tích</a:t>
                      </a:r>
                      <a:endParaRPr lang="en-US" sz="2400" dirty="0">
                        <a:latin typeface="Times New Roman" pitchFamily="18" charset="0"/>
                        <a:cs typeface="Times New Roman" pitchFamily="18" charset="0"/>
                      </a:endParaRPr>
                    </a:p>
                  </a:txBody>
                  <a:tcPr>
                    <a:solidFill>
                      <a:schemeClr val="accent3">
                        <a:lumMod val="20000"/>
                        <a:lumOff val="80000"/>
                      </a:schemeClr>
                    </a:solidFill>
                  </a:tcPr>
                </a:tc>
                <a:extLst>
                  <a:ext uri="{0D108BD9-81ED-4DB2-BD59-A6C34878D82A}">
                    <a16:rowId xmlns:a16="http://schemas.microsoft.com/office/drawing/2014/main" val="10007"/>
                  </a:ext>
                </a:extLst>
              </a:tr>
              <a:tr h="519532">
                <a:tc>
                  <a:txBody>
                    <a:bodyPr/>
                    <a:lstStyle/>
                    <a:p>
                      <a:pPr algn="ctr"/>
                      <a:r>
                        <a:rPr lang="en-US" sz="2400" dirty="0" err="1" smtClean="0">
                          <a:latin typeface="Times New Roman" pitchFamily="18" charset="0"/>
                          <a:cs typeface="Times New Roman" pitchFamily="18" charset="0"/>
                        </a:rPr>
                        <a:t>i</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en-US" sz="2400" dirty="0" err="1" smtClean="0">
                          <a:latin typeface="Times New Roman" pitchFamily="18" charset="0"/>
                          <a:cs typeface="Times New Roman" pitchFamily="18" charset="0"/>
                        </a:rPr>
                        <a:t>Máy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hút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bụi</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en-US" sz="2400" dirty="0" err="1" smtClean="0">
                          <a:latin typeface="Times New Roman" pitchFamily="18" charset="0"/>
                          <a:cs typeface="Times New Roman" pitchFamily="18" charset="0"/>
                        </a:rPr>
                        <a:t>Hút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bụi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vệ</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sinh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nhà</a:t>
                      </a:r>
                      <a:r>
                        <a:rPr lang="vi-VN" sz="2400" baseline="0" dirty="0" smtClean="0">
                          <a:latin typeface="Times New Roman" pitchFamily="18" charset="0"/>
                          <a:cs typeface="Times New Roman" pitchFamily="18" charset="0"/>
                        </a:rPr>
                        <a:t> cửa sạch sẽ</a:t>
                      </a:r>
                      <a:endParaRPr lang="en-US" sz="2400" dirty="0">
                        <a:latin typeface="Times New Roman" pitchFamily="18" charset="0"/>
                        <a:cs typeface="Times New Roman" pitchFamily="18" charset="0"/>
                      </a:endParaRPr>
                    </a:p>
                  </a:txBody>
                  <a:tcPr>
                    <a:solidFill>
                      <a:schemeClr val="accent3">
                        <a:lumMod val="20000"/>
                        <a:lumOff val="80000"/>
                      </a:schemeClr>
                    </a:solidFill>
                  </a:tcPr>
                </a:tc>
                <a:extLst>
                  <a:ext uri="{0D108BD9-81ED-4DB2-BD59-A6C34878D82A}">
                    <a16:rowId xmlns:a16="http://schemas.microsoft.com/office/drawing/2014/main" val="10008"/>
                  </a:ext>
                </a:extLst>
              </a:tr>
              <a:tr h="897752">
                <a:tc>
                  <a:txBody>
                    <a:bodyPr/>
                    <a:lstStyle/>
                    <a:p>
                      <a:pPr algn="ctr"/>
                      <a:r>
                        <a:rPr lang="en-US" sz="2400" dirty="0" smtClean="0">
                          <a:latin typeface="Times New Roman" pitchFamily="18" charset="0"/>
                          <a:cs typeface="Times New Roman" pitchFamily="18" charset="0"/>
                        </a:rPr>
                        <a:t>k</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vi-VN" sz="2400" dirty="0" smtClean="0">
                          <a:latin typeface="Times New Roman" pitchFamily="18" charset="0"/>
                          <a:cs typeface="Times New Roman" pitchFamily="18" charset="0"/>
                        </a:rPr>
                        <a:t>Nồi cơm điện</a:t>
                      </a:r>
                      <a:endParaRPr lang="en-US" sz="2400" dirty="0">
                        <a:latin typeface="Times New Roman" pitchFamily="18" charset="0"/>
                        <a:cs typeface="Times New Roman" pitchFamily="18" charset="0"/>
                      </a:endParaRPr>
                    </a:p>
                  </a:txBody>
                  <a:tcPr>
                    <a:solidFill>
                      <a:schemeClr val="accent3">
                        <a:lumMod val="20000"/>
                        <a:lumOff val="80000"/>
                      </a:schemeClr>
                    </a:solidFill>
                  </a:tcPr>
                </a:tc>
                <a:tc>
                  <a:txBody>
                    <a:bodyPr/>
                    <a:lstStyle/>
                    <a:p>
                      <a:r>
                        <a:rPr lang="vi-VN" sz="2400" dirty="0" smtClean="0">
                          <a:latin typeface="Times New Roman" pitchFamily="18" charset="0"/>
                          <a:cs typeface="Times New Roman" pitchFamily="18" charset="0"/>
                        </a:rPr>
                        <a:t>Giúp nấu cơm nhanh chóng</a:t>
                      </a:r>
                      <a:r>
                        <a:rPr lang="vi-V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rút </a:t>
                      </a:r>
                      <a:r>
                        <a:rPr lang="vi-VN" sz="2400" dirty="0" smtClean="0">
                          <a:latin typeface="Times New Roman" pitchFamily="18" charset="0"/>
                          <a:cs typeface="Times New Roman" pitchFamily="18" charset="0"/>
                        </a:rPr>
                        <a:t>ngắn thời gian nấu nướng</a:t>
                      </a:r>
                      <a:endParaRPr lang="en-US" sz="2400" dirty="0">
                        <a:latin typeface="Times New Roman" pitchFamily="18" charset="0"/>
                        <a:cs typeface="Times New Roman" pitchFamily="18" charset="0"/>
                      </a:endParaRPr>
                    </a:p>
                  </a:txBody>
                  <a:tcPr>
                    <a:solidFill>
                      <a:schemeClr val="accent3">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25751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bongden231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2133600" cy="205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6" descr="nồi cơm điệ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2057400"/>
            <a:ext cx="2185988"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3" name="Picture 9" descr="quạt máy"/>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8575" y="4343400"/>
            <a:ext cx="2819400" cy="251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6" name="Text Box 12"/>
          <p:cNvSpPr txBox="1">
            <a:spLocks noChangeArrowheads="1"/>
          </p:cNvSpPr>
          <p:nvPr/>
        </p:nvSpPr>
        <p:spPr bwMode="auto">
          <a:xfrm>
            <a:off x="2338388" y="609600"/>
            <a:ext cx="5105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đèn</a:t>
            </a:r>
            <a:r>
              <a:rPr lang="en-US" sz="2400" dirty="0">
                <a:latin typeface="Times New Roman" panose="02020603050405020304" pitchFamily="18" charset="0"/>
                <a:cs typeface="Times New Roman" panose="02020603050405020304" pitchFamily="18" charset="0"/>
              </a:rPr>
              <a:t>:</a:t>
            </a:r>
          </a:p>
          <a:p>
            <a:pPr>
              <a:spcBef>
                <a:spcPct val="50000"/>
              </a:spcBef>
            </a:pP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đèn</a:t>
            </a:r>
            <a:r>
              <a:rPr lang="en-US" sz="2400" dirty="0">
                <a:latin typeface="Times New Roman" panose="02020603050405020304" pitchFamily="18" charset="0"/>
                <a:cs typeface="Times New Roman" panose="02020603050405020304" pitchFamily="18" charset="0"/>
              </a:rPr>
              <a:t>:</a:t>
            </a:r>
          </a:p>
        </p:txBody>
      </p:sp>
      <p:sp>
        <p:nvSpPr>
          <p:cNvPr id="11277" name="Text Box 13"/>
          <p:cNvSpPr txBox="1">
            <a:spLocks noChangeArrowheads="1"/>
          </p:cNvSpPr>
          <p:nvPr/>
        </p:nvSpPr>
        <p:spPr bwMode="auto">
          <a:xfrm>
            <a:off x="2276475" y="2957513"/>
            <a:ext cx="5562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latin typeface="Times New Roman" panose="02020603050405020304" pitchFamily="18" charset="0"/>
                <a:cs typeface="Times New Roman" panose="02020603050405020304" pitchFamily="18" charset="0"/>
              </a:rPr>
              <a:t>Năng lượng đầu vào của nồi cơm điện:</a:t>
            </a:r>
          </a:p>
          <a:p>
            <a:pPr>
              <a:spcBef>
                <a:spcPct val="50000"/>
              </a:spcBef>
            </a:pPr>
            <a:r>
              <a:rPr lang="en-US" sz="2400">
                <a:latin typeface="Times New Roman" panose="02020603050405020304" pitchFamily="18" charset="0"/>
                <a:cs typeface="Times New Roman" panose="02020603050405020304" pitchFamily="18" charset="0"/>
              </a:rPr>
              <a:t>Năng lượng đầu ra của nồi cơm điện:</a:t>
            </a:r>
          </a:p>
        </p:txBody>
      </p:sp>
      <p:sp>
        <p:nvSpPr>
          <p:cNvPr id="11278" name="Text Box 14"/>
          <p:cNvSpPr txBox="1">
            <a:spLocks noChangeArrowheads="1"/>
          </p:cNvSpPr>
          <p:nvPr/>
        </p:nvSpPr>
        <p:spPr bwMode="auto">
          <a:xfrm>
            <a:off x="2147888" y="5072063"/>
            <a:ext cx="5105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latin typeface="Times New Roman" panose="02020603050405020304" pitchFamily="18" charset="0"/>
                <a:cs typeface="Times New Roman" panose="02020603050405020304" pitchFamily="18" charset="0"/>
              </a:rPr>
              <a:t>Năng lượng đầu vào của quạt điện:</a:t>
            </a:r>
          </a:p>
          <a:p>
            <a:pPr>
              <a:spcBef>
                <a:spcPct val="50000"/>
              </a:spcBef>
            </a:pPr>
            <a:r>
              <a:rPr lang="en-US" sz="2400">
                <a:latin typeface="Times New Roman" panose="02020603050405020304" pitchFamily="18" charset="0"/>
                <a:cs typeface="Times New Roman" panose="02020603050405020304" pitchFamily="18" charset="0"/>
              </a:rPr>
              <a:t>Năng lượng đầu ra của quạt điện:</a:t>
            </a:r>
          </a:p>
        </p:txBody>
      </p:sp>
      <p:sp>
        <p:nvSpPr>
          <p:cNvPr id="11280" name="Text Box 16"/>
          <p:cNvSpPr txBox="1">
            <a:spLocks noChangeArrowheads="1"/>
          </p:cNvSpPr>
          <p:nvPr/>
        </p:nvSpPr>
        <p:spPr bwMode="auto">
          <a:xfrm>
            <a:off x="7281863" y="600075"/>
            <a:ext cx="1633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latin typeface="Times New Roman" panose="02020603050405020304" pitchFamily="18" charset="0"/>
                <a:cs typeface="Times New Roman" panose="02020603050405020304" pitchFamily="18" charset="0"/>
              </a:rPr>
              <a:t>Điện năng</a:t>
            </a:r>
          </a:p>
        </p:txBody>
      </p:sp>
      <p:sp>
        <p:nvSpPr>
          <p:cNvPr id="11281" name="Text Box 17"/>
          <p:cNvSpPr txBox="1">
            <a:spLocks noChangeArrowheads="1"/>
          </p:cNvSpPr>
          <p:nvPr/>
        </p:nvSpPr>
        <p:spPr bwMode="auto">
          <a:xfrm>
            <a:off x="7162800" y="1157288"/>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latin typeface="Times New Roman" panose="02020603050405020304" pitchFamily="18" charset="0"/>
                <a:cs typeface="Times New Roman" panose="02020603050405020304" pitchFamily="18" charset="0"/>
              </a:rPr>
              <a:t>Quang năng</a:t>
            </a:r>
          </a:p>
        </p:txBody>
      </p:sp>
      <p:sp>
        <p:nvSpPr>
          <p:cNvPr id="11282" name="Text Box 18"/>
          <p:cNvSpPr txBox="1">
            <a:spLocks noChangeArrowheads="1"/>
          </p:cNvSpPr>
          <p:nvPr/>
        </p:nvSpPr>
        <p:spPr bwMode="auto">
          <a:xfrm>
            <a:off x="7443788" y="3505200"/>
            <a:ext cx="185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latin typeface="Times New Roman" panose="02020603050405020304" pitchFamily="18" charset="0"/>
                <a:cs typeface="Times New Roman" panose="02020603050405020304" pitchFamily="18" charset="0"/>
              </a:rPr>
              <a:t>Nhiệt năng</a:t>
            </a:r>
          </a:p>
        </p:txBody>
      </p:sp>
      <p:sp>
        <p:nvSpPr>
          <p:cNvPr id="11283" name="Text Box 19"/>
          <p:cNvSpPr txBox="1">
            <a:spLocks noChangeArrowheads="1"/>
          </p:cNvSpPr>
          <p:nvPr/>
        </p:nvSpPr>
        <p:spPr bwMode="auto">
          <a:xfrm>
            <a:off x="7210425" y="5105400"/>
            <a:ext cx="1633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latin typeface="Times New Roman" panose="02020603050405020304" pitchFamily="18" charset="0"/>
                <a:cs typeface="Times New Roman" panose="02020603050405020304" pitchFamily="18" charset="0"/>
              </a:rPr>
              <a:t>Điện năng</a:t>
            </a:r>
          </a:p>
        </p:txBody>
      </p:sp>
      <p:sp>
        <p:nvSpPr>
          <p:cNvPr id="11284" name="Text Box 20"/>
          <p:cNvSpPr txBox="1">
            <a:spLocks noChangeArrowheads="1"/>
          </p:cNvSpPr>
          <p:nvPr/>
        </p:nvSpPr>
        <p:spPr bwMode="auto">
          <a:xfrm>
            <a:off x="7239000" y="5614988"/>
            <a:ext cx="1633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latin typeface="Times New Roman" panose="02020603050405020304" pitchFamily="18" charset="0"/>
                <a:cs typeface="Times New Roman" panose="02020603050405020304" pitchFamily="18" charset="0"/>
              </a:rPr>
              <a:t>Cơ năng</a:t>
            </a:r>
          </a:p>
        </p:txBody>
      </p:sp>
      <p:sp>
        <p:nvSpPr>
          <p:cNvPr id="11285" name="Text Box 21"/>
          <p:cNvSpPr txBox="1">
            <a:spLocks noChangeArrowheads="1"/>
          </p:cNvSpPr>
          <p:nvPr/>
        </p:nvSpPr>
        <p:spPr bwMode="auto">
          <a:xfrm>
            <a:off x="7596188" y="2971800"/>
            <a:ext cx="1633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latin typeface="Times New Roman" panose="02020603050405020304" pitchFamily="18" charset="0"/>
                <a:cs typeface="Times New Roman" panose="02020603050405020304" pitchFamily="18" charset="0"/>
              </a:rPr>
              <a:t>Điện năng</a:t>
            </a:r>
          </a:p>
        </p:txBody>
      </p:sp>
      <p:grpSp>
        <p:nvGrpSpPr>
          <p:cNvPr id="11294" name="Group 30"/>
          <p:cNvGrpSpPr>
            <a:grpSpLocks/>
          </p:cNvGrpSpPr>
          <p:nvPr/>
        </p:nvGrpSpPr>
        <p:grpSpPr bwMode="auto">
          <a:xfrm>
            <a:off x="2819400" y="2133600"/>
            <a:ext cx="5486400" cy="381000"/>
            <a:chOff x="2208" y="1344"/>
            <a:chExt cx="3264" cy="240"/>
          </a:xfrm>
        </p:grpSpPr>
        <p:sp>
          <p:nvSpPr>
            <p:cNvPr id="11292" name="AutoShape 28" descr="Woven mat"/>
            <p:cNvSpPr>
              <a:spLocks noChangeArrowheads="1"/>
            </p:cNvSpPr>
            <p:nvPr/>
          </p:nvSpPr>
          <p:spPr bwMode="auto">
            <a:xfrm>
              <a:off x="388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11293" name="AutoShape 29" descr="Woven mat"/>
            <p:cNvSpPr>
              <a:spLocks noChangeArrowheads="1"/>
            </p:cNvSpPr>
            <p:nvPr/>
          </p:nvSpPr>
          <p:spPr bwMode="auto">
            <a:xfrm rot="10800000">
              <a:off x="220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grpSp>
      <p:grpSp>
        <p:nvGrpSpPr>
          <p:cNvPr id="11295" name="Group 31"/>
          <p:cNvGrpSpPr>
            <a:grpSpLocks/>
          </p:cNvGrpSpPr>
          <p:nvPr/>
        </p:nvGrpSpPr>
        <p:grpSpPr bwMode="auto">
          <a:xfrm>
            <a:off x="2771775" y="4352925"/>
            <a:ext cx="5486400" cy="381000"/>
            <a:chOff x="2208" y="1344"/>
            <a:chExt cx="3264" cy="240"/>
          </a:xfrm>
        </p:grpSpPr>
        <p:sp>
          <p:nvSpPr>
            <p:cNvPr id="11296" name="AutoShape 32" descr="Woven mat"/>
            <p:cNvSpPr>
              <a:spLocks noChangeArrowheads="1"/>
            </p:cNvSpPr>
            <p:nvPr/>
          </p:nvSpPr>
          <p:spPr bwMode="auto">
            <a:xfrm>
              <a:off x="388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11297" name="AutoShape 33" descr="Woven mat"/>
            <p:cNvSpPr>
              <a:spLocks noChangeArrowheads="1"/>
            </p:cNvSpPr>
            <p:nvPr/>
          </p:nvSpPr>
          <p:spPr bwMode="auto">
            <a:xfrm rot="10800000">
              <a:off x="220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07409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80"/>
                                        </p:tgtEl>
                                        <p:attrNameLst>
                                          <p:attrName>style.visibility</p:attrName>
                                        </p:attrNameLst>
                                      </p:cBhvr>
                                      <p:to>
                                        <p:strVal val="visible"/>
                                      </p:to>
                                    </p:set>
                                    <p:anim calcmode="discrete" valueType="clr">
                                      <p:cBhvr override="childStyle">
                                        <p:cTn id="7" dur="80"/>
                                        <p:tgtEl>
                                          <p:spTgt spid="1128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80"/>
                                        </p:tgtEl>
                                        <p:attrNameLst>
                                          <p:attrName>fillcolor</p:attrName>
                                        </p:attrNameLst>
                                      </p:cBhvr>
                                      <p:tavLst>
                                        <p:tav tm="0">
                                          <p:val>
                                            <p:clrVal>
                                              <a:schemeClr val="accent2"/>
                                            </p:clrVal>
                                          </p:val>
                                        </p:tav>
                                        <p:tav tm="50000">
                                          <p:val>
                                            <p:clrVal>
                                              <a:schemeClr val="hlink"/>
                                            </p:clrVal>
                                          </p:val>
                                        </p:tav>
                                      </p:tavLst>
                                    </p:anim>
                                    <p:set>
                                      <p:cBhvr>
                                        <p:cTn id="9" dur="80"/>
                                        <p:tgtEl>
                                          <p:spTgt spid="11280"/>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11281"/>
                                        </p:tgtEl>
                                        <p:attrNameLst>
                                          <p:attrName>style.visibility</p:attrName>
                                        </p:attrNameLst>
                                      </p:cBhvr>
                                      <p:to>
                                        <p:strVal val="visible"/>
                                      </p:to>
                                    </p:set>
                                    <p:anim calcmode="discrete" valueType="clr">
                                      <p:cBhvr override="childStyle">
                                        <p:cTn id="12" dur="80"/>
                                        <p:tgtEl>
                                          <p:spTgt spid="1128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81"/>
                                        </p:tgtEl>
                                        <p:attrNameLst>
                                          <p:attrName>fillcolor</p:attrName>
                                        </p:attrNameLst>
                                      </p:cBhvr>
                                      <p:tavLst>
                                        <p:tav tm="0">
                                          <p:val>
                                            <p:clrVal>
                                              <a:schemeClr val="accent2"/>
                                            </p:clrVal>
                                          </p:val>
                                        </p:tav>
                                        <p:tav tm="50000">
                                          <p:val>
                                            <p:clrVal>
                                              <a:schemeClr val="hlink"/>
                                            </p:clrVal>
                                          </p:val>
                                        </p:tav>
                                      </p:tavLst>
                                    </p:anim>
                                    <p:set>
                                      <p:cBhvr>
                                        <p:cTn id="14" dur="80"/>
                                        <p:tgtEl>
                                          <p:spTgt spid="11281"/>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285"/>
                                        </p:tgtEl>
                                        <p:attrNameLst>
                                          <p:attrName>style.visibility</p:attrName>
                                        </p:attrNameLst>
                                      </p:cBhvr>
                                      <p:to>
                                        <p:strVal val="visible"/>
                                      </p:to>
                                    </p:set>
                                    <p:anim calcmode="discrete" valueType="clr">
                                      <p:cBhvr override="childStyle">
                                        <p:cTn id="19" dur="80"/>
                                        <p:tgtEl>
                                          <p:spTgt spid="1128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285"/>
                                        </p:tgtEl>
                                        <p:attrNameLst>
                                          <p:attrName>fillcolor</p:attrName>
                                        </p:attrNameLst>
                                      </p:cBhvr>
                                      <p:tavLst>
                                        <p:tav tm="0">
                                          <p:val>
                                            <p:clrVal>
                                              <a:schemeClr val="accent2"/>
                                            </p:clrVal>
                                          </p:val>
                                        </p:tav>
                                        <p:tav tm="50000">
                                          <p:val>
                                            <p:clrVal>
                                              <a:schemeClr val="hlink"/>
                                            </p:clrVal>
                                          </p:val>
                                        </p:tav>
                                      </p:tavLst>
                                    </p:anim>
                                    <p:set>
                                      <p:cBhvr>
                                        <p:cTn id="21" dur="80"/>
                                        <p:tgtEl>
                                          <p:spTgt spid="11285"/>
                                        </p:tgtEl>
                                        <p:attrNameLst>
                                          <p:attrName>fill.type</p:attrName>
                                        </p:attrNameLst>
                                      </p:cBhvr>
                                      <p:to>
                                        <p:strVal val="solid"/>
                                      </p:to>
                                    </p:set>
                                  </p:childTnLst>
                                </p:cTn>
                              </p:par>
                              <p:par>
                                <p:cTn id="22" presetID="27" presetClass="entr" presetSubtype="0" fill="hold" grpId="0" nodeType="withEffect">
                                  <p:stCondLst>
                                    <p:cond delay="0"/>
                                  </p:stCondLst>
                                  <p:iterate type="lt">
                                    <p:tmPct val="50000"/>
                                  </p:iterate>
                                  <p:childTnLst>
                                    <p:set>
                                      <p:cBhvr>
                                        <p:cTn id="23" dur="1" fill="hold">
                                          <p:stCondLst>
                                            <p:cond delay="0"/>
                                          </p:stCondLst>
                                        </p:cTn>
                                        <p:tgtEl>
                                          <p:spTgt spid="11282"/>
                                        </p:tgtEl>
                                        <p:attrNameLst>
                                          <p:attrName>style.visibility</p:attrName>
                                        </p:attrNameLst>
                                      </p:cBhvr>
                                      <p:to>
                                        <p:strVal val="visible"/>
                                      </p:to>
                                    </p:set>
                                    <p:anim calcmode="discrete" valueType="clr">
                                      <p:cBhvr override="childStyle">
                                        <p:cTn id="24" dur="80"/>
                                        <p:tgtEl>
                                          <p:spTgt spid="1128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282"/>
                                        </p:tgtEl>
                                        <p:attrNameLst>
                                          <p:attrName>fillcolor</p:attrName>
                                        </p:attrNameLst>
                                      </p:cBhvr>
                                      <p:tavLst>
                                        <p:tav tm="0">
                                          <p:val>
                                            <p:clrVal>
                                              <a:schemeClr val="accent2"/>
                                            </p:clrVal>
                                          </p:val>
                                        </p:tav>
                                        <p:tav tm="50000">
                                          <p:val>
                                            <p:clrVal>
                                              <a:schemeClr val="hlink"/>
                                            </p:clrVal>
                                          </p:val>
                                        </p:tav>
                                      </p:tavLst>
                                    </p:anim>
                                    <p:set>
                                      <p:cBhvr>
                                        <p:cTn id="26" dur="80"/>
                                        <p:tgtEl>
                                          <p:spTgt spid="11282"/>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1283"/>
                                        </p:tgtEl>
                                        <p:attrNameLst>
                                          <p:attrName>style.visibility</p:attrName>
                                        </p:attrNameLst>
                                      </p:cBhvr>
                                      <p:to>
                                        <p:strVal val="visible"/>
                                      </p:to>
                                    </p:set>
                                    <p:anim calcmode="discrete" valueType="clr">
                                      <p:cBhvr override="childStyle">
                                        <p:cTn id="31" dur="80"/>
                                        <p:tgtEl>
                                          <p:spTgt spid="11283"/>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1283"/>
                                        </p:tgtEl>
                                        <p:attrNameLst>
                                          <p:attrName>fillcolor</p:attrName>
                                        </p:attrNameLst>
                                      </p:cBhvr>
                                      <p:tavLst>
                                        <p:tav tm="0">
                                          <p:val>
                                            <p:clrVal>
                                              <a:schemeClr val="accent2"/>
                                            </p:clrVal>
                                          </p:val>
                                        </p:tav>
                                        <p:tav tm="50000">
                                          <p:val>
                                            <p:clrVal>
                                              <a:schemeClr val="hlink"/>
                                            </p:clrVal>
                                          </p:val>
                                        </p:tav>
                                      </p:tavLst>
                                    </p:anim>
                                    <p:set>
                                      <p:cBhvr>
                                        <p:cTn id="33" dur="80"/>
                                        <p:tgtEl>
                                          <p:spTgt spid="11283"/>
                                        </p:tgtEl>
                                        <p:attrNameLst>
                                          <p:attrName>fill.type</p:attrName>
                                        </p:attrNameLst>
                                      </p:cBhvr>
                                      <p:to>
                                        <p:strVal val="solid"/>
                                      </p:to>
                                    </p:set>
                                  </p:childTnLst>
                                </p:cTn>
                              </p:par>
                              <p:par>
                                <p:cTn id="34" presetID="27" presetClass="entr" presetSubtype="0" fill="hold" grpId="0" nodeType="withEffect">
                                  <p:stCondLst>
                                    <p:cond delay="0"/>
                                  </p:stCondLst>
                                  <p:iterate type="lt">
                                    <p:tmPct val="50000"/>
                                  </p:iterate>
                                  <p:childTnLst>
                                    <p:set>
                                      <p:cBhvr>
                                        <p:cTn id="35" dur="1" fill="hold">
                                          <p:stCondLst>
                                            <p:cond delay="0"/>
                                          </p:stCondLst>
                                        </p:cTn>
                                        <p:tgtEl>
                                          <p:spTgt spid="11284"/>
                                        </p:tgtEl>
                                        <p:attrNameLst>
                                          <p:attrName>style.visibility</p:attrName>
                                        </p:attrNameLst>
                                      </p:cBhvr>
                                      <p:to>
                                        <p:strVal val="visible"/>
                                      </p:to>
                                    </p:set>
                                    <p:anim calcmode="discrete" valueType="clr">
                                      <p:cBhvr override="childStyle">
                                        <p:cTn id="36" dur="80"/>
                                        <p:tgtEl>
                                          <p:spTgt spid="11284"/>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1284"/>
                                        </p:tgtEl>
                                        <p:attrNameLst>
                                          <p:attrName>fillcolor</p:attrName>
                                        </p:attrNameLst>
                                      </p:cBhvr>
                                      <p:tavLst>
                                        <p:tav tm="0">
                                          <p:val>
                                            <p:clrVal>
                                              <a:schemeClr val="accent2"/>
                                            </p:clrVal>
                                          </p:val>
                                        </p:tav>
                                        <p:tav tm="50000">
                                          <p:val>
                                            <p:clrVal>
                                              <a:schemeClr val="hlink"/>
                                            </p:clrVal>
                                          </p:val>
                                        </p:tav>
                                      </p:tavLst>
                                    </p:anim>
                                    <p:set>
                                      <p:cBhvr>
                                        <p:cTn id="38" dur="80"/>
                                        <p:tgtEl>
                                          <p:spTgt spid="112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0" grpId="0"/>
      <p:bldP spid="11281" grpId="0"/>
      <p:bldP spid="11282" grpId="0"/>
      <p:bldP spid="11283" grpId="0"/>
      <p:bldP spid="11284" grpId="0"/>
      <p:bldP spid="1128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5"/>
          <p:cNvSpPr txBox="1">
            <a:spLocks noChangeArrowheads="1"/>
          </p:cNvSpPr>
          <p:nvPr/>
        </p:nvSpPr>
        <p:spPr bwMode="auto">
          <a:xfrm>
            <a:off x="304800" y="528935"/>
            <a:ext cx="891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
        <p:nvSpPr>
          <p:cNvPr id="15366" name="Text Box 6"/>
          <p:cNvSpPr txBox="1">
            <a:spLocks noChangeArrowheads="1"/>
          </p:cNvSpPr>
          <p:nvPr/>
        </p:nvSpPr>
        <p:spPr bwMode="auto">
          <a:xfrm>
            <a:off x="304800" y="1295400"/>
            <a:ext cx="8610600" cy="43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AutoNum type="arabicPeriod"/>
            </a:pPr>
            <a:r>
              <a:rPr lang="en-US" sz="2400" b="1" dirty="0" err="1">
                <a:solidFill>
                  <a:srgbClr val="336600"/>
                </a:solidFill>
                <a:latin typeface="Times New Roman" panose="02020603050405020304" pitchFamily="18" charset="0"/>
                <a:cs typeface="Times New Roman" panose="02020603050405020304" pitchFamily="18" charset="0"/>
              </a:rPr>
              <a:t>Đồ</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dùng</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điện</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loại</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điện</a:t>
            </a:r>
            <a:r>
              <a:rPr lang="en-US" sz="2400" b="1" dirty="0">
                <a:solidFill>
                  <a:srgbClr val="336600"/>
                </a:solidFill>
                <a:latin typeface="Times New Roman" panose="02020603050405020304" pitchFamily="18" charset="0"/>
                <a:cs typeface="Times New Roman" panose="02020603050405020304" pitchFamily="18" charset="0"/>
              </a:rPr>
              <a:t> – </a:t>
            </a:r>
            <a:r>
              <a:rPr lang="en-US" sz="2400" b="1" dirty="0" err="1">
                <a:solidFill>
                  <a:srgbClr val="336600"/>
                </a:solidFill>
                <a:latin typeface="Times New Roman" panose="02020603050405020304" pitchFamily="18" charset="0"/>
                <a:cs typeface="Times New Roman" panose="02020603050405020304" pitchFamily="18" charset="0"/>
              </a:rPr>
              <a:t>quang</a:t>
            </a:r>
            <a:r>
              <a:rPr lang="en-US" sz="2400" b="1" dirty="0">
                <a:solidFill>
                  <a:srgbClr val="336600"/>
                </a:solidFill>
                <a:latin typeface="Times New Roman" panose="02020603050405020304" pitchFamily="18" charset="0"/>
                <a:cs typeface="Times New Roman" panose="02020603050405020304" pitchFamily="18" charset="0"/>
              </a:rPr>
              <a:t>:</a:t>
            </a:r>
          </a:p>
          <a:p>
            <a:pPr>
              <a:spcBef>
                <a:spcPct val="50000"/>
              </a:spcBef>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endParaRPr lang="en-US" sz="2400" dirty="0">
              <a:latin typeface="Times New Roman" panose="02020603050405020304" pitchFamily="18" charset="0"/>
              <a:cs typeface="Times New Roman" panose="02020603050405020304" pitchFamily="18" charset="0"/>
            </a:endParaRPr>
          </a:p>
          <a:p>
            <a:pPr>
              <a:spcBef>
                <a:spcPct val="50000"/>
              </a:spcBef>
            </a:pPr>
            <a:r>
              <a:rPr lang="en-US" sz="2400" dirty="0">
                <a:solidFill>
                  <a:srgbClr val="336600"/>
                </a:solidFill>
                <a:latin typeface="Times New Roman" panose="02020603050405020304" pitchFamily="18" charset="0"/>
                <a:cs typeface="Times New Roman" panose="02020603050405020304" pitchFamily="18" charset="0"/>
              </a:rPr>
              <a:t>2</a:t>
            </a:r>
            <a:r>
              <a:rPr lang="en-US" sz="2400" dirty="0" smtClean="0">
                <a:solidFill>
                  <a:srgbClr val="336600"/>
                </a:solidFill>
                <a:latin typeface="Times New Roman" panose="02020603050405020304" pitchFamily="18" charset="0"/>
                <a:cs typeface="Times New Roman" panose="02020603050405020304" pitchFamily="18" charset="0"/>
              </a:rPr>
              <a:t>. </a:t>
            </a:r>
            <a:r>
              <a:rPr lang="en-US" sz="2400" b="1" dirty="0" err="1" smtClean="0">
                <a:solidFill>
                  <a:srgbClr val="336600"/>
                </a:solidFill>
                <a:latin typeface="Times New Roman" panose="02020603050405020304" pitchFamily="18" charset="0"/>
                <a:cs typeface="Times New Roman" panose="02020603050405020304" pitchFamily="18" charset="0"/>
              </a:rPr>
              <a:t>Đồ</a:t>
            </a:r>
            <a:r>
              <a:rPr lang="en-US" sz="2400" b="1" dirty="0" smtClean="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dùng</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điện</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loại</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điện</a:t>
            </a:r>
            <a:r>
              <a:rPr lang="en-US" sz="2400" b="1" dirty="0">
                <a:solidFill>
                  <a:srgbClr val="336600"/>
                </a:solidFill>
                <a:latin typeface="Times New Roman" panose="02020603050405020304" pitchFamily="18" charset="0"/>
                <a:cs typeface="Times New Roman" panose="02020603050405020304" pitchFamily="18" charset="0"/>
              </a:rPr>
              <a:t> – </a:t>
            </a:r>
            <a:r>
              <a:rPr lang="en-US" sz="2400" b="1" dirty="0" err="1">
                <a:solidFill>
                  <a:srgbClr val="336600"/>
                </a:solidFill>
                <a:latin typeface="Times New Roman" panose="02020603050405020304" pitchFamily="18" charset="0"/>
                <a:cs typeface="Times New Roman" panose="02020603050405020304" pitchFamily="18" charset="0"/>
              </a:rPr>
              <a:t>nhiệt</a:t>
            </a:r>
            <a:r>
              <a:rPr lang="en-US" sz="2400" b="1" dirty="0">
                <a:solidFill>
                  <a:srgbClr val="3366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a:p>
            <a:pPr>
              <a:spcBef>
                <a:spcPct val="50000"/>
              </a:spcBef>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a:t>
            </a:r>
          </a:p>
          <a:p>
            <a:pPr>
              <a:spcBef>
                <a:spcPct val="50000"/>
              </a:spcBef>
            </a:pPr>
            <a:r>
              <a:rPr lang="en-US" sz="2400" dirty="0">
                <a:solidFill>
                  <a:srgbClr val="336600"/>
                </a:solidFill>
                <a:latin typeface="Times New Roman" panose="02020603050405020304" pitchFamily="18" charset="0"/>
                <a:cs typeface="Times New Roman" panose="02020603050405020304" pitchFamily="18" charset="0"/>
              </a:rPr>
              <a:t>3. </a:t>
            </a:r>
            <a:r>
              <a:rPr lang="en-US" sz="2400" b="1" dirty="0" err="1">
                <a:solidFill>
                  <a:srgbClr val="336600"/>
                </a:solidFill>
                <a:latin typeface="Times New Roman" panose="02020603050405020304" pitchFamily="18" charset="0"/>
                <a:cs typeface="Times New Roman" panose="02020603050405020304" pitchFamily="18" charset="0"/>
              </a:rPr>
              <a:t>Đồ</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dùng</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điện</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loại</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điện</a:t>
            </a:r>
            <a:r>
              <a:rPr lang="en-US" sz="2400" b="1" dirty="0">
                <a:solidFill>
                  <a:srgbClr val="336600"/>
                </a:solidFill>
                <a:latin typeface="Times New Roman" panose="02020603050405020304" pitchFamily="18" charset="0"/>
                <a:cs typeface="Times New Roman" panose="02020603050405020304" pitchFamily="18" charset="0"/>
              </a:rPr>
              <a:t> – </a:t>
            </a:r>
            <a:r>
              <a:rPr lang="en-US" sz="2400" b="1" dirty="0" err="1">
                <a:solidFill>
                  <a:srgbClr val="336600"/>
                </a:solidFill>
                <a:latin typeface="Times New Roman" panose="02020603050405020304" pitchFamily="18" charset="0"/>
                <a:cs typeface="Times New Roman" panose="02020603050405020304" pitchFamily="18" charset="0"/>
              </a:rPr>
              <a:t>cơ</a:t>
            </a:r>
            <a:r>
              <a:rPr lang="en-US" sz="2400" b="1" dirty="0">
                <a:solidFill>
                  <a:schemeClr val="accent2"/>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a:p>
            <a:pPr algn="just">
              <a:spcBef>
                <a:spcPct val="50000"/>
              </a:spcBef>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xát</a:t>
            </a:r>
            <a:r>
              <a:rPr lang="en-US" sz="2400" dirty="0">
                <a:latin typeface="Times New Roman" panose="02020603050405020304" pitchFamily="18" charset="0"/>
                <a:cs typeface="Times New Roman" panose="02020603050405020304" pitchFamily="18" charset="0"/>
              </a:rPr>
              <a:t>.</a:t>
            </a:r>
          </a:p>
          <a:p>
            <a:pPr>
              <a:spcBef>
                <a:spcPct val="50000"/>
              </a:spcBe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158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randombar(horizontal)">
                                      <p:cBhvr>
                                        <p:cTn id="7" dur="500"/>
                                        <p:tgtEl>
                                          <p:spTgt spid="15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5366">
                                            <p:txEl>
                                              <p:pRg st="0" end="0"/>
                                            </p:txEl>
                                          </p:spTgt>
                                        </p:tgtEl>
                                        <p:attrNameLst>
                                          <p:attrName>style.visibility</p:attrName>
                                        </p:attrNameLst>
                                      </p:cBhvr>
                                      <p:to>
                                        <p:strVal val="visible"/>
                                      </p:to>
                                    </p:set>
                                    <p:anim calcmode="discrete" valueType="clr">
                                      <p:cBhvr override="childStyle">
                                        <p:cTn id="12" dur="80"/>
                                        <p:tgtEl>
                                          <p:spTgt spid="1536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36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5366">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5366">
                                            <p:txEl>
                                              <p:pRg st="1" end="1"/>
                                            </p:txEl>
                                          </p:spTgt>
                                        </p:tgtEl>
                                        <p:attrNameLst>
                                          <p:attrName>style.visibility</p:attrName>
                                        </p:attrNameLst>
                                      </p:cBhvr>
                                      <p:to>
                                        <p:strVal val="visible"/>
                                      </p:to>
                                    </p:set>
                                    <p:anim calcmode="discrete" valueType="clr">
                                      <p:cBhvr override="childStyle">
                                        <p:cTn id="19" dur="80"/>
                                        <p:tgtEl>
                                          <p:spTgt spid="1536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5366">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5366">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5366">
                                            <p:txEl>
                                              <p:pRg st="2" end="2"/>
                                            </p:txEl>
                                          </p:spTgt>
                                        </p:tgtEl>
                                        <p:attrNameLst>
                                          <p:attrName>style.visibility</p:attrName>
                                        </p:attrNameLst>
                                      </p:cBhvr>
                                      <p:to>
                                        <p:strVal val="visible"/>
                                      </p:to>
                                    </p:set>
                                    <p:anim calcmode="discrete" valueType="clr">
                                      <p:cBhvr override="childStyle">
                                        <p:cTn id="26" dur="80"/>
                                        <p:tgtEl>
                                          <p:spTgt spid="1536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5366">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15366">
                                            <p:txEl>
                                              <p:pRg st="2" end="2"/>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15366">
                                            <p:txEl>
                                              <p:pRg st="3" end="3"/>
                                            </p:txEl>
                                          </p:spTgt>
                                        </p:tgtEl>
                                        <p:attrNameLst>
                                          <p:attrName>style.visibility</p:attrName>
                                        </p:attrNameLst>
                                      </p:cBhvr>
                                      <p:to>
                                        <p:strVal val="visible"/>
                                      </p:to>
                                    </p:set>
                                    <p:anim calcmode="discrete" valueType="clr">
                                      <p:cBhvr override="childStyle">
                                        <p:cTn id="33" dur="80"/>
                                        <p:tgtEl>
                                          <p:spTgt spid="1536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5366">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15366">
                                            <p:txEl>
                                              <p:pRg st="3" end="3"/>
                                            </p:txEl>
                                          </p:spTgt>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15366">
                                            <p:txEl>
                                              <p:pRg st="4" end="4"/>
                                            </p:txEl>
                                          </p:spTgt>
                                        </p:tgtEl>
                                        <p:attrNameLst>
                                          <p:attrName>style.visibility</p:attrName>
                                        </p:attrNameLst>
                                      </p:cBhvr>
                                      <p:to>
                                        <p:strVal val="visible"/>
                                      </p:to>
                                    </p:set>
                                    <p:anim calcmode="discrete" valueType="clr">
                                      <p:cBhvr override="childStyle">
                                        <p:cTn id="40" dur="80"/>
                                        <p:tgtEl>
                                          <p:spTgt spid="1536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5366">
                                            <p:txEl>
                                              <p:pRg st="4" end="4"/>
                                            </p:txEl>
                                          </p:spTgt>
                                        </p:tgtEl>
                                        <p:attrNameLst>
                                          <p:attrName>fillcolor</p:attrName>
                                        </p:attrNameLst>
                                      </p:cBhvr>
                                      <p:tavLst>
                                        <p:tav tm="0">
                                          <p:val>
                                            <p:clrVal>
                                              <a:schemeClr val="accent2"/>
                                            </p:clrVal>
                                          </p:val>
                                        </p:tav>
                                        <p:tav tm="50000">
                                          <p:val>
                                            <p:clrVal>
                                              <a:schemeClr val="hlink"/>
                                            </p:clrVal>
                                          </p:val>
                                        </p:tav>
                                      </p:tavLst>
                                    </p:anim>
                                    <p:set>
                                      <p:cBhvr>
                                        <p:cTn id="42" dur="80"/>
                                        <p:tgtEl>
                                          <p:spTgt spid="15366">
                                            <p:txEl>
                                              <p:pRg st="4" end="4"/>
                                            </p:txEl>
                                          </p:spTgt>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15366">
                                            <p:txEl>
                                              <p:pRg st="5" end="5"/>
                                            </p:txEl>
                                          </p:spTgt>
                                        </p:tgtEl>
                                        <p:attrNameLst>
                                          <p:attrName>style.visibility</p:attrName>
                                        </p:attrNameLst>
                                      </p:cBhvr>
                                      <p:to>
                                        <p:strVal val="visible"/>
                                      </p:to>
                                    </p:set>
                                    <p:anim calcmode="discrete" valueType="clr">
                                      <p:cBhvr override="childStyle">
                                        <p:cTn id="47" dur="80"/>
                                        <p:tgtEl>
                                          <p:spTgt spid="15366">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5366">
                                            <p:txEl>
                                              <p:pRg st="5" end="5"/>
                                            </p:txEl>
                                          </p:spTgt>
                                        </p:tgtEl>
                                        <p:attrNameLst>
                                          <p:attrName>fillcolor</p:attrName>
                                        </p:attrNameLst>
                                      </p:cBhvr>
                                      <p:tavLst>
                                        <p:tav tm="0">
                                          <p:val>
                                            <p:clrVal>
                                              <a:schemeClr val="accent2"/>
                                            </p:clrVal>
                                          </p:val>
                                        </p:tav>
                                        <p:tav tm="50000">
                                          <p:val>
                                            <p:clrVal>
                                              <a:schemeClr val="hlink"/>
                                            </p:clrVal>
                                          </p:val>
                                        </p:tav>
                                      </p:tavLst>
                                    </p:anim>
                                    <p:set>
                                      <p:cBhvr>
                                        <p:cTn id="49" dur="80"/>
                                        <p:tgtEl>
                                          <p:spTgt spid="15366">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1" name="Text Box 17"/>
          <p:cNvSpPr txBox="1">
            <a:spLocks noChangeArrowheads="1"/>
          </p:cNvSpPr>
          <p:nvPr/>
        </p:nvSpPr>
        <p:spPr bwMode="auto">
          <a:xfrm>
            <a:off x="381000" y="334963"/>
            <a:ext cx="838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dirty="0" err="1">
                <a:latin typeface="Times New Roman" panose="02020603050405020304" pitchFamily="18" charset="0"/>
                <a:cs typeface="Times New Roman" panose="02020603050405020304" pitchFamily="18" charset="0"/>
              </a:rPr>
              <a:t>Dựa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10.1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16424" name="Picture 40" descr="Smiley-10-june">
            <a:hlinkClick r:id="rId2" action="ppaction://hlinksldjump"/>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391400" y="5334000"/>
            <a:ext cx="857250"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6479" name="Group 95"/>
          <p:cNvGraphicFramePr>
            <a:graphicFrameLocks noGrp="1"/>
          </p:cNvGraphicFramePr>
          <p:nvPr>
            <p:ph sz="half" idx="1"/>
            <p:extLst>
              <p:ext uri="{D42A27DB-BD31-4B8C-83A1-F6EECF244321}">
                <p14:modId xmlns:p14="http://schemas.microsoft.com/office/powerpoint/2010/main" val="2690985608"/>
              </p:ext>
            </p:extLst>
          </p:nvPr>
        </p:nvGraphicFramePr>
        <p:xfrm>
          <a:off x="381000" y="2209800"/>
          <a:ext cx="8458200" cy="4267200"/>
        </p:xfrm>
        <a:graphic>
          <a:graphicData uri="http://schemas.openxmlformats.org/drawingml/2006/table">
            <a:tbl>
              <a:tblPr/>
              <a:tblGrid>
                <a:gridCol w="2529555">
                  <a:extLst>
                    <a:ext uri="{9D8B030D-6E8A-4147-A177-3AD203B41FA5}">
                      <a16:colId xmlns:a16="http://schemas.microsoft.com/office/drawing/2014/main" val="20000"/>
                    </a:ext>
                  </a:extLst>
                </a:gridCol>
                <a:gridCol w="5928645">
                  <a:extLst>
                    <a:ext uri="{9D8B030D-6E8A-4147-A177-3AD203B41FA5}">
                      <a16:colId xmlns:a16="http://schemas.microsoft.com/office/drawing/2014/main" val="20001"/>
                    </a:ext>
                  </a:extLst>
                </a:gridCol>
              </a:tblGrid>
              <a:tr h="8066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Nhóm</a:t>
                      </a:r>
                      <a:endPar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đồ</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dùng</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điện</a:t>
                      </a:r>
                      <a:endPar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0"/>
                  </a:ext>
                </a:extLst>
              </a:tr>
              <a:tr h="82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Điện</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quang</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1432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Điện</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nhiệt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14906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Điện</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cơ</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bl>
          </a:graphicData>
        </a:graphic>
      </p:graphicFrame>
      <p:sp>
        <p:nvSpPr>
          <p:cNvPr id="16481" name="Text Box 97"/>
          <p:cNvSpPr txBox="1">
            <a:spLocks noChangeArrowheads="1"/>
          </p:cNvSpPr>
          <p:nvPr/>
        </p:nvSpPr>
        <p:spPr bwMode="auto">
          <a:xfrm>
            <a:off x="3276600" y="3352800"/>
            <a:ext cx="556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vi-VN"/>
          </a:p>
        </p:txBody>
      </p:sp>
      <p:sp>
        <p:nvSpPr>
          <p:cNvPr id="16482" name="Text Box 98"/>
          <p:cNvSpPr txBox="1">
            <a:spLocks noChangeArrowheads="1"/>
          </p:cNvSpPr>
          <p:nvPr/>
        </p:nvSpPr>
        <p:spPr bwMode="auto">
          <a:xfrm>
            <a:off x="3352800" y="3134307"/>
            <a:ext cx="548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a:t>
            </a:r>
            <a:r>
              <a:rPr lang="en-US" sz="2800" dirty="0" smtClean="0">
                <a:latin typeface="Times New Roman" panose="02020603050405020304" pitchFamily="18" charset="0"/>
                <a:cs typeface="Times New Roman" panose="02020603050405020304" pitchFamily="18" charset="0"/>
              </a:rPr>
              <a:t> vi</a:t>
            </a: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6483" name="Text Box 99"/>
          <p:cNvSpPr txBox="1">
            <a:spLocks noChangeArrowheads="1"/>
          </p:cNvSpPr>
          <p:nvPr/>
        </p:nvSpPr>
        <p:spPr bwMode="auto">
          <a:xfrm>
            <a:off x="3276600" y="3980646"/>
            <a:ext cx="5257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err="1">
                <a:latin typeface="Times New Roman" panose="02020603050405020304" pitchFamily="18" charset="0"/>
                <a:cs typeface="Times New Roman" panose="02020603050405020304" pitchFamily="18" charset="0"/>
              </a:rPr>
              <a:t>Nồi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bếp điện,</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ấm đun 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máy</a:t>
            </a:r>
            <a:r>
              <a:rPr lang="vi-VN" sz="2800" dirty="0" smtClean="0">
                <a:latin typeface="Times New Roman" panose="02020603050405020304" pitchFamily="18" charset="0"/>
                <a:cs typeface="Times New Roman" panose="02020603050405020304" pitchFamily="18" charset="0"/>
              </a:rPr>
              <a:t> sấy tóc...</a:t>
            </a:r>
            <a:endParaRPr lang="en-US" sz="2800" dirty="0">
              <a:latin typeface="Times New Roman" panose="02020603050405020304" pitchFamily="18" charset="0"/>
              <a:cs typeface="Times New Roman" panose="02020603050405020304" pitchFamily="18" charset="0"/>
            </a:endParaRPr>
          </a:p>
        </p:txBody>
      </p:sp>
      <p:sp>
        <p:nvSpPr>
          <p:cNvPr id="16484" name="Text Box 100"/>
          <p:cNvSpPr txBox="1">
            <a:spLocks noChangeArrowheads="1"/>
          </p:cNvSpPr>
          <p:nvPr/>
        </p:nvSpPr>
        <p:spPr bwMode="auto">
          <a:xfrm>
            <a:off x="3276600" y="5177300"/>
            <a:ext cx="5562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máy</a:t>
            </a:r>
            <a:r>
              <a:rPr lang="en-US" sz="2800" dirty="0" smtClean="0">
                <a:latin typeface="Times New Roman" panose="02020603050405020304" pitchFamily="18" charset="0"/>
                <a:cs typeface="Times New Roman" panose="02020603050405020304" pitchFamily="18" charset="0"/>
              </a:rPr>
              <a:t> h</a:t>
            </a:r>
            <a:r>
              <a:rPr lang="vi-VN" sz="2800" dirty="0" smtClean="0">
                <a:latin typeface="Times New Roman" panose="02020603050405020304" pitchFamily="18" charset="0"/>
                <a:cs typeface="Times New Roman" panose="02020603050405020304" pitchFamily="18" charset="0"/>
              </a:rPr>
              <a:t>út bụi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máy sấy tóc...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8200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482"/>
                                        </p:tgtEl>
                                        <p:attrNameLst>
                                          <p:attrName>style.visibility</p:attrName>
                                        </p:attrNameLst>
                                      </p:cBhvr>
                                      <p:to>
                                        <p:strVal val="visible"/>
                                      </p:to>
                                    </p:set>
                                    <p:anim calcmode="discrete" valueType="clr">
                                      <p:cBhvr override="childStyle">
                                        <p:cTn id="7" dur="80"/>
                                        <p:tgtEl>
                                          <p:spTgt spid="1648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482"/>
                                        </p:tgtEl>
                                        <p:attrNameLst>
                                          <p:attrName>fillcolor</p:attrName>
                                        </p:attrNameLst>
                                      </p:cBhvr>
                                      <p:tavLst>
                                        <p:tav tm="0">
                                          <p:val>
                                            <p:clrVal>
                                              <a:schemeClr val="accent2"/>
                                            </p:clrVal>
                                          </p:val>
                                        </p:tav>
                                        <p:tav tm="50000">
                                          <p:val>
                                            <p:clrVal>
                                              <a:schemeClr val="hlink"/>
                                            </p:clrVal>
                                          </p:val>
                                        </p:tav>
                                      </p:tavLst>
                                    </p:anim>
                                    <p:set>
                                      <p:cBhvr>
                                        <p:cTn id="9" dur="80"/>
                                        <p:tgtEl>
                                          <p:spTgt spid="1648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483"/>
                                        </p:tgtEl>
                                        <p:attrNameLst>
                                          <p:attrName>style.visibility</p:attrName>
                                        </p:attrNameLst>
                                      </p:cBhvr>
                                      <p:to>
                                        <p:strVal val="visible"/>
                                      </p:to>
                                    </p:set>
                                    <p:anim calcmode="discrete" valueType="clr">
                                      <p:cBhvr override="childStyle">
                                        <p:cTn id="14" dur="80"/>
                                        <p:tgtEl>
                                          <p:spTgt spid="1648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483"/>
                                        </p:tgtEl>
                                        <p:attrNameLst>
                                          <p:attrName>fillcolor</p:attrName>
                                        </p:attrNameLst>
                                      </p:cBhvr>
                                      <p:tavLst>
                                        <p:tav tm="0">
                                          <p:val>
                                            <p:clrVal>
                                              <a:schemeClr val="accent2"/>
                                            </p:clrVal>
                                          </p:val>
                                        </p:tav>
                                        <p:tav tm="50000">
                                          <p:val>
                                            <p:clrVal>
                                              <a:schemeClr val="hlink"/>
                                            </p:clrVal>
                                          </p:val>
                                        </p:tav>
                                      </p:tavLst>
                                    </p:anim>
                                    <p:set>
                                      <p:cBhvr>
                                        <p:cTn id="16" dur="80"/>
                                        <p:tgtEl>
                                          <p:spTgt spid="1648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484"/>
                                        </p:tgtEl>
                                        <p:attrNameLst>
                                          <p:attrName>style.visibility</p:attrName>
                                        </p:attrNameLst>
                                      </p:cBhvr>
                                      <p:to>
                                        <p:strVal val="visible"/>
                                      </p:to>
                                    </p:set>
                                    <p:anim calcmode="discrete" valueType="clr">
                                      <p:cBhvr override="childStyle">
                                        <p:cTn id="21" dur="80"/>
                                        <p:tgtEl>
                                          <p:spTgt spid="1648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484"/>
                                        </p:tgtEl>
                                        <p:attrNameLst>
                                          <p:attrName>fillcolor</p:attrName>
                                        </p:attrNameLst>
                                      </p:cBhvr>
                                      <p:tavLst>
                                        <p:tav tm="0">
                                          <p:val>
                                            <p:clrVal>
                                              <a:schemeClr val="accent2"/>
                                            </p:clrVal>
                                          </p:val>
                                        </p:tav>
                                        <p:tav tm="50000">
                                          <p:val>
                                            <p:clrVal>
                                              <a:schemeClr val="hlink"/>
                                            </p:clrVal>
                                          </p:val>
                                        </p:tav>
                                      </p:tavLst>
                                    </p:anim>
                                    <p:set>
                                      <p:cBhvr>
                                        <p:cTn id="23" dur="80"/>
                                        <p:tgtEl>
                                          <p:spTgt spid="164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2" grpId="0"/>
      <p:bldP spid="16483" grpId="0"/>
      <p:bldP spid="164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794" y="4970198"/>
            <a:ext cx="10634382" cy="2069042"/>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E4B3C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endParaRPr lang="vi-VN"/>
          </a:p>
        </p:txBody>
      </p:sp>
    </p:spTree>
    <p:extLst>
      <p:ext uri="{BB962C8B-B14F-4D97-AF65-F5344CB8AC3E}">
        <p14:creationId xmlns:p14="http://schemas.microsoft.com/office/powerpoint/2010/main" val="2939753749"/>
      </p:ext>
    </p:extLst>
  </p:cSld>
  <p:clrMapOvr>
    <a:masterClrMapping/>
  </p:clrMapOvr>
  <p:transition>
    <p:check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ông nghệ 8 Bài 37: Phân loại và số liệu kỹ thuật của đồ dùng điện"/>
          <p:cNvPicPr>
            <a:picLocks noChangeAspect="1" noChangeArrowheads="1"/>
          </p:cNvPicPr>
          <p:nvPr/>
        </p:nvPicPr>
        <p:blipFill>
          <a:blip r:embed="rId3"/>
          <a:srcRect/>
          <a:stretch>
            <a:fillRect/>
          </a:stretch>
        </p:blipFill>
        <p:spPr bwMode="auto">
          <a:xfrm>
            <a:off x="0" y="0"/>
            <a:ext cx="3209925" cy="3581400"/>
          </a:xfrm>
          <a:prstGeom prst="rect">
            <a:avLst/>
          </a:prstGeom>
          <a:noFill/>
        </p:spPr>
      </p:pic>
      <p:pic>
        <p:nvPicPr>
          <p:cNvPr id="1032" name="Picture 8" descr="Lý thuyết - Olm"/>
          <p:cNvPicPr>
            <a:picLocks noChangeAspect="1" noChangeArrowheads="1"/>
          </p:cNvPicPr>
          <p:nvPr/>
        </p:nvPicPr>
        <p:blipFill>
          <a:blip r:embed="rId4"/>
          <a:srcRect/>
          <a:stretch>
            <a:fillRect/>
          </a:stretch>
        </p:blipFill>
        <p:spPr bwMode="auto">
          <a:xfrm>
            <a:off x="4114800" y="0"/>
            <a:ext cx="5029200" cy="3505200"/>
          </a:xfrm>
          <a:prstGeom prst="rect">
            <a:avLst/>
          </a:prstGeom>
          <a:noFill/>
        </p:spPr>
      </p:pic>
      <p:sp>
        <p:nvSpPr>
          <p:cNvPr id="7" name="Rectangle 6"/>
          <p:cNvSpPr/>
          <p:nvPr/>
        </p:nvSpPr>
        <p:spPr>
          <a:xfrm>
            <a:off x="2743200" y="3276600"/>
            <a:ext cx="2687595" cy="369332"/>
          </a:xfrm>
          <a:prstGeom prst="rect">
            <a:avLst/>
          </a:prstGeom>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THÔNG SỐ KỸ THUẬT</a:t>
            </a:r>
            <a:endParaRPr lang="en-US" b="1" dirty="0">
              <a:latin typeface="Times New Roman" panose="02020603050405020304" pitchFamily="18" charset="0"/>
              <a:cs typeface="Times New Roman" panose="02020603050405020304" pitchFamily="18" charset="0"/>
            </a:endParaRPr>
          </a:p>
        </p:txBody>
      </p:sp>
      <p:sp>
        <p:nvSpPr>
          <p:cNvPr id="8" name="Rectangle 7"/>
          <p:cNvSpPr/>
          <p:nvPr/>
        </p:nvSpPr>
        <p:spPr>
          <a:xfrm>
            <a:off x="0" y="0"/>
            <a:ext cx="1828800" cy="369332"/>
          </a:xfrm>
          <a:prstGeom prst="rect">
            <a:avLst/>
          </a:prstGeom>
        </p:spPr>
        <p:txBody>
          <a:bodyPr wrap="square">
            <a:spAutoFit/>
          </a:bodyPr>
          <a:lstStyle/>
          <a:p>
            <a:pPr>
              <a:spcBef>
                <a:spcPct val="50000"/>
              </a:spcBef>
            </a:pPr>
            <a:r>
              <a:rPr lang="en-US" altLang="vi-VN" b="1" u="sng" dirty="0" err="1" smtClean="0">
                <a:solidFill>
                  <a:srgbClr val="FF0000"/>
                </a:solidFill>
                <a:latin typeface="Times New Roman" panose="02020603050405020304" pitchFamily="18" charset="0"/>
                <a:cs typeface="Times New Roman" panose="02020603050405020304" pitchFamily="18" charset="0"/>
              </a:rPr>
              <a:t>Máy</a:t>
            </a:r>
            <a:r>
              <a:rPr lang="en-US" altLang="vi-VN" b="1" u="sng" dirty="0" smtClean="0">
                <a:solidFill>
                  <a:srgbClr val="FF0000"/>
                </a:solidFill>
                <a:latin typeface="Times New Roman" panose="02020603050405020304" pitchFamily="18" charset="0"/>
                <a:cs typeface="Times New Roman" panose="02020603050405020304" pitchFamily="18" charset="0"/>
              </a:rPr>
              <a:t> </a:t>
            </a:r>
            <a:r>
              <a:rPr lang="en-US" altLang="vi-VN" b="1" u="sng" dirty="0" err="1" smtClean="0">
                <a:solidFill>
                  <a:srgbClr val="FF0000"/>
                </a:solidFill>
                <a:latin typeface="Times New Roman" panose="02020603050405020304" pitchFamily="18" charset="0"/>
                <a:cs typeface="Times New Roman" panose="02020603050405020304" pitchFamily="18" charset="0"/>
              </a:rPr>
              <a:t>nóng</a:t>
            </a:r>
            <a:r>
              <a:rPr lang="en-US" altLang="vi-VN" b="1" u="sng" dirty="0" smtClean="0">
                <a:solidFill>
                  <a:srgbClr val="FF0000"/>
                </a:solidFill>
                <a:latin typeface="Times New Roman" panose="02020603050405020304" pitchFamily="18" charset="0"/>
                <a:cs typeface="Times New Roman" panose="02020603050405020304" pitchFamily="18" charset="0"/>
              </a:rPr>
              <a:t> </a:t>
            </a:r>
            <a:r>
              <a:rPr lang="en-US" altLang="vi-VN" b="1" u="sng" dirty="0" err="1" smtClean="0">
                <a:solidFill>
                  <a:srgbClr val="FF0000"/>
                </a:solidFill>
                <a:latin typeface="Times New Roman" panose="02020603050405020304" pitchFamily="18" charset="0"/>
                <a:cs typeface="Times New Roman" panose="02020603050405020304" pitchFamily="18" charset="0"/>
              </a:rPr>
              <a:t>lạnh</a:t>
            </a:r>
            <a:endParaRPr lang="en-US" altLang="vi-VN" b="1" u="sng"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800600" y="0"/>
            <a:ext cx="1828800" cy="369332"/>
          </a:xfrm>
          <a:prstGeom prst="rect">
            <a:avLst/>
          </a:prstGeom>
        </p:spPr>
        <p:txBody>
          <a:bodyPr wrap="square">
            <a:spAutoFit/>
          </a:bodyPr>
          <a:lstStyle/>
          <a:p>
            <a:pPr>
              <a:spcBef>
                <a:spcPct val="50000"/>
              </a:spcBef>
            </a:pPr>
            <a:r>
              <a:rPr lang="en-US" altLang="vi-VN" b="1" u="sng" dirty="0" err="1" smtClean="0">
                <a:solidFill>
                  <a:srgbClr val="FF0000"/>
                </a:solidFill>
                <a:latin typeface="Times New Roman" panose="02020603050405020304" pitchFamily="18" charset="0"/>
                <a:cs typeface="Times New Roman" panose="02020603050405020304" pitchFamily="18" charset="0"/>
              </a:rPr>
              <a:t>Bóng</a:t>
            </a:r>
            <a:r>
              <a:rPr lang="en-US" altLang="vi-VN" b="1" u="sng" dirty="0" smtClean="0">
                <a:solidFill>
                  <a:srgbClr val="FF0000"/>
                </a:solidFill>
                <a:latin typeface="Times New Roman" panose="02020603050405020304" pitchFamily="18" charset="0"/>
                <a:cs typeface="Times New Roman" panose="02020603050405020304" pitchFamily="18" charset="0"/>
              </a:rPr>
              <a:t> </a:t>
            </a:r>
            <a:r>
              <a:rPr lang="en-US" altLang="vi-VN" b="1" u="sng" dirty="0" err="1" smtClean="0">
                <a:solidFill>
                  <a:srgbClr val="FF0000"/>
                </a:solidFill>
                <a:latin typeface="Times New Roman" panose="02020603050405020304" pitchFamily="18" charset="0"/>
                <a:cs typeface="Times New Roman" panose="02020603050405020304" pitchFamily="18" charset="0"/>
              </a:rPr>
              <a:t>đèn</a:t>
            </a:r>
            <a:r>
              <a:rPr lang="en-US" altLang="vi-VN" b="1" u="sng" dirty="0" smtClean="0">
                <a:solidFill>
                  <a:srgbClr val="FF0000"/>
                </a:solidFill>
                <a:latin typeface="Times New Roman" panose="02020603050405020304" pitchFamily="18" charset="0"/>
                <a:cs typeface="Times New Roman" panose="02020603050405020304" pitchFamily="18" charset="0"/>
              </a:rPr>
              <a:t> </a:t>
            </a:r>
            <a:r>
              <a:rPr lang="en-US" altLang="vi-VN" b="1" u="sng" dirty="0" err="1" smtClean="0">
                <a:solidFill>
                  <a:srgbClr val="FF0000"/>
                </a:solidFill>
                <a:latin typeface="Times New Roman" panose="02020603050405020304" pitchFamily="18" charset="0"/>
                <a:cs typeface="Times New Roman" panose="02020603050405020304" pitchFamily="18" charset="0"/>
              </a:rPr>
              <a:t>điện</a:t>
            </a:r>
            <a:endParaRPr lang="en-US" altLang="vi-VN" b="1" u="sng" dirty="0">
              <a:solidFill>
                <a:srgbClr val="FF0000"/>
              </a:solidFill>
              <a:latin typeface="Times New Roman" panose="02020603050405020304" pitchFamily="18" charset="0"/>
              <a:cs typeface="Times New Roman" panose="02020603050405020304" pitchFamily="18" charset="0"/>
            </a:endParaRPr>
          </a:p>
        </p:txBody>
      </p:sp>
      <p:pic>
        <p:nvPicPr>
          <p:cNvPr id="12" name="Picture 2" descr="Nồi cơm điện Geidea 1L nắp gài AG-421 | Smart Kitchen"/>
          <p:cNvPicPr>
            <a:picLocks noChangeAspect="1" noChangeArrowheads="1"/>
          </p:cNvPicPr>
          <p:nvPr/>
        </p:nvPicPr>
        <p:blipFill>
          <a:blip r:embed="rId5"/>
          <a:srcRect/>
          <a:stretch>
            <a:fillRect/>
          </a:stretch>
        </p:blipFill>
        <p:spPr bwMode="auto">
          <a:xfrm>
            <a:off x="0" y="3886200"/>
            <a:ext cx="5334000" cy="2971800"/>
          </a:xfrm>
          <a:prstGeom prst="rect">
            <a:avLst/>
          </a:prstGeom>
          <a:noFill/>
        </p:spPr>
      </p:pic>
      <p:sp>
        <p:nvSpPr>
          <p:cNvPr id="13" name="Rectangle 12"/>
          <p:cNvSpPr/>
          <p:nvPr/>
        </p:nvSpPr>
        <p:spPr>
          <a:xfrm>
            <a:off x="457200" y="4038600"/>
            <a:ext cx="1828800" cy="369332"/>
          </a:xfrm>
          <a:prstGeom prst="rect">
            <a:avLst/>
          </a:prstGeom>
        </p:spPr>
        <p:txBody>
          <a:bodyPr wrap="square">
            <a:spAutoFit/>
          </a:bodyPr>
          <a:lstStyle/>
          <a:p>
            <a:pPr>
              <a:spcBef>
                <a:spcPct val="50000"/>
              </a:spcBef>
            </a:pPr>
            <a:r>
              <a:rPr lang="en-US" altLang="vi-VN" b="1" u="sng" dirty="0" err="1" smtClean="0">
                <a:solidFill>
                  <a:srgbClr val="FF0000"/>
                </a:solidFill>
                <a:latin typeface="Times New Roman" panose="02020603050405020304" pitchFamily="18" charset="0"/>
                <a:cs typeface="Times New Roman" panose="02020603050405020304" pitchFamily="18" charset="0"/>
              </a:rPr>
              <a:t>Nồi</a:t>
            </a:r>
            <a:r>
              <a:rPr lang="en-US" altLang="vi-VN" b="1" u="sng" dirty="0" smtClean="0">
                <a:solidFill>
                  <a:srgbClr val="FF0000"/>
                </a:solidFill>
                <a:latin typeface="Times New Roman" panose="02020603050405020304" pitchFamily="18" charset="0"/>
                <a:cs typeface="Times New Roman" panose="02020603050405020304" pitchFamily="18" charset="0"/>
              </a:rPr>
              <a:t> </a:t>
            </a:r>
            <a:r>
              <a:rPr lang="en-US" altLang="vi-VN" b="1" u="sng" dirty="0" err="1" smtClean="0">
                <a:solidFill>
                  <a:srgbClr val="FF0000"/>
                </a:solidFill>
                <a:latin typeface="Times New Roman" panose="02020603050405020304" pitchFamily="18" charset="0"/>
                <a:cs typeface="Times New Roman" panose="02020603050405020304" pitchFamily="18" charset="0"/>
              </a:rPr>
              <a:t>cơm</a:t>
            </a:r>
            <a:r>
              <a:rPr lang="en-US" altLang="vi-VN" b="1" u="sng" dirty="0" smtClean="0">
                <a:solidFill>
                  <a:srgbClr val="FF0000"/>
                </a:solidFill>
                <a:latin typeface="Times New Roman" panose="02020603050405020304" pitchFamily="18" charset="0"/>
                <a:cs typeface="Times New Roman" panose="02020603050405020304" pitchFamily="18" charset="0"/>
              </a:rPr>
              <a:t> </a:t>
            </a:r>
            <a:r>
              <a:rPr lang="en-US" altLang="vi-VN" b="1" u="sng" dirty="0" err="1" smtClean="0">
                <a:solidFill>
                  <a:srgbClr val="FF0000"/>
                </a:solidFill>
                <a:latin typeface="Times New Roman" panose="02020603050405020304" pitchFamily="18" charset="0"/>
                <a:cs typeface="Times New Roman" panose="02020603050405020304" pitchFamily="18" charset="0"/>
              </a:rPr>
              <a:t>điện</a:t>
            </a:r>
            <a:endParaRPr lang="en-US" altLang="vi-VN" b="1" u="sng" dirty="0">
              <a:solidFill>
                <a:srgbClr val="FF0000"/>
              </a:solidFill>
              <a:latin typeface="Times New Roman" panose="02020603050405020304" pitchFamily="18" charset="0"/>
              <a:cs typeface="Times New Roman" panose="02020603050405020304" pitchFamily="18" charset="0"/>
            </a:endParaRPr>
          </a:p>
        </p:txBody>
      </p:sp>
      <p:sp>
        <p:nvSpPr>
          <p:cNvPr id="14" name="Oval 92" descr="Picture4"/>
          <p:cNvSpPr>
            <a:spLocks noChangeArrowheads="1"/>
          </p:cNvSpPr>
          <p:nvPr/>
        </p:nvSpPr>
        <p:spPr bwMode="auto">
          <a:xfrm>
            <a:off x="609600" y="2286000"/>
            <a:ext cx="1600200" cy="990600"/>
          </a:xfrm>
          <a:prstGeom prst="ellipse">
            <a:avLst/>
          </a:prstGeom>
          <a:noFill/>
          <a:ln w="28575">
            <a:solidFill>
              <a:srgbClr val="FF0066"/>
            </a:solidFill>
            <a:round/>
            <a:headEnd/>
            <a:tailEnd/>
          </a:ln>
        </p:spPr>
        <p:txBody>
          <a:bodyPr wrap="none" anchor="ctr"/>
          <a:lstStyle/>
          <a:p>
            <a:pPr algn="ctr"/>
            <a:endParaRPr lang="en-US">
              <a:solidFill>
                <a:srgbClr val="FF0066"/>
              </a:solidFill>
              <a:latin typeface="Times New Roman" panose="02020603050405020304" pitchFamily="18" charset="0"/>
              <a:cs typeface="Times New Roman" panose="02020603050405020304" pitchFamily="18" charset="0"/>
            </a:endParaRPr>
          </a:p>
        </p:txBody>
      </p:sp>
      <p:sp>
        <p:nvSpPr>
          <p:cNvPr id="15" name="Oval 92" descr="Picture4"/>
          <p:cNvSpPr>
            <a:spLocks noChangeArrowheads="1"/>
          </p:cNvSpPr>
          <p:nvPr/>
        </p:nvSpPr>
        <p:spPr bwMode="auto">
          <a:xfrm>
            <a:off x="5562600" y="1447800"/>
            <a:ext cx="1143000" cy="1524000"/>
          </a:xfrm>
          <a:prstGeom prst="ellipse">
            <a:avLst/>
          </a:prstGeom>
          <a:noFill/>
          <a:ln w="28575">
            <a:solidFill>
              <a:srgbClr val="FF0066"/>
            </a:solidFill>
            <a:round/>
            <a:headEnd/>
            <a:tailEnd/>
          </a:ln>
        </p:spPr>
        <p:txBody>
          <a:bodyPr wrap="none" anchor="ctr"/>
          <a:lstStyle/>
          <a:p>
            <a:pPr algn="ctr"/>
            <a:endParaRPr lang="en-US">
              <a:solidFill>
                <a:srgbClr val="FF0066"/>
              </a:solidFill>
              <a:latin typeface="Times New Roman" panose="02020603050405020304" pitchFamily="18" charset="0"/>
              <a:cs typeface="Times New Roman" panose="02020603050405020304" pitchFamily="18" charset="0"/>
            </a:endParaRPr>
          </a:p>
        </p:txBody>
      </p:sp>
      <p:sp>
        <p:nvSpPr>
          <p:cNvPr id="16" name="Oval 92" descr="Picture4"/>
          <p:cNvSpPr>
            <a:spLocks noChangeArrowheads="1"/>
          </p:cNvSpPr>
          <p:nvPr/>
        </p:nvSpPr>
        <p:spPr bwMode="auto">
          <a:xfrm>
            <a:off x="685800" y="5105400"/>
            <a:ext cx="914400" cy="1371600"/>
          </a:xfrm>
          <a:prstGeom prst="ellipse">
            <a:avLst/>
          </a:prstGeom>
          <a:noFill/>
          <a:ln w="28575">
            <a:solidFill>
              <a:srgbClr val="FF0066"/>
            </a:solidFill>
            <a:round/>
            <a:headEnd/>
            <a:tailEnd/>
          </a:ln>
        </p:spPr>
        <p:txBody>
          <a:bodyPr wrap="none" anchor="ctr"/>
          <a:lstStyle/>
          <a:p>
            <a:pPr algn="ctr"/>
            <a:endParaRPr lang="en-US">
              <a:solidFill>
                <a:srgbClr val="FF0066"/>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V="1">
            <a:off x="1600200" y="3505200"/>
            <a:ext cx="2514600" cy="22859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0"/>
          </p:cNvCxnSpPr>
          <p:nvPr/>
        </p:nvCxnSpPr>
        <p:spPr>
          <a:xfrm rot="16200000" flipV="1">
            <a:off x="2919799" y="2109401"/>
            <a:ext cx="381000" cy="19533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5" idx="3"/>
          </p:cNvCxnSpPr>
          <p:nvPr/>
        </p:nvCxnSpPr>
        <p:spPr>
          <a:xfrm flipV="1">
            <a:off x="4114800" y="2748616"/>
            <a:ext cx="1615189" cy="5279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5430795" y="3790442"/>
            <a:ext cx="3648075" cy="2825101"/>
          </a:xfrm>
          <a:prstGeom prst="roundRect">
            <a:avLst/>
          </a:prstGeom>
          <a:solidFill>
            <a:schemeClr val="bg1">
              <a:lumMod val="95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b="1" dirty="0" err="1" smtClean="0">
                <a:solidFill>
                  <a:prstClr val="black"/>
                </a:solidFill>
                <a:latin typeface="Times New Roman" panose="02020603050405020304" pitchFamily="18" charset="0"/>
                <a:cs typeface="Times New Roman" panose="02020603050405020304" pitchFamily="18" charset="0"/>
              </a:rPr>
              <a:t>Vậy</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thế</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nào</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là</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thông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số</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kỹ</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thuật</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của</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các</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đồ</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dùng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điện</a:t>
            </a:r>
            <a:r>
              <a:rPr lang="en-US" sz="3600" b="1" dirty="0" smtClean="0">
                <a:solidFill>
                  <a:prstClr val="black"/>
                </a:solidFill>
                <a:latin typeface="Times New Roman" panose="02020603050405020304" pitchFamily="18" charset="0"/>
                <a:cs typeface="Times New Roman" panose="02020603050405020304" pitchFamily="18" charset="0"/>
              </a:rPr>
              <a:t>?</a:t>
            </a:r>
            <a:endParaRPr lang="vi-VN" sz="3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121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ox(in)">
                                      <p:cBhvr>
                                        <p:cTn id="7" dur="500"/>
                                        <p:tgtEl>
                                          <p:spTgt spid="1030"/>
                                        </p:tgtEl>
                                      </p:cBhvr>
                                    </p:animEffect>
                                  </p:childTnLst>
                                </p:cTn>
                              </p:par>
                              <p:par>
                                <p:cTn id="8" presetID="4" presetClass="entr" presetSubtype="16"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box(in)">
                                      <p:cBhvr>
                                        <p:cTn id="10" dur="500"/>
                                        <p:tgtEl>
                                          <p:spTgt spid="1032"/>
                                        </p:tgtEl>
                                      </p:cBhvr>
                                    </p:animEffect>
                                  </p:childTnLst>
                                </p:cTn>
                              </p:par>
                              <p:par>
                                <p:cTn id="11" presetID="4"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ox(in)">
                                      <p:cBhvr>
                                        <p:cTn id="33" dur="500"/>
                                        <p:tgtEl>
                                          <p:spTgt spid="14"/>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ox(in)">
                                      <p:cBhvr>
                                        <p:cTn id="36" dur="500"/>
                                        <p:tgtEl>
                                          <p:spTgt spid="15"/>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ox(i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ox(in)">
                                      <p:cBhvr>
                                        <p:cTn id="44" dur="500"/>
                                        <p:tgtEl>
                                          <p:spTgt spid="18"/>
                                        </p:tgtEl>
                                      </p:cBhvr>
                                    </p:animEffect>
                                  </p:childTnLst>
                                </p:cTn>
                              </p:par>
                              <p:par>
                                <p:cTn id="45" presetID="4"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ox(in)">
                                      <p:cBhvr>
                                        <p:cTn id="47" dur="500"/>
                                        <p:tgtEl>
                                          <p:spTgt spid="19"/>
                                        </p:tgtEl>
                                      </p:cBhvr>
                                    </p:animEffect>
                                  </p:childTnLst>
                                </p:cTn>
                              </p:par>
                              <p:par>
                                <p:cTn id="48" presetID="4" presetClass="entr" presetSubtype="16"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ox(in)">
                                      <p:cBhvr>
                                        <p:cTn id="50" dur="500"/>
                                        <p:tgtEl>
                                          <p:spTgt spid="17"/>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ox(in)">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ox(in)">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3" grpId="0"/>
      <p:bldP spid="14" grpId="0" animBg="1"/>
      <p:bldP spid="15" grpId="0" animBg="1"/>
      <p:bldP spid="16"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custDataLst>
              <p:tags r:id="rId1"/>
            </p:custDataLst>
          </p:nvPr>
        </p:nvGrpSpPr>
        <p:grpSpPr bwMode="auto">
          <a:xfrm>
            <a:off x="76200" y="3810000"/>
            <a:ext cx="8839200" cy="2926238"/>
            <a:chOff x="149225" y="-284419"/>
            <a:chExt cx="8385175" cy="5486397"/>
          </a:xfrm>
        </p:grpSpPr>
        <p:pic>
          <p:nvPicPr>
            <p:cNvPr id="3" name="Picture 5" descr="thumb"/>
            <p:cNvPicPr>
              <a:picLocks noChangeAspect="1" noChangeArrowheads="1"/>
            </p:cNvPicPr>
            <p:nvPr/>
          </p:nvPicPr>
          <p:blipFill>
            <a:blip r:embed="rId5"/>
            <a:srcRect/>
            <a:stretch>
              <a:fillRect/>
            </a:stretch>
          </p:blipFill>
          <p:spPr bwMode="auto">
            <a:xfrm>
              <a:off x="1143000" y="-284419"/>
              <a:ext cx="7391400" cy="5486397"/>
            </a:xfrm>
            <a:prstGeom prst="rect">
              <a:avLst/>
            </a:prstGeom>
            <a:noFill/>
            <a:ln w="9525">
              <a:noFill/>
              <a:miter lim="800000"/>
              <a:headEnd/>
              <a:tailEnd/>
            </a:ln>
            <a:effectLst/>
          </p:spPr>
        </p:pic>
        <p:sp>
          <p:nvSpPr>
            <p:cNvPr id="4" name="TextBox 3"/>
            <p:cNvSpPr txBox="1">
              <a:spLocks noChangeArrowheads="1"/>
            </p:cNvSpPr>
            <p:nvPr>
              <p:custDataLst>
                <p:tags r:id="rId2"/>
              </p:custDataLst>
            </p:nvPr>
          </p:nvSpPr>
          <p:spPr bwMode="auto">
            <a:xfrm>
              <a:off x="6400800" y="2971800"/>
              <a:ext cx="1168397" cy="307777"/>
            </a:xfrm>
            <a:prstGeom prst="rect">
              <a:avLst/>
            </a:prstGeom>
            <a:noFill/>
            <a:ln w="9525">
              <a:noFill/>
              <a:miter lim="800000"/>
              <a:headEnd/>
              <a:tailEnd/>
            </a:ln>
            <a:effectLst/>
          </p:spPr>
          <p:txBody>
            <a:bodyPr wrap="none">
              <a:spAutoFit/>
            </a:bodyPr>
            <a:lstStyle/>
            <a:p>
              <a:r>
                <a:rPr lang="en-US" sz="1400" b="1" dirty="0">
                  <a:solidFill>
                    <a:schemeClr val="bg1"/>
                  </a:solidFill>
                </a:rPr>
                <a:t>220V-1000W</a:t>
              </a:r>
            </a:p>
          </p:txBody>
        </p:sp>
        <p:sp>
          <p:nvSpPr>
            <p:cNvPr id="5" name="AutoShape 5" descr="Kết quả hình ảnh cho khi sử dụng bàn là điện cần chú ý gì"/>
            <p:cNvSpPr>
              <a:spLocks noChangeAspect="1" noChangeArrowheads="1"/>
            </p:cNvSpPr>
            <p:nvPr>
              <p:custDataLst>
                <p:tags r:id="rId3"/>
              </p:custDataLst>
            </p:nvPr>
          </p:nvSpPr>
          <p:spPr bwMode="auto">
            <a:xfrm>
              <a:off x="149225" y="-144463"/>
              <a:ext cx="304800" cy="304801"/>
            </a:xfrm>
            <a:prstGeom prst="rect">
              <a:avLst/>
            </a:prstGeom>
            <a:noFill/>
            <a:ln w="9525">
              <a:noFill/>
              <a:miter lim="800000"/>
              <a:headEnd/>
              <a:tailEnd/>
            </a:ln>
            <a:effectLst/>
          </p:spPr>
          <p:txBody>
            <a:bodyPr/>
            <a:lstStyle/>
            <a:p>
              <a:endParaRPr lang="en-US"/>
            </a:p>
          </p:txBody>
        </p:sp>
      </p:grpSp>
      <p:pic>
        <p:nvPicPr>
          <p:cNvPr id="6" name="Picture 6" descr="so lieu ky thua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0"/>
            <a:ext cx="3962400" cy="3429000"/>
          </a:xfrm>
          <a:prstGeom prst="rect">
            <a:avLst/>
          </a:prstGeom>
          <a:noFill/>
          <a:ln w="28575">
            <a:solidFill>
              <a:srgbClr val="640000"/>
            </a:solidFill>
            <a:miter lim="800000"/>
            <a:headEnd/>
            <a:tailEnd/>
          </a:ln>
          <a:extLst>
            <a:ext uri="{909E8E84-426E-40DD-AFC4-6F175D3DCCD1}">
              <a14:hiddenFill xmlns:a14="http://schemas.microsoft.com/office/drawing/2010/main">
                <a:solidFill>
                  <a:srgbClr val="FFFFFF"/>
                </a:solidFill>
              </a14:hiddenFill>
            </a:ext>
          </a:extLst>
        </p:spPr>
      </p:pic>
      <p:sp>
        <p:nvSpPr>
          <p:cNvPr id="10" name="Oval 92" descr="Picture4"/>
          <p:cNvSpPr>
            <a:spLocks noChangeArrowheads="1"/>
          </p:cNvSpPr>
          <p:nvPr/>
        </p:nvSpPr>
        <p:spPr bwMode="auto">
          <a:xfrm>
            <a:off x="6477000" y="5257800"/>
            <a:ext cx="1600200" cy="6858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11" name="Rectangle 10"/>
          <p:cNvSpPr/>
          <p:nvPr/>
        </p:nvSpPr>
        <p:spPr>
          <a:xfrm>
            <a:off x="2895600" y="3581400"/>
            <a:ext cx="3733714" cy="369332"/>
          </a:xfrm>
          <a:prstGeom prst="rect">
            <a:avLst/>
          </a:prstGeom>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ĐẠI LƯƠNG ĐỊNH MỨC CHUNG</a:t>
            </a:r>
            <a:endParaRPr lang="en-US" b="1" dirty="0"/>
          </a:p>
        </p:txBody>
      </p:sp>
      <p:cxnSp>
        <p:nvCxnSpPr>
          <p:cNvPr id="12" name="Straight Arrow Connector 11"/>
          <p:cNvCxnSpPr/>
          <p:nvPr/>
        </p:nvCxnSpPr>
        <p:spPr>
          <a:xfrm rot="10800000">
            <a:off x="990600" y="2590800"/>
            <a:ext cx="3352800" cy="1143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6" descr="Công nghệ 8 Bài 37: Phân loại và số liệu kỹ thuật của đồ dùng điện"/>
          <p:cNvPicPr>
            <a:picLocks noChangeAspect="1" noChangeArrowheads="1"/>
          </p:cNvPicPr>
          <p:nvPr/>
        </p:nvPicPr>
        <p:blipFill>
          <a:blip r:embed="rId7"/>
          <a:srcRect/>
          <a:stretch>
            <a:fillRect/>
          </a:stretch>
        </p:blipFill>
        <p:spPr bwMode="auto">
          <a:xfrm>
            <a:off x="0" y="0"/>
            <a:ext cx="4648200" cy="3429000"/>
          </a:xfrm>
          <a:prstGeom prst="rect">
            <a:avLst/>
          </a:prstGeom>
          <a:noFill/>
        </p:spPr>
      </p:pic>
      <p:sp>
        <p:nvSpPr>
          <p:cNvPr id="16" name="Oval 92" descr="Picture4"/>
          <p:cNvSpPr>
            <a:spLocks noChangeArrowheads="1"/>
          </p:cNvSpPr>
          <p:nvPr/>
        </p:nvSpPr>
        <p:spPr bwMode="auto">
          <a:xfrm>
            <a:off x="990600" y="2362200"/>
            <a:ext cx="1828800" cy="3810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17" name="Oval 92" descr="Picture4"/>
          <p:cNvSpPr>
            <a:spLocks noChangeArrowheads="1"/>
          </p:cNvSpPr>
          <p:nvPr/>
        </p:nvSpPr>
        <p:spPr bwMode="auto">
          <a:xfrm>
            <a:off x="6477000" y="1524000"/>
            <a:ext cx="1676400" cy="10668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cxnSp>
        <p:nvCxnSpPr>
          <p:cNvPr id="18" name="Straight Arrow Connector 17"/>
          <p:cNvCxnSpPr/>
          <p:nvPr/>
        </p:nvCxnSpPr>
        <p:spPr>
          <a:xfrm flipV="1">
            <a:off x="4419600" y="3205816"/>
            <a:ext cx="1615189" cy="5279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4495800" y="3886200"/>
            <a:ext cx="2438400" cy="1371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59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4"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par>
                                <p:cTn id="11" presetID="4"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500"/>
                                        <p:tgtEl>
                                          <p:spTgt spid="1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ox(in)">
                                      <p:cBhvr>
                                        <p:cTn id="21" dur="500"/>
                                        <p:tgtEl>
                                          <p:spTgt spid="17"/>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ox(in)">
                                      <p:cBhvr>
                                        <p:cTn id="29" dur="500"/>
                                        <p:tgtEl>
                                          <p:spTgt spid="12"/>
                                        </p:tgtEl>
                                      </p:cBhvr>
                                    </p:animEffect>
                                  </p:childTnLst>
                                </p:cTn>
                              </p:par>
                              <p:par>
                                <p:cTn id="30" presetID="4"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ox(in)">
                                      <p:cBhvr>
                                        <p:cTn id="32" dur="500"/>
                                        <p:tgtEl>
                                          <p:spTgt spid="18"/>
                                        </p:tgtEl>
                                      </p:cBhvr>
                                    </p:animEffect>
                                  </p:childTnLst>
                                </p:cTn>
                              </p:par>
                              <p:par>
                                <p:cTn id="33" presetID="4" presetClass="entr" presetSubtype="16"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ox(in)">
                                      <p:cBhvr>
                                        <p:cTn id="35" dur="500"/>
                                        <p:tgtEl>
                                          <p:spTgt spid="20"/>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90600"/>
            <a:ext cx="4648200" cy="1938992"/>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mức</a:t>
            </a:r>
            <a:r>
              <a:rPr lang="en-US" sz="2400" dirty="0" smtClean="0">
                <a:latin typeface="Times New Roman" panose="02020603050405020304" pitchFamily="18" charset="0"/>
                <a:cs typeface="Times New Roman" panose="02020603050405020304" pitchFamily="18" charset="0"/>
              </a:rPr>
              <a:t>(U):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an </a:t>
            </a:r>
            <a:r>
              <a:rPr lang="en-US" sz="2400" dirty="0" err="1" smtClean="0">
                <a:latin typeface="Times New Roman" panose="02020603050405020304" pitchFamily="18" charset="0"/>
                <a:cs typeface="Times New Roman" panose="02020603050405020304" pitchFamily="18" charset="0"/>
              </a:rPr>
              <a:t>toàn</a:t>
            </a:r>
            <a:r>
              <a:rPr lang="en-US"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đơn vị là </a:t>
            </a:r>
            <a:r>
              <a:rPr lang="vi-VN" sz="2400" dirty="0" smtClean="0">
                <a:latin typeface="Times New Roman" panose="02020603050405020304" pitchFamily="18" charset="0"/>
                <a:cs typeface="Times New Roman" panose="02020603050405020304" pitchFamily="18" charset="0"/>
              </a:rPr>
              <a:t>Vôn</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vi-VN" sz="2400" dirty="0">
                <a:latin typeface="Times New Roman" panose="02020603050405020304" pitchFamily="18" charset="0"/>
                <a:cs typeface="Times New Roman" panose="02020603050405020304" pitchFamily="18" charset="0"/>
              </a:rPr>
              <a:t> hiệu là V</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0" y="2971800"/>
            <a:ext cx="4954334" cy="1569660"/>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mức</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(P):</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là công suất thể hiện mức độ tiêu thụ điện năng của đồ dùng điện ứng với điện áp định mức</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đơn vị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Oát</a:t>
            </a:r>
            <a:r>
              <a:rPr lang="en-US"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kí hiệu </a:t>
            </a:r>
            <a:r>
              <a:rPr lang="vi-VN" sz="2400" dirty="0"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W</a:t>
            </a:r>
            <a:r>
              <a:rPr lang="vi-VN" sz="2400" dirty="0" smtClean="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pic>
        <p:nvPicPr>
          <p:cNvPr id="10" name="Picture 13" descr="Picture 001"/>
          <p:cNvPicPr>
            <a:picLocks noChangeAspect="1" noChangeArrowheads="1"/>
          </p:cNvPicPr>
          <p:nvPr/>
        </p:nvPicPr>
        <p:blipFill>
          <a:blip r:embed="rId2">
            <a:extLst>
              <a:ext uri="{28A0092B-C50C-407E-A947-70E740481C1C}">
                <a14:useLocalDpi xmlns:a14="http://schemas.microsoft.com/office/drawing/2010/main" val="0"/>
              </a:ext>
            </a:extLst>
          </a:blip>
          <a:srcRect l="57596" t="5206" r="6285" b="46637"/>
          <a:stretch>
            <a:fillRect/>
          </a:stretch>
        </p:blipFill>
        <p:spPr bwMode="auto">
          <a:xfrm>
            <a:off x="5194119" y="0"/>
            <a:ext cx="3949881" cy="3852863"/>
          </a:xfrm>
          <a:prstGeom prst="rect">
            <a:avLst/>
          </a:prstGeom>
          <a:noFill/>
          <a:ln w="28575">
            <a:solidFill>
              <a:srgbClr val="64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6" descr="so lieu ky thua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733800"/>
            <a:ext cx="3962400" cy="3124200"/>
          </a:xfrm>
          <a:prstGeom prst="rect">
            <a:avLst/>
          </a:prstGeom>
          <a:noFill/>
          <a:ln w="28575">
            <a:solidFill>
              <a:srgbClr val="640000"/>
            </a:solidFill>
            <a:miter lim="800000"/>
            <a:headEnd/>
            <a:tailEnd/>
          </a:ln>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rot="10800000">
            <a:off x="5562600" y="1295400"/>
            <a:ext cx="11430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4" idx="5"/>
          </p:cNvCxnSpPr>
          <p:nvPr/>
        </p:nvCxnSpPr>
        <p:spPr>
          <a:xfrm rot="16200000" flipH="1">
            <a:off x="7737007" y="2707808"/>
            <a:ext cx="295557" cy="8420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7315199" y="4114801"/>
            <a:ext cx="1752602" cy="533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V="1">
            <a:off x="4076700" y="2628900"/>
            <a:ext cx="3886200" cy="1371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Oval 92" descr="Picture4"/>
          <p:cNvSpPr>
            <a:spLocks noChangeArrowheads="1"/>
          </p:cNvSpPr>
          <p:nvPr/>
        </p:nvSpPr>
        <p:spPr bwMode="auto">
          <a:xfrm>
            <a:off x="6477000" y="5257800"/>
            <a:ext cx="990600" cy="6858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19" name="Oval 92" descr="Picture4"/>
          <p:cNvSpPr>
            <a:spLocks noChangeArrowheads="1"/>
          </p:cNvSpPr>
          <p:nvPr/>
        </p:nvSpPr>
        <p:spPr bwMode="auto">
          <a:xfrm>
            <a:off x="6629400" y="1447800"/>
            <a:ext cx="1066800" cy="6858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22" name="Rectangle 21"/>
          <p:cNvSpPr/>
          <p:nvPr/>
        </p:nvSpPr>
        <p:spPr>
          <a:xfrm>
            <a:off x="4876800" y="1066800"/>
            <a:ext cx="2342308"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Điện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áp</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định</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mức</a:t>
            </a:r>
            <a:r>
              <a:rPr lang="en-US" dirty="0" smtClean="0">
                <a:solidFill>
                  <a:srgbClr val="FF0000"/>
                </a:solidFill>
                <a:latin typeface="Times New Roman" panose="02020603050405020304" pitchFamily="18" charset="0"/>
                <a:cs typeface="Times New Roman" panose="02020603050405020304" pitchFamily="18" charset="0"/>
              </a:rPr>
              <a:t>(U): </a:t>
            </a:r>
            <a:endParaRPr lang="en-US" dirty="0">
              <a:solidFill>
                <a:srgbClr val="FF0000"/>
              </a:solidFill>
            </a:endParaRPr>
          </a:p>
        </p:txBody>
      </p:sp>
      <p:sp>
        <p:nvSpPr>
          <p:cNvPr id="28" name="Rectangle 27"/>
          <p:cNvSpPr/>
          <p:nvPr/>
        </p:nvSpPr>
        <p:spPr>
          <a:xfrm>
            <a:off x="6781800" y="3200400"/>
            <a:ext cx="2509020" cy="369332"/>
          </a:xfrm>
          <a:prstGeom prst="rect">
            <a:avLst/>
          </a:prstGeom>
        </p:spPr>
        <p:txBody>
          <a:bodyPr wrap="none">
            <a:spAutoFit/>
          </a:bodyPr>
          <a:lstStyle/>
          <a:p>
            <a:r>
              <a:rPr lang="en-US" dirty="0" err="1" smtClean="0">
                <a:solidFill>
                  <a:srgbClr val="FF0000"/>
                </a:solidFill>
                <a:latin typeface="Times New Roman" panose="02020603050405020304" pitchFamily="18" charset="0"/>
                <a:cs typeface="Times New Roman" panose="02020603050405020304" pitchFamily="18" charset="0"/>
              </a:rPr>
              <a:t>Công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suất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định</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mức</a:t>
            </a:r>
            <a:r>
              <a:rPr lang="en-US" dirty="0" smtClean="0">
                <a:solidFill>
                  <a:srgbClr val="FF0000"/>
                </a:solidFill>
                <a:latin typeface="Times New Roman" panose="02020603050405020304" pitchFamily="18" charset="0"/>
                <a:cs typeface="Times New Roman" panose="02020603050405020304" pitchFamily="18" charset="0"/>
              </a:rPr>
              <a:t> </a:t>
            </a:r>
            <a:r>
              <a:rPr lang="vi-VN" dirty="0" smtClean="0">
                <a:solidFill>
                  <a:srgbClr val="FF0000"/>
                </a:solidFill>
                <a:latin typeface="Times New Roman" panose="02020603050405020304" pitchFamily="18" charset="0"/>
                <a:cs typeface="Times New Roman" panose="02020603050405020304" pitchFamily="18" charset="0"/>
              </a:rPr>
              <a:t>(P):</a:t>
            </a:r>
            <a:r>
              <a:rPr lang="en-US" dirty="0" smtClean="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endParaRPr>
          </a:p>
        </p:txBody>
      </p:sp>
      <p:sp>
        <p:nvSpPr>
          <p:cNvPr id="33" name="Oval 92" descr="Picture4"/>
          <p:cNvSpPr>
            <a:spLocks noChangeArrowheads="1"/>
          </p:cNvSpPr>
          <p:nvPr/>
        </p:nvSpPr>
        <p:spPr bwMode="auto">
          <a:xfrm>
            <a:off x="7467600" y="5257800"/>
            <a:ext cx="685800" cy="685800"/>
          </a:xfrm>
          <a:prstGeom prst="ellipse">
            <a:avLst/>
          </a:prstGeom>
          <a:noFill/>
          <a:ln w="28575">
            <a:solidFill>
              <a:srgbClr val="FF0066"/>
            </a:solidFill>
            <a:round/>
            <a:headEnd/>
            <a:tailEnd/>
          </a:ln>
        </p:spPr>
        <p:txBody>
          <a:bodyPr wrap="none" anchor="ctr"/>
          <a:lstStyle/>
          <a:p>
            <a:pPr algn="ctr"/>
            <a:endParaRPr lang="en-US" dirty="0">
              <a:solidFill>
                <a:schemeClr val="tx2"/>
              </a:solidFill>
            </a:endParaRPr>
          </a:p>
        </p:txBody>
      </p:sp>
      <p:sp>
        <p:nvSpPr>
          <p:cNvPr id="34" name="Oval 92" descr="Picture4"/>
          <p:cNvSpPr>
            <a:spLocks noChangeArrowheads="1"/>
          </p:cNvSpPr>
          <p:nvPr/>
        </p:nvSpPr>
        <p:spPr bwMode="auto">
          <a:xfrm>
            <a:off x="6553200" y="2590800"/>
            <a:ext cx="1066800" cy="4572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Tree>
    <p:extLst>
      <p:ext uri="{BB962C8B-B14F-4D97-AF65-F5344CB8AC3E}">
        <p14:creationId xmlns:p14="http://schemas.microsoft.com/office/powerpoint/2010/main" val="221208610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ox(in)">
                                      <p:cBhvr>
                                        <p:cTn id="15" dur="500"/>
                                        <p:tgtEl>
                                          <p:spTgt spid="1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ox(i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ox(in)">
                                      <p:cBhvr>
                                        <p:cTn id="23" dur="500"/>
                                        <p:tgtEl>
                                          <p:spTgt spid="17"/>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ox(in)">
                                      <p:cBhvr>
                                        <p:cTn id="26" dur="500"/>
                                        <p:tgtEl>
                                          <p:spTgt spid="22"/>
                                        </p:tgtEl>
                                      </p:cBhvr>
                                    </p:animEffect>
                                  </p:childTnLst>
                                </p:cTn>
                              </p:par>
                              <p:par>
                                <p:cTn id="27" presetID="4"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ox(i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ox(i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ox(in)">
                                      <p:cBhvr>
                                        <p:cTn id="39" dur="500"/>
                                        <p:tgtEl>
                                          <p:spTgt spid="34"/>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ox(i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ox(in)">
                                      <p:cBhvr>
                                        <p:cTn id="47" dur="500"/>
                                        <p:tgtEl>
                                          <p:spTgt spid="15"/>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ox(in)">
                                      <p:cBhvr>
                                        <p:cTn id="50" dur="500"/>
                                        <p:tgtEl>
                                          <p:spTgt spid="28"/>
                                        </p:tgtEl>
                                      </p:cBhvr>
                                    </p:animEffect>
                                  </p:childTnLst>
                                </p:cTn>
                              </p:par>
                              <p:par>
                                <p:cTn id="51" presetID="4" presetClass="entr" presetSubtype="16"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ox(in)">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ox(in)">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animBg="1"/>
      <p:bldP spid="19" grpId="0" animBg="1"/>
      <p:bldP spid="22" grpId="0"/>
      <p:bldP spid="28" grpId="0"/>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609600" y="281959"/>
            <a:ext cx="914400" cy="884237"/>
          </a:xfrm>
          <a:prstGeom prst="ellipse">
            <a:avLst/>
          </a:prstGeom>
          <a:solidFill>
            <a:srgbClr val="4040F5"/>
          </a:solidFill>
          <a:ln w="9525" cap="flat" cmpd="sng" algn="ctr">
            <a:noFill/>
            <a:prstDash val="solid"/>
            <a:round/>
            <a:headEnd type="none" w="med" len="med"/>
            <a:tailEnd type="none" w="med" len="med"/>
          </a:ln>
        </p:spPr>
        <p:txBody>
          <a:bodyPr/>
          <a:lstStyle/>
          <a:p>
            <a:pPr>
              <a:defRPr/>
            </a:pPr>
            <a:endParaRPr lang="en-US" sz="14200" dirty="0">
              <a:solidFill>
                <a:srgbClr val="0000F1"/>
              </a:solidFill>
              <a:latin typeface="UVN Ke Chuyen1" panose="03030602030607080B05" pitchFamily="66" charset="0"/>
            </a:endParaRPr>
          </a:p>
        </p:txBody>
      </p:sp>
      <p:sp>
        <p:nvSpPr>
          <p:cNvPr id="11269" name="Freeform 15"/>
          <p:cNvSpPr>
            <a:spLocks/>
          </p:cNvSpPr>
          <p:nvPr/>
        </p:nvSpPr>
        <p:spPr bwMode="auto">
          <a:xfrm>
            <a:off x="1049338" y="376238"/>
            <a:ext cx="379412" cy="801687"/>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6" name="Oval 5"/>
          <p:cNvSpPr/>
          <p:nvPr/>
        </p:nvSpPr>
        <p:spPr bwMode="auto">
          <a:xfrm flipH="1">
            <a:off x="1019175" y="177800"/>
            <a:ext cx="203200" cy="239713"/>
          </a:xfrm>
          <a:prstGeom prst="ellipse">
            <a:avLst/>
          </a:prstGeom>
          <a:solidFill>
            <a:srgbClr val="4040F5"/>
          </a:solidFill>
          <a:ln w="9525" cap="flat" cmpd="sng" algn="ctr">
            <a:noFill/>
            <a:prstDash val="solid"/>
            <a:round/>
            <a:headEnd type="none" w="med" len="med"/>
            <a:tailEnd type="none" w="med" len="med"/>
          </a:ln>
        </p:spPr>
        <p:txBody>
          <a:bodyPr/>
          <a:lstStyle/>
          <a:p>
            <a:pPr>
              <a:defRPr/>
            </a:pPr>
            <a:endParaRPr lang="en-US"/>
          </a:p>
        </p:txBody>
      </p:sp>
      <p:sp>
        <p:nvSpPr>
          <p:cNvPr id="11271" name="Freeform 19"/>
          <p:cNvSpPr>
            <a:spLocks/>
          </p:cNvSpPr>
          <p:nvPr/>
        </p:nvSpPr>
        <p:spPr bwMode="auto">
          <a:xfrm>
            <a:off x="1333500" y="22225"/>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4" name="Rectangle 3"/>
          <p:cNvSpPr/>
          <p:nvPr/>
        </p:nvSpPr>
        <p:spPr>
          <a:xfrm>
            <a:off x="457200"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6737" y="2089805"/>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1066800"/>
            <a:ext cx="8305800" cy="2308324"/>
          </a:xfrm>
          <a:prstGeom prst="rect">
            <a:avLst/>
          </a:prstGeom>
        </p:spPr>
        <p:txBody>
          <a:bodyPr wrap="square">
            <a:spAutoFit/>
          </a:bodyPr>
          <a:lstStyle/>
          <a:p>
            <a:pPr algn="just">
              <a:spcBef>
                <a:spcPct val="50000"/>
              </a:spcBef>
            </a:pPr>
            <a:r>
              <a:rPr lang="vi-VN" sz="3600" dirty="0">
                <a:latin typeface="Times New Roman" panose="02020603050405020304" pitchFamily="18" charset="0"/>
              </a:rPr>
              <a:t>Nguồn điện sinh hoạt của các nước trên thế giới có một số mức điện áp </a:t>
            </a:r>
            <a:r>
              <a:rPr lang="vi-VN" sz="3600" dirty="0" smtClean="0">
                <a:latin typeface="Times New Roman" panose="02020603050405020304" pitchFamily="18" charset="0"/>
              </a:rPr>
              <a:t>như</a:t>
            </a:r>
            <a:r>
              <a:rPr lang="en-US" sz="3600" dirty="0" smtClean="0">
                <a:latin typeface="Times New Roman" panose="02020603050405020304" pitchFamily="18" charset="0"/>
              </a:rPr>
              <a:t>:</a:t>
            </a:r>
            <a:r>
              <a:rPr lang="vi-VN" sz="3600" dirty="0" smtClean="0">
                <a:latin typeface="Times New Roman" panose="02020603050405020304" pitchFamily="18" charset="0"/>
              </a:rPr>
              <a:t> 230V</a:t>
            </a:r>
            <a:r>
              <a:rPr lang="en-US" sz="3600" dirty="0" smtClean="0">
                <a:latin typeface="Times New Roman" panose="02020603050405020304" pitchFamily="18" charset="0"/>
              </a:rPr>
              <a:t>,</a:t>
            </a:r>
            <a:r>
              <a:rPr lang="vi-VN" sz="3600" dirty="0" smtClean="0">
                <a:latin typeface="Times New Roman" panose="02020603050405020304" pitchFamily="18" charset="0"/>
              </a:rPr>
              <a:t> 220</a:t>
            </a:r>
            <a:r>
              <a:rPr lang="en-US" sz="3600" dirty="0" smtClean="0">
                <a:latin typeface="Times New Roman" panose="02020603050405020304" pitchFamily="18" charset="0"/>
              </a:rPr>
              <a:t>V,</a:t>
            </a:r>
            <a:r>
              <a:rPr lang="vi-VN" sz="3600" dirty="0" smtClean="0">
                <a:latin typeface="Times New Roman" panose="02020603050405020304" pitchFamily="18" charset="0"/>
              </a:rPr>
              <a:t> 120V</a:t>
            </a:r>
            <a:r>
              <a:rPr lang="en-US" sz="3600" dirty="0" smtClean="0">
                <a:latin typeface="Times New Roman" panose="02020603050405020304" pitchFamily="18" charset="0"/>
              </a:rPr>
              <a:t>,</a:t>
            </a:r>
            <a:r>
              <a:rPr lang="vi-VN" sz="3600" dirty="0" smtClean="0">
                <a:latin typeface="Times New Roman" panose="02020603050405020304" pitchFamily="18" charset="0"/>
              </a:rPr>
              <a:t> 110V</a:t>
            </a:r>
            <a:r>
              <a:rPr lang="en-US" sz="3600" dirty="0" smtClean="0">
                <a:latin typeface="Times New Roman" panose="02020603050405020304" pitchFamily="18" charset="0"/>
              </a:rPr>
              <a:t>…</a:t>
            </a:r>
            <a:r>
              <a:rPr lang="vi-VN" sz="3600" dirty="0" smtClean="0">
                <a:latin typeface="Times New Roman" panose="02020603050405020304" pitchFamily="18" charset="0"/>
              </a:rPr>
              <a:t> </a:t>
            </a:r>
            <a:r>
              <a:rPr lang="en-US" sz="3600" dirty="0" smtClean="0">
                <a:latin typeface="Times New Roman" panose="02020603050405020304" pitchFamily="18" charset="0"/>
              </a:rPr>
              <a:t>Ở</a:t>
            </a:r>
            <a:r>
              <a:rPr lang="vi-VN" sz="3600" dirty="0" smtClean="0">
                <a:latin typeface="Times New Roman" panose="02020603050405020304" pitchFamily="18" charset="0"/>
              </a:rPr>
              <a:t> </a:t>
            </a:r>
            <a:r>
              <a:rPr lang="vi-VN" sz="3600" dirty="0">
                <a:latin typeface="Times New Roman" panose="02020603050405020304" pitchFamily="18" charset="0"/>
              </a:rPr>
              <a:t>Việt Nam điện áp dùng trong sinh hoạt phổ biến là </a:t>
            </a:r>
            <a:r>
              <a:rPr lang="vi-VN" sz="3600" dirty="0" smtClean="0">
                <a:latin typeface="Times New Roman" panose="02020603050405020304" pitchFamily="18" charset="0"/>
              </a:rPr>
              <a:t>220V.</a:t>
            </a:r>
            <a:endParaRPr lang="en-US" sz="3600" dirty="0">
              <a:latin typeface="Times New Roman" panose="02020603050405020304" pitchFamily="18" charset="0"/>
            </a:endParaRPr>
          </a:p>
        </p:txBody>
      </p:sp>
      <p:grpSp>
        <p:nvGrpSpPr>
          <p:cNvPr id="10" name="Group 4"/>
          <p:cNvGrpSpPr>
            <a:grpSpLocks/>
          </p:cNvGrpSpPr>
          <p:nvPr>
            <p:custDataLst>
              <p:tags r:id="rId1"/>
            </p:custDataLst>
          </p:nvPr>
        </p:nvGrpSpPr>
        <p:grpSpPr bwMode="auto">
          <a:xfrm>
            <a:off x="152400" y="3554266"/>
            <a:ext cx="5943600" cy="3151334"/>
            <a:chOff x="149225" y="-284419"/>
            <a:chExt cx="8385175" cy="5486397"/>
          </a:xfrm>
        </p:grpSpPr>
        <p:pic>
          <p:nvPicPr>
            <p:cNvPr id="12" name="Picture 5" descr="thumb"/>
            <p:cNvPicPr>
              <a:picLocks noChangeAspect="1" noChangeArrowheads="1"/>
            </p:cNvPicPr>
            <p:nvPr/>
          </p:nvPicPr>
          <p:blipFill>
            <a:blip r:embed="rId5"/>
            <a:srcRect/>
            <a:stretch>
              <a:fillRect/>
            </a:stretch>
          </p:blipFill>
          <p:spPr bwMode="auto">
            <a:xfrm>
              <a:off x="1143000" y="-284419"/>
              <a:ext cx="7391400" cy="5486397"/>
            </a:xfrm>
            <a:prstGeom prst="rect">
              <a:avLst/>
            </a:prstGeom>
            <a:noFill/>
            <a:ln w="9525">
              <a:noFill/>
              <a:miter lim="800000"/>
              <a:headEnd/>
              <a:tailEnd/>
            </a:ln>
            <a:effectLst/>
          </p:spPr>
        </p:pic>
        <p:sp>
          <p:nvSpPr>
            <p:cNvPr id="13" name="TextBox 3"/>
            <p:cNvSpPr txBox="1">
              <a:spLocks noChangeArrowheads="1"/>
            </p:cNvSpPr>
            <p:nvPr>
              <p:custDataLst>
                <p:tags r:id="rId2"/>
              </p:custDataLst>
            </p:nvPr>
          </p:nvSpPr>
          <p:spPr bwMode="auto">
            <a:xfrm>
              <a:off x="6400800" y="2971800"/>
              <a:ext cx="1168397" cy="307777"/>
            </a:xfrm>
            <a:prstGeom prst="rect">
              <a:avLst/>
            </a:prstGeom>
            <a:noFill/>
            <a:ln w="9525">
              <a:noFill/>
              <a:miter lim="800000"/>
              <a:headEnd/>
              <a:tailEnd/>
            </a:ln>
            <a:effectLst/>
          </p:spPr>
          <p:txBody>
            <a:bodyPr wrap="none">
              <a:spAutoFit/>
            </a:bodyPr>
            <a:lstStyle/>
            <a:p>
              <a:r>
                <a:rPr lang="en-US" sz="1400" b="1" dirty="0">
                  <a:solidFill>
                    <a:schemeClr val="bg1"/>
                  </a:solidFill>
                </a:rPr>
                <a:t>220V-1000W</a:t>
              </a:r>
            </a:p>
          </p:txBody>
        </p:sp>
        <p:sp>
          <p:nvSpPr>
            <p:cNvPr id="14" name="AutoShape 5" descr="Kết quả hình ảnh cho khi sử dụng bàn là điện cần chú ý gì"/>
            <p:cNvSpPr>
              <a:spLocks noChangeAspect="1" noChangeArrowheads="1"/>
            </p:cNvSpPr>
            <p:nvPr>
              <p:custDataLst>
                <p:tags r:id="rId3"/>
              </p:custDataLst>
            </p:nvPr>
          </p:nvSpPr>
          <p:spPr bwMode="auto">
            <a:xfrm>
              <a:off x="149225" y="-144463"/>
              <a:ext cx="304800" cy="304801"/>
            </a:xfrm>
            <a:prstGeom prst="rect">
              <a:avLst/>
            </a:prstGeom>
            <a:noFill/>
            <a:ln w="9525">
              <a:noFill/>
              <a:miter lim="800000"/>
              <a:headEnd/>
              <a:tailEnd/>
            </a:ln>
            <a:effectLst/>
          </p:spPr>
          <p:txBody>
            <a:bodyPr/>
            <a:lstStyle/>
            <a:p>
              <a:endParaRPr lang="en-US"/>
            </a:p>
          </p:txBody>
        </p:sp>
      </p:grpSp>
      <p:pic>
        <p:nvPicPr>
          <p:cNvPr id="15" name="Picture 13" descr="Picture 001"/>
          <p:cNvPicPr>
            <a:picLocks noChangeAspect="1" noChangeArrowheads="1"/>
          </p:cNvPicPr>
          <p:nvPr/>
        </p:nvPicPr>
        <p:blipFill>
          <a:blip r:embed="rId6">
            <a:extLst>
              <a:ext uri="{28A0092B-C50C-407E-A947-70E740481C1C}">
                <a14:useLocalDpi xmlns:a14="http://schemas.microsoft.com/office/drawing/2010/main" val="0"/>
              </a:ext>
            </a:extLst>
          </a:blip>
          <a:srcRect l="57596" t="5206" r="6285" b="46637"/>
          <a:stretch>
            <a:fillRect/>
          </a:stretch>
        </p:blipFill>
        <p:spPr bwMode="auto">
          <a:xfrm>
            <a:off x="6172199" y="3429000"/>
            <a:ext cx="2971801" cy="3429001"/>
          </a:xfrm>
          <a:prstGeom prst="rect">
            <a:avLst/>
          </a:prstGeom>
          <a:noFill/>
          <a:ln w="28575">
            <a:solidFill>
              <a:srgbClr val="640000"/>
            </a:solidFill>
            <a:miter lim="800000"/>
            <a:headEnd/>
            <a:tailEnd/>
          </a:ln>
          <a:extLst>
            <a:ext uri="{909E8E84-426E-40DD-AFC4-6F175D3DCCD1}">
              <a14:hiddenFill xmlns:a14="http://schemas.microsoft.com/office/drawing/2010/main">
                <a:solidFill>
                  <a:srgbClr val="FFFFFF"/>
                </a:solidFill>
              </a14:hiddenFill>
            </a:ext>
          </a:extLst>
        </p:spPr>
      </p:pic>
      <p:sp>
        <p:nvSpPr>
          <p:cNvPr id="16" name="Oval 92" descr="Picture4"/>
          <p:cNvSpPr>
            <a:spLocks noChangeArrowheads="1"/>
          </p:cNvSpPr>
          <p:nvPr/>
        </p:nvSpPr>
        <p:spPr bwMode="auto">
          <a:xfrm>
            <a:off x="4572000" y="5410200"/>
            <a:ext cx="533400" cy="4572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17" name="Oval 92" descr="Picture4"/>
          <p:cNvSpPr>
            <a:spLocks noChangeArrowheads="1"/>
          </p:cNvSpPr>
          <p:nvPr/>
        </p:nvSpPr>
        <p:spPr bwMode="auto">
          <a:xfrm>
            <a:off x="7162800" y="4724400"/>
            <a:ext cx="1066800" cy="5334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Tree>
    <p:extLst>
      <p:ext uri="{BB962C8B-B14F-4D97-AF65-F5344CB8AC3E}">
        <p14:creationId xmlns:p14="http://schemas.microsoft.com/office/powerpoint/2010/main" val="1841753642"/>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ox(in)">
                                      <p:cBhvr>
                                        <p:cTn id="15" dur="500"/>
                                        <p:tgtEl>
                                          <p:spTgt spid="1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ox(i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47800" y="1438836"/>
            <a:ext cx="6781800" cy="2965611"/>
            <a:chOff x="1447800" y="1438836"/>
            <a:chExt cx="6781800" cy="2965611"/>
          </a:xfrm>
        </p:grpSpPr>
        <p:sp>
          <p:nvSpPr>
            <p:cNvPr id="2" name="Oval Callout 1"/>
            <p:cNvSpPr/>
            <p:nvPr/>
          </p:nvSpPr>
          <p:spPr>
            <a:xfrm>
              <a:off x="1447800" y="1438836"/>
              <a:ext cx="6781800" cy="2965611"/>
            </a:xfrm>
            <a:prstGeom prst="wedgeEllipse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834817" y="2209800"/>
              <a:ext cx="6089983" cy="1384995"/>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Trước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đây</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khi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chưa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có</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điện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thì</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người</a:t>
              </a:r>
              <a:r>
                <a:rPr lang="en-US" sz="2800" dirty="0" smtClean="0">
                  <a:solidFill>
                    <a:srgbClr val="FF0000"/>
                  </a:solidFill>
                  <a:latin typeface="Times New Roman" pitchFamily="18" charset="0"/>
                  <a:cs typeface="Times New Roman" pitchFamily="18" charset="0"/>
                </a:rPr>
                <a:t> ta</a:t>
              </a:r>
            </a:p>
            <a:p>
              <a:pPr algn="ct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nấu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cơm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quạt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mát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thắp</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sáng</a:t>
              </a:r>
              <a:r>
                <a:rPr lang="en-US" sz="2800" dirty="0" smtClean="0">
                  <a:solidFill>
                    <a:srgbClr val="FF0000"/>
                  </a:solidFill>
                  <a:latin typeface="Times New Roman" pitchFamily="18" charset="0"/>
                  <a:cs typeface="Times New Roman" pitchFamily="18" charset="0"/>
                </a:rPr>
                <a:t>,… </a:t>
              </a:r>
            </a:p>
            <a:p>
              <a:pPr algn="ctr"/>
              <a:r>
                <a:rPr lang="en-US" sz="2800" dirty="0" err="1" smtClean="0">
                  <a:solidFill>
                    <a:srgbClr val="FF0000"/>
                  </a:solidFill>
                  <a:latin typeface="Times New Roman" pitchFamily="18" charset="0"/>
                  <a:cs typeface="Times New Roman" pitchFamily="18" charset="0"/>
                </a:rPr>
                <a:t>như</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thế</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nào</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9269432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0" y="0"/>
            <a:ext cx="6858000" cy="983283"/>
          </a:xfrm>
          <a:prstGeom prst="rect">
            <a:avLst/>
          </a:prstGeom>
        </p:spPr>
        <p:txBody>
          <a:bodyPr wrap="square">
            <a:spAutoFit/>
          </a:bodyPr>
          <a:lstStyle/>
          <a:p>
            <a:pPr algn="just">
              <a:lnSpc>
                <a:spcPct val="107000"/>
              </a:lnSpc>
              <a:spcBef>
                <a:spcPct val="0"/>
              </a:spcBef>
            </a:pPr>
            <a:r>
              <a:rPr lang="vi-VN" dirty="0"/>
              <a:t> </a:t>
            </a:r>
            <a:r>
              <a:rPr lang="vi-VN" sz="2800" dirty="0" smtClean="0">
                <a:latin typeface="Times New Roman" panose="02020603050405020304" pitchFamily="18" charset="0"/>
                <a:ea typeface="+mj-ea"/>
                <a:cs typeface="Times New Roman" panose="02020603050405020304" pitchFamily="18" charset="0"/>
              </a:rPr>
              <a:t>Dung </a:t>
            </a:r>
            <a:r>
              <a:rPr lang="vi-VN" sz="2800" dirty="0">
                <a:latin typeface="Times New Roman" panose="02020603050405020304" pitchFamily="18" charset="0"/>
                <a:ea typeface="+mj-ea"/>
                <a:cs typeface="Times New Roman" panose="02020603050405020304" pitchFamily="18" charset="0"/>
              </a:rPr>
              <a:t>tích là sức chứa tối đa mà </a:t>
            </a:r>
            <a:r>
              <a:rPr lang="vi-VN" sz="2800" dirty="0" smtClean="0">
                <a:latin typeface="Times New Roman" panose="02020603050405020304" pitchFamily="18" charset="0"/>
                <a:ea typeface="+mj-ea"/>
                <a:cs typeface="Times New Roman" panose="02020603050405020304" pitchFamily="18" charset="0"/>
              </a:rPr>
              <a:t>v</a:t>
            </a:r>
            <a:r>
              <a:rPr lang="en-US" sz="2800" dirty="0" err="1" smtClean="0">
                <a:latin typeface="Times New Roman" panose="02020603050405020304" pitchFamily="18" charset="0"/>
                <a:ea typeface="+mj-ea"/>
                <a:cs typeface="Times New Roman" panose="02020603050405020304" pitchFamily="18" charset="0"/>
              </a:rPr>
              <a:t>ật</a:t>
            </a:r>
            <a:r>
              <a:rPr lang="vi-VN" sz="2800" dirty="0" smtClean="0">
                <a:latin typeface="Times New Roman" panose="02020603050405020304" pitchFamily="18" charset="0"/>
                <a:ea typeface="+mj-ea"/>
                <a:cs typeface="Times New Roman" panose="02020603050405020304" pitchFamily="18" charset="0"/>
              </a:rPr>
              <a:t> </a:t>
            </a:r>
            <a:r>
              <a:rPr lang="vi-VN" sz="2800" dirty="0">
                <a:latin typeface="Times New Roman" panose="02020603050405020304" pitchFamily="18" charset="0"/>
                <a:ea typeface="+mj-ea"/>
                <a:cs typeface="Times New Roman" panose="02020603050405020304" pitchFamily="18" charset="0"/>
              </a:rPr>
              <a:t>có thể chứa được một khối </a:t>
            </a:r>
            <a:r>
              <a:rPr lang="en-US" sz="2800" dirty="0" smtClean="0">
                <a:latin typeface="Times New Roman" panose="02020603050405020304" pitchFamily="18" charset="0"/>
                <a:ea typeface="+mj-ea"/>
                <a:cs typeface="Times New Roman" panose="02020603050405020304" pitchFamily="18" charset="0"/>
              </a:rPr>
              <a:t>c</a:t>
            </a:r>
            <a:r>
              <a:rPr lang="vi-VN" sz="2800" dirty="0" smtClean="0">
                <a:latin typeface="Times New Roman" panose="02020603050405020304" pitchFamily="18" charset="0"/>
                <a:ea typeface="+mj-ea"/>
                <a:cs typeface="Times New Roman" panose="02020603050405020304" pitchFamily="18" charset="0"/>
              </a:rPr>
              <a:t>hất </a:t>
            </a:r>
            <a:r>
              <a:rPr lang="vi-VN" sz="2800" dirty="0">
                <a:latin typeface="Times New Roman" panose="02020603050405020304" pitchFamily="18" charset="0"/>
                <a:ea typeface="+mj-ea"/>
                <a:cs typeface="Times New Roman" panose="02020603050405020304" pitchFamily="18" charset="0"/>
              </a:rPr>
              <a:t>khác</a:t>
            </a:r>
            <a:endParaRPr lang="en-US" sz="2800" dirty="0">
              <a:latin typeface="Times New Roman" panose="02020603050405020304" pitchFamily="18" charset="0"/>
              <a:ea typeface="+mj-ea"/>
              <a:cs typeface="Times New Roman" panose="02020603050405020304" pitchFamily="18" charset="0"/>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9894" cy="923990"/>
          </a:xfrm>
          <a:prstGeom prst="rect">
            <a:avLst/>
          </a:prstGeom>
        </p:spPr>
      </p:pic>
      <p:pic>
        <p:nvPicPr>
          <p:cNvPr id="28674" name="Picture 2" descr="Một số lưu ý khi mua nồi cơm điện 10 lít cho quán ăn, nhà h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4419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495801" y="3519217"/>
            <a:ext cx="1238249" cy="4310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Users\Admin\Desktop\vô duyên\binh-nong-lanh-bao-nhieu-w-2.jpg"/>
          <p:cNvPicPr>
            <a:picLocks noChangeAspect="1" noChangeArrowheads="1"/>
          </p:cNvPicPr>
          <p:nvPr/>
        </p:nvPicPr>
        <p:blipFill>
          <a:blip r:embed="rId5"/>
          <a:srcRect/>
          <a:stretch>
            <a:fillRect/>
          </a:stretch>
        </p:blipFill>
        <p:spPr bwMode="auto">
          <a:xfrm>
            <a:off x="4953000" y="1143000"/>
            <a:ext cx="4191000" cy="2209800"/>
          </a:xfrm>
          <a:prstGeom prst="rect">
            <a:avLst/>
          </a:prstGeom>
          <a:noFill/>
        </p:spPr>
      </p:pic>
      <p:pic>
        <p:nvPicPr>
          <p:cNvPr id="3075" name="Picture 3" descr="D:\Users\Admin\Desktop\vô duyên\c5e92a4e92900461f05a51db9303dace.jpg"/>
          <p:cNvPicPr>
            <a:picLocks noChangeAspect="1" noChangeArrowheads="1"/>
          </p:cNvPicPr>
          <p:nvPr/>
        </p:nvPicPr>
        <p:blipFill>
          <a:blip r:embed="rId6" cstate="print"/>
          <a:srcRect/>
          <a:stretch>
            <a:fillRect/>
          </a:stretch>
        </p:blipFill>
        <p:spPr bwMode="auto">
          <a:xfrm>
            <a:off x="0" y="3657600"/>
            <a:ext cx="4724400" cy="3200400"/>
          </a:xfrm>
          <a:prstGeom prst="rect">
            <a:avLst/>
          </a:prstGeom>
          <a:noFill/>
        </p:spPr>
      </p:pic>
      <p:pic>
        <p:nvPicPr>
          <p:cNvPr id="3076" name="Picture 4" descr="D:\Users\Admin\Desktop\vô duyên\b25d601b30f5188404cd13921a3ee487_tn.jpg"/>
          <p:cNvPicPr>
            <a:picLocks noChangeAspect="1" noChangeArrowheads="1"/>
          </p:cNvPicPr>
          <p:nvPr/>
        </p:nvPicPr>
        <p:blipFill>
          <a:blip r:embed="rId7"/>
          <a:srcRect/>
          <a:stretch>
            <a:fillRect/>
          </a:stretch>
        </p:blipFill>
        <p:spPr bwMode="auto">
          <a:xfrm>
            <a:off x="4800600" y="3810000"/>
            <a:ext cx="4343400" cy="3048000"/>
          </a:xfrm>
          <a:prstGeom prst="rect">
            <a:avLst/>
          </a:prstGeom>
          <a:noFill/>
        </p:spPr>
      </p:pic>
      <p:sp>
        <p:nvSpPr>
          <p:cNvPr id="9" name="Oval 92" descr="Picture4"/>
          <p:cNvSpPr>
            <a:spLocks noChangeArrowheads="1"/>
          </p:cNvSpPr>
          <p:nvPr/>
        </p:nvSpPr>
        <p:spPr bwMode="auto">
          <a:xfrm>
            <a:off x="3505200" y="1066800"/>
            <a:ext cx="1066800" cy="4572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11" name="Oval 92" descr="Picture4"/>
          <p:cNvSpPr>
            <a:spLocks noChangeArrowheads="1"/>
          </p:cNvSpPr>
          <p:nvPr/>
        </p:nvSpPr>
        <p:spPr bwMode="auto">
          <a:xfrm>
            <a:off x="7239000" y="1143000"/>
            <a:ext cx="1066800" cy="4572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12" name="Oval 92" descr="Picture4"/>
          <p:cNvSpPr>
            <a:spLocks noChangeArrowheads="1"/>
          </p:cNvSpPr>
          <p:nvPr/>
        </p:nvSpPr>
        <p:spPr bwMode="auto">
          <a:xfrm>
            <a:off x="3733800" y="4953000"/>
            <a:ext cx="1066800" cy="4572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13" name="Oval 92" descr="Picture4"/>
          <p:cNvSpPr>
            <a:spLocks noChangeArrowheads="1"/>
          </p:cNvSpPr>
          <p:nvPr/>
        </p:nvSpPr>
        <p:spPr bwMode="auto">
          <a:xfrm>
            <a:off x="7924800" y="3962400"/>
            <a:ext cx="1066800" cy="4572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Tree>
    <p:extLst>
      <p:ext uri="{BB962C8B-B14F-4D97-AF65-F5344CB8AC3E}">
        <p14:creationId xmlns:p14="http://schemas.microsoft.com/office/powerpoint/2010/main" val="1170256704"/>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8674"/>
                                        </p:tgtEl>
                                        <p:attrNameLst>
                                          <p:attrName>style.visibility</p:attrName>
                                        </p:attrNameLst>
                                      </p:cBhvr>
                                      <p:to>
                                        <p:strVal val="visible"/>
                                      </p:to>
                                    </p:set>
                                    <p:animEffect transition="in" filter="box(in)">
                                      <p:cBhvr>
                                        <p:cTn id="15" dur="500"/>
                                        <p:tgtEl>
                                          <p:spTgt spid="28674"/>
                                        </p:tgtEl>
                                      </p:cBhvr>
                                    </p:animEffect>
                                  </p:childTnLst>
                                </p:cTn>
                              </p:par>
                              <p:par>
                                <p:cTn id="16" presetID="4" presetClass="entr" presetSubtype="16"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ox(in)">
                                      <p:cBhvr>
                                        <p:cTn id="18" dur="500"/>
                                        <p:tgtEl>
                                          <p:spTgt spid="3074"/>
                                        </p:tgtEl>
                                      </p:cBhvr>
                                    </p:animEffect>
                                  </p:childTnLst>
                                </p:cTn>
                              </p:par>
                              <p:par>
                                <p:cTn id="19" presetID="4" presetClass="entr" presetSubtype="16"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box(in)">
                                      <p:cBhvr>
                                        <p:cTn id="21" dur="500"/>
                                        <p:tgtEl>
                                          <p:spTgt spid="3075"/>
                                        </p:tgtEl>
                                      </p:cBhvr>
                                    </p:animEffect>
                                  </p:childTnLst>
                                </p:cTn>
                              </p:par>
                              <p:par>
                                <p:cTn id="22" presetID="4"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box(in)">
                                      <p:cBhvr>
                                        <p:cTn id="24" dur="500"/>
                                        <p:tgtEl>
                                          <p:spTgt spid="307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ox(i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i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ox(i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ox(i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7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3"/>
          <p:cNvSpPr txBox="1">
            <a:spLocks/>
          </p:cNvSpPr>
          <p:nvPr/>
        </p:nvSpPr>
        <p:spPr bwMode="auto">
          <a:xfrm>
            <a:off x="914400" y="0"/>
            <a:ext cx="784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FF0000"/>
                </a:solidFill>
                <a:cs typeface="Times New Roman" panose="02020603050405020304" pitchFamily="18" charset="0"/>
              </a:rPr>
              <a:t>Thực</a:t>
            </a:r>
            <a:r>
              <a:rPr lang="en-US" altLang="en-US" sz="4000" b="1" dirty="0">
                <a:solidFill>
                  <a:srgbClr val="FF0000"/>
                </a:solidFill>
                <a:cs typeface="Times New Roman" panose="02020603050405020304" pitchFamily="18" charset="0"/>
              </a:rPr>
              <a:t> </a:t>
            </a:r>
            <a:r>
              <a:rPr lang="en-US" altLang="en-US" sz="4000" b="1" dirty="0" err="1" smtClean="0">
                <a:solidFill>
                  <a:srgbClr val="FF0000"/>
                </a:solidFill>
                <a:cs typeface="Times New Roman" panose="02020603050405020304" pitchFamily="18" charset="0"/>
              </a:rPr>
              <a:t>hành</a:t>
            </a:r>
            <a:r>
              <a:rPr lang="en-US" altLang="en-US" sz="4000" b="1" dirty="0" smtClean="0">
                <a:solidFill>
                  <a:srgbClr val="FF0000"/>
                </a:solidFill>
                <a:cs typeface="Times New Roman" panose="02020603050405020304" pitchFamily="18" charset="0"/>
              </a:rPr>
              <a:t>: </a:t>
            </a:r>
            <a:r>
              <a:rPr lang="en-US" altLang="en-US" sz="4000" b="1" dirty="0" err="1" smtClean="0">
                <a:solidFill>
                  <a:srgbClr val="FF0000"/>
                </a:solidFill>
                <a:cs typeface="Times New Roman" panose="02020603050405020304" pitchFamily="18" charset="0"/>
              </a:rPr>
              <a:t>Thảo</a:t>
            </a:r>
            <a:r>
              <a:rPr lang="en-US" altLang="en-US" sz="4000" b="1" dirty="0" smtClean="0">
                <a:solidFill>
                  <a:srgbClr val="FF0000"/>
                </a:solidFill>
                <a:cs typeface="Times New Roman" panose="02020603050405020304" pitchFamily="18" charset="0"/>
              </a:rPr>
              <a:t> </a:t>
            </a:r>
            <a:r>
              <a:rPr lang="en-US" altLang="en-US" sz="4000" b="1" dirty="0" err="1" smtClean="0">
                <a:solidFill>
                  <a:srgbClr val="FF0000"/>
                </a:solidFill>
                <a:cs typeface="Times New Roman" panose="02020603050405020304" pitchFamily="18" charset="0"/>
              </a:rPr>
              <a:t>luận</a:t>
            </a:r>
            <a:r>
              <a:rPr lang="en-US" altLang="en-US" sz="4000" b="1" dirty="0" smtClean="0">
                <a:solidFill>
                  <a:srgbClr val="FF0000"/>
                </a:solidFill>
                <a:cs typeface="Times New Roman" panose="02020603050405020304" pitchFamily="18" charset="0"/>
              </a:rPr>
              <a:t> </a:t>
            </a:r>
            <a:r>
              <a:rPr lang="en-US" altLang="en-US" sz="4000" b="1" dirty="0" err="1" smtClean="0">
                <a:solidFill>
                  <a:srgbClr val="FF0000"/>
                </a:solidFill>
                <a:cs typeface="Times New Roman" panose="02020603050405020304" pitchFamily="18" charset="0"/>
              </a:rPr>
              <a:t>nhóm</a:t>
            </a:r>
            <a:r>
              <a:rPr lang="en-US" altLang="en-US" sz="4000" b="1" dirty="0" smtClean="0">
                <a:solidFill>
                  <a:srgbClr val="FF0000"/>
                </a:solidFill>
                <a:cs typeface="Times New Roman" panose="02020603050405020304" pitchFamily="18" charset="0"/>
              </a:rPr>
              <a:t> 5’</a:t>
            </a:r>
            <a:endParaRPr lang="en-US" altLang="en-US" sz="4000" b="1" dirty="0">
              <a:solidFill>
                <a:srgbClr val="FF0000"/>
              </a:solidFill>
              <a:cs typeface="Times New Roman" panose="02020603050405020304" pitchFamily="18" charset="0"/>
            </a:endParaRPr>
          </a:p>
        </p:txBody>
      </p:sp>
      <p:sp>
        <p:nvSpPr>
          <p:cNvPr id="25604" name="Title 13"/>
          <p:cNvSpPr txBox="1">
            <a:spLocks/>
          </p:cNvSpPr>
          <p:nvPr/>
        </p:nvSpPr>
        <p:spPr bwMode="auto">
          <a:xfrm>
            <a:off x="76200" y="847725"/>
            <a:ext cx="8839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3200" dirty="0" err="1" smtClean="0">
                <a:cs typeface="Times New Roman" panose="02020603050405020304" pitchFamily="18" charset="0"/>
              </a:rPr>
              <a:t>Đ</a:t>
            </a:r>
            <a:r>
              <a:rPr lang="en-US" sz="3200" dirty="0" err="1" smtClean="0">
                <a:cs typeface="Times New Roman" panose="02020603050405020304" pitchFamily="18" charset="0"/>
              </a:rPr>
              <a:t>ọc</a:t>
            </a:r>
            <a:r>
              <a:rPr lang="en-US" sz="3200" dirty="0" smtClean="0">
                <a:cs typeface="Times New Roman" panose="02020603050405020304" pitchFamily="18" charset="0"/>
              </a:rPr>
              <a:t> </a:t>
            </a:r>
            <a:r>
              <a:rPr lang="en-US" sz="3200" dirty="0" err="1">
                <a:cs typeface="Times New Roman" panose="02020603050405020304" pitchFamily="18" charset="0"/>
              </a:rPr>
              <a:t>thông</a:t>
            </a:r>
            <a:r>
              <a:rPr lang="en-US" sz="3200" dirty="0">
                <a:cs typeface="Times New Roman" panose="02020603050405020304" pitchFamily="18" charset="0"/>
              </a:rPr>
              <a:t> </a:t>
            </a:r>
            <a:r>
              <a:rPr lang="en-US" sz="3200" dirty="0" err="1">
                <a:cs typeface="Times New Roman" panose="02020603050405020304" pitchFamily="18" charset="0"/>
              </a:rPr>
              <a:t>số</a:t>
            </a:r>
            <a:r>
              <a:rPr lang="en-US" sz="3200" dirty="0">
                <a:cs typeface="Times New Roman" panose="02020603050405020304" pitchFamily="18" charset="0"/>
              </a:rPr>
              <a:t> </a:t>
            </a:r>
            <a:r>
              <a:rPr lang="en-US" sz="3200" dirty="0" err="1">
                <a:cs typeface="Times New Roman" panose="02020603050405020304" pitchFamily="18" charset="0"/>
              </a:rPr>
              <a:t>kỹ</a:t>
            </a:r>
            <a:r>
              <a:rPr lang="en-US" sz="3200" dirty="0">
                <a:cs typeface="Times New Roman" panose="02020603050405020304" pitchFamily="18" charset="0"/>
              </a:rPr>
              <a:t> </a:t>
            </a:r>
            <a:r>
              <a:rPr lang="en-US" sz="3200" dirty="0" err="1">
                <a:cs typeface="Times New Roman" panose="02020603050405020304" pitchFamily="18" charset="0"/>
              </a:rPr>
              <a:t>thuật</a:t>
            </a:r>
            <a:r>
              <a:rPr lang="en-US" sz="3200" dirty="0">
                <a:cs typeface="Times New Roman" panose="02020603050405020304" pitchFamily="18" charset="0"/>
              </a:rPr>
              <a:t> </a:t>
            </a:r>
            <a:r>
              <a:rPr lang="en-US" sz="3200" dirty="0" err="1">
                <a:cs typeface="Times New Roman" panose="02020603050405020304" pitchFamily="18" charset="0"/>
              </a:rPr>
              <a:t>của</a:t>
            </a:r>
            <a:r>
              <a:rPr lang="en-US" sz="3200" dirty="0">
                <a:cs typeface="Times New Roman" panose="02020603050405020304" pitchFamily="18" charset="0"/>
              </a:rPr>
              <a:t> </a:t>
            </a:r>
            <a:r>
              <a:rPr lang="en-US" sz="3200" dirty="0" err="1">
                <a:cs typeface="Times New Roman" panose="02020603050405020304" pitchFamily="18" charset="0"/>
              </a:rPr>
              <a:t>các</a:t>
            </a:r>
            <a:r>
              <a:rPr lang="en-US" sz="3200" dirty="0">
                <a:cs typeface="Times New Roman" panose="02020603050405020304" pitchFamily="18" charset="0"/>
              </a:rPr>
              <a:t> </a:t>
            </a:r>
            <a:r>
              <a:rPr lang="en-US" sz="3200" dirty="0" err="1">
                <a:cs typeface="Times New Roman" panose="02020603050405020304" pitchFamily="18" charset="0"/>
              </a:rPr>
              <a:t>đồ</a:t>
            </a:r>
            <a:r>
              <a:rPr lang="en-US" sz="3200" dirty="0">
                <a:cs typeface="Times New Roman" panose="02020603050405020304" pitchFamily="18" charset="0"/>
              </a:rPr>
              <a:t> </a:t>
            </a:r>
            <a:r>
              <a:rPr lang="en-US" sz="3200" dirty="0" err="1">
                <a:cs typeface="Times New Roman" panose="02020603050405020304" pitchFamily="18" charset="0"/>
              </a:rPr>
              <a:t>dùng</a:t>
            </a:r>
            <a:r>
              <a:rPr lang="en-US" sz="3200" dirty="0">
                <a:cs typeface="Times New Roman" panose="02020603050405020304" pitchFamily="18" charset="0"/>
              </a:rPr>
              <a:t> </a:t>
            </a:r>
            <a:r>
              <a:rPr lang="en-US" sz="3200" dirty="0" err="1">
                <a:cs typeface="Times New Roman" panose="02020603050405020304" pitchFamily="18" charset="0"/>
              </a:rPr>
              <a:t>điện</a:t>
            </a:r>
            <a:r>
              <a:rPr lang="en-US" sz="3200" dirty="0">
                <a:cs typeface="Times New Roman" panose="02020603050405020304" pitchFamily="18" charset="0"/>
              </a:rPr>
              <a:t> </a:t>
            </a:r>
            <a:r>
              <a:rPr lang="en-US" sz="3200" dirty="0" err="1">
                <a:cs typeface="Times New Roman" panose="02020603050405020304" pitchFamily="18" charset="0"/>
              </a:rPr>
              <a:t>cho</a:t>
            </a:r>
            <a:r>
              <a:rPr lang="en-US" sz="3200" dirty="0">
                <a:cs typeface="Times New Roman" panose="02020603050405020304" pitchFamily="18" charset="0"/>
              </a:rPr>
              <a:t> </a:t>
            </a:r>
            <a:r>
              <a:rPr lang="en-US" sz="3200" dirty="0" err="1">
                <a:cs typeface="Times New Roman" panose="02020603050405020304" pitchFamily="18" charset="0"/>
              </a:rPr>
              <a:t>trên</a:t>
            </a:r>
            <a:r>
              <a:rPr lang="en-US" sz="3200" dirty="0">
                <a:cs typeface="Times New Roman" panose="02020603050405020304" pitchFamily="18" charset="0"/>
              </a:rPr>
              <a:t> </a:t>
            </a:r>
            <a:r>
              <a:rPr lang="en-US" sz="3200" dirty="0" err="1">
                <a:cs typeface="Times New Roman" panose="02020603050405020304" pitchFamily="18" charset="0"/>
              </a:rPr>
              <a:t>hình</a:t>
            </a:r>
            <a:r>
              <a:rPr lang="en-US" sz="3200" dirty="0">
                <a:cs typeface="Times New Roman" panose="02020603050405020304" pitchFamily="18" charset="0"/>
              </a:rPr>
              <a:t> </a:t>
            </a:r>
            <a:r>
              <a:rPr lang="en-US" sz="3200" dirty="0" smtClean="0">
                <a:cs typeface="Times New Roman" panose="02020603050405020304" pitchFamily="18" charset="0"/>
              </a:rPr>
              <a:t>10.2, </a:t>
            </a:r>
            <a:r>
              <a:rPr lang="en-US" sz="3200" dirty="0" err="1">
                <a:cs typeface="Times New Roman" panose="02020603050405020304" pitchFamily="18" charset="0"/>
              </a:rPr>
              <a:t>cho</a:t>
            </a:r>
            <a:r>
              <a:rPr lang="en-US" sz="3200" dirty="0">
                <a:cs typeface="Times New Roman" panose="02020603050405020304" pitchFamily="18" charset="0"/>
              </a:rPr>
              <a:t> </a:t>
            </a:r>
            <a:r>
              <a:rPr lang="en-US" sz="3200" dirty="0" err="1">
                <a:cs typeface="Times New Roman" panose="02020603050405020304" pitchFamily="18" charset="0"/>
              </a:rPr>
              <a:t>biết</a:t>
            </a:r>
            <a:r>
              <a:rPr lang="en-US" sz="3200" dirty="0">
                <a:cs typeface="Times New Roman" panose="02020603050405020304" pitchFamily="18" charset="0"/>
              </a:rPr>
              <a:t> </a:t>
            </a:r>
            <a:r>
              <a:rPr lang="en-US" sz="3200" dirty="0" err="1">
                <a:cs typeface="Times New Roman" panose="02020603050405020304" pitchFamily="18" charset="0"/>
              </a:rPr>
              <a:t>các</a:t>
            </a:r>
            <a:r>
              <a:rPr lang="en-US" sz="3200" dirty="0">
                <a:cs typeface="Times New Roman" panose="02020603050405020304" pitchFamily="18" charset="0"/>
              </a:rPr>
              <a:t> </a:t>
            </a:r>
            <a:r>
              <a:rPr lang="en-US" sz="3200" dirty="0" err="1">
                <a:cs typeface="Times New Roman" panose="02020603050405020304" pitchFamily="18" charset="0"/>
              </a:rPr>
              <a:t>đại</a:t>
            </a:r>
            <a:r>
              <a:rPr lang="en-US" sz="3200" dirty="0">
                <a:cs typeface="Times New Roman" panose="02020603050405020304" pitchFamily="18" charset="0"/>
              </a:rPr>
              <a:t> </a:t>
            </a:r>
            <a:r>
              <a:rPr lang="en-US" sz="3200" dirty="0" err="1">
                <a:cs typeface="Times New Roman" panose="02020603050405020304" pitchFamily="18" charset="0"/>
              </a:rPr>
              <a:t>lượng</a:t>
            </a:r>
            <a:r>
              <a:rPr lang="en-US" sz="3200" dirty="0">
                <a:cs typeface="Times New Roman" panose="02020603050405020304" pitchFamily="18" charset="0"/>
              </a:rPr>
              <a:t> </a:t>
            </a:r>
            <a:r>
              <a:rPr lang="en-US" sz="3200" dirty="0" err="1">
                <a:cs typeface="Times New Roman" panose="02020603050405020304" pitchFamily="18" charset="0"/>
              </a:rPr>
              <a:t>điện</a:t>
            </a:r>
            <a:r>
              <a:rPr lang="en-US" sz="3200" dirty="0">
                <a:cs typeface="Times New Roman" panose="02020603050405020304" pitchFamily="18" charset="0"/>
              </a:rPr>
              <a:t> </a:t>
            </a:r>
            <a:r>
              <a:rPr lang="en-US" sz="3200" dirty="0" err="1">
                <a:cs typeface="Times New Roman" panose="02020603050405020304" pitchFamily="18" charset="0"/>
              </a:rPr>
              <a:t>định</a:t>
            </a:r>
            <a:r>
              <a:rPr lang="en-US" sz="3200" dirty="0">
                <a:cs typeface="Times New Roman" panose="02020603050405020304" pitchFamily="18" charset="0"/>
              </a:rPr>
              <a:t> </a:t>
            </a:r>
            <a:r>
              <a:rPr lang="en-US" sz="3200" dirty="0" err="1">
                <a:cs typeface="Times New Roman" panose="02020603050405020304" pitchFamily="18" charset="0"/>
              </a:rPr>
              <a:t>mức</a:t>
            </a:r>
            <a:r>
              <a:rPr lang="en-US" sz="3200" dirty="0">
                <a:cs typeface="Times New Roman" panose="02020603050405020304" pitchFamily="18" charset="0"/>
              </a:rPr>
              <a:t> </a:t>
            </a:r>
            <a:r>
              <a:rPr lang="en-US" sz="3200" dirty="0" err="1">
                <a:cs typeface="Times New Roman" panose="02020603050405020304" pitchFamily="18" charset="0"/>
              </a:rPr>
              <a:t>và</a:t>
            </a:r>
            <a:r>
              <a:rPr lang="en-US" sz="3200" dirty="0">
                <a:cs typeface="Times New Roman" panose="02020603050405020304" pitchFamily="18" charset="0"/>
              </a:rPr>
              <a:t> </a:t>
            </a:r>
            <a:r>
              <a:rPr lang="en-US" sz="3200" dirty="0" err="1" smtClean="0">
                <a:cs typeface="Times New Roman" panose="02020603050405020304" pitchFamily="18" charset="0"/>
              </a:rPr>
              <a:t>thông</a:t>
            </a:r>
            <a:r>
              <a:rPr lang="en-US" sz="3200" dirty="0" smtClean="0">
                <a:cs typeface="Times New Roman" panose="02020603050405020304" pitchFamily="18" charset="0"/>
              </a:rPr>
              <a:t> </a:t>
            </a:r>
            <a:r>
              <a:rPr lang="en-US" sz="3200" dirty="0" err="1">
                <a:cs typeface="Times New Roman" panose="02020603050405020304" pitchFamily="18" charset="0"/>
              </a:rPr>
              <a:t>số</a:t>
            </a:r>
            <a:r>
              <a:rPr lang="en-US" sz="3200" dirty="0">
                <a:cs typeface="Times New Roman" panose="02020603050405020304" pitchFamily="18" charset="0"/>
              </a:rPr>
              <a:t> </a:t>
            </a:r>
            <a:r>
              <a:rPr lang="en-US" sz="3200" dirty="0" err="1">
                <a:cs typeface="Times New Roman" panose="02020603050405020304" pitchFamily="18" charset="0"/>
              </a:rPr>
              <a:t>kỹ</a:t>
            </a:r>
            <a:r>
              <a:rPr lang="en-US" sz="3200" dirty="0">
                <a:cs typeface="Times New Roman" panose="02020603050405020304" pitchFamily="18" charset="0"/>
              </a:rPr>
              <a:t> </a:t>
            </a:r>
            <a:r>
              <a:rPr lang="en-US" sz="3200" dirty="0" err="1">
                <a:cs typeface="Times New Roman" panose="02020603050405020304" pitchFamily="18" charset="0"/>
              </a:rPr>
              <a:t>thuật</a:t>
            </a:r>
            <a:r>
              <a:rPr lang="en-US" sz="3200" dirty="0">
                <a:cs typeface="Times New Roman" panose="02020603050405020304" pitchFamily="18" charset="0"/>
              </a:rPr>
              <a:t> </a:t>
            </a:r>
            <a:r>
              <a:rPr lang="en-US" sz="3200" dirty="0" err="1">
                <a:cs typeface="Times New Roman" panose="02020603050405020304" pitchFamily="18" charset="0"/>
              </a:rPr>
              <a:t>đặc</a:t>
            </a:r>
            <a:r>
              <a:rPr lang="en-US" sz="3200" dirty="0">
                <a:cs typeface="Times New Roman" panose="02020603050405020304" pitchFamily="18" charset="0"/>
              </a:rPr>
              <a:t> </a:t>
            </a:r>
            <a:r>
              <a:rPr lang="en-US" sz="3200" dirty="0" err="1">
                <a:cs typeface="Times New Roman" panose="02020603050405020304" pitchFamily="18" charset="0"/>
              </a:rPr>
              <a:t>trưng</a:t>
            </a:r>
            <a:r>
              <a:rPr lang="en-US" sz="3200" dirty="0">
                <a:cs typeface="Times New Roman" panose="02020603050405020304" pitchFamily="18" charset="0"/>
              </a:rPr>
              <a:t> </a:t>
            </a:r>
            <a:r>
              <a:rPr lang="en-US" sz="3200" dirty="0" err="1">
                <a:cs typeface="Times New Roman" panose="02020603050405020304" pitchFamily="18" charset="0"/>
              </a:rPr>
              <a:t>của</a:t>
            </a:r>
            <a:r>
              <a:rPr lang="en-US" sz="3200" dirty="0">
                <a:cs typeface="Times New Roman" panose="02020603050405020304" pitchFamily="18" charset="0"/>
              </a:rPr>
              <a:t> </a:t>
            </a:r>
            <a:r>
              <a:rPr lang="en-US" sz="3200" dirty="0" err="1" smtClean="0">
                <a:cs typeface="Times New Roman" panose="02020603050405020304" pitchFamily="18" charset="0"/>
              </a:rPr>
              <a:t>chúng</a:t>
            </a:r>
            <a:r>
              <a:rPr lang="en-US" sz="3200" dirty="0" smtClean="0">
                <a:cs typeface="Times New Roman" panose="02020603050405020304" pitchFamily="18" charset="0"/>
              </a:rPr>
              <a:t>?</a:t>
            </a:r>
            <a:endParaRPr lang="en-US" sz="3200" dirty="0">
              <a:cs typeface="Times New Roman" panose="02020603050405020304" pitchFamily="18" charset="0"/>
            </a:endParaRPr>
          </a:p>
        </p:txBody>
      </p:sp>
      <p:pic>
        <p:nvPicPr>
          <p:cNvPr id="9" name="Content Placeholder 4" descr="Screen Clipping"/>
          <p:cNvPicPr>
            <a:picLocks noChangeAspect="1"/>
          </p:cNvPicPr>
          <p:nvPr/>
        </p:nvPicPr>
        <p:blipFill rotWithShape="1">
          <a:blip r:embed="rId3">
            <a:extLst>
              <a:ext uri="{28A0092B-C50C-407E-A947-70E740481C1C}">
                <a14:useLocalDpi xmlns:a14="http://schemas.microsoft.com/office/drawing/2010/main" val="0"/>
              </a:ext>
            </a:extLst>
          </a:blip>
          <a:srcRect t="11381" b="14541"/>
          <a:stretch/>
        </p:blipFill>
        <p:spPr>
          <a:xfrm>
            <a:off x="0" y="2743200"/>
            <a:ext cx="9144000" cy="4114800"/>
          </a:xfrm>
          <a:prstGeom prst="rect">
            <a:avLst/>
          </a:prstGeom>
        </p:spPr>
      </p:pic>
    </p:spTree>
    <p:extLst>
      <p:ext uri="{BB962C8B-B14F-4D97-AF65-F5344CB8AC3E}">
        <p14:creationId xmlns:p14="http://schemas.microsoft.com/office/powerpoint/2010/main" val="28348887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Screen Clipping"/>
          <p:cNvPicPr>
            <a:picLocks noChangeAspect="1"/>
          </p:cNvPicPr>
          <p:nvPr/>
        </p:nvPicPr>
        <p:blipFill rotWithShape="1">
          <a:blip r:embed="rId2">
            <a:extLst>
              <a:ext uri="{28A0092B-C50C-407E-A947-70E740481C1C}">
                <a14:useLocalDpi xmlns:a14="http://schemas.microsoft.com/office/drawing/2010/main" val="0"/>
              </a:ext>
            </a:extLst>
          </a:blip>
          <a:srcRect t="11381" b="14541"/>
          <a:stretch/>
        </p:blipFill>
        <p:spPr>
          <a:xfrm>
            <a:off x="0" y="-5"/>
            <a:ext cx="9144000" cy="6858005"/>
          </a:xfrm>
          <a:prstGeom prst="rect">
            <a:avLst/>
          </a:prstGeom>
        </p:spPr>
      </p:pic>
      <p:sp>
        <p:nvSpPr>
          <p:cNvPr id="3" name="Text Box 6"/>
          <p:cNvSpPr txBox="1">
            <a:spLocks noChangeArrowheads="1"/>
          </p:cNvSpPr>
          <p:nvPr/>
        </p:nvSpPr>
        <p:spPr bwMode="auto">
          <a:xfrm>
            <a:off x="0" y="4191000"/>
            <a:ext cx="31242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dirty="0" err="1" smtClean="0">
                <a:solidFill>
                  <a:srgbClr val="FF0000"/>
                </a:solidFill>
                <a:latin typeface="Times New Roman" panose="02020603050405020304" pitchFamily="18" charset="0"/>
                <a:cs typeface="Times New Roman" panose="02020603050405020304" pitchFamily="18" charset="0"/>
              </a:rPr>
              <a:t>Điện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áp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định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mức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máy</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sấy</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tóc</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là</a:t>
            </a:r>
            <a:r>
              <a:rPr lang="en-US" sz="2000" dirty="0" smtClean="0">
                <a:solidFill>
                  <a:srgbClr val="FF0000"/>
                </a:solidFill>
                <a:latin typeface="Times New Roman" panose="02020603050405020304" pitchFamily="18" charset="0"/>
                <a:cs typeface="Times New Roman" panose="02020603050405020304" pitchFamily="18" charset="0"/>
              </a:rPr>
              <a:t> 220v- 240v</a:t>
            </a:r>
            <a:endParaRPr lang="en-US" sz="2000"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sz="2000" dirty="0" err="1" smtClean="0">
                <a:solidFill>
                  <a:srgbClr val="FF0000"/>
                </a:solidFill>
                <a:latin typeface="Times New Roman" panose="02020603050405020304" pitchFamily="18" charset="0"/>
                <a:cs typeface="Times New Roman" panose="02020603050405020304" pitchFamily="18" charset="0"/>
              </a:rPr>
              <a:t>Công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suất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định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mức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máy</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sấy</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tóc</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là</a:t>
            </a:r>
            <a:r>
              <a:rPr lang="en-US" sz="2000" dirty="0" smtClean="0">
                <a:solidFill>
                  <a:srgbClr val="FF0000"/>
                </a:solidFill>
                <a:latin typeface="Times New Roman" panose="02020603050405020304" pitchFamily="18" charset="0"/>
                <a:cs typeface="Times New Roman" panose="02020603050405020304" pitchFamily="18" charset="0"/>
              </a:rPr>
              <a:t> 900W- 1100W</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4" name="Text Box 6"/>
          <p:cNvSpPr txBox="1">
            <a:spLocks noChangeArrowheads="1"/>
          </p:cNvSpPr>
          <p:nvPr/>
        </p:nvSpPr>
        <p:spPr bwMode="auto">
          <a:xfrm>
            <a:off x="1676400" y="0"/>
            <a:ext cx="3124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dirty="0" err="1" smtClean="0">
                <a:solidFill>
                  <a:srgbClr val="FF0000"/>
                </a:solidFill>
                <a:latin typeface="Times New Roman" panose="02020603050405020304" pitchFamily="18" charset="0"/>
                <a:cs typeface="Times New Roman" panose="02020603050405020304" pitchFamily="18" charset="0"/>
              </a:rPr>
              <a:t>Điện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áp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định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mức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quat</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là</a:t>
            </a:r>
            <a:r>
              <a:rPr lang="en-US" sz="2000" dirty="0" smtClean="0">
                <a:solidFill>
                  <a:srgbClr val="FF0000"/>
                </a:solidFill>
                <a:latin typeface="Times New Roman" panose="02020603050405020304" pitchFamily="18" charset="0"/>
                <a:cs typeface="Times New Roman" panose="02020603050405020304" pitchFamily="18" charset="0"/>
              </a:rPr>
              <a:t> 220v</a:t>
            </a:r>
            <a:endParaRPr lang="en-US" sz="2000"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sz="2000" dirty="0" err="1" smtClean="0">
                <a:solidFill>
                  <a:srgbClr val="FF0000"/>
                </a:solidFill>
                <a:latin typeface="Times New Roman" panose="02020603050405020304" pitchFamily="18" charset="0"/>
                <a:cs typeface="Times New Roman" panose="02020603050405020304" pitchFamily="18" charset="0"/>
              </a:rPr>
              <a:t>Công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suất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định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mức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quạt</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là</a:t>
            </a:r>
            <a:r>
              <a:rPr lang="en-US" sz="2000" dirty="0" smtClean="0">
                <a:solidFill>
                  <a:srgbClr val="FF0000"/>
                </a:solidFill>
                <a:latin typeface="Times New Roman" panose="02020603050405020304" pitchFamily="18" charset="0"/>
                <a:cs typeface="Times New Roman" panose="02020603050405020304" pitchFamily="18" charset="0"/>
              </a:rPr>
              <a:t> 46W</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Text Box 6"/>
          <p:cNvSpPr txBox="1">
            <a:spLocks noChangeArrowheads="1"/>
          </p:cNvSpPr>
          <p:nvPr/>
        </p:nvSpPr>
        <p:spPr bwMode="auto">
          <a:xfrm>
            <a:off x="6019800" y="1295400"/>
            <a:ext cx="3124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dirty="0" err="1" smtClean="0">
                <a:solidFill>
                  <a:srgbClr val="FF0000"/>
                </a:solidFill>
                <a:latin typeface="Times New Roman" panose="02020603050405020304" pitchFamily="18" charset="0"/>
                <a:cs typeface="Times New Roman" panose="02020603050405020304" pitchFamily="18" charset="0"/>
              </a:rPr>
              <a:t>Điện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áp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định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mức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smtClean="0">
                <a:solidFill>
                  <a:srgbClr val="FF0000"/>
                </a:solidFill>
                <a:latin typeface="Times New Roman" panose="02020603050405020304" pitchFamily="18" charset="0"/>
                <a:cs typeface="Times New Roman" panose="02020603050405020304" pitchFamily="18" charset="0"/>
              </a:rPr>
              <a:t>NCĐ </a:t>
            </a:r>
            <a:r>
              <a:rPr lang="en-US" sz="2000" dirty="0" err="1" smtClean="0">
                <a:solidFill>
                  <a:srgbClr val="FF0000"/>
                </a:solidFill>
                <a:latin typeface="Times New Roman" panose="02020603050405020304" pitchFamily="18" charset="0"/>
                <a:cs typeface="Times New Roman" panose="02020603050405020304" pitchFamily="18" charset="0"/>
              </a:rPr>
              <a:t>là</a:t>
            </a:r>
            <a:r>
              <a:rPr lang="en-US" sz="2000" dirty="0" smtClean="0">
                <a:solidFill>
                  <a:srgbClr val="FF0000"/>
                </a:solidFill>
                <a:latin typeface="Times New Roman" panose="02020603050405020304" pitchFamily="18" charset="0"/>
                <a:cs typeface="Times New Roman" panose="02020603050405020304" pitchFamily="18" charset="0"/>
              </a:rPr>
              <a:t> 220v</a:t>
            </a:r>
            <a:endParaRPr lang="en-US" sz="2000"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sz="2000" dirty="0" err="1" smtClean="0">
                <a:solidFill>
                  <a:srgbClr val="FF0000"/>
                </a:solidFill>
                <a:latin typeface="Times New Roman" panose="02020603050405020304" pitchFamily="18" charset="0"/>
                <a:cs typeface="Times New Roman" panose="02020603050405020304" pitchFamily="18" charset="0"/>
              </a:rPr>
              <a:t>Công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suất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định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mức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smtClean="0">
                <a:solidFill>
                  <a:srgbClr val="FF0000"/>
                </a:solidFill>
                <a:latin typeface="Times New Roman" panose="02020603050405020304" pitchFamily="18" charset="0"/>
                <a:cs typeface="Times New Roman" panose="02020603050405020304" pitchFamily="18" charset="0"/>
              </a:rPr>
              <a:t>NCĐ </a:t>
            </a:r>
            <a:r>
              <a:rPr lang="en-US" sz="2000" dirty="0" err="1" smtClean="0">
                <a:solidFill>
                  <a:srgbClr val="FF0000"/>
                </a:solidFill>
                <a:latin typeface="Times New Roman" panose="02020603050405020304" pitchFamily="18" charset="0"/>
                <a:cs typeface="Times New Roman" panose="02020603050405020304" pitchFamily="18" charset="0"/>
              </a:rPr>
              <a:t>là</a:t>
            </a:r>
            <a:r>
              <a:rPr lang="en-US" sz="2000" dirty="0" smtClean="0">
                <a:solidFill>
                  <a:srgbClr val="FF0000"/>
                </a:solidFill>
                <a:latin typeface="Times New Roman" panose="02020603050405020304" pitchFamily="18" charset="0"/>
                <a:cs typeface="Times New Roman" panose="02020603050405020304" pitchFamily="18" charset="0"/>
              </a:rPr>
              <a:t> 700W</a:t>
            </a:r>
          </a:p>
          <a:p>
            <a:pPr>
              <a:spcBef>
                <a:spcPct val="50000"/>
              </a:spcBef>
            </a:pPr>
            <a:r>
              <a:rPr lang="en-US" sz="2000" dirty="0" smtClean="0">
                <a:solidFill>
                  <a:srgbClr val="FF0000"/>
                </a:solidFill>
                <a:latin typeface="Times New Roman" panose="02020603050405020304" pitchFamily="18" charset="0"/>
                <a:cs typeface="Times New Roman" panose="02020603050405020304" pitchFamily="18" charset="0"/>
              </a:rPr>
              <a:t>Dung </a:t>
            </a:r>
            <a:r>
              <a:rPr lang="en-US" sz="2000" dirty="0" err="1" smtClean="0">
                <a:solidFill>
                  <a:srgbClr val="FF0000"/>
                </a:solidFill>
                <a:latin typeface="Times New Roman" panose="02020603050405020304" pitchFamily="18" charset="0"/>
                <a:cs typeface="Times New Roman" panose="02020603050405020304" pitchFamily="18" charset="0"/>
              </a:rPr>
              <a:t>tích</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định</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mức</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là</a:t>
            </a:r>
            <a:r>
              <a:rPr lang="en-US" sz="2000" dirty="0" smtClean="0">
                <a:solidFill>
                  <a:srgbClr val="FF0000"/>
                </a:solidFill>
                <a:latin typeface="Times New Roman" panose="02020603050405020304" pitchFamily="18" charset="0"/>
                <a:cs typeface="Times New Roman" panose="02020603050405020304" pitchFamily="18" charset="0"/>
              </a:rPr>
              <a:t> 1,8 </a:t>
            </a:r>
            <a:r>
              <a:rPr lang="en-US" sz="2000" dirty="0" err="1" smtClean="0">
                <a:solidFill>
                  <a:srgbClr val="FF0000"/>
                </a:solidFill>
                <a:latin typeface="Times New Roman" panose="02020603050405020304" pitchFamily="18" charset="0"/>
                <a:cs typeface="Times New Roman" panose="02020603050405020304" pitchFamily="18" charset="0"/>
              </a:rPr>
              <a:t>lít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6" name="Oval 92" descr="Picture4"/>
          <p:cNvSpPr>
            <a:spLocks noChangeArrowheads="1"/>
          </p:cNvSpPr>
          <p:nvPr/>
        </p:nvSpPr>
        <p:spPr bwMode="auto">
          <a:xfrm>
            <a:off x="3886200" y="4876800"/>
            <a:ext cx="1828800" cy="533400"/>
          </a:xfrm>
          <a:prstGeom prst="ellipse">
            <a:avLst/>
          </a:prstGeom>
          <a:noFill/>
          <a:ln w="28575">
            <a:solidFill>
              <a:srgbClr val="FF0066"/>
            </a:solidFill>
            <a:round/>
            <a:headEnd/>
            <a:tailEnd/>
          </a:ln>
        </p:spPr>
        <p:txBody>
          <a:bodyPr wrap="none" anchor="ctr"/>
          <a:lstStyle/>
          <a:p>
            <a:pPr algn="ctr"/>
            <a:endParaRPr lang="en-US" sz="200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207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5"/>
          <p:cNvSpPr txBox="1">
            <a:spLocks noChangeArrowheads="1"/>
          </p:cNvSpPr>
          <p:nvPr/>
        </p:nvSpPr>
        <p:spPr bwMode="auto">
          <a:xfrm>
            <a:off x="0" y="0"/>
            <a:ext cx="5029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i="1" dirty="0" err="1">
                <a:solidFill>
                  <a:srgbClr val="FF0066"/>
                </a:solidFill>
                <a:latin typeface="Times New Roman" panose="02020603050405020304" pitchFamily="18" charset="0"/>
                <a:cs typeface="Times New Roman" panose="02020603050405020304" pitchFamily="18" charset="0"/>
              </a:rPr>
              <a:t>Trên</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bóng</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đèn</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có</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ghi</a:t>
            </a:r>
            <a:r>
              <a:rPr lang="en-US" sz="2800" b="1" i="1" dirty="0">
                <a:solidFill>
                  <a:srgbClr val="FF0066"/>
                </a:solidFill>
                <a:latin typeface="Times New Roman" panose="02020603050405020304" pitchFamily="18" charset="0"/>
                <a:cs typeface="Times New Roman" panose="02020603050405020304" pitchFamily="18" charset="0"/>
              </a:rPr>
              <a:t> 220V / 60W, </a:t>
            </a:r>
            <a:r>
              <a:rPr lang="en-US" sz="2800" b="1" i="1" dirty="0" err="1">
                <a:solidFill>
                  <a:srgbClr val="FF0066"/>
                </a:solidFill>
                <a:latin typeface="Times New Roman" panose="02020603050405020304" pitchFamily="18" charset="0"/>
                <a:cs typeface="Times New Roman" panose="02020603050405020304" pitchFamily="18" charset="0"/>
              </a:rPr>
              <a:t>em</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hãy</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giải</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thích</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các</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số</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liệu</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đó</a:t>
            </a:r>
            <a:r>
              <a:rPr lang="en-US" sz="2800" b="1" i="1" dirty="0">
                <a:solidFill>
                  <a:srgbClr val="FF0066"/>
                </a:solidFill>
                <a:latin typeface="Times New Roman" panose="02020603050405020304" pitchFamily="18" charset="0"/>
                <a:cs typeface="Times New Roman" panose="02020603050405020304" pitchFamily="18" charset="0"/>
              </a:rPr>
              <a:t>?</a:t>
            </a:r>
          </a:p>
        </p:txBody>
      </p:sp>
      <p:sp>
        <p:nvSpPr>
          <p:cNvPr id="19462" name="Text Box 6"/>
          <p:cNvSpPr txBox="1">
            <a:spLocks noChangeArrowheads="1"/>
          </p:cNvSpPr>
          <p:nvPr/>
        </p:nvSpPr>
        <p:spPr bwMode="auto">
          <a:xfrm>
            <a:off x="609600" y="4191000"/>
            <a:ext cx="868203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a:solidFill>
                  <a:srgbClr val="0000FF"/>
                </a:solidFill>
                <a:latin typeface="Times New Roman" panose="02020603050405020304" pitchFamily="18" charset="0"/>
                <a:cs typeface="Times New Roman" panose="02020603050405020304" pitchFamily="18" charset="0"/>
              </a:rPr>
              <a:t> 220V: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định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bóng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đèn</a:t>
            </a:r>
            <a:r>
              <a:rPr lang="en-US" sz="2800" dirty="0">
                <a:solidFill>
                  <a:srgbClr val="0000FF"/>
                </a:solidFill>
                <a:latin typeface="Times New Roman" panose="02020603050405020304" pitchFamily="18" charset="0"/>
                <a:cs typeface="Times New Roman" panose="02020603050405020304" pitchFamily="18" charset="0"/>
              </a:rPr>
              <a:t>.</a:t>
            </a:r>
          </a:p>
          <a:p>
            <a:pPr>
              <a:spcBef>
                <a:spcPct val="50000"/>
              </a:spcBef>
            </a:pPr>
            <a:r>
              <a:rPr lang="en-US" sz="2800" dirty="0">
                <a:solidFill>
                  <a:srgbClr val="0000FF"/>
                </a:solidFill>
                <a:latin typeface="Times New Roman" panose="02020603050405020304" pitchFamily="18" charset="0"/>
                <a:cs typeface="Times New Roman" panose="02020603050405020304" pitchFamily="18" charset="0"/>
              </a:rPr>
              <a:t> 60W: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suất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định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bóng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a:t>
            </a:r>
          </a:p>
        </p:txBody>
      </p:sp>
      <p:pic>
        <p:nvPicPr>
          <p:cNvPr id="6" name="Picture 13" descr="Picture 001"/>
          <p:cNvPicPr>
            <a:picLocks noChangeAspect="1" noChangeArrowheads="1"/>
          </p:cNvPicPr>
          <p:nvPr/>
        </p:nvPicPr>
        <p:blipFill>
          <a:blip r:embed="rId2">
            <a:extLst>
              <a:ext uri="{28A0092B-C50C-407E-A947-70E740481C1C}">
                <a14:useLocalDpi xmlns:a14="http://schemas.microsoft.com/office/drawing/2010/main" val="0"/>
              </a:ext>
            </a:extLst>
          </a:blip>
          <a:srcRect l="57596" t="5206" r="6285" b="46637"/>
          <a:stretch>
            <a:fillRect/>
          </a:stretch>
        </p:blipFill>
        <p:spPr bwMode="auto">
          <a:xfrm>
            <a:off x="5194119" y="0"/>
            <a:ext cx="3949881" cy="3167063"/>
          </a:xfrm>
          <a:prstGeom prst="rect">
            <a:avLst/>
          </a:prstGeom>
          <a:noFill/>
          <a:ln w="28575">
            <a:solidFill>
              <a:srgbClr val="64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4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box(in)">
                                      <p:cBhvr>
                                        <p:cTn id="7" dur="500"/>
                                        <p:tgtEl>
                                          <p:spTgt spid="19461"/>
                                        </p:tgtEl>
                                      </p:cBhvr>
                                    </p:animEffect>
                                  </p:childTnLst>
                                </p:cTn>
                              </p:par>
                              <p:par>
                                <p:cTn id="8" presetID="4"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9462"/>
                                        </p:tgtEl>
                                        <p:attrNameLst>
                                          <p:attrName>style.visibility</p:attrName>
                                        </p:attrNameLst>
                                      </p:cBhvr>
                                      <p:to>
                                        <p:strVal val="visible"/>
                                      </p:to>
                                    </p:set>
                                    <p:animEffect transition="in" filter="box(in)">
                                      <p:cBhvr>
                                        <p:cTn id="15"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ông nghệ 8 Bài 37: Phân loại và số liệu kỹ thuật của đồ dùng điện"/>
          <p:cNvPicPr>
            <a:picLocks noChangeAspect="1" noChangeArrowheads="1"/>
          </p:cNvPicPr>
          <p:nvPr/>
        </p:nvPicPr>
        <p:blipFill>
          <a:blip r:embed="rId2"/>
          <a:srcRect/>
          <a:stretch>
            <a:fillRect/>
          </a:stretch>
        </p:blipFill>
        <p:spPr bwMode="auto">
          <a:xfrm>
            <a:off x="0" y="685800"/>
            <a:ext cx="4267200" cy="6172200"/>
          </a:xfrm>
          <a:prstGeom prst="rect">
            <a:avLst/>
          </a:prstGeom>
          <a:noFill/>
        </p:spPr>
      </p:pic>
      <p:sp>
        <p:nvSpPr>
          <p:cNvPr id="8" name="Text Box 6"/>
          <p:cNvSpPr txBox="1">
            <a:spLocks noChangeArrowheads="1"/>
          </p:cNvSpPr>
          <p:nvPr/>
        </p:nvSpPr>
        <p:spPr bwMode="auto">
          <a:xfrm>
            <a:off x="4495800" y="2133600"/>
            <a:ext cx="44196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dirty="0" err="1" smtClean="0">
                <a:solidFill>
                  <a:srgbClr val="0000FF"/>
                </a:solidFill>
                <a:latin typeface="Times New Roman" panose="02020603050405020304" pitchFamily="18" charset="0"/>
                <a:cs typeface="Times New Roman" panose="02020603050405020304" pitchFamily="18" charset="0"/>
              </a:rPr>
              <a:t>Điện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định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mức</a:t>
            </a:r>
            <a:r>
              <a:rPr lang="en-US" sz="2800" dirty="0">
                <a:solidFill>
                  <a:srgbClr val="0000FF"/>
                </a:solidFill>
                <a:latin typeface="Times New Roman" panose="02020603050405020304" pitchFamily="18" charset="0"/>
                <a:cs typeface="Times New Roman" panose="02020603050405020304" pitchFamily="18" charset="0"/>
              </a:rPr>
              <a:t>: 220V</a:t>
            </a:r>
          </a:p>
          <a:p>
            <a:pPr>
              <a:spcBef>
                <a:spcPct val="50000"/>
              </a:spcBef>
            </a:pPr>
            <a:r>
              <a:rPr lang="en-US" sz="2800" dirty="0" err="1" smtClean="0">
                <a:solidFill>
                  <a:srgbClr val="0000FF"/>
                </a:solidFill>
                <a:latin typeface="Times New Roman" panose="02020603050405020304" pitchFamily="18" charset="0"/>
                <a:cs typeface="Times New Roman" panose="02020603050405020304" pitchFamily="18" charset="0"/>
              </a:rPr>
              <a:t>Công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suất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định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mức</a:t>
            </a:r>
            <a:r>
              <a:rPr lang="en-US" sz="2800" dirty="0" smtClean="0">
                <a:solidFill>
                  <a:srgbClr val="0000FF"/>
                </a:solidFill>
                <a:latin typeface="Times New Roman" panose="02020603050405020304" pitchFamily="18" charset="0"/>
                <a:cs typeface="Times New Roman" panose="02020603050405020304" pitchFamily="18" charset="0"/>
              </a:rPr>
              <a:t>: 2000W</a:t>
            </a:r>
            <a:endParaRPr lang="en-US" sz="2800" dirty="0" smtClean="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2800" dirty="0" smtClean="0">
                <a:solidFill>
                  <a:srgbClr val="0000FF"/>
                </a:solidFill>
                <a:latin typeface="Times New Roman" panose="02020603050405020304" pitchFamily="18" charset="0"/>
                <a:cs typeface="Times New Roman" panose="02020603050405020304" pitchFamily="18" charset="0"/>
              </a:rPr>
              <a:t>Dung </a:t>
            </a:r>
            <a:r>
              <a:rPr lang="en-US" sz="2800" dirty="0" err="1" smtClean="0">
                <a:solidFill>
                  <a:srgbClr val="0000FF"/>
                </a:solidFill>
                <a:latin typeface="Times New Roman" panose="02020603050405020304" pitchFamily="18" charset="0"/>
                <a:cs typeface="Times New Roman" panose="02020603050405020304" pitchFamily="18" charset="0"/>
              </a:rPr>
              <a:t>tich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định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mức</a:t>
            </a:r>
            <a:r>
              <a:rPr lang="en-US" sz="2800" dirty="0" smtClean="0">
                <a:solidFill>
                  <a:srgbClr val="0000FF"/>
                </a:solidFill>
                <a:latin typeface="Times New Roman" panose="02020603050405020304" pitchFamily="18" charset="0"/>
                <a:cs typeface="Times New Roman" panose="02020603050405020304" pitchFamily="18" charset="0"/>
              </a:rPr>
              <a:t>: 15L</a:t>
            </a:r>
          </a:p>
          <a:p>
            <a:pPr>
              <a:spcBef>
                <a:spcPct val="50000"/>
              </a:spcBef>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66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609600" y="334963"/>
            <a:ext cx="914400" cy="884237"/>
          </a:xfrm>
          <a:prstGeom prst="ellipse">
            <a:avLst/>
          </a:prstGeom>
          <a:solidFill>
            <a:srgbClr val="0000F1"/>
          </a:solidFill>
          <a:ln w="9525" cap="flat" cmpd="sng" algn="ctr">
            <a:noFill/>
            <a:prstDash val="solid"/>
            <a:round/>
            <a:headEnd type="none" w="med" len="med"/>
            <a:tailEnd type="none" w="med" len="med"/>
          </a:ln>
        </p:spPr>
        <p:txBody>
          <a:bodyPr/>
          <a:lstStyle/>
          <a:p>
            <a:pPr>
              <a:defRPr/>
            </a:pPr>
            <a:endParaRPr lang="en-US" sz="14200" dirty="0">
              <a:solidFill>
                <a:schemeClr val="bg1"/>
              </a:solidFill>
              <a:latin typeface="UVN Ke Chuyen1" panose="03030602030607080B05" pitchFamily="66" charset="0"/>
            </a:endParaRPr>
          </a:p>
        </p:txBody>
      </p:sp>
      <p:sp>
        <p:nvSpPr>
          <p:cNvPr id="11269" name="Freeform 15"/>
          <p:cNvSpPr>
            <a:spLocks/>
          </p:cNvSpPr>
          <p:nvPr/>
        </p:nvSpPr>
        <p:spPr bwMode="auto">
          <a:xfrm>
            <a:off x="1049338" y="376238"/>
            <a:ext cx="379412" cy="801687"/>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6" name="Oval 5"/>
          <p:cNvSpPr/>
          <p:nvPr/>
        </p:nvSpPr>
        <p:spPr bwMode="auto">
          <a:xfrm flipH="1">
            <a:off x="1019175" y="177800"/>
            <a:ext cx="203200" cy="239713"/>
          </a:xfrm>
          <a:prstGeom prst="ellipse">
            <a:avLst/>
          </a:prstGeom>
          <a:solidFill>
            <a:schemeClr val="accent5">
              <a:lumMod val="50000"/>
            </a:schemeClr>
          </a:solidFill>
          <a:ln w="9525" cap="flat" cmpd="sng" algn="ctr">
            <a:noFill/>
            <a:prstDash val="solid"/>
            <a:round/>
            <a:headEnd type="none" w="med" len="med"/>
            <a:tailEnd type="none" w="med" len="med"/>
          </a:ln>
        </p:spPr>
        <p:txBody>
          <a:bodyPr/>
          <a:lstStyle/>
          <a:p>
            <a:pPr>
              <a:defRPr/>
            </a:pPr>
            <a:endParaRPr lang="en-US"/>
          </a:p>
        </p:txBody>
      </p:sp>
      <p:sp>
        <p:nvSpPr>
          <p:cNvPr id="11271" name="Freeform 19"/>
          <p:cNvSpPr>
            <a:spLocks/>
          </p:cNvSpPr>
          <p:nvPr/>
        </p:nvSpPr>
        <p:spPr bwMode="auto">
          <a:xfrm>
            <a:off x="1333500" y="22225"/>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4" name="Rectangle 3"/>
          <p:cNvSpPr/>
          <p:nvPr/>
        </p:nvSpPr>
        <p:spPr>
          <a:xfrm>
            <a:off x="457200"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6737" y="2089805"/>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28354" y="435024"/>
            <a:ext cx="7110845" cy="2862322"/>
          </a:xfrm>
          <a:prstGeom prst="rect">
            <a:avLst/>
          </a:prstGeom>
        </p:spPr>
        <p:txBody>
          <a:bodyPr wrap="square">
            <a:spAutoFit/>
          </a:bodyPr>
          <a:lstStyle/>
          <a:p>
            <a:pPr algn="just"/>
            <a:r>
              <a:rPr lang="en-US" sz="3600" dirty="0" smtClean="0">
                <a:latin typeface="Times New Roman" panose="02020603050405020304" pitchFamily="18" charset="0"/>
              </a:rPr>
              <a:t>N</a:t>
            </a:r>
            <a:r>
              <a:rPr lang="vi-VN" sz="3600" dirty="0" smtClean="0">
                <a:latin typeface="Times New Roman" panose="02020603050405020304" pitchFamily="18" charset="0"/>
              </a:rPr>
              <a:t>goài </a:t>
            </a:r>
            <a:r>
              <a:rPr lang="vi-VN" sz="3600" dirty="0">
                <a:latin typeface="Times New Roman" panose="02020603050405020304" pitchFamily="18" charset="0"/>
              </a:rPr>
              <a:t>các thông số kỹ thuật trên một số đồ dùng điện còn có thêm nhãn năng lượng để xác nhận hoặc </a:t>
            </a:r>
            <a:r>
              <a:rPr lang="en-US" sz="3600" dirty="0" smtClean="0">
                <a:latin typeface="Times New Roman" panose="02020603050405020304" pitchFamily="18" charset="0"/>
              </a:rPr>
              <a:t>s</a:t>
            </a:r>
            <a:r>
              <a:rPr lang="vi-VN" sz="3600" dirty="0" smtClean="0">
                <a:latin typeface="Times New Roman" panose="02020603050405020304" pitchFamily="18" charset="0"/>
              </a:rPr>
              <a:t>o </a:t>
            </a:r>
            <a:r>
              <a:rPr lang="vi-VN" sz="3600" dirty="0">
                <a:latin typeface="Times New Roman" panose="02020603050405020304" pitchFamily="18" charset="0"/>
              </a:rPr>
              <a:t>sánh khả năng tiết kiệm năng lượng của đồ dùng điện </a:t>
            </a:r>
            <a:r>
              <a:rPr lang="vi-VN" sz="3600" dirty="0" smtClean="0">
                <a:latin typeface="Times New Roman" panose="02020603050405020304" pitchFamily="18" charset="0"/>
              </a:rPr>
              <a:t>đó</a:t>
            </a:r>
            <a:r>
              <a:rPr lang="en-US" sz="3600" dirty="0" smtClean="0">
                <a:latin typeface="Times New Roman" panose="02020603050405020304" pitchFamily="18" charset="0"/>
              </a:rPr>
              <a:t>.</a:t>
            </a:r>
            <a:endParaRPr lang="en-US" sz="3600" dirty="0">
              <a:latin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5410200" y="3491309"/>
            <a:ext cx="3124200" cy="3059707"/>
          </a:xfrm>
          <a:prstGeom prst="rect">
            <a:avLst/>
          </a:prstGeom>
        </p:spPr>
      </p:pic>
      <p:pic>
        <p:nvPicPr>
          <p:cNvPr id="29700" name="Picture 4" descr="Thủ tục dán nhãn năng lượng cho nồi cơm đi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557" y="3311201"/>
            <a:ext cx="2819400" cy="341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159440"/>
      </p:ext>
    </p:extLst>
  </p:cSld>
  <p:clrMapOvr>
    <a:masterClrMapping/>
  </p:clrMapOvr>
  <p:transition spd="slow" advClick="0">
    <p:cover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Nhãn năng lượng trên máy lạnh là gì? Các thông số nên biết"/>
          <p:cNvPicPr>
            <a:picLocks noChangeAspect="1" noChangeArrowheads="1"/>
          </p:cNvPicPr>
          <p:nvPr/>
        </p:nvPicPr>
        <p:blipFill>
          <a:blip r:embed="rId2"/>
          <a:srcRect/>
          <a:stretch>
            <a:fillRect/>
          </a:stretch>
        </p:blipFill>
        <p:spPr bwMode="auto">
          <a:xfrm>
            <a:off x="0" y="0"/>
            <a:ext cx="4724400" cy="3581400"/>
          </a:xfrm>
          <a:prstGeom prst="rect">
            <a:avLst/>
          </a:prstGeom>
          <a:noFill/>
        </p:spPr>
      </p:pic>
      <p:pic>
        <p:nvPicPr>
          <p:cNvPr id="64516" name="Picture 4" descr="Nhãn năng lượng tủ lạnh là gì? [Chi tiết 2023]"/>
          <p:cNvPicPr>
            <a:picLocks noChangeAspect="1" noChangeArrowheads="1"/>
          </p:cNvPicPr>
          <p:nvPr/>
        </p:nvPicPr>
        <p:blipFill>
          <a:blip r:embed="rId3"/>
          <a:srcRect/>
          <a:stretch>
            <a:fillRect/>
          </a:stretch>
        </p:blipFill>
        <p:spPr bwMode="auto">
          <a:xfrm>
            <a:off x="4953000" y="1"/>
            <a:ext cx="4191000" cy="3352800"/>
          </a:xfrm>
          <a:prstGeom prst="rect">
            <a:avLst/>
          </a:prstGeom>
          <a:noFill/>
        </p:spPr>
      </p:pic>
      <p:pic>
        <p:nvPicPr>
          <p:cNvPr id="64518" name="Picture 6" descr="Ý nghĩa và cách đọc nhãn năng lượng trên máy giặt"/>
          <p:cNvPicPr>
            <a:picLocks noChangeAspect="1" noChangeArrowheads="1"/>
          </p:cNvPicPr>
          <p:nvPr/>
        </p:nvPicPr>
        <p:blipFill>
          <a:blip r:embed="rId4"/>
          <a:srcRect/>
          <a:stretch>
            <a:fillRect/>
          </a:stretch>
        </p:blipFill>
        <p:spPr bwMode="auto">
          <a:xfrm>
            <a:off x="0" y="3810000"/>
            <a:ext cx="4187825" cy="2095500"/>
          </a:xfrm>
          <a:prstGeom prst="rect">
            <a:avLst/>
          </a:prstGeom>
          <a:noFill/>
        </p:spPr>
      </p:pic>
      <p:sp>
        <p:nvSpPr>
          <p:cNvPr id="64520" name="AutoShape 8" descr="Dán nhãn năng lượng cho nồi cơm điện - Luật Đông Á"/>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22" name="AutoShape 10" descr="Dán nhãn năng lượng cho nồi cơm điện - Luật Đông Á"/>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24" name="AutoShape 12" descr="Dán nhãn năng lượng cho nồi cơm điện - Luật Đông Á"/>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2" descr="Nồi cơm điện Geidea 1L nắp gài AG-421 | Smart Kitchen"/>
          <p:cNvPicPr>
            <a:picLocks noChangeAspect="1" noChangeArrowheads="1"/>
          </p:cNvPicPr>
          <p:nvPr/>
        </p:nvPicPr>
        <p:blipFill>
          <a:blip r:embed="rId5"/>
          <a:srcRect/>
          <a:stretch>
            <a:fillRect/>
          </a:stretch>
        </p:blipFill>
        <p:spPr bwMode="auto">
          <a:xfrm>
            <a:off x="4879975" y="3505200"/>
            <a:ext cx="4264025" cy="3352800"/>
          </a:xfrm>
          <a:prstGeom prst="rect">
            <a:avLst/>
          </a:prstGeom>
          <a:noFill/>
        </p:spPr>
      </p:pic>
    </p:spTree>
    <p:extLst>
      <p:ext uri="{BB962C8B-B14F-4D97-AF65-F5344CB8AC3E}">
        <p14:creationId xmlns:p14="http://schemas.microsoft.com/office/powerpoint/2010/main" val="11313974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1676400" y="838200"/>
            <a:ext cx="6629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dirty="0" err="1" smtClean="0">
                <a:solidFill>
                  <a:srgbClr val="CC3300"/>
                </a:solidFill>
                <a:latin typeface="Times New Roman" panose="02020603050405020304" pitchFamily="18" charset="0"/>
                <a:cs typeface="Times New Roman" panose="02020603050405020304" pitchFamily="18" charset="0"/>
              </a:rPr>
              <a:t>Nêu</a:t>
            </a:r>
            <a:r>
              <a:rPr lang="en-US" sz="3600" dirty="0" smtClean="0">
                <a:solidFill>
                  <a:srgbClr val="CC3300"/>
                </a:solidFill>
                <a:latin typeface="Times New Roman" panose="02020603050405020304" pitchFamily="18" charset="0"/>
                <a:cs typeface="Times New Roman" panose="02020603050405020304" pitchFamily="18" charset="0"/>
              </a:rPr>
              <a:t> ý </a:t>
            </a:r>
            <a:r>
              <a:rPr lang="en-US" sz="3600" dirty="0" err="1">
                <a:solidFill>
                  <a:srgbClr val="CC3300"/>
                </a:solidFill>
                <a:latin typeface="Times New Roman" panose="02020603050405020304" pitchFamily="18" charset="0"/>
                <a:cs typeface="Times New Roman" panose="02020603050405020304" pitchFamily="18" charset="0"/>
              </a:rPr>
              <a:t>nghĩa</a:t>
            </a:r>
            <a:r>
              <a:rPr lang="en-US" sz="3600" dirty="0">
                <a:solidFill>
                  <a:srgbClr val="CC3300"/>
                </a:solidFill>
                <a:latin typeface="Times New Roman" panose="02020603050405020304" pitchFamily="18" charset="0"/>
                <a:cs typeface="Times New Roman" panose="02020603050405020304" pitchFamily="18" charset="0"/>
              </a:rPr>
              <a:t> </a:t>
            </a:r>
            <a:r>
              <a:rPr lang="en-US" sz="3600" dirty="0" err="1">
                <a:solidFill>
                  <a:srgbClr val="CC3300"/>
                </a:solidFill>
                <a:latin typeface="Times New Roman" panose="02020603050405020304" pitchFamily="18" charset="0"/>
                <a:cs typeface="Times New Roman" panose="02020603050405020304" pitchFamily="18" charset="0"/>
              </a:rPr>
              <a:t>của</a:t>
            </a:r>
            <a:r>
              <a:rPr lang="en-US" sz="3600" dirty="0">
                <a:solidFill>
                  <a:srgbClr val="CC3300"/>
                </a:solidFill>
                <a:latin typeface="Times New Roman" panose="02020603050405020304" pitchFamily="18" charset="0"/>
                <a:cs typeface="Times New Roman" panose="02020603050405020304" pitchFamily="18" charset="0"/>
              </a:rPr>
              <a:t> </a:t>
            </a:r>
            <a:r>
              <a:rPr lang="en-US" sz="3600" dirty="0" err="1">
                <a:solidFill>
                  <a:srgbClr val="CC3300"/>
                </a:solidFill>
                <a:latin typeface="Times New Roman" panose="02020603050405020304" pitchFamily="18" charset="0"/>
                <a:cs typeface="Times New Roman" panose="02020603050405020304" pitchFamily="18" charset="0"/>
              </a:rPr>
              <a:t>số</a:t>
            </a:r>
            <a:r>
              <a:rPr lang="en-US" sz="3600" dirty="0">
                <a:solidFill>
                  <a:srgbClr val="CC3300"/>
                </a:solidFill>
                <a:latin typeface="Times New Roman" panose="02020603050405020304" pitchFamily="18" charset="0"/>
                <a:cs typeface="Times New Roman" panose="02020603050405020304" pitchFamily="18" charset="0"/>
              </a:rPr>
              <a:t> </a:t>
            </a:r>
            <a:r>
              <a:rPr lang="en-US" sz="3600" dirty="0" err="1">
                <a:solidFill>
                  <a:srgbClr val="CC3300"/>
                </a:solidFill>
                <a:latin typeface="Times New Roman" panose="02020603050405020304" pitchFamily="18" charset="0"/>
                <a:cs typeface="Times New Roman" panose="02020603050405020304" pitchFamily="18" charset="0"/>
              </a:rPr>
              <a:t>liệu</a:t>
            </a:r>
            <a:r>
              <a:rPr lang="en-US" sz="3600" dirty="0">
                <a:solidFill>
                  <a:srgbClr val="CC3300"/>
                </a:solidFill>
                <a:latin typeface="Times New Roman" panose="02020603050405020304" pitchFamily="18" charset="0"/>
                <a:cs typeface="Times New Roman" panose="02020603050405020304" pitchFamily="18" charset="0"/>
              </a:rPr>
              <a:t> </a:t>
            </a:r>
            <a:r>
              <a:rPr lang="en-US" sz="3600" dirty="0" err="1">
                <a:solidFill>
                  <a:srgbClr val="CC3300"/>
                </a:solidFill>
                <a:latin typeface="Times New Roman" panose="02020603050405020304" pitchFamily="18" charset="0"/>
                <a:cs typeface="Times New Roman" panose="02020603050405020304" pitchFamily="18" charset="0"/>
              </a:rPr>
              <a:t>kĩ</a:t>
            </a:r>
            <a:r>
              <a:rPr lang="en-US" sz="3600" dirty="0">
                <a:solidFill>
                  <a:srgbClr val="CC3300"/>
                </a:solidFill>
                <a:latin typeface="Times New Roman" panose="02020603050405020304" pitchFamily="18" charset="0"/>
                <a:cs typeface="Times New Roman" panose="02020603050405020304" pitchFamily="18" charset="0"/>
              </a:rPr>
              <a:t> </a:t>
            </a:r>
            <a:r>
              <a:rPr lang="en-US" sz="3600" dirty="0" err="1" smtClean="0">
                <a:solidFill>
                  <a:srgbClr val="CC3300"/>
                </a:solidFill>
                <a:latin typeface="Times New Roman" panose="02020603050405020304" pitchFamily="18" charset="0"/>
                <a:cs typeface="Times New Roman" panose="02020603050405020304" pitchFamily="18" charset="0"/>
              </a:rPr>
              <a:t>thuật</a:t>
            </a:r>
            <a:r>
              <a:rPr lang="en-US" sz="3600" dirty="0">
                <a:solidFill>
                  <a:srgbClr val="CC3300"/>
                </a:solidFill>
                <a:latin typeface="Times New Roman" panose="02020603050405020304" pitchFamily="18" charset="0"/>
                <a:cs typeface="Times New Roman" panose="02020603050405020304" pitchFamily="18" charset="0"/>
              </a:rPr>
              <a:t>?</a:t>
            </a:r>
            <a:endParaRPr lang="en-US" sz="3600" dirty="0">
              <a:solidFill>
                <a:srgbClr val="CC3300"/>
              </a:solidFill>
              <a:latin typeface="Times New Roman" panose="02020603050405020304" pitchFamily="18" charset="0"/>
              <a:cs typeface="Times New Roman" panose="02020603050405020304" pitchFamily="18" charset="0"/>
            </a:endParaRPr>
          </a:p>
        </p:txBody>
      </p:sp>
      <p:sp>
        <p:nvSpPr>
          <p:cNvPr id="24582" name="Text Box 6"/>
          <p:cNvSpPr txBox="1">
            <a:spLocks noChangeArrowheads="1"/>
          </p:cNvSpPr>
          <p:nvPr/>
        </p:nvSpPr>
        <p:spPr bwMode="auto">
          <a:xfrm>
            <a:off x="1066800" y="1981200"/>
            <a:ext cx="7848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dirty="0">
                <a:solidFill>
                  <a:srgbClr val="0000FF"/>
                </a:solidFill>
                <a:latin typeface="Times New Roman" pitchFamily="18" charset="0"/>
              </a:rPr>
              <a:t>Các </a:t>
            </a:r>
            <a:r>
              <a:rPr lang="en-US" sz="4000" dirty="0" err="1">
                <a:solidFill>
                  <a:srgbClr val="0000FF"/>
                </a:solidFill>
                <a:latin typeface="Times New Roman" pitchFamily="18" charset="0"/>
              </a:rPr>
              <a:t>số</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liệu</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kĩ</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thuật</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giúp</a:t>
            </a:r>
            <a:r>
              <a:rPr lang="en-US" sz="4000" dirty="0">
                <a:solidFill>
                  <a:srgbClr val="0000FF"/>
                </a:solidFill>
                <a:latin typeface="Times New Roman" pitchFamily="18" charset="0"/>
              </a:rPr>
              <a:t> ta </a:t>
            </a:r>
            <a:r>
              <a:rPr lang="en-US" sz="4000" dirty="0" err="1">
                <a:solidFill>
                  <a:srgbClr val="0000FF"/>
                </a:solidFill>
                <a:latin typeface="Times New Roman" pitchFamily="18" charset="0"/>
              </a:rPr>
              <a:t>lựa</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chọn</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đồ</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dùng</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điện</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phù</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hợp</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và</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sử</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dụng</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đúng</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yêu</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cầu</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kĩ</a:t>
            </a:r>
            <a:r>
              <a:rPr lang="en-US" sz="4000" dirty="0">
                <a:solidFill>
                  <a:srgbClr val="0000FF"/>
                </a:solidFill>
                <a:latin typeface="Times New Roman" pitchFamily="18" charset="0"/>
              </a:rPr>
              <a:t> </a:t>
            </a:r>
            <a:r>
              <a:rPr lang="en-US" sz="4000" dirty="0" err="1" smtClean="0">
                <a:solidFill>
                  <a:srgbClr val="0000FF"/>
                </a:solidFill>
                <a:latin typeface="Times New Roman" pitchFamily="18" charset="0"/>
              </a:rPr>
              <a:t>thuật</a:t>
            </a:r>
            <a:r>
              <a:rPr lang="en-US" sz="4000" smtClean="0">
                <a:solidFill>
                  <a:srgbClr val="0000FF"/>
                </a:solidFill>
                <a:latin typeface="Times New Roman" pitchFamily="18" charset="0"/>
              </a:rPr>
              <a:t>.</a:t>
            </a:r>
            <a:endParaRPr lang="en-US" sz="4000" dirty="0">
              <a:solidFill>
                <a:srgbClr val="0000FF"/>
              </a:solidFill>
              <a:latin typeface="Times New Roman" pitchFamily="18" charset="0"/>
            </a:endParaRPr>
          </a:p>
        </p:txBody>
      </p:sp>
    </p:spTree>
    <p:extLst>
      <p:ext uri="{BB962C8B-B14F-4D97-AF65-F5344CB8AC3E}">
        <p14:creationId xmlns:p14="http://schemas.microsoft.com/office/powerpoint/2010/main" val="4114808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animEffect transition="in" filter="fade">
                                      <p:cBhvr>
                                        <p:cTn id="9" dur="500"/>
                                        <p:tgtEl>
                                          <p:spTgt spid="245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4582"/>
                                        </p:tgtEl>
                                        <p:attrNameLst>
                                          <p:attrName>style.visibility</p:attrName>
                                        </p:attrNameLst>
                                      </p:cBhvr>
                                      <p:to>
                                        <p:strVal val="visible"/>
                                      </p:to>
                                    </p:set>
                                    <p:animEffect transition="in" filter="box(in)">
                                      <p:cBhvr>
                                        <p:cTn id="14"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458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5"/>
          <p:cNvSpPr txBox="1">
            <a:spLocks noChangeArrowheads="1"/>
          </p:cNvSpPr>
          <p:nvPr/>
        </p:nvSpPr>
        <p:spPr bwMode="auto">
          <a:xfrm>
            <a:off x="879980" y="533400"/>
            <a:ext cx="7391401"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3200" b="1" dirty="0" err="1">
                <a:latin typeface="Times New Roman" pitchFamily="18" charset="0"/>
              </a:rPr>
              <a:t>Nhà</a:t>
            </a:r>
            <a:r>
              <a:rPr lang="en-US" sz="3200" b="1" dirty="0">
                <a:latin typeface="Times New Roman" pitchFamily="18" charset="0"/>
              </a:rPr>
              <a:t> </a:t>
            </a:r>
            <a:r>
              <a:rPr lang="en-US" sz="3200" b="1" dirty="0" err="1">
                <a:latin typeface="Times New Roman" pitchFamily="18" charset="0"/>
              </a:rPr>
              <a:t>em</a:t>
            </a:r>
            <a:r>
              <a:rPr lang="en-US" sz="3200" b="1" dirty="0">
                <a:latin typeface="Times New Roman" pitchFamily="18" charset="0"/>
              </a:rPr>
              <a:t> </a:t>
            </a:r>
            <a:r>
              <a:rPr lang="en-US" sz="3200" b="1" dirty="0" err="1">
                <a:latin typeface="Times New Roman" pitchFamily="18" charset="0"/>
              </a:rPr>
              <a:t>sử</a:t>
            </a:r>
            <a:r>
              <a:rPr lang="en-US" sz="3200" b="1" dirty="0">
                <a:latin typeface="Times New Roman" pitchFamily="18" charset="0"/>
              </a:rPr>
              <a:t> </a:t>
            </a:r>
            <a:r>
              <a:rPr lang="en-US" sz="3200" b="1" dirty="0" err="1">
                <a:latin typeface="Times New Roman" pitchFamily="18" charset="0"/>
              </a:rPr>
              <a:t>dụng</a:t>
            </a:r>
            <a:r>
              <a:rPr lang="en-US" sz="3200" b="1" dirty="0">
                <a:latin typeface="Times New Roman" pitchFamily="18" charset="0"/>
              </a:rPr>
              <a:t> </a:t>
            </a:r>
            <a:r>
              <a:rPr lang="en-US" sz="3200" b="1" dirty="0" err="1">
                <a:latin typeface="Times New Roman" pitchFamily="18" charset="0"/>
              </a:rPr>
              <a:t>nguồn</a:t>
            </a:r>
            <a:r>
              <a:rPr lang="en-US" sz="3200" b="1" dirty="0">
                <a:latin typeface="Times New Roman" pitchFamily="18" charset="0"/>
              </a:rPr>
              <a:t> </a:t>
            </a:r>
            <a:r>
              <a:rPr lang="en-US" sz="3200" b="1" dirty="0" err="1">
                <a:latin typeface="Times New Roman" pitchFamily="18" charset="0"/>
              </a:rPr>
              <a:t>có</a:t>
            </a:r>
            <a:r>
              <a:rPr lang="en-US" sz="3200" b="1" dirty="0">
                <a:latin typeface="Times New Roman" pitchFamily="18" charset="0"/>
              </a:rPr>
              <a:t> </a:t>
            </a:r>
            <a:r>
              <a:rPr lang="en-US" sz="3200" b="1" dirty="0" err="1">
                <a:latin typeface="Times New Roman" pitchFamily="18" charset="0"/>
              </a:rPr>
              <a:t>điện</a:t>
            </a:r>
            <a:r>
              <a:rPr lang="en-US" sz="3200" b="1" dirty="0">
                <a:latin typeface="Times New Roman" pitchFamily="18" charset="0"/>
              </a:rPr>
              <a:t> </a:t>
            </a:r>
            <a:r>
              <a:rPr lang="en-US" sz="3200" b="1" dirty="0" err="1">
                <a:latin typeface="Times New Roman" pitchFamily="18" charset="0"/>
              </a:rPr>
              <a:t>áp</a:t>
            </a:r>
            <a:r>
              <a:rPr lang="en-US" sz="3200" b="1" dirty="0">
                <a:latin typeface="Times New Roman" pitchFamily="18" charset="0"/>
              </a:rPr>
              <a:t> 220V, </a:t>
            </a:r>
            <a:r>
              <a:rPr lang="en-US" sz="3200" b="1" dirty="0" err="1">
                <a:latin typeface="Times New Roman" pitchFamily="18" charset="0"/>
              </a:rPr>
              <a:t>em</a:t>
            </a:r>
            <a:r>
              <a:rPr lang="en-US" sz="3200" b="1" dirty="0">
                <a:latin typeface="Times New Roman" pitchFamily="18" charset="0"/>
              </a:rPr>
              <a:t> </a:t>
            </a:r>
            <a:r>
              <a:rPr lang="en-US" sz="3200" b="1" dirty="0" err="1">
                <a:latin typeface="Times New Roman" pitchFamily="18" charset="0"/>
              </a:rPr>
              <a:t>cần</a:t>
            </a:r>
            <a:r>
              <a:rPr lang="en-US" sz="3200" b="1" dirty="0">
                <a:latin typeface="Times New Roman" pitchFamily="18" charset="0"/>
              </a:rPr>
              <a:t> </a:t>
            </a:r>
            <a:r>
              <a:rPr lang="en-US" sz="3200" b="1" dirty="0" err="1">
                <a:latin typeface="Times New Roman" pitchFamily="18" charset="0"/>
              </a:rPr>
              <a:t>mua</a:t>
            </a:r>
            <a:r>
              <a:rPr lang="en-US" sz="3200" b="1" dirty="0">
                <a:latin typeface="Times New Roman" pitchFamily="18" charset="0"/>
              </a:rPr>
              <a:t> 1 </a:t>
            </a:r>
            <a:r>
              <a:rPr lang="en-US" sz="3200" b="1" dirty="0" err="1">
                <a:latin typeface="Times New Roman" pitchFamily="18" charset="0"/>
              </a:rPr>
              <a:t>bóng</a:t>
            </a:r>
            <a:r>
              <a:rPr lang="en-US" sz="3200" b="1" dirty="0">
                <a:latin typeface="Times New Roman" pitchFamily="18" charset="0"/>
              </a:rPr>
              <a:t> </a:t>
            </a:r>
            <a:r>
              <a:rPr lang="en-US" sz="3200" b="1" dirty="0" err="1">
                <a:latin typeface="Times New Roman" pitchFamily="18" charset="0"/>
              </a:rPr>
              <a:t>đèn</a:t>
            </a:r>
            <a:r>
              <a:rPr lang="en-US" sz="3200" b="1" dirty="0">
                <a:latin typeface="Times New Roman" pitchFamily="18" charset="0"/>
              </a:rPr>
              <a:t> </a:t>
            </a:r>
            <a:r>
              <a:rPr lang="en-US" sz="3200" b="1" dirty="0" err="1">
                <a:latin typeface="Times New Roman" pitchFamily="18" charset="0"/>
              </a:rPr>
              <a:t>cho</a:t>
            </a:r>
            <a:r>
              <a:rPr lang="en-US" sz="3200" b="1" dirty="0">
                <a:latin typeface="Times New Roman" pitchFamily="18" charset="0"/>
              </a:rPr>
              <a:t> </a:t>
            </a:r>
            <a:r>
              <a:rPr lang="en-US" sz="3200" b="1" dirty="0" err="1">
                <a:latin typeface="Times New Roman" pitchFamily="18" charset="0"/>
              </a:rPr>
              <a:t>bàn</a:t>
            </a:r>
            <a:r>
              <a:rPr lang="en-US" sz="3200" b="1" dirty="0">
                <a:latin typeface="Times New Roman" pitchFamily="18" charset="0"/>
              </a:rPr>
              <a:t> </a:t>
            </a:r>
            <a:r>
              <a:rPr lang="en-US" sz="3200" b="1" dirty="0" err="1">
                <a:latin typeface="Times New Roman" pitchFamily="18" charset="0"/>
              </a:rPr>
              <a:t>học</a:t>
            </a:r>
            <a:r>
              <a:rPr lang="en-US" sz="3200" b="1" dirty="0">
                <a:latin typeface="Times New Roman" pitchFamily="18" charset="0"/>
              </a:rPr>
              <a:t>, </a:t>
            </a:r>
            <a:r>
              <a:rPr lang="en-US" sz="3200" b="1" dirty="0" err="1">
                <a:latin typeface="Times New Roman" pitchFamily="18" charset="0"/>
              </a:rPr>
              <a:t>trong</a:t>
            </a:r>
            <a:r>
              <a:rPr lang="en-US" sz="3200" b="1" dirty="0">
                <a:latin typeface="Times New Roman" pitchFamily="18" charset="0"/>
              </a:rPr>
              <a:t> 3 </a:t>
            </a:r>
            <a:r>
              <a:rPr lang="en-US" sz="3200" b="1" dirty="0" err="1">
                <a:latin typeface="Times New Roman" pitchFamily="18" charset="0"/>
              </a:rPr>
              <a:t>bóng</a:t>
            </a:r>
            <a:r>
              <a:rPr lang="en-US" sz="3200" b="1" dirty="0">
                <a:latin typeface="Times New Roman" pitchFamily="18" charset="0"/>
              </a:rPr>
              <a:t> 220V – 40W, 110V – 40W </a:t>
            </a:r>
            <a:r>
              <a:rPr lang="en-US" sz="3200" b="1" dirty="0" err="1">
                <a:latin typeface="Times New Roman" pitchFamily="18" charset="0"/>
              </a:rPr>
              <a:t>và</a:t>
            </a:r>
            <a:r>
              <a:rPr lang="en-US" sz="3200" b="1" dirty="0">
                <a:latin typeface="Times New Roman" pitchFamily="18" charset="0"/>
              </a:rPr>
              <a:t> 220V – 300W, </a:t>
            </a:r>
            <a:r>
              <a:rPr lang="en-US" sz="3200" b="1" dirty="0" err="1">
                <a:latin typeface="Times New Roman" pitchFamily="18" charset="0"/>
              </a:rPr>
              <a:t>em</a:t>
            </a:r>
            <a:r>
              <a:rPr lang="en-US" sz="3200" b="1" dirty="0">
                <a:latin typeface="Times New Roman" pitchFamily="18" charset="0"/>
              </a:rPr>
              <a:t> </a:t>
            </a:r>
            <a:r>
              <a:rPr lang="en-US" sz="3200" b="1" dirty="0" err="1">
                <a:latin typeface="Times New Roman" pitchFamily="18" charset="0"/>
              </a:rPr>
              <a:t>chọn</a:t>
            </a:r>
            <a:r>
              <a:rPr lang="en-US" sz="3200" b="1" dirty="0">
                <a:latin typeface="Times New Roman" pitchFamily="18" charset="0"/>
              </a:rPr>
              <a:t> </a:t>
            </a:r>
            <a:r>
              <a:rPr lang="en-US" sz="3200" b="1" dirty="0" err="1">
                <a:latin typeface="Times New Roman" pitchFamily="18" charset="0"/>
              </a:rPr>
              <a:t>mua</a:t>
            </a:r>
            <a:r>
              <a:rPr lang="en-US" sz="3200" b="1" dirty="0">
                <a:latin typeface="Times New Roman" pitchFamily="18" charset="0"/>
              </a:rPr>
              <a:t> </a:t>
            </a:r>
            <a:r>
              <a:rPr lang="en-US" sz="3200" b="1" dirty="0" err="1">
                <a:latin typeface="Times New Roman" pitchFamily="18" charset="0"/>
              </a:rPr>
              <a:t>bóng</a:t>
            </a:r>
            <a:r>
              <a:rPr lang="en-US" sz="3200" b="1" dirty="0">
                <a:latin typeface="Times New Roman" pitchFamily="18" charset="0"/>
              </a:rPr>
              <a:t> </a:t>
            </a:r>
            <a:r>
              <a:rPr lang="en-US" sz="3200" b="1" dirty="0" err="1">
                <a:latin typeface="Times New Roman" pitchFamily="18" charset="0"/>
              </a:rPr>
              <a:t>nào</a:t>
            </a:r>
            <a:r>
              <a:rPr lang="en-US" sz="3200" b="1" dirty="0">
                <a:latin typeface="Times New Roman" pitchFamily="18" charset="0"/>
              </a:rPr>
              <a:t>? </a:t>
            </a:r>
            <a:r>
              <a:rPr lang="en-US" sz="3200" b="1" dirty="0" err="1">
                <a:latin typeface="Times New Roman" pitchFamily="18" charset="0"/>
              </a:rPr>
              <a:t>Tại</a:t>
            </a:r>
            <a:r>
              <a:rPr lang="en-US" sz="3200" b="1" dirty="0">
                <a:latin typeface="Times New Roman" pitchFamily="18" charset="0"/>
              </a:rPr>
              <a:t> </a:t>
            </a:r>
            <a:r>
              <a:rPr lang="en-US" sz="3200" b="1" dirty="0" err="1">
                <a:latin typeface="Times New Roman" pitchFamily="18" charset="0"/>
              </a:rPr>
              <a:t>sao</a:t>
            </a:r>
            <a:r>
              <a:rPr lang="en-US" sz="3200" b="1" dirty="0">
                <a:latin typeface="Times New Roman" pitchFamily="18" charset="0"/>
              </a:rPr>
              <a:t>?</a:t>
            </a:r>
          </a:p>
        </p:txBody>
      </p:sp>
      <p:sp>
        <p:nvSpPr>
          <p:cNvPr id="33798" name="Text Box 6"/>
          <p:cNvSpPr txBox="1">
            <a:spLocks noChangeArrowheads="1"/>
          </p:cNvSpPr>
          <p:nvPr/>
        </p:nvSpPr>
        <p:spPr bwMode="auto">
          <a:xfrm>
            <a:off x="235960" y="3657600"/>
            <a:ext cx="867944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3200" dirty="0" err="1">
                <a:solidFill>
                  <a:srgbClr val="0000FF"/>
                </a:solidFill>
                <a:latin typeface="Times New Roman" pitchFamily="18" charset="0"/>
              </a:rPr>
              <a:t>Chọn</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bóng</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đèn</a:t>
            </a:r>
            <a:r>
              <a:rPr lang="en-US" sz="3200" dirty="0">
                <a:solidFill>
                  <a:srgbClr val="0000FF"/>
                </a:solidFill>
                <a:latin typeface="Times New Roman" pitchFamily="18" charset="0"/>
              </a:rPr>
              <a:t> 220V – 40W </a:t>
            </a:r>
            <a:r>
              <a:rPr lang="en-US" sz="3200" dirty="0" err="1">
                <a:solidFill>
                  <a:srgbClr val="0000FF"/>
                </a:solidFill>
                <a:latin typeface="Times New Roman" pitchFamily="18" charset="0"/>
              </a:rPr>
              <a:t>vì</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điện</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áp</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định</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mức</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của</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bóng</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đèn</a:t>
            </a:r>
            <a:r>
              <a:rPr lang="en-US" sz="3200" dirty="0">
                <a:solidFill>
                  <a:srgbClr val="0000FF"/>
                </a:solidFill>
                <a:latin typeface="Times New Roman" pitchFamily="18" charset="0"/>
              </a:rPr>
              <a:t> 220V </a:t>
            </a:r>
            <a:r>
              <a:rPr lang="en-US" sz="3200" dirty="0" err="1">
                <a:solidFill>
                  <a:srgbClr val="0000FF"/>
                </a:solidFill>
                <a:latin typeface="Times New Roman" pitchFamily="18" charset="0"/>
              </a:rPr>
              <a:t>phù</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hợp</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với</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nguồn</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điện</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trong</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gia</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đình</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và</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công</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suất</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định</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mức</a:t>
            </a:r>
            <a:r>
              <a:rPr lang="en-US" sz="3200" dirty="0">
                <a:solidFill>
                  <a:srgbClr val="0000FF"/>
                </a:solidFill>
                <a:latin typeface="Times New Roman" pitchFamily="18" charset="0"/>
              </a:rPr>
              <a:t> 40W </a:t>
            </a:r>
            <a:r>
              <a:rPr lang="en-US" sz="3200" dirty="0" err="1">
                <a:solidFill>
                  <a:srgbClr val="0000FF"/>
                </a:solidFill>
                <a:latin typeface="Times New Roman" pitchFamily="18" charset="0"/>
              </a:rPr>
              <a:t>phù</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hợp</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với</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yêu</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cầu</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công</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suất</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đèn</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bàn</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học</a:t>
            </a:r>
            <a:r>
              <a:rPr lang="en-US" sz="3200" dirty="0">
                <a:solidFill>
                  <a:srgbClr val="0000FF"/>
                </a:solidFill>
                <a:latin typeface="Times New Roman" pitchFamily="18" charset="0"/>
              </a:rPr>
              <a:t>.</a:t>
            </a:r>
          </a:p>
        </p:txBody>
      </p:sp>
    </p:spTree>
    <p:extLst>
      <p:ext uri="{BB962C8B-B14F-4D97-AF65-F5344CB8AC3E}">
        <p14:creationId xmlns:p14="http://schemas.microsoft.com/office/powerpoint/2010/main" val="153378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box(in)">
                                      <p:cBhvr>
                                        <p:cTn id="7" dur="500"/>
                                        <p:tgtEl>
                                          <p:spTgt spid="3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43200" y="145269"/>
            <a:ext cx="3200400" cy="461665"/>
          </a:xfrm>
          <a:prstGeom prst="rect">
            <a:avLst/>
          </a:prstGeom>
          <a:noFill/>
        </p:spPr>
        <p:txBody>
          <a:bodyPr wrap="square" rtlCol="0">
            <a:spAutoFit/>
          </a:bodyPr>
          <a:lstStyle/>
          <a:p>
            <a:pPr algn="ctr" defTabSz="685800" eaLnBrk="0" fontAlgn="base" hangingPunct="0">
              <a:spcBef>
                <a:spcPct val="0"/>
              </a:spcBef>
              <a:spcAft>
                <a:spcPct val="0"/>
              </a:spcAft>
            </a:pPr>
            <a:r>
              <a:rPr lang="en-US" sz="2400" b="1" dirty="0" smtClean="0">
                <a:solidFill>
                  <a:srgbClr val="FF0000"/>
                </a:solidFill>
                <a:latin typeface="Times New Roman" panose="02020603050405020304" pitchFamily="18" charset="0"/>
                <a:cs typeface="Times New Roman" panose="02020603050405020304" pitchFamily="18" charset="0"/>
                <a:sym typeface="Arial" panose="020B0604020202020204" pitchFamily="34" charset="0"/>
              </a:rPr>
              <a:t>LUYỆN TẬP</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9" name="TextBox 8"/>
          <p:cNvSpPr txBox="1"/>
          <p:nvPr/>
        </p:nvSpPr>
        <p:spPr>
          <a:xfrm>
            <a:off x="1224395" y="1711878"/>
            <a:ext cx="6639791" cy="584775"/>
          </a:xfrm>
          <a:prstGeom prst="rect">
            <a:avLst/>
          </a:prstGeom>
          <a:solidFill>
            <a:schemeClr val="accent2">
              <a:lumMod val="20000"/>
              <a:lumOff val="80000"/>
            </a:schemeClr>
          </a:solidFill>
        </p:spPr>
        <p:txBody>
          <a:bodyPr wrap="square" rtlCol="0">
            <a:spAutoFit/>
          </a:bodyPr>
          <a:lstStyle/>
          <a:p>
            <a:pPr algn="ctr" defTabSz="685800" eaLnBrk="0" fontAlgn="base" hangingPunct="0">
              <a:spcBef>
                <a:spcPct val="0"/>
              </a:spcBef>
              <a:spcAft>
                <a:spcPct val="0"/>
              </a:spcAft>
            </a:pPr>
            <a:r>
              <a:rPr lang="en-US" sz="3200" b="1" dirty="0" err="1"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Đoán</a:t>
            </a:r>
            <a:r>
              <a:rPr lang="en-US" sz="3200" b="1" dirty="0"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sz="3200" b="1" dirty="0" err="1"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tên</a:t>
            </a:r>
            <a:r>
              <a:rPr lang="en-US" sz="3200" b="1" dirty="0"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sz="3200" b="1" dirty="0" err="1"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các</a:t>
            </a:r>
            <a:r>
              <a:rPr lang="en-US" sz="3200" b="1" dirty="0"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sz="3200" b="1" dirty="0" err="1"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đồ</a:t>
            </a:r>
            <a:r>
              <a:rPr lang="en-US" sz="3200" b="1" dirty="0"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 dung </a:t>
            </a:r>
            <a:r>
              <a:rPr lang="en-US" sz="3200" b="1" dirty="0" err="1"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điện</a:t>
            </a:r>
            <a:r>
              <a:rPr lang="en-US" sz="3200" b="1" dirty="0"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endParaRPr lang="en-US" sz="3200"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10" name="TextBox 9"/>
          <p:cNvSpPr txBox="1"/>
          <p:nvPr/>
        </p:nvSpPr>
        <p:spPr>
          <a:xfrm>
            <a:off x="1648692" y="755737"/>
            <a:ext cx="5791199" cy="461665"/>
          </a:xfrm>
          <a:prstGeom prst="rect">
            <a:avLst/>
          </a:prstGeom>
          <a:noFill/>
        </p:spPr>
        <p:txBody>
          <a:bodyPr wrap="square" rtlCol="0">
            <a:spAutoFit/>
          </a:bodyPr>
          <a:lstStyle/>
          <a:p>
            <a:pPr algn="ctr" defTabSz="685800" eaLnBrk="0" fontAlgn="base" hangingPunct="0">
              <a:spcBef>
                <a:spcPct val="0"/>
              </a:spcBef>
              <a:spcAft>
                <a:spcPct val="0"/>
              </a:spcAft>
            </a:pP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TRÒ CH</a:t>
            </a:r>
            <a:r>
              <a:rPr lang="vi-VN" sz="24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ƠI</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sz="2400" b="1" dirty="0" smtClean="0">
                <a:solidFill>
                  <a:srgbClr val="FF0000"/>
                </a:solidFill>
                <a:latin typeface="Times New Roman" panose="02020603050405020304" pitchFamily="18" charset="0"/>
                <a:cs typeface="Times New Roman" panose="02020603050405020304" pitchFamily="18" charset="0"/>
                <a:sym typeface="Arial" panose="020B0604020202020204" pitchFamily="34" charset="0"/>
              </a:rPr>
              <a:t>“CHIẾC HỘP BÍ ẨN” </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11" name="TextBox 10"/>
          <p:cNvSpPr txBox="1">
            <a:spLocks noChangeArrowheads="1"/>
          </p:cNvSpPr>
          <p:nvPr/>
        </p:nvSpPr>
        <p:spPr bwMode="auto">
          <a:xfrm>
            <a:off x="304800" y="2895600"/>
            <a:ext cx="8717973" cy="3416320"/>
          </a:xfrm>
          <a:prstGeom prst="rect">
            <a:avLst/>
          </a:prstGeom>
          <a:noFill/>
          <a:ln>
            <a:solidFill>
              <a:srgbClr val="FF0000"/>
            </a:solid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685800" eaLnBrk="0" fontAlgn="base" hangingPunct="0">
              <a:lnSpc>
                <a:spcPct val="150000"/>
              </a:lnSpc>
              <a:spcBef>
                <a:spcPct val="0"/>
              </a:spcBef>
              <a:spcAft>
                <a:spcPct val="0"/>
              </a:spcAft>
            </a:pPr>
            <a:r>
              <a:rPr lang="en-US" altLang="en-US" b="1" dirty="0" err="1">
                <a:solidFill>
                  <a:prstClr val="black"/>
                </a:solidFill>
                <a:cs typeface="Times New Roman" panose="02020603050405020304" pitchFamily="18" charset="0"/>
                <a:sym typeface="Arial" panose="020B0604020202020204" pitchFamily="34" charset="0"/>
              </a:rPr>
              <a:t>Luật</a:t>
            </a:r>
            <a:r>
              <a:rPr lang="en-US" altLang="en-US" b="1" dirty="0">
                <a:solidFill>
                  <a:prstClr val="black"/>
                </a:solidFill>
                <a:cs typeface="Times New Roman" panose="02020603050405020304" pitchFamily="18" charset="0"/>
                <a:sym typeface="Arial" panose="020B0604020202020204" pitchFamily="34" charset="0"/>
              </a:rPr>
              <a:t> </a:t>
            </a:r>
            <a:r>
              <a:rPr lang="en-US" altLang="en-US" b="1" dirty="0" err="1">
                <a:solidFill>
                  <a:prstClr val="black"/>
                </a:solidFill>
                <a:cs typeface="Times New Roman" panose="02020603050405020304" pitchFamily="18" charset="0"/>
                <a:sym typeface="Arial" panose="020B0604020202020204" pitchFamily="34" charset="0"/>
              </a:rPr>
              <a:t>ch</a:t>
            </a:r>
            <a:r>
              <a:rPr lang="vi-VN" altLang="en-US" b="1" dirty="0">
                <a:solidFill>
                  <a:prstClr val="black"/>
                </a:solidFill>
                <a:cs typeface="Times New Roman" panose="02020603050405020304" pitchFamily="18" charset="0"/>
                <a:sym typeface="Arial" panose="020B0604020202020204" pitchFamily="34" charset="0"/>
              </a:rPr>
              <a:t>ơi</a:t>
            </a:r>
            <a:r>
              <a:rPr lang="en-US" altLang="en-US" b="1" dirty="0">
                <a:solidFill>
                  <a:prstClr val="black"/>
                </a:solidFill>
                <a:cs typeface="Times New Roman" panose="02020603050405020304" pitchFamily="18" charset="0"/>
                <a:sym typeface="Arial" panose="020B0604020202020204" pitchFamily="34" charset="0"/>
              </a:rPr>
              <a:t>: </a:t>
            </a:r>
            <a:r>
              <a:rPr lang="en-US" altLang="en-US" i="1" dirty="0" smtClean="0">
                <a:solidFill>
                  <a:srgbClr val="002060"/>
                </a:solidFill>
                <a:cs typeface="Times New Roman" panose="02020603050405020304" pitchFamily="18" charset="0"/>
                <a:sym typeface="Arial" panose="020B0604020202020204" pitchFamily="34" charset="0"/>
              </a:rPr>
              <a:t>“</a:t>
            </a:r>
            <a:r>
              <a:rPr lang="vi-VN" altLang="en-US" i="1" dirty="0" smtClean="0">
                <a:solidFill>
                  <a:srgbClr val="002060"/>
                </a:solidFill>
                <a:cs typeface="Times New Roman" panose="02020603050405020304" pitchFamily="18" charset="0"/>
                <a:sym typeface="Arial" panose="020B0604020202020204" pitchFamily="34" charset="0"/>
              </a:rPr>
              <a:t>Chia </a:t>
            </a:r>
            <a:r>
              <a:rPr lang="vi-VN" altLang="en-US" i="1" dirty="0">
                <a:solidFill>
                  <a:srgbClr val="002060"/>
                </a:solidFill>
                <a:cs typeface="Times New Roman" panose="02020603050405020304" pitchFamily="18" charset="0"/>
                <a:sym typeface="Arial" panose="020B0604020202020204" pitchFamily="34" charset="0"/>
              </a:rPr>
              <a:t>lớp thành 2 đội, mỗi đội cử đại diện 1 học sinh, học sinh đưa tay vào hộp chọn 1 một mẫu vật dự đoán và mô tả đặc điểm mẫu vật đó để các thành viên trong đội đoán tên mẫu vật. Sau đó học sinh mang đồ vật ra khỏi hộp để kiểm chứng kết quả so với câu trả lời.</a:t>
            </a:r>
          </a:p>
          <a:p>
            <a:pPr algn="just" defTabSz="685800" eaLnBrk="0" fontAlgn="base" hangingPunct="0">
              <a:lnSpc>
                <a:spcPct val="150000"/>
              </a:lnSpc>
              <a:spcBef>
                <a:spcPct val="0"/>
              </a:spcBef>
              <a:spcAft>
                <a:spcPct val="0"/>
              </a:spcAft>
            </a:pPr>
            <a:r>
              <a:rPr lang="vi-VN" altLang="en-US" i="1" dirty="0">
                <a:solidFill>
                  <a:srgbClr val="002060"/>
                </a:solidFill>
                <a:cs typeface="Times New Roman" panose="02020603050405020304" pitchFamily="18" charset="0"/>
                <a:sym typeface="Arial" panose="020B0604020202020204" pitchFamily="34" charset="0"/>
              </a:rPr>
              <a:t>Kết thúc trò chơi đội trả lời đúng nhiều hơn </a:t>
            </a:r>
            <a:r>
              <a:rPr lang="en-US" altLang="en-US" i="1" dirty="0" err="1" smtClean="0">
                <a:solidFill>
                  <a:srgbClr val="002060"/>
                </a:solidFill>
                <a:cs typeface="Times New Roman" panose="02020603050405020304" pitchFamily="18" charset="0"/>
                <a:sym typeface="Arial" panose="020B0604020202020204" pitchFamily="34" charset="0"/>
              </a:rPr>
              <a:t>sẽ</a:t>
            </a:r>
            <a:r>
              <a:rPr lang="en-US" altLang="en-US" i="1" dirty="0" smtClean="0">
                <a:solidFill>
                  <a:srgbClr val="002060"/>
                </a:solidFill>
                <a:cs typeface="Times New Roman" panose="02020603050405020304" pitchFamily="18" charset="0"/>
                <a:sym typeface="Arial" panose="020B0604020202020204" pitchFamily="34" charset="0"/>
              </a:rPr>
              <a:t> </a:t>
            </a:r>
            <a:r>
              <a:rPr lang="en-US" altLang="en-US" i="1" dirty="0" err="1">
                <a:solidFill>
                  <a:srgbClr val="002060"/>
                </a:solidFill>
                <a:cs typeface="Times New Roman" panose="02020603050405020304" pitchFamily="18" charset="0"/>
                <a:sym typeface="Arial" panose="020B0604020202020204" pitchFamily="34" charset="0"/>
              </a:rPr>
              <a:t>giành</a:t>
            </a:r>
            <a:r>
              <a:rPr lang="en-US" altLang="en-US" i="1" dirty="0">
                <a:solidFill>
                  <a:srgbClr val="002060"/>
                </a:solidFill>
                <a:cs typeface="Times New Roman" panose="02020603050405020304" pitchFamily="18" charset="0"/>
                <a:sym typeface="Arial" panose="020B0604020202020204" pitchFamily="34" charset="0"/>
              </a:rPr>
              <a:t> </a:t>
            </a:r>
            <a:r>
              <a:rPr lang="en-US" altLang="en-US" i="1" dirty="0" err="1">
                <a:solidFill>
                  <a:srgbClr val="002060"/>
                </a:solidFill>
                <a:cs typeface="Times New Roman" panose="02020603050405020304" pitchFamily="18" charset="0"/>
                <a:sym typeface="Arial" panose="020B0604020202020204" pitchFamily="34" charset="0"/>
              </a:rPr>
              <a:t>chiến</a:t>
            </a:r>
            <a:r>
              <a:rPr lang="en-US" altLang="en-US" i="1" dirty="0">
                <a:solidFill>
                  <a:srgbClr val="002060"/>
                </a:solidFill>
                <a:cs typeface="Times New Roman" panose="02020603050405020304" pitchFamily="18" charset="0"/>
                <a:sym typeface="Arial" panose="020B0604020202020204" pitchFamily="34" charset="0"/>
              </a:rPr>
              <a:t> </a:t>
            </a:r>
            <a:r>
              <a:rPr lang="en-US" altLang="en-US" i="1" dirty="0" err="1">
                <a:solidFill>
                  <a:srgbClr val="002060"/>
                </a:solidFill>
                <a:cs typeface="Times New Roman" panose="02020603050405020304" pitchFamily="18" charset="0"/>
                <a:sym typeface="Arial" panose="020B0604020202020204" pitchFamily="34" charset="0"/>
              </a:rPr>
              <a:t>thắng</a:t>
            </a:r>
            <a:r>
              <a:rPr lang="en-US" altLang="en-US" i="1" dirty="0">
                <a:solidFill>
                  <a:srgbClr val="002060"/>
                </a:solidFill>
                <a:cs typeface="Times New Roman" panose="02020603050405020304" pitchFamily="18" charset="0"/>
                <a:sym typeface="Arial" panose="020B0604020202020204" pitchFamily="34" charset="0"/>
              </a:rPr>
              <a:t>. </a:t>
            </a:r>
            <a:endParaRPr lang="en-US" altLang="en-US" i="1" dirty="0">
              <a:solidFill>
                <a:srgbClr val="002060"/>
              </a:solidFill>
              <a:cs typeface="Times New Roman" panose="02020603050405020304" pitchFamily="18" charset="0"/>
              <a:sym typeface="Arial" panose="020B0604020202020204" pitchFamily="34" charset="0"/>
            </a:endParaRPr>
          </a:p>
        </p:txBody>
      </p:sp>
      <p:pic>
        <p:nvPicPr>
          <p:cNvPr id="6" name="2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7467600" y="264070"/>
            <a:ext cx="1241788" cy="1154737"/>
          </a:xfrm>
          <a:prstGeom prst="rect">
            <a:avLst/>
          </a:prstGeom>
        </p:spPr>
      </p:pic>
    </p:spTree>
    <p:extLst>
      <p:ext uri="{BB962C8B-B14F-4D97-AF65-F5344CB8AC3E}">
        <p14:creationId xmlns:p14="http://schemas.microsoft.com/office/powerpoint/2010/main" val="241443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childTnLst>
        </p:cTn>
      </p:par>
    </p:tnLst>
    <p:bldLst>
      <p:bldP spid="7" grpId="0"/>
      <p:bldP spid="9" grpId="0" animBg="1"/>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28600"/>
            <a:ext cx="4576763" cy="2438400"/>
          </a:xfrm>
          <a:prstGeom prst="rect">
            <a:avLst/>
          </a:prstGeom>
        </p:spPr>
      </p:pic>
      <p:sp>
        <p:nvSpPr>
          <p:cNvPr id="5" name="TextBox 4"/>
          <p:cNvSpPr txBox="1"/>
          <p:nvPr/>
        </p:nvSpPr>
        <p:spPr>
          <a:xfrm>
            <a:off x="4058291" y="2687782"/>
            <a:ext cx="1981200" cy="523220"/>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Nấu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cơm</a:t>
            </a:r>
            <a:endParaRPr lang="en-US" sz="2800" dirty="0">
              <a:solidFill>
                <a:srgbClr val="FF0000"/>
              </a:solidFill>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3231785"/>
            <a:ext cx="4114800" cy="2940416"/>
          </a:xfrm>
          <a:prstGeom prst="rect">
            <a:avLst/>
          </a:prstGeom>
        </p:spPr>
      </p:pic>
      <p:sp>
        <p:nvSpPr>
          <p:cNvPr id="7" name="TextBox 6"/>
          <p:cNvSpPr txBox="1"/>
          <p:nvPr/>
        </p:nvSpPr>
        <p:spPr>
          <a:xfrm>
            <a:off x="1876745" y="6172201"/>
            <a:ext cx="1752600" cy="523220"/>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Quạt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mát</a:t>
            </a:r>
            <a:endParaRPr lang="en-US" sz="2800" dirty="0">
              <a:solidFill>
                <a:srgbClr val="FF0000"/>
              </a:solidFill>
              <a:latin typeface="Times New Roman" pitchFamily="18" charset="0"/>
              <a:cs typeface="Times New Roman"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1" y="3211002"/>
            <a:ext cx="3809999" cy="2961199"/>
          </a:xfrm>
          <a:prstGeom prst="rect">
            <a:avLst/>
          </a:prstGeom>
        </p:spPr>
      </p:pic>
      <p:sp>
        <p:nvSpPr>
          <p:cNvPr id="9" name="TextBox 8"/>
          <p:cNvSpPr txBox="1"/>
          <p:nvPr/>
        </p:nvSpPr>
        <p:spPr>
          <a:xfrm>
            <a:off x="6215063" y="6172201"/>
            <a:ext cx="1752600" cy="523220"/>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Học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bài</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8674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52600" y="152400"/>
            <a:ext cx="5497945" cy="881784"/>
          </a:xfrm>
        </p:spPr>
        <p:txBody>
          <a:bodyPr vert="horz" lIns="91440" tIns="45720" rIns="91440" bIns="45720" rtlCol="0" anchor="ctr"/>
          <a:lstStyle/>
          <a:p>
            <a:pPr indent="317500" algn="ctr">
              <a:lnSpc>
                <a:spcPct val="115000"/>
              </a:lnSpc>
              <a:spcAft>
                <a:spcPts val="1200"/>
              </a:spcAft>
              <a:buNone/>
            </a:pPr>
            <a:r>
              <a:rPr lang="vi-VN" altLang="x-none" sz="3200" b="1" dirty="0">
                <a:solidFill>
                  <a:srgbClr val="FF0000"/>
                </a:solidFill>
                <a:cs typeface="Arial" panose="020B0604020202020204" pitchFamily="34" charset="0"/>
              </a:rPr>
              <a:t>VẬN DỤNG</a:t>
            </a:r>
            <a:endParaRPr sz="3200" b="1" dirty="0">
              <a:solidFill>
                <a:srgbClr val="FF0000"/>
              </a:solidFill>
              <a:ea typeface="Arial" panose="020B0604020202020204" pitchFamily="34" charset="0"/>
            </a:endParaRPr>
          </a:p>
        </p:txBody>
      </p:sp>
      <p:sp>
        <p:nvSpPr>
          <p:cNvPr id="6" name="Rectangle 5"/>
          <p:cNvSpPr/>
          <p:nvPr/>
        </p:nvSpPr>
        <p:spPr>
          <a:xfrm>
            <a:off x="685800" y="1371600"/>
            <a:ext cx="7924800" cy="3892861"/>
          </a:xfrm>
          <a:prstGeom prst="rect">
            <a:avLst/>
          </a:prstGeom>
          <a:solidFill>
            <a:schemeClr val="bg1">
              <a:lumMod val="95000"/>
            </a:schemeClr>
          </a:solidFill>
        </p:spPr>
        <p:txBody>
          <a:bodyPr wrap="square">
            <a:spAutoFit/>
          </a:bodyPr>
          <a:lstStyle/>
          <a:p>
            <a:pPr algn="just">
              <a:lnSpc>
                <a:spcPct val="150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Cho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dirty="0">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hỗ</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internet.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4415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7798" y="1905000"/>
            <a:ext cx="7239000" cy="3246530"/>
          </a:xfrm>
          <a:prstGeom prst="rect">
            <a:avLst/>
          </a:prstGeom>
        </p:spPr>
        <p:txBody>
          <a:bodyPr wrap="square">
            <a:spAutoFit/>
          </a:bodyPr>
          <a:lstStyle/>
          <a:p>
            <a:pPr marL="342900" indent="-342900" algn="just" defTabSz="342900">
              <a:lnSpc>
                <a:spcPct val="150000"/>
              </a:lnSpc>
              <a:buFontTx/>
              <a:buChar char="-"/>
              <a:defRPr/>
            </a:pPr>
            <a:r>
              <a:rPr lang="vi-VN"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Học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bài </a:t>
            </a:r>
            <a:r>
              <a:rPr lang="vi-VN"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cũ</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p>
          <a:p>
            <a:pPr marL="342900" indent="-342900" algn="just" defTabSz="342900">
              <a:lnSpc>
                <a:spcPct val="150000"/>
              </a:lnSpc>
              <a:buFontTx/>
              <a:buChar char="-"/>
              <a:defRPr/>
            </a:pPr>
            <a:r>
              <a:rPr lang="vi-VN"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Hoàn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thành báo cáo cá nhân, trao đổi trong tổ, bình chọn bài tốt nhất</a:t>
            </a:r>
            <a:r>
              <a:rPr lang="vi-VN"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endPar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endParaRPr>
          </a:p>
          <a:p>
            <a:pPr marL="342900" indent="-342900" algn="just" defTabSz="342900">
              <a:lnSpc>
                <a:spcPct val="150000"/>
              </a:lnSpc>
              <a:buFontTx/>
              <a:buChar char="-"/>
              <a:defRPr/>
            </a:pPr>
            <a:r>
              <a:rPr lang="vi-VN"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Đọc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nội dung phần III: Tìm hiểu về lựa chọn và sử dụng đồ dùng điện trong gia đình</a:t>
            </a:r>
            <a:r>
              <a:rPr lang="vi-VN"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endPar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endParaRPr>
          </a:p>
        </p:txBody>
      </p:sp>
      <p:sp>
        <p:nvSpPr>
          <p:cNvPr id="5" name="Rectangle 4"/>
          <p:cNvSpPr/>
          <p:nvPr/>
        </p:nvSpPr>
        <p:spPr>
          <a:xfrm>
            <a:off x="1367798" y="609600"/>
            <a:ext cx="7090403" cy="646331"/>
          </a:xfrm>
          <a:prstGeom prst="rect">
            <a:avLst/>
          </a:prstGeom>
        </p:spPr>
        <p:txBody>
          <a:bodyPr wrap="none">
            <a:spAutoFit/>
          </a:bodyPr>
          <a:lstStyle/>
          <a:p>
            <a:pPr defTabSz="342900">
              <a:defRPr/>
            </a:pPr>
            <a:r>
              <a:rPr lang="nl-NL" sz="3600" b="1" dirty="0">
                <a:solidFill>
                  <a:prstClr val="black"/>
                </a:solidFill>
                <a:latin typeface="Times New Roman" panose="02020603050405020304" pitchFamily="18" charset="0"/>
                <a:ea typeface="Calibri" panose="020F0502020204030204" pitchFamily="34" charset="0"/>
                <a:sym typeface="Arial" panose="020B0604020202020204" pitchFamily="34" charset="0"/>
              </a:rPr>
              <a:t>Hướng dẫn học bài và chuẩn bị bài</a:t>
            </a:r>
            <a:endParaRPr lang="en-US" sz="3600" dirty="0">
              <a:solidFill>
                <a:prstClr val="black"/>
              </a:solidFill>
              <a:latin typeface="Century Gothic" panose="020B0502020202020204"/>
              <a:sym typeface="Arial" panose="020B0604020202020204" pitchFamily="34" charset="0"/>
            </a:endParaRPr>
          </a:p>
        </p:txBody>
      </p:sp>
    </p:spTree>
    <p:extLst>
      <p:ext uri="{BB962C8B-B14F-4D97-AF65-F5344CB8AC3E}">
        <p14:creationId xmlns:p14="http://schemas.microsoft.com/office/powerpoint/2010/main" val="1552191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2" y="912668"/>
            <a:ext cx="9076108" cy="5022273"/>
          </a:xfrm>
          <a:prstGeom prst="rect">
            <a:avLst/>
          </a:prstGeom>
        </p:spPr>
      </p:pic>
      <p:sp>
        <p:nvSpPr>
          <p:cNvPr id="5" name="TextBox 4"/>
          <p:cNvSpPr txBox="1"/>
          <p:nvPr/>
        </p:nvSpPr>
        <p:spPr>
          <a:xfrm>
            <a:off x="2223655" y="2526723"/>
            <a:ext cx="4925291" cy="923330"/>
          </a:xfrm>
          <a:prstGeom prst="rect">
            <a:avLst/>
          </a:prstGeom>
          <a:noFill/>
        </p:spPr>
        <p:txBody>
          <a:bodyPr wrap="square" rtlCol="0">
            <a:spAutoFit/>
          </a:bodyPr>
          <a:lstStyle/>
          <a:p>
            <a:pPr algn="ctr" defTabSz="685800" eaLnBrk="0" fontAlgn="base" hangingPunct="0">
              <a:spcBef>
                <a:spcPct val="0"/>
              </a:spcBef>
              <a:spcAft>
                <a:spcPct val="0"/>
              </a:spcAft>
              <a:defRPr/>
            </a:pPr>
            <a:r>
              <a:rPr lang="en-US" sz="27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HÃY HỌC TẬP ĐỂ LÀM CHỦ CUỘC SỐNG</a:t>
            </a:r>
          </a:p>
        </p:txBody>
      </p:sp>
    </p:spTree>
    <p:extLst>
      <p:ext uri="{BB962C8B-B14F-4D97-AF65-F5344CB8AC3E}">
        <p14:creationId xmlns:p14="http://schemas.microsoft.com/office/powerpoint/2010/main" val="21070613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1"/>
          <p:cNvSpPr>
            <a:spLocks noChangeArrowheads="1"/>
          </p:cNvSpPr>
          <p:nvPr/>
        </p:nvSpPr>
        <p:spPr bwMode="auto">
          <a:xfrm>
            <a:off x="457200" y="1600200"/>
            <a:ext cx="8686800" cy="1811337"/>
          </a:xfrm>
          <a:prstGeom prst="rect">
            <a:avLst/>
          </a:pr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algn="just"/>
            <a:r>
              <a:rPr lang="en-US" sz="3600" dirty="0" smtClean="0">
                <a:latin typeface="Times New Roman" panose="02020603050405020304" pitchFamily="18" charset="0"/>
              </a:rPr>
              <a:t>1. </a:t>
            </a:r>
            <a:r>
              <a:rPr lang="en-US" sz="3600" dirty="0" err="1" smtClean="0">
                <a:latin typeface="Times New Roman" panose="02020603050405020304" pitchFamily="18" charset="0"/>
              </a:rPr>
              <a:t>Kể</a:t>
            </a:r>
            <a:r>
              <a:rPr lang="en-US" sz="3600" dirty="0" smtClean="0">
                <a:latin typeface="Times New Roman" panose="02020603050405020304" pitchFamily="18" charset="0"/>
              </a:rPr>
              <a:t> </a:t>
            </a:r>
            <a:r>
              <a:rPr lang="en-US" sz="3600" dirty="0" err="1">
                <a:latin typeface="Times New Roman" panose="02020603050405020304" pitchFamily="18" charset="0"/>
              </a:rPr>
              <a:t>tên</a:t>
            </a:r>
            <a:r>
              <a:rPr lang="en-US" sz="3600" dirty="0">
                <a:latin typeface="Times New Roman" panose="02020603050405020304" pitchFamily="18" charset="0"/>
              </a:rPr>
              <a:t> </a:t>
            </a:r>
            <a:r>
              <a:rPr lang="en-US" sz="3600" dirty="0" err="1" smtClean="0">
                <a:latin typeface="Times New Roman" panose="02020603050405020304" pitchFamily="18" charset="0"/>
              </a:rPr>
              <a:t>một</a:t>
            </a:r>
            <a:r>
              <a:rPr lang="en-US" sz="3600" dirty="0" smtClean="0">
                <a:latin typeface="Times New Roman" panose="02020603050405020304" pitchFamily="18" charset="0"/>
              </a:rPr>
              <a:t> </a:t>
            </a:r>
            <a:r>
              <a:rPr lang="en-US" sz="3600" dirty="0" err="1" smtClean="0">
                <a:latin typeface="Times New Roman" panose="02020603050405020304" pitchFamily="18" charset="0"/>
              </a:rPr>
              <a:t>số</a:t>
            </a:r>
            <a:r>
              <a:rPr lang="en-US" sz="3600" dirty="0" smtClean="0">
                <a:latin typeface="Times New Roman" panose="02020603050405020304" pitchFamily="18" charset="0"/>
              </a:rPr>
              <a:t> </a:t>
            </a:r>
            <a:r>
              <a:rPr lang="en-US" sz="3600" dirty="0" err="1" smtClean="0">
                <a:latin typeface="Times New Roman" panose="02020603050405020304" pitchFamily="18" charset="0"/>
              </a:rPr>
              <a:t>đồ</a:t>
            </a:r>
            <a:r>
              <a:rPr lang="en-US" sz="3600" dirty="0" smtClean="0">
                <a:latin typeface="Times New Roman" panose="02020603050405020304" pitchFamily="18" charset="0"/>
              </a:rPr>
              <a:t> </a:t>
            </a:r>
            <a:r>
              <a:rPr lang="en-US" sz="3600" dirty="0" err="1" smtClean="0">
                <a:latin typeface="Times New Roman" panose="02020603050405020304" pitchFamily="18" charset="0"/>
              </a:rPr>
              <a:t>dùng</a:t>
            </a:r>
            <a:r>
              <a:rPr lang="en-US" sz="3600" dirty="0" smtClean="0">
                <a:latin typeface="Times New Roman" panose="02020603050405020304" pitchFamily="18" charset="0"/>
              </a:rPr>
              <a:t> </a:t>
            </a:r>
            <a:r>
              <a:rPr lang="en-US" sz="3600" dirty="0" err="1" smtClean="0">
                <a:latin typeface="Times New Roman" panose="02020603050405020304" pitchFamily="18" charset="0"/>
              </a:rPr>
              <a:t>điện</a:t>
            </a:r>
            <a:r>
              <a:rPr lang="en-US" sz="3600" dirty="0" smtClean="0">
                <a:latin typeface="Times New Roman" panose="02020603050405020304" pitchFamily="18" charset="0"/>
              </a:rPr>
              <a:t> </a:t>
            </a:r>
            <a:r>
              <a:rPr lang="en-US" sz="3600" dirty="0" err="1" smtClean="0">
                <a:latin typeface="Times New Roman" panose="02020603050405020304" pitchFamily="18" charset="0"/>
              </a:rPr>
              <a:t>có</a:t>
            </a:r>
            <a:r>
              <a:rPr lang="en-US" sz="3600" dirty="0" smtClean="0">
                <a:latin typeface="Times New Roman" panose="02020603050405020304" pitchFamily="18" charset="0"/>
              </a:rPr>
              <a:t> </a:t>
            </a:r>
            <a:r>
              <a:rPr lang="en-US" sz="3600" dirty="0" err="1" smtClean="0">
                <a:latin typeface="Times New Roman" panose="02020603050405020304" pitchFamily="18" charset="0"/>
              </a:rPr>
              <a:t>trong</a:t>
            </a:r>
            <a:r>
              <a:rPr lang="en-US" sz="3600" dirty="0" smtClean="0">
                <a:latin typeface="Times New Roman" panose="02020603050405020304" pitchFamily="18" charset="0"/>
              </a:rPr>
              <a:t> </a:t>
            </a:r>
            <a:r>
              <a:rPr lang="en-US" sz="3600" dirty="0" err="1" smtClean="0">
                <a:latin typeface="Times New Roman" panose="02020603050405020304" pitchFamily="18" charset="0"/>
              </a:rPr>
              <a:t>gia</a:t>
            </a:r>
            <a:r>
              <a:rPr lang="en-US" sz="3600" dirty="0" smtClean="0">
                <a:latin typeface="Times New Roman" panose="02020603050405020304" pitchFamily="18" charset="0"/>
              </a:rPr>
              <a:t> </a:t>
            </a:r>
            <a:r>
              <a:rPr lang="en-US" sz="3600" dirty="0" err="1" smtClean="0">
                <a:latin typeface="Times New Roman" panose="02020603050405020304" pitchFamily="18" charset="0"/>
              </a:rPr>
              <a:t>đình</a:t>
            </a:r>
            <a:r>
              <a:rPr lang="en-US" sz="3600" dirty="0" smtClean="0">
                <a:latin typeface="Times New Roman" panose="02020603050405020304" pitchFamily="18" charset="0"/>
              </a:rPr>
              <a:t> </a:t>
            </a:r>
            <a:r>
              <a:rPr lang="en-US" sz="3600" dirty="0" err="1" smtClean="0">
                <a:latin typeface="Times New Roman" panose="02020603050405020304" pitchFamily="18" charset="0"/>
              </a:rPr>
              <a:t>em</a:t>
            </a:r>
            <a:r>
              <a:rPr lang="en-US" sz="3600" dirty="0" smtClean="0">
                <a:latin typeface="Times New Roman" panose="02020603050405020304" pitchFamily="18" charset="0"/>
              </a:rPr>
              <a:t>. Cho </a:t>
            </a:r>
            <a:r>
              <a:rPr lang="en-US" sz="3600" dirty="0" err="1" smtClean="0">
                <a:latin typeface="Times New Roman" panose="02020603050405020304" pitchFamily="18" charset="0"/>
              </a:rPr>
              <a:t>biết</a:t>
            </a:r>
            <a:r>
              <a:rPr lang="en-US" sz="3600" dirty="0" smtClean="0">
                <a:latin typeface="Times New Roman" panose="02020603050405020304" pitchFamily="18" charset="0"/>
              </a:rPr>
              <a:t> </a:t>
            </a:r>
            <a:r>
              <a:rPr lang="en-US" sz="3600" dirty="0" err="1" smtClean="0">
                <a:latin typeface="Times New Roman" panose="02020603050405020304" pitchFamily="18" charset="0"/>
              </a:rPr>
              <a:t>một</a:t>
            </a:r>
            <a:r>
              <a:rPr lang="en-US" sz="3600" dirty="0" smtClean="0">
                <a:latin typeface="Times New Roman" panose="02020603050405020304" pitchFamily="18" charset="0"/>
              </a:rPr>
              <a:t> </a:t>
            </a:r>
            <a:r>
              <a:rPr lang="en-US" sz="3600" dirty="0" err="1" smtClean="0">
                <a:latin typeface="Times New Roman" panose="02020603050405020304" pitchFamily="18" charset="0"/>
              </a:rPr>
              <a:t>số</a:t>
            </a:r>
            <a:r>
              <a:rPr lang="en-US" sz="3600" dirty="0" smtClean="0">
                <a:latin typeface="Times New Roman" panose="02020603050405020304" pitchFamily="18" charset="0"/>
              </a:rPr>
              <a:t> </a:t>
            </a:r>
            <a:r>
              <a:rPr lang="en-US" sz="3600" dirty="0" err="1" smtClean="0">
                <a:latin typeface="Times New Roman" panose="02020603050405020304" pitchFamily="18" charset="0"/>
              </a:rPr>
              <a:t>thông</a:t>
            </a:r>
            <a:r>
              <a:rPr lang="en-US" sz="3600" dirty="0" smtClean="0">
                <a:latin typeface="Times New Roman" panose="02020603050405020304" pitchFamily="18" charset="0"/>
              </a:rPr>
              <a:t> </a:t>
            </a:r>
            <a:r>
              <a:rPr lang="en-US" sz="3600" dirty="0" err="1" smtClean="0">
                <a:latin typeface="Times New Roman" panose="02020603050405020304" pitchFamily="18" charset="0"/>
              </a:rPr>
              <a:t>số</a:t>
            </a:r>
            <a:r>
              <a:rPr lang="en-US" sz="3600" dirty="0" smtClean="0">
                <a:latin typeface="Times New Roman" panose="02020603050405020304" pitchFamily="18" charset="0"/>
              </a:rPr>
              <a:t> </a:t>
            </a:r>
            <a:r>
              <a:rPr lang="en-US" sz="3600" dirty="0" err="1" smtClean="0">
                <a:latin typeface="Times New Roman" panose="02020603050405020304" pitchFamily="18" charset="0"/>
              </a:rPr>
              <a:t>kỹ</a:t>
            </a:r>
            <a:r>
              <a:rPr lang="en-US" sz="3600" dirty="0" smtClean="0">
                <a:latin typeface="Times New Roman" panose="02020603050405020304" pitchFamily="18" charset="0"/>
              </a:rPr>
              <a:t> </a:t>
            </a:r>
            <a:r>
              <a:rPr lang="en-US" sz="3600" dirty="0" err="1" smtClean="0">
                <a:latin typeface="Times New Roman" panose="02020603050405020304" pitchFamily="18" charset="0"/>
              </a:rPr>
              <a:t>thuật</a:t>
            </a:r>
            <a:r>
              <a:rPr lang="en-US" sz="3600" dirty="0" smtClean="0">
                <a:latin typeface="Times New Roman" panose="02020603050405020304" pitchFamily="18" charset="0"/>
              </a:rPr>
              <a:t> </a:t>
            </a:r>
            <a:r>
              <a:rPr lang="en-US" sz="3600" dirty="0" err="1" smtClean="0">
                <a:latin typeface="Times New Roman" panose="02020603050405020304" pitchFamily="18" charset="0"/>
              </a:rPr>
              <a:t>ghi</a:t>
            </a:r>
            <a:r>
              <a:rPr lang="en-US" sz="3600" dirty="0" smtClean="0">
                <a:latin typeface="Times New Roman" panose="02020603050405020304" pitchFamily="18" charset="0"/>
              </a:rPr>
              <a:t> </a:t>
            </a:r>
            <a:r>
              <a:rPr lang="en-US" sz="3600" dirty="0" err="1" smtClean="0">
                <a:latin typeface="Times New Roman" panose="02020603050405020304" pitchFamily="18" charset="0"/>
              </a:rPr>
              <a:t>trên</a:t>
            </a:r>
            <a:r>
              <a:rPr lang="en-US" sz="3600" dirty="0" smtClean="0">
                <a:latin typeface="Times New Roman" panose="02020603050405020304" pitchFamily="18" charset="0"/>
              </a:rPr>
              <a:t> </a:t>
            </a:r>
            <a:r>
              <a:rPr lang="en-US" sz="3600" dirty="0" err="1" smtClean="0">
                <a:latin typeface="Times New Roman" panose="02020603050405020304" pitchFamily="18" charset="0"/>
              </a:rPr>
              <a:t>những</a:t>
            </a:r>
            <a:r>
              <a:rPr lang="en-US" sz="3600" dirty="0" smtClean="0">
                <a:latin typeface="Times New Roman" panose="02020603050405020304" pitchFamily="18" charset="0"/>
              </a:rPr>
              <a:t> </a:t>
            </a:r>
            <a:r>
              <a:rPr lang="en-US" sz="3600" dirty="0" err="1" smtClean="0">
                <a:latin typeface="Times New Roman" panose="02020603050405020304" pitchFamily="18" charset="0"/>
              </a:rPr>
              <a:t>đồ</a:t>
            </a:r>
            <a:r>
              <a:rPr lang="en-US" sz="3600" dirty="0" smtClean="0">
                <a:latin typeface="Times New Roman" panose="02020603050405020304" pitchFamily="18" charset="0"/>
              </a:rPr>
              <a:t> </a:t>
            </a:r>
            <a:r>
              <a:rPr lang="en-US" sz="3600" dirty="0" err="1" smtClean="0">
                <a:latin typeface="Times New Roman" panose="02020603050405020304" pitchFamily="18" charset="0"/>
              </a:rPr>
              <a:t>dùng</a:t>
            </a:r>
            <a:r>
              <a:rPr lang="en-US" sz="3600" dirty="0" smtClean="0">
                <a:latin typeface="Times New Roman" panose="02020603050405020304" pitchFamily="18" charset="0"/>
              </a:rPr>
              <a:t> </a:t>
            </a:r>
            <a:r>
              <a:rPr lang="en-US" sz="3600" dirty="0" err="1" smtClean="0">
                <a:latin typeface="Times New Roman" panose="02020603050405020304" pitchFamily="18" charset="0"/>
              </a:rPr>
              <a:t>điện</a:t>
            </a:r>
            <a:r>
              <a:rPr lang="en-US" sz="3600" dirty="0" smtClean="0">
                <a:latin typeface="Times New Roman" panose="02020603050405020304" pitchFamily="18" charset="0"/>
              </a:rPr>
              <a:t> </a:t>
            </a:r>
            <a:r>
              <a:rPr lang="en-US" sz="3600" dirty="0" err="1" smtClean="0">
                <a:latin typeface="Times New Roman" panose="02020603050405020304" pitchFamily="18" charset="0"/>
              </a:rPr>
              <a:t>đó</a:t>
            </a:r>
            <a:r>
              <a:rPr lang="en-US" sz="3600" dirty="0" smtClean="0">
                <a:latin typeface="Times New Roman" panose="02020603050405020304" pitchFamily="18" charset="0"/>
              </a:rPr>
              <a:t>.</a:t>
            </a:r>
          </a:p>
          <a:p>
            <a:endParaRPr lang="en-US" altLang="en-US" dirty="0"/>
          </a:p>
        </p:txBody>
      </p:sp>
      <p:pic>
        <p:nvPicPr>
          <p:cNvPr id="20486" name="Picture 12"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7900" y="381000"/>
            <a:ext cx="8191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p:cNvSpPr>
            <a:spLocks noChangeArrowheads="1"/>
          </p:cNvSpPr>
          <p:nvPr/>
        </p:nvSpPr>
        <p:spPr bwMode="auto">
          <a:xfrm>
            <a:off x="1981200" y="304800"/>
            <a:ext cx="327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b="1" dirty="0" err="1">
                <a:solidFill>
                  <a:srgbClr val="3DB043"/>
                </a:solidFill>
                <a:cs typeface="Times New Roman" panose="02020603050405020304" pitchFamily="18" charset="0"/>
              </a:rPr>
              <a:t>Vận</a:t>
            </a:r>
            <a:r>
              <a:rPr lang="en-US" altLang="en-US" sz="4000" b="1" dirty="0">
                <a:solidFill>
                  <a:srgbClr val="3DB043"/>
                </a:solidFill>
                <a:cs typeface="Times New Roman" panose="02020603050405020304" pitchFamily="18" charset="0"/>
              </a:rPr>
              <a:t> </a:t>
            </a:r>
            <a:r>
              <a:rPr lang="en-US" altLang="en-US" sz="4000" b="1" dirty="0" err="1">
                <a:solidFill>
                  <a:srgbClr val="3DB043"/>
                </a:solidFill>
                <a:cs typeface="Times New Roman" panose="02020603050405020304" pitchFamily="18" charset="0"/>
              </a:rPr>
              <a:t>dụng</a:t>
            </a:r>
            <a:endParaRPr lang="en-US" altLang="en-US" sz="4000" b="1" dirty="0">
              <a:solidFill>
                <a:srgbClr val="3DB043"/>
              </a:solidFill>
              <a:cs typeface="Times New Roman" panose="02020603050405020304" pitchFamily="18" charset="0"/>
            </a:endParaRPr>
          </a:p>
        </p:txBody>
      </p:sp>
      <p:sp>
        <p:nvSpPr>
          <p:cNvPr id="10" name="Rectangle 1"/>
          <p:cNvSpPr>
            <a:spLocks noChangeArrowheads="1"/>
          </p:cNvSpPr>
          <p:nvPr/>
        </p:nvSpPr>
        <p:spPr bwMode="auto">
          <a:xfrm>
            <a:off x="457200" y="3886200"/>
            <a:ext cx="8686800" cy="2320635"/>
          </a:xfrm>
          <a:prstGeom prst="rect">
            <a:avLst/>
          </a:pr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algn="just"/>
            <a:r>
              <a:rPr lang="en-US" sz="3600" dirty="0" smtClean="0">
                <a:latin typeface="Times New Roman" panose="02020603050405020304" pitchFamily="18" charset="0"/>
              </a:rPr>
              <a:t>2.</a:t>
            </a:r>
            <a:r>
              <a:rPr lang="en-US" sz="3600" dirty="0">
                <a:latin typeface="Times New Roman" panose="02020603050405020304" pitchFamily="18" charset="0"/>
              </a:rPr>
              <a:t> </a:t>
            </a:r>
            <a:r>
              <a:rPr lang="en-US" sz="3600" dirty="0" err="1" smtClean="0">
                <a:latin typeface="Times New Roman" panose="02020603050405020304" pitchFamily="18" charset="0"/>
              </a:rPr>
              <a:t>Tìm</a:t>
            </a:r>
            <a:r>
              <a:rPr lang="en-US" sz="3600" dirty="0" smtClean="0">
                <a:latin typeface="Times New Roman" panose="02020603050405020304" pitchFamily="18" charset="0"/>
              </a:rPr>
              <a:t> </a:t>
            </a:r>
            <a:r>
              <a:rPr lang="en-US" sz="3600" dirty="0" err="1">
                <a:latin typeface="Times New Roman" panose="02020603050405020304" pitchFamily="18" charset="0"/>
              </a:rPr>
              <a:t>hiểu</a:t>
            </a:r>
            <a:r>
              <a:rPr lang="en-US" sz="3600" dirty="0">
                <a:latin typeface="Times New Roman" panose="02020603050405020304" pitchFamily="18" charset="0"/>
              </a:rPr>
              <a:t> ý </a:t>
            </a:r>
            <a:r>
              <a:rPr lang="en-US" sz="3600" dirty="0" err="1">
                <a:latin typeface="Times New Roman" panose="02020603050405020304" pitchFamily="18" charset="0"/>
              </a:rPr>
              <a:t>nghĩa</a:t>
            </a:r>
            <a:r>
              <a:rPr lang="en-US" sz="3600" dirty="0">
                <a:latin typeface="Times New Roman" panose="02020603050405020304" pitchFamily="18" charset="0"/>
              </a:rPr>
              <a:t> </a:t>
            </a:r>
            <a:r>
              <a:rPr lang="en-US" sz="3600" dirty="0" err="1">
                <a:latin typeface="Times New Roman" panose="02020603050405020304" pitchFamily="18" charset="0"/>
              </a:rPr>
              <a:t>của</a:t>
            </a:r>
            <a:r>
              <a:rPr lang="en-US" sz="3600" dirty="0">
                <a:latin typeface="Times New Roman" panose="02020603050405020304" pitchFamily="18" charset="0"/>
              </a:rPr>
              <a:t> </a:t>
            </a:r>
            <a:r>
              <a:rPr lang="en-US" sz="3600" dirty="0" err="1">
                <a:latin typeface="Times New Roman" panose="02020603050405020304" pitchFamily="18" charset="0"/>
              </a:rPr>
              <a:t>các</a:t>
            </a:r>
            <a:r>
              <a:rPr lang="en-US" sz="3600" dirty="0">
                <a:latin typeface="Times New Roman" panose="02020603050405020304" pitchFamily="18" charset="0"/>
              </a:rPr>
              <a:t> </a:t>
            </a:r>
            <a:r>
              <a:rPr lang="en-US" sz="3600" dirty="0" err="1">
                <a:latin typeface="Times New Roman" panose="02020603050405020304" pitchFamily="18" charset="0"/>
              </a:rPr>
              <a:t>nhãn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a:latin typeface="Times New Roman" panose="02020603050405020304" pitchFamily="18" charset="0"/>
              </a:rPr>
              <a:t>lượng</a:t>
            </a:r>
            <a:r>
              <a:rPr lang="en-US" sz="3600" dirty="0">
                <a:latin typeface="Times New Roman" panose="02020603050405020304" pitchFamily="18" charset="0"/>
              </a:rPr>
              <a:t> </a:t>
            </a:r>
            <a:r>
              <a:rPr lang="en-US" sz="3600" dirty="0" err="1">
                <a:latin typeface="Times New Roman" panose="02020603050405020304" pitchFamily="18" charset="0"/>
              </a:rPr>
              <a:t>và</a:t>
            </a:r>
            <a:r>
              <a:rPr lang="en-US" sz="3600" dirty="0">
                <a:latin typeface="Times New Roman" panose="02020603050405020304" pitchFamily="18" charset="0"/>
              </a:rPr>
              <a:t> </a:t>
            </a:r>
            <a:r>
              <a:rPr lang="en-US" sz="3600" dirty="0" err="1">
                <a:latin typeface="Times New Roman" panose="02020603050405020304" pitchFamily="18" charset="0"/>
              </a:rPr>
              <a:t>cách</a:t>
            </a:r>
            <a:r>
              <a:rPr lang="en-US" sz="3600" dirty="0">
                <a:latin typeface="Times New Roman" panose="02020603050405020304" pitchFamily="18" charset="0"/>
              </a:rPr>
              <a:t> </a:t>
            </a:r>
            <a:r>
              <a:rPr lang="en-US" sz="3600" dirty="0" err="1">
                <a:latin typeface="Times New Roman" panose="02020603050405020304" pitchFamily="18" charset="0"/>
              </a:rPr>
              <a:t>lựa</a:t>
            </a:r>
            <a:r>
              <a:rPr lang="en-US" sz="3600" dirty="0">
                <a:latin typeface="Times New Roman" panose="02020603050405020304" pitchFamily="18" charset="0"/>
              </a:rPr>
              <a:t> </a:t>
            </a:r>
            <a:r>
              <a:rPr lang="en-US" sz="3600" dirty="0" err="1">
                <a:latin typeface="Times New Roman" panose="02020603050405020304" pitchFamily="18" charset="0"/>
              </a:rPr>
              <a:t>chọn</a:t>
            </a:r>
            <a:r>
              <a:rPr lang="en-US" sz="3600" dirty="0">
                <a:latin typeface="Times New Roman" panose="02020603050405020304" pitchFamily="18" charset="0"/>
              </a:rPr>
              <a:t> </a:t>
            </a:r>
            <a:r>
              <a:rPr lang="en-US" sz="3600" dirty="0" err="1">
                <a:latin typeface="Times New Roman" panose="02020603050405020304" pitchFamily="18" charset="0"/>
              </a:rPr>
              <a:t>đồ</a:t>
            </a:r>
            <a:r>
              <a:rPr lang="en-US" sz="3600" dirty="0">
                <a:latin typeface="Times New Roman" panose="02020603050405020304" pitchFamily="18" charset="0"/>
              </a:rPr>
              <a:t> </a:t>
            </a:r>
            <a:r>
              <a:rPr lang="en-US" sz="3600" dirty="0" err="1">
                <a:latin typeface="Times New Roman" panose="02020603050405020304" pitchFamily="18" charset="0"/>
              </a:rPr>
              <a:t>dùng</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sao</a:t>
            </a:r>
            <a:r>
              <a:rPr lang="en-US" sz="3600" dirty="0">
                <a:latin typeface="Times New Roman" panose="02020603050405020304" pitchFamily="18" charset="0"/>
              </a:rPr>
              <a:t> </a:t>
            </a:r>
            <a:r>
              <a:rPr lang="en-US" sz="3600" dirty="0" err="1">
                <a:latin typeface="Times New Roman" panose="02020603050405020304" pitchFamily="18" charset="0"/>
              </a:rPr>
              <a:t>cho</a:t>
            </a:r>
            <a:r>
              <a:rPr lang="en-US" sz="3600" dirty="0">
                <a:latin typeface="Times New Roman" panose="02020603050405020304" pitchFamily="18" charset="0"/>
              </a:rPr>
              <a:t> </a:t>
            </a:r>
            <a:r>
              <a:rPr lang="en-US" sz="3600" dirty="0" err="1">
                <a:latin typeface="Times New Roman" panose="02020603050405020304" pitchFamily="18" charset="0"/>
              </a:rPr>
              <a:t>tiết</a:t>
            </a:r>
            <a:r>
              <a:rPr lang="en-US" sz="3600" dirty="0">
                <a:latin typeface="Times New Roman" panose="02020603050405020304" pitchFamily="18" charset="0"/>
              </a:rPr>
              <a:t> </a:t>
            </a:r>
            <a:r>
              <a:rPr lang="en-US" sz="3600" dirty="0" err="1">
                <a:latin typeface="Times New Roman" panose="02020603050405020304" pitchFamily="18" charset="0"/>
              </a:rPr>
              <a:t>kiệm</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smtClean="0">
                <a:latin typeface="Times New Roman" panose="02020603050405020304" pitchFamily="18" charset="0"/>
              </a:rPr>
              <a:t>năng</a:t>
            </a:r>
            <a:r>
              <a:rPr lang="en-US" sz="3600" dirty="0">
                <a:latin typeface="Times New Roman" panose="02020603050405020304" pitchFamily="18" charset="0"/>
              </a:rPr>
              <a:t> </a:t>
            </a:r>
            <a:r>
              <a:rPr lang="en-US" sz="3600" dirty="0" err="1" smtClean="0">
                <a:latin typeface="Times New Roman" panose="02020603050405020304" pitchFamily="18" charset="0"/>
              </a:rPr>
              <a:t>dựa</a:t>
            </a:r>
            <a:r>
              <a:rPr lang="en-US" sz="3600" dirty="0" smtClean="0">
                <a:latin typeface="Times New Roman" panose="02020603050405020304" pitchFamily="18" charset="0"/>
              </a:rPr>
              <a:t> </a:t>
            </a:r>
            <a:r>
              <a:rPr lang="en-US" sz="3600" dirty="0" err="1">
                <a:latin typeface="Times New Roman" panose="02020603050405020304" pitchFamily="18" charset="0"/>
              </a:rPr>
              <a:t>trên</a:t>
            </a:r>
            <a:r>
              <a:rPr lang="en-US" sz="3600" dirty="0">
                <a:latin typeface="Times New Roman" panose="02020603050405020304" pitchFamily="18" charset="0"/>
              </a:rPr>
              <a:t> </a:t>
            </a:r>
            <a:r>
              <a:rPr lang="en-US" sz="3600" dirty="0" err="1">
                <a:latin typeface="Times New Roman" panose="02020603050405020304" pitchFamily="18" charset="0"/>
              </a:rPr>
              <a:t>nhãn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smtClean="0">
                <a:latin typeface="Times New Roman" panose="02020603050405020304" pitchFamily="18" charset="0"/>
              </a:rPr>
              <a:t>lượng</a:t>
            </a:r>
            <a:r>
              <a:rPr lang="en-US" sz="3600" dirty="0" smtClean="0">
                <a:latin typeface="Times New Roman" panose="02020603050405020304" pitchFamily="18" charset="0"/>
              </a:rPr>
              <a:t>.</a:t>
            </a:r>
            <a:endParaRPr lang="en-US" sz="3600" dirty="0">
              <a:latin typeface="Times New Roman" panose="02020603050405020304" pitchFamily="18" charset="0"/>
            </a:endParaRPr>
          </a:p>
          <a:p>
            <a:endParaRPr lang="en-US" altLang="en-US" sz="3600" dirty="0"/>
          </a:p>
        </p:txBody>
      </p:sp>
      <p:sp>
        <p:nvSpPr>
          <p:cNvPr id="7" name="Rectangle 13"/>
          <p:cNvSpPr>
            <a:spLocks noChangeArrowheads="1"/>
          </p:cNvSpPr>
          <p:nvPr/>
        </p:nvSpPr>
        <p:spPr bwMode="auto">
          <a:xfrm>
            <a:off x="4343400" y="457200"/>
            <a:ext cx="426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b="1" dirty="0" smtClean="0">
                <a:solidFill>
                  <a:srgbClr val="FF0000"/>
                </a:solidFill>
                <a:cs typeface="Times New Roman" panose="02020603050405020304" pitchFamily="18" charset="0"/>
              </a:rPr>
              <a:t>(</a:t>
            </a:r>
            <a:r>
              <a:rPr lang="en-US" altLang="en-US" sz="4000" b="1" dirty="0" err="1" smtClean="0">
                <a:solidFill>
                  <a:srgbClr val="FF0000"/>
                </a:solidFill>
                <a:cs typeface="Times New Roman" panose="02020603050405020304" pitchFamily="18" charset="0"/>
              </a:rPr>
              <a:t>Công</a:t>
            </a:r>
            <a:r>
              <a:rPr lang="en-US" altLang="en-US" sz="4000" b="1" dirty="0" smtClean="0">
                <a:solidFill>
                  <a:srgbClr val="FF0000"/>
                </a:solidFill>
                <a:cs typeface="Times New Roman" panose="02020603050405020304" pitchFamily="18" charset="0"/>
              </a:rPr>
              <a:t> </a:t>
            </a:r>
            <a:r>
              <a:rPr lang="en-US" altLang="en-US" sz="4000" b="1" dirty="0" err="1" smtClean="0">
                <a:solidFill>
                  <a:srgbClr val="FF0000"/>
                </a:solidFill>
                <a:cs typeface="Times New Roman" panose="02020603050405020304" pitchFamily="18" charset="0"/>
              </a:rPr>
              <a:t>việc</a:t>
            </a:r>
            <a:r>
              <a:rPr lang="en-US" altLang="en-US" sz="4000" b="1" dirty="0" smtClean="0">
                <a:solidFill>
                  <a:srgbClr val="FF0000"/>
                </a:solidFill>
                <a:cs typeface="Times New Roman" panose="02020603050405020304" pitchFamily="18" charset="0"/>
              </a:rPr>
              <a:t> </a:t>
            </a:r>
            <a:r>
              <a:rPr lang="en-US" altLang="en-US" sz="4000" b="1" dirty="0" err="1" smtClean="0">
                <a:solidFill>
                  <a:srgbClr val="FF0000"/>
                </a:solidFill>
                <a:cs typeface="Times New Roman" panose="02020603050405020304" pitchFamily="18" charset="0"/>
              </a:rPr>
              <a:t>về</a:t>
            </a:r>
            <a:r>
              <a:rPr lang="en-US" altLang="en-US" sz="4000" b="1" dirty="0" smtClean="0">
                <a:solidFill>
                  <a:srgbClr val="FF0000"/>
                </a:solidFill>
                <a:cs typeface="Times New Roman" panose="02020603050405020304" pitchFamily="18" charset="0"/>
              </a:rPr>
              <a:t> </a:t>
            </a:r>
            <a:r>
              <a:rPr lang="en-US" altLang="en-US" sz="4000" b="1" dirty="0" err="1" smtClean="0">
                <a:solidFill>
                  <a:srgbClr val="FF0000"/>
                </a:solidFill>
                <a:cs typeface="Times New Roman" panose="02020603050405020304" pitchFamily="18" charset="0"/>
              </a:rPr>
              <a:t>nhà</a:t>
            </a:r>
            <a:r>
              <a:rPr lang="en-US" altLang="en-US" sz="4000" b="1" dirty="0" smtClean="0">
                <a:solidFill>
                  <a:srgbClr val="FF0000"/>
                </a:solidFill>
                <a:cs typeface="Times New Roman" panose="02020603050405020304" pitchFamily="18" charset="0"/>
              </a:rPr>
              <a:t>)</a:t>
            </a:r>
            <a:endParaRPr lang="en-US" altLang="en-US" sz="40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42757658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500"/>
                                        <p:tgtEl>
                                          <p:spTgt spid="204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p:bldP spid="10"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205837"/>
            <a:ext cx="7543800"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H</a:t>
            </a:r>
            <a:r>
              <a:rPr lang="en-US" sz="2800" dirty="0" err="1" smtClean="0">
                <a:solidFill>
                  <a:srgbClr val="FF0000"/>
                </a:solidFill>
                <a:latin typeface="Times New Roman" panose="02020603050405020304" pitchFamily="18" charset="0"/>
                <a:cs typeface="Times New Roman" panose="02020603050405020304" pitchFamily="18" charset="0"/>
              </a:rPr>
              <a:t>iện</a:t>
            </a:r>
            <a:r>
              <a:rPr lang="en-US" sz="2800" dirty="0" smtClean="0">
                <a:solidFill>
                  <a:srgbClr val="FF0000"/>
                </a:solidFill>
                <a:latin typeface="Times New Roman" panose="02020603050405020304" pitchFamily="18" charset="0"/>
                <a:cs typeface="Times New Roman" panose="02020603050405020304" pitchFamily="18" charset="0"/>
              </a:rPr>
              <a:t> nay, </a:t>
            </a:r>
            <a:r>
              <a:rPr lang="en-US" sz="2800" dirty="0" err="1" smtClean="0">
                <a:solidFill>
                  <a:srgbClr val="FF0000"/>
                </a:solidFill>
                <a:latin typeface="Times New Roman" panose="02020603050405020304" pitchFamily="18" charset="0"/>
                <a:cs typeface="Times New Roman" panose="02020603050405020304" pitchFamily="18" charset="0"/>
              </a:rPr>
              <a:t>gia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nấu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cơm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thắp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bằng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3794" name="Picture 2" descr="Mua Nồi Cơm Điện Supor 1.5 Lít CFXB40FC33VN-75 Giá Tốt| Nguyễn Kim"/>
          <p:cNvPicPr>
            <a:picLocks noChangeAspect="1" noChangeArrowheads="1"/>
          </p:cNvPicPr>
          <p:nvPr/>
        </p:nvPicPr>
        <p:blipFill>
          <a:blip r:embed="rId2" cstate="print"/>
          <a:srcRect/>
          <a:stretch>
            <a:fillRect/>
          </a:stretch>
        </p:blipFill>
        <p:spPr bwMode="auto">
          <a:xfrm>
            <a:off x="685800" y="1981200"/>
            <a:ext cx="2075997" cy="1589435"/>
          </a:xfrm>
          <a:prstGeom prst="rect">
            <a:avLst/>
          </a:prstGeom>
          <a:noFill/>
        </p:spPr>
      </p:pic>
      <p:pic>
        <p:nvPicPr>
          <p:cNvPr id="33796" name="Picture 4" descr="Nồi cơm điện Kangaroo 1.2 lít KG822 đỏ - giá tốt"/>
          <p:cNvPicPr>
            <a:picLocks noChangeAspect="1" noChangeArrowheads="1"/>
          </p:cNvPicPr>
          <p:nvPr/>
        </p:nvPicPr>
        <p:blipFill>
          <a:blip r:embed="rId3"/>
          <a:srcRect/>
          <a:stretch>
            <a:fillRect/>
          </a:stretch>
        </p:blipFill>
        <p:spPr bwMode="auto">
          <a:xfrm>
            <a:off x="2971800" y="1676400"/>
            <a:ext cx="2857500" cy="2286000"/>
          </a:xfrm>
          <a:prstGeom prst="rect">
            <a:avLst/>
          </a:prstGeom>
          <a:noFill/>
        </p:spPr>
      </p:pic>
      <p:pic>
        <p:nvPicPr>
          <p:cNvPr id="33798" name="Picture 6" descr="Máy Làm Mát Không Khí - Quạt Điều Hòa DAICHIPRO DCP-5000A - Chính Hãng"/>
          <p:cNvPicPr>
            <a:picLocks noChangeAspect="1" noChangeArrowheads="1"/>
          </p:cNvPicPr>
          <p:nvPr/>
        </p:nvPicPr>
        <p:blipFill>
          <a:blip r:embed="rId4"/>
          <a:srcRect/>
          <a:stretch>
            <a:fillRect/>
          </a:stretch>
        </p:blipFill>
        <p:spPr bwMode="auto">
          <a:xfrm>
            <a:off x="5867400" y="2057400"/>
            <a:ext cx="2743200" cy="2133600"/>
          </a:xfrm>
          <a:prstGeom prst="rect">
            <a:avLst/>
          </a:prstGeom>
          <a:noFill/>
        </p:spPr>
      </p:pic>
      <p:pic>
        <p:nvPicPr>
          <p:cNvPr id="33800" name="Picture 8" descr="Quạt đứng công nghiệp SenKo DCN108"/>
          <p:cNvPicPr>
            <a:picLocks noChangeAspect="1" noChangeArrowheads="1"/>
          </p:cNvPicPr>
          <p:nvPr/>
        </p:nvPicPr>
        <p:blipFill>
          <a:blip r:embed="rId5" cstate="print"/>
          <a:srcRect/>
          <a:stretch>
            <a:fillRect/>
          </a:stretch>
        </p:blipFill>
        <p:spPr bwMode="auto">
          <a:xfrm>
            <a:off x="609600" y="3962400"/>
            <a:ext cx="1978025" cy="1981200"/>
          </a:xfrm>
          <a:prstGeom prst="rect">
            <a:avLst/>
          </a:prstGeom>
          <a:noFill/>
        </p:spPr>
      </p:pic>
      <p:pic>
        <p:nvPicPr>
          <p:cNvPr id="33802" name="Picture 10" descr="Lý do nên thay đèn compact, đèn chữ U bằng đèn led Bulb"/>
          <p:cNvPicPr>
            <a:picLocks noChangeAspect="1" noChangeArrowheads="1"/>
          </p:cNvPicPr>
          <p:nvPr/>
        </p:nvPicPr>
        <p:blipFill>
          <a:blip r:embed="rId6"/>
          <a:srcRect/>
          <a:stretch>
            <a:fillRect/>
          </a:stretch>
        </p:blipFill>
        <p:spPr bwMode="auto">
          <a:xfrm>
            <a:off x="2667000" y="4114800"/>
            <a:ext cx="2286000" cy="1905000"/>
          </a:xfrm>
          <a:prstGeom prst="rect">
            <a:avLst/>
          </a:prstGeom>
          <a:noFill/>
        </p:spPr>
      </p:pic>
      <p:pic>
        <p:nvPicPr>
          <p:cNvPr id="33804" name="Picture 12" descr="Các loại đèn chiếu sáng trong nội thất"/>
          <p:cNvPicPr>
            <a:picLocks noChangeAspect="1" noChangeArrowheads="1"/>
          </p:cNvPicPr>
          <p:nvPr/>
        </p:nvPicPr>
        <p:blipFill>
          <a:blip r:embed="rId7"/>
          <a:srcRect/>
          <a:stretch>
            <a:fillRect/>
          </a:stretch>
        </p:blipFill>
        <p:spPr bwMode="auto">
          <a:xfrm>
            <a:off x="5410200" y="3962400"/>
            <a:ext cx="2743200" cy="2286001"/>
          </a:xfrm>
          <a:prstGeom prst="rect">
            <a:avLst/>
          </a:prstGeom>
          <a:noFill/>
        </p:spPr>
      </p:pic>
    </p:spTree>
    <p:extLst>
      <p:ext uri="{BB962C8B-B14F-4D97-AF65-F5344CB8AC3E}">
        <p14:creationId xmlns:p14="http://schemas.microsoft.com/office/powerpoint/2010/main" val="22202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blinds(horizontal)">
                                      <p:cBhvr>
                                        <p:cTn id="17" dur="500"/>
                                        <p:tgtEl>
                                          <p:spTgt spid="33794"/>
                                        </p:tgtEl>
                                      </p:cBhvr>
                                    </p:animEffect>
                                  </p:childTnLst>
                                </p:cTn>
                              </p:par>
                              <p:par>
                                <p:cTn id="18" presetID="3" presetClass="entr" presetSubtype="10" fill="hold" nodeType="withEffect">
                                  <p:stCondLst>
                                    <p:cond delay="0"/>
                                  </p:stCondLst>
                                  <p:childTnLst>
                                    <p:set>
                                      <p:cBhvr>
                                        <p:cTn id="19" dur="1" fill="hold">
                                          <p:stCondLst>
                                            <p:cond delay="0"/>
                                          </p:stCondLst>
                                        </p:cTn>
                                        <p:tgtEl>
                                          <p:spTgt spid="33796"/>
                                        </p:tgtEl>
                                        <p:attrNameLst>
                                          <p:attrName>style.visibility</p:attrName>
                                        </p:attrNameLst>
                                      </p:cBhvr>
                                      <p:to>
                                        <p:strVal val="visible"/>
                                      </p:to>
                                    </p:set>
                                    <p:animEffect transition="in" filter="blinds(horizontal)">
                                      <p:cBhvr>
                                        <p:cTn id="20" dur="500"/>
                                        <p:tgtEl>
                                          <p:spTgt spid="3379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3798"/>
                                        </p:tgtEl>
                                        <p:attrNameLst>
                                          <p:attrName>style.visibility</p:attrName>
                                        </p:attrNameLst>
                                      </p:cBhvr>
                                      <p:to>
                                        <p:strVal val="visible"/>
                                      </p:to>
                                    </p:set>
                                    <p:animEffect transition="in" filter="blinds(horizontal)">
                                      <p:cBhvr>
                                        <p:cTn id="25" dur="500"/>
                                        <p:tgtEl>
                                          <p:spTgt spid="33798"/>
                                        </p:tgtEl>
                                      </p:cBhvr>
                                    </p:animEffect>
                                  </p:childTnLst>
                                </p:cTn>
                              </p:par>
                              <p:par>
                                <p:cTn id="26" presetID="3" presetClass="entr" presetSubtype="10" fill="hold" nodeType="withEffect">
                                  <p:stCondLst>
                                    <p:cond delay="0"/>
                                  </p:stCondLst>
                                  <p:childTnLst>
                                    <p:set>
                                      <p:cBhvr>
                                        <p:cTn id="27" dur="1" fill="hold">
                                          <p:stCondLst>
                                            <p:cond delay="0"/>
                                          </p:stCondLst>
                                        </p:cTn>
                                        <p:tgtEl>
                                          <p:spTgt spid="33800"/>
                                        </p:tgtEl>
                                        <p:attrNameLst>
                                          <p:attrName>style.visibility</p:attrName>
                                        </p:attrNameLst>
                                      </p:cBhvr>
                                      <p:to>
                                        <p:strVal val="visible"/>
                                      </p:to>
                                    </p:set>
                                    <p:animEffect transition="in" filter="blinds(horizontal)">
                                      <p:cBhvr>
                                        <p:cTn id="28" dur="500"/>
                                        <p:tgtEl>
                                          <p:spTgt spid="3380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3804"/>
                                        </p:tgtEl>
                                        <p:attrNameLst>
                                          <p:attrName>style.visibility</p:attrName>
                                        </p:attrNameLst>
                                      </p:cBhvr>
                                      <p:to>
                                        <p:strVal val="visible"/>
                                      </p:to>
                                    </p:set>
                                    <p:animEffect transition="in" filter="box(in)">
                                      <p:cBhvr>
                                        <p:cTn id="33" dur="500"/>
                                        <p:tgtEl>
                                          <p:spTgt spid="33804"/>
                                        </p:tgtEl>
                                      </p:cBhvr>
                                    </p:animEffect>
                                  </p:childTnLst>
                                </p:cTn>
                              </p:par>
                              <p:par>
                                <p:cTn id="34" presetID="4" presetClass="entr" presetSubtype="16" fill="hold" nodeType="withEffect">
                                  <p:stCondLst>
                                    <p:cond delay="0"/>
                                  </p:stCondLst>
                                  <p:childTnLst>
                                    <p:set>
                                      <p:cBhvr>
                                        <p:cTn id="35" dur="1" fill="hold">
                                          <p:stCondLst>
                                            <p:cond delay="0"/>
                                          </p:stCondLst>
                                        </p:cTn>
                                        <p:tgtEl>
                                          <p:spTgt spid="33802"/>
                                        </p:tgtEl>
                                        <p:attrNameLst>
                                          <p:attrName>style.visibility</p:attrName>
                                        </p:attrNameLst>
                                      </p:cBhvr>
                                      <p:to>
                                        <p:strVal val="visible"/>
                                      </p:to>
                                    </p:set>
                                    <p:animEffect transition="in" filter="box(in)">
                                      <p:cBhvr>
                                        <p:cTn id="36" dur="5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47800" y="1438836"/>
            <a:ext cx="6781800" cy="2965611"/>
            <a:chOff x="1447800" y="1438836"/>
            <a:chExt cx="6781800" cy="2965611"/>
          </a:xfrm>
        </p:grpSpPr>
        <p:sp>
          <p:nvSpPr>
            <p:cNvPr id="2" name="Oval Callout 1"/>
            <p:cNvSpPr/>
            <p:nvPr/>
          </p:nvSpPr>
          <p:spPr>
            <a:xfrm>
              <a:off x="1447800" y="1438836"/>
              <a:ext cx="6781800" cy="2965611"/>
            </a:xfrm>
            <a:prstGeom prst="wedgeEllipse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p:cNvSpPr txBox="1"/>
            <p:nvPr/>
          </p:nvSpPr>
          <p:spPr>
            <a:xfrm>
              <a:off x="1834817" y="2209800"/>
              <a:ext cx="60899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sp>
        <p:nvSpPr>
          <p:cNvPr id="4" name="Rectangle 3"/>
          <p:cNvSpPr/>
          <p:nvPr/>
        </p:nvSpPr>
        <p:spPr>
          <a:xfrm>
            <a:off x="1925782" y="2255966"/>
            <a:ext cx="6019800" cy="1569660"/>
          </a:xfrm>
          <a:prstGeom prst="rect">
            <a:avLst/>
          </a:prstGeom>
        </p:spPr>
        <p:txBody>
          <a:bodyPr wrap="square">
            <a:spAutoFit/>
          </a:bodyPr>
          <a:lstStyle/>
          <a:p>
            <a:pPr algn="ctr"/>
            <a:r>
              <a:rPr lang="vi-VN" sz="3200" dirty="0">
                <a:latin typeface="+mj-lt"/>
              </a:rPr>
              <a:t>Nếu không có các đồ dùng điện đó </a:t>
            </a:r>
            <a:endParaRPr lang="en-US" sz="3200" dirty="0" smtClean="0">
              <a:latin typeface="+mj-lt"/>
            </a:endParaRPr>
          </a:p>
          <a:p>
            <a:pPr algn="ctr"/>
            <a:r>
              <a:rPr lang="vi-VN" sz="3200" dirty="0" smtClean="0">
                <a:latin typeface="+mj-lt"/>
              </a:rPr>
              <a:t>cuộc </a:t>
            </a:r>
            <a:r>
              <a:rPr lang="vi-VN" sz="3200" dirty="0">
                <a:latin typeface="+mj-lt"/>
              </a:rPr>
              <a:t>sống của chúng ta sẽ </a:t>
            </a:r>
            <a:endParaRPr lang="en-US" sz="3200" dirty="0" smtClean="0">
              <a:latin typeface="+mj-lt"/>
            </a:endParaRPr>
          </a:p>
          <a:p>
            <a:pPr algn="ctr"/>
            <a:r>
              <a:rPr lang="vi-VN" sz="3200" dirty="0" smtClean="0">
                <a:latin typeface="+mj-lt"/>
              </a:rPr>
              <a:t>như </a:t>
            </a:r>
            <a:r>
              <a:rPr lang="vi-VN" sz="3200" dirty="0">
                <a:latin typeface="+mj-lt"/>
              </a:rPr>
              <a:t>thế nào?</a:t>
            </a:r>
            <a:endParaRPr lang="en-US" sz="3200" dirty="0">
              <a:latin typeface="+mj-lt"/>
            </a:endParaRPr>
          </a:p>
        </p:txBody>
      </p:sp>
    </p:spTree>
    <p:extLst>
      <p:ext uri="{BB962C8B-B14F-4D97-AF65-F5344CB8AC3E}">
        <p14:creationId xmlns:p14="http://schemas.microsoft.com/office/powerpoint/2010/main" val="607054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86199"/>
            <a:ext cx="8686800" cy="29579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76200"/>
            <a:ext cx="85344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CHƯƠNG IV: ĐỒ DÙNG ĐIỆN TRONG GIA ĐÌNH</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228598" y="762000"/>
            <a:ext cx="8839202"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BÀI 10: KHÁI QUÁT VỀ ĐỒ DÙNG ĐIỆN TRONG GIA ĐÌNH</a:t>
            </a:r>
            <a:endParaRPr lang="en-US" sz="2400" b="1" dirty="0">
              <a:latin typeface="Times New Roman" pitchFamily="18" charset="0"/>
              <a:cs typeface="Times New Roman" pitchFamily="18" charset="0"/>
            </a:endParaRPr>
          </a:p>
        </p:txBody>
      </p:sp>
      <p:sp>
        <p:nvSpPr>
          <p:cNvPr id="9" name="TextBox 8"/>
          <p:cNvSpPr txBox="1"/>
          <p:nvPr/>
        </p:nvSpPr>
        <p:spPr>
          <a:xfrm>
            <a:off x="228598" y="1288242"/>
            <a:ext cx="8839201"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BÀI 11: ĐÈN ĐIỆN</a:t>
            </a:r>
            <a:endParaRPr lang="en-US" sz="2400" b="1" dirty="0">
              <a:latin typeface="Times New Roman" pitchFamily="18" charset="0"/>
              <a:cs typeface="Times New Roman" pitchFamily="18" charset="0"/>
            </a:endParaRPr>
          </a:p>
        </p:txBody>
      </p:sp>
      <p:sp>
        <p:nvSpPr>
          <p:cNvPr id="10" name="TextBox 9"/>
          <p:cNvSpPr txBox="1"/>
          <p:nvPr/>
        </p:nvSpPr>
        <p:spPr>
          <a:xfrm>
            <a:off x="228600" y="1828338"/>
            <a:ext cx="8804564"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BÀI 12: NỒI CƠM ĐIỆN</a:t>
            </a:r>
            <a:endParaRPr lang="en-US" sz="2400" b="1" dirty="0">
              <a:latin typeface="Times New Roman" pitchFamily="18" charset="0"/>
              <a:cs typeface="Times New Roman" pitchFamily="18" charset="0"/>
            </a:endParaRPr>
          </a:p>
        </p:txBody>
      </p:sp>
      <p:sp>
        <p:nvSpPr>
          <p:cNvPr id="11" name="TextBox 10"/>
          <p:cNvSpPr txBox="1"/>
          <p:nvPr/>
        </p:nvSpPr>
        <p:spPr>
          <a:xfrm>
            <a:off x="228599" y="2247899"/>
            <a:ext cx="8846127"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BÀI 13: BẾP HỒNG NGOẠI</a:t>
            </a:r>
            <a:endParaRPr lang="en-US" sz="2400" b="1" dirty="0">
              <a:latin typeface="Times New Roman" pitchFamily="18" charset="0"/>
              <a:cs typeface="Times New Roman" pitchFamily="18" charset="0"/>
            </a:endParaRPr>
          </a:p>
        </p:txBody>
      </p:sp>
      <p:sp>
        <p:nvSpPr>
          <p:cNvPr id="12" name="TextBox 11"/>
          <p:cNvSpPr txBox="1"/>
          <p:nvPr/>
        </p:nvSpPr>
        <p:spPr>
          <a:xfrm>
            <a:off x="193962" y="2743200"/>
            <a:ext cx="8776856" cy="830997"/>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BÀI 14: DỰ ÁN: AN TOÀN VÀ TIẾT KIỆM ĐIỆN NĂNG TRONG GIA ĐÌNH</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904567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2400"/>
            <a:ext cx="906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BÀI 10: KHÁI QUÁT VỀ ĐỒ DÙNG ĐIỆN TRONG GIA ĐÌNH</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4" name="Rectangle 13"/>
          <p:cNvSpPr/>
          <p:nvPr/>
        </p:nvSpPr>
        <p:spPr>
          <a:xfrm>
            <a:off x="152400" y="614065"/>
            <a:ext cx="8929255" cy="3970318"/>
          </a:xfrm>
          <a:prstGeom prst="rect">
            <a:avLst/>
          </a:prstGeom>
        </p:spPr>
        <p:txBody>
          <a:bodyPr wrap="square">
            <a:spAutoFit/>
          </a:bodyPr>
          <a:lstStyle/>
          <a:p>
            <a:pPr algn="ctr" defTabSz="457200">
              <a:defRPr/>
            </a:pPr>
            <a:r>
              <a:rPr lang="vi-VN" sz="3600" b="1" dirty="0">
                <a:solidFill>
                  <a:srgbClr val="7030A0"/>
                </a:solidFill>
                <a:latin typeface="Times New Roman" panose="02020603050405020304" pitchFamily="18" charset="0"/>
                <a:cs typeface="Times New Roman" panose="02020603050405020304" pitchFamily="18" charset="0"/>
                <a:sym typeface="Arial" panose="020B0604020202020204" pitchFamily="34" charset="0"/>
              </a:rPr>
              <a:t>Tiết </a:t>
            </a:r>
            <a:r>
              <a:rPr lang="en-US" sz="3600" b="1" dirty="0" smtClean="0">
                <a:solidFill>
                  <a:srgbClr val="7030A0"/>
                </a:solidFill>
                <a:latin typeface="Times New Roman" panose="02020603050405020304" pitchFamily="18" charset="0"/>
                <a:cs typeface="Times New Roman" panose="02020603050405020304" pitchFamily="18" charset="0"/>
                <a:sym typeface="Arial" panose="020B0604020202020204" pitchFamily="34" charset="0"/>
              </a:rPr>
              <a:t>24</a:t>
            </a:r>
            <a:r>
              <a:rPr lang="vi-VN" sz="3600" b="1" dirty="0" smtClean="0">
                <a:solidFill>
                  <a:srgbClr val="7030A0"/>
                </a:solidFill>
                <a:latin typeface="Times New Roman" panose="02020603050405020304" pitchFamily="18" charset="0"/>
                <a:cs typeface="Times New Roman" panose="02020603050405020304" pitchFamily="18" charset="0"/>
                <a:sym typeface="Arial" panose="020B0604020202020204" pitchFamily="34" charset="0"/>
              </a:rPr>
              <a:t>:</a:t>
            </a:r>
            <a:endParaRPr lang="en-US" sz="3600" b="1" dirty="0" smtClean="0">
              <a:solidFill>
                <a:srgbClr val="7030A0"/>
              </a:solidFill>
              <a:latin typeface="Times New Roman" panose="02020603050405020304" pitchFamily="18" charset="0"/>
              <a:cs typeface="Times New Roman" panose="02020603050405020304" pitchFamily="18" charset="0"/>
              <a:sym typeface="Arial" panose="020B0604020202020204" pitchFamily="34" charset="0"/>
            </a:endParaRPr>
          </a:p>
          <a:p>
            <a:pPr defTabSz="457200">
              <a:defRPr/>
            </a:pP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I.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Đồ</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dùng</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điện</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trong</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gia</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đình</a:t>
            </a:r>
            <a:endPar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endParaRPr>
          </a:p>
          <a:p>
            <a:pPr defTabSz="457200">
              <a:defRPr/>
            </a:pP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II.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Thông</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số</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kĩ</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thuật</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của</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đồ</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dùng</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điện</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trong</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gia</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đình</a:t>
            </a:r>
            <a:endPar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endParaRPr>
          </a:p>
          <a:p>
            <a:pPr algn="ctr" defTabSz="457200">
              <a:defRPr/>
            </a:pPr>
            <a:r>
              <a:rPr lang="vi-VN" sz="3600" b="1" dirty="0" smtClean="0">
                <a:solidFill>
                  <a:srgbClr val="7030A0"/>
                </a:solidFill>
                <a:latin typeface="Times New Roman" panose="02020603050405020304" pitchFamily="18" charset="0"/>
                <a:cs typeface="Times New Roman" panose="02020603050405020304" pitchFamily="18" charset="0"/>
                <a:sym typeface="Arial" panose="020B0604020202020204" pitchFamily="34" charset="0"/>
              </a:rPr>
              <a:t>Tiết </a:t>
            </a:r>
            <a:r>
              <a:rPr lang="en-US" sz="3600" b="1" dirty="0" smtClean="0">
                <a:solidFill>
                  <a:srgbClr val="7030A0"/>
                </a:solidFill>
                <a:latin typeface="Times New Roman" panose="02020603050405020304" pitchFamily="18" charset="0"/>
                <a:cs typeface="Times New Roman" panose="02020603050405020304" pitchFamily="18" charset="0"/>
                <a:sym typeface="Arial" panose="020B0604020202020204" pitchFamily="34" charset="0"/>
              </a:rPr>
              <a:t>25</a:t>
            </a:r>
            <a:r>
              <a:rPr lang="vi-VN" sz="3600" b="1" dirty="0" smtClean="0">
                <a:solidFill>
                  <a:srgbClr val="7030A0"/>
                </a:solidFill>
                <a:latin typeface="Times New Roman" panose="02020603050405020304" pitchFamily="18" charset="0"/>
                <a:cs typeface="Times New Roman" panose="02020603050405020304" pitchFamily="18" charset="0"/>
                <a:sym typeface="Arial" panose="020B0604020202020204" pitchFamily="34" charset="0"/>
              </a:rPr>
              <a:t>:</a:t>
            </a:r>
            <a:endParaRPr lang="en-US" sz="3600" b="1" dirty="0" smtClean="0">
              <a:solidFill>
                <a:srgbClr val="7030A0"/>
              </a:solidFill>
              <a:latin typeface="Times New Roman" panose="02020603050405020304" pitchFamily="18" charset="0"/>
              <a:cs typeface="Times New Roman" panose="02020603050405020304" pitchFamily="18" charset="0"/>
              <a:sym typeface="Arial" panose="020B0604020202020204" pitchFamily="34" charset="0"/>
            </a:endParaRPr>
          </a:p>
          <a:p>
            <a:pPr algn="just" defTabSz="457200">
              <a:defRPr/>
            </a:pP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III.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Lựa</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chọn</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và</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sử</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dụng</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đồ</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dung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điện</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trong</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gia</a:t>
            </a:r>
            <a:r>
              <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 </a:t>
            </a:r>
            <a:r>
              <a:rPr lang="en-US" sz="3600" b="1" dirty="0" err="1"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rPr>
              <a:t>đình</a:t>
            </a:r>
            <a:endParaRPr lang="en-US" sz="3600" b="1" dirty="0" smtClean="0">
              <a:solidFill>
                <a:prstClr val="black"/>
              </a:solidFill>
              <a:latin typeface="Times New Roman" panose="02020603050405020304" pitchFamily="18" charset="0"/>
              <a:cs typeface="Times New Roman" panose="02020603050405020304" pitchFamily="18" charset="0"/>
              <a:sym typeface="Arial" panose="020B0604020202020204" pitchFamily="34" charset="0"/>
            </a:endParaRPr>
          </a:p>
        </p:txBody>
      </p:sp>
      <p:pic>
        <p:nvPicPr>
          <p:cNvPr id="15" name="Picture 14" descr="Screen Clipping"/>
          <p:cNvPicPr>
            <a:picLocks noChangeAspect="1"/>
          </p:cNvPicPr>
          <p:nvPr/>
        </p:nvPicPr>
        <p:blipFill rotWithShape="1">
          <a:blip r:embed="rId2">
            <a:extLst>
              <a:ext uri="{28A0092B-C50C-407E-A947-70E740481C1C}">
                <a14:useLocalDpi xmlns:a14="http://schemas.microsoft.com/office/drawing/2010/main" val="0"/>
              </a:ext>
            </a:extLst>
          </a:blip>
          <a:srcRect b="10545"/>
          <a:stretch/>
        </p:blipFill>
        <p:spPr>
          <a:xfrm>
            <a:off x="0" y="4584383"/>
            <a:ext cx="9067799" cy="2150498"/>
          </a:xfrm>
          <a:prstGeom prst="rect">
            <a:avLst/>
          </a:prstGeom>
        </p:spPr>
      </p:pic>
    </p:spTree>
    <p:extLst>
      <p:ext uri="{BB962C8B-B14F-4D97-AF65-F5344CB8AC3E}">
        <p14:creationId xmlns:p14="http://schemas.microsoft.com/office/powerpoint/2010/main" val="288948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76200"/>
            <a:ext cx="85344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CHƯƠNG IV: ĐỒ DÙNG ĐIỆN TRONG GIA ĐÌNH</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62345" y="599420"/>
            <a:ext cx="906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Times New Roman" pitchFamily="18" charset="0"/>
                <a:cs typeface="Times New Roman" pitchFamily="18" charset="0"/>
              </a:rPr>
              <a:t>TIẾT 25 - </a:t>
            </a:r>
            <a:r>
              <a:rPr kumimoji="0" lang="en-US" sz="2400" b="1" i="0" u="none" strike="noStrike" kern="1200" cap="none" spc="0" normalizeH="0" baseline="0" noProof="0" dirty="0" smtClean="0">
                <a:ln>
                  <a:noFill/>
                </a:ln>
                <a:effectLst/>
                <a:uLnTx/>
                <a:uFillTx/>
                <a:latin typeface="Times New Roman" pitchFamily="18" charset="0"/>
                <a:ea typeface="+mn-ea"/>
                <a:cs typeface="Times New Roman" pitchFamily="18" charset="0"/>
              </a:rPr>
              <a:t>BÀI 10: KHÁI QUÁT VỀ ĐỒ DÙNG ĐIỆN TRONG GIA ĐÌNH</a:t>
            </a:r>
            <a:endParaRPr kumimoji="0" lang="en-US" sz="2400" b="1" i="0" u="none" strike="noStrike" kern="1200" cap="none" spc="0" normalizeH="0" baseline="0" noProof="0" dirty="0">
              <a:ln>
                <a:noFill/>
              </a:ln>
              <a:effectLst/>
              <a:uLnTx/>
              <a:uFillTx/>
              <a:latin typeface="Times New Roman" pitchFamily="18" charset="0"/>
              <a:ea typeface="+mn-ea"/>
              <a:cs typeface="Times New Roman" pitchFamily="18" charset="0"/>
            </a:endParaRPr>
          </a:p>
        </p:txBody>
      </p:sp>
      <p:pic>
        <p:nvPicPr>
          <p:cNvPr id="6" name="Picture 5" descr="Screen Clipping"/>
          <p:cNvPicPr>
            <a:picLocks noChangeAspect="1"/>
          </p:cNvPicPr>
          <p:nvPr/>
        </p:nvPicPr>
        <p:blipFill rotWithShape="1">
          <a:blip r:embed="rId2">
            <a:extLst>
              <a:ext uri="{28A0092B-C50C-407E-A947-70E740481C1C}">
                <a14:useLocalDpi xmlns:a14="http://schemas.microsoft.com/office/drawing/2010/main" val="0"/>
              </a:ext>
            </a:extLst>
          </a:blip>
          <a:srcRect b="10545"/>
          <a:stretch/>
        </p:blipFill>
        <p:spPr>
          <a:xfrm>
            <a:off x="526473" y="1676400"/>
            <a:ext cx="8228441" cy="5029199"/>
          </a:xfrm>
          <a:prstGeom prst="rect">
            <a:avLst/>
          </a:prstGeom>
        </p:spPr>
      </p:pic>
    </p:spTree>
    <p:extLst>
      <p:ext uri="{BB962C8B-B14F-4D97-AF65-F5344CB8AC3E}">
        <p14:creationId xmlns:p14="http://schemas.microsoft.com/office/powerpoint/2010/main" val="161932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9" name="Picture 1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5876103"/>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88266743-6D27-481D-9B63-95DF217DE375}"/>
  <p:tag name="GENSWF_ADVANCE_TIME" val="8"/>
  <p:tag name="TIMING" val="|3"/>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9BE7BE39-F230-4817-B48B-D84FC400C76D}_22.png&quot;/&gt;&lt;left val=&quot;12&quot;/&gt;&lt;top val=&quot;72&quot;/&gt;&lt;width val=&quot;661&quot;/&gt;&lt;height val=&quot;523&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9BE7BE39-F230-4817-B48B-D84FC400C76D}_22.png&quot;/&gt;&lt;left val=&quot;12&quot;/&gt;&lt;top val=&quot;72&quot;/&gt;&lt;width val=&quot;661&quot;/&gt;&lt;height val=&quot;523&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TotalTime>
  <Words>1375</Words>
  <Application>Microsoft Office PowerPoint</Application>
  <PresentationFormat>On-screen Show (4:3)</PresentationFormat>
  <Paragraphs>157</Paragraphs>
  <Slides>33</Slides>
  <Notes>3</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33</vt:i4>
      </vt:variant>
    </vt:vector>
  </HeadingPairs>
  <TitlesOfParts>
    <vt:vector size="47" baseType="lpstr">
      <vt:lpstr>.VnBahamasBH</vt:lpstr>
      <vt:lpstr>Arial</vt:lpstr>
      <vt:lpstr>Calibri</vt:lpstr>
      <vt:lpstr>Calibri Light</vt:lpstr>
      <vt:lpstr>Century Gothic</vt:lpstr>
      <vt:lpstr>Lato Light</vt:lpstr>
      <vt:lpstr>Times New Roman</vt:lpstr>
      <vt:lpstr>UVN Ke Chuyen1</vt:lpstr>
      <vt:lpstr>Wingdings 3</vt:lpstr>
      <vt:lpstr>Office Theme</vt:lpstr>
      <vt:lpstr>Wisp</vt:lpstr>
      <vt:lpstr>1_Office Theme</vt:lpstr>
      <vt:lpstr>1_Wisp</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23</cp:revision>
  <dcterms:created xsi:type="dcterms:W3CDTF">2024-01-28T01:29:12Z</dcterms:created>
  <dcterms:modified xsi:type="dcterms:W3CDTF">2024-03-12T15:37:11Z</dcterms:modified>
</cp:coreProperties>
</file>