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02" r:id="rId4"/>
    <p:sldId id="269" r:id="rId5"/>
    <p:sldId id="303" r:id="rId6"/>
    <p:sldId id="304" r:id="rId7"/>
    <p:sldId id="335" r:id="rId8"/>
    <p:sldId id="305" r:id="rId9"/>
    <p:sldId id="306" r:id="rId10"/>
    <p:sldId id="307" r:id="rId11"/>
    <p:sldId id="337" r:id="rId12"/>
    <p:sldId id="336" r:id="rId13"/>
    <p:sldId id="263" r:id="rId14"/>
    <p:sldId id="308" r:id="rId15"/>
    <p:sldId id="288" r:id="rId16"/>
    <p:sldId id="309" r:id="rId17"/>
    <p:sldId id="310" r:id="rId18"/>
    <p:sldId id="338" r:id="rId19"/>
    <p:sldId id="317" r:id="rId20"/>
    <p:sldId id="311" r:id="rId21"/>
    <p:sldId id="312" r:id="rId22"/>
    <p:sldId id="316" r:id="rId23"/>
    <p:sldId id="313" r:id="rId24"/>
    <p:sldId id="314" r:id="rId25"/>
    <p:sldId id="315" r:id="rId26"/>
    <p:sldId id="318" r:id="rId27"/>
    <p:sldId id="319" r:id="rId28"/>
    <p:sldId id="320" r:id="rId29"/>
    <p:sldId id="321" r:id="rId30"/>
    <p:sldId id="322" r:id="rId31"/>
    <p:sldId id="339" r:id="rId32"/>
    <p:sldId id="323" r:id="rId33"/>
    <p:sldId id="324" r:id="rId34"/>
    <p:sldId id="325" r:id="rId35"/>
    <p:sldId id="326" r:id="rId36"/>
    <p:sldId id="327" r:id="rId37"/>
    <p:sldId id="328" r:id="rId38"/>
    <p:sldId id="329" r:id="rId39"/>
    <p:sldId id="264" r:id="rId40"/>
    <p:sldId id="331" r:id="rId41"/>
    <p:sldId id="271" r:id="rId42"/>
    <p:sldId id="332" r:id="rId43"/>
    <p:sldId id="299" r:id="rId44"/>
    <p:sldId id="333" r:id="rId45"/>
    <p:sldId id="334" r:id="rId46"/>
    <p:sldId id="274" r:id="rId47"/>
    <p:sldId id="27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6" d="100"/>
          <a:sy n="86" d="100"/>
        </p:scale>
        <p:origin x="470" y="8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02-Oct-24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02-Oct-24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02-Oct-24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02-Oct-24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02-Oct-24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02-Oct-24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02-Oct-24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02-Oct-24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02-Oct-24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02-Oct-24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02-Oct-24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02-Oct-24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02-Oct-24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02-Oct-24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02-Oct-24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02-Oct-24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02-Oct-24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image" Target="../media/image25.emf"/></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8" y="126687"/>
            <a:ext cx="9454689" cy="523220"/>
          </a:xfrm>
          <a:prstGeom prst="rect">
            <a:avLst/>
          </a:prstGeom>
        </p:spPr>
        <p:txBody>
          <a:bodyPr wrap="square">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Tiết</a:t>
            </a:r>
            <a:r>
              <a:rPr lang="en-US" sz="2800" b="1" dirty="0">
                <a:solidFill>
                  <a:srgbClr val="FF0000"/>
                </a:solidFill>
                <a:latin typeface="Times New Roman" panose="02020603050405020304" pitchFamily="18" charset="0"/>
                <a:cs typeface="Times New Roman" panose="02020603050405020304" pitchFamily="18" charset="0"/>
              </a:rPr>
              <a:t> 2,3,4 -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2: HÌNH CHIẾU VUÔNG GÓC</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270344" y="715617"/>
            <a:ext cx="5732891" cy="3291840"/>
          </a:xfrm>
          <a:prstGeom prst="rect">
            <a:avLst/>
          </a:prstGeom>
        </p:spPr>
      </p:pic>
      <p:pic>
        <p:nvPicPr>
          <p:cNvPr id="7" name="Picture 6"/>
          <p:cNvPicPr>
            <a:picLocks noChangeAspect="1"/>
          </p:cNvPicPr>
          <p:nvPr/>
        </p:nvPicPr>
        <p:blipFill>
          <a:blip r:embed="rId4"/>
          <a:stretch>
            <a:fillRect/>
          </a:stretch>
        </p:blipFill>
        <p:spPr>
          <a:xfrm>
            <a:off x="341201" y="4134721"/>
            <a:ext cx="5591175" cy="2552325"/>
          </a:xfrm>
          <a:prstGeom prst="rect">
            <a:avLst/>
          </a:prstGeom>
        </p:spPr>
      </p:pic>
      <p:pic>
        <p:nvPicPr>
          <p:cNvPr id="8" name="Picture 7"/>
          <p:cNvPicPr>
            <a:picLocks noChangeAspect="1"/>
          </p:cNvPicPr>
          <p:nvPr/>
        </p:nvPicPr>
        <p:blipFill>
          <a:blip r:embed="rId5"/>
          <a:stretch>
            <a:fillRect/>
          </a:stretch>
        </p:blipFill>
        <p:spPr>
          <a:xfrm>
            <a:off x="6188764" y="715617"/>
            <a:ext cx="5809754" cy="5883966"/>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063198"/>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endParaRPr lang="en-US" sz="28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vuông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góc</a:t>
            </a:r>
            <a:r>
              <a:rPr lang="en-US" sz="2400" b="1"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Hình chiếu đứng: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Hình chiếu bằng: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Hình chiếu cạnh: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endParaRPr lang="en-US" sz="24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B838A34-5282-4D2A-9D95-125C4FEC777D}"/>
              </a:ext>
            </a:extLst>
          </p:cNvPr>
          <p:cNvSpPr/>
          <p:nvPr/>
        </p:nvSpPr>
        <p:spPr>
          <a:xfrm>
            <a:off x="1473694" y="126687"/>
            <a:ext cx="9809804"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2,3,4 -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HÌNH CHIẾU VUÔNG GÓC</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3803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5E37A2-2FAE-4380-9F62-2BE207991FED}"/>
              </a:ext>
            </a:extLst>
          </p:cNvPr>
          <p:cNvSpPr/>
          <p:nvPr/>
        </p:nvSpPr>
        <p:spPr>
          <a:xfrm>
            <a:off x="0" y="0"/>
            <a:ext cx="12192000" cy="6740307"/>
          </a:xfrm>
          <a:prstGeom prst="rect">
            <a:avLst/>
          </a:prstGeom>
          <a:solidFill>
            <a:schemeClr val="bg1"/>
          </a:solidFill>
        </p:spPr>
        <p:txBody>
          <a:bodyPr wrap="square">
            <a:spAutoFit/>
          </a:bodyPr>
          <a:lstStyle/>
          <a:p>
            <a:r>
              <a:rPr lang="vi-VN" sz="2400" dirty="0">
                <a:latin typeface="Times New Roman" panose="02020603050405020304" pitchFamily="18" charset="0"/>
                <a:cs typeface="Times New Roman" panose="02020603050405020304" pitchFamily="18" charset="0"/>
              </a:rPr>
              <a:t>1. Các MP chiếu.</a:t>
            </a:r>
          </a:p>
          <a:p>
            <a:r>
              <a:rPr lang="vi-VN" sz="2400" dirty="0">
                <a:latin typeface="Times New Roman" panose="02020603050405020304" pitchFamily="18" charset="0"/>
                <a:cs typeface="Times New Roman" panose="02020603050405020304" pitchFamily="18" charset="0"/>
              </a:rPr>
              <a:t>- MP chiếu đứng: Mặt chính diện</a:t>
            </a:r>
          </a:p>
          <a:p>
            <a:r>
              <a:rPr lang="vi-VN" sz="2400" dirty="0">
                <a:latin typeface="Times New Roman" panose="02020603050405020304" pitchFamily="18" charset="0"/>
                <a:cs typeface="Times New Roman" panose="02020603050405020304" pitchFamily="18" charset="0"/>
              </a:rPr>
              <a:t>- MP chiếu bằng: Mặt năm ngang</a:t>
            </a:r>
          </a:p>
          <a:p>
            <a:r>
              <a:rPr lang="vi-VN" sz="2400" dirty="0">
                <a:latin typeface="Times New Roman" panose="02020603050405020304" pitchFamily="18" charset="0"/>
                <a:cs typeface="Times New Roman" panose="02020603050405020304" pitchFamily="18" charset="0"/>
              </a:rPr>
              <a:t>- MP chiếu cạnh: Mặt cạnh bên phải</a:t>
            </a:r>
          </a:p>
          <a:p>
            <a:r>
              <a:rPr lang="vi-VN" sz="2400" dirty="0">
                <a:latin typeface="Times New Roman" panose="02020603050405020304" pitchFamily="18" charset="0"/>
                <a:cs typeface="Times New Roman" panose="02020603050405020304" pitchFamily="18" charset="0"/>
              </a:rPr>
              <a:t>2. Các hình chiếu.</a:t>
            </a:r>
          </a:p>
          <a:p>
            <a:r>
              <a:rPr lang="vi-VN" sz="2400" dirty="0">
                <a:latin typeface="Times New Roman" panose="02020603050405020304" pitchFamily="18" charset="0"/>
                <a:cs typeface="Times New Roman" panose="02020603050405020304" pitchFamily="18" charset="0"/>
              </a:rPr>
              <a:t>- H/c đứng: có hướng chiếu từ trước tới.</a:t>
            </a:r>
          </a:p>
          <a:p>
            <a:r>
              <a:rPr lang="vi-VN" sz="2400" dirty="0">
                <a:latin typeface="Times New Roman" panose="02020603050405020304" pitchFamily="18" charset="0"/>
                <a:cs typeface="Times New Roman" panose="02020603050405020304" pitchFamily="18" charset="0"/>
              </a:rPr>
              <a:t>- H/c bằng: có hướng chiếu từ trên xuống.</a:t>
            </a:r>
          </a:p>
          <a:p>
            <a:r>
              <a:rPr lang="vi-VN" sz="2400" dirty="0">
                <a:latin typeface="Times New Roman" panose="02020603050405020304" pitchFamily="18" charset="0"/>
                <a:cs typeface="Times New Roman" panose="02020603050405020304" pitchFamily="18" charset="0"/>
              </a:rPr>
              <a:t>- H/c cạnh: có hướng chiếu từ trái sang.</a:t>
            </a:r>
          </a:p>
          <a:p>
            <a:r>
              <a:rPr lang="vi-VN" sz="2400" dirty="0">
                <a:latin typeface="Times New Roman" panose="02020603050405020304" pitchFamily="18" charset="0"/>
                <a:cs typeface="Times New Roman" panose="02020603050405020304" pitchFamily="18" charset="0"/>
              </a:rPr>
              <a:t>IV. Vị trí các hình chiếu</a:t>
            </a:r>
          </a:p>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p>
          <a:p>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Trên bản vẽ kĩ thuật, các hình chiếu của một vật thể được vẽ trên cùng một mặt phẳng  của bản vẽ. Vì vậy, sau khi chiếu vật thể, mặt phẳng chiếu bằng được mở xuống dưới cho trùng với mặt phẳng chiếu đứng. Mặt phẳng chiếu cạnh được mở sang bên phải cho trùng với mặt phẳng chiếu đứng.</a:t>
            </a:r>
          </a:p>
        </p:txBody>
      </p:sp>
      <p:pic>
        <p:nvPicPr>
          <p:cNvPr id="5" name="Picture 4">
            <a:extLst>
              <a:ext uri="{FF2B5EF4-FFF2-40B4-BE49-F238E27FC236}">
                <a16:creationId xmlns:a16="http://schemas.microsoft.com/office/drawing/2014/main" id="{890881B2-B677-4B80-BD1E-E3E5A88FE61C}"/>
              </a:ext>
            </a:extLst>
          </p:cNvPr>
          <p:cNvPicPr>
            <a:picLocks noChangeAspect="1"/>
          </p:cNvPicPr>
          <p:nvPr/>
        </p:nvPicPr>
        <p:blipFill>
          <a:blip r:embed="rId2"/>
          <a:stretch>
            <a:fillRect/>
          </a:stretch>
        </p:blipFill>
        <p:spPr>
          <a:xfrm>
            <a:off x="2933314" y="3364637"/>
            <a:ext cx="7116207" cy="1677880"/>
          </a:xfrm>
          <a:prstGeom prst="rect">
            <a:avLst/>
          </a:prstGeom>
        </p:spPr>
      </p:pic>
    </p:spTree>
    <p:extLst>
      <p:ext uri="{BB962C8B-B14F-4D97-AF65-F5344CB8AC3E}">
        <p14:creationId xmlns:p14="http://schemas.microsoft.com/office/powerpoint/2010/main" val="101143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E84C98-E1F6-4958-B94E-5DC060DC3AE8}"/>
              </a:ext>
            </a:extLst>
          </p:cNvPr>
          <p:cNvSpPr/>
          <p:nvPr/>
        </p:nvSpPr>
        <p:spPr>
          <a:xfrm>
            <a:off x="1473694" y="126687"/>
            <a:ext cx="9809804"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2,3,4 -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HÌNH CHIẾU VUÔNG GÓC</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2035A19C-7C2F-46D6-BBC5-C2D1DA77FC5A}"/>
              </a:ext>
            </a:extLst>
          </p:cNvPr>
          <p:cNvSpPr/>
          <p:nvPr/>
        </p:nvSpPr>
        <p:spPr>
          <a:xfrm>
            <a:off x="1609816" y="827804"/>
            <a:ext cx="8342051" cy="954107"/>
          </a:xfrm>
          <a:prstGeom prst="rect">
            <a:avLst/>
          </a:prstGeom>
        </p:spPr>
        <p:txBody>
          <a:bodyPr wrap="square">
            <a:spAutoFit/>
          </a:bodyPr>
          <a:lstStyle/>
          <a:p>
            <a:pPr lvl="0"/>
            <a:r>
              <a:rPr lang="en-US" sz="2800" b="1" dirty="0">
                <a:solidFill>
                  <a:prstClr val="black"/>
                </a:solidFill>
                <a:latin typeface="Times New Roman" panose="02020603050405020304" pitchFamily="18" charset="0"/>
                <a:cs typeface="Times New Roman" panose="02020603050405020304" pitchFamily="18" charset="0"/>
              </a:rPr>
              <a:t>II. </a:t>
            </a:r>
            <a:r>
              <a:rPr lang="en-US" sz="2800" b="1" dirty="0" err="1">
                <a:solidFill>
                  <a:prstClr val="black"/>
                </a:solidFill>
                <a:latin typeface="Times New Roman" panose="02020603050405020304" pitchFamily="18" charset="0"/>
                <a:cs typeface="Times New Roman" panose="02020603050405020304" pitchFamily="18" charset="0"/>
              </a:rPr>
              <a:t>Hình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chiếu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vuông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góc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khối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diện</a:t>
            </a:r>
            <a:endParaRPr lang="en-US" sz="2800" b="1" dirty="0">
              <a:solidFill>
                <a:prstClr val="black"/>
              </a:solidFill>
              <a:latin typeface="Times New Roman" panose="02020603050405020304" pitchFamily="18" charset="0"/>
              <a:cs typeface="Times New Roman" panose="02020603050405020304" pitchFamily="18" charset="0"/>
            </a:endParaRPr>
          </a:p>
          <a:p>
            <a:pPr lvl="0"/>
            <a:r>
              <a:rPr lang="en-US" sz="2800" b="1" dirty="0">
                <a:solidFill>
                  <a:prstClr val="black"/>
                </a:solidFill>
                <a:latin typeface="Times New Roman" panose="02020603050405020304" pitchFamily="18" charset="0"/>
                <a:cs typeface="Times New Roman" panose="02020603050405020304" pitchFamily="18" charset="0"/>
              </a:rPr>
              <a:t>1. </a:t>
            </a:r>
            <a:r>
              <a:rPr lang="en-US" sz="2800" b="1" dirty="0" err="1">
                <a:solidFill>
                  <a:prstClr val="black"/>
                </a:solidFill>
                <a:latin typeface="Times New Roman" panose="02020603050405020304" pitchFamily="18" charset="0"/>
                <a:cs typeface="Times New Roman" panose="02020603050405020304" pitchFamily="18" charset="0"/>
              </a:rPr>
              <a:t>Các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khối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diện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thường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gặp</a:t>
            </a:r>
            <a:endParaRPr lang="en-US"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4434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385653" y="938154"/>
            <a:ext cx="5523724" cy="2859405"/>
          </a:xfrm>
          <a:prstGeom prst="rect">
            <a:avLst/>
          </a:prstGeom>
        </p:spPr>
      </p:pic>
      <p:sp>
        <p:nvSpPr>
          <p:cNvPr id="5" name="Rectangle 4"/>
          <p:cNvSpPr/>
          <p:nvPr/>
        </p:nvSpPr>
        <p:spPr>
          <a:xfrm>
            <a:off x="7105255" y="3797559"/>
            <a:ext cx="508674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Căn cứ vào nội dung mô tả trên, hãy cho biết tên gọi của các Hình 2.6a, b, c</a:t>
            </a:r>
          </a:p>
        </p:txBody>
      </p:sp>
      <p:pic>
        <p:nvPicPr>
          <p:cNvPr id="6" name="Picture 5"/>
          <p:cNvPicPr>
            <a:picLocks noChangeAspect="1"/>
          </p:cNvPicPr>
          <p:nvPr/>
        </p:nvPicPr>
        <p:blipFill>
          <a:blip r:embed="rId4"/>
          <a:stretch>
            <a:fillRect/>
          </a:stretch>
        </p:blipFill>
        <p:spPr>
          <a:xfrm>
            <a:off x="211872" y="-16573"/>
            <a:ext cx="11980127" cy="1176630"/>
          </a:xfrm>
          <a:prstGeom prst="rect">
            <a:avLst/>
          </a:prstGeom>
        </p:spPr>
      </p:pic>
      <p:pic>
        <p:nvPicPr>
          <p:cNvPr id="8" name="Picture 7"/>
          <p:cNvPicPr>
            <a:picLocks noChangeAspect="1"/>
          </p:cNvPicPr>
          <p:nvPr/>
        </p:nvPicPr>
        <p:blipFill>
          <a:blip r:embed="rId5"/>
          <a:stretch>
            <a:fillRect/>
          </a:stretch>
        </p:blipFill>
        <p:spPr>
          <a:xfrm>
            <a:off x="385653" y="4024213"/>
            <a:ext cx="6071131" cy="2759142"/>
          </a:xfrm>
          <a:prstGeom prst="rect">
            <a:avLst/>
          </a:prstGeom>
        </p:spPr>
      </p:pic>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385653" y="938154"/>
            <a:ext cx="4568902" cy="2859405"/>
          </a:xfrm>
          <a:prstGeom prst="rect">
            <a:avLst/>
          </a:prstGeom>
        </p:spPr>
      </p:pic>
      <p:sp>
        <p:nvSpPr>
          <p:cNvPr id="5" name="Rectangle 4"/>
          <p:cNvSpPr/>
          <p:nvPr/>
        </p:nvSpPr>
        <p:spPr>
          <a:xfrm>
            <a:off x="6652727" y="3797559"/>
            <a:ext cx="553927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Căn cứ vào nội dung mô tả trên, hãy cho biết tên gọi của các Hình 2.6a, b, c</a:t>
            </a:r>
          </a:p>
        </p:txBody>
      </p:sp>
      <p:pic>
        <p:nvPicPr>
          <p:cNvPr id="6" name="Picture 5"/>
          <p:cNvPicPr>
            <a:picLocks noChangeAspect="1"/>
          </p:cNvPicPr>
          <p:nvPr/>
        </p:nvPicPr>
        <p:blipFill>
          <a:blip r:embed="rId4"/>
          <a:stretch>
            <a:fillRect/>
          </a:stretch>
        </p:blipFill>
        <p:spPr>
          <a:xfrm>
            <a:off x="211872" y="-16573"/>
            <a:ext cx="11980127" cy="1176630"/>
          </a:xfrm>
          <a:prstGeom prst="rect">
            <a:avLst/>
          </a:prstGeom>
        </p:spPr>
      </p:pic>
      <p:pic>
        <p:nvPicPr>
          <p:cNvPr id="8" name="Picture 7"/>
          <p:cNvPicPr>
            <a:picLocks noChangeAspect="1"/>
          </p:cNvPicPr>
          <p:nvPr/>
        </p:nvPicPr>
        <p:blipFill>
          <a:blip r:embed="rId5"/>
          <a:stretch>
            <a:fillRect/>
          </a:stretch>
        </p:blipFill>
        <p:spPr>
          <a:xfrm>
            <a:off x="385653" y="4024213"/>
            <a:ext cx="6071131" cy="2759142"/>
          </a:xfrm>
          <a:prstGeom prst="rect">
            <a:avLst/>
          </a:prstGeom>
        </p:spPr>
      </p:pic>
      <p:sp>
        <p:nvSpPr>
          <p:cNvPr id="2" name="Rectangle 1"/>
          <p:cNvSpPr/>
          <p:nvPr/>
        </p:nvSpPr>
        <p:spPr>
          <a:xfrm>
            <a:off x="5303672" y="938154"/>
            <a:ext cx="6096000" cy="2677656"/>
          </a:xfrm>
          <a:prstGeom prst="rect">
            <a:avLst/>
          </a:prstGeom>
        </p:spPr>
        <p:txBody>
          <a:bodyPr>
            <a:spAutoFit/>
          </a:bodyPr>
          <a:lstStyle/>
          <a:p>
            <a:r>
              <a:rPr lang="vi-VN" sz="2400">
                <a:solidFill>
                  <a:srgbClr val="FF0000"/>
                </a:solidFill>
                <a:latin typeface="Times New Roman" panose="02020603050405020304" pitchFamily="18" charset="0"/>
                <a:cs typeface="Times New Roman" panose="02020603050405020304" pitchFamily="18" charset="0"/>
              </a:rPr>
              <a:t>1.</a:t>
            </a:r>
          </a:p>
          <a:p>
            <a:r>
              <a:rPr lang="vi-VN" sz="2400">
                <a:solidFill>
                  <a:srgbClr val="FF0000"/>
                </a:solidFill>
                <a:latin typeface="Times New Roman" panose="02020603050405020304" pitchFamily="18" charset="0"/>
                <a:cs typeface="Times New Roman" panose="02020603050405020304" pitchFamily="18" charset="0"/>
              </a:rPr>
              <a:t>a) Khối hình hộp chữ nhật được bao bởi các đa giác hình chữ nhật.</a:t>
            </a:r>
          </a:p>
          <a:p>
            <a:r>
              <a:rPr lang="vi-VN" sz="2400">
                <a:solidFill>
                  <a:srgbClr val="FF0000"/>
                </a:solidFill>
                <a:latin typeface="Times New Roman" panose="02020603050405020304" pitchFamily="18" charset="0"/>
                <a:cs typeface="Times New Roman" panose="02020603050405020304" pitchFamily="18" charset="0"/>
              </a:rPr>
              <a:t>b) Khối lăng trụ được bao bởi các đa giác hình chữ nhật và hình tam giác.</a:t>
            </a:r>
          </a:p>
          <a:p>
            <a:r>
              <a:rPr lang="vi-VN" sz="2400">
                <a:solidFill>
                  <a:srgbClr val="FF0000"/>
                </a:solidFill>
                <a:latin typeface="Times New Roman" panose="02020603050405020304" pitchFamily="18" charset="0"/>
                <a:cs typeface="Times New Roman" panose="02020603050405020304" pitchFamily="18" charset="0"/>
              </a:rPr>
              <a:t>c) Khối hình chóp được bao bởi các đa giác hình chữ nhật và hình tam giác.</a:t>
            </a:r>
          </a:p>
        </p:txBody>
      </p:sp>
      <p:sp>
        <p:nvSpPr>
          <p:cNvPr id="3" name="Rectangle 2"/>
          <p:cNvSpPr/>
          <p:nvPr/>
        </p:nvSpPr>
        <p:spPr>
          <a:xfrm>
            <a:off x="6742923" y="5182554"/>
            <a:ext cx="4239208" cy="1200329"/>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 Hình 2.6a: Hình chóp đều</a:t>
            </a:r>
          </a:p>
          <a:p>
            <a:r>
              <a:rPr lang="en-US" sz="2400">
                <a:solidFill>
                  <a:srgbClr val="FF0000"/>
                </a:solidFill>
                <a:latin typeface="Times New Roman" panose="02020603050405020304" pitchFamily="18" charset="0"/>
                <a:cs typeface="Times New Roman" panose="02020603050405020304" pitchFamily="18" charset="0"/>
              </a:rPr>
              <a:t>- Hình 2.6b: Hình lăng trụ đều</a:t>
            </a:r>
          </a:p>
          <a:p>
            <a:r>
              <a:rPr lang="en-US" sz="2400">
                <a:solidFill>
                  <a:srgbClr val="FF0000"/>
                </a:solidFill>
                <a:latin typeface="Times New Roman" panose="02020603050405020304" pitchFamily="18" charset="0"/>
                <a:cs typeface="Times New Roman" panose="02020603050405020304" pitchFamily="18" charset="0"/>
              </a:rPr>
              <a:t>- Hình 2.6c: hình hộp chữ nhật</a:t>
            </a:r>
          </a:p>
        </p:txBody>
      </p:sp>
    </p:spTree>
    <p:extLst>
      <p:ext uri="{BB962C8B-B14F-4D97-AF65-F5344CB8AC3E}">
        <p14:creationId xmlns:p14="http://schemas.microsoft.com/office/powerpoint/2010/main" val="66082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a:solidFill>
            <a:schemeClr val="bg1"/>
          </a:solidFill>
        </p:spPr>
        <p:txBody>
          <a:bodyPr wrap="square">
            <a:spAutoFit/>
          </a:bodyPr>
          <a:lstStyle/>
          <a:p>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gặp</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đỉnh</a:t>
            </a:r>
            <a:r>
              <a:rPr lang="en-US" sz="2800"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BDDE33E6-4AF0-445B-B5AB-D86F7BFAA419}"/>
              </a:ext>
            </a:extLst>
          </p:cNvPr>
          <p:cNvSpPr/>
          <p:nvPr/>
        </p:nvSpPr>
        <p:spPr>
          <a:xfrm>
            <a:off x="1473694" y="126687"/>
            <a:ext cx="9809804"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2,3,4 -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HÌNH CHIẾU VUÔNG GÓC</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C6142EC2-468A-4279-B399-AC7F42D4625A}"/>
              </a:ext>
            </a:extLst>
          </p:cNvPr>
          <p:cNvSpPr/>
          <p:nvPr/>
        </p:nvSpPr>
        <p:spPr>
          <a:xfrm>
            <a:off x="1902780" y="4372374"/>
            <a:ext cx="8164498" cy="523220"/>
          </a:xfrm>
          <a:prstGeom prst="rect">
            <a:avLst/>
          </a:prstGeom>
          <a:solidFill>
            <a:schemeClr val="bg1"/>
          </a:solidFill>
        </p:spPr>
        <p:txBody>
          <a:bodyPr wrap="square">
            <a:spAutoFit/>
          </a:bodyPr>
          <a:lstStyle/>
          <a:p>
            <a:pPr lvl="0"/>
            <a:r>
              <a:rPr lang="en-US" sz="2800" b="1" dirty="0">
                <a:solidFill>
                  <a:prstClr val="black"/>
                </a:solidFill>
                <a:latin typeface="Times New Roman" panose="02020603050405020304" pitchFamily="18" charset="0"/>
                <a:cs typeface="Times New Roman" panose="02020603050405020304" pitchFamily="18" charset="0"/>
              </a:rPr>
              <a:t>2. </a:t>
            </a:r>
            <a:r>
              <a:rPr lang="en-US" sz="2800" b="1" dirty="0" err="1">
                <a:solidFill>
                  <a:prstClr val="black"/>
                </a:solidFill>
                <a:latin typeface="Times New Roman" panose="02020603050405020304" pitchFamily="18" charset="0"/>
                <a:cs typeface="Times New Roman" panose="02020603050405020304" pitchFamily="18" charset="0"/>
              </a:rPr>
              <a:t>Hình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chiếu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vuông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góc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hộp</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chữ</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nhật</a:t>
            </a:r>
            <a:endParaRPr lang="en-US"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93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751" y="0"/>
            <a:ext cx="1154507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2.7 và cho biết: Các hướng chiếu 1, 2, 3 tương ứng với hướng chiếu nào trong các hướng chiếu từ trước, từ trên và từ trái?</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79025" y="1036528"/>
            <a:ext cx="10557669" cy="5485570"/>
          </a:xfrm>
          <a:prstGeom prst="rect">
            <a:avLst/>
          </a:prstGeom>
        </p:spPr>
      </p:pic>
    </p:spTree>
    <p:extLst>
      <p:ext uri="{BB962C8B-B14F-4D97-AF65-F5344CB8AC3E}">
        <p14:creationId xmlns:p14="http://schemas.microsoft.com/office/powerpoint/2010/main" val="2339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751" y="0"/>
            <a:ext cx="1154507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2.7 và cho biết: Các hướng chiếu 1, 2, 3 tương ứng với hướng chiếu nào trong các hướng chiếu từ trước, từ trên và từ trái?</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59149" y="1027198"/>
            <a:ext cx="6853416" cy="5485570"/>
          </a:xfrm>
          <a:prstGeom prst="rect">
            <a:avLst/>
          </a:prstGeom>
        </p:spPr>
      </p:pic>
      <p:sp>
        <p:nvSpPr>
          <p:cNvPr id="2" name="Rectangle 1"/>
          <p:cNvSpPr/>
          <p:nvPr/>
        </p:nvSpPr>
        <p:spPr>
          <a:xfrm>
            <a:off x="7436496" y="1027198"/>
            <a:ext cx="4226767" cy="2677656"/>
          </a:xfrm>
          <a:prstGeom prst="rect">
            <a:avLst/>
          </a:prstGeom>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1. - Hướng chiếu 1: hướng từ trước </a:t>
            </a:r>
            <a:r>
              <a:rPr lang="en-US" sz="2800" dirty="0" err="1">
                <a:solidFill>
                  <a:srgbClr val="FF0000"/>
                </a:solidFill>
                <a:latin typeface="Times New Roman" panose="02020603050405020304" pitchFamily="18" charset="0"/>
                <a:cs typeface="Times New Roman" panose="02020603050405020304" pitchFamily="18" charset="0"/>
              </a:rPr>
              <a:t>tới</a:t>
            </a:r>
            <a:endParaRPr lang="vi-VN"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FF0000"/>
                </a:solidFill>
                <a:latin typeface="Times New Roman" panose="02020603050405020304" pitchFamily="18" charset="0"/>
                <a:cs typeface="Times New Roman" panose="02020603050405020304" pitchFamily="18" charset="0"/>
              </a:rPr>
              <a:t>- Hướng chiếu 2: hướng từ trên xuống</a:t>
            </a:r>
          </a:p>
          <a:p>
            <a:r>
              <a:rPr lang="vi-VN" sz="2800" dirty="0">
                <a:solidFill>
                  <a:srgbClr val="FF0000"/>
                </a:solidFill>
                <a:latin typeface="Times New Roman" panose="02020603050405020304" pitchFamily="18" charset="0"/>
                <a:cs typeface="Times New Roman" panose="02020603050405020304" pitchFamily="18" charset="0"/>
              </a:rPr>
              <a:t>- Hướng chiếu 3: hướng từ trái sang</a:t>
            </a:r>
          </a:p>
        </p:txBody>
      </p:sp>
    </p:spTree>
    <p:extLst>
      <p:ext uri="{BB962C8B-B14F-4D97-AF65-F5344CB8AC3E}">
        <p14:creationId xmlns:p14="http://schemas.microsoft.com/office/powerpoint/2010/main" val="327918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86D09D0-15BA-4CA9-8C06-5F90909C0B7F}"/>
              </a:ext>
            </a:extLst>
          </p:cNvPr>
          <p:cNvGraphicFramePr>
            <a:graphicFrameLocks noGrp="1"/>
          </p:cNvGraphicFramePr>
          <p:nvPr>
            <p:extLst>
              <p:ext uri="{D42A27DB-BD31-4B8C-83A1-F6EECF244321}">
                <p14:modId xmlns:p14="http://schemas.microsoft.com/office/powerpoint/2010/main" val="1414038186"/>
              </p:ext>
            </p:extLst>
          </p:nvPr>
        </p:nvGraphicFramePr>
        <p:xfrm>
          <a:off x="2041864" y="1154095"/>
          <a:ext cx="8131946" cy="4456592"/>
        </p:xfrm>
        <a:graphic>
          <a:graphicData uri="http://schemas.openxmlformats.org/drawingml/2006/table">
            <a:tbl>
              <a:tblPr firstRow="1" firstCol="1" lastRow="1" lastCol="1" bandRow="1" bandCol="1"/>
              <a:tblGrid>
                <a:gridCol w="2730532">
                  <a:extLst>
                    <a:ext uri="{9D8B030D-6E8A-4147-A177-3AD203B41FA5}">
                      <a16:colId xmlns:a16="http://schemas.microsoft.com/office/drawing/2014/main" val="3197067982"/>
                    </a:ext>
                  </a:extLst>
                </a:gridCol>
                <a:gridCol w="3091170">
                  <a:extLst>
                    <a:ext uri="{9D8B030D-6E8A-4147-A177-3AD203B41FA5}">
                      <a16:colId xmlns:a16="http://schemas.microsoft.com/office/drawing/2014/main" val="1766814892"/>
                    </a:ext>
                  </a:extLst>
                </a:gridCol>
                <a:gridCol w="2310244">
                  <a:extLst>
                    <a:ext uri="{9D8B030D-6E8A-4147-A177-3AD203B41FA5}">
                      <a16:colId xmlns:a16="http://schemas.microsoft.com/office/drawing/2014/main" val="572877522"/>
                    </a:ext>
                  </a:extLst>
                </a:gridCol>
              </a:tblGrid>
              <a:tr h="1745846">
                <a:tc>
                  <a:txBody>
                    <a:bodyPr/>
                    <a:lstStyle/>
                    <a:p>
                      <a:pPr algn="just">
                        <a:lnSpc>
                          <a:spcPct val="150000"/>
                        </a:lnSpc>
                        <a:spcAft>
                          <a:spcPts val="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chiếu</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dạng</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thước</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3375079"/>
                  </a:ext>
                </a:extLst>
              </a:tr>
              <a:tr h="903582">
                <a:tc>
                  <a:txBody>
                    <a:bodyPr/>
                    <a:lstStyle/>
                    <a:p>
                      <a:pPr algn="just">
                        <a:lnSpc>
                          <a:spcPct val="15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Đứng</a:t>
                      </a: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50566375"/>
                  </a:ext>
                </a:extLst>
              </a:tr>
              <a:tr h="903582">
                <a:tc>
                  <a:txBody>
                    <a:bodyPr/>
                    <a:lstStyle/>
                    <a:p>
                      <a:pPr algn="just">
                        <a:lnSpc>
                          <a:spcPct val="15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Bằng</a:t>
                      </a: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7394744"/>
                  </a:ext>
                </a:extLst>
              </a:tr>
              <a:tr h="903582">
                <a:tc>
                  <a:txBody>
                    <a:bodyPr/>
                    <a:lstStyle/>
                    <a:p>
                      <a:pPr algn="just">
                        <a:lnSpc>
                          <a:spcPct val="15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Cạnh</a:t>
                      </a: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70104668"/>
                  </a:ext>
                </a:extLst>
              </a:tr>
            </a:tbl>
          </a:graphicData>
        </a:graphic>
      </p:graphicFrame>
    </p:spTree>
    <p:extLst>
      <p:ext uri="{BB962C8B-B14F-4D97-AF65-F5344CB8AC3E}">
        <p14:creationId xmlns:p14="http://schemas.microsoft.com/office/powerpoint/2010/main" val="1850902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0" y="650535"/>
            <a:ext cx="12192000" cy="1384995"/>
          </a:xfrm>
          <a:prstGeom prst="rect">
            <a:avLst/>
          </a:prstGeom>
          <a:solidFill>
            <a:schemeClr val="bg1"/>
          </a:solidFill>
        </p:spPr>
        <p:txBody>
          <a:bodyPr wrap="square">
            <a:spAutoFit/>
          </a:bodyPr>
          <a:lstStyle/>
          <a:p>
            <a:r>
              <a:rPr lang="en-US" sz="2800" b="1" dirty="0" err="1">
                <a:latin typeface="Times New Roman" panose="02020603050405020304" pitchFamily="18" charset="0"/>
                <a:cs typeface="Times New Roman" panose="02020603050405020304" pitchFamily="18" charset="0"/>
              </a:rPr>
              <a:t>III.Hình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nhật</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6B963CE0-46A8-4E5B-8A89-520436C7799C}"/>
              </a:ext>
            </a:extLst>
          </p:cNvPr>
          <p:cNvSpPr/>
          <p:nvPr/>
        </p:nvSpPr>
        <p:spPr>
          <a:xfrm>
            <a:off x="0" y="2035530"/>
            <a:ext cx="12126855" cy="523220"/>
          </a:xfrm>
          <a:prstGeom prst="rect">
            <a:avLst/>
          </a:prstGeom>
          <a:solidFill>
            <a:schemeClr val="bg1"/>
          </a:solidFill>
        </p:spPr>
        <p:txBody>
          <a:bodyPr wrap="square">
            <a:spAutoFit/>
          </a:bodyPr>
          <a:lstStyle/>
          <a:p>
            <a:pPr lvl="0"/>
            <a:r>
              <a:rPr lang="en-US" sz="2800" b="1" dirty="0">
                <a:solidFill>
                  <a:prstClr val="black"/>
                </a:solidFill>
                <a:latin typeface="Times New Roman" panose="02020603050405020304" pitchFamily="18" charset="0"/>
                <a:cs typeface="Times New Roman" panose="02020603050405020304" pitchFamily="18" charset="0"/>
              </a:rPr>
              <a:t>3. </a:t>
            </a:r>
            <a:r>
              <a:rPr lang="en-US" sz="2800" b="1" dirty="0" err="1">
                <a:solidFill>
                  <a:prstClr val="black"/>
                </a:solidFill>
                <a:latin typeface="Times New Roman" panose="02020603050405020304" pitchFamily="18" charset="0"/>
                <a:cs typeface="Times New Roman" panose="02020603050405020304" pitchFamily="18" charset="0"/>
              </a:rPr>
              <a:t>Hình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chiếu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vuông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góc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lăng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trụ</a:t>
            </a:r>
            <a:r>
              <a:rPr lang="en-US" sz="2800" b="1" dirty="0">
                <a:solidFill>
                  <a:prstClr val="black"/>
                </a:solidFill>
                <a:latin typeface="Times New Roman" panose="02020603050405020304" pitchFamily="18" charset="0"/>
                <a:cs typeface="Times New Roman" panose="02020603050405020304" pitchFamily="18" charset="0"/>
              </a:rPr>
              <a:t> tam </a:t>
            </a:r>
            <a:r>
              <a:rPr lang="en-US" sz="2800" b="1" dirty="0" err="1">
                <a:solidFill>
                  <a:prstClr val="black"/>
                </a:solidFill>
                <a:latin typeface="Times New Roman" panose="02020603050405020304" pitchFamily="18" charset="0"/>
                <a:cs typeface="Times New Roman" panose="02020603050405020304" pitchFamily="18" charset="0"/>
              </a:rPr>
              <a:t>giác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đều</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CB57B59-8087-4649-BB18-0F4869CD34BC}"/>
              </a:ext>
            </a:extLst>
          </p:cNvPr>
          <p:cNvSpPr/>
          <p:nvPr/>
        </p:nvSpPr>
        <p:spPr>
          <a:xfrm>
            <a:off x="1473694" y="126687"/>
            <a:ext cx="9809804"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2,3,4 -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HÌNH CHIẾU VUÔNG GÓC</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6740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965831" y="71562"/>
            <a:ext cx="4098948"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ảnh của chiếc ghế trong Hình 2.1 sẽ như thế nào khi nhìn theo hai hướng khác nhau a và b? Hãy vẽ phác hình ảnh thu được từ mỗi hướng nhìn đó.</a:t>
            </a:r>
          </a:p>
        </p:txBody>
      </p:sp>
      <p:pic>
        <p:nvPicPr>
          <p:cNvPr id="4" name="Picture 3"/>
          <p:cNvPicPr>
            <a:picLocks noChangeAspect="1"/>
          </p:cNvPicPr>
          <p:nvPr/>
        </p:nvPicPr>
        <p:blipFill>
          <a:blip r:embed="rId2"/>
          <a:stretch>
            <a:fillRect/>
          </a:stretch>
        </p:blipFill>
        <p:spPr>
          <a:xfrm>
            <a:off x="791308" y="520578"/>
            <a:ext cx="6699738" cy="587143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13628"/>
            <a:ext cx="1167570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2.8 và cho biết: Các hình chiếu vuông góc có hình dạng như thế nào?</a:t>
            </a:r>
          </a:p>
          <a:p>
            <a:r>
              <a:rPr lang="vi-VN" sz="2800" b="1">
                <a:latin typeface="Times New Roman" panose="02020603050405020304" pitchFamily="18" charset="0"/>
                <a:cs typeface="Times New Roman" panose="02020603050405020304" pitchFamily="18" charset="0"/>
              </a:rPr>
              <a:t>Chúng thể hiện những kích thước nào của hình lăng trụ tam giác đều?</a:t>
            </a:r>
          </a:p>
        </p:txBody>
      </p:sp>
      <p:pic>
        <p:nvPicPr>
          <p:cNvPr id="5" name="Picture 4"/>
          <p:cNvPicPr>
            <a:picLocks noChangeAspect="1"/>
          </p:cNvPicPr>
          <p:nvPr/>
        </p:nvPicPr>
        <p:blipFill>
          <a:blip r:embed="rId2"/>
          <a:stretch>
            <a:fillRect/>
          </a:stretch>
        </p:blipFill>
        <p:spPr>
          <a:xfrm>
            <a:off x="487025" y="1627033"/>
            <a:ext cx="11110926" cy="4876403"/>
          </a:xfrm>
          <a:prstGeom prst="rect">
            <a:avLst/>
          </a:prstGeom>
        </p:spPr>
      </p:pic>
    </p:spTree>
    <p:extLst>
      <p:ext uri="{BB962C8B-B14F-4D97-AF65-F5344CB8AC3E}">
        <p14:creationId xmlns:p14="http://schemas.microsoft.com/office/powerpoint/2010/main" val="51015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3628"/>
            <a:ext cx="12192000" cy="1384995"/>
          </a:xfrm>
          <a:prstGeom prst="rect">
            <a:avLst/>
          </a:prstGeom>
          <a:solidFill>
            <a:schemeClr val="bg1"/>
          </a:solidFill>
        </p:spPr>
        <p:txBody>
          <a:bodyPr wrap="square">
            <a:spAutoFit/>
          </a:bodyPr>
          <a:lstStyle/>
          <a:p>
            <a:r>
              <a:rPr lang="vi-VN" sz="2800" b="1" dirty="0">
                <a:latin typeface="Times New Roman" panose="02020603050405020304" pitchFamily="18" charset="0"/>
                <a:cs typeface="Times New Roman" panose="02020603050405020304" pitchFamily="18" charset="0"/>
              </a:rPr>
              <a:t>2. Quan sát Hình 2.8 và cho biết: Các hình chiếu vuông góc có hình dạng như thế nào?</a:t>
            </a:r>
          </a:p>
          <a:p>
            <a:r>
              <a:rPr lang="vi-VN" sz="2800" b="1" dirty="0">
                <a:latin typeface="Times New Roman" panose="02020603050405020304" pitchFamily="18" charset="0"/>
                <a:cs typeface="Times New Roman" panose="02020603050405020304" pitchFamily="18" charset="0"/>
              </a:rPr>
              <a:t>Chúng thể hiện những kích thước nào của hình lăng trụ tam giác đều?</a:t>
            </a:r>
          </a:p>
        </p:txBody>
      </p:sp>
      <p:pic>
        <p:nvPicPr>
          <p:cNvPr id="5" name="Picture 4"/>
          <p:cNvPicPr>
            <a:picLocks noChangeAspect="1"/>
          </p:cNvPicPr>
          <p:nvPr/>
        </p:nvPicPr>
        <p:blipFill>
          <a:blip r:embed="rId2"/>
          <a:stretch>
            <a:fillRect/>
          </a:stretch>
        </p:blipFill>
        <p:spPr>
          <a:xfrm>
            <a:off x="0" y="1402672"/>
            <a:ext cx="6529595" cy="5455327"/>
          </a:xfrm>
          <a:prstGeom prst="rect">
            <a:avLst/>
          </a:prstGeom>
        </p:spPr>
      </p:pic>
      <p:sp>
        <p:nvSpPr>
          <p:cNvPr id="2" name="Rectangle 1"/>
          <p:cNvSpPr/>
          <p:nvPr/>
        </p:nvSpPr>
        <p:spPr>
          <a:xfrm>
            <a:off x="7667626" y="2176710"/>
            <a:ext cx="4129076" cy="4093428"/>
          </a:xfrm>
          <a:prstGeom prst="rect">
            <a:avLst/>
          </a:prstGeom>
        </p:spPr>
        <p:txBody>
          <a:bodyPr wrap="square">
            <a:spAutoFit/>
          </a:bodyPr>
          <a:lstStyle/>
          <a:p>
            <a:r>
              <a:rPr lang="vi-VN" sz="2000" b="1" dirty="0">
                <a:solidFill>
                  <a:srgbClr val="FF0000"/>
                </a:solidFill>
                <a:latin typeface="Times New Roman" panose="02020603050405020304" pitchFamily="18" charset="0"/>
                <a:cs typeface="Times New Roman" panose="02020603050405020304" pitchFamily="18" charset="0"/>
              </a:rPr>
              <a:t>- Hình chiếu đứng và hình chiếu cạnh có dạng hình chữ nhật. Hình chiếu bằng có dạng tam giác đều.</a:t>
            </a:r>
          </a:p>
          <a:p>
            <a:r>
              <a:rPr lang="vi-VN" sz="2000" b="1" dirty="0">
                <a:solidFill>
                  <a:srgbClr val="FF0000"/>
                </a:solidFill>
                <a:latin typeface="Times New Roman" panose="02020603050405020304" pitchFamily="18" charset="0"/>
                <a:cs typeface="Times New Roman" panose="02020603050405020304" pitchFamily="18" charset="0"/>
              </a:rPr>
              <a:t>- Hình chiếu đứng thể hiện kích thước cạnh đáy (a) và chiều cao hình lăng trụ đều (h).</a:t>
            </a:r>
          </a:p>
          <a:p>
            <a:r>
              <a:rPr lang="vi-VN" sz="2000" b="1" dirty="0">
                <a:solidFill>
                  <a:srgbClr val="FF0000"/>
                </a:solidFill>
                <a:latin typeface="Times New Roman" panose="02020603050405020304" pitchFamily="18" charset="0"/>
                <a:cs typeface="Times New Roman" panose="02020603050405020304" pitchFamily="18" charset="0"/>
              </a:rPr>
              <a:t>- Hình chiếu bằng thể hiện kích thước chiều dài cạnh đáy(a) và chiều dài của đường cao của đáy(b).</a:t>
            </a:r>
          </a:p>
          <a:p>
            <a:r>
              <a:rPr lang="vi-VN" sz="2000" b="1" dirty="0">
                <a:solidFill>
                  <a:srgbClr val="FF0000"/>
                </a:solidFill>
                <a:latin typeface="Times New Roman" panose="02020603050405020304" pitchFamily="18" charset="0"/>
                <a:cs typeface="Times New Roman" panose="02020603050405020304" pitchFamily="18" charset="0"/>
              </a:rPr>
              <a:t>- Hình chiếu cạnh thể hiện kích thước chiều dài đường cao tam giác đều ở đáy (b) và chiều cao hình lăng trụ đều (h).</a:t>
            </a:r>
          </a:p>
        </p:txBody>
      </p:sp>
    </p:spTree>
    <p:extLst>
      <p:ext uri="{BB962C8B-B14F-4D97-AF65-F5344CB8AC3E}">
        <p14:creationId xmlns:p14="http://schemas.microsoft.com/office/powerpoint/2010/main" val="84266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0" y="863599"/>
            <a:ext cx="12192000" cy="1815882"/>
          </a:xfrm>
          <a:prstGeom prst="rect">
            <a:avLst/>
          </a:prstGeom>
          <a:solidFill>
            <a:schemeClr val="bg1"/>
          </a:solidFill>
        </p:spPr>
        <p:txBody>
          <a:bodyPr wrap="square">
            <a:spAutoFit/>
          </a:bodyPr>
          <a:lstStyle/>
          <a:p>
            <a:r>
              <a:rPr lang="en-US" sz="2800" b="1" dirty="0" err="1">
                <a:latin typeface="Times New Roman" panose="02020603050405020304" pitchFamily="18" charset="0"/>
                <a:cs typeface="Times New Roman" panose="02020603050405020304" pitchFamily="18" charset="0"/>
              </a:rPr>
              <a:t>II.Hình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trụ</a:t>
            </a:r>
            <a:r>
              <a:rPr lang="en-US" sz="2800" b="1" dirty="0">
                <a:latin typeface="Times New Roman" panose="02020603050405020304" pitchFamily="18" charset="0"/>
                <a:cs typeface="Times New Roman" panose="02020603050405020304" pitchFamily="18" charset="0"/>
              </a:rPr>
              <a:t> tam </a:t>
            </a:r>
            <a:r>
              <a:rPr lang="en-US" sz="2800" b="1" dirty="0" err="1">
                <a:latin typeface="Times New Roman" panose="02020603050405020304" pitchFamily="18" charset="0"/>
                <a:cs typeface="Times New Roman" panose="02020603050405020304" pitchFamily="18" charset="0"/>
              </a:rPr>
              <a:t>giác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endParaRPr lang="en-US" sz="2800" b="1" dirty="0">
              <a:latin typeface="Times New Roman" panose="02020603050405020304" pitchFamily="18" charset="0"/>
              <a:cs typeface="Times New Roman" panose="02020603050405020304" pitchFamily="18" charset="0"/>
            </a:endParaRPr>
          </a:p>
          <a:p>
            <a:pPr marL="457200" indent="-457200">
              <a:buFontTx/>
              <a:buChar cha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p>
          <a:p>
            <a:pPr marL="457200" indent="-457200">
              <a:buFontTx/>
              <a:buChar cha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2995450F-6E80-49E4-8996-960AF07934CF}"/>
              </a:ext>
            </a:extLst>
          </p:cNvPr>
          <p:cNvSpPr/>
          <p:nvPr/>
        </p:nvSpPr>
        <p:spPr>
          <a:xfrm>
            <a:off x="0" y="2690576"/>
            <a:ext cx="12192000" cy="523220"/>
          </a:xfrm>
          <a:prstGeom prst="rect">
            <a:avLst/>
          </a:prstGeom>
          <a:solidFill>
            <a:schemeClr val="bg1"/>
          </a:solidFill>
        </p:spPr>
        <p:txBody>
          <a:bodyPr wrap="square">
            <a:spAutoFit/>
          </a:bodyPr>
          <a:lstStyle/>
          <a:p>
            <a:pPr lvl="0"/>
            <a:r>
              <a:rPr lang="en-US" sz="2800" b="1" dirty="0">
                <a:solidFill>
                  <a:prstClr val="black"/>
                </a:solidFill>
                <a:latin typeface="Times New Roman" panose="02020603050405020304" pitchFamily="18" charset="0"/>
                <a:cs typeface="Times New Roman" panose="02020603050405020304" pitchFamily="18" charset="0"/>
              </a:rPr>
              <a:t>4. </a:t>
            </a:r>
            <a:r>
              <a:rPr lang="en-US" sz="2800" b="1" dirty="0" err="1">
                <a:solidFill>
                  <a:prstClr val="black"/>
                </a:solidFill>
                <a:latin typeface="Times New Roman" panose="02020603050405020304" pitchFamily="18" charset="0"/>
                <a:cs typeface="Times New Roman" panose="02020603050405020304" pitchFamily="18" charset="0"/>
              </a:rPr>
              <a:t>Hình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chiếu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vuông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góc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chóp</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tứ</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giác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đều</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4CCABA6-8E9D-4806-95AD-804AB1A8DA6A}"/>
              </a:ext>
            </a:extLst>
          </p:cNvPr>
          <p:cNvSpPr/>
          <p:nvPr/>
        </p:nvSpPr>
        <p:spPr>
          <a:xfrm>
            <a:off x="1473694" y="126687"/>
            <a:ext cx="9809804"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2,3,4 -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HÌNH CHIẾU VUÔNG GÓC</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9555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88" y="110709"/>
            <a:ext cx="1151708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Hình 2.9 và cho biết kích thước xác định và đặc điểm hình chiếu của khối hình chóp tứ giác đều.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43047" y="1201430"/>
            <a:ext cx="11213524" cy="5329999"/>
          </a:xfrm>
          <a:prstGeom prst="rect">
            <a:avLst/>
          </a:prstGeom>
        </p:spPr>
      </p:pic>
    </p:spTree>
    <p:extLst>
      <p:ext uri="{BB962C8B-B14F-4D97-AF65-F5344CB8AC3E}">
        <p14:creationId xmlns:p14="http://schemas.microsoft.com/office/powerpoint/2010/main" val="128607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88" y="110709"/>
            <a:ext cx="1151708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Hình 2.9 và cho biết kích thước xác định và đặc điểm hình chiếu của khối hình chóp tứ giác đều.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63129" y="1229422"/>
            <a:ext cx="7462618" cy="5329999"/>
          </a:xfrm>
          <a:prstGeom prst="rect">
            <a:avLst/>
          </a:prstGeom>
        </p:spPr>
      </p:pic>
      <p:sp>
        <p:nvSpPr>
          <p:cNvPr id="2" name="Rectangle 1"/>
          <p:cNvSpPr/>
          <p:nvPr/>
        </p:nvSpPr>
        <p:spPr>
          <a:xfrm>
            <a:off x="8285583" y="1229422"/>
            <a:ext cx="2603241" cy="3970318"/>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3.  - Hình chiếu đứng và hình chiếu cạnh là các tam giác cân cạnh a, chiều cao h</a:t>
            </a:r>
          </a:p>
          <a:p>
            <a:r>
              <a:rPr lang="en-US" sz="2800">
                <a:solidFill>
                  <a:srgbClr val="FF0000"/>
                </a:solidFill>
                <a:latin typeface="Times New Roman" panose="02020603050405020304" pitchFamily="18" charset="0"/>
                <a:cs typeface="Times New Roman" panose="02020603050405020304" pitchFamily="18" charset="0"/>
              </a:rPr>
              <a:t>- Hình chiếu bằng là hình vuông cạnh a</a:t>
            </a:r>
          </a:p>
        </p:txBody>
      </p:sp>
    </p:spTree>
    <p:extLst>
      <p:ext uri="{BB962C8B-B14F-4D97-AF65-F5344CB8AC3E}">
        <p14:creationId xmlns:p14="http://schemas.microsoft.com/office/powerpoint/2010/main" val="373056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1" y="916865"/>
            <a:ext cx="12192000" cy="1815882"/>
          </a:xfrm>
          <a:prstGeom prst="rect">
            <a:avLst/>
          </a:prstGeom>
          <a:solidFill>
            <a:schemeClr val="bg1"/>
          </a:solidFill>
        </p:spPr>
        <p:txBody>
          <a:bodyPr wrap="square">
            <a:spAutoFit/>
          </a:bodyPr>
          <a:lstStyle/>
          <a:p>
            <a:r>
              <a:rPr lang="en-US" sz="2800" b="1" dirty="0" err="1">
                <a:latin typeface="Times New Roman" panose="02020603050405020304" pitchFamily="18" charset="0"/>
                <a:cs typeface="Times New Roman" panose="02020603050405020304" pitchFamily="18" charset="0"/>
              </a:rPr>
              <a:t>III.Hình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4.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chóp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h</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a:t>
            </a:r>
          </a:p>
        </p:txBody>
      </p:sp>
      <p:sp>
        <p:nvSpPr>
          <p:cNvPr id="5" name="Rectangle 4">
            <a:extLst>
              <a:ext uri="{FF2B5EF4-FFF2-40B4-BE49-F238E27FC236}">
                <a16:creationId xmlns:a16="http://schemas.microsoft.com/office/drawing/2014/main" id="{8D5120DB-7861-4DCA-863A-D00F9F4442B5}"/>
              </a:ext>
            </a:extLst>
          </p:cNvPr>
          <p:cNvSpPr/>
          <p:nvPr/>
        </p:nvSpPr>
        <p:spPr>
          <a:xfrm>
            <a:off x="1473694" y="126687"/>
            <a:ext cx="9809804"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2,3,4 -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HÌNH CHIẾU VUÔNG GÓC</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3830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74635"/>
            <a:ext cx="5346441" cy="3604334"/>
          </a:xfrm>
          <a:prstGeom prst="rect">
            <a:avLst/>
          </a:prstGeom>
        </p:spPr>
      </p:pic>
      <p:sp>
        <p:nvSpPr>
          <p:cNvPr id="5" name="Rectangle 4"/>
          <p:cNvSpPr/>
          <p:nvPr/>
        </p:nvSpPr>
        <p:spPr>
          <a:xfrm>
            <a:off x="5346441" y="1579031"/>
            <a:ext cx="6736068" cy="4832092"/>
          </a:xfrm>
          <a:prstGeom prst="rect">
            <a:avLst/>
          </a:prstGeom>
          <a:solidFill>
            <a:schemeClr val="bg1"/>
          </a:solidFill>
        </p:spPr>
        <p:txBody>
          <a:bodyPr wrap="square">
            <a:spAutoFit/>
          </a:bodyPr>
          <a:lstStyle/>
          <a:p>
            <a:pPr algn="just"/>
            <a:r>
              <a:rPr lang="vi-VN" sz="2800" b="1" dirty="0">
                <a:latin typeface="Times New Roman" panose="02020603050405020304" pitchFamily="18" charset="0"/>
                <a:cs typeface="Times New Roman" panose="02020603050405020304" pitchFamily="18" charset="0"/>
              </a:rPr>
              <a:t>1.Hãy nhận xét hình dạng của hình phẳng (đường gạch chéo) ở mỗi trường hợp trong hình 2.12.</a:t>
            </a:r>
          </a:p>
          <a:p>
            <a:pPr algn="just"/>
            <a:r>
              <a:rPr lang="vi-VN" sz="2800" b="1" dirty="0">
                <a:latin typeface="Times New Roman" panose="02020603050405020304" pitchFamily="18" charset="0"/>
                <a:cs typeface="Times New Roman" panose="02020603050405020304" pitchFamily="18" charset="0"/>
              </a:rPr>
              <a:t>2. Khi quay hình chữ nhật, hình tam giác vuông, nửa hình tròn quanh một trục cố định ta được các khối tròn xoay như thế nào ở hình 2.12?</a:t>
            </a:r>
          </a:p>
          <a:p>
            <a:pPr algn="just"/>
            <a:r>
              <a:rPr lang="vi-VN" sz="2800" b="1" dirty="0">
                <a:latin typeface="Times New Roman" panose="02020603050405020304" pitchFamily="18" charset="0"/>
                <a:cs typeface="Times New Roman" panose="02020603050405020304" pitchFamily="18" charset="0"/>
              </a:rPr>
              <a:t>3. Căn cứ vào nội dung mô tả trên, hãy cho biết tên gọi của các Hình 2.12a, b, c</a:t>
            </a:r>
            <a:endParaRPr lang="en-US" sz="2800" b="1"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4</a:t>
            </a:r>
            <a:r>
              <a:rPr lang="vi-VN" sz="2800" b="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xoay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B65FA7F6-D505-4C9E-8DE7-D1EC35261714}"/>
              </a:ext>
            </a:extLst>
          </p:cNvPr>
          <p:cNvSpPr/>
          <p:nvPr/>
        </p:nvSpPr>
        <p:spPr>
          <a:xfrm>
            <a:off x="0" y="0"/>
            <a:ext cx="12192000" cy="1200329"/>
          </a:xfrm>
          <a:prstGeom prst="rect">
            <a:avLst/>
          </a:prstGeom>
          <a:solidFill>
            <a:schemeClr val="bg1"/>
          </a:solidFill>
        </p:spPr>
        <p:txBody>
          <a:bodyPr wrap="square">
            <a:spAutoFit/>
          </a:bodyPr>
          <a:lstStyle/>
          <a:p>
            <a:pPr lvl="0"/>
            <a:r>
              <a:rPr lang="en-US" sz="3600" b="1" dirty="0">
                <a:solidFill>
                  <a:prstClr val="black"/>
                </a:solidFill>
                <a:latin typeface="Times New Roman" panose="02020603050405020304" pitchFamily="18" charset="0"/>
                <a:cs typeface="Times New Roman" panose="02020603050405020304" pitchFamily="18" charset="0"/>
              </a:rPr>
              <a:t>III. </a:t>
            </a:r>
            <a:r>
              <a:rPr lang="en-US" sz="3600" b="1" dirty="0" err="1">
                <a:solidFill>
                  <a:prstClr val="black"/>
                </a:solidFill>
                <a:latin typeface="Times New Roman" panose="02020603050405020304" pitchFamily="18" charset="0"/>
                <a:cs typeface="Times New Roman" panose="02020603050405020304" pitchFamily="18" charset="0"/>
              </a:rPr>
              <a:t>Hình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chiếu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vuông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góc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của</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khối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tròn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xoay</a:t>
            </a:r>
            <a:endParaRPr lang="en-US" sz="3600" b="1" dirty="0">
              <a:solidFill>
                <a:prstClr val="black"/>
              </a:solidFill>
              <a:latin typeface="Times New Roman" panose="02020603050405020304" pitchFamily="18" charset="0"/>
              <a:cs typeface="Times New Roman" panose="02020603050405020304" pitchFamily="18" charset="0"/>
            </a:endParaRPr>
          </a:p>
          <a:p>
            <a:pPr lvl="0"/>
            <a:r>
              <a:rPr lang="vi-VN" sz="3600" b="1" dirty="0">
                <a:solidFill>
                  <a:prstClr val="black"/>
                </a:solidFill>
                <a:latin typeface="Times New Roman" panose="02020603050405020304" pitchFamily="18" charset="0"/>
                <a:cs typeface="Times New Roman" panose="02020603050405020304" pitchFamily="18" charset="0"/>
              </a:rPr>
              <a:t>1. </a:t>
            </a:r>
            <a:r>
              <a:rPr lang="en-US" sz="3600" b="1" dirty="0" err="1">
                <a:solidFill>
                  <a:prstClr val="black"/>
                </a:solidFill>
                <a:latin typeface="Times New Roman" panose="02020603050405020304" pitchFamily="18" charset="0"/>
                <a:cs typeface="Times New Roman" panose="02020603050405020304" pitchFamily="18" charset="0"/>
              </a:rPr>
              <a:t>Các</a:t>
            </a:r>
            <a:r>
              <a:rPr lang="en-US" sz="3600" b="1" dirty="0">
                <a:solidFill>
                  <a:prstClr val="black"/>
                </a:solidFill>
                <a:latin typeface="Times New Roman" panose="02020603050405020304" pitchFamily="18" charset="0"/>
                <a:cs typeface="Times New Roman" panose="02020603050405020304" pitchFamily="18" charset="0"/>
              </a:rPr>
              <a:t> k</a:t>
            </a:r>
            <a:r>
              <a:rPr lang="vi-VN" sz="3600" b="1" dirty="0">
                <a:solidFill>
                  <a:prstClr val="black"/>
                </a:solidFill>
                <a:latin typeface="Times New Roman" panose="02020603050405020304" pitchFamily="18" charset="0"/>
                <a:cs typeface="Times New Roman" panose="02020603050405020304" pitchFamily="18" charset="0"/>
              </a:rPr>
              <a:t>hối tròn xoay</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thường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gặp</a:t>
            </a:r>
            <a:endParaRPr lang="en-US" sz="36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583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317" y="310719"/>
            <a:ext cx="3685593" cy="2467992"/>
          </a:xfrm>
          <a:prstGeom prst="rect">
            <a:avLst/>
          </a:prstGeom>
        </p:spPr>
      </p:pic>
      <p:sp>
        <p:nvSpPr>
          <p:cNvPr id="5" name="Rectangle 4"/>
          <p:cNvSpPr/>
          <p:nvPr/>
        </p:nvSpPr>
        <p:spPr>
          <a:xfrm>
            <a:off x="3788227" y="0"/>
            <a:ext cx="8210939" cy="3416320"/>
          </a:xfrm>
          <a:prstGeom prst="rect">
            <a:avLst/>
          </a:prstGeom>
          <a:solidFill>
            <a:schemeClr val="bg1"/>
          </a:solidFill>
        </p:spPr>
        <p:txBody>
          <a:bodyPr wrap="square">
            <a:spAutoFit/>
          </a:bodyPr>
          <a:lstStyle/>
          <a:p>
            <a:r>
              <a:rPr lang="vi-VN" sz="2400" b="1" dirty="0">
                <a:latin typeface="Times New Roman" panose="02020603050405020304" pitchFamily="18" charset="0"/>
                <a:cs typeface="Times New Roman" panose="02020603050405020304" pitchFamily="18" charset="0"/>
              </a:rPr>
              <a:t>1.Hãy nhận xét hình dạng của hình phẳng (đường gạch chéo) ở mỗi trường hợp trong hình 2.12.</a:t>
            </a:r>
          </a:p>
          <a:p>
            <a:r>
              <a:rPr lang="vi-VN" sz="2400" b="1" dirty="0">
                <a:latin typeface="Times New Roman" panose="02020603050405020304" pitchFamily="18" charset="0"/>
                <a:cs typeface="Times New Roman" panose="02020603050405020304" pitchFamily="18" charset="0"/>
              </a:rPr>
              <a:t>2. Khi quay hình chữ nhật, hình tam giác vuông, nửa hình tròn quanh một trục cố định ta được các khối tròn xoay như thế nào ở hình 2.12?</a:t>
            </a:r>
          </a:p>
          <a:p>
            <a:r>
              <a:rPr lang="vi-VN" sz="2400" b="1" dirty="0">
                <a:latin typeface="Times New Roman" panose="02020603050405020304" pitchFamily="18" charset="0"/>
                <a:cs typeface="Times New Roman" panose="02020603050405020304" pitchFamily="18" charset="0"/>
              </a:rPr>
              <a:t>3. Căn cứ vào nội dung mô tả trên, hãy cho biết tên gọi của các Hình 2.12a, b, c</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4</a:t>
            </a:r>
            <a:r>
              <a:rPr lang="vi-VN"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xoay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a:t>
            </a:r>
          </a:p>
        </p:txBody>
      </p:sp>
      <p:sp>
        <p:nvSpPr>
          <p:cNvPr id="2" name="Rectangle 1"/>
          <p:cNvSpPr/>
          <p:nvPr/>
        </p:nvSpPr>
        <p:spPr>
          <a:xfrm>
            <a:off x="0" y="3416320"/>
            <a:ext cx="12191999" cy="3477875"/>
          </a:xfrm>
          <a:prstGeom prst="rect">
            <a:avLst/>
          </a:prstGeom>
          <a:solidFill>
            <a:schemeClr val="bg1"/>
          </a:solidFill>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1. Hình chữ nhật.</a:t>
            </a:r>
          </a:p>
          <a:p>
            <a:r>
              <a:rPr lang="vi-VN" sz="2000" dirty="0">
                <a:solidFill>
                  <a:srgbClr val="FF0000"/>
                </a:solidFill>
                <a:latin typeface="Times New Roman" panose="02020603050405020304" pitchFamily="18" charset="0"/>
                <a:cs typeface="Times New Roman" panose="02020603050405020304" pitchFamily="18" charset="0"/>
              </a:rPr>
              <a:t>b) Hình tam giác.</a:t>
            </a:r>
          </a:p>
          <a:p>
            <a:r>
              <a:rPr lang="vi-VN" sz="2000" dirty="0">
                <a:solidFill>
                  <a:srgbClr val="FF0000"/>
                </a:solidFill>
                <a:latin typeface="Times New Roman" panose="02020603050405020304" pitchFamily="18" charset="0"/>
                <a:cs typeface="Times New Roman" panose="02020603050405020304" pitchFamily="18" charset="0"/>
              </a:rPr>
              <a:t>c) Hình bán nguyệt.</a:t>
            </a:r>
          </a:p>
          <a:p>
            <a:r>
              <a:rPr lang="vi-VN" sz="2000" dirty="0">
                <a:solidFill>
                  <a:srgbClr val="FF0000"/>
                </a:solidFill>
                <a:latin typeface="Times New Roman" panose="02020603050405020304" pitchFamily="18" charset="0"/>
                <a:cs typeface="Times New Roman" panose="02020603050405020304" pitchFamily="18" charset="0"/>
              </a:rPr>
              <a:t>2.</a:t>
            </a:r>
          </a:p>
          <a:p>
            <a:r>
              <a:rPr lang="vi-VN" sz="2000" dirty="0">
                <a:solidFill>
                  <a:srgbClr val="FF0000"/>
                </a:solidFill>
                <a:latin typeface="Times New Roman" panose="02020603050405020304" pitchFamily="18" charset="0"/>
                <a:cs typeface="Times New Roman" panose="02020603050405020304" pitchFamily="18" charset="0"/>
              </a:rPr>
              <a:t>- Khi quay hình chữ nhật quanh một trục cố định ta được khối trụ.</a:t>
            </a:r>
          </a:p>
          <a:p>
            <a:r>
              <a:rPr lang="vi-VN" sz="2000" dirty="0">
                <a:solidFill>
                  <a:srgbClr val="FF0000"/>
                </a:solidFill>
                <a:latin typeface="Times New Roman" panose="02020603050405020304" pitchFamily="18" charset="0"/>
                <a:cs typeface="Times New Roman" panose="02020603050405020304" pitchFamily="18" charset="0"/>
              </a:rPr>
              <a:t>- Khi quay hình tam giác vuông quanh một trục cố định ta được khối nón.</a:t>
            </a:r>
          </a:p>
          <a:p>
            <a:r>
              <a:rPr lang="vi-VN" sz="2000" dirty="0">
                <a:solidFill>
                  <a:srgbClr val="FF0000"/>
                </a:solidFill>
                <a:latin typeface="Times New Roman" panose="02020603050405020304" pitchFamily="18" charset="0"/>
                <a:cs typeface="Times New Roman" panose="02020603050405020304" pitchFamily="18" charset="0"/>
              </a:rPr>
              <a:t>- Khi quay nửa hình tròn quanh một trục cố định ta được khối cầu.</a:t>
            </a:r>
          </a:p>
          <a:p>
            <a:r>
              <a:rPr lang="vi-VN" sz="2000" dirty="0">
                <a:solidFill>
                  <a:srgbClr val="FF0000"/>
                </a:solidFill>
                <a:latin typeface="Times New Roman" panose="02020603050405020304" pitchFamily="18" charset="0"/>
                <a:cs typeface="Times New Roman" panose="02020603050405020304" pitchFamily="18" charset="0"/>
              </a:rPr>
              <a:t>3. - Hình 2.12a: hình cầu</a:t>
            </a:r>
          </a:p>
          <a:p>
            <a:r>
              <a:rPr lang="vi-VN" sz="2000" dirty="0">
                <a:solidFill>
                  <a:srgbClr val="FF0000"/>
                </a:solidFill>
                <a:latin typeface="Times New Roman" panose="02020603050405020304" pitchFamily="18" charset="0"/>
                <a:cs typeface="Times New Roman" panose="02020603050405020304" pitchFamily="18" charset="0"/>
              </a:rPr>
              <a:t>- Hình 2.12b: hình nón</a:t>
            </a:r>
          </a:p>
          <a:p>
            <a:r>
              <a:rPr lang="vi-VN" sz="2000" dirty="0">
                <a:solidFill>
                  <a:srgbClr val="FF0000"/>
                </a:solidFill>
                <a:latin typeface="Times New Roman" panose="02020603050405020304" pitchFamily="18" charset="0"/>
                <a:cs typeface="Times New Roman" panose="02020603050405020304" pitchFamily="18" charset="0"/>
              </a:rPr>
              <a:t>- Hình 2.12c: hình trụ</a:t>
            </a:r>
          </a:p>
          <a:p>
            <a:r>
              <a:rPr lang="vi-VN" sz="2000" dirty="0">
                <a:solidFill>
                  <a:srgbClr val="FF0000"/>
                </a:solidFill>
                <a:latin typeface="Times New Roman" panose="02020603050405020304" pitchFamily="18" charset="0"/>
                <a:cs typeface="Times New Roman" panose="02020603050405020304" pitchFamily="18" charset="0"/>
              </a:rPr>
              <a:t>4. Quả bóng, Trái đất, nón lá, lon bia, quả bóng tenis, viên bi, hộp khoai tây ...</a:t>
            </a:r>
          </a:p>
        </p:txBody>
      </p:sp>
    </p:spTree>
    <p:extLst>
      <p:ext uri="{BB962C8B-B14F-4D97-AF65-F5344CB8AC3E}">
        <p14:creationId xmlns:p14="http://schemas.microsoft.com/office/powerpoint/2010/main" val="238449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0" y="907988"/>
            <a:ext cx="12192000" cy="5078313"/>
          </a:xfrm>
          <a:prstGeom prst="rect">
            <a:avLst/>
          </a:prstGeom>
          <a:solidFill>
            <a:schemeClr val="bg1"/>
          </a:solidFill>
        </p:spPr>
        <p:txBody>
          <a:bodyPr wrap="square">
            <a:spAutoFit/>
          </a:bodyPr>
          <a:lstStyle/>
          <a:p>
            <a:r>
              <a:rPr lang="en-US" sz="3600" b="1" dirty="0">
                <a:latin typeface="Times New Roman" panose="02020603050405020304" pitchFamily="18" charset="0"/>
                <a:cs typeface="Times New Roman" panose="02020603050405020304" pitchFamily="18" charset="0"/>
              </a:rPr>
              <a:t>III.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chiếu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vuông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góc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tròn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xoay</a:t>
            </a:r>
            <a:endParaRPr lang="en-US" sz="3600" b="1" dirty="0">
              <a:latin typeface="Times New Roman" panose="02020603050405020304" pitchFamily="18" charset="0"/>
              <a:cs typeface="Times New Roman" panose="02020603050405020304" pitchFamily="18" charset="0"/>
            </a:endParaRPr>
          </a:p>
          <a:p>
            <a:r>
              <a:rPr lang="vi-VN" sz="3600" b="1" dirty="0">
                <a:latin typeface="Times New Roman" panose="02020603050405020304" pitchFamily="18" charset="0"/>
                <a:cs typeface="Times New Roman" panose="02020603050405020304" pitchFamily="18" charset="0"/>
              </a:rPr>
              <a:t>1.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k</a:t>
            </a:r>
            <a:r>
              <a:rPr lang="vi-VN" sz="3600" b="1" dirty="0">
                <a:latin typeface="Times New Roman" panose="02020603050405020304" pitchFamily="18" charset="0"/>
                <a:cs typeface="Times New Roman" panose="02020603050405020304" pitchFamily="18" charset="0"/>
              </a:rPr>
              <a:t>hối tròn xoay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gặp</a:t>
            </a:r>
            <a:endParaRPr lang="en-US" sz="3600" b="1"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 Khối tròn xoay thường gặp là hình trụ, hình n</a:t>
            </a:r>
            <a:r>
              <a:rPr lang="en-US" sz="3600" dirty="0">
                <a:latin typeface="Times New Roman" panose="02020603050405020304" pitchFamily="18" charset="0"/>
                <a:cs typeface="Times New Roman" panose="02020603050405020304" pitchFamily="18" charset="0"/>
              </a:rPr>
              <a:t>ó</a:t>
            </a:r>
            <a:r>
              <a:rPr lang="vi-VN" sz="3600" dirty="0">
                <a:latin typeface="Times New Roman" panose="02020603050405020304" pitchFamily="18" charset="0"/>
                <a:cs typeface="Times New Roman" panose="02020603050405020304" pitchFamily="18" charset="0"/>
              </a:rPr>
              <a:t>n, hình cầu.</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quay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quay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tam </a:t>
            </a:r>
            <a:r>
              <a:rPr lang="en-US" sz="3600" dirty="0" err="1">
                <a:latin typeface="Times New Roman" panose="02020603050405020304" pitchFamily="18" charset="0"/>
                <a:cs typeface="Times New Roman" panose="02020603050405020304" pitchFamily="18" charset="0"/>
              </a:rPr>
              <a:t>giác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góc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vuông</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quay </a:t>
            </a:r>
            <a:r>
              <a:rPr lang="en-US" sz="3600" dirty="0" err="1">
                <a:latin typeface="Times New Roman" panose="02020603050405020304" pitchFamily="18" charset="0"/>
                <a:cs typeface="Times New Roman" panose="02020603050405020304" pitchFamily="18" charset="0"/>
              </a:rPr>
              <a:t>nửa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nửa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F227DE0E-A8BC-4274-9ED8-61CBC1C2156A}"/>
              </a:ext>
            </a:extLst>
          </p:cNvPr>
          <p:cNvSpPr/>
          <p:nvPr/>
        </p:nvSpPr>
        <p:spPr>
          <a:xfrm>
            <a:off x="1473694" y="126687"/>
            <a:ext cx="9809804"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2,3,4 -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HÌNH CHIẾU VUÔNG GÓC</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6241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954107"/>
          </a:xfrm>
          <a:prstGeom prst="rect">
            <a:avLst/>
          </a:prstGeom>
          <a:solidFill>
            <a:schemeClr val="bg1"/>
          </a:solidFill>
        </p:spPr>
        <p:txBody>
          <a:bodyPr wrap="square">
            <a:spAutoFit/>
          </a:bodyPr>
          <a:lstStyle/>
          <a:p>
            <a:r>
              <a:rPr lang="vi-VN" sz="2800" b="1" dirty="0">
                <a:latin typeface="Times New Roman" panose="02020603050405020304" pitchFamily="18" charset="0"/>
                <a:cs typeface="Times New Roman" panose="02020603050405020304" pitchFamily="18" charset="0"/>
              </a:rPr>
              <a:t>Quan sát Hình 2.13 và cho biết: Các hình chiếu vuông góc của hình trụ là hình gì? Có kích thước bằng bao nhiêu?</a:t>
            </a:r>
            <a:endParaRPr lang="en-US" sz="28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954106"/>
            <a:ext cx="12191999" cy="5903893"/>
          </a:xfrm>
          <a:prstGeom prst="rect">
            <a:avLst/>
          </a:prstGeom>
        </p:spPr>
      </p:pic>
    </p:spTree>
    <p:extLst>
      <p:ext uri="{BB962C8B-B14F-4D97-AF65-F5344CB8AC3E}">
        <p14:creationId xmlns:p14="http://schemas.microsoft.com/office/powerpoint/2010/main" val="15348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1308" y="85572"/>
            <a:ext cx="5584420" cy="3447741"/>
          </a:xfrm>
          <a:prstGeom prst="rect">
            <a:avLst/>
          </a:prstGeom>
        </p:spPr>
      </p:pic>
      <p:pic>
        <p:nvPicPr>
          <p:cNvPr id="3" name="Picture 2"/>
          <p:cNvPicPr>
            <a:picLocks noChangeAspect="1"/>
          </p:cNvPicPr>
          <p:nvPr/>
        </p:nvPicPr>
        <p:blipFill>
          <a:blip r:embed="rId3"/>
          <a:stretch>
            <a:fillRect/>
          </a:stretch>
        </p:blipFill>
        <p:spPr>
          <a:xfrm>
            <a:off x="6676008" y="8553"/>
            <a:ext cx="4856086" cy="3178530"/>
          </a:xfrm>
          <a:prstGeom prst="rect">
            <a:avLst/>
          </a:prstGeom>
        </p:spPr>
      </p:pic>
      <p:sp>
        <p:nvSpPr>
          <p:cNvPr id="2" name="Rectangle 1">
            <a:extLst>
              <a:ext uri="{FF2B5EF4-FFF2-40B4-BE49-F238E27FC236}">
                <a16:creationId xmlns:a16="http://schemas.microsoft.com/office/drawing/2014/main" id="{487BA9CA-FF80-4627-A966-CC321423F9C0}"/>
              </a:ext>
            </a:extLst>
          </p:cNvPr>
          <p:cNvSpPr/>
          <p:nvPr/>
        </p:nvSpPr>
        <p:spPr>
          <a:xfrm>
            <a:off x="3625049" y="4078796"/>
            <a:ext cx="7338873" cy="2308324"/>
          </a:xfrm>
          <a:prstGeom prst="rect">
            <a:avLst/>
          </a:prstGeom>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 Khi nhìn theo hướng a: </a:t>
            </a:r>
          </a:p>
          <a:p>
            <a:r>
              <a:rPr lang="vi-VN" sz="2400" dirty="0">
                <a:latin typeface="Times New Roman" panose="02020603050405020304" pitchFamily="18" charset="0"/>
                <a:cs typeface="Times New Roman" panose="02020603050405020304" pitchFamily="18" charset="0"/>
              </a:rPr>
              <a:t>Phần trên của ghế ta nhìn thấy hình chữ L</a:t>
            </a:r>
          </a:p>
          <a:p>
            <a:r>
              <a:rPr lang="vi-VN" sz="2400" dirty="0">
                <a:latin typeface="Times New Roman" panose="02020603050405020304" pitchFamily="18" charset="0"/>
                <a:cs typeface="Times New Roman" panose="02020603050405020304" pitchFamily="18" charset="0"/>
              </a:rPr>
              <a:t>Phần dưới của ghế ta nhìn thấy hình chữ H</a:t>
            </a:r>
          </a:p>
          <a:p>
            <a:r>
              <a:rPr lang="vi-VN" sz="2400" b="1" dirty="0">
                <a:solidFill>
                  <a:srgbClr val="FF0000"/>
                </a:solidFill>
                <a:latin typeface="Times New Roman" panose="02020603050405020304" pitchFamily="18" charset="0"/>
                <a:cs typeface="Times New Roman" panose="02020603050405020304" pitchFamily="18" charset="0"/>
              </a:rPr>
              <a:t>+ Khi nhìn theo hướng b: </a:t>
            </a:r>
          </a:p>
          <a:p>
            <a:r>
              <a:rPr lang="vi-VN" sz="2400" dirty="0">
                <a:latin typeface="Times New Roman" panose="02020603050405020304" pitchFamily="18" charset="0"/>
                <a:cs typeface="Times New Roman" panose="02020603050405020304" pitchFamily="18" charset="0"/>
              </a:rPr>
              <a:t>Phần trên của ghế ta nhìn thấy hình chữ nhật</a:t>
            </a:r>
          </a:p>
          <a:p>
            <a:r>
              <a:rPr lang="vi-VN" sz="2400" dirty="0">
                <a:latin typeface="Times New Roman" panose="02020603050405020304" pitchFamily="18" charset="0"/>
                <a:cs typeface="Times New Roman" panose="02020603050405020304" pitchFamily="18" charset="0"/>
              </a:rPr>
              <a:t>Phần dưới của ghế ta nhìn thấy hình chữ H</a:t>
            </a:r>
          </a:p>
        </p:txBody>
      </p:sp>
    </p:spTree>
    <p:extLst>
      <p:ext uri="{BB962C8B-B14F-4D97-AF65-F5344CB8AC3E}">
        <p14:creationId xmlns:p14="http://schemas.microsoft.com/office/powerpoint/2010/main" val="150326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969" y="0"/>
            <a:ext cx="113538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2.13 và cho biết: Các hình chiếu vuông góc của hình trụ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7275" y="954107"/>
            <a:ext cx="6975248" cy="5542282"/>
          </a:xfrm>
          <a:prstGeom prst="rect">
            <a:avLst/>
          </a:prstGeom>
        </p:spPr>
      </p:pic>
      <p:sp>
        <p:nvSpPr>
          <p:cNvPr id="4" name="Rectangle 3"/>
          <p:cNvSpPr/>
          <p:nvPr/>
        </p:nvSpPr>
        <p:spPr>
          <a:xfrm>
            <a:off x="7615036" y="954107"/>
            <a:ext cx="3816220" cy="3970318"/>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Hình chiếu đứng là hình chữ nhật, kích thước các cạnh là h, d</a:t>
            </a:r>
          </a:p>
          <a:p>
            <a:r>
              <a:rPr lang="vi-VN" sz="2800" b="1">
                <a:solidFill>
                  <a:srgbClr val="FF0000"/>
                </a:solidFill>
                <a:latin typeface="Times New Roman" panose="02020603050405020304" pitchFamily="18" charset="0"/>
                <a:cs typeface="Times New Roman" panose="02020603050405020304" pitchFamily="18" charset="0"/>
              </a:rPr>
              <a:t>- Hình chiếu bằng là hình tròn, kích thước đường kính là d</a:t>
            </a:r>
          </a:p>
          <a:p>
            <a:r>
              <a:rPr lang="vi-VN" sz="2800" b="1">
                <a:solidFill>
                  <a:srgbClr val="FF0000"/>
                </a:solidFill>
                <a:latin typeface="Times New Roman" panose="02020603050405020304" pitchFamily="18" charset="0"/>
                <a:cs typeface="Times New Roman" panose="02020603050405020304" pitchFamily="18" charset="0"/>
              </a:rPr>
              <a:t>- Hình chiếu cạnh là hình chữ nhật, kích thước các cạnh là h, d</a:t>
            </a:r>
          </a:p>
        </p:txBody>
      </p:sp>
    </p:spTree>
    <p:extLst>
      <p:ext uri="{BB962C8B-B14F-4D97-AF65-F5344CB8AC3E}">
        <p14:creationId xmlns:p14="http://schemas.microsoft.com/office/powerpoint/2010/main" val="40084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9848434-5CB7-4B74-8C28-E03815A7AF03}"/>
              </a:ext>
            </a:extLst>
          </p:cNvPr>
          <p:cNvGraphicFramePr>
            <a:graphicFrameLocks noGrp="1"/>
          </p:cNvGraphicFramePr>
          <p:nvPr>
            <p:extLst>
              <p:ext uri="{D42A27DB-BD31-4B8C-83A1-F6EECF244321}">
                <p14:modId xmlns:p14="http://schemas.microsoft.com/office/powerpoint/2010/main" val="4011968629"/>
              </p:ext>
            </p:extLst>
          </p:nvPr>
        </p:nvGraphicFramePr>
        <p:xfrm>
          <a:off x="2041864" y="1154095"/>
          <a:ext cx="8131946" cy="4456592"/>
        </p:xfrm>
        <a:graphic>
          <a:graphicData uri="http://schemas.openxmlformats.org/drawingml/2006/table">
            <a:tbl>
              <a:tblPr firstRow="1" firstCol="1" lastRow="1" lastCol="1" bandRow="1" bandCol="1"/>
              <a:tblGrid>
                <a:gridCol w="2730532">
                  <a:extLst>
                    <a:ext uri="{9D8B030D-6E8A-4147-A177-3AD203B41FA5}">
                      <a16:colId xmlns:a16="http://schemas.microsoft.com/office/drawing/2014/main" val="3197067982"/>
                    </a:ext>
                  </a:extLst>
                </a:gridCol>
                <a:gridCol w="3091170">
                  <a:extLst>
                    <a:ext uri="{9D8B030D-6E8A-4147-A177-3AD203B41FA5}">
                      <a16:colId xmlns:a16="http://schemas.microsoft.com/office/drawing/2014/main" val="1766814892"/>
                    </a:ext>
                  </a:extLst>
                </a:gridCol>
                <a:gridCol w="2310244">
                  <a:extLst>
                    <a:ext uri="{9D8B030D-6E8A-4147-A177-3AD203B41FA5}">
                      <a16:colId xmlns:a16="http://schemas.microsoft.com/office/drawing/2014/main" val="572877522"/>
                    </a:ext>
                  </a:extLst>
                </a:gridCol>
              </a:tblGrid>
              <a:tr h="1745846">
                <a:tc>
                  <a:txBody>
                    <a:bodyPr/>
                    <a:lstStyle/>
                    <a:p>
                      <a:pPr algn="just">
                        <a:lnSpc>
                          <a:spcPct val="150000"/>
                        </a:lnSpc>
                        <a:spcAft>
                          <a:spcPts val="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chiếu</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dạng</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thước</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3375079"/>
                  </a:ext>
                </a:extLst>
              </a:tr>
              <a:tr h="903582">
                <a:tc>
                  <a:txBody>
                    <a:bodyPr/>
                    <a:lstStyle/>
                    <a:p>
                      <a:pPr algn="just">
                        <a:lnSpc>
                          <a:spcPct val="15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Đứng</a:t>
                      </a: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50566375"/>
                  </a:ext>
                </a:extLst>
              </a:tr>
              <a:tr h="903582">
                <a:tc>
                  <a:txBody>
                    <a:bodyPr/>
                    <a:lstStyle/>
                    <a:p>
                      <a:pPr algn="just">
                        <a:lnSpc>
                          <a:spcPct val="15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Bằng</a:t>
                      </a: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7394744"/>
                  </a:ext>
                </a:extLst>
              </a:tr>
              <a:tr h="903582">
                <a:tc>
                  <a:txBody>
                    <a:bodyPr/>
                    <a:lstStyle/>
                    <a:p>
                      <a:pPr algn="just">
                        <a:lnSpc>
                          <a:spcPct val="15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Cạnh</a:t>
                      </a: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70104668"/>
                  </a:ext>
                </a:extLst>
              </a:tr>
            </a:tbl>
          </a:graphicData>
        </a:graphic>
      </p:graphicFrame>
    </p:spTree>
    <p:extLst>
      <p:ext uri="{BB962C8B-B14F-4D97-AF65-F5344CB8AC3E}">
        <p14:creationId xmlns:p14="http://schemas.microsoft.com/office/powerpoint/2010/main" val="3562023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III.Hình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xoay</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trụ</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 d</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d</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 d</a:t>
            </a:r>
          </a:p>
        </p:txBody>
      </p:sp>
      <p:sp>
        <p:nvSpPr>
          <p:cNvPr id="5" name="Rectangle 4">
            <a:extLst>
              <a:ext uri="{FF2B5EF4-FFF2-40B4-BE49-F238E27FC236}">
                <a16:creationId xmlns:a16="http://schemas.microsoft.com/office/drawing/2014/main" id="{C0A820C3-3333-46C3-BCB1-1C78548F5F46}"/>
              </a:ext>
            </a:extLst>
          </p:cNvPr>
          <p:cNvSpPr/>
          <p:nvPr/>
        </p:nvSpPr>
        <p:spPr>
          <a:xfrm>
            <a:off x="1473694" y="126687"/>
            <a:ext cx="9809804"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2,3,4 -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HÌNH CHIẾU VUÔNG GÓC</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7884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48031"/>
            <a:ext cx="1189653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 Quan sát Hình 2.14 và cho biết: Các hình chiếu của hình nón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3755" y="1102138"/>
            <a:ext cx="11478090" cy="5569250"/>
          </a:xfrm>
          <a:prstGeom prst="rect">
            <a:avLst/>
          </a:prstGeom>
        </p:spPr>
      </p:pic>
    </p:spTree>
    <p:extLst>
      <p:ext uri="{BB962C8B-B14F-4D97-AF65-F5344CB8AC3E}">
        <p14:creationId xmlns:p14="http://schemas.microsoft.com/office/powerpoint/2010/main" val="170168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48031"/>
            <a:ext cx="1189653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 Quan sát Hình 2.14 và cho biết: Các hình chiếu của hình nón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3756" y="1102138"/>
            <a:ext cx="5357208" cy="5569250"/>
          </a:xfrm>
          <a:prstGeom prst="rect">
            <a:avLst/>
          </a:prstGeom>
        </p:spPr>
      </p:pic>
      <p:sp>
        <p:nvSpPr>
          <p:cNvPr id="2" name="Rectangle 1"/>
          <p:cNvSpPr/>
          <p:nvPr/>
        </p:nvSpPr>
        <p:spPr>
          <a:xfrm>
            <a:off x="6148873" y="1255274"/>
            <a:ext cx="5840964"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 Hình chiếu đứng là tam giác cân, kích thước cạnh đáy là d, chiều cao h</a:t>
            </a:r>
          </a:p>
          <a:p>
            <a:r>
              <a:rPr lang="vi-VN" sz="2800" b="1">
                <a:solidFill>
                  <a:srgbClr val="FF0000"/>
                </a:solidFill>
                <a:latin typeface="Times New Roman" panose="02020603050405020304" pitchFamily="18" charset="0"/>
                <a:cs typeface="Times New Roman" panose="02020603050405020304" pitchFamily="18" charset="0"/>
              </a:rPr>
              <a:t>- Hình chiếu bằng là hình tròn, kích thước đường kính là d</a:t>
            </a:r>
          </a:p>
          <a:p>
            <a:r>
              <a:rPr lang="vi-VN" sz="2800" b="1">
                <a:solidFill>
                  <a:srgbClr val="FF0000"/>
                </a:solidFill>
                <a:latin typeface="Times New Roman" panose="02020603050405020304" pitchFamily="18" charset="0"/>
                <a:cs typeface="Times New Roman" panose="02020603050405020304" pitchFamily="18" charset="0"/>
              </a:rPr>
              <a:t>- Hình chiếu cạnh là tam giác cân, kích thước cạnh đáy là d, chiều cao h</a:t>
            </a:r>
          </a:p>
        </p:txBody>
      </p:sp>
    </p:spTree>
    <p:extLst>
      <p:ext uri="{BB962C8B-B14F-4D97-AF65-F5344CB8AC3E}">
        <p14:creationId xmlns:p14="http://schemas.microsoft.com/office/powerpoint/2010/main" val="221752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tròn xoay</a:t>
            </a:r>
          </a:p>
          <a:p>
            <a:r>
              <a:rPr lang="en-US" sz="2800" b="1">
                <a:latin typeface="Times New Roman" panose="02020603050405020304" pitchFamily="18" charset="0"/>
                <a:cs typeface="Times New Roman" panose="02020603050405020304" pitchFamily="18" charset="0"/>
              </a:rPr>
              <a:t>3. Các hình chiếu vuông góc của hình nón</a:t>
            </a:r>
          </a:p>
          <a:p>
            <a:r>
              <a:rPr lang="en-US" sz="2800">
                <a:latin typeface="Times New Roman" panose="02020603050405020304" pitchFamily="18" charset="0"/>
                <a:cs typeface="Times New Roman" panose="02020603050405020304" pitchFamily="18" charset="0"/>
              </a:rPr>
              <a:t>- Hình chiếu đứng là tam giác cân, kích thước cạnh đáy là d, chiều cao h</a:t>
            </a:r>
          </a:p>
          <a:p>
            <a:r>
              <a:rPr lang="en-US" sz="2800">
                <a:latin typeface="Times New Roman" panose="02020603050405020304" pitchFamily="18" charset="0"/>
                <a:cs typeface="Times New Roman" panose="02020603050405020304" pitchFamily="18" charset="0"/>
              </a:rPr>
              <a:t>- Hình chiếu bằng là hình tròn, kích thước đường kính là d</a:t>
            </a:r>
          </a:p>
          <a:p>
            <a:r>
              <a:rPr lang="en-US" sz="2800">
                <a:latin typeface="Times New Roman" panose="02020603050405020304" pitchFamily="18" charset="0"/>
                <a:cs typeface="Times New Roman" panose="02020603050405020304" pitchFamily="18" charset="0"/>
              </a:rPr>
              <a:t>- Hình chiếu cạnh là tam giác cân, kích thước cạnh đáy là d, chiều cao h</a:t>
            </a: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93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8031"/>
            <a:ext cx="117036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2.15 và nêu đặc điểm các hình chiếu của hình cầu</a:t>
            </a:r>
          </a:p>
        </p:txBody>
      </p:sp>
      <p:pic>
        <p:nvPicPr>
          <p:cNvPr id="5" name="Picture 4"/>
          <p:cNvPicPr>
            <a:picLocks noChangeAspect="1"/>
          </p:cNvPicPr>
          <p:nvPr/>
        </p:nvPicPr>
        <p:blipFill>
          <a:blip r:embed="rId2"/>
          <a:stretch>
            <a:fillRect/>
          </a:stretch>
        </p:blipFill>
        <p:spPr>
          <a:xfrm>
            <a:off x="551374" y="819025"/>
            <a:ext cx="11037246" cy="5721734"/>
          </a:xfrm>
          <a:prstGeom prst="rect">
            <a:avLst/>
          </a:prstGeom>
        </p:spPr>
      </p:pic>
    </p:spTree>
    <p:extLst>
      <p:ext uri="{BB962C8B-B14F-4D97-AF65-F5344CB8AC3E}">
        <p14:creationId xmlns:p14="http://schemas.microsoft.com/office/powerpoint/2010/main" val="328922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8031"/>
            <a:ext cx="117036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2.15 và nêu đặc điểm các hình chiếu của hình cầu</a:t>
            </a:r>
          </a:p>
        </p:txBody>
      </p:sp>
      <p:pic>
        <p:nvPicPr>
          <p:cNvPr id="5" name="Picture 4"/>
          <p:cNvPicPr>
            <a:picLocks noChangeAspect="1"/>
          </p:cNvPicPr>
          <p:nvPr/>
        </p:nvPicPr>
        <p:blipFill>
          <a:blip r:embed="rId2"/>
          <a:stretch>
            <a:fillRect/>
          </a:stretch>
        </p:blipFill>
        <p:spPr>
          <a:xfrm>
            <a:off x="304800" y="800363"/>
            <a:ext cx="6885124" cy="5721734"/>
          </a:xfrm>
          <a:prstGeom prst="rect">
            <a:avLst/>
          </a:prstGeom>
        </p:spPr>
      </p:pic>
      <p:sp>
        <p:nvSpPr>
          <p:cNvPr id="2" name="Rectangle 1"/>
          <p:cNvSpPr/>
          <p:nvPr/>
        </p:nvSpPr>
        <p:spPr>
          <a:xfrm>
            <a:off x="7352521" y="922472"/>
            <a:ext cx="4655977" cy="1384995"/>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3. Hình chiếu của hình cầu là các đường tròn giống nhau, có đường kính d.</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65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tròn xoay</a:t>
            </a:r>
          </a:p>
          <a:p>
            <a:r>
              <a:rPr lang="en-US" sz="2800" b="1">
                <a:latin typeface="Times New Roman" panose="02020603050405020304" pitchFamily="18" charset="0"/>
                <a:cs typeface="Times New Roman" panose="02020603050405020304" pitchFamily="18" charset="0"/>
              </a:rPr>
              <a:t>4. Các hình chiếu vuông góc của hình cầu</a:t>
            </a:r>
          </a:p>
          <a:p>
            <a:r>
              <a:rPr lang="en-US" sz="2800">
                <a:latin typeface="Times New Roman" panose="02020603050405020304" pitchFamily="18" charset="0"/>
                <a:cs typeface="Times New Roman" panose="02020603050405020304" pitchFamily="18" charset="0"/>
              </a:rPr>
              <a:t>Hình chiếu của hình cầu là các đường tròn giống nhau, có đường kính d.</a:t>
            </a: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153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0" y="87095"/>
            <a:ext cx="12192000" cy="1200329"/>
          </a:xfrm>
          <a:prstGeom prst="rect">
            <a:avLst/>
          </a:prstGeom>
          <a:solidFill>
            <a:schemeClr val="bg1"/>
          </a:solidFill>
        </p:spPr>
        <p:txBody>
          <a:bodyPr wrap="square">
            <a:spAutoFit/>
          </a:bodyPr>
          <a:lstStyle/>
          <a:p>
            <a:r>
              <a:rPr lang="vi-VN" sz="2400" b="1" dirty="0">
                <a:latin typeface="Times New Roman" panose="02020603050405020304" pitchFamily="18" charset="0"/>
                <a:cs typeface="Times New Roman" panose="02020603050405020304" pitchFamily="18" charset="0"/>
              </a:rPr>
              <a:t>1.Trình bày quy trình vẽ hình chiếu vuông góc của vật thể đơn giản</a:t>
            </a:r>
          </a:p>
          <a:p>
            <a:r>
              <a:rPr lang="vi-VN" sz="2400" b="1" dirty="0">
                <a:latin typeface="Times New Roman" panose="02020603050405020304" pitchFamily="18" charset="0"/>
                <a:cs typeface="Times New Roman" panose="02020603050405020304" pitchFamily="18" charset="0"/>
              </a:rPr>
              <a:t>2. Đọc và quan sát hình vẽ minh họa trong các bước vẽ hình chiếu của một vật thể (gối đỡ) và cho biết: Bước nào quyết định tới các hình chiếu của vật thể?</a:t>
            </a:r>
          </a:p>
        </p:txBody>
      </p:sp>
      <p:sp>
        <p:nvSpPr>
          <p:cNvPr id="5" name="Rectangle 4"/>
          <p:cNvSpPr/>
          <p:nvPr/>
        </p:nvSpPr>
        <p:spPr>
          <a:xfrm>
            <a:off x="0" y="1397185"/>
            <a:ext cx="5262465" cy="5016758"/>
          </a:xfrm>
          <a:prstGeom prst="rect">
            <a:avLst/>
          </a:prstGeom>
          <a:solidFill>
            <a:schemeClr val="bg1"/>
          </a:solidFill>
        </p:spPr>
        <p:txBody>
          <a:bodyPr wrap="square">
            <a:spAutoFit/>
          </a:bodyPr>
          <a:lstStyle/>
          <a:p>
            <a:r>
              <a:rPr lang="vi-VN" sz="2000" b="1" dirty="0">
                <a:latin typeface="Times New Roman" panose="02020603050405020304" pitchFamily="18" charset="0"/>
                <a:cs typeface="Times New Roman" panose="02020603050405020304" pitchFamily="18" charset="0"/>
              </a:rPr>
              <a:t>Bước 1. Phân tích vật thể thành các khối đơn giản</a:t>
            </a:r>
          </a:p>
          <a:p>
            <a:r>
              <a:rPr lang="vi-VN" sz="2000" b="1" dirty="0">
                <a:latin typeface="Times New Roman" panose="02020603050405020304" pitchFamily="18" charset="0"/>
                <a:cs typeface="Times New Roman" panose="02020603050405020304" pitchFamily="18" charset="0"/>
              </a:rPr>
              <a:t>Gối đỡ được phân tích thành 2 khối đơn giản: khối hình hộp chữ nhật(1), khối trụ (2)(hình 2.20)</a:t>
            </a:r>
          </a:p>
          <a:p>
            <a:r>
              <a:rPr lang="vi-VN" sz="2000" b="1" dirty="0">
                <a:latin typeface="Times New Roman" panose="02020603050405020304" pitchFamily="18" charset="0"/>
                <a:cs typeface="Times New Roman" panose="02020603050405020304" pitchFamily="18" charset="0"/>
              </a:rPr>
              <a:t>Bước 2. Chọn các hướng chiếu</a:t>
            </a:r>
          </a:p>
          <a:p>
            <a:r>
              <a:rPr lang="vi-VN" sz="2000" b="1" dirty="0">
                <a:latin typeface="Times New Roman" panose="02020603050405020304" pitchFamily="18" charset="0"/>
                <a:cs typeface="Times New Roman" panose="02020603050405020304" pitchFamily="18" charset="0"/>
              </a:rPr>
              <a:t>Chọn các hướng chiếu như hình 2.21</a:t>
            </a:r>
          </a:p>
          <a:p>
            <a:r>
              <a:rPr lang="vi-VN" sz="2000" b="1" dirty="0">
                <a:latin typeface="Times New Roman" panose="02020603050405020304" pitchFamily="18" charset="0"/>
                <a:cs typeface="Times New Roman" panose="02020603050405020304" pitchFamily="18" charset="0"/>
              </a:rPr>
              <a:t>Bước 3. Vẽ hình các hình chiếu các bộ phận của vật thể bằng nét liền mảnh</a:t>
            </a:r>
          </a:p>
          <a:p>
            <a:r>
              <a:rPr lang="vi-VN" sz="2000" b="1" dirty="0">
                <a:latin typeface="Times New Roman" panose="02020603050405020304" pitchFamily="18" charset="0"/>
                <a:cs typeface="Times New Roman" panose="02020603050405020304" pitchFamily="18" charset="0"/>
              </a:rPr>
              <a:t>- Vẽ hình chiếu của khối hộp chữ nhật(1)(hình 2.22)</a:t>
            </a:r>
          </a:p>
          <a:p>
            <a:r>
              <a:rPr lang="vi-VN" sz="2000" b="1" dirty="0">
                <a:latin typeface="Times New Roman" panose="02020603050405020304" pitchFamily="18" charset="0"/>
                <a:cs typeface="Times New Roman" panose="02020603050405020304" pitchFamily="18" charset="0"/>
              </a:rPr>
              <a:t>- Vẽ các hình chiếu của khối trụ(2)(hình 2.23)</a:t>
            </a:r>
          </a:p>
          <a:p>
            <a:r>
              <a:rPr lang="vi-VN" sz="2000" b="1" dirty="0">
                <a:latin typeface="Times New Roman" panose="02020603050405020304" pitchFamily="18" charset="0"/>
                <a:cs typeface="Times New Roman" panose="02020603050405020304" pitchFamily="18" charset="0"/>
              </a:rPr>
              <a:t>Bước 4. Hoàn thiện các nét vẽ và ghi kích thước</a:t>
            </a:r>
          </a:p>
          <a:p>
            <a:r>
              <a:rPr lang="vi-VN" sz="2000" b="1" dirty="0">
                <a:latin typeface="Times New Roman" panose="02020603050405020304" pitchFamily="18" charset="0"/>
                <a:cs typeface="Times New Roman" panose="02020603050405020304" pitchFamily="18" charset="0"/>
              </a:rPr>
              <a:t>- Tô màu các nét thấy, tẩy các nét thừa.</a:t>
            </a:r>
          </a:p>
          <a:p>
            <a:r>
              <a:rPr lang="vi-VN" sz="2000" b="1" dirty="0">
                <a:latin typeface="Times New Roman" panose="02020603050405020304" pitchFamily="18" charset="0"/>
                <a:cs typeface="Times New Roman" panose="02020603050405020304" pitchFamily="18" charset="0"/>
              </a:rPr>
              <a:t>- Ghi kích thước(hình 2.24)</a:t>
            </a:r>
          </a:p>
        </p:txBody>
      </p:sp>
      <p:pic>
        <p:nvPicPr>
          <p:cNvPr id="8" name="Picture 7"/>
          <p:cNvPicPr>
            <a:picLocks noChangeAspect="1"/>
          </p:cNvPicPr>
          <p:nvPr/>
        </p:nvPicPr>
        <p:blipFill>
          <a:blip r:embed="rId3"/>
          <a:stretch>
            <a:fillRect/>
          </a:stretch>
        </p:blipFill>
        <p:spPr>
          <a:xfrm>
            <a:off x="5107869" y="1397184"/>
            <a:ext cx="3289682" cy="2465689"/>
          </a:xfrm>
          <a:prstGeom prst="rect">
            <a:avLst/>
          </a:prstGeom>
        </p:spPr>
      </p:pic>
      <p:pic>
        <p:nvPicPr>
          <p:cNvPr id="9" name="Picture 8"/>
          <p:cNvPicPr>
            <a:picLocks noChangeAspect="1"/>
          </p:cNvPicPr>
          <p:nvPr/>
        </p:nvPicPr>
        <p:blipFill>
          <a:blip r:embed="rId4"/>
          <a:stretch>
            <a:fillRect/>
          </a:stretch>
        </p:blipFill>
        <p:spPr>
          <a:xfrm>
            <a:off x="8593493" y="1397185"/>
            <a:ext cx="3434922" cy="2465688"/>
          </a:xfrm>
          <a:prstGeom prst="rect">
            <a:avLst/>
          </a:prstGeom>
        </p:spPr>
      </p:pic>
      <p:pic>
        <p:nvPicPr>
          <p:cNvPr id="10" name="Picture 9"/>
          <p:cNvPicPr>
            <a:picLocks noChangeAspect="1"/>
          </p:cNvPicPr>
          <p:nvPr/>
        </p:nvPicPr>
        <p:blipFill>
          <a:blip r:embed="rId5"/>
          <a:stretch>
            <a:fillRect/>
          </a:stretch>
        </p:blipFill>
        <p:spPr>
          <a:xfrm>
            <a:off x="4894330" y="4077479"/>
            <a:ext cx="6619645" cy="2644242"/>
          </a:xfrm>
          <a:prstGeom prst="rect">
            <a:avLst/>
          </a:prstGeom>
        </p:spPr>
      </p:pic>
    </p:spTree>
    <p:extLst>
      <p:ext uri="{BB962C8B-B14F-4D97-AF65-F5344CB8AC3E}">
        <p14:creationId xmlns:p14="http://schemas.microsoft.com/office/powerpoint/2010/main" val="7275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815882"/>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endParaRPr lang="en-US" sz="2800" b="1"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1.Phép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endParaRPr lang="en-US" sz="28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B448EF3-F774-42DC-9862-D2EA38D1E032}"/>
              </a:ext>
            </a:extLst>
          </p:cNvPr>
          <p:cNvSpPr/>
          <p:nvPr/>
        </p:nvSpPr>
        <p:spPr>
          <a:xfrm>
            <a:off x="1473694" y="126687"/>
            <a:ext cx="9809804" cy="523220"/>
          </a:xfrm>
          <a:prstGeom prst="rect">
            <a:avLst/>
          </a:prstGeom>
        </p:spPr>
        <p:txBody>
          <a:bodyPr wrap="square">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Tiết</a:t>
            </a:r>
            <a:r>
              <a:rPr lang="en-US" sz="2800" b="1" dirty="0">
                <a:solidFill>
                  <a:srgbClr val="FF0000"/>
                </a:solidFill>
                <a:latin typeface="Times New Roman" panose="02020603050405020304" pitchFamily="18" charset="0"/>
                <a:cs typeface="Times New Roman" panose="02020603050405020304" pitchFamily="18" charset="0"/>
              </a:rPr>
              <a:t> 2,3,4 -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2: HÌNH CHIẾU VUÔNG GÓC</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0" y="650535"/>
            <a:ext cx="12192000" cy="2246769"/>
          </a:xfrm>
          <a:prstGeom prst="rect">
            <a:avLst/>
          </a:prstGeom>
          <a:solidFill>
            <a:schemeClr val="bg1"/>
          </a:solidFill>
        </p:spPr>
        <p:txBody>
          <a:bodyPr wrap="square">
            <a:spAutoFit/>
          </a:bodyPr>
          <a:lstStyle/>
          <a:p>
            <a:r>
              <a:rPr lang="en-US" sz="2800" b="1" dirty="0">
                <a:latin typeface="Times New Roman" panose="02020603050405020304" pitchFamily="18" charset="0"/>
                <a:cs typeface="Times New Roman" panose="02020603050405020304" pitchFamily="18" charset="0"/>
              </a:rPr>
              <a:t>IV.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giản</a:t>
            </a:r>
            <a:endParaRPr lang="en-US" sz="2800" b="1"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844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0" y="584775"/>
            <a:ext cx="12192000" cy="1384995"/>
          </a:xfrm>
          <a:prstGeom prst="rect">
            <a:avLst/>
          </a:prstGeom>
          <a:solidFill>
            <a:schemeClr val="bg1"/>
          </a:solidFill>
        </p:spPr>
        <p:txBody>
          <a:bodyPr wrap="square">
            <a:spAutoFit/>
          </a:bodyPr>
          <a:lstStyle/>
          <a:p>
            <a:r>
              <a:rPr lang="vi-VN" sz="2800" b="1" dirty="0">
                <a:latin typeface="Times New Roman" panose="02020603050405020304" pitchFamily="18" charset="0"/>
                <a:cs typeface="Times New Roman" panose="02020603050405020304" pitchFamily="18" charset="0"/>
              </a:rPr>
              <a:t>Bài tập 1</a:t>
            </a:r>
            <a:r>
              <a:rPr lang="en-US" sz="2800" b="1" dirty="0">
                <a:latin typeface="Times New Roman" panose="02020603050405020304" pitchFamily="18" charset="0"/>
                <a:cs typeface="Times New Roman" panose="02020603050405020304" pitchFamily="18" charset="0"/>
              </a:rPr>
              <a:t>. Quan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2.10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ghép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bởi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2.11.</a:t>
            </a:r>
          </a:p>
        </p:txBody>
      </p:sp>
      <p:pic>
        <p:nvPicPr>
          <p:cNvPr id="2" name="Picture 1"/>
          <p:cNvPicPr>
            <a:picLocks noChangeAspect="1"/>
          </p:cNvPicPr>
          <p:nvPr/>
        </p:nvPicPr>
        <p:blipFill>
          <a:blip r:embed="rId3"/>
          <a:stretch>
            <a:fillRect/>
          </a:stretch>
        </p:blipFill>
        <p:spPr>
          <a:xfrm>
            <a:off x="1579973" y="2074304"/>
            <a:ext cx="9032032" cy="4494445"/>
          </a:xfrm>
          <a:prstGeom prst="rect">
            <a:avLst/>
          </a:prstGeom>
          <a:solidFill>
            <a:schemeClr val="bg1"/>
          </a:solidFill>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954107"/>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Bài tập 1</a:t>
            </a:r>
            <a:r>
              <a:rPr lang="en-US" sz="2800" b="1" dirty="0">
                <a:latin typeface="Times New Roman" panose="02020603050405020304" pitchFamily="18" charset="0"/>
                <a:cs typeface="Times New Roman" panose="02020603050405020304" pitchFamily="18" charset="0"/>
              </a:rPr>
              <a:t>. Quan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2.10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2.11.</a:t>
            </a:r>
          </a:p>
        </p:txBody>
      </p:sp>
      <p:pic>
        <p:nvPicPr>
          <p:cNvPr id="2" name="Picture 1"/>
          <p:cNvPicPr>
            <a:picLocks noChangeAspect="1"/>
          </p:cNvPicPr>
          <p:nvPr/>
        </p:nvPicPr>
        <p:blipFill>
          <a:blip r:embed="rId3"/>
          <a:stretch>
            <a:fillRect/>
          </a:stretch>
        </p:blipFill>
        <p:spPr>
          <a:xfrm>
            <a:off x="422382" y="2111627"/>
            <a:ext cx="8031153" cy="4494445"/>
          </a:xfrm>
          <a:prstGeom prst="rect">
            <a:avLst/>
          </a:prstGeom>
        </p:spPr>
      </p:pic>
      <p:sp>
        <p:nvSpPr>
          <p:cNvPr id="5" name="Rectangle 4"/>
          <p:cNvSpPr/>
          <p:nvPr/>
        </p:nvSpPr>
        <p:spPr>
          <a:xfrm>
            <a:off x="8578548" y="2248878"/>
            <a:ext cx="3191069" cy="3970318"/>
          </a:xfrm>
          <a:prstGeom prst="rect">
            <a:avLst/>
          </a:prstGeom>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Bài tập 1 - Vật thể hình a: ghép bởi hình chiếu số 3</a:t>
            </a:r>
          </a:p>
          <a:p>
            <a:r>
              <a:rPr lang="en-US" sz="2800" b="1">
                <a:solidFill>
                  <a:srgbClr val="0000FF"/>
                </a:solidFill>
                <a:latin typeface="Times New Roman" panose="02020603050405020304" pitchFamily="18" charset="0"/>
                <a:cs typeface="Times New Roman" panose="02020603050405020304" pitchFamily="18" charset="0"/>
              </a:rPr>
              <a:t>- Vật thể hình b: ghép bởi hình chiếu số 1</a:t>
            </a:r>
          </a:p>
          <a:p>
            <a:r>
              <a:rPr lang="en-US" sz="2800" b="1">
                <a:solidFill>
                  <a:srgbClr val="0000FF"/>
                </a:solidFill>
                <a:latin typeface="Times New Roman" panose="02020603050405020304" pitchFamily="18" charset="0"/>
                <a:cs typeface="Times New Roman" panose="02020603050405020304" pitchFamily="18" charset="0"/>
              </a:rPr>
              <a:t>- Vật thể hình c: ghép bởi hình chiếu số 2</a:t>
            </a:r>
          </a:p>
        </p:txBody>
      </p:sp>
    </p:spTree>
    <p:extLst>
      <p:ext uri="{BB962C8B-B14F-4D97-AF65-F5344CB8AC3E}">
        <p14:creationId xmlns:p14="http://schemas.microsoft.com/office/powerpoint/2010/main" val="346334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0" y="584775"/>
            <a:ext cx="12192000" cy="1384995"/>
          </a:xfrm>
          <a:prstGeom prst="rect">
            <a:avLst/>
          </a:prstGeom>
          <a:solidFill>
            <a:schemeClr val="bg1"/>
          </a:solidFill>
        </p:spPr>
        <p:txBody>
          <a:bodyPr wrap="square">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2. Quan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2.17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ghép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bởi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2.18.</a:t>
            </a:r>
          </a:p>
        </p:txBody>
      </p:sp>
      <p:pic>
        <p:nvPicPr>
          <p:cNvPr id="5" name="Picture 4"/>
          <p:cNvPicPr>
            <a:picLocks noChangeAspect="1"/>
          </p:cNvPicPr>
          <p:nvPr/>
        </p:nvPicPr>
        <p:blipFill>
          <a:blip r:embed="rId3"/>
          <a:stretch>
            <a:fillRect/>
          </a:stretch>
        </p:blipFill>
        <p:spPr>
          <a:xfrm>
            <a:off x="1770099" y="2149263"/>
            <a:ext cx="8210938" cy="4355080"/>
          </a:xfrm>
          <a:prstGeom prst="rect">
            <a:avLst/>
          </a:prstGeom>
        </p:spPr>
      </p:pic>
    </p:spTree>
    <p:extLst>
      <p:ext uri="{BB962C8B-B14F-4D97-AF65-F5344CB8AC3E}">
        <p14:creationId xmlns:p14="http://schemas.microsoft.com/office/powerpoint/2010/main" val="42057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0" y="584775"/>
            <a:ext cx="12192000" cy="1384995"/>
          </a:xfrm>
          <a:prstGeom prst="rect">
            <a:avLst/>
          </a:prstGeom>
          <a:solidFill>
            <a:schemeClr val="bg1"/>
          </a:solidFill>
        </p:spPr>
        <p:txBody>
          <a:bodyPr wrap="square">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2. Quan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2.17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ghép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bởi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2.18.</a:t>
            </a:r>
          </a:p>
        </p:txBody>
      </p:sp>
      <p:pic>
        <p:nvPicPr>
          <p:cNvPr id="5" name="Picture 4"/>
          <p:cNvPicPr>
            <a:picLocks noChangeAspect="1"/>
          </p:cNvPicPr>
          <p:nvPr/>
        </p:nvPicPr>
        <p:blipFill>
          <a:blip r:embed="rId3"/>
          <a:stretch>
            <a:fillRect/>
          </a:stretch>
        </p:blipFill>
        <p:spPr>
          <a:xfrm>
            <a:off x="304800" y="2092373"/>
            <a:ext cx="6627845" cy="4355080"/>
          </a:xfrm>
          <a:prstGeom prst="rect">
            <a:avLst/>
          </a:prstGeom>
        </p:spPr>
      </p:pic>
      <p:sp>
        <p:nvSpPr>
          <p:cNvPr id="2" name="Rectangle 1"/>
          <p:cNvSpPr/>
          <p:nvPr/>
        </p:nvSpPr>
        <p:spPr>
          <a:xfrm>
            <a:off x="7109924" y="1997837"/>
            <a:ext cx="5082075" cy="4401205"/>
          </a:xfrm>
          <a:prstGeom prst="rect">
            <a:avLst/>
          </a:prstGeom>
          <a:solidFill>
            <a:schemeClr val="bg1"/>
          </a:solidFill>
        </p:spPr>
        <p:txBody>
          <a:bodyPr wrap="square">
            <a:spAutoFit/>
          </a:bodyPr>
          <a:lstStyle/>
          <a:p>
            <a:r>
              <a:rPr lang="en-US" sz="2800" b="1" dirty="0" err="1">
                <a:solidFill>
                  <a:srgbClr val="0000FF"/>
                </a:solidFill>
                <a:latin typeface="Times New Roman" panose="02020603050405020304" pitchFamily="18" charset="0"/>
                <a:cs typeface="Times New Roman" panose="02020603050405020304" pitchFamily="18" charset="0"/>
              </a:rPr>
              <a:t>Bài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tập</a:t>
            </a:r>
            <a:r>
              <a:rPr lang="en-US" sz="2800" b="1" dirty="0">
                <a:solidFill>
                  <a:srgbClr val="0000FF"/>
                </a:solidFill>
                <a:latin typeface="Times New Roman" panose="02020603050405020304" pitchFamily="18" charset="0"/>
                <a:cs typeface="Times New Roman" panose="02020603050405020304" pitchFamily="18" charset="0"/>
              </a:rPr>
              <a:t> 2.</a:t>
            </a:r>
          </a:p>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 </a:t>
            </a:r>
            <a:r>
              <a:rPr lang="en-US" sz="2800" b="1" dirty="0" err="1">
                <a:solidFill>
                  <a:srgbClr val="0000FF"/>
                </a:solidFill>
                <a:latin typeface="Times New Roman" panose="02020603050405020304" pitchFamily="18" charset="0"/>
                <a:cs typeface="Times New Roman" panose="02020603050405020304" pitchFamily="18" charset="0"/>
              </a:rPr>
              <a:t>ghép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bởi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khối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trụ</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1 </a:t>
            </a:r>
            <a:r>
              <a:rPr lang="en-US" sz="2800" b="1" dirty="0" err="1">
                <a:solidFill>
                  <a:srgbClr val="0000FF"/>
                </a:solidFill>
                <a:latin typeface="Times New Roman" panose="02020603050405020304" pitchFamily="18" charset="0"/>
                <a:cs typeface="Times New Roman" panose="02020603050405020304" pitchFamily="18" charset="0"/>
              </a:rPr>
              <a:t>phần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khối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cầu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biểu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diễn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r>
              <a:rPr lang="en-US" sz="2800" b="1" dirty="0">
                <a:solidFill>
                  <a:srgbClr val="0000FF"/>
                </a:solidFill>
                <a:latin typeface="Times New Roman" panose="02020603050405020304" pitchFamily="18" charset="0"/>
                <a:cs typeface="Times New Roman" panose="02020603050405020304" pitchFamily="18" charset="0"/>
              </a:rPr>
              <a:t> 3</a:t>
            </a:r>
          </a:p>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b: </a:t>
            </a:r>
            <a:r>
              <a:rPr lang="en-US" sz="2800" b="1" dirty="0" err="1">
                <a:solidFill>
                  <a:srgbClr val="0000FF"/>
                </a:solidFill>
                <a:latin typeface="Times New Roman" panose="02020603050405020304" pitchFamily="18" charset="0"/>
                <a:cs typeface="Times New Roman" panose="02020603050405020304" pitchFamily="18" charset="0"/>
              </a:rPr>
              <a:t>ghép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bởi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khối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trụ</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hộp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chữ</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biểu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diễn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r>
              <a:rPr lang="en-US" sz="2800" b="1" dirty="0">
                <a:solidFill>
                  <a:srgbClr val="0000FF"/>
                </a:solidFill>
                <a:latin typeface="Times New Roman" panose="02020603050405020304" pitchFamily="18" charset="0"/>
                <a:cs typeface="Times New Roman" panose="02020603050405020304" pitchFamily="18" charset="0"/>
              </a:rPr>
              <a:t> 1</a:t>
            </a:r>
          </a:p>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c: </a:t>
            </a:r>
            <a:r>
              <a:rPr lang="en-US" sz="2800" b="1" dirty="0" err="1">
                <a:solidFill>
                  <a:srgbClr val="0000FF"/>
                </a:solidFill>
                <a:latin typeface="Times New Roman" panose="02020603050405020304" pitchFamily="18" charset="0"/>
                <a:cs typeface="Times New Roman" panose="02020603050405020304" pitchFamily="18" charset="0"/>
              </a:rPr>
              <a:t>ghép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bởi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khối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nón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hộp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chữ</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biểu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diễn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r>
              <a:rPr lang="en-US" sz="2800" b="1" dirty="0">
                <a:solidFill>
                  <a:srgbClr val="0000FF"/>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110522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048217" y="97654"/>
            <a:ext cx="4518733"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KIỂM TRA 15 PHÚT</a:t>
            </a:r>
          </a:p>
        </p:txBody>
      </p:sp>
      <p:pic>
        <p:nvPicPr>
          <p:cNvPr id="4" name="Picture 3">
            <a:extLst>
              <a:ext uri="{FF2B5EF4-FFF2-40B4-BE49-F238E27FC236}">
                <a16:creationId xmlns:a16="http://schemas.microsoft.com/office/drawing/2014/main" id="{19333F7A-D46B-44C5-A4CF-B14F66E3E615}"/>
              </a:ext>
            </a:extLst>
          </p:cNvPr>
          <p:cNvPicPr>
            <a:picLocks noChangeAspect="1"/>
          </p:cNvPicPr>
          <p:nvPr/>
        </p:nvPicPr>
        <p:blipFill>
          <a:blip r:embed="rId3"/>
          <a:stretch>
            <a:fillRect/>
          </a:stretch>
        </p:blipFill>
        <p:spPr>
          <a:xfrm>
            <a:off x="4587541" y="1526960"/>
            <a:ext cx="3278075" cy="3221671"/>
          </a:xfrm>
          <a:prstGeom prst="rect">
            <a:avLst/>
          </a:prstGeom>
        </p:spPr>
      </p:pic>
      <p:sp>
        <p:nvSpPr>
          <p:cNvPr id="5" name="Rectangle 4">
            <a:extLst>
              <a:ext uri="{FF2B5EF4-FFF2-40B4-BE49-F238E27FC236}">
                <a16:creationId xmlns:a16="http://schemas.microsoft.com/office/drawing/2014/main" id="{E9D969EA-0377-4F95-844A-E82ECA9528AE}"/>
              </a:ext>
            </a:extLst>
          </p:cNvPr>
          <p:cNvSpPr/>
          <p:nvPr/>
        </p:nvSpPr>
        <p:spPr>
          <a:xfrm>
            <a:off x="3212541" y="5344356"/>
            <a:ext cx="7345281" cy="584775"/>
          </a:xfrm>
          <a:prstGeom prst="rect">
            <a:avLst/>
          </a:prstGeom>
          <a:solidFill>
            <a:schemeClr val="bg1"/>
          </a:solidFill>
          <a:ln>
            <a:solidFill>
              <a:schemeClr val="tx1"/>
            </a:solidFill>
          </a:ln>
        </p:spPr>
        <p:txBody>
          <a:bodyPr wrap="none">
            <a:spAutoFit/>
          </a:bodyPr>
          <a:lstStyle/>
          <a:p>
            <a:r>
              <a:rPr lang="en-US" sz="3200"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775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0" y="584775"/>
            <a:ext cx="12192000" cy="523220"/>
          </a:xfrm>
          <a:prstGeom prst="rect">
            <a:avLst/>
          </a:prstGeom>
          <a:solidFill>
            <a:schemeClr val="bg1"/>
          </a:solidFill>
        </p:spPr>
        <p:txBody>
          <a:bodyPr wrap="square">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2.25</a:t>
            </a:r>
          </a:p>
        </p:txBody>
      </p:sp>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0" y="584775"/>
            <a:ext cx="12192000" cy="1815882"/>
          </a:xfrm>
          <a:prstGeom prst="rect">
            <a:avLst/>
          </a:prstGeom>
          <a:solidFill>
            <a:schemeClr val="bg1"/>
          </a:solidFill>
        </p:spPr>
        <p:txBody>
          <a:bodyPr wrap="square">
            <a:spAutoFit/>
          </a:bodyPr>
          <a:lstStyle/>
          <a:p>
            <a:r>
              <a:rPr lang="vi-VN" dirty="0"/>
              <a:t> </a:t>
            </a:r>
            <a:r>
              <a:rPr lang="vi-VN" sz="2800" b="1" dirty="0">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dirty="0">
                <a:latin typeface="Times New Roman" panose="02020603050405020304" pitchFamily="18" charset="0"/>
                <a:cs typeface="Times New Roman" panose="02020603050405020304" pitchFamily="18" charset="0"/>
              </a:rPr>
              <a:t>- Đường kích trong của vòng đệm: Ø34 mm</a:t>
            </a:r>
          </a:p>
          <a:p>
            <a:r>
              <a:rPr lang="vi-VN" sz="2800" b="1" dirty="0">
                <a:latin typeface="Times New Roman" panose="02020603050405020304" pitchFamily="18" charset="0"/>
                <a:cs typeface="Times New Roman" panose="02020603050405020304" pitchFamily="18" charset="0"/>
              </a:rPr>
              <a:t>- Đường kính ngoài của vòng đệm: Ø60 mm.</a:t>
            </a:r>
          </a:p>
          <a:p>
            <a:r>
              <a:rPr lang="vi-VN" sz="2800" b="1" dirty="0">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809429" y="2879556"/>
            <a:ext cx="5715948" cy="3765199"/>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105" y="138700"/>
            <a:ext cx="11377127" cy="523220"/>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Quan sát hình dưới đây và hãy mô tả phép chiếu vuông góc</a:t>
            </a:r>
            <a:r>
              <a:rPr lang="en-US" sz="2800" b="1" dirty="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stretch>
            <a:fillRect/>
          </a:stretch>
        </p:blipFill>
        <p:spPr>
          <a:xfrm>
            <a:off x="398105" y="1184987"/>
            <a:ext cx="7430278" cy="5126477"/>
          </a:xfrm>
          <a:prstGeom prst="rect">
            <a:avLst/>
          </a:prstGeom>
        </p:spPr>
      </p:pic>
    </p:spTree>
    <p:extLst>
      <p:ext uri="{BB962C8B-B14F-4D97-AF65-F5344CB8AC3E}">
        <p14:creationId xmlns:p14="http://schemas.microsoft.com/office/powerpoint/2010/main" val="19841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105" y="138700"/>
            <a:ext cx="1137712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dưới đây và hãy mô tả phép chiếu vuông góc</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6783355" y="914600"/>
            <a:ext cx="4506686"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Mặt phẳng P được gọi là mặt phẳng chiếu.</a:t>
            </a:r>
          </a:p>
          <a:p>
            <a:r>
              <a:rPr lang="vi-VN" sz="2800" b="1">
                <a:solidFill>
                  <a:srgbClr val="FF0000"/>
                </a:solidFill>
                <a:latin typeface="Times New Roman" panose="02020603050405020304" pitchFamily="18" charset="0"/>
                <a:cs typeface="Times New Roman" panose="02020603050405020304" pitchFamily="18" charset="0"/>
              </a:rPr>
              <a:t>- Các điểm A’; B’; C’; D’ tương ứng là hình chiếu vuông góc của các điểm A, B, C, D trên mặt phẳng P</a:t>
            </a:r>
          </a:p>
        </p:txBody>
      </p:sp>
      <p:pic>
        <p:nvPicPr>
          <p:cNvPr id="6" name="Picture 5"/>
          <p:cNvPicPr>
            <a:picLocks noChangeAspect="1"/>
          </p:cNvPicPr>
          <p:nvPr/>
        </p:nvPicPr>
        <p:blipFill>
          <a:blip r:embed="rId2"/>
          <a:stretch>
            <a:fillRect/>
          </a:stretch>
        </p:blipFill>
        <p:spPr>
          <a:xfrm>
            <a:off x="243456" y="914600"/>
            <a:ext cx="6390610" cy="5127180"/>
          </a:xfrm>
          <a:prstGeom prst="rect">
            <a:avLst/>
          </a:prstGeom>
        </p:spPr>
      </p:pic>
    </p:spTree>
    <p:extLst>
      <p:ext uri="{BB962C8B-B14F-4D97-AF65-F5344CB8AC3E}">
        <p14:creationId xmlns:p14="http://schemas.microsoft.com/office/powerpoint/2010/main" val="29991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Phương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góc</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góc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dùng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góc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biểu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diễn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kích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thước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1.Phép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góc</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Phép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góc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song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nhau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góc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CB448EF3-F774-42DC-9862-D2EA38D1E032}"/>
              </a:ext>
            </a:extLst>
          </p:cNvPr>
          <p:cNvSpPr/>
          <p:nvPr/>
        </p:nvSpPr>
        <p:spPr>
          <a:xfrm>
            <a:off x="1473694" y="126687"/>
            <a:ext cx="9809804"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2,3,4 -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HÌNH CHIẾU VUÔNG GÓC</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963A1596-CD93-4D50-A311-AD86D74E7371}"/>
              </a:ext>
            </a:extLst>
          </p:cNvPr>
          <p:cNvSpPr/>
          <p:nvPr/>
        </p:nvSpPr>
        <p:spPr>
          <a:xfrm>
            <a:off x="304789" y="3328191"/>
            <a:ext cx="3938899" cy="461665"/>
          </a:xfrm>
          <a:prstGeom prst="rect">
            <a:avLst/>
          </a:prstGeom>
        </p:spPr>
        <p:txBody>
          <a:bodyPr wrap="none">
            <a:spAutoFit/>
          </a:bodyPr>
          <a:lstStyle/>
          <a:p>
            <a:pPr lvl="0"/>
            <a:r>
              <a:rPr lang="en-US" sz="2400" b="1" dirty="0">
                <a:solidFill>
                  <a:prstClr val="black"/>
                </a:solidFill>
                <a:latin typeface="Times New Roman" panose="02020603050405020304" pitchFamily="18" charset="0"/>
                <a:cs typeface="Times New Roman" panose="02020603050405020304" pitchFamily="18" charset="0"/>
              </a:rPr>
              <a:t>2. </a:t>
            </a:r>
            <a:r>
              <a:rPr lang="en-US" sz="2400" b="1" dirty="0" err="1">
                <a:solidFill>
                  <a:prstClr val="black"/>
                </a:solidFill>
                <a:latin typeface="Times New Roman" panose="02020603050405020304" pitchFamily="18" charset="0"/>
                <a:cs typeface="Times New Roman" panose="02020603050405020304" pitchFamily="18" charset="0"/>
              </a:rPr>
              <a:t>Các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hình</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chiếu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vuông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góc</a:t>
            </a:r>
            <a:r>
              <a:rPr lang="en-US" sz="2400" b="1"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5345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30329" y="81257"/>
            <a:ext cx="3848489" cy="523220"/>
          </a:xfrm>
          <a:prstGeom prst="rect">
            <a:avLst/>
          </a:prstGeom>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PHIẾU HỌC TẬP SỐ 1</a:t>
            </a:r>
          </a:p>
        </p:txBody>
      </p:sp>
      <p:sp>
        <p:nvSpPr>
          <p:cNvPr id="5" name="Rectangle 4"/>
          <p:cNvSpPr/>
          <p:nvPr/>
        </p:nvSpPr>
        <p:spPr>
          <a:xfrm>
            <a:off x="8500188" y="410748"/>
            <a:ext cx="3573624" cy="6370975"/>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1.Quan sát hình 2.3 và xác định các mặt phẳng chiếu</a:t>
            </a:r>
          </a:p>
          <a:p>
            <a:r>
              <a:rPr lang="vi-VN" sz="2400" b="1">
                <a:latin typeface="Times New Roman" panose="02020603050405020304" pitchFamily="18" charset="0"/>
                <a:cs typeface="Times New Roman" panose="02020603050405020304" pitchFamily="18" charset="0"/>
              </a:rPr>
              <a:t>2. Quan sát hình </a:t>
            </a:r>
            <a:r>
              <a:rPr lang="en-US" sz="2400" b="1">
                <a:latin typeface="Times New Roman" panose="02020603050405020304" pitchFamily="18" charset="0"/>
                <a:cs typeface="Times New Roman" panose="02020603050405020304" pitchFamily="18" charset="0"/>
              </a:rPr>
              <a:t>2.4 </a:t>
            </a:r>
            <a:r>
              <a:rPr lang="vi-VN" sz="2400" b="1">
                <a:latin typeface="Times New Roman" panose="02020603050405020304" pitchFamily="18" charset="0"/>
                <a:cs typeface="Times New Roman" panose="02020603050405020304" pitchFamily="18" charset="0"/>
              </a:rPr>
              <a:t>và </a:t>
            </a:r>
            <a:r>
              <a:rPr lang="en-US" sz="2400" b="1">
                <a:latin typeface="Times New Roman" panose="02020603050405020304" pitchFamily="18" charset="0"/>
                <a:cs typeface="Times New Roman" panose="02020603050405020304" pitchFamily="18" charset="0"/>
              </a:rPr>
              <a:t>xác định các hướng chiếu và hình chiếu của vật thể</a:t>
            </a:r>
            <a:r>
              <a:rPr lang="vi-VN" sz="2400" b="1">
                <a:latin typeface="Times New Roman" panose="02020603050405020304" pitchFamily="18" charset="0"/>
                <a:cs typeface="Times New Roman" panose="02020603050405020304" pitchFamily="18" charset="0"/>
              </a:rPr>
              <a:t>?</a:t>
            </a:r>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3. Quan sát Hình 2.5b và cho biết:</a:t>
            </a:r>
          </a:p>
          <a:p>
            <a:r>
              <a:rPr lang="en-US" sz="2400" b="1">
                <a:latin typeface="Times New Roman" panose="02020603050405020304" pitchFamily="18" charset="0"/>
                <a:cs typeface="Times New Roman" panose="02020603050405020304" pitchFamily="18" charset="0"/>
              </a:rPr>
              <a:t>a. Vị trí các hình chiếu trên bản vẽ được sắp xếp như thế nào?</a:t>
            </a:r>
          </a:p>
          <a:p>
            <a:r>
              <a:rPr lang="en-US" sz="2400" b="1">
                <a:latin typeface="Times New Roman" panose="02020603050405020304" pitchFamily="18" charset="0"/>
                <a:cs typeface="Times New Roman" panose="02020603050405020304" pitchFamily="18" charset="0"/>
              </a:rPr>
              <a:t>b. Mối liên hệ giữa hình chiếu đứng và hình chiếu bằng, giữa hình chiếu đứng và hình chiếu cạnh.</a:t>
            </a:r>
          </a:p>
          <a:p>
            <a:endParaRPr lang="vi-VN" sz="240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26845" y="3694923"/>
            <a:ext cx="8051973" cy="3023118"/>
          </a:xfrm>
          <a:prstGeom prst="rect">
            <a:avLst/>
          </a:prstGeom>
        </p:spPr>
      </p:pic>
      <p:pic>
        <p:nvPicPr>
          <p:cNvPr id="8" name="Picture 7"/>
          <p:cNvPicPr>
            <a:picLocks noChangeAspect="1"/>
          </p:cNvPicPr>
          <p:nvPr/>
        </p:nvPicPr>
        <p:blipFill>
          <a:blip r:embed="rId3"/>
          <a:stretch>
            <a:fillRect/>
          </a:stretch>
        </p:blipFill>
        <p:spPr>
          <a:xfrm>
            <a:off x="326845" y="604476"/>
            <a:ext cx="3461848" cy="2969148"/>
          </a:xfrm>
          <a:prstGeom prst="rect">
            <a:avLst/>
          </a:prstGeom>
        </p:spPr>
      </p:pic>
      <p:pic>
        <p:nvPicPr>
          <p:cNvPr id="9" name="Picture 8"/>
          <p:cNvPicPr>
            <a:picLocks noChangeAspect="1"/>
          </p:cNvPicPr>
          <p:nvPr/>
        </p:nvPicPr>
        <p:blipFill>
          <a:blip r:embed="rId4"/>
          <a:stretch>
            <a:fillRect/>
          </a:stretch>
        </p:blipFill>
        <p:spPr>
          <a:xfrm>
            <a:off x="4082977" y="639464"/>
            <a:ext cx="4122926" cy="2934160"/>
          </a:xfrm>
          <a:prstGeom prst="rect">
            <a:avLst/>
          </a:prstGeom>
        </p:spPr>
      </p:pic>
    </p:spTree>
    <p:extLst>
      <p:ext uri="{BB962C8B-B14F-4D97-AF65-F5344CB8AC3E}">
        <p14:creationId xmlns:p14="http://schemas.microsoft.com/office/powerpoint/2010/main" val="147843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926" y="106959"/>
            <a:ext cx="11672596" cy="5847755"/>
          </a:xfrm>
          <a:prstGeom prst="rect">
            <a:avLst/>
          </a:prstGeom>
        </p:spPr>
        <p:txBody>
          <a:bodyPr wrap="square">
            <a:spAutoFit/>
          </a:bodyPr>
          <a:lstStyle/>
          <a:p>
            <a:pPr algn="ctr"/>
            <a:r>
              <a:rPr lang="vi-VN" sz="2200" b="1">
                <a:solidFill>
                  <a:srgbClr val="FF0000"/>
                </a:solidFill>
                <a:latin typeface="Times New Roman" panose="02020603050405020304" pitchFamily="18" charset="0"/>
                <a:cs typeface="Times New Roman" panose="02020603050405020304" pitchFamily="18" charset="0"/>
              </a:rPr>
              <a:t>PHIẾU HỌC TẬP SỐ 1</a:t>
            </a:r>
          </a:p>
          <a:p>
            <a:r>
              <a:rPr lang="vi-VN" sz="2200">
                <a:solidFill>
                  <a:srgbClr val="FF0000"/>
                </a:solidFill>
                <a:latin typeface="Times New Roman" panose="02020603050405020304" pitchFamily="18" charset="0"/>
                <a:cs typeface="Times New Roman" panose="02020603050405020304" pitchFamily="18" charset="0"/>
              </a:rPr>
              <a:t>1.</a:t>
            </a:r>
          </a:p>
          <a:p>
            <a:r>
              <a:rPr lang="vi-VN" sz="2200">
                <a:solidFill>
                  <a:srgbClr val="FF0000"/>
                </a:solidFill>
                <a:latin typeface="Times New Roman" panose="02020603050405020304" pitchFamily="18" charset="0"/>
                <a:cs typeface="Times New Roman" panose="02020603050405020304" pitchFamily="18" charset="0"/>
              </a:rPr>
              <a:t>- Mặt phẳng chiếu chính diện P1 được gọi là mặt phẳng hình chiếu đứng</a:t>
            </a:r>
          </a:p>
          <a:p>
            <a:r>
              <a:rPr lang="vi-VN" sz="2200">
                <a:solidFill>
                  <a:srgbClr val="FF0000"/>
                </a:solidFill>
                <a:latin typeface="Times New Roman" panose="02020603050405020304" pitchFamily="18" charset="0"/>
                <a:cs typeface="Times New Roman" panose="02020603050405020304" pitchFamily="18" charset="0"/>
              </a:rPr>
              <a:t>- Mặt phẳng nằm ngang P2 được gọi là mặt phẳng hình chiếu bằng</a:t>
            </a:r>
          </a:p>
          <a:p>
            <a:r>
              <a:rPr lang="vi-VN" sz="2200">
                <a:solidFill>
                  <a:srgbClr val="FF0000"/>
                </a:solidFill>
                <a:latin typeface="Times New Roman" panose="02020603050405020304" pitchFamily="18" charset="0"/>
                <a:cs typeface="Times New Roman" panose="02020603050405020304" pitchFamily="18" charset="0"/>
              </a:rPr>
              <a:t>- Mặt phẳng bên phải P3 được gọi là mặt phẳng hình chiếu cạnh.</a:t>
            </a:r>
          </a:p>
          <a:p>
            <a:r>
              <a:rPr lang="vi-VN" sz="2200">
                <a:solidFill>
                  <a:srgbClr val="FF0000"/>
                </a:solidFill>
                <a:latin typeface="Times New Roman" panose="02020603050405020304" pitchFamily="18" charset="0"/>
                <a:cs typeface="Times New Roman" panose="02020603050405020304" pitchFamily="18" charset="0"/>
              </a:rPr>
              <a:t>2. Để nhận được hình chiếu vuông góc của vật thể ta cần đặt vật thể trong không gian được tạo bởi ba mặt phẳng hình chiếu vuông góc với nhau từng đôi một (MPHC đứng, MPHC bằng, MPHC cạnh) rồi lần lượt chiếu vuông góc vật thể theo các hướng từ trước ra sau, từ trên xuống dưới và từ trái sang phải để nhận được các hình chiếu:</a:t>
            </a:r>
          </a:p>
          <a:p>
            <a:r>
              <a:rPr lang="vi-VN" sz="2200">
                <a:solidFill>
                  <a:srgbClr val="FF0000"/>
                </a:solidFill>
                <a:latin typeface="Times New Roman" panose="02020603050405020304" pitchFamily="18" charset="0"/>
                <a:cs typeface="Times New Roman" panose="02020603050405020304" pitchFamily="18" charset="0"/>
              </a:rPr>
              <a:t>- Hình chiếu từ trước (Hình chiếu đứng).</a:t>
            </a:r>
          </a:p>
          <a:p>
            <a:r>
              <a:rPr lang="vi-VN" sz="2200">
                <a:solidFill>
                  <a:srgbClr val="FF0000"/>
                </a:solidFill>
                <a:latin typeface="Times New Roman" panose="02020603050405020304" pitchFamily="18" charset="0"/>
                <a:cs typeface="Times New Roman" panose="02020603050405020304" pitchFamily="18" charset="0"/>
              </a:rPr>
              <a:t>- Hình chiếu từ trên (Hình chiếu bằng).</a:t>
            </a:r>
          </a:p>
          <a:p>
            <a:r>
              <a:rPr lang="vi-VN" sz="2200">
                <a:solidFill>
                  <a:srgbClr val="FF0000"/>
                </a:solidFill>
                <a:latin typeface="Times New Roman" panose="02020603050405020304" pitchFamily="18" charset="0"/>
                <a:cs typeface="Times New Roman" panose="02020603050405020304" pitchFamily="18" charset="0"/>
              </a:rPr>
              <a:t>- Hình chiếu từ trái (Hình chiếu cạnh).</a:t>
            </a:r>
          </a:p>
          <a:p>
            <a:r>
              <a:rPr lang="vi-VN" sz="2200">
                <a:solidFill>
                  <a:srgbClr val="FF0000"/>
                </a:solidFill>
                <a:latin typeface="Times New Roman" panose="02020603050405020304" pitchFamily="18" charset="0"/>
                <a:cs typeface="Times New Roman" panose="02020603050405020304" pitchFamily="18" charset="0"/>
              </a:rPr>
              <a:t>3. </a:t>
            </a:r>
          </a:p>
          <a:p>
            <a:r>
              <a:rPr lang="vi-VN" sz="2200">
                <a:solidFill>
                  <a:srgbClr val="FF0000"/>
                </a:solidFill>
                <a:latin typeface="Times New Roman" panose="02020603050405020304" pitchFamily="18" charset="0"/>
                <a:cs typeface="Times New Roman" panose="02020603050405020304" pitchFamily="18" charset="0"/>
              </a:rPr>
              <a:t>a. Vị trí các hình chiếu được sắp xếp: hình chiếu đứng nằm phía trên hình chiếu bằng, hình chiếu cạnh nằm bên phải hình chiếu đứng</a:t>
            </a:r>
          </a:p>
          <a:p>
            <a:r>
              <a:rPr lang="vi-VN" sz="2200">
                <a:solidFill>
                  <a:srgbClr val="FF0000"/>
                </a:solidFill>
                <a:latin typeface="Times New Roman" panose="02020603050405020304" pitchFamily="18" charset="0"/>
                <a:cs typeface="Times New Roman" panose="02020603050405020304" pitchFamily="18" charset="0"/>
              </a:rPr>
              <a:t>b. Mối liên hệ giữa hình chiếu đứng và hình chiếu bằng: hình chiếu đứng phía trên hình chiếu bằng</a:t>
            </a:r>
          </a:p>
          <a:p>
            <a:r>
              <a:rPr lang="vi-VN" sz="2200">
                <a:solidFill>
                  <a:srgbClr val="FF0000"/>
                </a:solidFill>
                <a:latin typeface="Times New Roman" panose="02020603050405020304" pitchFamily="18" charset="0"/>
                <a:cs typeface="Times New Roman" panose="02020603050405020304" pitchFamily="18" charset="0"/>
              </a:rPr>
              <a:t>Mối liên hệ giữa hình chiếu đứng và hình chiếu cạnh: hình chiếu đứng nằm bên trái hình chiếu cạnh.</a:t>
            </a:r>
          </a:p>
        </p:txBody>
      </p:sp>
    </p:spTree>
    <p:extLst>
      <p:ext uri="{BB962C8B-B14F-4D97-AF65-F5344CB8AC3E}">
        <p14:creationId xmlns:p14="http://schemas.microsoft.com/office/powerpoint/2010/main" val="299431240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673</TotalTime>
  <Words>3308</Words>
  <Application>Microsoft Office PowerPoint</Application>
  <PresentationFormat>Widescreen</PresentationFormat>
  <Paragraphs>232</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.VnTime</vt: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62</cp:revision>
  <dcterms:created xsi:type="dcterms:W3CDTF">2023-06-21T22:05:51Z</dcterms:created>
  <dcterms:modified xsi:type="dcterms:W3CDTF">2024-10-02T15:09:44Z</dcterms:modified>
</cp:coreProperties>
</file>