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91" r:id="rId2"/>
  </p:sldMasterIdLst>
  <p:notesMasterIdLst>
    <p:notesMasterId r:id="rId24"/>
  </p:notesMasterIdLst>
  <p:sldIdLst>
    <p:sldId id="260" r:id="rId3"/>
    <p:sldId id="303" r:id="rId4"/>
    <p:sldId id="274" r:id="rId5"/>
    <p:sldId id="304" r:id="rId6"/>
    <p:sldId id="301" r:id="rId7"/>
    <p:sldId id="305" r:id="rId8"/>
    <p:sldId id="306" r:id="rId9"/>
    <p:sldId id="282" r:id="rId10"/>
    <p:sldId id="283" r:id="rId11"/>
    <p:sldId id="286" r:id="rId12"/>
    <p:sldId id="287" r:id="rId13"/>
    <p:sldId id="288" r:id="rId14"/>
    <p:sldId id="289" r:id="rId15"/>
    <p:sldId id="290" r:id="rId16"/>
    <p:sldId id="291" r:id="rId17"/>
    <p:sldId id="307" r:id="rId18"/>
    <p:sldId id="308" r:id="rId19"/>
    <p:sldId id="296" r:id="rId20"/>
    <p:sldId id="309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5179" autoAdjust="0"/>
  </p:normalViewPr>
  <p:slideViewPr>
    <p:cSldViewPr snapToGrid="0">
      <p:cViewPr varScale="1">
        <p:scale>
          <a:sx n="69" d="100"/>
          <a:sy n="69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11D08-283F-47CB-B5BC-705F7F55149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7B142-B9A6-4F0B-B581-40DE8C783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9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AA610B-E567-4C8B-9B7B-9481E283BA63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14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CC4FAE-F033-44C9-85B9-1443E7277D1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3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4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12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73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9" y="1600206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8" y="1600206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4" indent="0">
              <a:buNone/>
              <a:defRPr sz="2000" b="1"/>
            </a:lvl2pPr>
            <a:lvl3pPr marL="914401" indent="0">
              <a:buNone/>
              <a:defRPr sz="1800" b="1"/>
            </a:lvl3pPr>
            <a:lvl4pPr marL="1371605" indent="0">
              <a:buNone/>
              <a:defRPr sz="1600" b="1"/>
            </a:lvl4pPr>
            <a:lvl5pPr marL="1828807" indent="0">
              <a:buNone/>
              <a:defRPr sz="1600" b="1"/>
            </a:lvl5pPr>
            <a:lvl6pPr marL="2286009" indent="0">
              <a:buNone/>
              <a:defRPr sz="1600" b="1"/>
            </a:lvl6pPr>
            <a:lvl7pPr marL="2743212" indent="0">
              <a:buNone/>
              <a:defRPr sz="1600" b="1"/>
            </a:lvl7pPr>
            <a:lvl8pPr marL="3200413" indent="0">
              <a:buNone/>
              <a:defRPr sz="1600" b="1"/>
            </a:lvl8pPr>
            <a:lvl9pPr marL="36576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7"/>
            <a:ext cx="53890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4" indent="0">
              <a:buNone/>
              <a:defRPr sz="2000" b="1"/>
            </a:lvl2pPr>
            <a:lvl3pPr marL="914401" indent="0">
              <a:buNone/>
              <a:defRPr sz="1800" b="1"/>
            </a:lvl3pPr>
            <a:lvl4pPr marL="1371605" indent="0">
              <a:buNone/>
              <a:defRPr sz="1600" b="1"/>
            </a:lvl4pPr>
            <a:lvl5pPr marL="1828807" indent="0">
              <a:buNone/>
              <a:defRPr sz="1600" b="1"/>
            </a:lvl5pPr>
            <a:lvl6pPr marL="2286009" indent="0">
              <a:buNone/>
              <a:defRPr sz="1600" b="1"/>
            </a:lvl6pPr>
            <a:lvl7pPr marL="2743212" indent="0">
              <a:buNone/>
              <a:defRPr sz="1600" b="1"/>
            </a:lvl7pPr>
            <a:lvl8pPr marL="3200413" indent="0">
              <a:buNone/>
              <a:defRPr sz="1600" b="1"/>
            </a:lvl8pPr>
            <a:lvl9pPr marL="36576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1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39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765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4" y="273059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4" indent="0">
              <a:buNone/>
              <a:defRPr sz="1200"/>
            </a:lvl2pPr>
            <a:lvl3pPr marL="914401" indent="0">
              <a:buNone/>
              <a:defRPr sz="1000"/>
            </a:lvl3pPr>
            <a:lvl4pPr marL="1371605" indent="0">
              <a:buNone/>
              <a:defRPr sz="900"/>
            </a:lvl4pPr>
            <a:lvl5pPr marL="1828807" indent="0">
              <a:buNone/>
              <a:defRPr sz="900"/>
            </a:lvl5pPr>
            <a:lvl6pPr marL="2286009" indent="0">
              <a:buNone/>
              <a:defRPr sz="900"/>
            </a:lvl6pPr>
            <a:lvl7pPr marL="2743212" indent="0">
              <a:buNone/>
              <a:defRPr sz="900"/>
            </a:lvl7pPr>
            <a:lvl8pPr marL="3200413" indent="0">
              <a:buNone/>
              <a:defRPr sz="900"/>
            </a:lvl8pPr>
            <a:lvl9pPr marL="36576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412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4" indent="0">
              <a:buNone/>
              <a:defRPr sz="2800"/>
            </a:lvl2pPr>
            <a:lvl3pPr marL="914401" indent="0">
              <a:buNone/>
              <a:defRPr sz="2400"/>
            </a:lvl3pPr>
            <a:lvl4pPr marL="1371605" indent="0">
              <a:buNone/>
              <a:defRPr sz="2000"/>
            </a:lvl4pPr>
            <a:lvl5pPr marL="1828807" indent="0">
              <a:buNone/>
              <a:defRPr sz="2000"/>
            </a:lvl5pPr>
            <a:lvl6pPr marL="2286009" indent="0">
              <a:buNone/>
              <a:defRPr sz="2000"/>
            </a:lvl6pPr>
            <a:lvl7pPr marL="2743212" indent="0">
              <a:buNone/>
              <a:defRPr sz="2000"/>
            </a:lvl7pPr>
            <a:lvl8pPr marL="3200413" indent="0">
              <a:buNone/>
              <a:defRPr sz="2000"/>
            </a:lvl8pPr>
            <a:lvl9pPr marL="365761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4" indent="0">
              <a:buNone/>
              <a:defRPr sz="1200"/>
            </a:lvl2pPr>
            <a:lvl3pPr marL="914401" indent="0">
              <a:buNone/>
              <a:defRPr sz="1000"/>
            </a:lvl3pPr>
            <a:lvl4pPr marL="1371605" indent="0">
              <a:buNone/>
              <a:defRPr sz="900"/>
            </a:lvl4pPr>
            <a:lvl5pPr marL="1828807" indent="0">
              <a:buNone/>
              <a:defRPr sz="900"/>
            </a:lvl5pPr>
            <a:lvl6pPr marL="2286009" indent="0">
              <a:buNone/>
              <a:defRPr sz="900"/>
            </a:lvl6pPr>
            <a:lvl7pPr marL="2743212" indent="0">
              <a:buNone/>
              <a:defRPr sz="900"/>
            </a:lvl7pPr>
            <a:lvl8pPr marL="3200413" indent="0">
              <a:buNone/>
              <a:defRPr sz="900"/>
            </a:lvl8pPr>
            <a:lvl9pPr marL="36576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10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9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4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274644"/>
            <a:ext cx="80264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19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09E1F-A26F-4204-9286-5373E6FED5AA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991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747500" y="6465889"/>
            <a:ext cx="431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E5192-39F9-408D-9CC1-B066E511F52E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9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UT BASE 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861734" y="157163"/>
            <a:ext cx="6483351" cy="64833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ots"/>
          <p:cNvSpPr>
            <a:spLocks noChangeAspect="1"/>
          </p:cNvSpPr>
          <p:nvPr userDrawn="1"/>
        </p:nvSpPr>
        <p:spPr>
          <a:xfrm>
            <a:off x="3448051" y="744539"/>
            <a:ext cx="5310716" cy="5310187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8778" y="2935629"/>
            <a:ext cx="5208335" cy="92782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2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8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1" indent="-228601" algn="l" defTabSz="9144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2" indent="-228601" algn="l" defTabSz="9144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14" indent="-228601" algn="l" defTabSz="9144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18" indent="-228601" algn="l" defTabSz="9144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4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1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5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7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9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2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13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14" algn="l" defTabSz="9144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24000" y="5876925"/>
            <a:ext cx="9144000" cy="9810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rgbClr val="FFFFFF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-1"/>
            <a:ext cx="9144000" cy="846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en-US">
              <a:solidFill>
                <a:prstClr val="black"/>
              </a:solidFill>
            </a:endParaRPr>
          </a:p>
        </p:txBody>
      </p:sp>
      <p:grpSp>
        <p:nvGrpSpPr>
          <p:cNvPr id="3077" name="Group 9"/>
          <p:cNvGrpSpPr>
            <a:grpSpLocks/>
          </p:cNvGrpSpPr>
          <p:nvPr/>
        </p:nvGrpSpPr>
        <p:grpSpPr bwMode="auto">
          <a:xfrm>
            <a:off x="3657600" y="1981200"/>
            <a:ext cx="4800600" cy="847725"/>
            <a:chOff x="2350" y="1008"/>
            <a:chExt cx="1826" cy="534"/>
          </a:xfrm>
        </p:grpSpPr>
        <p:pic>
          <p:nvPicPr>
            <p:cNvPr id="3122" name="Picture 10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3" name="Picture 11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4" name="Picture 12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5" name="Picture 13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2971800" y="2667000"/>
            <a:ext cx="4800600" cy="847725"/>
            <a:chOff x="2350" y="1008"/>
            <a:chExt cx="1826" cy="534"/>
          </a:xfrm>
        </p:grpSpPr>
        <p:pic>
          <p:nvPicPr>
            <p:cNvPr id="3118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9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0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1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9" name="Group 19"/>
          <p:cNvGrpSpPr>
            <a:grpSpLocks/>
          </p:cNvGrpSpPr>
          <p:nvPr/>
        </p:nvGrpSpPr>
        <p:grpSpPr bwMode="auto">
          <a:xfrm>
            <a:off x="4114800" y="3048000"/>
            <a:ext cx="4800600" cy="847725"/>
            <a:chOff x="2350" y="1008"/>
            <a:chExt cx="1826" cy="534"/>
          </a:xfrm>
        </p:grpSpPr>
        <p:pic>
          <p:nvPicPr>
            <p:cNvPr id="3114" name="Picture 20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5" name="Picture 21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6" name="Picture 22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7" name="Picture 23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1" name="Group 26"/>
          <p:cNvGrpSpPr>
            <a:grpSpLocks/>
          </p:cNvGrpSpPr>
          <p:nvPr/>
        </p:nvGrpSpPr>
        <p:grpSpPr bwMode="auto">
          <a:xfrm>
            <a:off x="2819400" y="1333500"/>
            <a:ext cx="4800600" cy="847725"/>
            <a:chOff x="2350" y="1008"/>
            <a:chExt cx="1826" cy="534"/>
          </a:xfrm>
        </p:grpSpPr>
        <p:pic>
          <p:nvPicPr>
            <p:cNvPr id="3110" name="Picture 2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Picture 2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29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30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2" name="Group 31"/>
          <p:cNvGrpSpPr>
            <a:grpSpLocks/>
          </p:cNvGrpSpPr>
          <p:nvPr/>
        </p:nvGrpSpPr>
        <p:grpSpPr bwMode="auto">
          <a:xfrm>
            <a:off x="3124200" y="762000"/>
            <a:ext cx="4800600" cy="847725"/>
            <a:chOff x="2350" y="1008"/>
            <a:chExt cx="1826" cy="534"/>
          </a:xfrm>
        </p:grpSpPr>
        <p:pic>
          <p:nvPicPr>
            <p:cNvPr id="3106" name="Picture 32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33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34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3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3" name="Group 37"/>
          <p:cNvGrpSpPr>
            <a:grpSpLocks/>
          </p:cNvGrpSpPr>
          <p:nvPr/>
        </p:nvGrpSpPr>
        <p:grpSpPr bwMode="auto">
          <a:xfrm>
            <a:off x="4218379" y="2587625"/>
            <a:ext cx="5181600" cy="1295400"/>
            <a:chOff x="2350" y="1008"/>
            <a:chExt cx="1826" cy="534"/>
          </a:xfrm>
        </p:grpSpPr>
        <p:pic>
          <p:nvPicPr>
            <p:cNvPr id="3102" name="Picture 3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39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40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41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4" name="Picture 44" descr="xmascand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9" y="1579564"/>
            <a:ext cx="1895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46"/>
          <p:cNvSpPr>
            <a:spLocks noChangeArrowheads="1" noChangeShapeType="1" noTextEdit="1"/>
          </p:cNvSpPr>
          <p:nvPr/>
        </p:nvSpPr>
        <p:spPr bwMode="auto">
          <a:xfrm>
            <a:off x="4230689" y="3760788"/>
            <a:ext cx="3757612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7" name="Text Box 47"/>
          <p:cNvSpPr txBox="1">
            <a:spLocks noChangeArrowheads="1"/>
          </p:cNvSpPr>
          <p:nvPr/>
        </p:nvSpPr>
        <p:spPr bwMode="auto">
          <a:xfrm>
            <a:off x="3013075" y="4379914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Bùi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Vân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87" name="Line 48"/>
          <p:cNvSpPr>
            <a:spLocks noChangeShapeType="1"/>
          </p:cNvSpPr>
          <p:nvPr/>
        </p:nvSpPr>
        <p:spPr bwMode="auto">
          <a:xfrm>
            <a:off x="5072065" y="4068763"/>
            <a:ext cx="2243137" cy="0"/>
          </a:xfrm>
          <a:prstGeom prst="line">
            <a:avLst/>
          </a:prstGeom>
          <a:noFill/>
          <a:ln w="57150" cmpd="thickThin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8" name="Group 64"/>
          <p:cNvGrpSpPr>
            <a:grpSpLocks/>
          </p:cNvGrpSpPr>
          <p:nvPr/>
        </p:nvGrpSpPr>
        <p:grpSpPr bwMode="auto">
          <a:xfrm>
            <a:off x="1524000" y="6172200"/>
            <a:ext cx="9144000" cy="685800"/>
            <a:chOff x="-192" y="3393"/>
            <a:chExt cx="5952" cy="927"/>
          </a:xfrm>
        </p:grpSpPr>
        <p:pic>
          <p:nvPicPr>
            <p:cNvPr id="3096" name="Picture 65" descr="FLOWERS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66" descr="FLOWERS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67" descr="FLOWERS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68" descr="FLOWERS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Picture 69" descr="FLOWERS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70" descr="FLOWERS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9" name="Picture 3" descr="Yacht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5" y="5181600"/>
            <a:ext cx="1450975" cy="9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4" descr="Yacht-04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40" y="5105401"/>
            <a:ext cx="23336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5" descr="Yacht-04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40" y="5334001"/>
            <a:ext cx="23336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WordArt 7"/>
          <p:cNvSpPr>
            <a:spLocks noChangeArrowheads="1" noChangeShapeType="1" noTextEdit="1"/>
          </p:cNvSpPr>
          <p:nvPr/>
        </p:nvSpPr>
        <p:spPr bwMode="auto">
          <a:xfrm>
            <a:off x="1117601" y="1427165"/>
            <a:ext cx="9855199" cy="5386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146256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3" name="WordArt 45"/>
          <p:cNvSpPr>
            <a:spLocks noChangeArrowheads="1" noChangeShapeType="1" noTextEdit="1"/>
          </p:cNvSpPr>
          <p:nvPr/>
        </p:nvSpPr>
        <p:spPr bwMode="auto">
          <a:xfrm>
            <a:off x="3505200" y="2895601"/>
            <a:ext cx="5181600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  <a:cs typeface="Arial" panose="020B0604020202020204" pitchFamily="34" charset="0"/>
              </a:rPr>
              <a:t>M¤N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  <a:cs typeface="Arial" panose="020B0604020202020204" pitchFamily="34" charset="0"/>
              </a:rPr>
              <a:t>C¤NG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  <a:cs typeface="Arial" panose="020B0604020202020204" pitchFamily="34" charset="0"/>
              </a:rPr>
              <a:t>NGHÖ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2" name="Rectangle 1">
            <a:extLst/>
          </p:cNvPr>
          <p:cNvSpPr/>
          <p:nvPr/>
        </p:nvSpPr>
        <p:spPr>
          <a:xfrm>
            <a:off x="3063875" y="1"/>
            <a:ext cx="6491288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SG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HUYỆN </a:t>
            </a:r>
            <a:r>
              <a:rPr lang="en-SG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 HÒA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SG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THCS VIÊN </a:t>
            </a:r>
            <a:r>
              <a:rPr lang="en-SG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4160839" y="3657601"/>
            <a:ext cx="3856037" cy="411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SG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en-SG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SG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SG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7637" y="3292264"/>
            <a:ext cx="216726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360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9"/>
          <p:cNvSpPr>
            <a:spLocks noChangeArrowheads="1"/>
          </p:cNvSpPr>
          <p:nvPr/>
        </p:nvSpPr>
        <p:spPr bwMode="auto">
          <a:xfrm>
            <a:off x="1722438" y="152400"/>
            <a:ext cx="8716962" cy="6477000"/>
          </a:xfrm>
          <a:prstGeom prst="rect">
            <a:avLst/>
          </a:prstGeom>
          <a:noFill/>
          <a:ln w="9525" algn="ctr">
            <a:solidFill>
              <a:srgbClr val="00FF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288" y="1116495"/>
            <a:ext cx="10214112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tên một số loại thực phẩm mà em 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ãy thử phân loại các thực phẩm đó thành các nhóm thực phẩm và đặt tên cho từng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4690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-4683" r="-267" b="9016"/>
          <a:stretch>
            <a:fillRect/>
          </a:stretch>
        </p:blipFill>
        <p:spPr bwMode="auto">
          <a:xfrm>
            <a:off x="1272209" y="1670051"/>
            <a:ext cx="10240918" cy="441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6141" y="229973"/>
            <a:ext cx="1133587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69819" y="951372"/>
            <a:ext cx="3449782" cy="830997"/>
          </a:xfrm>
          <a:prstGeom prst="rect">
            <a:avLst/>
          </a:prstGeom>
          <a:solidFill>
            <a:srgbClr val="EAF1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Nhóm giàu chất tinh </a:t>
            </a:r>
            <a:r>
              <a:rPr kumimoji="0" lang="vi-VN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vi-VN" alt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đường và chất xơ</a:t>
            </a:r>
            <a:endParaRPr kumimoji="0" lang="en-US" altLang="vi-VN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96206" y="1458913"/>
            <a:ext cx="3139456" cy="461962"/>
          </a:xfrm>
          <a:prstGeom prst="rect">
            <a:avLst/>
          </a:prstGeom>
          <a:solidFill>
            <a:srgbClr val="EAF1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Nhóm giàu chất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đạm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810956" y="1443038"/>
            <a:ext cx="3407120" cy="461665"/>
          </a:xfrm>
          <a:prstGeom prst="rect">
            <a:avLst/>
          </a:prstGeom>
          <a:solidFill>
            <a:srgbClr val="EAF1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Nhóm giàu chất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béo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96205" y="958851"/>
            <a:ext cx="3139457" cy="461963"/>
          </a:xfrm>
          <a:prstGeom prst="rect">
            <a:avLst/>
          </a:prstGeom>
          <a:solidFill>
            <a:srgbClr val="EAF1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Nhóm giàu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vitamin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810956" y="955676"/>
            <a:ext cx="3407120" cy="461665"/>
          </a:xfrm>
          <a:prstGeom prst="rect">
            <a:avLst/>
          </a:prstGeom>
          <a:solidFill>
            <a:srgbClr val="EAF1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Nhóm giàu chất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khoáng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85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0222 0.71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00039 0.075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00143 0.083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3403 L 0.00326 0.7481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3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3357 L 0.0181 0.7490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" y="4254500"/>
            <a:ext cx="4973782" cy="23125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228600"/>
            <a:ext cx="8305800" cy="12779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1760538"/>
            <a:ext cx="4973782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28788"/>
            <a:ext cx="4551218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50835"/>
            <a:ext cx="4856018" cy="22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7418" y="1776231"/>
            <a:ext cx="1066800" cy="68512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09808" y="4729163"/>
            <a:ext cx="1710725" cy="61927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Thịt bò.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89143" y="1593851"/>
            <a:ext cx="1298753" cy="81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17418" y="4250835"/>
            <a:ext cx="1609736" cy="5837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2508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3729" y="1783247"/>
            <a:ext cx="4038600" cy="708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4000" b="1" dirty="0" err="1" smtClean="0">
                <a:solidFill>
                  <a:srgbClr val="2508B8"/>
                </a:solidFill>
              </a:rPr>
              <a:t>tinh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508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24600" y="1775606"/>
            <a:ext cx="4038600" cy="646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Vitamin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508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26163" y="4724401"/>
            <a:ext cx="2127250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508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17418" y="4250835"/>
            <a:ext cx="2942409" cy="70788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508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508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-4683" r="69266" b="9016"/>
          <a:stretch>
            <a:fillRect/>
          </a:stretch>
        </p:blipFill>
        <p:spPr bwMode="auto">
          <a:xfrm>
            <a:off x="9157252" y="1784918"/>
            <a:ext cx="2610677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D:\Users\Admin\Desktop\huyendayy\tải xuống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39" y="1784919"/>
            <a:ext cx="3193774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D:\Users\Admin\Desktop\huyendayy\tải xuống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3" y="277091"/>
            <a:ext cx="2544416" cy="152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1267" y="838012"/>
            <a:ext cx="5122368" cy="47459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nhóm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báo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 kết quả nhiệm vụ đã thực hiện ở nhà: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2,4: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9739" y="277091"/>
            <a:ext cx="3127513" cy="13714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1" descr="D:\Users\Admin\Desktop\huyendayy\tải xuống (2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39" y="5067300"/>
            <a:ext cx="3127513" cy="157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D:\Users\Admin\Desktop\huyendayy\tải xuống (2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326" y="489528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8041341" y="6024791"/>
            <a:ext cx="1012825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Trứng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1435314" y="6177986"/>
            <a:ext cx="560387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10" descr="D:\Users\Admin\Desktop\huyendayy\tải xuống (2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2" y="3546097"/>
            <a:ext cx="2772189" cy="138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1228938" y="3502818"/>
            <a:ext cx="766763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Thịt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29739" y="3546097"/>
            <a:ext cx="2971800" cy="134918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2521" y="455622"/>
            <a:ext cx="119347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một thành phần cơ bản trong thức ăn mà cơ thể con người sử dụng để tạo ra năng lượng. </a:t>
            </a:r>
            <a:r>
              <a:rPr kumimoji="0" lang="vi-VN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gồm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giản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(simple carbohydrate)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phức tạp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(complex carbohydrate).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 đơn giản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cấu trúc chỉ có một hoặc hai phân tử đường.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phức tạp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cấu trúc chứa từ ba phân tử đường trở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carbohydrate tự nhiên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 con người thường sử dụng gồm có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vi-VN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 cốc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 rau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 mầm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phẩm thuộc họ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0" y="1000125"/>
            <a:ext cx="8915400" cy="2200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 gọi chung của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loại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 dùng 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ể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3200" b="1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ngô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lúa nếp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lúa tẻ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ngũ cốc là tên gọi chung của các loại cây có hạt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51802"/>
            <a:ext cx="1411356" cy="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7381461" cy="293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29"/>
          <p:cNvSpPr>
            <a:spLocks noChangeArrowheads="1"/>
          </p:cNvSpPr>
          <p:nvPr/>
        </p:nvSpPr>
        <p:spPr bwMode="auto">
          <a:xfrm>
            <a:off x="1722438" y="152400"/>
            <a:ext cx="8716962" cy="6477000"/>
          </a:xfrm>
          <a:prstGeom prst="rect">
            <a:avLst/>
          </a:prstGeom>
          <a:noFill/>
          <a:ln w="9525" algn="ctr">
            <a:solidFill>
              <a:srgbClr val="00FF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3303586"/>
            <a:ext cx="2941982" cy="3057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9400" y="5660331"/>
            <a:ext cx="1139687" cy="500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8800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6" y="651163"/>
            <a:ext cx="5888182" cy="5306292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66254" y="651162"/>
            <a:ext cx="5763492" cy="2964873"/>
          </a:xfrm>
          <a:prstGeom prst="wedgeEllipseCallout">
            <a:avLst>
              <a:gd name="adj1" fmla="val 54407"/>
              <a:gd name="adj2" fmla="val 58600"/>
            </a:avLst>
          </a:prstGeom>
          <a:solidFill>
            <a:sysClr val="window" lastClr="FFFFFF"/>
          </a:solidFill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35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775855"/>
            <a:ext cx="3449782" cy="5389417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565564" y="1620982"/>
            <a:ext cx="5056909" cy="2757053"/>
          </a:xfrm>
          <a:prstGeom prst="wedgeRectCallout">
            <a:avLst>
              <a:gd name="adj1" fmla="val 67882"/>
              <a:gd name="adj2" fmla="val -7646"/>
            </a:avLst>
          </a:prstGeom>
          <a:solidFill>
            <a:sysClr val="window" lastClr="FFFFFF"/>
          </a:solidFill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98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0073" y="316089"/>
            <a:ext cx="69965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51661"/>
              </p:ext>
            </p:extLst>
          </p:nvPr>
        </p:nvGraphicFramePr>
        <p:xfrm>
          <a:off x="1440873" y="1856508"/>
          <a:ext cx="9615054" cy="41935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6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8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7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7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7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7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7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43867" y="1052954"/>
            <a:ext cx="392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9091" y="2923309"/>
            <a:ext cx="6206836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49092" y="4294909"/>
            <a:ext cx="6206836" cy="17551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6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32046" y="168108"/>
            <a:ext cx="713480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7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1018" y="1219200"/>
            <a:ext cx="6815833" cy="789709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11116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8428"/>
            <a:ext cx="11998035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328" y="1221800"/>
            <a:ext cx="111667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</a:t>
            </a:r>
          </a:p>
          <a:p>
            <a:pPr algn="ctr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Lắng nghe lời bài hát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“Chiếc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bụng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đói”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tác: Tiên Cookie.</a:t>
            </a: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Ghi tên các thức ăn được nhắc tới trong lời bài hát và dựa vào kiến thức đã học ở môn Khoa học 4. Em hãy thử phân loại các thức ăn đó thành các nhóm thực phẩm vào phiếu học tập.</a:t>
            </a:r>
          </a:p>
        </p:txBody>
      </p:sp>
    </p:spTree>
    <p:extLst>
      <p:ext uri="{BB962C8B-B14F-4D97-AF65-F5344CB8AC3E}">
        <p14:creationId xmlns:p14="http://schemas.microsoft.com/office/powerpoint/2010/main" val="14342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56806" y="370837"/>
            <a:ext cx="33489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01702" y="1783994"/>
            <a:ext cx="49048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05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 việc sử dụng thực phẩm của gia đình mình trong 1 tuần. Nhận xét sự lựa chọn đó đã phù hợp hay chưa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05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hãy đề xuất điều chỉnh lại cho hợp lí với các thành viên trong gia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3" y="1354850"/>
            <a:ext cx="6667500" cy="53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88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7964" y="1997839"/>
            <a:ext cx="10224654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cũ.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Chuẩn bị cho tiết học sau: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Tìm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hiểu, nghiên cứu trước phần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I. Mục 3, 4, 5.</a:t>
            </a:r>
          </a:p>
          <a:p>
            <a:pPr marL="0" marR="0" lvl="0" indent="4572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4: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8883" y="601375"/>
            <a:ext cx="7861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bài và chuẩn bị 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0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511" y="222175"/>
            <a:ext cx="88227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511" y="900864"/>
            <a:ext cx="8822780" cy="531167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497023"/>
              </p:ext>
            </p:extLst>
          </p:nvPr>
        </p:nvGraphicFramePr>
        <p:xfrm>
          <a:off x="9324108" y="900858"/>
          <a:ext cx="2715491" cy="53116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14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56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33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33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33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33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33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33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310253" y="149837"/>
            <a:ext cx="2715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0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5738" y="286472"/>
            <a:ext cx="1158716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alt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 </a:t>
            </a: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CHẾ BIẾN THỰC PHẨM</a:t>
            </a:r>
          </a:p>
        </p:txBody>
      </p:sp>
      <p:sp>
        <p:nvSpPr>
          <p:cNvPr id="5" name="文本框 5"/>
          <p:cNvSpPr txBox="1"/>
          <p:nvPr/>
        </p:nvSpPr>
        <p:spPr>
          <a:xfrm>
            <a:off x="357188" y="1960486"/>
            <a:ext cx="11687175" cy="309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4: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Thực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phẩm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dinh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dưỡng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(3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tiết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5: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Phương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pháp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bảo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quản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chế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biến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thực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phẩm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(3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tiết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6: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Dự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án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Bữa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ăn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kết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nối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yêu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thương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(2 </a:t>
            </a:r>
            <a:r>
              <a:rPr lang="en-US" altLang="en-US" sz="34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tiết</a:t>
            </a:r>
            <a:r>
              <a:rPr lang="en-US" altLang="en-US" sz="34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2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charset="0"/>
              <a:cs typeface="Times New Roman" panose="02020603050405020304" pitchFamily="18" charset="0"/>
            </a:endParaRPr>
          </a:p>
        </p:txBody>
      </p:sp>
      <p:pic>
        <p:nvPicPr>
          <p:cNvPr id="7" name="Picture 303" descr="C:\Users\USE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799350"/>
            <a:ext cx="2085975" cy="196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4" descr="tải xuống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4784361"/>
            <a:ext cx="2371726" cy="19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5" descr="tải xuống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4799350"/>
            <a:ext cx="2328864" cy="19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8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88" y="4799350"/>
            <a:ext cx="2301888" cy="19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09" descr="tải xuống (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4" y="4799350"/>
            <a:ext cx="2286000" cy="19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1963" y="695370"/>
            <a:ext cx="1173003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nhóm thực phẩm chính: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	Nhóm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 chất tinh bột, chất đường và chất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	Nhóm thực phẩm giàu chất đạm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Một số nhóm thực phẩm chính: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Nhóm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 chất béo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phẩm giàu vitamin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thực phẩm giàu chất khoáng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Ăn uống khoa học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E327781C-004E-4C34-A952-DFFFBB1E6128}"/>
              </a:ext>
            </a:extLst>
          </p:cNvPr>
          <p:cNvSpPr txBox="1"/>
          <p:nvPr/>
        </p:nvSpPr>
        <p:spPr>
          <a:xfrm>
            <a:off x="1" y="16000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BÀI 4: </a:t>
            </a:r>
            <a:r>
              <a:rPr kumimoji="0" lang="vi-VN" altLang="en-US" sz="2800" b="1" i="0" u="none" strike="noStrike" kern="1200" cap="none" spc="0" normalizeH="0" baseline="0" noProof="0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THỰC </a:t>
            </a:r>
            <a:r>
              <a:rPr kumimoji="0" lang="vi-VN" altLang="en-US" sz="2800" b="1" i="0" u="none" strike="noStrike" kern="1200" cap="none" spc="0" normalizeH="0" baseline="0" noProof="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PHẨM </a:t>
            </a:r>
            <a:r>
              <a:rPr kumimoji="0" lang="vi-VN" altLang="en-US" sz="2800" b="1" i="0" u="none" strike="noStrike" kern="1200" cap="none" spc="0" normalizeH="0" baseline="0" noProof="0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DINH </a:t>
            </a:r>
            <a:r>
              <a:rPr kumimoji="0" lang="vi-VN" altLang="en-US" sz="2800" b="1" i="0" u="none" strike="noStrike" kern="1200" cap="none" spc="0" normalizeH="0" baseline="0" noProof="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charset="0"/>
                <a:ea typeface="Times New Roman" panose="02020603050405020304" charset="0"/>
                <a:cs typeface="+mn-cs"/>
              </a:rPr>
              <a:t>DƯỠNG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3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4860" y="586517"/>
            <a:ext cx="70222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 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CHẾ BIẾN THỰC PHẨM</a:t>
            </a:r>
          </a:p>
        </p:txBody>
      </p:sp>
      <p:sp>
        <p:nvSpPr>
          <p:cNvPr id="7" name="文本框 5"/>
          <p:cNvSpPr txBox="1"/>
          <p:nvPr/>
        </p:nvSpPr>
        <p:spPr>
          <a:xfrm>
            <a:off x="4966126" y="1930434"/>
            <a:ext cx="2639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9 – </a:t>
            </a:r>
            <a:r>
              <a:rPr lang="en-US" altLang="en-US" sz="32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charset="0"/>
                <a:cs typeface="Times New Roman" panose="02020603050405020304" pitchFamily="18" charset="0"/>
              </a:rPr>
              <a:t> 4: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327781C-004E-4C34-A952-DFFFBB1E6128}"/>
              </a:ext>
            </a:extLst>
          </p:cNvPr>
          <p:cNvSpPr txBox="1"/>
          <p:nvPr/>
        </p:nvSpPr>
        <p:spPr>
          <a:xfrm>
            <a:off x="3338305" y="2556839"/>
            <a:ext cx="653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THỰC PHẨM </a:t>
            </a:r>
            <a:r>
              <a:rPr lang="vi-VN" altLang="en-US" sz="28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VÀ</a:t>
            </a:r>
            <a:r>
              <a:rPr lang="en-US" alt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vi-VN" altLang="en-US" sz="28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DINH </a:t>
            </a:r>
            <a:r>
              <a:rPr lang="vi-VN" alt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DƯỠNG</a:t>
            </a:r>
            <a:endParaRPr lang="zh-CN" altLang="en-US" sz="2800" b="1" dirty="0">
              <a:solidFill>
                <a:srgbClr val="BBE0E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76200"/>
            <a:ext cx="8488017" cy="1143000"/>
          </a:xfrm>
        </p:spPr>
        <p:txBody>
          <a:bodyPr/>
          <a:lstStyle/>
          <a:p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194" name="Picture 31" descr="5921_beo_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47" y="1896269"/>
            <a:ext cx="28956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32" descr="photo-0-14983825484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1828800"/>
            <a:ext cx="3333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6718852" y="3742531"/>
            <a:ext cx="672548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10336696" y="3726359"/>
            <a:ext cx="655154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10" name="Picture 2" descr="D:\Users\Admin\Desktop\huyendayy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94" y="1905000"/>
            <a:ext cx="2895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1500119" y="5085522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8" name="Rectangle 12"/>
          <p:cNvSpPr>
            <a:spLocks noChangeArrowheads="1"/>
          </p:cNvSpPr>
          <p:nvPr/>
        </p:nvSpPr>
        <p:spPr bwMode="auto">
          <a:xfrm>
            <a:off x="5290309" y="5085520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phì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9" name="Rectangle 13"/>
          <p:cNvSpPr>
            <a:spLocks noChangeArrowheads="1"/>
          </p:cNvSpPr>
          <p:nvPr/>
        </p:nvSpPr>
        <p:spPr bwMode="auto">
          <a:xfrm>
            <a:off x="8865117" y="5085519"/>
            <a:ext cx="121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96" name="Text Box 33"/>
          <p:cNvSpPr txBox="1">
            <a:spLocks noChangeArrowheads="1"/>
          </p:cNvSpPr>
          <p:nvPr/>
        </p:nvSpPr>
        <p:spPr bwMode="auto">
          <a:xfrm>
            <a:off x="3607492" y="3726359"/>
            <a:ext cx="626302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92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7" grpId="0" animBg="1"/>
      <p:bldP spid="7198" grpId="0" animBg="1"/>
      <p:bldP spid="7177" grpId="0"/>
      <p:bldP spid="7178" grpId="0"/>
      <p:bldP spid="7179" grpId="0"/>
      <p:bldP spid="71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799" y="5486400"/>
            <a:ext cx="8458201" cy="1143000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àm thế nào để có được cơ thể cân đối khỏe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5" name="Picture 8" descr="D:\Users\Admin\Desktop\huyendayy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3429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D:\Users\Admin\Desktop\huyendayy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533399"/>
            <a:ext cx="2619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 descr="D:\Users\Admin\Desktop\huyendayy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78" y="2971800"/>
            <a:ext cx="28280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3" descr="D:\Users\Admin\Desktop\huyendayy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78" y="533400"/>
            <a:ext cx="282809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3999" y="5791201"/>
            <a:ext cx="95415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0" name="Picture 15" descr="D:\Users\Admin\Desktop\huyendayy\tải xuống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2971800"/>
            <a:ext cx="2619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6" descr="D:\Users\Admin\Desktop\huyendayy\tải xuống (6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9" y="381000"/>
            <a:ext cx="360459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3429000" y="5715001"/>
            <a:ext cx="510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24000" y="4885837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ần ăn uống đầy đủ chất dinh dưỡn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987640" y="4883731"/>
            <a:ext cx="288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ập luyện thể dục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đều đặn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8194970" y="4918366"/>
            <a:ext cx="2279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gủ đúng giờ.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9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" grpId="0"/>
      <p:bldP spid="10253" grpId="0"/>
      <p:bldP spid="10253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8266743-6D27-481D-9B63-95DF217DE375}"/>
  <p:tag name="GENSWF_ADVANCE_TIME" val="8"/>
  <p:tag name="TIMING" val="|3"/>
  <p:tag name="ISPRING_CUSTOM_TIMING_US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1190</TotalTime>
  <Words>837</Words>
  <Application>Microsoft Office PowerPoint</Application>
  <PresentationFormat>Widescreen</PresentationFormat>
  <Paragraphs>123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SimSun</vt:lpstr>
      <vt:lpstr>.VnAristote</vt:lpstr>
      <vt:lpstr>.VnBahamasBH</vt:lpstr>
      <vt:lpstr>Arial</vt:lpstr>
      <vt:lpstr>Calibri</vt:lpstr>
      <vt:lpstr>Century Gothic</vt:lpstr>
      <vt:lpstr>Open Sans</vt:lpstr>
      <vt:lpstr>Times New Roman</vt:lpstr>
      <vt:lpstr>VNI-Times</vt:lpstr>
      <vt:lpstr>Wingdings 3</vt:lpstr>
      <vt:lpstr>Wisp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hình ảnh dưới đây, nhận xét thể trạng của các bạn trong hình?</vt:lpstr>
      <vt:lpstr>Làm thế nào để có được cơ thể cân đối khỏe mạnh?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0915.868.202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Tân Computer ™</dc:creator>
  <cp:lastModifiedBy>Admin</cp:lastModifiedBy>
  <cp:revision>46</cp:revision>
  <dcterms:created xsi:type="dcterms:W3CDTF">2021-10-10T02:59:37Z</dcterms:created>
  <dcterms:modified xsi:type="dcterms:W3CDTF">2023-11-08T17:03:32Z</dcterms:modified>
</cp:coreProperties>
</file>