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4" r:id="rId3"/>
  </p:sldMasterIdLst>
  <p:notesMasterIdLst>
    <p:notesMasterId r:id="rId24"/>
  </p:notesMasterIdLst>
  <p:sldIdLst>
    <p:sldId id="390" r:id="rId4"/>
    <p:sldId id="389" r:id="rId5"/>
    <p:sldId id="394" r:id="rId6"/>
    <p:sldId id="396" r:id="rId7"/>
    <p:sldId id="372" r:id="rId8"/>
    <p:sldId id="376" r:id="rId9"/>
    <p:sldId id="378" r:id="rId10"/>
    <p:sldId id="379" r:id="rId11"/>
    <p:sldId id="380" r:id="rId12"/>
    <p:sldId id="387" r:id="rId13"/>
    <p:sldId id="276" r:id="rId14"/>
    <p:sldId id="386" r:id="rId15"/>
    <p:sldId id="298" r:id="rId16"/>
    <p:sldId id="381" r:id="rId17"/>
    <p:sldId id="375" r:id="rId18"/>
    <p:sldId id="314" r:id="rId19"/>
    <p:sldId id="384" r:id="rId20"/>
    <p:sldId id="395" r:id="rId21"/>
    <p:sldId id="392" r:id="rId22"/>
    <p:sldId id="3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F37D91"/>
    <a:srgbClr val="FF9933"/>
    <a:srgbClr val="1596F3"/>
    <a:srgbClr val="00FFCC"/>
    <a:srgbClr val="FFCC99"/>
    <a:srgbClr val="5DD2FF"/>
    <a:srgbClr val="66FFFF"/>
    <a:srgbClr val="0000FF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0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5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1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8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5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6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9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92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92" y="4777385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63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6"/>
            <a:ext cx="779971" cy="365125"/>
          </a:xfrm>
        </p:spPr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2692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5" y="624110"/>
            <a:ext cx="87855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90" y="2133600"/>
            <a:ext cx="8789313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80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934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80" y="3166532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5"/>
            <a:ext cx="779971" cy="365125"/>
          </a:xfrm>
        </p:spPr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448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91" y="2136711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3" y="2136711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80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5"/>
            <a:ext cx="779971" cy="365125"/>
          </a:xfrm>
        </p:spPr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084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93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2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1" y="2799665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80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5"/>
            <a:ext cx="779971" cy="365125"/>
          </a:xfrm>
        </p:spPr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2448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80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8519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80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0528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60" y="446094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80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160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90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80" y="491066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93"/>
            <a:ext cx="779971" cy="365125"/>
          </a:xfrm>
        </p:spPr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3173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80" y="3166532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5"/>
            <a:ext cx="779971" cy="365125"/>
          </a:xfrm>
        </p:spPr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7248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9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80" y="3166532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5"/>
            <a:ext cx="779971" cy="365125"/>
          </a:xfrm>
        </p:spPr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2411091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2714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356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90" y="2438403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80" y="491066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93"/>
            <a:ext cx="779971" cy="365125"/>
          </a:xfrm>
        </p:spPr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8843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9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9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9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80" y="491066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93"/>
            <a:ext cx="779971" cy="365125"/>
          </a:xfrm>
        </p:spPr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1" name="TextBox 10"/>
          <p:cNvSpPr txBox="1"/>
          <p:nvPr/>
        </p:nvSpPr>
        <p:spPr>
          <a:xfrm>
            <a:off x="2411091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92714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E78712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9278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90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90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80" y="4910665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93"/>
            <a:ext cx="779971" cy="365125"/>
          </a:xfrm>
        </p:spPr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1131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80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9876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11"/>
            <a:ext cx="2208176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11"/>
            <a:ext cx="6288464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80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BCD23-50D7-794A-8E96-D5C41BF30DC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8318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49221DE-B9AF-8942-B586-07BA0E536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3DA254D-ED63-ED44-AD6F-97FCF4B8ED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1A91831-7C4E-684B-9EC2-AD9A9C262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7BE91-E7C5-7A4A-8D82-DF626579670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110587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8787A-5C11-42D0-9BCB-6F6EF96DF2EF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2410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8779C-B92B-4555-8ED2-350175401412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1634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26BD2-20F4-4691-94AB-952EA402F033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52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D0F0B-C333-4BEF-9F5A-768F110A6F91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282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365FF-F323-4640-8A28-75410D1E5ABE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6384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5CD6D-0F18-4F74-A88B-E9CEA3FC6448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1062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9AFCFC-D4BA-4984-8527-59938CF68636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91511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B3E66-C9D5-4B5A-8141-EAA42D0D47CA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0696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8CA01-D53F-4D0C-A110-4DF042195F4D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08001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C7082-7BCA-4028-A7CE-4FBEBC646AC7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13411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D2AA3-6784-4912-ABD1-8957EFF1FD54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772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5AA96-9EEC-4CFE-9DD0-52F5A97DAC6E}" type="slidenum">
              <a:rPr lang="en-GB" altLang="vi-VN">
                <a:solidFill>
                  <a:srgbClr val="000000"/>
                </a:solidFill>
              </a:rPr>
              <a:pPr/>
              <a:t>‹#›</a:t>
            </a:fld>
            <a:endParaRPr lang="en-GB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477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09"/>
            <a:ext cx="2603029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90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4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F9AD09C-11D6-AE46-974E-1A6535399DC0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457200"/>
              <a:t>10/19/2023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4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637" y="787785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4BEBCD23-50D7-794A-8E96-D5C41BF30DC9}" type="slidenum">
              <a:rPr lang="x-none" smtClean="0"/>
              <a:pPr defTabSz="45720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721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 smtClean="0"/>
              <a:t>Click to edit Master text styles</a:t>
            </a:r>
          </a:p>
          <a:p>
            <a:pPr lvl="1"/>
            <a:r>
              <a:rPr lang="en-GB" altLang="vi-VN" smtClean="0"/>
              <a:t>Second level</a:t>
            </a:r>
          </a:p>
          <a:p>
            <a:pPr lvl="2"/>
            <a:r>
              <a:rPr lang="en-GB" altLang="vi-VN" smtClean="0"/>
              <a:t>Third level</a:t>
            </a:r>
          </a:p>
          <a:p>
            <a:pPr lvl="3"/>
            <a:r>
              <a:rPr lang="en-GB" altLang="vi-VN" smtClean="0"/>
              <a:t>Fourth level</a:t>
            </a:r>
          </a:p>
          <a:p>
            <a:pPr lvl="4"/>
            <a:r>
              <a:rPr lang="en-GB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4587EA-E1A5-4A43-82B5-34C131525571}" type="slidenum">
              <a:rPr lang="en-GB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vi-VN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0.xml"/><Relationship Id="rId1" Type="http://schemas.openxmlformats.org/officeDocument/2006/relationships/audio" Target="file:///D:\bai%20day%20cum\Hat%20cuoi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xmlns="" id="{0173EDA6-3293-5342-AE94-6C87A9145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 altLang="x-none"/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xmlns="" id="{6367497B-7003-E440-876F-3EB68CA580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altLang="x-none"/>
          </a:p>
        </p:txBody>
      </p:sp>
      <p:pic>
        <p:nvPicPr>
          <p:cNvPr id="6" name="Picture 2" descr="NEN2">
            <a:extLst>
              <a:ext uri="{FF2B5EF4-FFF2-40B4-BE49-F238E27FC236}">
                <a16:creationId xmlns:a16="http://schemas.microsoft.com/office/drawing/2014/main" xmlns="" id="{F1675428-541B-1044-BEA8-C6FBEDC0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07" y="-2453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18900000" algn="ctr" rotWithShape="0">
              <a:srgbClr val="808080"/>
            </a:outerShdw>
          </a:effectLst>
        </p:spPr>
      </p:pic>
      <p:sp>
        <p:nvSpPr>
          <p:cNvPr id="3078" name="TextBox 9">
            <a:extLst>
              <a:ext uri="{FF2B5EF4-FFF2-40B4-BE49-F238E27FC236}">
                <a16:creationId xmlns:a16="http://schemas.microsoft.com/office/drawing/2014/main" xmlns="" id="{EB3B2231-9D81-E248-9789-045549556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1" y="1643063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US" altLang="x-none" sz="6600">
                <a:solidFill>
                  <a:prstClr val="black"/>
                </a:solidFill>
                <a:latin typeface=".VnTimeH" pitchFamily="34" charset="0"/>
              </a:rPr>
              <a:t> </a:t>
            </a:r>
          </a:p>
          <a:p>
            <a:pPr defTabSz="457200"/>
            <a:endParaRPr lang="en-US" altLang="x-none">
              <a:solidFill>
                <a:prstClr val="black"/>
              </a:solidFill>
              <a:latin typeface=".VnTimeH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3A6E3FC-72FC-D94F-BA7F-A29E3F83A86A}"/>
              </a:ext>
            </a:extLst>
          </p:cNvPr>
          <p:cNvSpPr/>
          <p:nvPr/>
        </p:nvSpPr>
        <p:spPr>
          <a:xfrm>
            <a:off x="138149" y="1919367"/>
            <a:ext cx="1220267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6600" b="1" cap="all" dirty="0">
                <a:ln w="9000" cmpd="sng">
                  <a:solidFill>
                    <a:srgbClr val="B3864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WELCOME </a:t>
            </a:r>
            <a:r>
              <a:rPr lang="en-US" sz="6600" b="1" cap="all" dirty="0" smtClean="0">
                <a:ln w="9000" cmpd="sng">
                  <a:solidFill>
                    <a:srgbClr val="B3864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THE teachers TO THE </a:t>
            </a:r>
            <a:r>
              <a:rPr lang="en-US" sz="6600" b="1" cap="all" dirty="0" smtClean="0">
                <a:ln w="9000" cmpd="sng">
                  <a:solidFill>
                    <a:srgbClr val="B3864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CLASS 8a </a:t>
            </a:r>
            <a:r>
              <a:rPr lang="en-US" sz="7200" b="1" cap="all" dirty="0" smtClean="0">
                <a:ln w="9000" cmpd="sng">
                  <a:solidFill>
                    <a:srgbClr val="B3864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!</a:t>
            </a:r>
          </a:p>
        </p:txBody>
      </p:sp>
      <p:pic>
        <p:nvPicPr>
          <p:cNvPr id="1029" name="Picture 5" descr="Káº¿t quáº£ hÃ¬nh áº£nh cho hÃ¬nh áº£nh nhá»¯ng bÃ³ hoa Äáº¹p">
            <a:extLst>
              <a:ext uri="{FF2B5EF4-FFF2-40B4-BE49-F238E27FC236}">
                <a16:creationId xmlns:a16="http://schemas.microsoft.com/office/drawing/2014/main" xmlns="" id="{A45DB757-56D0-B04C-93EC-01BFF694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37" y="4582208"/>
            <a:ext cx="302895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Box 8">
            <a:extLst>
              <a:ext uri="{FF2B5EF4-FFF2-40B4-BE49-F238E27FC236}">
                <a16:creationId xmlns:a16="http://schemas.microsoft.com/office/drawing/2014/main" xmlns="" id="{F36FFA90-9069-774E-B42C-5E4EECD5D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6075705"/>
            <a:ext cx="7240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57200"/>
            <a:r>
              <a:rPr lang="en-US" altLang="x-none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</a:t>
            </a:r>
            <a:r>
              <a:rPr lang="en-US" altLang="x-none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altLang="x-none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x-none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Huong</a:t>
            </a:r>
            <a:endParaRPr lang="en-US" altLang="x-none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0F95705-E7DA-A843-AEFC-7D0B2D9811AA}"/>
              </a:ext>
            </a:extLst>
          </p:cNvPr>
          <p:cNvSpPr/>
          <p:nvPr/>
        </p:nvSpPr>
        <p:spPr>
          <a:xfrm>
            <a:off x="3633132" y="193138"/>
            <a:ext cx="7843811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4500" dirty="0" err="1" smtClean="0">
                <a:ln w="0"/>
                <a:solidFill>
                  <a:srgbClr val="E78712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Vien</a:t>
            </a:r>
            <a:r>
              <a:rPr lang="en-US" sz="4500" dirty="0" smtClean="0">
                <a:ln w="0"/>
                <a:solidFill>
                  <a:srgbClr val="E78712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dirty="0" err="1" smtClean="0">
                <a:ln w="0"/>
                <a:solidFill>
                  <a:srgbClr val="E78712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Noi</a:t>
            </a:r>
            <a:r>
              <a:rPr lang="en-US" sz="4500" dirty="0" smtClean="0">
                <a:ln w="0"/>
                <a:solidFill>
                  <a:srgbClr val="E78712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Secondary </a:t>
            </a:r>
            <a:r>
              <a:rPr lang="en-US" sz="4500" dirty="0">
                <a:ln w="0"/>
                <a:solidFill>
                  <a:srgbClr val="E78712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en-US" sz="4500" dirty="0" smtClean="0">
                <a:ln w="0"/>
                <a:solidFill>
                  <a:srgbClr val="E78712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chool</a:t>
            </a:r>
            <a:endParaRPr lang="en-US" sz="4500" dirty="0">
              <a:ln w="0"/>
              <a:solidFill>
                <a:srgbClr val="E78712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2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9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0753"/>
              </p:ext>
            </p:extLst>
          </p:nvPr>
        </p:nvGraphicFramePr>
        <p:xfrm>
          <a:off x="920452" y="2501904"/>
          <a:ext cx="10747352" cy="27884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14583">
                  <a:extLst>
                    <a:ext uri="{9D8B030D-6E8A-4147-A177-3AD203B41FA5}">
                      <a16:colId xmlns="" xmlns:a16="http://schemas.microsoft.com/office/drawing/2014/main" val="2635401996"/>
                    </a:ext>
                  </a:extLst>
                </a:gridCol>
                <a:gridCol w="2993460">
                  <a:extLst>
                    <a:ext uri="{9D8B030D-6E8A-4147-A177-3AD203B41FA5}">
                      <a16:colId xmlns="" xmlns:a16="http://schemas.microsoft.com/office/drawing/2014/main" val="843587419"/>
                    </a:ext>
                  </a:extLst>
                </a:gridCol>
                <a:gridCol w="3939309">
                  <a:extLst>
                    <a:ext uri="{9D8B030D-6E8A-4147-A177-3AD203B41FA5}">
                      <a16:colId xmlns="" xmlns:a16="http://schemas.microsoft.com/office/drawing/2014/main" val="2223378672"/>
                    </a:ext>
                  </a:extLst>
                </a:gridCol>
              </a:tblGrid>
              <a:tr h="7923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concentrate (v)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/ˈkɒnsntreɪt/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3675918"/>
                  </a:ext>
                </a:extLst>
              </a:tr>
              <a:tr h="51863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focused (adj)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/krɑːft/</a:t>
                      </a: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chuyên</a:t>
                      </a:r>
                      <a:r>
                        <a:rPr lang="en-US" sz="3200" baseline="0" smtClean="0">
                          <a:effectLst/>
                          <a:latin typeface="+mn-lt"/>
                        </a:rPr>
                        <a:t> tâm, tập trung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6515224"/>
                  </a:ext>
                </a:extLst>
              </a:tr>
              <a:tr h="51863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beforehand (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adv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/bɪˈfɔːhænd/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trước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1667749"/>
                  </a:ext>
                </a:extLst>
              </a:tr>
              <a:tr h="51863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5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practical (adj)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/ˈpræktɪkl/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effectLst/>
                          <a:latin typeface="+mn-lt"/>
                        </a:rPr>
                        <a:t>thực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tế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thực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tiễn</a:t>
                      </a:r>
                      <a:endParaRPr lang="en-US" sz="3200" dirty="0" smtClean="0">
                        <a:effectLst/>
                        <a:latin typeface="+mn-lt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028529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45576" y="124683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9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1084" y="2522007"/>
            <a:ext cx="566693" cy="566693"/>
          </a:xfrm>
          <a:prstGeom prst="rect">
            <a:avLst/>
          </a:prstGeom>
        </p:spPr>
      </p:pic>
      <p:pic>
        <p:nvPicPr>
          <p:cNvPr id="20" name="focuse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1084" y="3200400"/>
            <a:ext cx="581341" cy="581341"/>
          </a:xfrm>
          <a:prstGeom prst="rect">
            <a:avLst/>
          </a:prstGeom>
        </p:spPr>
      </p:pic>
      <p:pic>
        <p:nvPicPr>
          <p:cNvPr id="22" name="beforeha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7495" y="3962034"/>
            <a:ext cx="589371" cy="589371"/>
          </a:xfrm>
          <a:prstGeom prst="rect">
            <a:avLst/>
          </a:prstGeom>
        </p:spPr>
      </p:pic>
      <p:pic>
        <p:nvPicPr>
          <p:cNvPr id="23" name="practica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9079" y="4724791"/>
            <a:ext cx="587787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82" y="1156505"/>
            <a:ext cx="110061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(true) or F (false) for each sentence.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377" y="1165496"/>
            <a:ext cx="502607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64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54302"/>
              </p:ext>
            </p:extLst>
          </p:nvPr>
        </p:nvGraphicFramePr>
        <p:xfrm>
          <a:off x="357055" y="1750289"/>
          <a:ext cx="11235678" cy="47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840">
                  <a:extLst>
                    <a:ext uri="{9D8B030D-6E8A-4147-A177-3AD203B41FA5}">
                      <a16:colId xmlns="" xmlns:a16="http://schemas.microsoft.com/office/drawing/2014/main" val="3459058007"/>
                    </a:ext>
                  </a:extLst>
                </a:gridCol>
                <a:gridCol w="916021">
                  <a:extLst>
                    <a:ext uri="{9D8B030D-6E8A-4147-A177-3AD203B41FA5}">
                      <a16:colId xmlns="" xmlns:a16="http://schemas.microsoft.com/office/drawing/2014/main" val="3563289499"/>
                    </a:ext>
                  </a:extLst>
                </a:gridCol>
                <a:gridCol w="931817">
                  <a:extLst>
                    <a:ext uri="{9D8B030D-6E8A-4147-A177-3AD203B41FA5}">
                      <a16:colId xmlns="" xmlns:a16="http://schemas.microsoft.com/office/drawing/2014/main" val="102535563"/>
                    </a:ext>
                  </a:extLst>
                </a:gridCol>
              </a:tblGrid>
              <a:tr h="61883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Sentences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T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n-lt"/>
                        </a:rPr>
                        <a:t>F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5162454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 The school has</a:t>
                      </a:r>
                      <a:r>
                        <a:rPr lang="en-US" sz="3200" baseline="0" dirty="0" smtClean="0"/>
                        <a:t> badminton, chess, and arts and crafts clubs.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7132058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The badminton</a:t>
                      </a:r>
                      <a:r>
                        <a:rPr lang="en-US" sz="3200" baseline="0" dirty="0" smtClean="0"/>
                        <a:t> club activities are after school.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568916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</a:t>
                      </a:r>
                      <a:r>
                        <a:rPr lang="en-US" sz="3200" baseline="0" dirty="0" smtClean="0"/>
                        <a:t> Tom stayed playing chess when he was five.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5973685"/>
                  </a:ext>
                </a:extLst>
              </a:tr>
              <a:tr h="96556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Members of</a:t>
                      </a:r>
                      <a:r>
                        <a:rPr lang="en-US" sz="3200" baseline="0" dirty="0" smtClean="0"/>
                        <a:t> the arts and crafts club do community activities.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57551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065620" y="4654343"/>
            <a:ext cx="2881349" cy="461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f</a:t>
            </a:r>
            <a:r>
              <a:rPr lang="en-US" sz="3200" dirty="0" smtClean="0"/>
              <a:t>ive years ago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073" y="208442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8" y="2475815"/>
            <a:ext cx="714589" cy="7145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8" y="3507703"/>
            <a:ext cx="714589" cy="7145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660" y="4461323"/>
            <a:ext cx="714589" cy="7145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8" y="5339386"/>
            <a:ext cx="714589" cy="7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84397" y="1758290"/>
            <a:ext cx="11577651" cy="4863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Tom and Mai are discussing _________. </a:t>
            </a:r>
          </a:p>
          <a:p>
            <a:pPr marL="0" indent="0">
              <a:buNone/>
            </a:pPr>
            <a:r>
              <a:rPr lang="en-US" sz="3200" dirty="0" smtClean="0"/>
              <a:t>	A. their leisure time activities</a:t>
            </a:r>
            <a:r>
              <a:rPr lang="en-US" sz="3200" dirty="0"/>
              <a:t> </a:t>
            </a:r>
            <a:r>
              <a:rPr lang="en-US" sz="3200" dirty="0" smtClean="0"/>
              <a:t>  </a:t>
            </a:r>
          </a:p>
          <a:p>
            <a:pPr marL="0" indent="0">
              <a:buNone/>
            </a:pPr>
            <a:r>
              <a:rPr lang="en-US" sz="3200" dirty="0" smtClean="0"/>
              <a:t>	B. their school club activities   </a:t>
            </a:r>
          </a:p>
          <a:p>
            <a:pPr marL="0" indent="0">
              <a:buNone/>
            </a:pPr>
            <a:r>
              <a:rPr lang="en-US" sz="3200" dirty="0" smtClean="0"/>
              <a:t>	C. their likes and dislikes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</a:t>
            </a:r>
            <a:r>
              <a:rPr lang="en-US" sz="3200" dirty="0" smtClean="0"/>
              <a:t> Tom started playing chess because ________. </a:t>
            </a:r>
          </a:p>
          <a:p>
            <a:pPr marL="0" indent="0">
              <a:buNone/>
            </a:pPr>
            <a:r>
              <a:rPr lang="en-US" sz="3200" dirty="0" smtClean="0"/>
              <a:t>	A. he loved it		</a:t>
            </a:r>
          </a:p>
          <a:p>
            <a:pPr marL="0" indent="0">
              <a:buNone/>
            </a:pPr>
            <a:r>
              <a:rPr lang="en-US" sz="3200" dirty="0" smtClean="0"/>
              <a:t>	B. he wanted to stay focused</a:t>
            </a:r>
            <a:r>
              <a:rPr lang="en-US" sz="3200" dirty="0"/>
              <a:t> </a:t>
            </a:r>
            <a:r>
              <a:rPr lang="en-US" sz="3200" dirty="0" smtClean="0"/>
              <a:t>         </a:t>
            </a:r>
          </a:p>
          <a:p>
            <a:pPr marL="0" indent="0">
              <a:buNone/>
            </a:pPr>
            <a:r>
              <a:rPr lang="en-US" sz="3200" dirty="0" smtClean="0"/>
              <a:t>	C. his mum wanted him to play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7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301" y="1120800"/>
            <a:ext cx="1085474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A, B, or 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Oval 1"/>
          <p:cNvSpPr/>
          <p:nvPr/>
        </p:nvSpPr>
        <p:spPr>
          <a:xfrm>
            <a:off x="1289885" y="5766466"/>
            <a:ext cx="467139" cy="45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89889" y="2919481"/>
            <a:ext cx="467139" cy="436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073" y="208442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3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26429" y="1203641"/>
            <a:ext cx="11965577" cy="50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/>
              <a:t> Playing chess helps Tom________. </a:t>
            </a:r>
          </a:p>
          <a:p>
            <a:pPr marL="0" indent="0">
              <a:buNone/>
            </a:pPr>
            <a:r>
              <a:rPr lang="en-US" sz="3200" smtClean="0"/>
              <a:t>	A. connect </a:t>
            </a:r>
            <a:r>
              <a:rPr lang="en-US" sz="3200" dirty="0" smtClean="0"/>
              <a:t>with other members</a:t>
            </a:r>
            <a:r>
              <a:rPr lang="en-US" sz="3200" smtClean="0"/>
              <a:t>	</a:t>
            </a:r>
          </a:p>
          <a:p>
            <a:pPr marL="0" indent="0">
              <a:buNone/>
            </a:pPr>
            <a:r>
              <a:rPr lang="en-US" sz="3200" smtClean="0"/>
              <a:t>	B</a:t>
            </a:r>
            <a:r>
              <a:rPr lang="en-US" sz="3200" dirty="0" smtClean="0"/>
              <a:t>. concentrate </a:t>
            </a:r>
            <a:r>
              <a:rPr lang="en-US" sz="3200" smtClean="0"/>
              <a:t>better</a:t>
            </a:r>
            <a:r>
              <a:rPr lang="en-US" sz="3200"/>
              <a:t> </a:t>
            </a:r>
            <a:endParaRPr lang="en-US" sz="3200" smtClean="0"/>
          </a:p>
          <a:p>
            <a:pPr marL="0" indent="0">
              <a:buNone/>
            </a:pPr>
            <a:r>
              <a:rPr lang="en-US" sz="3200" smtClean="0"/>
              <a:t>	C</a:t>
            </a:r>
            <a:r>
              <a:rPr lang="en-US" sz="3200" dirty="0" smtClean="0"/>
              <a:t>. do </a:t>
            </a:r>
            <a:r>
              <a:rPr lang="en-US" sz="3200" smtClean="0"/>
              <a:t>community service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</a:t>
            </a:r>
            <a:r>
              <a:rPr lang="en-US" sz="3200" dirty="0" smtClean="0"/>
              <a:t> The word “</a:t>
            </a:r>
            <a:r>
              <a:rPr lang="en-US" sz="3200" b="1" dirty="0" smtClean="0"/>
              <a:t>it</a:t>
            </a:r>
            <a:r>
              <a:rPr lang="en-US" sz="3200" dirty="0" smtClean="0"/>
              <a:t>” refers________. </a:t>
            </a:r>
          </a:p>
          <a:p>
            <a:pPr marL="0" indent="0">
              <a:buNone/>
            </a:pPr>
            <a:r>
              <a:rPr lang="en-US" sz="3200" smtClean="0"/>
              <a:t>	A. chess </a:t>
            </a:r>
            <a:r>
              <a:rPr lang="en-US" sz="3200" dirty="0" smtClean="0"/>
              <a:t>club</a:t>
            </a:r>
            <a:r>
              <a:rPr lang="en-US" sz="3200" smtClean="0"/>
              <a:t>	B</a:t>
            </a:r>
            <a:r>
              <a:rPr lang="en-US" sz="3200" dirty="0" smtClean="0"/>
              <a:t>. arts and crafts club		C. </a:t>
            </a:r>
            <a:r>
              <a:rPr lang="en-US" sz="3200" smtClean="0"/>
              <a:t>community service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5.</a:t>
            </a:r>
            <a:r>
              <a:rPr lang="en-US" sz="3200" dirty="0" smtClean="0"/>
              <a:t> Mai will participate in the arts and crafts club to ________. </a:t>
            </a:r>
          </a:p>
          <a:p>
            <a:pPr marL="0" indent="0">
              <a:buNone/>
            </a:pPr>
            <a:r>
              <a:rPr lang="en-US" sz="3200" smtClean="0"/>
              <a:t>	A</a:t>
            </a:r>
            <a:r>
              <a:rPr lang="en-US" sz="3200" dirty="0" smtClean="0"/>
              <a:t>. help the school</a:t>
            </a:r>
            <a:r>
              <a:rPr lang="en-US" sz="3200" smtClean="0"/>
              <a:t>	B</a:t>
            </a:r>
            <a:r>
              <a:rPr lang="en-US" sz="3200" dirty="0" smtClean="0"/>
              <a:t>. coach </a:t>
            </a:r>
            <a:r>
              <a:rPr lang="en-US" sz="3200" smtClean="0"/>
              <a:t>her friends	C</a:t>
            </a:r>
            <a:r>
              <a:rPr lang="en-US" sz="3200" dirty="0" smtClean="0"/>
              <a:t>. do art projects</a:t>
            </a: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1137549" y="2372059"/>
            <a:ext cx="467139" cy="44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62461" y="4349866"/>
            <a:ext cx="467139" cy="44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45269" y="5697310"/>
            <a:ext cx="467139" cy="4356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87073" y="208442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9" y="1201861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pairs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conversations using the given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information.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7" y="1165496"/>
            <a:ext cx="502607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111931" y="2307771"/>
            <a:ext cx="6294120" cy="3546974"/>
          </a:xfrm>
        </p:spPr>
        <p:txBody>
          <a:bodyPr/>
          <a:lstStyle/>
          <a:p>
            <a:r>
              <a:rPr lang="en-US" b="1" i="1" dirty="0" smtClean="0"/>
              <a:t>Example: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What time does the </a:t>
            </a:r>
            <a:r>
              <a:rPr lang="en-US" u="sng" dirty="0" smtClean="0"/>
              <a:t>guitar club</a:t>
            </a:r>
            <a:r>
              <a:rPr lang="en-US" dirty="0" smtClean="0"/>
              <a:t> meet?</a:t>
            </a:r>
          </a:p>
          <a:p>
            <a:pPr marL="0" indent="0">
              <a:buNone/>
            </a:pPr>
            <a:r>
              <a:rPr lang="en-US" b="1" dirty="0" smtClean="0"/>
              <a:t>B: </a:t>
            </a:r>
            <a:r>
              <a:rPr lang="en-US" dirty="0" smtClean="0"/>
              <a:t>It meets on </a:t>
            </a:r>
            <a:r>
              <a:rPr lang="en-US" u="sng" dirty="0" smtClean="0"/>
              <a:t>Mondays, from 5:00 p.m. to 6:30 p.m.</a:t>
            </a:r>
          </a:p>
          <a:p>
            <a:pPr marL="0" indent="0">
              <a:buNone/>
            </a:pPr>
            <a:r>
              <a:rPr lang="en-US" b="1" dirty="0" smtClean="0"/>
              <a:t>A: </a:t>
            </a:r>
            <a:r>
              <a:rPr lang="en-US" dirty="0" smtClean="0"/>
              <a:t>Where does it meet?</a:t>
            </a:r>
          </a:p>
          <a:p>
            <a:pPr marL="0" indent="0">
              <a:buNone/>
            </a:pPr>
            <a:r>
              <a:rPr lang="en-US" b="1" dirty="0" smtClean="0"/>
              <a:t>B: </a:t>
            </a:r>
            <a:r>
              <a:rPr lang="en-US" dirty="0" smtClean="0"/>
              <a:t>It meets </a:t>
            </a:r>
            <a:r>
              <a:rPr lang="en-US" u="sng" dirty="0" smtClean="0"/>
              <a:t>in the music room, on the second floor.</a:t>
            </a:r>
            <a:endParaRPr lang="en-US" u="sng" dirty="0"/>
          </a:p>
        </p:txBody>
      </p:sp>
      <p:sp>
        <p:nvSpPr>
          <p:cNvPr id="3" name="Rectangle 2"/>
          <p:cNvSpPr/>
          <p:nvPr/>
        </p:nvSpPr>
        <p:spPr>
          <a:xfrm>
            <a:off x="5007429" y="1721046"/>
            <a:ext cx="6888480" cy="489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</a:rPr>
              <a:t>Suggested questions:  </a:t>
            </a:r>
          </a:p>
          <a:p>
            <a:r>
              <a:rPr lang="en-US" sz="3200" dirty="0"/>
              <a:t>- What time does the club meet?  </a:t>
            </a:r>
          </a:p>
          <a:p>
            <a:r>
              <a:rPr lang="en-US" sz="3200" dirty="0"/>
              <a:t>- Where does it meet?  </a:t>
            </a:r>
          </a:p>
          <a:p>
            <a:r>
              <a:rPr lang="en-US" sz="3200" dirty="0"/>
              <a:t>- How can I contact the club? / What is the contact number of the club?  </a:t>
            </a:r>
          </a:p>
          <a:p>
            <a:r>
              <a:rPr lang="en-US" sz="3200" dirty="0"/>
              <a:t>- Who will coach the club?  </a:t>
            </a:r>
          </a:p>
          <a:p>
            <a:r>
              <a:rPr lang="en-US" sz="3200" dirty="0"/>
              <a:t>- What are the benefits you get when you join the club? / Why do you want to join this club?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8" y="1719344"/>
            <a:ext cx="3905869" cy="49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80" y="1115074"/>
            <a:ext cx="9861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Ask and answer questions about a club at your school. Report the answers to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your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class.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7" y="1165496"/>
            <a:ext cx="502607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497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9963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89" y="2081058"/>
            <a:ext cx="6682835" cy="4560851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967222" y="2265712"/>
            <a:ext cx="5398519" cy="33298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mtClean="0"/>
              <a:t>The music </a:t>
            </a:r>
            <a:r>
              <a:rPr lang="en-US" dirty="0" smtClean="0"/>
              <a:t>club at my school meets on </a:t>
            </a:r>
            <a:r>
              <a:rPr lang="en-US" u="sng" dirty="0" smtClean="0"/>
              <a:t>Tuesdays, from 5:00 p.m. to 6:30p.m</a:t>
            </a:r>
            <a:r>
              <a:rPr lang="en-US" dirty="0" smtClean="0"/>
              <a:t>. It meets </a:t>
            </a:r>
            <a:r>
              <a:rPr lang="en-US" u="sng" dirty="0" smtClean="0"/>
              <a:t>in the music room, on the second floor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311449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202" y="1290971"/>
            <a:ext cx="502607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5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7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8" y="1896221"/>
            <a:ext cx="9831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Retell </a:t>
            </a:r>
            <a:r>
              <a:rPr lang="en-US" sz="3600" dirty="0"/>
              <a:t>some school clubs they have </a:t>
            </a:r>
            <a:r>
              <a:rPr lang="en-US" sz="3600" dirty="0" smtClean="0"/>
              <a:t>learned </a:t>
            </a:r>
            <a:r>
              <a:rPr lang="en-US" sz="3600" dirty="0"/>
              <a:t>after the lesson and their benefits.</a:t>
            </a:r>
            <a:r>
              <a:rPr lang="en-US" sz="3600" dirty="0" smtClean="0"/>
              <a:t> 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26" y="4116522"/>
            <a:ext cx="3203943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13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33192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202" y="1290971"/>
            <a:ext cx="502607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5" y="11771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7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" y="2176590"/>
            <a:ext cx="11498580" cy="3496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Do exercises in the workbook.</a:t>
            </a:r>
            <a:endParaRPr lang="en-US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-T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: Ask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Ss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 to review the lesson’ contents,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and</a:t>
            </a:r>
          </a:p>
          <a:p>
            <a:pPr>
              <a:lnSpc>
                <a:spcPct val="115000"/>
              </a:lnSpc>
            </a:pPr>
            <a:r>
              <a:rPr lang="en-US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prepare for the next lesson.</a:t>
            </a:r>
            <a:endParaRPr lang="en-US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en-US" sz="2800" dirty="0" err="1">
                <a:latin typeface="Times New Roman"/>
                <a:ea typeface="Times New Roman"/>
                <a:cs typeface="Times New Roman"/>
              </a:rPr>
              <a:t>Ss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: Listen to T’s instruction and take notes.</a:t>
            </a:r>
            <a:endParaRPr lang="en-US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- Prepare: Skills 2:</a:t>
            </a:r>
            <a:endParaRPr lang="en-US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latin typeface="Times New Roman"/>
                <a:ea typeface="Times New Roman"/>
                <a:cs typeface="Times New Roman"/>
              </a:rPr>
              <a:t>+ Look up new words.</a:t>
            </a:r>
            <a:endParaRPr lang="en-US" sz="2800" dirty="0">
              <a:ea typeface="Calibri"/>
              <a:cs typeface="Times New Roman"/>
            </a:endParaRPr>
          </a:p>
          <a:p>
            <a:r>
              <a:rPr lang="en-US" sz="2800" dirty="0">
                <a:latin typeface="Times New Roman"/>
                <a:ea typeface="Times New Roman"/>
              </a:rPr>
              <a:t>+ Look through all tasks and </a:t>
            </a:r>
            <a:r>
              <a:rPr lang="en-US" sz="2800" dirty="0" smtClean="0">
                <a:latin typeface="Times New Roman"/>
                <a:ea typeface="Times New Roman"/>
              </a:rPr>
              <a:t>do them</a:t>
            </a:r>
            <a:r>
              <a:rPr lang="en-US" sz="28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66" y="3053868"/>
            <a:ext cx="3239071" cy="32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51" y="379984"/>
            <a:ext cx="3948887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77084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9693" y="1232836"/>
            <a:ext cx="1835915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prstClr val="black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8757" y="2649269"/>
            <a:ext cx="1835915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READING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9693" y="4263388"/>
            <a:ext cx="1835915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SPEAKING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601" y="1311252"/>
            <a:ext cx="5758577" cy="64981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prstClr val="black"/>
                </a:solidFill>
              </a:rPr>
              <a:t>Warm </a:t>
            </a:r>
            <a:r>
              <a:rPr lang="en-GB" smtClean="0">
                <a:solidFill>
                  <a:prstClr val="black"/>
                </a:solidFill>
              </a:rPr>
              <a:t>up:  Network   </a:t>
            </a:r>
            <a:r>
              <a:rPr lang="en-GB" dirty="0" smtClean="0">
                <a:solidFill>
                  <a:prstClr val="black"/>
                </a:solidFill>
              </a:rPr>
              <a:t>+ (Task 1)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0" y="2265046"/>
            <a:ext cx="5755112" cy="149762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prstClr val="black"/>
                </a:solidFill>
                <a:cs typeface="Calibri" panose="020F0502020204030204" pitchFamily="34" charset="0"/>
              </a:rPr>
              <a:t>Vocabulary</a:t>
            </a:r>
          </a:p>
          <a:p>
            <a:r>
              <a:rPr lang="en-US" smtClean="0">
                <a:solidFill>
                  <a:prstClr val="black"/>
                </a:solidFill>
                <a:cs typeface="Calibri" panose="020F0502020204030204" pitchFamily="34" charset="0"/>
              </a:rPr>
              <a:t>Task 2: Read </a:t>
            </a:r>
            <a:r>
              <a:rPr lang="en-US">
                <a:solidFill>
                  <a:prstClr val="black"/>
                </a:solidFill>
                <a:cs typeface="Calibri" panose="020F0502020204030204" pitchFamily="34" charset="0"/>
              </a:rPr>
              <a:t>the conversation and </a:t>
            </a:r>
            <a:r>
              <a:rPr lang="en-US" smtClean="0">
                <a:solidFill>
                  <a:prstClr val="black"/>
                </a:solidFill>
                <a:cs typeface="Calibri" panose="020F0502020204030204" pitchFamily="34" charset="0"/>
              </a:rPr>
              <a:t>tick </a:t>
            </a:r>
            <a:r>
              <a:rPr lang="en-US">
                <a:solidFill>
                  <a:prstClr val="black"/>
                </a:solidFill>
                <a:cs typeface="Calibri" panose="020F0502020204030204" pitchFamily="34" charset="0"/>
              </a:rPr>
              <a:t>T </a:t>
            </a:r>
            <a:r>
              <a:rPr lang="en-US" smtClean="0">
                <a:solidFill>
                  <a:prstClr val="black"/>
                </a:solidFill>
                <a:cs typeface="Calibri" panose="020F0502020204030204" pitchFamily="34" charset="0"/>
              </a:rPr>
              <a:t>(True</a:t>
            </a:r>
            <a:r>
              <a:rPr lang="en-US">
                <a:solidFill>
                  <a:prstClr val="black"/>
                </a:solidFill>
                <a:cs typeface="Calibri" panose="020F0502020204030204" pitchFamily="34" charset="0"/>
              </a:rPr>
              <a:t>) or F </a:t>
            </a:r>
            <a:r>
              <a:rPr lang="en-US" smtClean="0">
                <a:solidFill>
                  <a:prstClr val="black"/>
                </a:solidFill>
                <a:cs typeface="Calibri" panose="020F0502020204030204" pitchFamily="34" charset="0"/>
              </a:rPr>
              <a:t>(False</a:t>
            </a:r>
            <a:r>
              <a:rPr lang="en-US">
                <a:solidFill>
                  <a:prstClr val="black"/>
                </a:solidFill>
                <a:cs typeface="Calibri" panose="020F0502020204030204" pitchFamily="34" charset="0"/>
              </a:rPr>
              <a:t>) for each sentence. </a:t>
            </a:r>
          </a:p>
          <a:p>
            <a:r>
              <a:rPr lang="en-US">
                <a:solidFill>
                  <a:prstClr val="black"/>
                </a:solidFill>
                <a:cs typeface="Calibri" panose="020F0502020204030204" pitchFamily="34" charset="0"/>
              </a:rPr>
              <a:t>Task 3: Read the conversation again and choose the correct answer A, B, or C</a:t>
            </a:r>
            <a:r>
              <a:rPr lang="en-US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  <a:endParaRPr lang="en-US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7601" y="3929075"/>
            <a:ext cx="5758577" cy="140272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 Work </a:t>
            </a:r>
            <a:r>
              <a:rPr lang="en-US">
                <a:solidFill>
                  <a:prstClr val="black"/>
                </a:solidFill>
                <a:cs typeface="Calibri" panose="020F0502020204030204" pitchFamily="34" charset="0"/>
              </a:rPr>
              <a:t>in pairs. Make conversations using the given </a:t>
            </a:r>
            <a:r>
              <a:rPr lang="en-US" smtClean="0">
                <a:solidFill>
                  <a:prstClr val="black"/>
                </a:solidFill>
                <a:cs typeface="Calibri" panose="020F0502020204030204" pitchFamily="34" charset="0"/>
              </a:rPr>
              <a:t>information. 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prstClr val="black"/>
                </a:solidFill>
                <a:cs typeface="Calibri" panose="020F0502020204030204" pitchFamily="34" charset="0"/>
              </a:rPr>
              <a:t>: Work in groups. Ask and answer questions about a club at your school. Report the answers to your </a:t>
            </a:r>
            <a:r>
              <a:rPr lang="en-US" smtClean="0">
                <a:solidFill>
                  <a:prstClr val="black"/>
                </a:solidFill>
                <a:cs typeface="Calibri" panose="020F0502020204030204" pitchFamily="34" charset="0"/>
              </a:rPr>
              <a:t>class.</a:t>
            </a:r>
            <a:endParaRPr lang="en-US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355605" y="1538931"/>
            <a:ext cx="1361107" cy="111033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437649" y="2949986"/>
            <a:ext cx="1361107" cy="13133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9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</a:rPr>
              <a:t>             </a:t>
            </a:r>
            <a:r>
              <a:rPr lang="en-US" sz="2000" b="1" dirty="0">
                <a:solidFill>
                  <a:prstClr val="white"/>
                </a:solidFill>
              </a:rPr>
              <a:t>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0221" y="5729915"/>
            <a:ext cx="1835915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CONSOLIDATION</a:t>
            </a:r>
            <a:endParaRPr lang="en-GB" b="1" dirty="0">
              <a:solidFill>
                <a:prstClr val="black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355605" y="4564112"/>
            <a:ext cx="1332571" cy="1165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67601" y="5625124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Wrap-up</a:t>
            </a:r>
          </a:p>
          <a:p>
            <a:r>
              <a:rPr lang="en-US">
                <a:solidFill>
                  <a:prstClr val="black"/>
                </a:solidFill>
              </a:rPr>
              <a:t>Homework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96260" name="Picture 4" descr="Theme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508000" y="228600"/>
            <a:ext cx="11379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attention !</a:t>
            </a:r>
          </a:p>
        </p:txBody>
      </p:sp>
      <p:pic>
        <p:nvPicPr>
          <p:cNvPr id="96262" name="Picture 6" descr="BY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8771">
            <a:off x="1016003" y="4200525"/>
            <a:ext cx="1025948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3" name="Hat cu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344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089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6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172" fill="hold"/>
                                        <p:tgtEl>
                                          <p:spTgt spid="962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263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63"/>
                </p:tgtEl>
              </p:cMediaNode>
            </p:audio>
          </p:childTnLst>
        </p:cTn>
      </p:par>
    </p:tnLst>
    <p:bldLst>
      <p:bldP spid="962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25-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6381750"/>
            <a:ext cx="10007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657600" y="2514600"/>
            <a:ext cx="51816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The pressure of teenagers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2525485" y="3581402"/>
            <a:ext cx="1132115" cy="59871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827383" y="4310743"/>
            <a:ext cx="152400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406607" y="4648200"/>
            <a:ext cx="0" cy="75873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8839199" y="3497034"/>
            <a:ext cx="1332412" cy="1143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5365932" y="1878013"/>
            <a:ext cx="101600" cy="914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2844800" y="2335213"/>
            <a:ext cx="1718733" cy="4191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7924800" y="2011680"/>
            <a:ext cx="1341120" cy="65532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8087360" y="4267200"/>
            <a:ext cx="1016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4267200" y="4495800"/>
            <a:ext cx="508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6705600" y="1828799"/>
            <a:ext cx="304800" cy="71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30925" y="1240454"/>
            <a:ext cx="3258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-WARM - UP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3" y="1532837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Peer pressure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16572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40635" y="2499116"/>
              <a:ext cx="41678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357880" y="2684853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8423" y="3216666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4" name="Freeform 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Oval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7" name="Freeform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Rectangle 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9" name="Rectangle 55"/>
            <p:cNvSpPr>
              <a:spLocks noChangeArrowheads="1"/>
            </p:cNvSpPr>
            <p:nvPr/>
          </p:nvSpPr>
          <p:spPr bwMode="auto">
            <a:xfrm>
              <a:off x="4087178" y="3938978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24300" y="4672403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371533" y="5220091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42553" y="5421703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800860" y="2699776"/>
              <a:ext cx="38953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229995" y="3243653"/>
              <a:ext cx="43762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10" name="Oval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" name="Oval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" name="Freeform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Rectangle 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Rectangle 99"/>
            <p:cNvSpPr>
              <a:spLocks noChangeArrowheads="1"/>
            </p:cNvSpPr>
            <p:nvPr/>
          </p:nvSpPr>
          <p:spPr bwMode="auto">
            <a:xfrm>
              <a:off x="1102678" y="3946281"/>
              <a:ext cx="31739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03338" y="4699391"/>
              <a:ext cx="31899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829118" y="5248666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CC9F8B4A-A82D-4718-938C-50900AA9D2A4}"/>
              </a:ext>
            </a:extLst>
          </p:cNvPr>
          <p:cNvSpPr txBox="1"/>
          <p:nvPr/>
        </p:nvSpPr>
        <p:spPr>
          <a:xfrm>
            <a:off x="7934640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LIMIT: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</a:t>
            </a:r>
          </a:p>
        </p:txBody>
      </p:sp>
      <p:sp>
        <p:nvSpPr>
          <p:cNvPr id="134" name="AutoShape 3"/>
          <p:cNvSpPr>
            <a:spLocks noChangeArrowheads="1"/>
          </p:cNvSpPr>
          <p:nvPr/>
        </p:nvSpPr>
        <p:spPr bwMode="auto">
          <a:xfrm>
            <a:off x="6299200" y="2667000"/>
            <a:ext cx="4840514" cy="2014539"/>
          </a:xfrm>
          <a:prstGeom prst="cloudCallout">
            <a:avLst>
              <a:gd name="adj1" fmla="val -45343"/>
              <a:gd name="adj2" fmla="val 1644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The pressure of teenagers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5" name="Line 4"/>
          <p:cNvSpPr>
            <a:spLocks noChangeShapeType="1"/>
          </p:cNvSpPr>
          <p:nvPr/>
        </p:nvSpPr>
        <p:spPr bwMode="auto">
          <a:xfrm flipH="1" flipV="1">
            <a:off x="5496996" y="3578308"/>
            <a:ext cx="1057592" cy="5653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" name="Line 5"/>
          <p:cNvSpPr>
            <a:spLocks noChangeShapeType="1"/>
          </p:cNvSpPr>
          <p:nvPr/>
        </p:nvSpPr>
        <p:spPr bwMode="auto">
          <a:xfrm flipH="1">
            <a:off x="5605467" y="4326052"/>
            <a:ext cx="1423681" cy="431687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" name="Line 6"/>
          <p:cNvSpPr>
            <a:spLocks noChangeShapeType="1"/>
          </p:cNvSpPr>
          <p:nvPr/>
        </p:nvSpPr>
        <p:spPr bwMode="auto">
          <a:xfrm>
            <a:off x="8660555" y="4757739"/>
            <a:ext cx="0" cy="71639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8" name="Line 7"/>
          <p:cNvSpPr>
            <a:spLocks noChangeShapeType="1"/>
          </p:cNvSpPr>
          <p:nvPr/>
        </p:nvSpPr>
        <p:spPr bwMode="auto">
          <a:xfrm flipV="1">
            <a:off x="11180855" y="3660533"/>
            <a:ext cx="947645" cy="53961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0" name="Line 8"/>
          <p:cNvSpPr>
            <a:spLocks noChangeShapeType="1"/>
          </p:cNvSpPr>
          <p:nvPr/>
        </p:nvSpPr>
        <p:spPr bwMode="auto">
          <a:xfrm flipH="1" flipV="1">
            <a:off x="7626568" y="1987552"/>
            <a:ext cx="94912" cy="86337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2" name="Line 9"/>
          <p:cNvSpPr>
            <a:spLocks noChangeShapeType="1"/>
          </p:cNvSpPr>
          <p:nvPr/>
        </p:nvSpPr>
        <p:spPr bwMode="auto">
          <a:xfrm flipH="1" flipV="1">
            <a:off x="5802653" y="2667000"/>
            <a:ext cx="1226495" cy="32274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3" name="Line 10"/>
          <p:cNvSpPr>
            <a:spLocks noChangeShapeType="1"/>
          </p:cNvSpPr>
          <p:nvPr/>
        </p:nvSpPr>
        <p:spPr bwMode="auto">
          <a:xfrm flipV="1">
            <a:off x="10267028" y="2235199"/>
            <a:ext cx="913827" cy="50477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54" name="Line 11"/>
          <p:cNvSpPr>
            <a:spLocks noChangeShapeType="1"/>
          </p:cNvSpPr>
          <p:nvPr/>
        </p:nvSpPr>
        <p:spPr bwMode="auto">
          <a:xfrm>
            <a:off x="10308556" y="4321894"/>
            <a:ext cx="949120" cy="287791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5" name="Line 12"/>
          <p:cNvSpPr>
            <a:spLocks noChangeShapeType="1"/>
          </p:cNvSpPr>
          <p:nvPr/>
        </p:nvSpPr>
        <p:spPr bwMode="auto">
          <a:xfrm flipH="1">
            <a:off x="7029148" y="4466242"/>
            <a:ext cx="474560" cy="64753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6" name="Line 13"/>
          <p:cNvSpPr>
            <a:spLocks noChangeShapeType="1"/>
          </p:cNvSpPr>
          <p:nvPr/>
        </p:nvSpPr>
        <p:spPr bwMode="auto">
          <a:xfrm flipV="1">
            <a:off x="8979612" y="2092589"/>
            <a:ext cx="284736" cy="6760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7" name="TextBox 256"/>
          <p:cNvSpPr txBox="1"/>
          <p:nvPr/>
        </p:nvSpPr>
        <p:spPr>
          <a:xfrm>
            <a:off x="7200099" y="1057601"/>
            <a:ext cx="30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-WARM - UP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9393333" y="1642376"/>
            <a:ext cx="183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Peer pressure</a:t>
            </a:r>
            <a:endParaRPr lang="en-GB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81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6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41" y="132933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51" y="169358"/>
            <a:ext cx="5731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prstClr val="white"/>
                </a:solidFill>
              </a:rPr>
              <a:t>TEENAGERS ( CONT)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6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90" y="2605881"/>
            <a:ext cx="6475535" cy="366539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927151" y="1726628"/>
            <a:ext cx="3948887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94507" y="1839389"/>
            <a:ext cx="3226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prstClr val="white"/>
                </a:solidFill>
              </a:rPr>
              <a:t>     PERIOD 20: </a:t>
            </a:r>
            <a:r>
              <a:rPr lang="en-US" sz="2000" b="1" dirty="0" smtClean="0">
                <a:solidFill>
                  <a:prstClr val="white"/>
                </a:solidFill>
              </a:rPr>
              <a:t>SKILLS </a:t>
            </a:r>
            <a:r>
              <a:rPr lang="en-US" sz="2000" b="1" dirty="0">
                <a:solidFill>
                  <a:prstClr val="white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27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42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9977" y="1207354"/>
            <a:ext cx="245161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pairs: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7377" y="1165496"/>
            <a:ext cx="502607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9" y="10508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9979" y="1750293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 Look at the picture and say what club it is.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9979" y="5807940"/>
            <a:ext cx="104915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b. Which of your school clubs do you want to join?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7771" y="2581726"/>
            <a:ext cx="24694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Chess club</a:t>
            </a:r>
            <a:endParaRPr lang="en-US" sz="3200" b="1" dirty="0">
              <a:solidFill>
                <a:srgbClr val="1596F3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5655" y="4367535"/>
            <a:ext cx="246942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Arts and crafts </a:t>
            </a:r>
            <a:r>
              <a:rPr lang="en-US" sz="3200" b="1" dirty="0" smtClean="0">
                <a:solidFill>
                  <a:srgbClr val="1596F3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endParaRPr lang="en-US" sz="3200" b="1" dirty="0">
              <a:solidFill>
                <a:srgbClr val="1596F3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90" t="4343" r="1870" b="4990"/>
          <a:stretch/>
        </p:blipFill>
        <p:spPr>
          <a:xfrm>
            <a:off x="2785088" y="2216919"/>
            <a:ext cx="4582553" cy="337820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endCxn id="22" idx="1"/>
          </p:cNvCxnSpPr>
          <p:nvPr/>
        </p:nvCxnSpPr>
        <p:spPr>
          <a:xfrm flipV="1">
            <a:off x="5494715" y="2874114"/>
            <a:ext cx="2323056" cy="123253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626823" y="4646823"/>
            <a:ext cx="1828800" cy="259329"/>
          </a:xfrm>
          <a:prstGeom prst="straightConnector1">
            <a:avLst/>
          </a:prstGeom>
          <a:ln w="28575">
            <a:solidFill>
              <a:srgbClr val="F37D9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2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7671" y="1592419"/>
            <a:ext cx="57991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solidFill>
                  <a:srgbClr val="AD4F0F"/>
                </a:solidFill>
              </a:rPr>
              <a:t>concentrate</a:t>
            </a:r>
            <a:r>
              <a:rPr lang="en-US" sz="6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(v</a:t>
            </a:r>
            <a:r>
              <a:rPr lang="en-US" sz="6000" b="1" dirty="0" smtClean="0">
                <a:solidFill>
                  <a:srgbClr val="AD4F0F"/>
                </a:solidFill>
              </a:rPr>
              <a:t>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8779" y="4349146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tập </a:t>
            </a:r>
            <a:r>
              <a:rPr lang="en-US" sz="4400" dirty="0" err="1" smtClean="0"/>
              <a:t>trung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1328904" y="3174970"/>
            <a:ext cx="3284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kɒnsntreɪt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73" y="208442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072" y="1626226"/>
            <a:ext cx="5506853" cy="4130140"/>
          </a:xfrm>
          <a:prstGeom prst="rect">
            <a:avLst/>
          </a:prstGeom>
        </p:spPr>
      </p:pic>
      <p:pic>
        <p:nvPicPr>
          <p:cNvPr id="4" name="concentr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9439" y="5381580"/>
            <a:ext cx="749572" cy="74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96412" y="154719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focused</a:t>
            </a:r>
            <a:r>
              <a:rPr lang="en-US" sz="6600" b="1" smtClean="0">
                <a:solidFill>
                  <a:srgbClr val="AD4F0F"/>
                </a:solidFill>
              </a:rPr>
              <a:t> </a:t>
            </a:r>
            <a:r>
              <a:rPr lang="en-US" sz="5400" b="1" smtClean="0">
                <a:solidFill>
                  <a:srgbClr val="AD4F0F"/>
                </a:solidFill>
              </a:rPr>
              <a:t>(</a:t>
            </a:r>
            <a:r>
              <a:rPr lang="en-US" sz="5400" b="1" dirty="0" err="1" smtClean="0">
                <a:solidFill>
                  <a:srgbClr val="AD4F0F"/>
                </a:solidFill>
              </a:rPr>
              <a:t>adj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77846" y="4395348"/>
            <a:ext cx="2671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smtClean="0"/>
              <a:t>chuyên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trung</a:t>
            </a:r>
            <a:endParaRPr lang="en-US" sz="9600" dirty="0"/>
          </a:p>
        </p:txBody>
      </p:sp>
      <p:sp>
        <p:nvSpPr>
          <p:cNvPr id="2" name="Rectangle 1"/>
          <p:cNvSpPr/>
          <p:nvPr/>
        </p:nvSpPr>
        <p:spPr>
          <a:xfrm>
            <a:off x="1256885" y="3273541"/>
            <a:ext cx="2592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fəʊkəst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0" name="Picture 2" descr="Infographic: How To Focus At Work In The Age Of Distrac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9" y="1642234"/>
            <a:ext cx="6213083" cy="41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focu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29927" y="5786359"/>
            <a:ext cx="695735" cy="695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73" y="208442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4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748" y="1327416"/>
            <a:ext cx="752463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beforehand</a:t>
            </a:r>
            <a:r>
              <a:rPr lang="en-US" sz="6600" b="1" dirty="0" smtClean="0">
                <a:solidFill>
                  <a:srgbClr val="AD4F0F"/>
                </a:solidFill>
              </a:rPr>
              <a:t> </a:t>
            </a:r>
            <a:r>
              <a:rPr lang="en-US" sz="5400" b="1" dirty="0">
                <a:solidFill>
                  <a:srgbClr val="AD4F0F"/>
                </a:solidFill>
              </a:rPr>
              <a:t>(</a:t>
            </a:r>
            <a:r>
              <a:rPr lang="en-US" sz="5400" b="1" dirty="0" err="1">
                <a:solidFill>
                  <a:srgbClr val="AD4F0F"/>
                </a:solidFill>
              </a:rPr>
              <a:t>adv</a:t>
            </a:r>
            <a:r>
              <a:rPr lang="en-US" sz="5400" b="1" dirty="0">
                <a:solidFill>
                  <a:srgbClr val="AD4F0F"/>
                </a:solidFill>
              </a:rPr>
              <a:t>)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323" y="4503507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trước</a:t>
            </a:r>
            <a:endParaRPr lang="en-US" sz="13800" dirty="0"/>
          </a:p>
        </p:txBody>
      </p:sp>
      <p:sp>
        <p:nvSpPr>
          <p:cNvPr id="2" name="Rectangle 1"/>
          <p:cNvSpPr/>
          <p:nvPr/>
        </p:nvSpPr>
        <p:spPr>
          <a:xfrm>
            <a:off x="1191778" y="3279642"/>
            <a:ext cx="3239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bɪˈfɔːhænd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9157"/>
          <a:stretch/>
        </p:blipFill>
        <p:spPr>
          <a:xfrm>
            <a:off x="4792730" y="2634413"/>
            <a:ext cx="7315553" cy="3738187"/>
          </a:xfrm>
          <a:prstGeom prst="rect">
            <a:avLst/>
          </a:prstGeom>
        </p:spPr>
      </p:pic>
      <p:pic>
        <p:nvPicPr>
          <p:cNvPr id="4" name="beforeh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0917" y="5578013"/>
            <a:ext cx="775699" cy="7756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73" y="208442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36530" y="1452217"/>
            <a:ext cx="662653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practical</a:t>
            </a:r>
            <a:r>
              <a:rPr lang="en-US" sz="72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</a:t>
            </a:r>
            <a:r>
              <a:rPr lang="en-US" sz="6000" b="1" dirty="0" err="1">
                <a:solidFill>
                  <a:srgbClr val="AD4F0F"/>
                </a:solidFill>
              </a:rPr>
              <a:t>adj</a:t>
            </a:r>
            <a:r>
              <a:rPr lang="en-US" sz="6000" b="1" dirty="0">
                <a:solidFill>
                  <a:srgbClr val="AD4F0F"/>
                </a:solidFill>
              </a:rPr>
              <a:t>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6555" y="4644180"/>
            <a:ext cx="4050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smtClean="0"/>
              <a:t>thực </a:t>
            </a:r>
            <a:r>
              <a:rPr lang="en-US" sz="4000" dirty="0" err="1"/>
              <a:t>tế</a:t>
            </a:r>
            <a:r>
              <a:rPr lang="en-US" sz="4000" dirty="0"/>
              <a:t>, </a:t>
            </a:r>
            <a:r>
              <a:rPr lang="en-US" sz="4000" dirty="0" err="1"/>
              <a:t>thực</a:t>
            </a:r>
            <a:r>
              <a:rPr lang="en-US" sz="4000" dirty="0"/>
              <a:t> </a:t>
            </a:r>
            <a:r>
              <a:rPr lang="en-US" sz="4000" dirty="0" err="1"/>
              <a:t>tiễn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1336650" y="3403608"/>
            <a:ext cx="2817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præktɪkl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3972" y="2400079"/>
            <a:ext cx="6229056" cy="3260522"/>
          </a:xfrm>
          <a:prstGeom prst="rect">
            <a:avLst/>
          </a:prstGeom>
        </p:spPr>
      </p:pic>
      <p:pic>
        <p:nvPicPr>
          <p:cNvPr id="5" name="practic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4258" y="5687022"/>
            <a:ext cx="662487" cy="6624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7073" y="208442"/>
            <a:ext cx="319547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5601</TotalTime>
  <Words>705</Words>
  <Application>Microsoft Office PowerPoint</Application>
  <PresentationFormat>Custom</PresentationFormat>
  <Paragraphs>163</Paragraphs>
  <Slides>20</Slides>
  <Notes>13</Notes>
  <HiddenSlides>0</HiddenSlides>
  <MMClips>9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Wisp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319</cp:revision>
  <dcterms:created xsi:type="dcterms:W3CDTF">2020-12-09T02:04:09Z</dcterms:created>
  <dcterms:modified xsi:type="dcterms:W3CDTF">2023-10-19T14:25:22Z</dcterms:modified>
</cp:coreProperties>
</file>