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4" r:id="rId6"/>
    <p:sldId id="265" r:id="rId7"/>
    <p:sldId id="266" r:id="rId8"/>
    <p:sldId id="261" r:id="rId9"/>
    <p:sldId id="262" r:id="rId10"/>
    <p:sldId id="267" r:id="rId11"/>
    <p:sldId id="268" r:id="rId12"/>
    <p:sldId id="269" r:id="rId13"/>
    <p:sldId id="257" r:id="rId14"/>
    <p:sldId id="259" r:id="rId15"/>
    <p:sldId id="273" r:id="rId16"/>
    <p:sldId id="275" r:id="rId17"/>
    <p:sldId id="271" r:id="rId18"/>
    <p:sldId id="272" r:id="rId19"/>
    <p:sldId id="276" r:id="rId20"/>
    <p:sldId id="277" r:id="rId21"/>
    <p:sldId id="281" r:id="rId22"/>
    <p:sldId id="282" r:id="rId23"/>
    <p:sldId id="274" r:id="rId24"/>
    <p:sldId id="283" r:id="rId25"/>
    <p:sldId id="280" r:id="rId26"/>
    <p:sldId id="270" r:id="rId27"/>
    <p:sldId id="284" r:id="rId28"/>
    <p:sldId id="285" r:id="rId29"/>
    <p:sldId id="313" r:id="rId30"/>
    <p:sldId id="311" r:id="rId31"/>
    <p:sldId id="312"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AED8-AC37-9E7A-4DD8-291E628CB5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D9E3F-EC08-E6C0-553C-E38ADE9EB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F8ECE-D250-62F6-4A84-CEDA2602F4B3}"/>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66208A73-CE06-F78D-A10F-6AA4C5B85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52F5E-7630-84C2-70E4-FAA937CDD1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37931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1E3-CD60-0EE0-727D-759204836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3B996-C1EC-41C6-37C0-206B62E49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A62D-2B0E-C541-CA2D-A43908118A57}"/>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218E2B98-4970-B6FF-AE60-3E75F82C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5711-0EFB-D1FD-D467-BA7F70BB256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71750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92F94-36B9-AD4B-25D7-9AA94A6264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92008-51A4-45B7-38F8-3AEA9A6F0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E3E71-45E8-EEEA-D614-0AF6B6EEA7EC}"/>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85C248AE-62FD-BCB4-2D4E-01E2DA48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51DB-328D-3180-8096-DBEADF00BC7D}"/>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4100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162-457C-D23C-DD83-2BA0F4A82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EAB97-DE79-DA1B-8662-907914F48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7980F-1B5E-7E7B-97B4-9E3C751E0FEE}"/>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B85A0C88-E917-5DB9-54E3-121F269D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D7644-4C0E-94AD-354F-C666F917AF2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3065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41ED-5533-21CA-7829-E6497696D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A9790-28FB-62AF-0702-A2B427295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465FD-504E-E287-7DE6-58190BCE029C}"/>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25E0D364-5C9B-0944-68D3-6C1D1549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F2BC-9BF7-D9EC-98A4-656902EC2D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163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B53-AAA9-F10F-D987-30587AD6E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62C4F-EB11-D848-42DC-CDDA53194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DF633-20A5-F1F9-06C3-B5DA1C9B2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D5C7-E01A-6BDF-7553-D2577B92754B}"/>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6" name="Footer Placeholder 5">
            <a:extLst>
              <a:ext uri="{FF2B5EF4-FFF2-40B4-BE49-F238E27FC236}">
                <a16:creationId xmlns:a16="http://schemas.microsoft.com/office/drawing/2014/main" id="{D7079262-E865-80A0-90B1-E70A2C04F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49E9E-733B-FDF9-5EF9-0F89B827E073}"/>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922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4DA-431A-856B-FE95-A93FAB208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C1F3A-C5A3-A255-99D8-2D48F0C0F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AD196-66BB-FC4C-0107-8D8B159A1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D7EDF-1C18-A7F2-EFCC-7D623FA1E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A38D4-1A43-0084-62C3-41A598AC4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9992E-A7B3-70D4-3AA5-495C7E3F4CFF}"/>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8" name="Footer Placeholder 7">
            <a:extLst>
              <a:ext uri="{FF2B5EF4-FFF2-40B4-BE49-F238E27FC236}">
                <a16:creationId xmlns:a16="http://schemas.microsoft.com/office/drawing/2014/main" id="{F9D0CE0A-9659-67D7-0941-53833BFC2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80226-2A93-3F16-3487-3F6092F60EC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851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0D4-C3C5-6A5F-26AE-2EA9F97D5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97C72-87FA-ACFE-23F5-2472ABC83592}"/>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4" name="Footer Placeholder 3">
            <a:extLst>
              <a:ext uri="{FF2B5EF4-FFF2-40B4-BE49-F238E27FC236}">
                <a16:creationId xmlns:a16="http://schemas.microsoft.com/office/drawing/2014/main" id="{8EDF87C8-2434-1417-000D-5F721C628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2710F-E767-3E56-9B0B-38E921FDD8D6}"/>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00365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642DC-D786-0671-2E1F-085C4C7D3C24}"/>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3" name="Footer Placeholder 2">
            <a:extLst>
              <a:ext uri="{FF2B5EF4-FFF2-40B4-BE49-F238E27FC236}">
                <a16:creationId xmlns:a16="http://schemas.microsoft.com/office/drawing/2014/main" id="{3CE49FB4-11B1-A0F5-FF83-AB8140F1B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2139A-4105-FFDE-FE47-E1A44A444455}"/>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92383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322-025A-BA87-9738-482264434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3864A-187D-3845-D9F7-68E8EDA79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EBA6D-1421-C9C8-7517-37B9CCCC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6295-AE7A-3CE8-CAFF-D3C301D891F6}"/>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6" name="Footer Placeholder 5">
            <a:extLst>
              <a:ext uri="{FF2B5EF4-FFF2-40B4-BE49-F238E27FC236}">
                <a16:creationId xmlns:a16="http://schemas.microsoft.com/office/drawing/2014/main" id="{C94D0992-1831-082C-3E73-04EADC412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12C0E-D949-153A-C7BB-1C263F18CBB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55537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0C1-2A50-F77C-9FE7-CB119F33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DEE3E-6663-81B9-E86B-598589363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76A959-ABD0-CF41-54DF-3C3D5D179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E45E2-8A86-1C82-873A-C743D46861A1}"/>
              </a:ext>
            </a:extLst>
          </p:cNvPr>
          <p:cNvSpPr>
            <a:spLocks noGrp="1"/>
          </p:cNvSpPr>
          <p:nvPr>
            <p:ph type="dt" sz="half" idx="10"/>
          </p:nvPr>
        </p:nvSpPr>
        <p:spPr/>
        <p:txBody>
          <a:bodyPr/>
          <a:lstStyle/>
          <a:p>
            <a:fld id="{92E51704-EF8B-4DA6-8353-72A76C41AF34}" type="datetimeFigureOut">
              <a:rPr lang="en-US" smtClean="0"/>
              <a:t>9/18/2023</a:t>
            </a:fld>
            <a:endParaRPr lang="en-US"/>
          </a:p>
        </p:txBody>
      </p:sp>
      <p:sp>
        <p:nvSpPr>
          <p:cNvPr id="6" name="Footer Placeholder 5">
            <a:extLst>
              <a:ext uri="{FF2B5EF4-FFF2-40B4-BE49-F238E27FC236}">
                <a16:creationId xmlns:a16="http://schemas.microsoft.com/office/drawing/2014/main" id="{2E593F71-44DE-C10F-3EAD-B88863837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84AE6-A3A9-7256-7831-0CF0F1DB041C}"/>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4034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E2CB2-A22A-AA42-9B56-B4287C2C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41D5A-B837-3934-9D20-BCA32E801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E0F9-558E-7D3F-5B96-0031B9B5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1704-EF8B-4DA6-8353-72A76C41AF34}" type="datetimeFigureOut">
              <a:rPr lang="en-US" smtClean="0"/>
              <a:t>9/18/2023</a:t>
            </a:fld>
            <a:endParaRPr lang="en-US"/>
          </a:p>
        </p:txBody>
      </p:sp>
      <p:sp>
        <p:nvSpPr>
          <p:cNvPr id="5" name="Footer Placeholder 4">
            <a:extLst>
              <a:ext uri="{FF2B5EF4-FFF2-40B4-BE49-F238E27FC236}">
                <a16:creationId xmlns:a16="http://schemas.microsoft.com/office/drawing/2014/main" id="{8AC24977-7968-48E7-EA11-D6EFDBAB9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C5E88-D24A-18ED-0F09-47E1AAFAF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6B18-5FFF-470E-9B88-1082C8DB1E4F}" type="slidenum">
              <a:rPr lang="en-US" smtClean="0"/>
              <a:t>‹#›</a:t>
            </a:fld>
            <a:endParaRPr lang="en-US"/>
          </a:p>
        </p:txBody>
      </p:sp>
    </p:spTree>
    <p:extLst>
      <p:ext uri="{BB962C8B-B14F-4D97-AF65-F5344CB8AC3E}">
        <p14:creationId xmlns:p14="http://schemas.microsoft.com/office/powerpoint/2010/main" val="252942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51015-DAE7-8381-8808-856EF31D86B7}"/>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15B84FF-9026-DAB2-9EF1-C39AB52BF042}"/>
              </a:ext>
            </a:extLst>
          </p:cNvPr>
          <p:cNvSpPr/>
          <p:nvPr/>
        </p:nvSpPr>
        <p:spPr>
          <a:xfrm>
            <a:off x="192947" y="218112"/>
            <a:ext cx="11450971" cy="64846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F61569C3-18B8-43F2-2226-DB38F0F8F2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083" r="90000">
                        <a14:foregroundMark x1="89000" y1="51583" x2="89000" y2="51583"/>
                        <a14:foregroundMark x1="89000" y1="51583" x2="89000" y2="51583"/>
                        <a14:foregroundMark x1="85750" y1="42833" x2="85750" y2="42833"/>
                        <a14:foregroundMark x1="83167" y1="38417" x2="83167" y2="38417"/>
                        <a14:foregroundMark x1="82917" y1="38000" x2="82917" y2="38000"/>
                        <a14:foregroundMark x1="79083" y1="35500" x2="79083" y2="35500"/>
                        <a14:foregroundMark x1="78667" y1="35750" x2="78667" y2="35750"/>
                        <a14:foregroundMark x1="76583" y1="39333" x2="76583" y2="39333"/>
                        <a14:foregroundMark x1="76250" y1="41833" x2="76250" y2="41833"/>
                        <a14:foregroundMark x1="76000" y1="44417" x2="75833" y2="46250"/>
                        <a14:foregroundMark x1="68750" y1="53250" x2="68750" y2="53250"/>
                        <a14:foregroundMark x1="65500" y1="55750" x2="65500" y2="55750"/>
                        <a14:foregroundMark x1="65500" y1="55750" x2="65500" y2="55750"/>
                        <a14:foregroundMark x1="64167" y1="56500" x2="64167" y2="56500"/>
                        <a14:foregroundMark x1="50917" y1="34750" x2="50917" y2="34750"/>
                        <a14:foregroundMark x1="51583" y1="34917" x2="51583" y2="34917"/>
                        <a14:foregroundMark x1="8083" y1="55417" x2="8083" y2="55417"/>
                        <a14:foregroundMark x1="8083" y1="55417" x2="8083" y2="55417"/>
                        <a14:foregroundMark x1="15333" y1="65917" x2="15333" y2="65917"/>
                        <a14:foregroundMark x1="15583" y1="65250" x2="18000" y2="64417"/>
                        <a14:foregroundMark x1="8333" y1="67083" x2="8333" y2="67083"/>
                        <a14:foregroundMark x1="8333" y1="67083" x2="8333" y2="67083"/>
                        <a14:foregroundMark x1="32333" y1="52583" x2="32333" y2="52583"/>
                        <a14:foregroundMark x1="32333" y1="52583" x2="32333" y2="52583"/>
                        <a14:foregroundMark x1="32333" y1="52583" x2="33417" y2="54333"/>
                        <a14:foregroundMark x1="34167" y1="55667" x2="34167" y2="55667"/>
                        <a14:foregroundMark x1="34417" y1="56083" x2="34417" y2="56083"/>
                        <a14:foregroundMark x1="86417" y1="43083" x2="86417" y2="43083"/>
                        <a14:foregroundMark x1="86417" y1="43083" x2="86417" y2="43083"/>
                      </a14:backgroundRemoval>
                    </a14:imgEffect>
                  </a14:imgLayer>
                </a14:imgProps>
              </a:ext>
            </a:extLst>
          </a:blip>
          <a:stretch>
            <a:fillRect/>
          </a:stretch>
        </p:blipFill>
        <p:spPr>
          <a:xfrm rot="1805988">
            <a:off x="243923" y="-180443"/>
            <a:ext cx="2041083" cy="2041083"/>
          </a:xfrm>
          <a:prstGeom prst="rect">
            <a:avLst/>
          </a:prstGeom>
        </p:spPr>
      </p:pic>
      <p:pic>
        <p:nvPicPr>
          <p:cNvPr id="9" name="Picture 8">
            <a:extLst>
              <a:ext uri="{FF2B5EF4-FFF2-40B4-BE49-F238E27FC236}">
                <a16:creationId xmlns:a16="http://schemas.microsoft.com/office/drawing/2014/main" id="{16CF564C-D05E-8399-9E1D-B9EE5D13F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89881" l="7667" r="95000">
                        <a14:foregroundMark x1="90333" y1="29167" x2="90333" y2="29167"/>
                        <a14:foregroundMark x1="91000" y1="32143" x2="92000" y2="34524"/>
                        <a14:foregroundMark x1="93000" y1="41071" x2="94000" y2="44643"/>
                        <a14:foregroundMark x1="95000" y1="46429" x2="95000" y2="46429"/>
                        <a14:foregroundMark x1="9333" y1="17262" x2="9333" y2="17262"/>
                        <a14:foregroundMark x1="8000" y1="18452" x2="8000" y2="18452"/>
                        <a14:foregroundMark x1="7667" y1="18452" x2="7667" y2="18452"/>
                      </a14:backgroundRemoval>
                    </a14:imgEffect>
                  </a14:imgLayer>
                </a14:imgProps>
              </a:ext>
            </a:extLst>
          </a:blip>
          <a:stretch>
            <a:fillRect/>
          </a:stretch>
        </p:blipFill>
        <p:spPr>
          <a:xfrm rot="1393114">
            <a:off x="1307698" y="385778"/>
            <a:ext cx="618592" cy="346412"/>
          </a:xfrm>
          <a:prstGeom prst="rect">
            <a:avLst/>
          </a:prstGeom>
        </p:spPr>
      </p:pic>
      <p:pic>
        <p:nvPicPr>
          <p:cNvPr id="11" name="Picture 10">
            <a:extLst>
              <a:ext uri="{FF2B5EF4-FFF2-40B4-BE49-F238E27FC236}">
                <a16:creationId xmlns:a16="http://schemas.microsoft.com/office/drawing/2014/main" id="{F16EF6A9-D4A2-9386-5936-BEC2C4596AC2}"/>
              </a:ext>
            </a:extLst>
          </p:cNvPr>
          <p:cNvPicPr>
            <a:picLocks noChangeAspect="1"/>
          </p:cNvPicPr>
          <p:nvPr/>
        </p:nvPicPr>
        <p:blipFill>
          <a:blip r:embed="rId8"/>
          <a:stretch>
            <a:fillRect/>
          </a:stretch>
        </p:blipFill>
        <p:spPr>
          <a:xfrm>
            <a:off x="10965566" y="5501296"/>
            <a:ext cx="1356704" cy="1356704"/>
          </a:xfrm>
          <a:prstGeom prst="rect">
            <a:avLst/>
          </a:prstGeom>
        </p:spPr>
      </p:pic>
      <p:pic>
        <p:nvPicPr>
          <p:cNvPr id="12" name="Picture 11">
            <a:extLst>
              <a:ext uri="{FF2B5EF4-FFF2-40B4-BE49-F238E27FC236}">
                <a16:creationId xmlns:a16="http://schemas.microsoft.com/office/drawing/2014/main" id="{54E369C6-A454-8C3C-AA8E-4F7B6141510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68922" y="4255806"/>
            <a:ext cx="1431420" cy="3092915"/>
          </a:xfrm>
          <a:prstGeom prst="rect">
            <a:avLst/>
          </a:prstGeom>
        </p:spPr>
      </p:pic>
      <p:pic>
        <p:nvPicPr>
          <p:cNvPr id="13" name="Picture 12">
            <a:extLst>
              <a:ext uri="{FF2B5EF4-FFF2-40B4-BE49-F238E27FC236}">
                <a16:creationId xmlns:a16="http://schemas.microsoft.com/office/drawing/2014/main" id="{DC5F2647-BCA1-38C9-7856-8BD567E8E76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5398" y="5446197"/>
            <a:ext cx="1431420" cy="1798862"/>
          </a:xfrm>
          <a:prstGeom prst="rect">
            <a:avLst/>
          </a:prstGeom>
        </p:spPr>
      </p:pic>
      <p:pic>
        <p:nvPicPr>
          <p:cNvPr id="14" name="Picture 13">
            <a:extLst>
              <a:ext uri="{FF2B5EF4-FFF2-40B4-BE49-F238E27FC236}">
                <a16:creationId xmlns:a16="http://schemas.microsoft.com/office/drawing/2014/main" id="{DA8E49B8-6983-46E7-43BE-0E28E4E3BC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428379" y="6041443"/>
            <a:ext cx="1055378" cy="1055378"/>
          </a:xfrm>
          <a:prstGeom prst="rect">
            <a:avLst/>
          </a:prstGeom>
        </p:spPr>
      </p:pic>
      <p:pic>
        <p:nvPicPr>
          <p:cNvPr id="17" name="Picture 16">
            <a:extLst>
              <a:ext uri="{FF2B5EF4-FFF2-40B4-BE49-F238E27FC236}">
                <a16:creationId xmlns:a16="http://schemas.microsoft.com/office/drawing/2014/main" id="{C2C19E9C-115D-7298-1384-5CDFD4CC9FA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037088" y="6059457"/>
            <a:ext cx="1055378" cy="1055378"/>
          </a:xfrm>
          <a:prstGeom prst="rect">
            <a:avLst/>
          </a:prstGeom>
        </p:spPr>
      </p:pic>
      <p:pic>
        <p:nvPicPr>
          <p:cNvPr id="18" name="Picture 17">
            <a:extLst>
              <a:ext uri="{FF2B5EF4-FFF2-40B4-BE49-F238E27FC236}">
                <a16:creationId xmlns:a16="http://schemas.microsoft.com/office/drawing/2014/main" id="{AD218653-F37E-D8FA-8034-CAB4DF412C1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582907" y="6077471"/>
            <a:ext cx="1055378" cy="1055378"/>
          </a:xfrm>
          <a:prstGeom prst="rect">
            <a:avLst/>
          </a:prstGeom>
        </p:spPr>
      </p:pic>
      <p:pic>
        <p:nvPicPr>
          <p:cNvPr id="19" name="Picture 18">
            <a:extLst>
              <a:ext uri="{FF2B5EF4-FFF2-40B4-BE49-F238E27FC236}">
                <a16:creationId xmlns:a16="http://schemas.microsoft.com/office/drawing/2014/main" id="{F8EA62BD-0EAC-944B-D922-F9C5CEA4FFA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068124" y="6077471"/>
            <a:ext cx="1055378" cy="1055378"/>
          </a:xfrm>
          <a:prstGeom prst="rect">
            <a:avLst/>
          </a:prstGeom>
        </p:spPr>
      </p:pic>
      <p:pic>
        <p:nvPicPr>
          <p:cNvPr id="20" name="Picture 19">
            <a:extLst>
              <a:ext uri="{FF2B5EF4-FFF2-40B4-BE49-F238E27FC236}">
                <a16:creationId xmlns:a16="http://schemas.microsoft.com/office/drawing/2014/main" id="{137854A0-5F5C-EE6C-CA0A-577CB16130F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77683" y="6112199"/>
            <a:ext cx="1055378" cy="1055378"/>
          </a:xfrm>
          <a:prstGeom prst="rect">
            <a:avLst/>
          </a:prstGeom>
        </p:spPr>
      </p:pic>
      <p:pic>
        <p:nvPicPr>
          <p:cNvPr id="21" name="Picture 20">
            <a:extLst>
              <a:ext uri="{FF2B5EF4-FFF2-40B4-BE49-F238E27FC236}">
                <a16:creationId xmlns:a16="http://schemas.microsoft.com/office/drawing/2014/main" id="{C653B1C3-BAF5-2CB3-6040-108E9F32F79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087242" y="6158374"/>
            <a:ext cx="1055378" cy="1055378"/>
          </a:xfrm>
          <a:prstGeom prst="rect">
            <a:avLst/>
          </a:prstGeom>
        </p:spPr>
      </p:pic>
      <p:pic>
        <p:nvPicPr>
          <p:cNvPr id="22" name="Picture 21">
            <a:extLst>
              <a:ext uri="{FF2B5EF4-FFF2-40B4-BE49-F238E27FC236}">
                <a16:creationId xmlns:a16="http://schemas.microsoft.com/office/drawing/2014/main" id="{F2EAA56C-129A-6A4E-128C-750624E3C90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13237" y="6134720"/>
            <a:ext cx="1055378" cy="1055378"/>
          </a:xfrm>
          <a:prstGeom prst="rect">
            <a:avLst/>
          </a:prstGeom>
        </p:spPr>
      </p:pic>
      <p:pic>
        <p:nvPicPr>
          <p:cNvPr id="23" name="Picture 22">
            <a:extLst>
              <a:ext uri="{FF2B5EF4-FFF2-40B4-BE49-F238E27FC236}">
                <a16:creationId xmlns:a16="http://schemas.microsoft.com/office/drawing/2014/main" id="{2D168759-1413-3BCB-0970-16BA53A60C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291020" y="6146547"/>
            <a:ext cx="1055378" cy="1055378"/>
          </a:xfrm>
          <a:prstGeom prst="rect">
            <a:avLst/>
          </a:prstGeom>
        </p:spPr>
      </p:pic>
      <p:pic>
        <p:nvPicPr>
          <p:cNvPr id="24" name="Picture 23">
            <a:extLst>
              <a:ext uri="{FF2B5EF4-FFF2-40B4-BE49-F238E27FC236}">
                <a16:creationId xmlns:a16="http://schemas.microsoft.com/office/drawing/2014/main" id="{356992F0-0896-5E04-9881-54308A1E857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818913" y="6101455"/>
            <a:ext cx="1055378" cy="1055378"/>
          </a:xfrm>
          <a:prstGeom prst="rect">
            <a:avLst/>
          </a:prstGeom>
        </p:spPr>
      </p:pic>
      <p:pic>
        <p:nvPicPr>
          <p:cNvPr id="25" name="Picture 24">
            <a:extLst>
              <a:ext uri="{FF2B5EF4-FFF2-40B4-BE49-F238E27FC236}">
                <a16:creationId xmlns:a16="http://schemas.microsoft.com/office/drawing/2014/main" id="{8FE3376D-5741-5BB5-44FE-EDC4E437A9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151009" y="6112199"/>
            <a:ext cx="1055378" cy="1055378"/>
          </a:xfrm>
          <a:prstGeom prst="rect">
            <a:avLst/>
          </a:prstGeom>
        </p:spPr>
      </p:pic>
      <p:pic>
        <p:nvPicPr>
          <p:cNvPr id="26" name="Picture 25">
            <a:extLst>
              <a:ext uri="{FF2B5EF4-FFF2-40B4-BE49-F238E27FC236}">
                <a16:creationId xmlns:a16="http://schemas.microsoft.com/office/drawing/2014/main" id="{FBCD2B52-2C0F-5398-1406-B83AF207869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743833" y="6129373"/>
            <a:ext cx="1055378" cy="1055378"/>
          </a:xfrm>
          <a:prstGeom prst="rect">
            <a:avLst/>
          </a:prstGeom>
        </p:spPr>
      </p:pic>
      <p:sp>
        <p:nvSpPr>
          <p:cNvPr id="28" name="TextBox 27">
            <a:extLst>
              <a:ext uri="{FF2B5EF4-FFF2-40B4-BE49-F238E27FC236}">
                <a16:creationId xmlns:a16="http://schemas.microsoft.com/office/drawing/2014/main" id="{09288F1C-7F72-1FEF-79FC-82EFAD410D72}"/>
              </a:ext>
            </a:extLst>
          </p:cNvPr>
          <p:cNvSpPr txBox="1"/>
          <p:nvPr/>
        </p:nvSpPr>
        <p:spPr>
          <a:xfrm>
            <a:off x="589228" y="1315967"/>
            <a:ext cx="10845045" cy="1754326"/>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CHÀO MỪNG QUÝ THẦY CÔ GIÁO CÙNG CÁC EM HỌC SINH </a:t>
            </a:r>
          </a:p>
        </p:txBody>
      </p:sp>
      <p:sp>
        <p:nvSpPr>
          <p:cNvPr id="29" name="TextBox 28">
            <a:extLst>
              <a:ext uri="{FF2B5EF4-FFF2-40B4-BE49-F238E27FC236}">
                <a16:creationId xmlns:a16="http://schemas.microsoft.com/office/drawing/2014/main" id="{443500EA-2941-DD76-10E8-5AF001514C24}"/>
              </a:ext>
            </a:extLst>
          </p:cNvPr>
          <p:cNvSpPr txBox="1"/>
          <p:nvPr/>
        </p:nvSpPr>
        <p:spPr>
          <a:xfrm>
            <a:off x="807342" y="4744323"/>
            <a:ext cx="10358773" cy="923330"/>
          </a:xfrm>
          <a:prstGeom prst="rect">
            <a:avLst/>
          </a:prstGeom>
          <a:no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Giáo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viên</a:t>
            </a:r>
            <a:r>
              <a:rPr lang="en-US" sz="5400" b="1" dirty="0">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id="{3640E155-8B21-DB8A-109F-6D55C39C8A82}"/>
              </a:ext>
            </a:extLst>
          </p:cNvPr>
          <p:cNvSpPr txBox="1"/>
          <p:nvPr/>
        </p:nvSpPr>
        <p:spPr>
          <a:xfrm>
            <a:off x="639322" y="3336782"/>
            <a:ext cx="1035877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LỚP 7A…….</a:t>
            </a:r>
          </a:p>
        </p:txBody>
      </p:sp>
    </p:spTree>
    <p:extLst>
      <p:ext uri="{BB962C8B-B14F-4D97-AF65-F5344CB8AC3E}">
        <p14:creationId xmlns:p14="http://schemas.microsoft.com/office/powerpoint/2010/main" val="335304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4286691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758269" y="265249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I. </a:t>
            </a:r>
            <a:r>
              <a:rPr lang="en-US" sz="8000" dirty="0" err="1">
                <a:latin typeface="Times New Roman" panose="02020603050405020304" pitchFamily="18" charset="0"/>
                <a:cs typeface="Times New Roman" panose="02020603050405020304" pitchFamily="18" charset="0"/>
              </a:rPr>
              <a:t>Tìm</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hiểu</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lí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thuyết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41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lí</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thuyết</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146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8F4DE-20B0-0CCC-EBF7-25F77484FCE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EBB67A-586A-FE96-CEC1-66A4A6BECBE8}"/>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2C2D26C-0B2A-FD39-EB18-DA3E62F57FEA}"/>
              </a:ext>
            </a:extLst>
          </p:cNvPr>
          <p:cNvSpPr/>
          <p:nvPr/>
        </p:nvSpPr>
        <p:spPr>
          <a:xfrm>
            <a:off x="4609750" y="1139990"/>
            <a:ext cx="54864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5F3E50E-7379-E257-F087-6CEB09D6058F}"/>
              </a:ext>
            </a:extLst>
          </p:cNvPr>
          <p:cNvSpPr/>
          <p:nvPr/>
        </p:nvSpPr>
        <p:spPr>
          <a:xfrm>
            <a:off x="4647500" y="3908996"/>
            <a:ext cx="5486400" cy="12112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A2B7A0-1464-4242-7337-BC3BD1C9C071}"/>
              </a:ext>
            </a:extLst>
          </p:cNvPr>
          <p:cNvSpPr txBox="1"/>
          <p:nvPr/>
        </p:nvSpPr>
        <p:spPr>
          <a:xfrm>
            <a:off x="4735584" y="1094028"/>
            <a:ext cx="5360566" cy="1077218"/>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bao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C526C9D-D354-FFDF-1347-81839F70684F}"/>
              </a:ext>
            </a:extLst>
          </p:cNvPr>
          <p:cNvSpPr txBox="1"/>
          <p:nvPr/>
        </p:nvSpPr>
        <p:spPr>
          <a:xfrm>
            <a:off x="4773334" y="3989539"/>
            <a:ext cx="5360566" cy="1077218"/>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6B5D853-4B23-31A5-4AF0-56B9D4BD7F55}"/>
              </a:ext>
            </a:extLst>
          </p:cNvPr>
          <p:cNvSpPr txBox="1"/>
          <p:nvPr/>
        </p:nvSpPr>
        <p:spPr>
          <a:xfrm>
            <a:off x="385895" y="2416547"/>
            <a:ext cx="3187816" cy="1200329"/>
          </a:xfrm>
          <a:prstGeom prst="rect">
            <a:avLst/>
          </a:prstGeom>
          <a:noFill/>
          <a:ln w="38100">
            <a:solidFill>
              <a:srgbClr val="FF0000"/>
            </a:solidFill>
          </a:ln>
        </p:spPr>
        <p:txBody>
          <a:bodyPr wrap="square" rtlCol="0">
            <a:spAutoFit/>
          </a:bodyPr>
          <a:lstStyle/>
          <a:p>
            <a:pPr lvl="0" algn="ctr">
              <a:defRPr/>
            </a:pP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chính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endParaRPr lang="en-US" sz="3600" b="1"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F2E8BAE3-C244-4D11-B75B-C92F1C02A5E1}"/>
              </a:ext>
            </a:extLst>
          </p:cNvPr>
          <p:cNvCxnSpPr>
            <a:cxnSpLocks/>
          </p:cNvCxnSpPr>
          <p:nvPr/>
        </p:nvCxnSpPr>
        <p:spPr>
          <a:xfrm flipV="1">
            <a:off x="3573711" y="2100352"/>
            <a:ext cx="1161873" cy="10592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B9EA53-6EB8-3336-A2F8-80CD9A7DC8AE}"/>
              </a:ext>
            </a:extLst>
          </p:cNvPr>
          <p:cNvCxnSpPr>
            <a:cxnSpLocks/>
          </p:cNvCxnSpPr>
          <p:nvPr/>
        </p:nvCxnSpPr>
        <p:spPr>
          <a:xfrm>
            <a:off x="3573711" y="3170503"/>
            <a:ext cx="1342238" cy="738493"/>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03FE95-3B28-4963-23BF-54C7904701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48870" y="2362095"/>
            <a:ext cx="8274463" cy="5367366"/>
          </a:xfrm>
          <a:prstGeom prst="rect">
            <a:avLst/>
          </a:prstGeom>
        </p:spPr>
      </p:pic>
      <p:sp>
        <p:nvSpPr>
          <p:cNvPr id="21" name="TextBox 20">
            <a:extLst>
              <a:ext uri="{FF2B5EF4-FFF2-40B4-BE49-F238E27FC236}">
                <a16:creationId xmlns:a16="http://schemas.microsoft.com/office/drawing/2014/main" id="{84606750-CEE7-8B38-1BF9-80C1ED3D4641}"/>
              </a:ext>
            </a:extLst>
          </p:cNvPr>
          <p:cNvSpPr txBox="1"/>
          <p:nvPr/>
        </p:nvSpPr>
        <p:spPr>
          <a:xfrm>
            <a:off x="704675" y="3752550"/>
            <a:ext cx="5612235" cy="2246769"/>
          </a:xfrm>
          <a:prstGeom prst="rect">
            <a:avLst/>
          </a:prstGeom>
          <a:noFill/>
        </p:spPr>
        <p:txBody>
          <a:bodyPr wrap="square">
            <a:spAutoFit/>
          </a:bodyPr>
          <a:lstStyle/>
          <a:p>
            <a:pPr lvl="0" algn="just">
              <a:defRPr/>
            </a:pP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từ?Chỉ</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6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7" grpId="0"/>
      <p:bldP spid="8" grpId="0"/>
      <p:bldP spid="9" grpId="0"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5615992" y="891825"/>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4550560" y="14339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5986506" y="135956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116792" y="2532569"/>
            <a:ext cx="9609866"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tầm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tã</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4988929" y="2582030"/>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4211152" y="308504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5841564" y="323102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854871" y="3922773"/>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tầm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E8406B3-D161-0A1D-2D13-A8FC58A10B5F}"/>
              </a:ext>
            </a:extLst>
          </p:cNvPr>
          <p:cNvSpPr txBox="1"/>
          <p:nvPr/>
        </p:nvSpPr>
        <p:spPr>
          <a:xfrm>
            <a:off x="814992" y="4682500"/>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93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4418584" y="873061"/>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3324059" y="1372289"/>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6002659" y="1314248"/>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76754" y="2547406"/>
            <a:ext cx="10664017"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tàng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5008233" y="2627154"/>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3487021" y="3040184"/>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6076490" y="30697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795482" y="3753063"/>
            <a:ext cx="10704004" cy="1323439"/>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43AF01B8-B6DD-9EDE-075E-9B5D64DB9A7C}"/>
              </a:ext>
            </a:extLst>
          </p:cNvPr>
          <p:cNvSpPr txBox="1"/>
          <p:nvPr/>
        </p:nvSpPr>
        <p:spPr>
          <a:xfrm>
            <a:off x="-522358" y="5139682"/>
            <a:ext cx="10704004"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36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586391" y="2211681"/>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031685" y="1178653"/>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095EB7C-8E0B-326C-8E9E-EE73BB2DD3FE}"/>
              </a:ext>
            </a:extLst>
          </p:cNvPr>
          <p:cNvSpPr/>
          <p:nvPr/>
        </p:nvSpPr>
        <p:spPr>
          <a:xfrm>
            <a:off x="6031685" y="2744975"/>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3EED43D-4A1A-E492-00C8-9CC3024E98D6}"/>
              </a:ext>
            </a:extLst>
          </p:cNvPr>
          <p:cNvSpPr/>
          <p:nvPr/>
        </p:nvSpPr>
        <p:spPr>
          <a:xfrm>
            <a:off x="6096000" y="4576392"/>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Connector 8">
            <a:extLst>
              <a:ext uri="{FF2B5EF4-FFF2-40B4-BE49-F238E27FC236}">
                <a16:creationId xmlns:a16="http://schemas.microsoft.com/office/drawing/2014/main" id="{9495D50E-122C-7A2B-982C-277C7E995B25}"/>
              </a:ext>
            </a:extLst>
          </p:cNvPr>
          <p:cNvCxnSpPr>
            <a:cxnSpLocks/>
          </p:cNvCxnSpPr>
          <p:nvPr/>
        </p:nvCxnSpPr>
        <p:spPr>
          <a:xfrm flipV="1">
            <a:off x="3640821" y="1778466"/>
            <a:ext cx="2390864" cy="1423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2B3E3B-AC81-BA0F-0F1B-D297BDD23FD4}"/>
              </a:ext>
            </a:extLst>
          </p:cNvPr>
          <p:cNvCxnSpPr>
            <a:cxnSpLocks/>
            <a:endCxn id="6" idx="1"/>
          </p:cNvCxnSpPr>
          <p:nvPr/>
        </p:nvCxnSpPr>
        <p:spPr>
          <a:xfrm>
            <a:off x="3640821" y="3202175"/>
            <a:ext cx="2390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C7D62E-4242-DB76-B5D0-732F0A531A97}"/>
              </a:ext>
            </a:extLst>
          </p:cNvPr>
          <p:cNvCxnSpPr>
            <a:cxnSpLocks/>
          </p:cNvCxnSpPr>
          <p:nvPr/>
        </p:nvCxnSpPr>
        <p:spPr>
          <a:xfrm>
            <a:off x="3640821" y="3236913"/>
            <a:ext cx="2455179" cy="157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004BD3C7-8318-2239-D9F9-C932D36FC45D}"/>
              </a:ext>
            </a:extLst>
          </p:cNvPr>
          <p:cNvSpPr txBox="1"/>
          <p:nvPr/>
        </p:nvSpPr>
        <p:spPr>
          <a:xfrm>
            <a:off x="2696784" y="124399"/>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a:t>
            </a:r>
          </a:p>
        </p:txBody>
      </p:sp>
      <p:sp>
        <p:nvSpPr>
          <p:cNvPr id="9" name="TextBox 8">
            <a:extLst>
              <a:ext uri="{FF2B5EF4-FFF2-40B4-BE49-F238E27FC236}">
                <a16:creationId xmlns:a16="http://schemas.microsoft.com/office/drawing/2014/main" id="{ED1EACB9-1583-BBBE-1EA7-B8A96EE4C189}"/>
              </a:ext>
            </a:extLst>
          </p:cNvPr>
          <p:cNvSpPr txBox="1"/>
          <p:nvPr/>
        </p:nvSpPr>
        <p:spPr>
          <a:xfrm>
            <a:off x="1766263" y="832285"/>
            <a:ext cx="929290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luôn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nhớ</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xinh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bờ</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biển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đồng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lúa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chín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khắp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miền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quê</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79238BD-7B72-F5EC-67C1-C4826B0D0976}"/>
              </a:ext>
            </a:extLst>
          </p:cNvPr>
          <p:cNvSpPr txBox="1"/>
          <p:nvPr/>
        </p:nvSpPr>
        <p:spPr>
          <a:xfrm>
            <a:off x="1877141" y="4679444"/>
            <a:ext cx="862835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ấy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rất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nét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bầu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hôm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nay.</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B0ED4A13-C6F9-56EA-4692-CBCCCB51AA36}"/>
              </a:ext>
            </a:extLst>
          </p:cNvPr>
          <p:cNvSpPr txBox="1"/>
          <p:nvPr/>
        </p:nvSpPr>
        <p:spPr>
          <a:xfrm>
            <a:off x="1757874" y="2747639"/>
            <a:ext cx="9301293"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vị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Các bạn học sinh đang vui đùa trong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chủ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Đi nhiều nơi là đặc điểm của nghề phóng viên.</a:t>
            </a:r>
          </a:p>
        </p:txBody>
      </p:sp>
      <p:pic>
        <p:nvPicPr>
          <p:cNvPr id="7" name="Picture 6">
            <a:extLst>
              <a:ext uri="{FF2B5EF4-FFF2-40B4-BE49-F238E27FC236}">
                <a16:creationId xmlns:a16="http://schemas.microsoft.com/office/drawing/2014/main" id="{28A7437F-3314-96E7-44BD-490B06F606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216206" y="832285"/>
            <a:ext cx="5263089" cy="4934317"/>
          </a:xfrm>
          <a:prstGeom prst="rect">
            <a:avLst/>
          </a:prstGeom>
        </p:spPr>
      </p:pic>
      <p:sp>
        <p:nvSpPr>
          <p:cNvPr id="8" name="TextBox 7">
            <a:extLst>
              <a:ext uri="{FF2B5EF4-FFF2-40B4-BE49-F238E27FC236}">
                <a16:creationId xmlns:a16="http://schemas.microsoft.com/office/drawing/2014/main" id="{BA5F6903-AC19-5C1E-CEE0-9D65DC5D233C}"/>
              </a:ext>
            </a:extLst>
          </p:cNvPr>
          <p:cNvSpPr txBox="1"/>
          <p:nvPr/>
        </p:nvSpPr>
        <p:spPr>
          <a:xfrm>
            <a:off x="2110149" y="219603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21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3.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dụng</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1240733" y="1969365"/>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590546" y="2211681"/>
            <a:ext cx="4488110" cy="2040300"/>
          </a:xfrm>
          <a:prstGeom prst="roundRect">
            <a:avLst/>
          </a:prstGeom>
          <a:solidFill>
            <a:schemeClr val="accent4">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latin typeface="Times New Roman" panose="02020603050405020304" pitchFamily="18" charset="0"/>
                <a:cs typeface="Times New Roman" panose="02020603050405020304" pitchFamily="18" charset="0"/>
              </a:rPr>
              <a:t>có thể giúp câu cung cấp được nhiều thông tin hơn cho người đọc, người nghe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CDCB25AE-15CD-E8C5-B2A7-B7C5E482C7A9}"/>
              </a:ext>
            </a:extLst>
          </p:cNvPr>
          <p:cNvSpPr/>
          <p:nvPr/>
        </p:nvSpPr>
        <p:spPr>
          <a:xfrm>
            <a:off x="4786633" y="295985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849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9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7277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3927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7023065" cy="5430570"/>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4131495" y="2450749"/>
            <a:ext cx="446162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LUẬN NHÓM ĐÔI, HOÀN THÀNH PHIẾU HỌC TẬP BÀI 1 VÀ BÀI 2</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81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20518-D0D5-3199-52F4-D62F38A46D1D}"/>
              </a:ext>
            </a:extLst>
          </p:cNvPr>
          <p:cNvPicPr>
            <a:picLocks noChangeAspect="1"/>
          </p:cNvPicPr>
          <p:nvPr/>
        </p:nvPicPr>
        <p:blipFill>
          <a:blip r:embed="rId2"/>
          <a:stretch>
            <a:fillRect/>
          </a:stretch>
        </p:blipFill>
        <p:spPr>
          <a:xfrm>
            <a:off x="-528" y="0"/>
            <a:ext cx="12192528" cy="6858000"/>
          </a:xfrm>
          <a:prstGeom prst="rect">
            <a:avLst/>
          </a:prstGeom>
        </p:spPr>
      </p:pic>
    </p:spTree>
    <p:extLst>
      <p:ext uri="{BB962C8B-B14F-4D97-AF65-F5344CB8AC3E}">
        <p14:creationId xmlns:p14="http://schemas.microsoft.com/office/powerpoint/2010/main" val="2125169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BE86D-7C29-6BA7-39CB-1B4BE09494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6322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3014622924"/>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1176756" y="1224793"/>
            <a:ext cx="2847664"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Một tiếng lá rơi lúc này</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9296" y="1027083"/>
            <a:ext cx="3859769"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 Tiếng lá rơi lúc này</a:t>
            </a:r>
          </a:p>
          <a:p>
            <a:r>
              <a:rPr lang="vi-VN" sz="3200" b="1" dirty="0">
                <a:latin typeface="Times New Roman" panose="02020603050405020304" pitchFamily="18" charset="0"/>
                <a:cs typeface="Times New Roman" panose="02020603050405020304" pitchFamily="18" charset="0"/>
              </a:rPr>
              <a:t>- Một tiếng lá rơi</a:t>
            </a:r>
          </a:p>
          <a:p>
            <a:r>
              <a:rPr lang="vi-VN" sz="3200" b="1" dirty="0">
                <a:latin typeface="Times New Roman" panose="02020603050405020304" pitchFamily="18" charset="0"/>
                <a:cs typeface="Times New Roman" panose="02020603050405020304" pitchFamily="18" charset="0"/>
              </a:rPr>
              <a:t>- Tiếng lá rơi</a:t>
            </a:r>
          </a:p>
          <a:p>
            <a:r>
              <a:rPr lang="vi-VN" sz="3200" b="1" dirty="0">
                <a:latin typeface="Times New Roman" panose="02020603050405020304" pitchFamily="18" charset="0"/>
                <a:cs typeface="Times New Roman" panose="02020603050405020304" pitchFamily="18" charset="0"/>
              </a:rPr>
              <a:t>- Tiếng lá</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địa điểm, thời gian, số lượng của tiếng lá rơi.</a:t>
            </a:r>
          </a:p>
        </p:txBody>
      </p:sp>
      <p:sp>
        <p:nvSpPr>
          <p:cNvPr id="9" name="TextBox 8">
            <a:extLst>
              <a:ext uri="{FF2B5EF4-FFF2-40B4-BE49-F238E27FC236}">
                <a16:creationId xmlns:a16="http://schemas.microsoft.com/office/drawing/2014/main" id="{3F7A4389-F585-B15A-6240-7CF9C8F92B32}"/>
              </a:ext>
            </a:extLst>
          </p:cNvPr>
          <p:cNvSpPr txBox="1"/>
          <p:nvPr/>
        </p:nvSpPr>
        <p:spPr>
          <a:xfrm>
            <a:off x="989902" y="3203659"/>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Phút yên tĩnh của rừng ban mai</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0854" y="3167883"/>
            <a:ext cx="3538570"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Phút yên tĩnh của rừng</a:t>
            </a:r>
          </a:p>
          <a:p>
            <a:pPr algn="just"/>
            <a:r>
              <a:rPr lang="vi-VN" sz="3200" b="1" dirty="0">
                <a:latin typeface="Times New Roman" panose="02020603050405020304" pitchFamily="18" charset="0"/>
                <a:cs typeface="Times New Roman" panose="02020603050405020304" pitchFamily="18" charset="0"/>
              </a:rPr>
              <a:t>- Phút yên tĩnh</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73995" y="3165786"/>
            <a:ext cx="4228051"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chủ thể của phút yên tĩnh.</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89902" y="5131301"/>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 sắc lông màu xanh</a:t>
            </a:r>
          </a:p>
        </p:txBody>
      </p:sp>
      <p:sp>
        <p:nvSpPr>
          <p:cNvPr id="13" name="TextBox 12">
            <a:extLst>
              <a:ext uri="{FF2B5EF4-FFF2-40B4-BE49-F238E27FC236}">
                <a16:creationId xmlns:a16="http://schemas.microsoft.com/office/drawing/2014/main" id="{20D33E7B-E832-1FFF-6514-C0C8201D9770}"/>
              </a:ext>
            </a:extLst>
          </p:cNvPr>
          <p:cNvSpPr txBox="1"/>
          <p:nvPr/>
        </p:nvSpPr>
        <p:spPr>
          <a:xfrm>
            <a:off x="4024420" y="5131301"/>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873995" y="5106779"/>
            <a:ext cx="4397765"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đặc điểm (màu lông) của mấy con gầm ghì.</a:t>
            </a:r>
          </a:p>
        </p:txBody>
      </p:sp>
    </p:spTree>
    <p:extLst>
      <p:ext uri="{BB962C8B-B14F-4D97-AF65-F5344CB8AC3E}">
        <p14:creationId xmlns:p14="http://schemas.microsoft.com/office/powerpoint/2010/main" val="3484550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A2ECDECD-6430-82CB-E68E-5D1E74F2154A}"/>
              </a:ext>
            </a:extLst>
          </p:cNvPr>
          <p:cNvSpPr txBox="1"/>
          <p:nvPr/>
        </p:nvSpPr>
        <p:spPr>
          <a:xfrm>
            <a:off x="1686770" y="1024800"/>
            <a:ext cx="9588616" cy="1384995"/>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Minh.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DE490C-DCE5-1E97-B628-042757510482}"/>
              </a:ext>
            </a:extLst>
          </p:cNvPr>
          <p:cNvSpPr txBox="1"/>
          <p:nvPr/>
        </p:nvSpPr>
        <p:spPr>
          <a:xfrm>
            <a:off x="916613" y="386641"/>
            <a:ext cx="10358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1</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11A896-BC9C-2320-18FF-62F4D99AC5A6}"/>
              </a:ext>
            </a:extLst>
          </p:cNvPr>
          <p:cNvSpPr txBox="1"/>
          <p:nvPr/>
        </p:nvSpPr>
        <p:spPr>
          <a:xfrm>
            <a:off x="1686770" y="2407519"/>
            <a:ext cx="9588616" cy="3108543"/>
          </a:xfrm>
          <a:prstGeom prst="rect">
            <a:avLst/>
          </a:prstGeom>
          <a:noFill/>
        </p:spPr>
        <p:txBody>
          <a:bodyPr wrap="square">
            <a:spAutoFit/>
          </a:bodyPr>
          <a:lstStyle/>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(1): cụ thể hóa tiếng hót của chim.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(2): cụ thể hóa cảm giác về mùi thơm của hương hoa tràm.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(3): cung cấp thêm thông tin về hướng mà hương thơm lan tỏa.</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(4): cung cấp thêm thông tin về vị trí mà tính chất màu da của đối tượng (con kì nhông).</a:t>
            </a:r>
            <a:endParaRPr lang="vi-VN"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92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88818657"/>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972953" y="1224793"/>
            <a:ext cx="3196375"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vẫn không thể rời tổ ong lúc nhúc trên cây tràm thấp kia.</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0854" y="1319176"/>
            <a:ext cx="3859769"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thể rời tổ ong</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vị trí của tổ ong ở đâu.</a:t>
            </a:r>
          </a:p>
        </p:txBody>
      </p:sp>
      <p:sp>
        <p:nvSpPr>
          <p:cNvPr id="9" name="TextBox 8">
            <a:extLst>
              <a:ext uri="{FF2B5EF4-FFF2-40B4-BE49-F238E27FC236}">
                <a16:creationId xmlns:a16="http://schemas.microsoft.com/office/drawing/2014/main" id="{3F7A4389-F585-B15A-6240-7CF9C8F92B32}"/>
              </a:ext>
            </a:extLst>
          </p:cNvPr>
          <p:cNvSpPr txBox="1"/>
          <p:nvPr/>
        </p:nvSpPr>
        <p:spPr>
          <a:xfrm>
            <a:off x="933754" y="3560121"/>
            <a:ext cx="2807386"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 quá</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9296" y="3556648"/>
            <a:ext cx="3034518"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32102" y="3381918"/>
            <a:ext cx="4228051"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biểu thị được thái độ của người nói.</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72953" y="4890137"/>
            <a:ext cx="2807386" cy="2062103"/>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bện bằng rơm đủ kiểu, hình thù khác nhau...</a:t>
            </a:r>
          </a:p>
        </p:txBody>
      </p:sp>
      <p:sp>
        <p:nvSpPr>
          <p:cNvPr id="13" name="TextBox 12">
            <a:extLst>
              <a:ext uri="{FF2B5EF4-FFF2-40B4-BE49-F238E27FC236}">
                <a16:creationId xmlns:a16="http://schemas.microsoft.com/office/drawing/2014/main" id="{20D33E7B-E832-1FFF-6514-C0C8201D9770}"/>
              </a:ext>
            </a:extLst>
          </p:cNvPr>
          <p:cNvSpPr txBox="1"/>
          <p:nvPr/>
        </p:nvSpPr>
        <p:spPr>
          <a:xfrm>
            <a:off x="3919296" y="5106779"/>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bằng rơm</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747244" y="5096274"/>
            <a:ext cx="444475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cung cấp đầy đủ thông tin về các tổ ong ở Tây Âu.</a:t>
            </a:r>
          </a:p>
        </p:txBody>
      </p:sp>
    </p:spTree>
    <p:extLst>
      <p:ext uri="{BB962C8B-B14F-4D97-AF65-F5344CB8AC3E}">
        <p14:creationId xmlns:p14="http://schemas.microsoft.com/office/powerpoint/2010/main" val="1895587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1384995"/>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Vị ngữ trong các câu sau làm một cụm từ. Hay thử rút gọn các cụm từ này và nhận xét về sự thay đổi nghĩa của câu sau khi vị ngữ được rút gọn</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cs typeface="Times New Roman" panose="02020603050405020304" pitchFamily="18" charset="0"/>
              </a:rPr>
              <a:t>Bài</a:t>
            </a:r>
            <a:r>
              <a:rPr lang="en-US" sz="6000" b="1" dirty="0">
                <a:solidFill>
                  <a:prstClr val="black"/>
                </a:solidFill>
                <a:latin typeface="Times New Roman" panose="02020603050405020304" pitchFamily="18" charset="0"/>
                <a:cs typeface="Times New Roman" panose="02020603050405020304" pitchFamily="18" charset="0"/>
              </a:rPr>
              <a:t> 3</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2684858" y="277958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a. Mắt tôi vẫn không rời tổ ong lúc nhúc trên cây tràm thấp kia.</a:t>
            </a:r>
          </a:p>
        </p:txBody>
      </p:sp>
      <p:sp>
        <p:nvSpPr>
          <p:cNvPr id="8" name="TextBox 7">
            <a:extLst>
              <a:ext uri="{FF2B5EF4-FFF2-40B4-BE49-F238E27FC236}">
                <a16:creationId xmlns:a16="http://schemas.microsoft.com/office/drawing/2014/main" id="{7B864EDF-A2F7-111F-B094-BE14B86E14BF}"/>
              </a:ext>
            </a:extLst>
          </p:cNvPr>
          <p:cNvSpPr txBox="1"/>
          <p:nvPr/>
        </p:nvSpPr>
        <p:spPr>
          <a:xfrm>
            <a:off x="2684858" y="3814840"/>
            <a:ext cx="7422160" cy="523220"/>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b. Rừng cây im lặng quá.</a:t>
            </a:r>
          </a:p>
        </p:txBody>
      </p:sp>
      <p:sp>
        <p:nvSpPr>
          <p:cNvPr id="9" name="TextBox 8">
            <a:extLst>
              <a:ext uri="{FF2B5EF4-FFF2-40B4-BE49-F238E27FC236}">
                <a16:creationId xmlns:a16="http://schemas.microsoft.com/office/drawing/2014/main" id="{5015351E-61EA-26C9-5BF3-2300786EF2E9}"/>
              </a:ext>
            </a:extLst>
          </p:cNvPr>
          <p:cNvSpPr txBox="1"/>
          <p:nvPr/>
        </p:nvSpPr>
        <p:spPr>
          <a:xfrm>
            <a:off x="2684858" y="450031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c. Ở xứ Tây Âu, tổ ong lại lợp, bện bằng rơm đủ kiểu, hình thù khác nhau…</a:t>
            </a:r>
          </a:p>
        </p:txBody>
      </p:sp>
    </p:spTree>
    <p:extLst>
      <p:ext uri="{BB962C8B-B14F-4D97-AF65-F5344CB8AC3E}">
        <p14:creationId xmlns:p14="http://schemas.microsoft.com/office/powerpoint/2010/main" val="4111836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0"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350118" y="954790"/>
            <a:ext cx="3564941"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Rút</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gọn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xét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A486242-20D9-F1C7-5D4C-DBDC95CEAC27}"/>
              </a:ext>
            </a:extLst>
          </p:cNvPr>
          <p:cNvSpPr txBox="1"/>
          <p:nvPr/>
        </p:nvSpPr>
        <p:spPr>
          <a:xfrm>
            <a:off x="1684496" y="319904"/>
            <a:ext cx="4880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7" name="TextBox 6">
            <a:extLst>
              <a:ext uri="{FF2B5EF4-FFF2-40B4-BE49-F238E27FC236}">
                <a16:creationId xmlns:a16="http://schemas.microsoft.com/office/drawing/2014/main" id="{B29C1DD0-ACA7-169E-E238-7ACF7C273FF6}"/>
              </a:ext>
            </a:extLst>
          </p:cNvPr>
          <p:cNvSpPr txBox="1"/>
          <p:nvPr/>
        </p:nvSpPr>
        <p:spPr>
          <a:xfrm>
            <a:off x="413506" y="1478010"/>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 Mắt tôi vẫn không rời tổ ong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B864EDF-A2F7-111F-B094-BE14B86E14BF}"/>
              </a:ext>
            </a:extLst>
          </p:cNvPr>
          <p:cNvSpPr txBox="1"/>
          <p:nvPr/>
        </p:nvSpPr>
        <p:spPr>
          <a:xfrm>
            <a:off x="413506" y="3032661"/>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b. Rừng cây im lặng.</a:t>
            </a:r>
          </a:p>
        </p:txBody>
      </p:sp>
      <p:sp>
        <p:nvSpPr>
          <p:cNvPr id="9" name="TextBox 8">
            <a:extLst>
              <a:ext uri="{FF2B5EF4-FFF2-40B4-BE49-F238E27FC236}">
                <a16:creationId xmlns:a16="http://schemas.microsoft.com/office/drawing/2014/main" id="{5015351E-61EA-26C9-5BF3-2300786EF2E9}"/>
              </a:ext>
            </a:extLst>
          </p:cNvPr>
          <p:cNvSpPr txBox="1"/>
          <p:nvPr/>
        </p:nvSpPr>
        <p:spPr>
          <a:xfrm>
            <a:off x="642328" y="4587312"/>
            <a:ext cx="7193338"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c. Ở xứ Tây Âu, tổ ong lại lợp, bện bằng rơm</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967C180-E4FF-6B85-754B-3822FDDD8EBA}"/>
              </a:ext>
            </a:extLst>
          </p:cNvPr>
          <p:cNvSpPr txBox="1"/>
          <p:nvPr/>
        </p:nvSpPr>
        <p:spPr>
          <a:xfrm>
            <a:off x="413505" y="2067372"/>
            <a:ext cx="685974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đặc điểm và vị trí của tổ ong.</a:t>
            </a:r>
          </a:p>
        </p:txBody>
      </p:sp>
      <p:sp>
        <p:nvSpPr>
          <p:cNvPr id="11" name="TextBox 10">
            <a:extLst>
              <a:ext uri="{FF2B5EF4-FFF2-40B4-BE49-F238E27FC236}">
                <a16:creationId xmlns:a16="http://schemas.microsoft.com/office/drawing/2014/main" id="{662248B1-9642-5214-4766-978D6590FFBA}"/>
              </a:ext>
            </a:extLst>
          </p:cNvPr>
          <p:cNvSpPr txBox="1"/>
          <p:nvPr/>
        </p:nvSpPr>
        <p:spPr>
          <a:xfrm>
            <a:off x="496188" y="3567063"/>
            <a:ext cx="693645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mức độ của trạng thái.</a:t>
            </a:r>
          </a:p>
        </p:txBody>
      </p:sp>
      <p:sp>
        <p:nvSpPr>
          <p:cNvPr id="12" name="TextBox 11">
            <a:extLst>
              <a:ext uri="{FF2B5EF4-FFF2-40B4-BE49-F238E27FC236}">
                <a16:creationId xmlns:a16="http://schemas.microsoft.com/office/drawing/2014/main" id="{5C64E253-057F-BFFF-95D3-6B46601E969E}"/>
              </a:ext>
            </a:extLst>
          </p:cNvPr>
          <p:cNvSpPr txBox="1"/>
          <p:nvPr/>
        </p:nvSpPr>
        <p:spPr>
          <a:xfrm>
            <a:off x="8249172" y="2521059"/>
            <a:ext cx="336958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Việc rút gọn làm cho nghĩa của câu không được rõ rang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0E050EFD-6512-4165-DB9E-9099C999106E}"/>
              </a:ext>
            </a:extLst>
          </p:cNvPr>
          <p:cNvSpPr/>
          <p:nvPr/>
        </p:nvSpPr>
        <p:spPr>
          <a:xfrm>
            <a:off x="7287430" y="1025760"/>
            <a:ext cx="798657" cy="506024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56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954107"/>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Các câu sau có thành phần chính là một từ. Hãy mở rộng thành phần chính của câu thành cụm từ:</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Bài</a:t>
            </a:r>
            <a:r>
              <a:rPr lang="en-US" sz="4400" b="1" dirty="0">
                <a:solidFill>
                  <a:prstClr val="black"/>
                </a:solidFill>
                <a:latin typeface="Times New Roman" panose="02020603050405020304" pitchFamily="18" charset="0"/>
                <a:cs typeface="Times New Roman" panose="02020603050405020304" pitchFamily="18" charset="0"/>
              </a:rPr>
              <a:t> 4</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541949" y="2439520"/>
            <a:ext cx="2461310"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Gió thổi.</a:t>
            </a:r>
          </a:p>
        </p:txBody>
      </p:sp>
      <p:sp>
        <p:nvSpPr>
          <p:cNvPr id="8" name="TextBox 7">
            <a:extLst>
              <a:ext uri="{FF2B5EF4-FFF2-40B4-BE49-F238E27FC236}">
                <a16:creationId xmlns:a16="http://schemas.microsoft.com/office/drawing/2014/main" id="{7B864EDF-A2F7-111F-B094-BE14B86E14BF}"/>
              </a:ext>
            </a:extLst>
          </p:cNvPr>
          <p:cNvSpPr txBox="1"/>
          <p:nvPr/>
        </p:nvSpPr>
        <p:spPr>
          <a:xfrm>
            <a:off x="478554" y="3402202"/>
            <a:ext cx="2885431" cy="954107"/>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 </a:t>
            </a:r>
            <a:r>
              <a:rPr lang="en-US" sz="2800" b="1" dirty="0" err="1">
                <a:solidFill>
                  <a:srgbClr val="2C2F34"/>
                </a:solidFill>
                <a:latin typeface="Times New Roman" panose="02020603050405020304" pitchFamily="18" charset="0"/>
                <a:cs typeface="Times New Roman" panose="02020603050405020304" pitchFamily="18" charset="0"/>
              </a:rPr>
              <a:t>Không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khi</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trong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lành</a:t>
            </a:r>
            <a:r>
              <a:rPr lang="en-US" sz="2800" b="1" dirty="0">
                <a:solidFill>
                  <a:srgbClr val="2C2F34"/>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015351E-61EA-26C9-5BF3-2300786EF2E9}"/>
              </a:ext>
            </a:extLst>
          </p:cNvPr>
          <p:cNvSpPr txBox="1"/>
          <p:nvPr/>
        </p:nvSpPr>
        <p:spPr>
          <a:xfrm>
            <a:off x="916613" y="4923080"/>
            <a:ext cx="2449204"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c. Ong bay.</a:t>
            </a:r>
          </a:p>
        </p:txBody>
      </p:sp>
      <p:sp>
        <p:nvSpPr>
          <p:cNvPr id="10" name="TextBox 9">
            <a:extLst>
              <a:ext uri="{FF2B5EF4-FFF2-40B4-BE49-F238E27FC236}">
                <a16:creationId xmlns:a16="http://schemas.microsoft.com/office/drawing/2014/main" id="{2F8DB8BC-D50A-79F7-CEAD-C219EF21499C}"/>
              </a:ext>
            </a:extLst>
          </p:cNvPr>
          <p:cNvSpPr txBox="1"/>
          <p:nvPr/>
        </p:nvSpPr>
        <p:spPr>
          <a:xfrm>
            <a:off x="3850069" y="2464561"/>
            <a:ext cx="7799982"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Từng đợt gió bấc thổi rất mạnh qua khe cửa.</a:t>
            </a:r>
          </a:p>
        </p:txBody>
      </p:sp>
      <p:sp>
        <p:nvSpPr>
          <p:cNvPr id="2" name="Arrow: Right 1">
            <a:extLst>
              <a:ext uri="{FF2B5EF4-FFF2-40B4-BE49-F238E27FC236}">
                <a16:creationId xmlns:a16="http://schemas.microsoft.com/office/drawing/2014/main" id="{B76FCA47-F1EB-A2CF-143B-86961A318CBA}"/>
              </a:ext>
            </a:extLst>
          </p:cNvPr>
          <p:cNvSpPr/>
          <p:nvPr/>
        </p:nvSpPr>
        <p:spPr>
          <a:xfrm>
            <a:off x="2874090" y="251995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19DA3A-2E7E-DF68-AF2D-0F82DA928507}"/>
              </a:ext>
            </a:extLst>
          </p:cNvPr>
          <p:cNvSpPr txBox="1"/>
          <p:nvPr/>
        </p:nvSpPr>
        <p:spPr>
          <a:xfrm>
            <a:off x="4329480" y="3436642"/>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Không khí thật trong lành làm sao!</a:t>
            </a:r>
          </a:p>
        </p:txBody>
      </p:sp>
      <p:sp>
        <p:nvSpPr>
          <p:cNvPr id="12" name="Arrow: Right 11">
            <a:extLst>
              <a:ext uri="{FF2B5EF4-FFF2-40B4-BE49-F238E27FC236}">
                <a16:creationId xmlns:a16="http://schemas.microsoft.com/office/drawing/2014/main" id="{7F143578-53E8-70C6-5025-EB3613275D73}"/>
              </a:ext>
            </a:extLst>
          </p:cNvPr>
          <p:cNvSpPr/>
          <p:nvPr/>
        </p:nvSpPr>
        <p:spPr>
          <a:xfrm>
            <a:off x="3416039" y="3631427"/>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010D88-DD5E-6AFE-C551-999FD5FEE812}"/>
              </a:ext>
            </a:extLst>
          </p:cNvPr>
          <p:cNvSpPr txBox="1"/>
          <p:nvPr/>
        </p:nvSpPr>
        <p:spPr>
          <a:xfrm>
            <a:off x="3916700" y="4885711"/>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Đàn ong đang bay đi tìm mật.</a:t>
            </a:r>
          </a:p>
        </p:txBody>
      </p:sp>
      <p:sp>
        <p:nvSpPr>
          <p:cNvPr id="14" name="Arrow: Right 13">
            <a:extLst>
              <a:ext uri="{FF2B5EF4-FFF2-40B4-BE49-F238E27FC236}">
                <a16:creationId xmlns:a16="http://schemas.microsoft.com/office/drawing/2014/main" id="{BDF7062F-72A2-3265-BAA0-FCF3EE9C23BE}"/>
              </a:ext>
            </a:extLst>
          </p:cNvPr>
          <p:cNvSpPr/>
          <p:nvPr/>
        </p:nvSpPr>
        <p:spPr>
          <a:xfrm>
            <a:off x="3003259" y="508049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62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animBg="1"/>
      <p:bldP spid="11" grpId="0"/>
      <p:bldP spid="12" grpId="0" animBg="1"/>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0656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KHỞI ĐỘNG</a:t>
            </a: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9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Viết một đoạn văn khoảng 5-7 câu kể lại một trải nghiệm đáng nhớ của em, trong đó có sử dụng ít nhất 1 câu có thành phần chính là cụm từ</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40061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2046914" y="316736"/>
            <a:ext cx="9110443" cy="6001643"/>
          </a:xfrm>
          <a:prstGeom prst="rect">
            <a:avLst/>
          </a:prstGeom>
          <a:noFill/>
        </p:spPr>
        <p:txBody>
          <a:bodyPr wrap="square">
            <a:spAutoFit/>
          </a:bodyPr>
          <a:lstStyle/>
          <a:p>
            <a:pPr lvl="0" algn="just">
              <a:defRPr/>
            </a:pPr>
            <a:r>
              <a:rPr lang="en-US" i="1" dirty="0"/>
              <a:t> 	</a:t>
            </a:r>
            <a:r>
              <a:rPr lang="en-US" sz="3200" i="1" dirty="0" err="1">
                <a:latin typeface="Times New Roman" panose="02020603050405020304" pitchFamily="18" charset="0"/>
                <a:cs typeface="Times New Roman" panose="02020603050405020304" pitchFamily="18" charset="0"/>
              </a:rPr>
              <a:t>Trải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Cẩm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Thủy</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 tung </a:t>
            </a:r>
            <a:r>
              <a:rPr lang="en-US" sz="3200" b="1" i="1" dirty="0" err="1">
                <a:latin typeface="Times New Roman" panose="02020603050405020304" pitchFamily="18" charset="0"/>
                <a:cs typeface="Times New Roman" panose="02020603050405020304" pitchFamily="18" charset="0"/>
              </a:rPr>
              <a:t>tăng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nặng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2kg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8kg </a:t>
            </a:r>
            <a:r>
              <a:rPr lang="en-US" sz="3200" i="1" dirty="0" err="1">
                <a:latin typeface="Times New Roman" panose="02020603050405020304" pitchFamily="18" charset="0"/>
                <a:cs typeface="Times New Roman" panose="02020603050405020304" pitchFamily="18" charset="0"/>
              </a:rPr>
              <a:t>gồm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hiếm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tanh.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ở </a:t>
            </a:r>
            <a:r>
              <a:rPr lang="en-US" sz="3200" b="1" i="1" dirty="0" err="1">
                <a:latin typeface="Times New Roman" panose="02020603050405020304" pitchFamily="18" charset="0"/>
                <a:cs typeface="Times New Roman" panose="02020603050405020304" pitchFamily="18" charset="0"/>
              </a:rPr>
              <a:t>suối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chỗ</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có </a:t>
            </a:r>
            <a:r>
              <a:rPr lang="en-US" sz="3200" i="1" dirty="0" err="1">
                <a:latin typeface="Times New Roman" panose="02020603050405020304" pitchFamily="18" charset="0"/>
                <a:cs typeface="Times New Roman" panose="02020603050405020304" pitchFamily="18" charset="0"/>
              </a:rPr>
              <a:t>thê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hi </a:t>
            </a:r>
            <a:r>
              <a:rPr lang="en-US" sz="3200" i="1" dirty="0" err="1">
                <a:latin typeface="Times New Roman" panose="02020603050405020304" pitchFamily="18" charset="0"/>
                <a:cs typeface="Times New Roman" panose="02020603050405020304" pitchFamily="18" charset="0"/>
              </a:rPr>
              <a:t>vọng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a:t>
            </a:r>
            <a:r>
              <a:rPr lang="en-US" sz="3200" i="1" dirty="0">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25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D8FDA-1960-CCB3-E3A7-4897B64E5E59}"/>
              </a:ext>
            </a:extLst>
          </p:cNvPr>
          <p:cNvPicPr>
            <a:picLocks noChangeAspect="1"/>
          </p:cNvPicPr>
          <p:nvPr/>
        </p:nvPicPr>
        <p:blipFill>
          <a:blip r:embed="rId2"/>
          <a:stretch>
            <a:fillRect/>
          </a:stretch>
        </p:blipFill>
        <p:spPr>
          <a:xfrm>
            <a:off x="83890" y="-66983"/>
            <a:ext cx="12192000" cy="6809232"/>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863604" y="2263734"/>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716130" y="1275530"/>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051400" y="3961875"/>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A8FF2-E70D-84A2-D7C3-B49C82D62F9C}"/>
              </a:ext>
            </a:extLst>
          </p:cNvPr>
          <p:cNvPicPr>
            <a:picLocks noChangeAspect="1"/>
          </p:cNvPicPr>
          <p:nvPr/>
        </p:nvPicPr>
        <p:blipFill>
          <a:blip r:embed="rId2"/>
          <a:stretch>
            <a:fillRect/>
          </a:stretch>
        </p:blipFill>
        <p:spPr>
          <a:xfrm>
            <a:off x="0" y="24384"/>
            <a:ext cx="12192000" cy="6809232"/>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21DBCB1-D39E-16F5-7807-5147668237F8}"/>
              </a:ext>
            </a:extLst>
          </p:cNvPr>
          <p:cNvPicPr>
            <a:picLocks noChangeAspect="1"/>
          </p:cNvPicPr>
          <p:nvPr/>
        </p:nvPicPr>
        <p:blipFill>
          <a:blip r:embed="rId4"/>
          <a:stretch>
            <a:fillRect/>
          </a:stretch>
        </p:blipFill>
        <p:spPr>
          <a:xfrm>
            <a:off x="1063230" y="1216344"/>
            <a:ext cx="4490281" cy="3935119"/>
          </a:xfrm>
          <a:prstGeom prst="rect">
            <a:avLst/>
          </a:prstGeom>
        </p:spPr>
      </p:pic>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chim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5"/>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03570"/>
            <a:ext cx="4903363" cy="1307537"/>
          </a:xfrm>
          <a:prstGeom prst="rect">
            <a:avLst/>
          </a:prstGeom>
          <a:noFill/>
        </p:spPr>
        <p:txBody>
          <a:bodyPr wrap="square">
            <a:spAutoFit/>
          </a:bodyPr>
          <a:lstStyle/>
          <a:p>
            <a:pPr algn="just">
              <a:lnSpc>
                <a:spcPct val="150000"/>
              </a:lnSpc>
            </a:pPr>
            <a:r>
              <a:rPr lang="de-DE"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7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Cây cầu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30538" y="2735000"/>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A660E4-B2D4-3E73-F45B-CE6324F9886D}"/>
              </a:ext>
            </a:extLst>
          </p:cNvPr>
          <p:cNvPicPr>
            <a:picLocks noChangeAspect="1"/>
          </p:cNvPicPr>
          <p:nvPr/>
        </p:nvPicPr>
        <p:blipFill>
          <a:blip r:embed="rId5"/>
          <a:stretch>
            <a:fillRect/>
          </a:stretch>
        </p:blipFill>
        <p:spPr>
          <a:xfrm>
            <a:off x="986952" y="1372167"/>
            <a:ext cx="3604400" cy="2714805"/>
          </a:xfrm>
          <a:prstGeom prst="rect">
            <a:avLst/>
          </a:prstGeom>
        </p:spPr>
      </p:pic>
    </p:spTree>
    <p:extLst>
      <p:ext uri="{BB962C8B-B14F-4D97-AF65-F5344CB8AC3E}">
        <p14:creationId xmlns:p14="http://schemas.microsoft.com/office/powerpoint/2010/main" val="4242891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Con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21774"/>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8950C2E-25DC-C392-48A9-761B2ADFC1B1}"/>
              </a:ext>
            </a:extLst>
          </p:cNvPr>
          <p:cNvPicPr>
            <a:picLocks noChangeAspect="1"/>
          </p:cNvPicPr>
          <p:nvPr/>
        </p:nvPicPr>
        <p:blipFill>
          <a:blip r:embed="rId5"/>
          <a:stretch>
            <a:fillRect/>
          </a:stretch>
        </p:blipFill>
        <p:spPr>
          <a:xfrm>
            <a:off x="613628" y="1516536"/>
            <a:ext cx="3796186" cy="2741690"/>
          </a:xfrm>
          <a:prstGeom prst="rect">
            <a:avLst/>
          </a:prstGeom>
        </p:spPr>
      </p:pic>
    </p:spTree>
    <p:extLst>
      <p:ext uri="{BB962C8B-B14F-4D97-AF65-F5344CB8AC3E}">
        <p14:creationId xmlns:p14="http://schemas.microsoft.com/office/powerpoint/2010/main" val="1846741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914528" y="1313998"/>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920821" y="2326903"/>
            <a:ext cx="4903363"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182686" y="3942701"/>
            <a:ext cx="2489497" cy="2147145"/>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914528" y="2338134"/>
            <a:ext cx="4903363" cy="66120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F035BD-B9B5-2FB5-3CC3-DF7CC9ABCAA1}"/>
              </a:ext>
            </a:extLst>
          </p:cNvPr>
          <p:cNvPicPr>
            <a:picLocks noChangeAspect="1"/>
          </p:cNvPicPr>
          <p:nvPr/>
        </p:nvPicPr>
        <p:blipFill>
          <a:blip r:embed="rId5"/>
          <a:stretch>
            <a:fillRect/>
          </a:stretch>
        </p:blipFill>
        <p:spPr>
          <a:xfrm>
            <a:off x="1257640" y="1275791"/>
            <a:ext cx="3794175" cy="2847974"/>
          </a:xfrm>
          <a:prstGeom prst="rect">
            <a:avLst/>
          </a:prstGeom>
        </p:spPr>
      </p:pic>
    </p:spTree>
    <p:extLst>
      <p:ext uri="{BB962C8B-B14F-4D97-AF65-F5344CB8AC3E}">
        <p14:creationId xmlns:p14="http://schemas.microsoft.com/office/powerpoint/2010/main" val="299836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615656" y="261629"/>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
        <p:nvSpPr>
          <p:cNvPr id="6" name="TextBox 5">
            <a:extLst>
              <a:ext uri="{FF2B5EF4-FFF2-40B4-BE49-F238E27FC236}">
                <a16:creationId xmlns:a16="http://schemas.microsoft.com/office/drawing/2014/main" id="{C4A0690D-E748-636F-C4EF-7F6376AA9EAB}"/>
              </a:ext>
            </a:extLst>
          </p:cNvPr>
          <p:cNvSpPr txBox="1"/>
          <p:nvPr/>
        </p:nvSpPr>
        <p:spPr>
          <a:xfrm>
            <a:off x="4545864" y="1564704"/>
            <a:ext cx="7837414" cy="3697166"/>
          </a:xfrm>
          <a:prstGeom prst="rect">
            <a:avLst/>
          </a:prstGeom>
          <a:noFill/>
        </p:spPr>
        <p:txBody>
          <a:bodyPr wrap="square">
            <a:spAutoFit/>
          </a:bodyPr>
          <a:lstStyle/>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chim màu vàng bị nhốt trong lồng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 cầu dây văng mới khánh thành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con mèo thật đáng yêu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1055547-C889-0ABD-A65F-964860220EC0}"/>
              </a:ext>
            </a:extLst>
          </p:cNvPr>
          <p:cNvPicPr>
            <a:picLocks noChangeAspect="1"/>
          </p:cNvPicPr>
          <p:nvPr/>
        </p:nvPicPr>
        <p:blipFill>
          <a:blip r:embed="rId4"/>
          <a:stretch>
            <a:fillRect/>
          </a:stretch>
        </p:blipFill>
        <p:spPr>
          <a:xfrm>
            <a:off x="101469" y="1313426"/>
            <a:ext cx="2096446" cy="1837249"/>
          </a:xfrm>
          <a:prstGeom prst="rect">
            <a:avLst/>
          </a:prstGeom>
        </p:spPr>
      </p:pic>
      <p:pic>
        <p:nvPicPr>
          <p:cNvPr id="8" name="Picture 7">
            <a:extLst>
              <a:ext uri="{FF2B5EF4-FFF2-40B4-BE49-F238E27FC236}">
                <a16:creationId xmlns:a16="http://schemas.microsoft.com/office/drawing/2014/main" id="{0CFCFB64-AF4E-39E8-F3DC-FDB6C38CBF75}"/>
              </a:ext>
            </a:extLst>
          </p:cNvPr>
          <p:cNvPicPr>
            <a:picLocks noChangeAspect="1"/>
          </p:cNvPicPr>
          <p:nvPr/>
        </p:nvPicPr>
        <p:blipFill>
          <a:blip r:embed="rId5"/>
          <a:stretch>
            <a:fillRect/>
          </a:stretch>
        </p:blipFill>
        <p:spPr>
          <a:xfrm>
            <a:off x="1940111" y="1400294"/>
            <a:ext cx="2031918" cy="1837249"/>
          </a:xfrm>
          <a:prstGeom prst="rect">
            <a:avLst/>
          </a:prstGeom>
        </p:spPr>
      </p:pic>
      <p:pic>
        <p:nvPicPr>
          <p:cNvPr id="9" name="Picture 8">
            <a:extLst>
              <a:ext uri="{FF2B5EF4-FFF2-40B4-BE49-F238E27FC236}">
                <a16:creationId xmlns:a16="http://schemas.microsoft.com/office/drawing/2014/main" id="{763BA989-A0C2-B62C-3037-99AD769B3EEE}"/>
              </a:ext>
            </a:extLst>
          </p:cNvPr>
          <p:cNvPicPr>
            <a:picLocks noChangeAspect="1"/>
          </p:cNvPicPr>
          <p:nvPr/>
        </p:nvPicPr>
        <p:blipFill>
          <a:blip r:embed="rId6"/>
          <a:stretch>
            <a:fillRect/>
          </a:stretch>
        </p:blipFill>
        <p:spPr>
          <a:xfrm>
            <a:off x="101469" y="3167088"/>
            <a:ext cx="1838642" cy="1837249"/>
          </a:xfrm>
          <a:prstGeom prst="rect">
            <a:avLst/>
          </a:prstGeom>
        </p:spPr>
      </p:pic>
      <p:pic>
        <p:nvPicPr>
          <p:cNvPr id="3" name="Picture 2">
            <a:extLst>
              <a:ext uri="{FF2B5EF4-FFF2-40B4-BE49-F238E27FC236}">
                <a16:creationId xmlns:a16="http://schemas.microsoft.com/office/drawing/2014/main" id="{A33B1C39-25B5-CB46-E09A-738D38C99FCE}"/>
              </a:ext>
            </a:extLst>
          </p:cNvPr>
          <p:cNvPicPr>
            <a:picLocks noChangeAspect="1"/>
          </p:cNvPicPr>
          <p:nvPr/>
        </p:nvPicPr>
        <p:blipFill>
          <a:blip r:embed="rId7"/>
          <a:stretch>
            <a:fillRect/>
          </a:stretch>
        </p:blipFill>
        <p:spPr>
          <a:xfrm>
            <a:off x="1940111" y="3183501"/>
            <a:ext cx="2031918" cy="1837249"/>
          </a:xfrm>
          <a:prstGeom prst="rect">
            <a:avLst/>
          </a:prstGeom>
        </p:spPr>
      </p:pic>
      <p:sp>
        <p:nvSpPr>
          <p:cNvPr id="11" name="TextBox 10">
            <a:extLst>
              <a:ext uri="{FF2B5EF4-FFF2-40B4-BE49-F238E27FC236}">
                <a16:creationId xmlns:a16="http://schemas.microsoft.com/office/drawing/2014/main" id="{A80BA8C2-5106-67F0-2FD5-66ED223A6975}"/>
              </a:ext>
            </a:extLst>
          </p:cNvPr>
          <p:cNvSpPr txBox="1"/>
          <p:nvPr/>
        </p:nvSpPr>
        <p:spPr>
          <a:xfrm>
            <a:off x="3313652" y="5254626"/>
            <a:ext cx="6136834"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là những câu đã mở rộng thành phần chính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9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6" name="TextBox 5">
            <a:extLst>
              <a:ext uri="{FF2B5EF4-FFF2-40B4-BE49-F238E27FC236}">
                <a16:creationId xmlns:a16="http://schemas.microsoft.com/office/drawing/2014/main" id="{FCC66E48-F597-C8AE-C0D6-FF45E7092781}"/>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8</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8693AC1-CC97-22FF-403C-F52CA49FBF47}"/>
              </a:ext>
            </a:extLst>
          </p:cNvPr>
          <p:cNvSpPr txBox="1"/>
          <p:nvPr/>
        </p:nvSpPr>
        <p:spPr>
          <a:xfrm>
            <a:off x="1209645" y="5784361"/>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49CA5261-5DE4-5BE9-E5FC-6CB3C32A975C}"/>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9" name="TextBox 8">
            <a:extLst>
              <a:ext uri="{FF2B5EF4-FFF2-40B4-BE49-F238E27FC236}">
                <a16:creationId xmlns:a16="http://schemas.microsoft.com/office/drawing/2014/main" id="{F8F0E229-5DA6-12A4-71E8-EEBBCD8204E2}"/>
              </a:ext>
            </a:extLst>
          </p:cNvPr>
          <p:cNvSpPr txBox="1"/>
          <p:nvPr/>
        </p:nvSpPr>
        <p:spPr>
          <a:xfrm>
            <a:off x="1050251" y="3034472"/>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MỞ RỘNG THÀNH PHẦN CHÍNH CỦA ÂCU BẰNG CỤM TỪ</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3660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T7.BÀI1. THỰC HÀNH TIÉNG VIẸT. KNTT</Template>
  <TotalTime>4</TotalTime>
  <Words>1230</Words>
  <Application>Microsoft Office PowerPoint</Application>
  <PresentationFormat>Widescreen</PresentationFormat>
  <Paragraphs>154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3</cp:revision>
  <dcterms:created xsi:type="dcterms:W3CDTF">2022-07-30T14:35:16Z</dcterms:created>
  <dcterms:modified xsi:type="dcterms:W3CDTF">2023-09-17T22:46:24Z</dcterms:modified>
</cp:coreProperties>
</file>