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309" r:id="rId3"/>
    <p:sldId id="308" r:id="rId4"/>
    <p:sldId id="302" r:id="rId5"/>
    <p:sldId id="277" r:id="rId6"/>
    <p:sldId id="303" r:id="rId7"/>
    <p:sldId id="256" r:id="rId8"/>
    <p:sldId id="261" r:id="rId9"/>
    <p:sldId id="258" r:id="rId10"/>
    <p:sldId id="279" r:id="rId11"/>
    <p:sldId id="280" r:id="rId12"/>
    <p:sldId id="281" r:id="rId13"/>
    <p:sldId id="283" r:id="rId14"/>
    <p:sldId id="285" r:id="rId15"/>
    <p:sldId id="284" r:id="rId16"/>
    <p:sldId id="305" r:id="rId17"/>
    <p:sldId id="306" r:id="rId18"/>
    <p:sldId id="278" r:id="rId19"/>
    <p:sldId id="265" r:id="rId20"/>
    <p:sldId id="287" r:id="rId21"/>
    <p:sldId id="288" r:id="rId22"/>
    <p:sldId id="289" r:id="rId23"/>
    <p:sldId id="304" r:id="rId24"/>
    <p:sldId id="290" r:id="rId25"/>
    <p:sldId id="291" r:id="rId26"/>
    <p:sldId id="292" r:id="rId27"/>
    <p:sldId id="293" r:id="rId28"/>
    <p:sldId id="294" r:id="rId29"/>
    <p:sldId id="295" r:id="rId30"/>
    <p:sldId id="296" r:id="rId31"/>
    <p:sldId id="298" r:id="rId32"/>
    <p:sldId id="273" r:id="rId33"/>
    <p:sldId id="307" r:id="rId34"/>
    <p:sldId id="267" r:id="rId35"/>
    <p:sldId id="300" r:id="rId36"/>
    <p:sldId id="301" r:id="rId37"/>
    <p:sldId id="299" r:id="rId38"/>
    <p:sldId id="257" r:id="rId39"/>
  </p:sldIdLst>
  <p:sldSz cx="9144000" cy="5143500" type="screen16x9"/>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CDC"/>
    <a:srgbClr val="D3E397"/>
    <a:srgbClr val="FFF5C3"/>
    <a:srgbClr val="EB6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p:restoredTop sz="94650"/>
  </p:normalViewPr>
  <p:slideViewPr>
    <p:cSldViewPr>
      <p:cViewPr varScale="1">
        <p:scale>
          <a:sx n="93" d="100"/>
          <a:sy n="93" d="100"/>
        </p:scale>
        <p:origin x="846" y="78"/>
      </p:cViewPr>
      <p:guideLst>
        <p:guide orient="horz" pos="1620"/>
        <p:guide pos="2880"/>
      </p:guideLst>
    </p:cSldViewPr>
  </p:slideViewPr>
  <p:notesTextViewPr>
    <p:cViewPr>
      <p:scale>
        <a:sx n="100" d="100"/>
        <a:sy n="100" d="100"/>
      </p:scale>
      <p:origin x="0" y="0"/>
    </p:cViewPr>
  </p:notesTextViewPr>
  <p:notesViewPr>
    <p:cSldViewPr>
      <p:cViewPr varScale="1">
        <p:scale>
          <a:sx n="53" d="100"/>
          <a:sy n="53"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3328D8-EE73-480F-B503-F364282B0968}" type="datetimeFigureOut">
              <a:rPr lang="en-US" smtClean="0"/>
              <a:t>10/11/2024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42CC10-B819-4ED1-A8F7-A6CF5A5AEEC8}" type="slidenum">
              <a:rPr lang="en-US" smtClean="0"/>
              <a:t>‹#›</a:t>
            </a:fld>
            <a:endParaRPr lang="en-US"/>
          </a:p>
        </p:txBody>
      </p:sp>
    </p:spTree>
    <p:extLst>
      <p:ext uri="{BB962C8B-B14F-4D97-AF65-F5344CB8AC3E}">
        <p14:creationId xmlns:p14="http://schemas.microsoft.com/office/powerpoint/2010/main" val="369409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8D6C4-CBC5-45AB-B5A6-A7A9D582EDC3}" type="datetimeFigureOut">
              <a:rPr lang="zh-CN" altLang="en-US" smtClean="0"/>
              <a:t>2024/10/11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B6B8B-9E98-48B0-B411-BB22AD0C102B}" type="slidenum">
              <a:rPr lang="zh-CN" altLang="en-US" smtClean="0"/>
              <a:t>‹#›</a:t>
            </a:fld>
            <a:endParaRPr lang="zh-CN" altLang="en-US"/>
          </a:p>
        </p:txBody>
      </p:sp>
    </p:spTree>
    <p:extLst>
      <p:ext uri="{BB962C8B-B14F-4D97-AF65-F5344CB8AC3E}">
        <p14:creationId xmlns:p14="http://schemas.microsoft.com/office/powerpoint/2010/main" val="381503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06569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13</a:t>
            </a:fld>
            <a:endParaRPr lang="zh-CN" altLang="en-US"/>
          </a:p>
        </p:txBody>
      </p:sp>
    </p:spTree>
    <p:extLst>
      <p:ext uri="{BB962C8B-B14F-4D97-AF65-F5344CB8AC3E}">
        <p14:creationId xmlns:p14="http://schemas.microsoft.com/office/powerpoint/2010/main" val="3507020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17</a:t>
            </a:fld>
            <a:endParaRPr lang="zh-CN" altLang="en-US"/>
          </a:p>
        </p:txBody>
      </p:sp>
    </p:spTree>
    <p:extLst>
      <p:ext uri="{BB962C8B-B14F-4D97-AF65-F5344CB8AC3E}">
        <p14:creationId xmlns:p14="http://schemas.microsoft.com/office/powerpoint/2010/main" val="200593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18</a:t>
            </a:fld>
            <a:endParaRPr lang="zh-CN" altLang="en-US"/>
          </a:p>
        </p:txBody>
      </p:sp>
    </p:spTree>
    <p:extLst>
      <p:ext uri="{BB962C8B-B14F-4D97-AF65-F5344CB8AC3E}">
        <p14:creationId xmlns:p14="http://schemas.microsoft.com/office/powerpoint/2010/main" val="277283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19</a:t>
            </a:fld>
            <a:endParaRPr lang="zh-CN" altLang="en-US"/>
          </a:p>
        </p:txBody>
      </p:sp>
    </p:spTree>
    <p:extLst>
      <p:ext uri="{BB962C8B-B14F-4D97-AF65-F5344CB8AC3E}">
        <p14:creationId xmlns:p14="http://schemas.microsoft.com/office/powerpoint/2010/main" val="1212426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20</a:t>
            </a:fld>
            <a:endParaRPr lang="zh-CN" altLang="en-US"/>
          </a:p>
        </p:txBody>
      </p:sp>
    </p:spTree>
    <p:extLst>
      <p:ext uri="{BB962C8B-B14F-4D97-AF65-F5344CB8AC3E}">
        <p14:creationId xmlns:p14="http://schemas.microsoft.com/office/powerpoint/2010/main" val="371038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21</a:t>
            </a:fld>
            <a:endParaRPr lang="zh-CN" altLang="en-US"/>
          </a:p>
        </p:txBody>
      </p:sp>
    </p:spTree>
    <p:extLst>
      <p:ext uri="{BB962C8B-B14F-4D97-AF65-F5344CB8AC3E}">
        <p14:creationId xmlns:p14="http://schemas.microsoft.com/office/powerpoint/2010/main" val="204719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23</a:t>
            </a:fld>
            <a:endParaRPr lang="zh-CN" altLang="en-US"/>
          </a:p>
        </p:txBody>
      </p:sp>
    </p:spTree>
    <p:extLst>
      <p:ext uri="{BB962C8B-B14F-4D97-AF65-F5344CB8AC3E}">
        <p14:creationId xmlns:p14="http://schemas.microsoft.com/office/powerpoint/2010/main" val="134554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24</a:t>
            </a:fld>
            <a:endParaRPr lang="zh-CN" altLang="en-US"/>
          </a:p>
        </p:txBody>
      </p:sp>
    </p:spTree>
    <p:extLst>
      <p:ext uri="{BB962C8B-B14F-4D97-AF65-F5344CB8AC3E}">
        <p14:creationId xmlns:p14="http://schemas.microsoft.com/office/powerpoint/2010/main" val="184379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25</a:t>
            </a:fld>
            <a:endParaRPr lang="zh-CN" altLang="en-US"/>
          </a:p>
        </p:txBody>
      </p:sp>
    </p:spTree>
    <p:extLst>
      <p:ext uri="{BB962C8B-B14F-4D97-AF65-F5344CB8AC3E}">
        <p14:creationId xmlns:p14="http://schemas.microsoft.com/office/powerpoint/2010/main" val="129119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26</a:t>
            </a:fld>
            <a:endParaRPr lang="zh-CN" altLang="en-US"/>
          </a:p>
        </p:txBody>
      </p:sp>
    </p:spTree>
    <p:extLst>
      <p:ext uri="{BB962C8B-B14F-4D97-AF65-F5344CB8AC3E}">
        <p14:creationId xmlns:p14="http://schemas.microsoft.com/office/powerpoint/2010/main" val="172808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37811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27</a:t>
            </a:fld>
            <a:endParaRPr lang="zh-CN" altLang="en-US"/>
          </a:p>
        </p:txBody>
      </p:sp>
    </p:spTree>
    <p:extLst>
      <p:ext uri="{BB962C8B-B14F-4D97-AF65-F5344CB8AC3E}">
        <p14:creationId xmlns:p14="http://schemas.microsoft.com/office/powerpoint/2010/main" val="237338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28</a:t>
            </a:fld>
            <a:endParaRPr lang="zh-CN" altLang="en-US"/>
          </a:p>
        </p:txBody>
      </p:sp>
    </p:spTree>
    <p:extLst>
      <p:ext uri="{BB962C8B-B14F-4D97-AF65-F5344CB8AC3E}">
        <p14:creationId xmlns:p14="http://schemas.microsoft.com/office/powerpoint/2010/main" val="3542584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29</a:t>
            </a:fld>
            <a:endParaRPr lang="zh-CN" altLang="en-US"/>
          </a:p>
        </p:txBody>
      </p:sp>
    </p:spTree>
    <p:extLst>
      <p:ext uri="{BB962C8B-B14F-4D97-AF65-F5344CB8AC3E}">
        <p14:creationId xmlns:p14="http://schemas.microsoft.com/office/powerpoint/2010/main" val="246242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30</a:t>
            </a:fld>
            <a:endParaRPr lang="zh-CN" altLang="en-US"/>
          </a:p>
        </p:txBody>
      </p:sp>
    </p:spTree>
    <p:extLst>
      <p:ext uri="{BB962C8B-B14F-4D97-AF65-F5344CB8AC3E}">
        <p14:creationId xmlns:p14="http://schemas.microsoft.com/office/powerpoint/2010/main" val="2342166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31</a:t>
            </a:fld>
            <a:endParaRPr lang="zh-CN" altLang="en-US"/>
          </a:p>
        </p:txBody>
      </p:sp>
    </p:spTree>
    <p:extLst>
      <p:ext uri="{BB962C8B-B14F-4D97-AF65-F5344CB8AC3E}">
        <p14:creationId xmlns:p14="http://schemas.microsoft.com/office/powerpoint/2010/main" val="50671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33</a:t>
            </a:fld>
            <a:endParaRPr lang="zh-CN" altLang="en-US"/>
          </a:p>
        </p:txBody>
      </p:sp>
    </p:spTree>
    <p:extLst>
      <p:ext uri="{BB962C8B-B14F-4D97-AF65-F5344CB8AC3E}">
        <p14:creationId xmlns:p14="http://schemas.microsoft.com/office/powerpoint/2010/main" val="2607751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34</a:t>
            </a:fld>
            <a:endParaRPr lang="zh-CN" altLang="en-US"/>
          </a:p>
        </p:txBody>
      </p:sp>
    </p:spTree>
    <p:extLst>
      <p:ext uri="{BB962C8B-B14F-4D97-AF65-F5344CB8AC3E}">
        <p14:creationId xmlns:p14="http://schemas.microsoft.com/office/powerpoint/2010/main" val="203194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35</a:t>
            </a:fld>
            <a:endParaRPr lang="zh-CN" altLang="en-US"/>
          </a:p>
        </p:txBody>
      </p:sp>
    </p:spTree>
    <p:extLst>
      <p:ext uri="{BB962C8B-B14F-4D97-AF65-F5344CB8AC3E}">
        <p14:creationId xmlns:p14="http://schemas.microsoft.com/office/powerpoint/2010/main" val="4241730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36</a:t>
            </a:fld>
            <a:endParaRPr lang="zh-CN" altLang="en-US"/>
          </a:p>
        </p:txBody>
      </p:sp>
    </p:spTree>
    <p:extLst>
      <p:ext uri="{BB962C8B-B14F-4D97-AF65-F5344CB8AC3E}">
        <p14:creationId xmlns:p14="http://schemas.microsoft.com/office/powerpoint/2010/main" val="277071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37</a:t>
            </a:fld>
            <a:endParaRPr lang="zh-CN" altLang="en-US"/>
          </a:p>
        </p:txBody>
      </p:sp>
    </p:spTree>
    <p:extLst>
      <p:ext uri="{BB962C8B-B14F-4D97-AF65-F5344CB8AC3E}">
        <p14:creationId xmlns:p14="http://schemas.microsoft.com/office/powerpoint/2010/main" val="208221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3</a:t>
            </a:fld>
            <a:endParaRPr lang="zh-CN" altLang="en-US"/>
          </a:p>
        </p:txBody>
      </p:sp>
    </p:spTree>
    <p:extLst>
      <p:ext uri="{BB962C8B-B14F-4D97-AF65-F5344CB8AC3E}">
        <p14:creationId xmlns:p14="http://schemas.microsoft.com/office/powerpoint/2010/main" val="130881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6</a:t>
            </a:fld>
            <a:endParaRPr lang="zh-CN" altLang="en-US"/>
          </a:p>
        </p:txBody>
      </p:sp>
    </p:spTree>
    <p:extLst>
      <p:ext uri="{BB962C8B-B14F-4D97-AF65-F5344CB8AC3E}">
        <p14:creationId xmlns:p14="http://schemas.microsoft.com/office/powerpoint/2010/main" val="375120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7</a:t>
            </a:fld>
            <a:endParaRPr lang="zh-CN" altLang="en-US"/>
          </a:p>
        </p:txBody>
      </p:sp>
    </p:spTree>
    <p:extLst>
      <p:ext uri="{BB962C8B-B14F-4D97-AF65-F5344CB8AC3E}">
        <p14:creationId xmlns:p14="http://schemas.microsoft.com/office/powerpoint/2010/main" val="247646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Giáo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án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quyền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Nguyễn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Nhâm</a:t>
            </a:r>
            <a:r>
              <a:rPr lang="en-US" sz="1200" b="1" kern="1200" dirty="0" smtClean="0">
                <a:solidFill>
                  <a:schemeClr val="tx1"/>
                </a:solidFill>
                <a:effectLst/>
                <a:latin typeface="+mn-lt"/>
                <a:ea typeface="+mn-ea"/>
                <a:cs typeface="+mn-cs"/>
              </a:rPr>
              <a:t>- 0981.713.891</a:t>
            </a:r>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8</a:t>
            </a:fld>
            <a:endParaRPr lang="zh-CN" altLang="en-US"/>
          </a:p>
        </p:txBody>
      </p:sp>
    </p:spTree>
    <p:extLst>
      <p:ext uri="{BB962C8B-B14F-4D97-AF65-F5344CB8AC3E}">
        <p14:creationId xmlns:p14="http://schemas.microsoft.com/office/powerpoint/2010/main" val="153514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9</a:t>
            </a:fld>
            <a:endParaRPr lang="zh-CN" altLang="en-US"/>
          </a:p>
        </p:txBody>
      </p:sp>
    </p:spTree>
    <p:extLst>
      <p:ext uri="{BB962C8B-B14F-4D97-AF65-F5344CB8AC3E}">
        <p14:creationId xmlns:p14="http://schemas.microsoft.com/office/powerpoint/2010/main" val="405648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10</a:t>
            </a:fld>
            <a:endParaRPr lang="zh-CN" altLang="en-US"/>
          </a:p>
        </p:txBody>
      </p:sp>
    </p:spTree>
    <p:extLst>
      <p:ext uri="{BB962C8B-B14F-4D97-AF65-F5344CB8AC3E}">
        <p14:creationId xmlns:p14="http://schemas.microsoft.com/office/powerpoint/2010/main" val="250397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12</a:t>
            </a:fld>
            <a:endParaRPr lang="zh-CN" altLang="en-US"/>
          </a:p>
        </p:txBody>
      </p:sp>
    </p:spTree>
    <p:extLst>
      <p:ext uri="{BB962C8B-B14F-4D97-AF65-F5344CB8AC3E}">
        <p14:creationId xmlns:p14="http://schemas.microsoft.com/office/powerpoint/2010/main" val="297626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344984"/>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874028"/>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367993"/>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8276733"/>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1012175"/>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437377"/>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0300932"/>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2489593"/>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343962"/>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1320532"/>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7598677"/>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31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2024/10/11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86BAB08-D03A-4FEF-8092-001CB785BBAB}" type="datetimeFigureOut">
              <a:rPr lang="zh-CN" altLang="en-US" smtClean="0">
                <a:solidFill>
                  <a:prstClr val="black">
                    <a:tint val="75000"/>
                  </a:prstClr>
                </a:solidFill>
              </a:rPr>
              <a:pPr/>
              <a:t>2024/10/11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7727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https://encrypted-tbn0.gstatic.com/images?q=tbn:ANd9GcSEAFC997QKaKco3ZcROM_MFvyYbBo3uz0mgw&amp;usqp=CA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303AD1A-6F61-4738-AB38-FFB5BF62F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32" y="1860"/>
            <a:ext cx="9140694" cy="5141640"/>
          </a:xfrm>
          <a:prstGeom prst="rect">
            <a:avLst/>
          </a:prstGeom>
        </p:spPr>
      </p:pic>
      <p:sp>
        <p:nvSpPr>
          <p:cNvPr id="15" name="18">
            <a:extLst>
              <a:ext uri="{FF2B5EF4-FFF2-40B4-BE49-F238E27FC236}">
                <a16:creationId xmlns:a16="http://schemas.microsoft.com/office/drawing/2014/main" xmlns="" id="{84E0EB1E-CC1F-4B09-8338-D305427AF817}"/>
              </a:ext>
            </a:extLst>
          </p:cNvPr>
          <p:cNvSpPr>
            <a:spLocks noChangeArrowheads="1"/>
          </p:cNvSpPr>
          <p:nvPr>
            <p:custDataLst>
              <p:tags r:id="rId1"/>
            </p:custDataLst>
          </p:nvPr>
        </p:nvSpPr>
        <p:spPr bwMode="auto">
          <a:xfrm>
            <a:off x="1036320" y="946618"/>
            <a:ext cx="7071360" cy="152349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Chào</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mừng</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thầy</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cô</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50" b="1" dirty="0" err="1">
                <a:solidFill>
                  <a:srgbClr val="7CAE6E"/>
                </a:solidFill>
                <a:latin typeface="Times New Roman" panose="02020603050405020304" pitchFamily="18" charset="0"/>
                <a:ea typeface="微软雅黑" panose="020B0503020204020204" pitchFamily="34" charset="-122"/>
                <a:cs typeface="Times New Roman" panose="02020603050405020304" pitchFamily="18" charset="0"/>
              </a:rPr>
              <a:t>sinh</a:t>
            </a:r>
            <a:endParaRPr lang="en-US" altLang="zh-CN" sz="4950" b="1" dirty="0">
              <a:solidFill>
                <a:srgbClr val="7CAE6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2051720" y="289573"/>
            <a:ext cx="3816424" cy="523220"/>
          </a:xfrm>
          <a:prstGeom prst="rect">
            <a:avLst/>
          </a:prstGeom>
          <a:noFill/>
        </p:spPr>
        <p:txBody>
          <a:bodyPr wrap="square" rtlCol="0">
            <a:spAutoFit/>
          </a:bodyPr>
          <a:lstStyle/>
          <a:p>
            <a:r>
              <a:rPr lang="en-US" sz="2800" b="1" dirty="0" smtClean="0">
                <a:solidFill>
                  <a:srgbClr val="FF0000"/>
                </a:solidFill>
              </a:rPr>
              <a:t>NGỮ VĂN 6</a:t>
            </a:r>
            <a:endParaRPr lang="en-US" sz="2800" b="1" dirty="0">
              <a:solidFill>
                <a:srgbClr val="FF0000"/>
              </a:solidFill>
            </a:endParaRPr>
          </a:p>
        </p:txBody>
      </p:sp>
      <p:sp>
        <p:nvSpPr>
          <p:cNvPr id="3" name="TextBox 2"/>
          <p:cNvSpPr txBox="1"/>
          <p:nvPr/>
        </p:nvSpPr>
        <p:spPr>
          <a:xfrm>
            <a:off x="5652120" y="2757825"/>
            <a:ext cx="3326942" cy="369332"/>
          </a:xfrm>
          <a:prstGeom prst="rect">
            <a:avLst/>
          </a:prstGeom>
          <a:noFill/>
        </p:spPr>
        <p:txBody>
          <a:bodyPr wrap="square" rtlCol="0">
            <a:spAutoFit/>
          </a:bodyPr>
          <a:lstStyle/>
          <a:p>
            <a:r>
              <a:rPr lang="en-US" b="1" dirty="0" smtClean="0">
                <a:solidFill>
                  <a:srgbClr val="FF0000"/>
                </a:solidFill>
              </a:rPr>
              <a:t>GV: NGUYỄN MẠNH CƯỜNG</a:t>
            </a:r>
            <a:endParaRPr lang="en-US" b="1" dirty="0">
              <a:solidFill>
                <a:srgbClr val="FF0000"/>
              </a:solidFill>
            </a:endParaRPr>
          </a:p>
        </p:txBody>
      </p:sp>
    </p:spTree>
    <p:extLst>
      <p:ext uri="{BB962C8B-B14F-4D97-AF65-F5344CB8AC3E}">
        <p14:creationId xmlns:p14="http://schemas.microsoft.com/office/powerpoint/2010/main" val="793602687"/>
      </p:ext>
    </p:extLst>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Hoàng tử bé - The Little Prince - Children&amp;#39;s Day Picks | Escapism">
            <a:extLst>
              <a:ext uri="{FF2B5EF4-FFF2-40B4-BE49-F238E27FC236}">
                <a16:creationId xmlns="" xmlns:a16="http://schemas.microsoft.com/office/drawing/2014/main" id="{D8521C89-71A1-584F-8179-829A2F1D6D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3999" cy="5143500"/>
          </a:xfrm>
          <a:prstGeom prst="rect">
            <a:avLst/>
          </a:prstGeom>
          <a:solidFill>
            <a:srgbClr val="FFFFFF"/>
          </a:solidFill>
        </p:spPr>
      </p:pic>
    </p:spTree>
    <p:extLst>
      <p:ext uri="{BB962C8B-B14F-4D97-AF65-F5344CB8AC3E}">
        <p14:creationId xmlns:p14="http://schemas.microsoft.com/office/powerpoint/2010/main" val="197223381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àng tử bé&amp;quot;-trích dẫn hay | Prince">
            <a:extLst>
              <a:ext uri="{FF2B5EF4-FFF2-40B4-BE49-F238E27FC236}">
                <a16:creationId xmlns="" xmlns:a16="http://schemas.microsoft.com/office/drawing/2014/main" id="{047C26C3-F849-E14F-A767-14861769DF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0"/>
            <a:ext cx="322262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àng tử bé&amp;quot;-trích dẫn hay | Cuộc sống, Truyền cảm hứng, Cam">
            <a:extLst>
              <a:ext uri="{FF2B5EF4-FFF2-40B4-BE49-F238E27FC236}">
                <a16:creationId xmlns="" xmlns:a16="http://schemas.microsoft.com/office/drawing/2014/main" id="{D89C2CE5-2F6C-2A4A-8318-22C6B79B6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5799" y="0"/>
            <a:ext cx="3222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6413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3608" y="771550"/>
            <a:ext cx="7056784" cy="2934326"/>
          </a:xfrm>
          <a:prstGeom prst="rect">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7" name="图片 6" descr="1446cc0e598daeeb689b2ac3180c5d68.png"/>
          <p:cNvPicPr>
            <a:picLocks noChangeAspect="1"/>
          </p:cNvPicPr>
          <p:nvPr/>
        </p:nvPicPr>
        <p:blipFill>
          <a:blip r:embed="rId3" cstate="print"/>
          <a:stretch>
            <a:fillRect/>
          </a:stretch>
        </p:blipFill>
        <p:spPr>
          <a:xfrm>
            <a:off x="0" y="3617018"/>
            <a:ext cx="9144000" cy="1526482"/>
          </a:xfrm>
          <a:prstGeom prst="rect">
            <a:avLst/>
          </a:prstGeom>
        </p:spPr>
      </p:pic>
      <p:pic>
        <p:nvPicPr>
          <p:cNvPr id="8" name="图片 7" descr="c748d1d6b82165f4d3cfdaf412d271aa.png"/>
          <p:cNvPicPr>
            <a:picLocks noChangeAspect="1"/>
          </p:cNvPicPr>
          <p:nvPr/>
        </p:nvPicPr>
        <p:blipFill>
          <a:blip r:embed="rId4" cstate="print"/>
          <a:stretch>
            <a:fillRect/>
          </a:stretch>
        </p:blipFill>
        <p:spPr>
          <a:xfrm>
            <a:off x="0" y="627534"/>
            <a:ext cx="3504910" cy="4772774"/>
          </a:xfrm>
          <a:prstGeom prst="rect">
            <a:avLst/>
          </a:prstGeom>
        </p:spPr>
      </p:pic>
      <p:sp>
        <p:nvSpPr>
          <p:cNvPr id="9" name="TextBox 27">
            <a:extLst>
              <a:ext uri="{FF2B5EF4-FFF2-40B4-BE49-F238E27FC236}">
                <a16:creationId xmlns="" xmlns:a16="http://schemas.microsoft.com/office/drawing/2014/main" id="{D5809393-F82D-8C44-A8B4-C6C2EF4B3AEC}"/>
              </a:ext>
            </a:extLst>
          </p:cNvPr>
          <p:cNvSpPr txBox="1">
            <a:spLocks/>
          </p:cNvSpPr>
          <p:nvPr/>
        </p:nvSpPr>
        <p:spPr bwMode="auto">
          <a:xfrm>
            <a:off x="1691680" y="1359035"/>
            <a:ext cx="6048672" cy="152648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just"/>
            <a:r>
              <a:rPr lang="en-US"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vi-VN" altLang="zh-CN" sz="55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55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Tác </a:t>
            </a:r>
            <a:r>
              <a:rPr lang="vi-VN" altLang="zh-CN" sz="55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giả</a:t>
            </a:r>
            <a:r>
              <a:rPr lang="en-US" altLang="zh-CN" sz="55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tác phẩm</a:t>
            </a:r>
            <a:endParaRPr lang="zh-CN" altLang="en-US"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8907370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4AE04-A8F3-7C49-B64C-09237684AB5C}"/>
              </a:ext>
            </a:extLst>
          </p:cNvPr>
          <p:cNvSpPr>
            <a:spLocks noGrp="1"/>
          </p:cNvSpPr>
          <p:nvPr>
            <p:ph type="title"/>
          </p:nvPr>
        </p:nvSpPr>
        <p:spPr/>
        <p:txBody>
          <a:bodyPr/>
          <a:lstStyle/>
          <a:p>
            <a:r>
              <a:rPr lang="x-none" b="1" dirty="0">
                <a:solidFill>
                  <a:schemeClr val="accent5">
                    <a:lumMod val="50000"/>
                  </a:schemeClr>
                </a:solidFill>
                <a:latin typeface="Times New Roman" panose="02020603050405020304" pitchFamily="18" charset="0"/>
                <a:cs typeface="Times New Roman" panose="02020603050405020304" pitchFamily="18" charset="0"/>
              </a:rPr>
              <a:t>Hoạt động cặp đôi</a:t>
            </a:r>
          </a:p>
        </p:txBody>
      </p:sp>
      <p:graphicFrame>
        <p:nvGraphicFramePr>
          <p:cNvPr id="4" name="Table 4">
            <a:extLst>
              <a:ext uri="{FF2B5EF4-FFF2-40B4-BE49-F238E27FC236}">
                <a16:creationId xmlns="" xmlns:a16="http://schemas.microsoft.com/office/drawing/2014/main" id="{747BFE43-6ED3-634A-B6C1-CE67DBC10E28}"/>
              </a:ext>
            </a:extLst>
          </p:cNvPr>
          <p:cNvGraphicFramePr>
            <a:graphicFrameLocks noGrp="1"/>
          </p:cNvGraphicFramePr>
          <p:nvPr>
            <p:extLst>
              <p:ext uri="{D42A27DB-BD31-4B8C-83A1-F6EECF244321}">
                <p14:modId xmlns:p14="http://schemas.microsoft.com/office/powerpoint/2010/main" val="1379758772"/>
              </p:ext>
            </p:extLst>
          </p:nvPr>
        </p:nvGraphicFramePr>
        <p:xfrm>
          <a:off x="1524000" y="1419622"/>
          <a:ext cx="6096000" cy="3078480"/>
        </p:xfrm>
        <a:graphic>
          <a:graphicData uri="http://schemas.openxmlformats.org/drawingml/2006/table">
            <a:tbl>
              <a:tblPr firstRow="1" bandRow="1">
                <a:tableStyleId>{FABFCF23-3B69-468F-B69F-88F6DE6A72F2}</a:tableStyleId>
              </a:tblPr>
              <a:tblGrid>
                <a:gridCol w="2032000">
                  <a:extLst>
                    <a:ext uri="{9D8B030D-6E8A-4147-A177-3AD203B41FA5}">
                      <a16:colId xmlns="" xmlns:a16="http://schemas.microsoft.com/office/drawing/2014/main" val="4255074532"/>
                    </a:ext>
                  </a:extLst>
                </a:gridCol>
                <a:gridCol w="2032000">
                  <a:extLst>
                    <a:ext uri="{9D8B030D-6E8A-4147-A177-3AD203B41FA5}">
                      <a16:colId xmlns="" xmlns:a16="http://schemas.microsoft.com/office/drawing/2014/main" val="3662947113"/>
                    </a:ext>
                  </a:extLst>
                </a:gridCol>
                <a:gridCol w="2032000">
                  <a:extLst>
                    <a:ext uri="{9D8B030D-6E8A-4147-A177-3AD203B41FA5}">
                      <a16:colId xmlns="" xmlns:a16="http://schemas.microsoft.com/office/drawing/2014/main" val="1425538737"/>
                    </a:ext>
                  </a:extLst>
                </a:gridCol>
              </a:tblGrid>
              <a:tr h="370840">
                <a:tc>
                  <a:txBody>
                    <a:bodyPr/>
                    <a:lstStyle/>
                    <a:p>
                      <a:pPr algn="ctr"/>
                      <a:r>
                        <a:rPr lang="x-none" sz="2800" dirty="0">
                          <a:latin typeface="Times New Roman" panose="02020603050405020304" pitchFamily="18" charset="0"/>
                          <a:cs typeface="Times New Roman" panose="02020603050405020304" pitchFamily="18" charset="0"/>
                        </a:rPr>
                        <a:t>Tác giả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Tác phẩm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290815798"/>
                  </a:ext>
                </a:extLst>
              </a:tr>
              <a:tr h="370840">
                <a:tc>
                  <a:txBody>
                    <a:bodyPr/>
                    <a:lstStyle/>
                    <a:p>
                      <a:pPr algn="ctr"/>
                      <a:endParaRPr lang="x-none" sz="280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x-none" dirty="0"/>
                    </a:p>
                    <a:p>
                      <a:endParaRPr lang="x-none" dirty="0"/>
                    </a:p>
                    <a:p>
                      <a:endParaRPr lang="x-none" dirty="0"/>
                    </a:p>
                    <a:p>
                      <a:endParaRPr lang="x-none" dirty="0"/>
                    </a:p>
                    <a:p>
                      <a:endParaRPr lang="x-none" dirty="0"/>
                    </a:p>
                    <a:p>
                      <a:endParaRPr lang="x-none" dirty="0"/>
                    </a:p>
                    <a:p>
                      <a:endParaRPr lang="x-none" dirty="0"/>
                    </a:p>
                  </a:txBody>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158970893"/>
                  </a:ext>
                </a:extLst>
              </a:tr>
            </a:tbl>
          </a:graphicData>
        </a:graphic>
      </p:graphicFrame>
      <p:sp>
        <p:nvSpPr>
          <p:cNvPr id="5" name="Rectangle 4">
            <a:extLst>
              <a:ext uri="{FF2B5EF4-FFF2-40B4-BE49-F238E27FC236}">
                <a16:creationId xmlns="" xmlns:a16="http://schemas.microsoft.com/office/drawing/2014/main" id="{04883C7C-0BDF-874C-8035-7D714CE9D8EB}"/>
              </a:ext>
            </a:extLst>
          </p:cNvPr>
          <p:cNvSpPr/>
          <p:nvPr/>
        </p:nvSpPr>
        <p:spPr>
          <a:xfrm>
            <a:off x="3563888" y="1419622"/>
            <a:ext cx="2016224" cy="307848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9885932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Đọc: Nếu cậu muốn có một người bạn... (trích Hoàng tử bé, Ăng-toan đơ  Xanh-tơ Ê-xu-pe-ri) - Hoc24">
            <a:extLst>
              <a:ext uri="{FF2B5EF4-FFF2-40B4-BE49-F238E27FC236}">
                <a16:creationId xmlns="" xmlns:a16="http://schemas.microsoft.com/office/drawing/2014/main" id="{54043E52-BBA0-F54D-A33D-73C5B3666B9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4" descr="Đọc: Nếu cậu muốn có một người bạn... (trích Hoàng tử bé, Ăng-toan đơ  Xanh-tơ Ê-xu-pe-ri) - Hoc24">
            <a:extLst>
              <a:ext uri="{FF2B5EF4-FFF2-40B4-BE49-F238E27FC236}">
                <a16:creationId xmlns="" xmlns:a16="http://schemas.microsoft.com/office/drawing/2014/main" id="{88280E98-E7D4-9749-8F38-77557522CC5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6" name="AutoShape 6" descr="Đọc: Nếu cậu muốn có một người bạn... (trích Hoàng tử bé, Ăng-toan đơ  Xanh-tơ Ê-xu-pe-ri) - Hoc24">
            <a:extLst>
              <a:ext uri="{FF2B5EF4-FFF2-40B4-BE49-F238E27FC236}">
                <a16:creationId xmlns="" xmlns:a16="http://schemas.microsoft.com/office/drawing/2014/main" id="{7B4D1D1B-0A05-7E47-8104-F259EA766779}"/>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4104" name="Picture 8" descr="Phạm Hồng My: Tác giả ANTOINE DE SAINT EXUPÉRY">
            <a:extLst>
              <a:ext uri="{FF2B5EF4-FFF2-40B4-BE49-F238E27FC236}">
                <a16:creationId xmlns="" xmlns:a16="http://schemas.microsoft.com/office/drawing/2014/main" id="{CAB1B615-61CA-1942-8BE7-778D6E58E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9864" y="762000"/>
            <a:ext cx="5148064"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AD921B4-75C9-0140-B2CB-1C12AF5298E0}"/>
              </a:ext>
            </a:extLst>
          </p:cNvPr>
          <p:cNvSpPr txBox="1"/>
          <p:nvPr/>
        </p:nvSpPr>
        <p:spPr>
          <a:xfrm>
            <a:off x="4139952" y="486807"/>
            <a:ext cx="4843264" cy="4513351"/>
          </a:xfrm>
          <a:prstGeom prst="rect">
            <a:avLst/>
          </a:prstGeom>
          <a:noFill/>
        </p:spPr>
        <p:txBody>
          <a:bodyPr wrap="square" rtlCol="0">
            <a:spAutoFit/>
          </a:bodyPr>
          <a:lstStyle/>
          <a:p>
            <a:pPr>
              <a:lnSpc>
                <a:spcPct val="114000"/>
              </a:lnSpc>
            </a:pPr>
            <a:r>
              <a:rPr lang="en-US" sz="2800" smtClean="0">
                <a:solidFill>
                  <a:srgbClr val="FF0000"/>
                </a:solidFill>
                <a:latin typeface="Times New Roman" panose="02020603050405020304" pitchFamily="18" charset="0"/>
                <a:cs typeface="Times New Roman" panose="02020603050405020304" pitchFamily="18" charset="0"/>
              </a:rPr>
              <a:t>* Tác giả</a:t>
            </a:r>
            <a:r>
              <a:rPr lang="en-US" sz="2800" smtClean="0">
                <a:latin typeface="Times New Roman" panose="02020603050405020304" pitchFamily="18" charset="0"/>
                <a:cs typeface="Times New Roman" panose="02020603050405020304" pitchFamily="18" charset="0"/>
              </a:rPr>
              <a:t>: </a:t>
            </a:r>
            <a:r>
              <a:rPr lang="x-none" sz="2800" smtClean="0">
                <a:solidFill>
                  <a:srgbClr val="FF0000"/>
                </a:solidFill>
                <a:latin typeface="Times New Roman" panose="02020603050405020304" pitchFamily="18" charset="0"/>
                <a:cs typeface="Times New Roman" panose="02020603050405020304" pitchFamily="18" charset="0"/>
              </a:rPr>
              <a:t>Ăng-toan </a:t>
            </a:r>
            <a:r>
              <a:rPr lang="x-none" sz="2800" dirty="0">
                <a:solidFill>
                  <a:srgbClr val="FF0000"/>
                </a:solidFill>
                <a:latin typeface="Times New Roman" panose="02020603050405020304" pitchFamily="18" charset="0"/>
                <a:cs typeface="Times New Roman" panose="02020603050405020304" pitchFamily="18" charset="0"/>
              </a:rPr>
              <a:t>đơ Xanh-tơ Ê-xu-pê-ri (</a:t>
            </a:r>
            <a:r>
              <a:rPr lang="en-US" sz="2800" dirty="0">
                <a:solidFill>
                  <a:srgbClr val="FF0000"/>
                </a:solidFill>
                <a:latin typeface="Times New Roman" panose="02020603050405020304" pitchFamily="18" charset="0"/>
                <a:cs typeface="Times New Roman" panose="02020603050405020304" pitchFamily="18" charset="0"/>
              </a:rPr>
              <a:t>1900 – 1944)</a:t>
            </a:r>
            <a:endParaRPr lang="x-none" sz="2800" dirty="0">
              <a:solidFill>
                <a:srgbClr val="FF0000"/>
              </a:solidFill>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endParaRPr lang="x-none" sz="2800" dirty="0">
              <a:solidFill>
                <a:srgbClr val="FF0000"/>
              </a:solidFill>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chuyến</a:t>
            </a:r>
            <a:r>
              <a:rPr lang="en-US" sz="2800" dirty="0">
                <a:solidFill>
                  <a:srgbClr val="FF0000"/>
                </a:solidFill>
                <a:latin typeface="Times New Roman" panose="02020603050405020304" pitchFamily="18" charset="0"/>
                <a:cs typeface="Times New Roman" panose="02020603050405020304" pitchFamily="18" charset="0"/>
              </a:rPr>
              <a:t> bay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phi </a:t>
            </a:r>
            <a:r>
              <a:rPr lang="en-US" sz="2800" dirty="0" err="1">
                <a:solidFill>
                  <a:srgbClr val="FF0000"/>
                </a:solidFill>
                <a:latin typeface="Times New Roman" panose="02020603050405020304" pitchFamily="18" charset="0"/>
                <a:cs typeface="Times New Roman" panose="02020603050405020304" pitchFamily="18" charset="0"/>
              </a:rPr>
              <a:t>công</a:t>
            </a:r>
            <a:endParaRPr lang="x-none" sz="2800" dirty="0">
              <a:solidFill>
                <a:srgbClr val="FF0000"/>
              </a:solidFill>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800" dirty="0" err="1">
                <a:solidFill>
                  <a:srgbClr val="FF0000"/>
                </a:solidFill>
                <a:latin typeface="Times New Roman" panose="02020603050405020304" pitchFamily="18" charset="0"/>
                <a:cs typeface="Times New Roman" panose="02020603050405020304" pitchFamily="18" charset="0"/>
              </a:rPr>
              <a:t>Đậm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trẻo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a:t>
            </a:r>
            <a:r>
              <a:rPr lang="en-US" sz="2800" dirty="0">
                <a:solidFill>
                  <a:srgbClr val="FF0000"/>
                </a:solidFill>
                <a:latin typeface="Times New Roman" panose="02020603050405020304" pitchFamily="18" charset="0"/>
                <a:cs typeface="Times New Roman" panose="02020603050405020304" pitchFamily="18" charset="0"/>
              </a:rPr>
              <a:t>.</a:t>
            </a:r>
            <a:endParaRPr lang="x-none" sz="2800" dirty="0">
              <a:solidFill>
                <a:srgbClr val="FF0000"/>
              </a:solidFill>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02500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95486"/>
            <a:ext cx="8424936" cy="4228850"/>
          </a:xfrm>
          <a:prstGeom prst="rect">
            <a:avLst/>
          </a:prstGeom>
        </p:spPr>
        <p:txBody>
          <a:bodyPr wrap="square">
            <a:spAutoFit/>
          </a:bodyPr>
          <a:lstStyle/>
          <a:p>
            <a:pPr algn="just">
              <a:lnSpc>
                <a:spcPct val="115000"/>
              </a:lnSpc>
              <a:spcAft>
                <a:spcPts val="0"/>
              </a:spcAft>
            </a:pPr>
            <a:r>
              <a:rPr lang="en-US" sz="2800" kern="100" smtClean="0">
                <a:solidFill>
                  <a:srgbClr val="FF0000"/>
                </a:solidFill>
                <a:latin typeface="Times New Roman"/>
                <a:ea typeface="SimSun"/>
                <a:cs typeface="Times New Roman"/>
              </a:rPr>
              <a:t>* Tác phẩm: </a:t>
            </a:r>
          </a:p>
          <a:p>
            <a:pPr algn="just">
              <a:lnSpc>
                <a:spcPct val="115000"/>
              </a:lnSpc>
              <a:spcAft>
                <a:spcPts val="0"/>
              </a:spcAft>
            </a:pPr>
            <a:r>
              <a:rPr lang="en-US" sz="2800" kern="100" smtClean="0">
                <a:solidFill>
                  <a:srgbClr val="FF0000"/>
                </a:solidFill>
                <a:latin typeface="Times New Roman"/>
                <a:ea typeface="SimSun"/>
                <a:cs typeface="Times New Roman"/>
              </a:rPr>
              <a:t>- </a:t>
            </a:r>
            <a:r>
              <a:rPr lang="en-US" sz="2800" kern="100">
                <a:solidFill>
                  <a:srgbClr val="FF0000"/>
                </a:solidFill>
                <a:latin typeface="Times New Roman"/>
                <a:ea typeface="SimSun"/>
                <a:cs typeface="Times New Roman"/>
              </a:rPr>
              <a:t>Trích trong Hoàng tử bé, chương XXI</a:t>
            </a:r>
            <a:endParaRPr lang="en-US" sz="2800">
              <a:solidFill>
                <a:srgbClr val="FF0000"/>
              </a:solidFill>
              <a:latin typeface="Times New Roman"/>
              <a:ea typeface="Calibri"/>
              <a:cs typeface="Times New Roman"/>
            </a:endParaRPr>
          </a:p>
          <a:p>
            <a:pPr algn="just">
              <a:lnSpc>
                <a:spcPct val="115000"/>
              </a:lnSpc>
              <a:spcAft>
                <a:spcPts val="0"/>
              </a:spcAft>
            </a:pPr>
            <a:r>
              <a:rPr lang="en-US" sz="2800" kern="100">
                <a:solidFill>
                  <a:srgbClr val="FF0000"/>
                </a:solidFill>
                <a:latin typeface="Times New Roman"/>
                <a:ea typeface="SimSun"/>
                <a:cs typeface="Times New Roman"/>
              </a:rPr>
              <a:t>- Kể về cuộc gặp gỡ bất ngờ giữa hoàng tử bé và một con cáo trên trái </a:t>
            </a:r>
            <a:r>
              <a:rPr lang="en-US" sz="2800" kern="100" smtClean="0">
                <a:solidFill>
                  <a:srgbClr val="FF0000"/>
                </a:solidFill>
                <a:latin typeface="Times New Roman"/>
                <a:ea typeface="SimSun"/>
                <a:cs typeface="Times New Roman"/>
              </a:rPr>
              <a:t>đất</a:t>
            </a:r>
          </a:p>
          <a:p>
            <a:r>
              <a:rPr lang="en-US" sz="2800" b="1">
                <a:solidFill>
                  <a:srgbClr val="FF0000"/>
                </a:solidFill>
                <a:latin typeface="Times New Roman" pitchFamily="18" charset="0"/>
                <a:cs typeface="Times New Roman" pitchFamily="18" charset="0"/>
              </a:rPr>
              <a:t>3</a:t>
            </a:r>
            <a:r>
              <a:rPr lang="en-US" sz="2800" b="1" smtClean="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Đọc - giải nghĩa từ </a:t>
            </a:r>
            <a:r>
              <a:rPr lang="en-US" sz="2800" b="1" smtClean="0">
                <a:solidFill>
                  <a:srgbClr val="FF0000"/>
                </a:solidFill>
                <a:latin typeface="Times New Roman" pitchFamily="18" charset="0"/>
                <a:cs typeface="Times New Roman" pitchFamily="18" charset="0"/>
              </a:rPr>
              <a:t>khó</a:t>
            </a:r>
          </a:p>
          <a:p>
            <a:r>
              <a:rPr lang="en-US" sz="2800" b="1" smtClean="0">
                <a:solidFill>
                  <a:srgbClr val="FF0000"/>
                </a:solidFill>
                <a:latin typeface="Times New Roman" pitchFamily="18" charset="0"/>
                <a:cs typeface="Times New Roman" pitchFamily="18" charset="0"/>
              </a:rPr>
              <a:t>4. </a:t>
            </a:r>
            <a:r>
              <a:rPr lang="nl-NL" sz="2800" b="1" smtClean="0">
                <a:solidFill>
                  <a:srgbClr val="FF0000"/>
                </a:solidFill>
                <a:latin typeface="Times New Roman" pitchFamily="18" charset="0"/>
                <a:cs typeface="Times New Roman" pitchFamily="18" charset="0"/>
              </a:rPr>
              <a:t> Thể loại - Phương thức biểu đạt</a:t>
            </a:r>
          </a:p>
          <a:p>
            <a:r>
              <a:rPr lang="nl-NL" sz="2800" smtClean="0">
                <a:solidFill>
                  <a:srgbClr val="FF0000"/>
                </a:solidFill>
                <a:latin typeface="Times New Roman" pitchFamily="18" charset="0"/>
                <a:cs typeface="Times New Roman" pitchFamily="18" charset="0"/>
              </a:rPr>
              <a:t>- Truyện </a:t>
            </a:r>
            <a:r>
              <a:rPr lang="nl-NL" sz="2800">
                <a:solidFill>
                  <a:srgbClr val="FF0000"/>
                </a:solidFill>
                <a:latin typeface="Times New Roman" pitchFamily="18" charset="0"/>
                <a:cs typeface="Times New Roman" pitchFamily="18" charset="0"/>
              </a:rPr>
              <a:t>đồng thoại</a:t>
            </a:r>
            <a:endParaRPr lang="en-US" sz="2800">
              <a:solidFill>
                <a:srgbClr val="FF0000"/>
              </a:solidFill>
              <a:latin typeface="Times New Roman" pitchFamily="18" charset="0"/>
              <a:cs typeface="Times New Roman" pitchFamily="18" charset="0"/>
            </a:endParaRPr>
          </a:p>
          <a:p>
            <a:r>
              <a:rPr lang="nl-NL" sz="2800">
                <a:solidFill>
                  <a:srgbClr val="FF0000"/>
                </a:solidFill>
                <a:latin typeface="Times New Roman" pitchFamily="18" charset="0"/>
                <a:cs typeface="Times New Roman" pitchFamily="18" charset="0"/>
              </a:rPr>
              <a:t>- PTBĐ: tự sự</a:t>
            </a:r>
            <a:endParaRPr lang="en-US" sz="2800">
              <a:solidFill>
                <a:srgbClr val="FF0000"/>
              </a:solidFill>
              <a:latin typeface="Times New Roman" pitchFamily="18" charset="0"/>
              <a:cs typeface="Times New Roman" pitchFamily="18" charset="0"/>
            </a:endParaRPr>
          </a:p>
          <a:p>
            <a:r>
              <a:rPr lang="vi-VN" sz="2800" i="1">
                <a:solidFill>
                  <a:srgbClr val="FF0000"/>
                </a:solidFill>
                <a:latin typeface="Times New Roman" pitchFamily="18" charset="0"/>
                <a:cs typeface="Times New Roman" pitchFamily="18" charset="0"/>
              </a:rPr>
              <a:t>- </a:t>
            </a:r>
            <a:r>
              <a:rPr lang="vi-VN" sz="2800">
                <a:solidFill>
                  <a:srgbClr val="FF0000"/>
                </a:solidFill>
                <a:latin typeface="Times New Roman" pitchFamily="18" charset="0"/>
                <a:cs typeface="Times New Roman" pitchFamily="18" charset="0"/>
              </a:rPr>
              <a:t>Ngôi kể: ngôi thứ </a:t>
            </a:r>
            <a:r>
              <a:rPr lang="vi-VN" sz="2800" smtClean="0">
                <a:solidFill>
                  <a:srgbClr val="FF0000"/>
                </a:solidFill>
                <a:latin typeface="Times New Roman" pitchFamily="18" charset="0"/>
                <a:cs typeface="Times New Roman" pitchFamily="18" charset="0"/>
              </a:rPr>
              <a:t>ba</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540674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000"/>
                                        <p:tgtEl>
                                          <p:spTgt spid="4">
                                            <p:txEl>
                                              <p:pRg st="7" end="7"/>
                                            </p:txEl>
                                          </p:spTgt>
                                        </p:tgtEl>
                                      </p:cBhvr>
                                    </p:animEffect>
                                    <p:anim calcmode="lin" valueType="num">
                                      <p:cBhvr>
                                        <p:cTn id="4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9502"/>
            <a:ext cx="8352928" cy="4056495"/>
          </a:xfrm>
          <a:prstGeom prst="rect">
            <a:avLst/>
          </a:prstGeom>
        </p:spPr>
        <p:txBody>
          <a:bodyPr wrap="square">
            <a:spAutoFit/>
          </a:bodyPr>
          <a:lstStyle/>
          <a:p>
            <a:pPr algn="just">
              <a:lnSpc>
                <a:spcPct val="115000"/>
              </a:lnSpc>
              <a:spcAft>
                <a:spcPts val="0"/>
              </a:spcAft>
            </a:pPr>
            <a:r>
              <a:rPr lang="nl-NL" sz="2800" b="1" smtClean="0">
                <a:solidFill>
                  <a:srgbClr val="FF0000"/>
                </a:solidFill>
                <a:latin typeface="Times New Roman"/>
                <a:ea typeface="Calibri"/>
                <a:cs typeface="Times New Roman"/>
              </a:rPr>
              <a:t>5. </a:t>
            </a:r>
            <a:r>
              <a:rPr lang="nl-NL" sz="2800" b="1">
                <a:solidFill>
                  <a:srgbClr val="FF0000"/>
                </a:solidFill>
                <a:latin typeface="Times New Roman"/>
                <a:ea typeface="Calibri"/>
                <a:cs typeface="Times New Roman"/>
              </a:rPr>
              <a:t>Bố cục</a:t>
            </a:r>
            <a:r>
              <a:rPr lang="nl-NL" sz="2800">
                <a:solidFill>
                  <a:srgbClr val="FF0000"/>
                </a:solidFill>
                <a:latin typeface="Times New Roman"/>
                <a:ea typeface="Calibri"/>
                <a:cs typeface="Times New Roman"/>
              </a:rPr>
              <a:t>: </a:t>
            </a:r>
            <a:r>
              <a:rPr lang="vi-VN" sz="2800">
                <a:solidFill>
                  <a:srgbClr val="FF0000"/>
                </a:solidFill>
                <a:latin typeface="Times New Roman"/>
                <a:ea typeface="Calibri"/>
                <a:cs typeface="Times New Roman"/>
              </a:rPr>
              <a:t>3 phần</a:t>
            </a:r>
            <a:endParaRPr lang="en-US" sz="2800">
              <a:solidFill>
                <a:srgbClr val="FF0000"/>
              </a:solidFill>
              <a:latin typeface="Times New Roman"/>
              <a:ea typeface="Calibri"/>
              <a:cs typeface="Times New Roman"/>
            </a:endParaRPr>
          </a:p>
          <a:p>
            <a:pPr algn="just">
              <a:lnSpc>
                <a:spcPct val="115000"/>
              </a:lnSpc>
              <a:spcAft>
                <a:spcPts val="0"/>
              </a:spcAft>
            </a:pPr>
            <a:r>
              <a:rPr lang="nl-NL" sz="2800">
                <a:latin typeface="Times New Roman"/>
                <a:ea typeface="Calibri"/>
                <a:cs typeface="Times New Roman"/>
              </a:rPr>
              <a:t>* </a:t>
            </a:r>
            <a:r>
              <a:rPr lang="vi-VN" sz="2800">
                <a:latin typeface="Times New Roman"/>
                <a:ea typeface="Calibri"/>
                <a:cs typeface="Times New Roman"/>
              </a:rPr>
              <a:t>Từ đầu… </a:t>
            </a:r>
            <a:r>
              <a:rPr lang="vi-VN" sz="2800" i="1">
                <a:latin typeface="Times New Roman"/>
                <a:ea typeface="Calibri"/>
                <a:cs typeface="Times New Roman"/>
              </a:rPr>
              <a:t>mình chưa được cảm hóa</a:t>
            </a:r>
            <a:r>
              <a:rPr lang="vi-VN" sz="2800">
                <a:latin typeface="Times New Roman"/>
                <a:ea typeface="Calibri"/>
                <a:cs typeface="Times New Roman"/>
              </a:rPr>
              <a:t>: </a:t>
            </a:r>
            <a:endParaRPr lang="en-US" sz="2800">
              <a:latin typeface="Times New Roman"/>
              <a:ea typeface="Calibri"/>
              <a:cs typeface="Times New Roman"/>
            </a:endParaRPr>
          </a:p>
          <a:p>
            <a:pPr algn="just">
              <a:lnSpc>
                <a:spcPct val="115000"/>
              </a:lnSpc>
              <a:spcAft>
                <a:spcPts val="0"/>
              </a:spcAft>
            </a:pPr>
            <a:r>
              <a:rPr lang="en-US" sz="2800">
                <a:latin typeface="Times New Roman"/>
                <a:ea typeface="Calibri"/>
                <a:cs typeface="Times New Roman"/>
              </a:rPr>
              <a:t>-&gt; </a:t>
            </a:r>
            <a:r>
              <a:rPr lang="vi-VN" sz="2800">
                <a:latin typeface="Times New Roman"/>
                <a:ea typeface="Calibri"/>
                <a:cs typeface="Times New Roman"/>
              </a:rPr>
              <a:t>Bối cảnh cuộc gặp gỡ giữa cậu bé và con cáo.</a:t>
            </a:r>
            <a:endParaRPr lang="en-US" sz="2800">
              <a:latin typeface="Times New Roman"/>
              <a:ea typeface="Calibri"/>
              <a:cs typeface="Times New Roman"/>
            </a:endParaRPr>
          </a:p>
          <a:p>
            <a:pPr>
              <a:lnSpc>
                <a:spcPct val="115000"/>
              </a:lnSpc>
              <a:spcAft>
                <a:spcPts val="0"/>
              </a:spcAft>
            </a:pPr>
            <a:r>
              <a:rPr lang="nl-NL" sz="2800">
                <a:latin typeface="Times New Roman"/>
                <a:ea typeface="Calibri"/>
                <a:cs typeface="Times New Roman"/>
              </a:rPr>
              <a:t>* </a:t>
            </a:r>
            <a:r>
              <a:rPr lang="vi-VN" sz="2800" i="1">
                <a:latin typeface="Times New Roman"/>
                <a:ea typeface="Calibri"/>
                <a:cs typeface="Times New Roman"/>
              </a:rPr>
              <a:t>Tiếp theo ...duy nhất trên đời:</a:t>
            </a:r>
            <a:r>
              <a:rPr lang="vi-VN" sz="2800">
                <a:latin typeface="Times New Roman"/>
                <a:ea typeface="Calibri"/>
                <a:cs typeface="Times New Roman"/>
              </a:rPr>
              <a:t> </a:t>
            </a:r>
            <a:endParaRPr lang="en-US" sz="2800">
              <a:latin typeface="Times New Roman"/>
              <a:ea typeface="Calibri"/>
              <a:cs typeface="Times New Roman"/>
            </a:endParaRPr>
          </a:p>
          <a:p>
            <a:pPr>
              <a:lnSpc>
                <a:spcPct val="115000"/>
              </a:lnSpc>
              <a:spcAft>
                <a:spcPts val="0"/>
              </a:spcAft>
            </a:pPr>
            <a:r>
              <a:rPr lang="en-US" sz="2800">
                <a:latin typeface="Times New Roman"/>
                <a:ea typeface="Calibri"/>
                <a:cs typeface="Times New Roman"/>
              </a:rPr>
              <a:t>-&gt; </a:t>
            </a:r>
            <a:r>
              <a:rPr lang="vi-VN" sz="2800">
                <a:latin typeface="Times New Roman"/>
                <a:ea typeface="Calibri"/>
                <a:cs typeface="Times New Roman"/>
              </a:rPr>
              <a:t>Cuộc trò chuyện và sự cảm hóa của cậu bé dành cho cáo.</a:t>
            </a:r>
            <a:endParaRPr lang="en-US" sz="2800">
              <a:latin typeface="Times New Roman"/>
              <a:ea typeface="Calibri"/>
              <a:cs typeface="Times New Roman"/>
            </a:endParaRPr>
          </a:p>
          <a:p>
            <a:pPr>
              <a:lnSpc>
                <a:spcPct val="115000"/>
              </a:lnSpc>
              <a:spcAft>
                <a:spcPts val="0"/>
              </a:spcAft>
            </a:pPr>
            <a:r>
              <a:rPr lang="nl-NL" sz="2800">
                <a:latin typeface="Times New Roman"/>
                <a:ea typeface="Calibri"/>
                <a:cs typeface="Times New Roman"/>
              </a:rPr>
              <a:t>* </a:t>
            </a:r>
            <a:r>
              <a:rPr lang="vi-VN" sz="2800" i="1">
                <a:latin typeface="Times New Roman"/>
                <a:ea typeface="Calibri"/>
                <a:cs typeface="Times New Roman"/>
              </a:rPr>
              <a:t>Phần còn lại</a:t>
            </a:r>
            <a:r>
              <a:rPr lang="vi-VN" sz="2800">
                <a:latin typeface="Times New Roman"/>
                <a:ea typeface="Calibri"/>
                <a:cs typeface="Times New Roman"/>
              </a:rPr>
              <a:t>: </a:t>
            </a:r>
            <a:endParaRPr lang="en-US" sz="2800">
              <a:latin typeface="Times New Roman"/>
              <a:ea typeface="Calibri"/>
              <a:cs typeface="Times New Roman"/>
            </a:endParaRPr>
          </a:p>
          <a:p>
            <a:pPr>
              <a:lnSpc>
                <a:spcPct val="115000"/>
              </a:lnSpc>
              <a:spcAft>
                <a:spcPts val="0"/>
              </a:spcAft>
            </a:pPr>
            <a:r>
              <a:rPr lang="en-US" sz="2800">
                <a:latin typeface="Times New Roman"/>
                <a:ea typeface="Calibri"/>
                <a:cs typeface="Times New Roman"/>
              </a:rPr>
              <a:t>-&gt; </a:t>
            </a:r>
            <a:r>
              <a:rPr lang="vi-VN" sz="2800">
                <a:latin typeface="Times New Roman"/>
                <a:ea typeface="Calibri"/>
                <a:cs typeface="Times New Roman"/>
              </a:rPr>
              <a:t>Chia tay và những bài học về tình bạn</a:t>
            </a:r>
            <a:endParaRPr lang="en-US" sz="2800">
              <a:effectLst/>
              <a:latin typeface="Times New Roman"/>
              <a:ea typeface="Calibri"/>
              <a:cs typeface="Times New Roman"/>
            </a:endParaRPr>
          </a:p>
        </p:txBody>
      </p:sp>
    </p:spTree>
    <p:extLst>
      <p:ext uri="{BB962C8B-B14F-4D97-AF65-F5344CB8AC3E}">
        <p14:creationId xmlns:p14="http://schemas.microsoft.com/office/powerpoint/2010/main" val="345684883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4f126e676b03beb6a607349bbd6c6a22.png"/>
          <p:cNvPicPr>
            <a:picLocks noChangeAspect="1"/>
          </p:cNvPicPr>
          <p:nvPr/>
        </p:nvPicPr>
        <p:blipFill>
          <a:blip r:embed="rId3" cstate="print"/>
          <a:stretch>
            <a:fillRect/>
          </a:stretch>
        </p:blipFill>
        <p:spPr>
          <a:xfrm>
            <a:off x="0" y="1492210"/>
            <a:ext cx="9144000" cy="3666744"/>
          </a:xfrm>
          <a:prstGeom prst="rect">
            <a:avLst/>
          </a:prstGeom>
        </p:spPr>
      </p:pic>
      <p:sp>
        <p:nvSpPr>
          <p:cNvPr id="84" name="TextBox 27"/>
          <p:cNvSpPr txBox="1">
            <a:spLocks/>
          </p:cNvSpPr>
          <p:nvPr/>
        </p:nvSpPr>
        <p:spPr bwMode="auto">
          <a:xfrm>
            <a:off x="395536" y="130332"/>
            <a:ext cx="7848872" cy="151621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45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II. Đọc - Tìm hiểu chi tiết văn bản</a:t>
            </a:r>
            <a:endParaRPr lang="zh-CN" altLang="en-US"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0770214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Hoàn </a:t>
            </a:r>
            <a:r>
              <a:rPr lang="vi-V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cảnh gặp gỡ</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82" name="TextBox 81">
            <a:extLst>
              <a:ext uri="{FF2B5EF4-FFF2-40B4-BE49-F238E27FC236}">
                <a16:creationId xmlns="" xmlns:a16="http://schemas.microsoft.com/office/drawing/2014/main" id="{D7F174E2-F576-7549-BE82-05EEFA743EFA}"/>
              </a:ext>
            </a:extLst>
          </p:cNvPr>
          <p:cNvSpPr txBox="1"/>
          <p:nvPr/>
        </p:nvSpPr>
        <p:spPr>
          <a:xfrm>
            <a:off x="3707904" y="817680"/>
            <a:ext cx="5275312" cy="3970318"/>
          </a:xfrm>
          <a:prstGeom prst="rect">
            <a:avLst/>
          </a:prstGeom>
          <a:noFill/>
        </p:spPr>
        <p:txBody>
          <a:bodyPr wrap="square" rtlCol="0">
            <a:spAutoFit/>
          </a:bodyPr>
          <a:lstStyle/>
          <a:p>
            <a:pPr algn="just"/>
            <a:r>
              <a:rPr lang="x-none" sz="2800">
                <a:latin typeface="Times New Roman" panose="02020603050405020304" pitchFamily="18" charset="0"/>
                <a:cs typeface="Times New Roman" panose="02020603050405020304" pitchFamily="18" charset="0"/>
              </a:rPr>
              <a:t>- </a:t>
            </a:r>
            <a:r>
              <a:rPr lang="x-none" sz="2800" smtClean="0">
                <a:solidFill>
                  <a:srgbClr val="FF0000"/>
                </a:solidFill>
                <a:latin typeface="Times New Roman" panose="02020603050405020304" pitchFamily="18" charset="0"/>
                <a:cs typeface="Times New Roman" panose="02020603050405020304" pitchFamily="18" charset="0"/>
              </a:rPr>
              <a:t>Hoàng </a:t>
            </a:r>
            <a:r>
              <a:rPr lang="x-none" sz="2800" dirty="0">
                <a:solidFill>
                  <a:srgbClr val="FF0000"/>
                </a:solidFill>
                <a:latin typeface="Times New Roman" panose="02020603050405020304" pitchFamily="18" charset="0"/>
                <a:cs typeface="Times New Roman" panose="02020603050405020304" pitchFamily="18" charset="0"/>
              </a:rPr>
              <a:t>tử bé </a:t>
            </a:r>
            <a:r>
              <a:rPr lang="x-none" sz="2800" dirty="0">
                <a:latin typeface="Times New Roman" panose="02020603050405020304" pitchFamily="18" charset="0"/>
                <a:cs typeface="Times New Roman" panose="02020603050405020304" pitchFamily="18" charset="0"/>
              </a:rPr>
              <a:t>từ một hành tinh khác vừa đặt chân tới </a:t>
            </a:r>
            <a:r>
              <a:rPr lang="x-none" sz="2800">
                <a:latin typeface="Times New Roman" panose="02020603050405020304" pitchFamily="18" charset="0"/>
                <a:cs typeface="Times New Roman" panose="02020603050405020304" pitchFamily="18" charset="0"/>
              </a:rPr>
              <a:t>trái </a:t>
            </a:r>
            <a:r>
              <a:rPr lang="x-none" sz="2800" smtClean="0">
                <a:latin typeface="Times New Roman" panose="02020603050405020304" pitchFamily="18" charset="0"/>
                <a:cs typeface="Times New Roman" panose="02020603050405020304" pitchFamily="18" charset="0"/>
              </a:rPr>
              <a:t>đất.</a:t>
            </a:r>
            <a:r>
              <a:rPr lang="en-US" sz="2800" smtClean="0">
                <a:latin typeface="Times New Roman" panose="02020603050405020304" pitchFamily="18" charset="0"/>
                <a:cs typeface="Times New Roman" panose="02020603050405020304" pitchFamily="18" charset="0"/>
              </a:rPr>
              <a:t> </a:t>
            </a:r>
            <a:r>
              <a:rPr lang="x-none" sz="2800" smtClean="0">
                <a:latin typeface="Times New Roman" panose="02020603050405020304" pitchFamily="18" charset="0"/>
                <a:cs typeface="Times New Roman" panose="02020603050405020304" pitchFamily="18" charset="0"/>
              </a:rPr>
              <a:t>Hoàng </a:t>
            </a:r>
            <a:r>
              <a:rPr lang="x-none" sz="2800" dirty="0">
                <a:latin typeface="Times New Roman" panose="02020603050405020304" pitchFamily="18" charset="0"/>
                <a:cs typeface="Times New Roman" panose="02020603050405020304" pitchFamily="18" charset="0"/>
              </a:rPr>
              <a:t>tử bé thất vọng, đau khổ khi ngỡ rằng bông hồng của mình không phải duy nhất.</a:t>
            </a:r>
          </a:p>
          <a:p>
            <a:pPr algn="just"/>
            <a:r>
              <a:rPr lang="x-none" sz="2800" dirty="0">
                <a:latin typeface="Times New Roman" panose="02020603050405020304" pitchFamily="18" charset="0"/>
                <a:cs typeface="Times New Roman" panose="02020603050405020304" pitchFamily="18" charset="0"/>
              </a:rPr>
              <a:t>- </a:t>
            </a:r>
            <a:r>
              <a:rPr lang="x-none" sz="2800" dirty="0">
                <a:solidFill>
                  <a:srgbClr val="FF0000"/>
                </a:solidFill>
                <a:latin typeface="Times New Roman" panose="02020603050405020304" pitchFamily="18" charset="0"/>
                <a:cs typeface="Times New Roman" panose="02020603050405020304" pitchFamily="18" charset="0"/>
              </a:rPr>
              <a:t>Con cáo </a:t>
            </a:r>
            <a:r>
              <a:rPr lang="x-none" sz="2800" dirty="0">
                <a:latin typeface="Times New Roman" panose="02020603050405020304" pitchFamily="18" charset="0"/>
                <a:cs typeface="Times New Roman" panose="02020603050405020304" pitchFamily="18" charset="0"/>
              </a:rPr>
              <a:t>thì đang bị săn đuổi, sợ hãi, chạy trốn con người…</a:t>
            </a:r>
          </a:p>
          <a:p>
            <a:pPr algn="just"/>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x-none" sz="2800" dirty="0">
                <a:solidFill>
                  <a:srgbClr val="FF0000"/>
                </a:solidFill>
                <a:latin typeface="Times New Roman" panose="02020603050405020304" pitchFamily="18" charset="0"/>
                <a:cs typeface="Times New Roman" panose="02020603050405020304" pitchFamily="18" charset="0"/>
              </a:rPr>
              <a:t> Hai nhân vật đều đang cô đơn, buồn bã.</a:t>
            </a:r>
          </a:p>
        </p:txBody>
      </p:sp>
      <p:pic>
        <p:nvPicPr>
          <p:cNvPr id="5122" name="Picture 2" descr="Hoàng tử bé&amp;quot;-trích dẫn hay | Hình ảnh, Tiểu thuyết, Truyền cảm hứng">
            <a:extLst>
              <a:ext uri="{FF2B5EF4-FFF2-40B4-BE49-F238E27FC236}">
                <a16:creationId xmlns="" xmlns:a16="http://schemas.microsoft.com/office/drawing/2014/main" id="{78C4AFF6-71E9-4142-B502-445985FDF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43605">
            <a:off x="907746" y="1608658"/>
            <a:ext cx="2058168" cy="3284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strips(downLeft)">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strips(downLeft)">
                                      <p:cBhvr>
                                        <p:cTn id="12" dur="5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strips(downLeft)">
                                      <p:cBhvr>
                                        <p:cTn id="17" dur="500"/>
                                        <p:tgtEl>
                                          <p:spTgt spid="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7"/>
          <p:cNvSpPr txBox="1">
            <a:spLocks/>
          </p:cNvSpPr>
          <p:nvPr/>
        </p:nvSpPr>
        <p:spPr bwMode="auto">
          <a:xfrm>
            <a:off x="2110020" y="184759"/>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Trò </a:t>
            </a:r>
            <a:r>
              <a:rPr lang="vi-V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chuyện và </a:t>
            </a:r>
            <a:r>
              <a:rPr lang="vi-VN"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làm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quen</a:t>
            </a:r>
            <a:endPar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7170" name="Picture 2" descr="Hoàng tử bé: Truyện thiếu nhi không dành cho thiếu nhi">
            <a:extLst>
              <a:ext uri="{FF2B5EF4-FFF2-40B4-BE49-F238E27FC236}">
                <a16:creationId xmlns="" xmlns:a16="http://schemas.microsoft.com/office/drawing/2014/main" id="{6AC8794C-2806-7142-867D-D9654914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392" y="969392"/>
            <a:ext cx="5436096" cy="32556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àng Tử Bé - Ấn Bản Minh Họa Màu Việt Nam - Tác giả Antoine De  Saint-Exupéry | SachTrangAn.com">
            <a:extLst>
              <a:ext uri="{FF2B5EF4-FFF2-40B4-BE49-F238E27FC236}">
                <a16:creationId xmlns="" xmlns:a16="http://schemas.microsoft.com/office/drawing/2014/main" id="{2C8F5777-C4C6-314B-BAFC-4BC425EBA2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46409"/>
            <a:ext cx="4283968" cy="305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748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15616" y="13476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14" name="矩形 13"/>
          <p:cNvSpPr/>
          <p:nvPr/>
        </p:nvSpPr>
        <p:spPr>
          <a:xfrm>
            <a:off x="1268016" y="14619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9" name="矩形 8"/>
          <p:cNvSpPr/>
          <p:nvPr/>
        </p:nvSpPr>
        <p:spPr>
          <a:xfrm>
            <a:off x="755574" y="146399"/>
            <a:ext cx="7937649" cy="216982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altLang="zh-CN" sz="4500" b="1" spc="150" dirty="0" err="1"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Tiết</a:t>
            </a:r>
            <a:r>
              <a:rPr lang="en-US" altLang="zh-CN" sz="4500" b="1" spc="150" dirty="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 </a:t>
            </a:r>
            <a:r>
              <a:rPr lang="en-US" altLang="zh-CN" sz="4500" b="1" spc="150" dirty="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6 </a:t>
            </a:r>
            <a:r>
              <a:rPr lang="en-US" altLang="zh-CN" sz="4500" b="1" spc="150" dirty="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 </a:t>
            </a:r>
            <a:r>
              <a:rPr lang="en-US" altLang="zh-CN" sz="4500" b="1" spc="150" dirty="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7: </a:t>
            </a:r>
            <a:r>
              <a:rPr lang="en-US" altLang="zh-CN" sz="4500" b="1" spc="150" dirty="0" err="1"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văn</a:t>
            </a:r>
            <a:r>
              <a:rPr lang="en-US" altLang="zh-CN" sz="4500" b="1" spc="150" dirty="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 </a:t>
            </a:r>
            <a:r>
              <a:rPr lang="en-US" altLang="zh-CN" sz="4500" b="1" spc="150" dirty="0" err="1"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bản</a:t>
            </a:r>
            <a:r>
              <a:rPr lang="en-US" altLang="zh-CN" sz="4500" b="1" spc="150" dirty="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a:t>
            </a:r>
          </a:p>
          <a:p>
            <a:pPr algn="ctr"/>
            <a:r>
              <a:rPr lang="vi-VN" altLang="zh-CN" sz="4500" b="1" spc="150" dirty="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Nếu </a:t>
            </a:r>
            <a:r>
              <a:rPr lang="vi-VN" altLang="zh-CN" sz="4500" b="1"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cậu muốn có </a:t>
            </a:r>
          </a:p>
          <a:p>
            <a:pPr algn="ctr"/>
            <a:r>
              <a:rPr lang="vi-VN" altLang="zh-CN" sz="4500" b="1"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một người bạn</a:t>
            </a:r>
            <a:endParaRPr lang="zh-CN" altLang="en-US" sz="4500" b="1"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pic>
        <p:nvPicPr>
          <p:cNvPr id="8" name="图片 7" descr="0814bcca9fbd72c842e255453e7e398d.png"/>
          <p:cNvPicPr>
            <a:picLocks noChangeAspect="1"/>
          </p:cNvPicPr>
          <p:nvPr/>
        </p:nvPicPr>
        <p:blipFill>
          <a:blip r:embed="rId3" cstate="print"/>
          <a:stretch>
            <a:fillRect/>
          </a:stretch>
        </p:blipFill>
        <p:spPr>
          <a:xfrm>
            <a:off x="2276180" y="1921092"/>
            <a:ext cx="4655840" cy="3258107"/>
          </a:xfrm>
          <a:prstGeom prst="rect">
            <a:avLst/>
          </a:prstGeom>
        </p:spPr>
      </p:pic>
      <p:sp>
        <p:nvSpPr>
          <p:cNvPr id="11" name="矩形 8">
            <a:extLst>
              <a:ext uri="{FF2B5EF4-FFF2-40B4-BE49-F238E27FC236}">
                <a16:creationId xmlns="" xmlns:a16="http://schemas.microsoft.com/office/drawing/2014/main" id="{57C9801B-60D9-4149-9E45-74B5FE33C749}"/>
              </a:ext>
            </a:extLst>
          </p:cNvPr>
          <p:cNvSpPr/>
          <p:nvPr/>
        </p:nvSpPr>
        <p:spPr>
          <a:xfrm>
            <a:off x="1115617" y="2316224"/>
            <a:ext cx="7577608"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2000" b="1"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(Trích “Hoàng tử bé” – Ăng- toan đơ Xanh-tơ Ê-xu-pê-ri)</a:t>
            </a:r>
            <a:endParaRPr lang="zh-CN" altLang="en-US" sz="2000" b="1"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spTree>
    <p:extLst>
      <p:ext uri="{BB962C8B-B14F-4D97-AF65-F5344CB8AC3E}">
        <p14:creationId xmlns:p14="http://schemas.microsoft.com/office/powerpoint/2010/main" val="159361632"/>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Trò </a:t>
            </a:r>
            <a:r>
              <a:rPr lang="vi-V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chuyện và làm quen</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7" name="TextBox 36">
            <a:extLst>
              <a:ext uri="{FF2B5EF4-FFF2-40B4-BE49-F238E27FC236}">
                <a16:creationId xmlns="" xmlns:a16="http://schemas.microsoft.com/office/drawing/2014/main" id="{D4256FFE-44E7-EE45-9C84-9A404392E586}"/>
              </a:ext>
            </a:extLst>
          </p:cNvPr>
          <p:cNvSpPr txBox="1"/>
          <p:nvPr/>
        </p:nvSpPr>
        <p:spPr>
          <a:xfrm>
            <a:off x="3707904" y="935143"/>
            <a:ext cx="5275312" cy="3970318"/>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a:t>
            </a:r>
            <a:r>
              <a:rPr lang="x-none" sz="2800" dirty="0">
                <a:solidFill>
                  <a:srgbClr val="FF0000"/>
                </a:solidFill>
                <a:latin typeface="Times New Roman" panose="02020603050405020304" pitchFamily="18" charset="0"/>
                <a:cs typeface="Times New Roman" panose="02020603050405020304" pitchFamily="18" charset="0"/>
              </a:rPr>
              <a:t>oàng tử bé cư xử với cáo rất lịch sự, thân 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a:t>
            </a:r>
            <a:r>
              <a:rPr lang="x-none" sz="2800" dirty="0">
                <a:latin typeface="Times New Roman" panose="02020603050405020304" pitchFamily="18" charset="0"/>
                <a:cs typeface="Times New Roman" panose="02020603050405020304" pitchFamily="18" charset="0"/>
              </a:rPr>
              <a:t> </a:t>
            </a:r>
            <a:r>
              <a:rPr lang="x-none" sz="2800" dirty="0">
                <a:solidFill>
                  <a:srgbClr val="FF0000"/>
                </a:solidFill>
                <a:latin typeface="Times New Roman" panose="02020603050405020304" pitchFamily="18" charset="0"/>
                <a:cs typeface="Times New Roman" panose="02020603050405020304" pitchFamily="18" charset="0"/>
              </a:rPr>
              <a:t>khác với nhiều người trên Trái Đất vẫn coi cáo là tinh ranh, xảo quyệt, xấu tính nên cáo thiết tha mong được kết bạn với hoàng tử bé.</a:t>
            </a:r>
          </a:p>
          <a:p>
            <a:pPr algn="just"/>
            <a:r>
              <a:rPr lang="x-none"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&gt; </a:t>
            </a:r>
            <a:r>
              <a:rPr lang="x-none" sz="2800" dirty="0">
                <a:latin typeface="Times New Roman" panose="02020603050405020304" pitchFamily="18" charset="0"/>
                <a:cs typeface="Times New Roman" panose="02020603050405020304" pitchFamily="18" charset="0"/>
              </a:rPr>
              <a:t>Hoàng tử bé</a:t>
            </a:r>
            <a:r>
              <a:rPr lang="x-none" sz="2800">
                <a:latin typeface="Times New Roman" panose="02020603050405020304" pitchFamily="18" charset="0"/>
                <a:cs typeface="Times New Roman" panose="02020603050405020304" pitchFamily="18" charset="0"/>
              </a:rPr>
              <a:t>: </a:t>
            </a:r>
            <a:r>
              <a:rPr lang="x-none" sz="2800" smtClean="0">
                <a:latin typeface="Times New Roman" panose="02020603050405020304" pitchFamily="18" charset="0"/>
                <a:cs typeface="Times New Roman" panose="02020603050405020304" pitchFamily="18" charset="0"/>
              </a:rPr>
              <a:t>trong </a:t>
            </a:r>
            <a:r>
              <a:rPr lang="x-none" sz="2800" dirty="0">
                <a:latin typeface="Times New Roman" panose="02020603050405020304" pitchFamily="18" charset="0"/>
                <a:cs typeface="Times New Roman" panose="02020603050405020304" pitchFamily="18" charset="0"/>
              </a:rPr>
              <a:t>sáng, luôn hướng tới cái thiện</a:t>
            </a:r>
          </a:p>
        </p:txBody>
      </p:sp>
      <p:pic>
        <p:nvPicPr>
          <p:cNvPr id="9218" name="Picture 2" descr="11 Hoàng tử bé và hoa hồng ý tưởng | truyền cảm hứng, prince, hoa hồng">
            <a:extLst>
              <a:ext uri="{FF2B5EF4-FFF2-40B4-BE49-F238E27FC236}">
                <a16:creationId xmlns="" xmlns:a16="http://schemas.microsoft.com/office/drawing/2014/main" id="{D5B12EC3-9CF0-324E-A102-97EA150F6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3285">
            <a:off x="857610" y="1358445"/>
            <a:ext cx="2269313" cy="361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1101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arn(inVertical)">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barn(inVertical)">
                                      <p:cBhvr>
                                        <p:cTn id="12"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7"/>
          <p:cNvSpPr txBox="1">
            <a:spLocks/>
          </p:cNvSpPr>
          <p:nvPr/>
        </p:nvSpPr>
        <p:spPr bwMode="auto">
          <a:xfrm>
            <a:off x="1547665" y="241156"/>
            <a:ext cx="3528391"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CẢM </a:t>
            </a:r>
            <a:r>
              <a:rPr lang="vi-V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HOÁ</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33" name="Picture 32">
            <a:extLst>
              <a:ext uri="{FF2B5EF4-FFF2-40B4-BE49-F238E27FC236}">
                <a16:creationId xmlns="" xmlns:a16="http://schemas.microsoft.com/office/drawing/2014/main" id="{E965DC27-93C1-374E-82AE-92DBD8544A49}"/>
              </a:ext>
            </a:extLst>
          </p:cNvPr>
          <p:cNvPicPr>
            <a:picLocks noChangeAspect="1"/>
          </p:cNvPicPr>
          <p:nvPr/>
        </p:nvPicPr>
        <p:blipFill rotWithShape="1">
          <a:blip r:embed="rId3">
            <a:extLst>
              <a:ext uri="{28A0092B-C50C-407E-A947-70E740481C1C}">
                <a14:useLocalDpi xmlns:a14="http://schemas.microsoft.com/office/drawing/2010/main" val="0"/>
              </a:ext>
            </a:extLst>
          </a:blip>
          <a:srcRect l="49651" t="2280" r="3639" b="61383"/>
          <a:stretch/>
        </p:blipFill>
        <p:spPr>
          <a:xfrm flipH="1">
            <a:off x="-365987" y="1048218"/>
            <a:ext cx="4578647" cy="4406666"/>
          </a:xfrm>
          <a:prstGeom prst="rect">
            <a:avLst/>
          </a:prstGeom>
        </p:spPr>
      </p:pic>
      <p:sp>
        <p:nvSpPr>
          <p:cNvPr id="34" name="TextBox 33">
            <a:extLst>
              <a:ext uri="{FF2B5EF4-FFF2-40B4-BE49-F238E27FC236}">
                <a16:creationId xmlns="" xmlns:a16="http://schemas.microsoft.com/office/drawing/2014/main" id="{161619FA-4544-0449-9CC6-7916D6DBFBBC}"/>
              </a:ext>
            </a:extLst>
          </p:cNvPr>
          <p:cNvSpPr txBox="1"/>
          <p:nvPr/>
        </p:nvSpPr>
        <p:spPr>
          <a:xfrm>
            <a:off x="572428" y="1886992"/>
            <a:ext cx="2702954" cy="2015936"/>
          </a:xfrm>
          <a:prstGeom prst="rect">
            <a:avLst/>
          </a:prstGeom>
          <a:noFill/>
        </p:spPr>
        <p:txBody>
          <a:bodyPr wrap="square" rtlCol="0">
            <a:spAutoFit/>
          </a:bodyPr>
          <a:lstStyle/>
          <a:p>
            <a:pPr algn="ctr"/>
            <a:r>
              <a:rPr lang="x-none" sz="2500" dirty="0">
                <a:latin typeface="Times New Roman" panose="02020603050405020304" pitchFamily="18" charset="0"/>
                <a:cs typeface="Times New Roman" panose="02020603050405020304" pitchFamily="18" charset="0"/>
              </a:rPr>
              <a:t>Em hãy ghi lại những điều mà hai nhân vật nói đến trong cuộc trò chuyện.</a:t>
            </a:r>
          </a:p>
        </p:txBody>
      </p:sp>
      <p:graphicFrame>
        <p:nvGraphicFramePr>
          <p:cNvPr id="3" name="Table 3">
            <a:extLst>
              <a:ext uri="{FF2B5EF4-FFF2-40B4-BE49-F238E27FC236}">
                <a16:creationId xmlns="" xmlns:a16="http://schemas.microsoft.com/office/drawing/2014/main" id="{1F85343C-2E46-8E44-8FA1-945B8DDA6A0A}"/>
              </a:ext>
            </a:extLst>
          </p:cNvPr>
          <p:cNvGraphicFramePr>
            <a:graphicFrameLocks noGrp="1"/>
          </p:cNvGraphicFramePr>
          <p:nvPr>
            <p:extLst>
              <p:ext uri="{D42A27DB-BD31-4B8C-83A1-F6EECF244321}">
                <p14:modId xmlns:p14="http://schemas.microsoft.com/office/powerpoint/2010/main" val="1020066691"/>
              </p:ext>
            </p:extLst>
          </p:nvPr>
        </p:nvGraphicFramePr>
        <p:xfrm>
          <a:off x="3923928" y="903043"/>
          <a:ext cx="4857556" cy="4084320"/>
        </p:xfrm>
        <a:graphic>
          <a:graphicData uri="http://schemas.openxmlformats.org/drawingml/2006/table">
            <a:tbl>
              <a:tblPr firstRow="1" bandRow="1">
                <a:tableStyleId>{FABFCF23-3B69-468F-B69F-88F6DE6A72F2}</a:tableStyleId>
              </a:tblPr>
              <a:tblGrid>
                <a:gridCol w="2428778">
                  <a:extLst>
                    <a:ext uri="{9D8B030D-6E8A-4147-A177-3AD203B41FA5}">
                      <a16:colId xmlns="" xmlns:a16="http://schemas.microsoft.com/office/drawing/2014/main" val="3785890847"/>
                    </a:ext>
                  </a:extLst>
                </a:gridCol>
                <a:gridCol w="2428778">
                  <a:extLst>
                    <a:ext uri="{9D8B030D-6E8A-4147-A177-3AD203B41FA5}">
                      <a16:colId xmlns="" xmlns:a16="http://schemas.microsoft.com/office/drawing/2014/main" val="329188866"/>
                    </a:ext>
                  </a:extLst>
                </a:gridCol>
              </a:tblGrid>
              <a:tr h="370840">
                <a:tc>
                  <a:txBody>
                    <a:bodyPr/>
                    <a:lstStyle/>
                    <a:p>
                      <a:pPr algn="ctr"/>
                      <a:r>
                        <a:rPr lang="x-none" sz="2500" dirty="0">
                          <a:latin typeface="Times New Roman" panose="02020603050405020304" pitchFamily="18" charset="0"/>
                          <a:cs typeface="Times New Roman" panose="02020603050405020304" pitchFamily="18" charset="0"/>
                        </a:rPr>
                        <a:t>Hoàng tử bé</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x-none" sz="2500" dirty="0">
                          <a:latin typeface="Times New Roman" panose="02020603050405020304" pitchFamily="18" charset="0"/>
                          <a:cs typeface="Times New Roman" panose="02020603050405020304" pitchFamily="18" charset="0"/>
                        </a:rPr>
                        <a:t>Con cáo</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4171797571"/>
                  </a:ext>
                </a:extLst>
              </a:tr>
              <a:tr h="370840">
                <a:tc>
                  <a:txBody>
                    <a:bodyPr/>
                    <a:lstStyle/>
                    <a:p>
                      <a:pPr algn="ctr"/>
                      <a:endParaRPr lang="x-none" sz="2500" dirty="0">
                        <a:latin typeface="Times New Roman" panose="02020603050405020304" pitchFamily="18" charset="0"/>
                        <a:cs typeface="Times New Roman" panose="02020603050405020304" pitchFamily="18" charset="0"/>
                      </a:endParaRPr>
                    </a:p>
                    <a:p>
                      <a:pPr algn="ctr"/>
                      <a:endParaRPr lang="x-none" sz="2500" dirty="0">
                        <a:latin typeface="Times New Roman" panose="02020603050405020304" pitchFamily="18" charset="0"/>
                        <a:cs typeface="Times New Roman" panose="02020603050405020304" pitchFamily="18" charset="0"/>
                      </a:endParaRPr>
                    </a:p>
                    <a:p>
                      <a:pPr algn="ctr"/>
                      <a:endParaRPr lang="x-none" sz="2500" dirty="0">
                        <a:latin typeface="Times New Roman" panose="02020603050405020304" pitchFamily="18" charset="0"/>
                        <a:cs typeface="Times New Roman" panose="02020603050405020304" pitchFamily="18" charset="0"/>
                      </a:endParaRPr>
                    </a:p>
                    <a:p>
                      <a:pPr algn="ctr"/>
                      <a:endParaRPr lang="x-none" sz="2500" dirty="0">
                        <a:latin typeface="Times New Roman" panose="02020603050405020304" pitchFamily="18" charset="0"/>
                        <a:cs typeface="Times New Roman" panose="02020603050405020304" pitchFamily="18" charset="0"/>
                      </a:endParaRPr>
                    </a:p>
                    <a:p>
                      <a:pPr algn="ctr"/>
                      <a:endParaRPr lang="x-none" sz="2500" dirty="0">
                        <a:latin typeface="Times New Roman" panose="02020603050405020304" pitchFamily="18" charset="0"/>
                        <a:cs typeface="Times New Roman" panose="02020603050405020304" pitchFamily="18" charset="0"/>
                      </a:endParaRP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x-none" sz="2500" dirty="0">
                        <a:latin typeface="Times New Roman" panose="02020603050405020304" pitchFamily="18" charset="0"/>
                        <a:cs typeface="Times New Roman" panose="02020603050405020304" pitchFamily="18" charset="0"/>
                      </a:endParaRP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1328840848"/>
                  </a:ext>
                </a:extLst>
              </a:tr>
              <a:tr h="370840">
                <a:tc gridSpan="2">
                  <a:txBody>
                    <a:bodyPr/>
                    <a:lstStyle/>
                    <a:p>
                      <a:pPr algn="ctr"/>
                      <a:r>
                        <a:rPr lang="x-none" sz="2500" dirty="0">
                          <a:latin typeface="Times New Roman" panose="02020603050405020304" pitchFamily="18" charset="0"/>
                          <a:cs typeface="Times New Roman" panose="02020603050405020304" pitchFamily="18" charset="0"/>
                        </a:rPr>
                        <a:t>Nhận xét</a:t>
                      </a:r>
                    </a:p>
                    <a:p>
                      <a:pPr algn="ctr"/>
                      <a:endParaRPr lang="x-none" sz="2500" dirty="0">
                        <a:latin typeface="Times New Roman" panose="02020603050405020304" pitchFamily="18" charset="0"/>
                        <a:cs typeface="Times New Roman" panose="02020603050405020304" pitchFamily="18" charset="0"/>
                      </a:endParaRPr>
                    </a:p>
                    <a:p>
                      <a:pPr algn="ctr"/>
                      <a:endParaRPr lang="x-none" sz="2500" dirty="0">
                        <a:latin typeface="Times New Roman" panose="02020603050405020304" pitchFamily="18" charset="0"/>
                        <a:cs typeface="Times New Roman" panose="02020603050405020304" pitchFamily="18" charset="0"/>
                      </a:endParaRPr>
                    </a:p>
                    <a:p>
                      <a:pPr algn="ctr"/>
                      <a:endParaRPr lang="x-none" sz="2500" dirty="0">
                        <a:latin typeface="Times New Roman" panose="02020603050405020304" pitchFamily="18" charset="0"/>
                        <a:cs typeface="Times New Roman" panose="02020603050405020304" pitchFamily="18" charset="0"/>
                      </a:endParaRP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pPr algn="ctr"/>
                      <a:endParaRPr lang="x-none" sz="25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87832187"/>
                  </a:ext>
                </a:extLst>
              </a:tr>
            </a:tbl>
          </a:graphicData>
        </a:graphic>
      </p:graphicFrame>
    </p:spTree>
    <p:extLst>
      <p:ext uri="{BB962C8B-B14F-4D97-AF65-F5344CB8AC3E}">
        <p14:creationId xmlns:p14="http://schemas.microsoft.com/office/powerpoint/2010/main" val="330181626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5074441"/>
              </p:ext>
            </p:extLst>
          </p:nvPr>
        </p:nvGraphicFramePr>
        <p:xfrm>
          <a:off x="755576" y="843558"/>
          <a:ext cx="7776864" cy="3396911"/>
        </p:xfrm>
        <a:graphic>
          <a:graphicData uri="http://schemas.openxmlformats.org/drawingml/2006/table">
            <a:tbl>
              <a:tblPr>
                <a:tableStyleId>{073A0DAA-6AF3-43AB-8588-CEC1D06C72B9}</a:tableStyleId>
              </a:tblPr>
              <a:tblGrid>
                <a:gridCol w="4608512">
                  <a:extLst>
                    <a:ext uri="{9D8B030D-6E8A-4147-A177-3AD203B41FA5}">
                      <a16:colId xmlns="" xmlns:a16="http://schemas.microsoft.com/office/drawing/2014/main" val="2049577957"/>
                    </a:ext>
                  </a:extLst>
                </a:gridCol>
                <a:gridCol w="3168352">
                  <a:extLst>
                    <a:ext uri="{9D8B030D-6E8A-4147-A177-3AD203B41FA5}">
                      <a16:colId xmlns="" xmlns:a16="http://schemas.microsoft.com/office/drawing/2014/main" val="3524920279"/>
                    </a:ext>
                  </a:extLst>
                </a:gridCol>
              </a:tblGrid>
              <a:tr h="226272">
                <a:tc>
                  <a:txBody>
                    <a:bodyPr/>
                    <a:lstStyle/>
                    <a:p>
                      <a:pPr algn="ctr">
                        <a:lnSpc>
                          <a:spcPct val="115000"/>
                        </a:lnSpc>
                        <a:spcAft>
                          <a:spcPts val="0"/>
                        </a:spcAft>
                      </a:pPr>
                      <a:r>
                        <a:rPr lang="en-US" sz="2400" b="1" kern="100">
                          <a:effectLst/>
                          <a:latin typeface="Times New Roman" panose="02020603050405020304" pitchFamily="18" charset="0"/>
                          <a:cs typeface="Times New Roman" panose="02020603050405020304" pitchFamily="18" charset="0"/>
                        </a:rPr>
                        <a:t>Hoàng tử bé</a:t>
                      </a:r>
                      <a:endParaRPr lang="en-US" sz="2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3244" marR="6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2400" b="1" kern="100">
                          <a:effectLst/>
                          <a:latin typeface="Times New Roman" panose="02020603050405020304" pitchFamily="18" charset="0"/>
                          <a:cs typeface="Times New Roman" panose="02020603050405020304" pitchFamily="18" charset="0"/>
                        </a:rPr>
                        <a:t>Con </a:t>
                      </a:r>
                      <a:r>
                        <a:rPr lang="en-US" sz="2400" b="1" kern="100" smtClean="0">
                          <a:effectLst/>
                          <a:latin typeface="Times New Roman" panose="02020603050405020304" pitchFamily="18" charset="0"/>
                          <a:cs typeface="Times New Roman" panose="02020603050405020304" pitchFamily="18" charset="0"/>
                        </a:rPr>
                        <a:t>Cáo</a:t>
                      </a:r>
                      <a:endParaRPr lang="en-US" sz="2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3244" marR="6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58856300"/>
                  </a:ext>
                </a:extLst>
              </a:tr>
              <a:tr h="2277390">
                <a:tc>
                  <a:txBody>
                    <a:bodyPr/>
                    <a:lstStyle/>
                    <a:p>
                      <a:pPr algn="just">
                        <a:lnSpc>
                          <a:spcPct val="115000"/>
                        </a:lnSpc>
                        <a:spcAft>
                          <a:spcPts val="0"/>
                        </a:spcAft>
                      </a:pPr>
                      <a:r>
                        <a:rPr lang="en-US" sz="2400" kern="100">
                          <a:effectLst/>
                          <a:latin typeface="Times New Roman" panose="02020603050405020304" pitchFamily="18" charset="0"/>
                          <a:cs typeface="Times New Roman" panose="02020603050405020304" pitchFamily="18" charset="0"/>
                        </a:rPr>
                        <a:t>Hoàng tử bé từ một hành tinh khác vừa đặt chân tới trái đất. Hoàng tử bé thất vọng, đau khổ khi ngỡ rằng bông hồng của mình không phải duy nhất.</a:t>
                      </a:r>
                    </a:p>
                    <a:p>
                      <a:pPr algn="just">
                        <a:lnSpc>
                          <a:spcPct val="115000"/>
                        </a:lnSpc>
                        <a:spcAft>
                          <a:spcPts val="0"/>
                        </a:spcAft>
                      </a:pPr>
                      <a:endParaRPr lang="en-US" sz="2400" kern="100">
                        <a:effectLst/>
                        <a:latin typeface="Times New Roman" panose="02020603050405020304" pitchFamily="18" charset="0"/>
                        <a:cs typeface="Times New Roman" panose="02020603050405020304" pitchFamily="18" charset="0"/>
                      </a:endParaRPr>
                    </a:p>
                  </a:txBody>
                  <a:tcPr marL="63244" marR="6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US" sz="2400" kern="100">
                          <a:effectLst/>
                          <a:latin typeface="Times New Roman" panose="02020603050405020304" pitchFamily="18" charset="0"/>
                          <a:cs typeface="Times New Roman" panose="02020603050405020304" pitchFamily="18" charset="0"/>
                        </a:rPr>
                        <a:t>- Con cáo </a:t>
                      </a:r>
                      <a:r>
                        <a:rPr lang="en-US" sz="2400" kern="100" smtClean="0">
                          <a:effectLst/>
                          <a:latin typeface="Times New Roman" panose="02020603050405020304" pitchFamily="18" charset="0"/>
                          <a:cs typeface="Times New Roman" panose="02020603050405020304" pitchFamily="18" charset="0"/>
                        </a:rPr>
                        <a:t>thì</a:t>
                      </a:r>
                      <a:r>
                        <a:rPr lang="en-US" sz="2400" kern="100" baseline="0" smtClean="0">
                          <a:effectLst/>
                          <a:latin typeface="Times New Roman" panose="02020603050405020304" pitchFamily="18" charset="0"/>
                          <a:cs typeface="Times New Roman" panose="02020603050405020304" pitchFamily="18" charset="0"/>
                        </a:rPr>
                        <a:t> </a:t>
                      </a:r>
                      <a:r>
                        <a:rPr lang="en-US" sz="2400" kern="100" smtClean="0">
                          <a:effectLst/>
                          <a:latin typeface="Times New Roman" panose="02020603050405020304" pitchFamily="18" charset="0"/>
                          <a:cs typeface="Times New Roman" panose="02020603050405020304" pitchFamily="18" charset="0"/>
                        </a:rPr>
                        <a:t>đang </a:t>
                      </a:r>
                      <a:r>
                        <a:rPr lang="en-US" sz="2400" kern="100">
                          <a:effectLst/>
                          <a:latin typeface="Times New Roman" panose="02020603050405020304" pitchFamily="18" charset="0"/>
                          <a:cs typeface="Times New Roman" panose="02020603050405020304" pitchFamily="18" charset="0"/>
                        </a:rPr>
                        <a:t>bị </a:t>
                      </a:r>
                      <a:r>
                        <a:rPr lang="en-US" sz="2400" kern="100" smtClean="0">
                          <a:effectLst/>
                          <a:latin typeface="Times New Roman" panose="02020603050405020304" pitchFamily="18" charset="0"/>
                          <a:cs typeface="Times New Roman" panose="02020603050405020304" pitchFamily="18" charset="0"/>
                        </a:rPr>
                        <a:t>săn</a:t>
                      </a:r>
                      <a:r>
                        <a:rPr lang="en-US" sz="2400" kern="100" baseline="0" smtClean="0">
                          <a:effectLst/>
                          <a:latin typeface="Times New Roman" panose="02020603050405020304" pitchFamily="18" charset="0"/>
                          <a:cs typeface="Times New Roman" panose="02020603050405020304" pitchFamily="18" charset="0"/>
                        </a:rPr>
                        <a:t> </a:t>
                      </a:r>
                      <a:r>
                        <a:rPr lang="en-US" sz="2400" kern="100" smtClean="0">
                          <a:effectLst/>
                          <a:latin typeface="Times New Roman" panose="02020603050405020304" pitchFamily="18" charset="0"/>
                          <a:cs typeface="Times New Roman" panose="02020603050405020304" pitchFamily="18" charset="0"/>
                        </a:rPr>
                        <a:t>đuổi</a:t>
                      </a:r>
                      <a:r>
                        <a:rPr lang="en-US" sz="2400" kern="100">
                          <a:effectLst/>
                          <a:latin typeface="Times New Roman" panose="02020603050405020304" pitchFamily="18" charset="0"/>
                          <a:cs typeface="Times New Roman" panose="02020603050405020304" pitchFamily="18" charset="0"/>
                        </a:rPr>
                        <a:t>, sợ </a:t>
                      </a:r>
                      <a:r>
                        <a:rPr lang="en-US" sz="2400" kern="100" smtClean="0">
                          <a:effectLst/>
                          <a:latin typeface="Times New Roman" panose="02020603050405020304" pitchFamily="18" charset="0"/>
                          <a:cs typeface="Times New Roman" panose="02020603050405020304" pitchFamily="18" charset="0"/>
                        </a:rPr>
                        <a:t>hãi</a:t>
                      </a:r>
                      <a:r>
                        <a:rPr lang="en-US" sz="2400" kern="100">
                          <a:effectLst/>
                          <a:latin typeface="Times New Roman" panose="02020603050405020304" pitchFamily="18" charset="0"/>
                          <a:cs typeface="Times New Roman" panose="02020603050405020304" pitchFamily="18" charset="0"/>
                        </a:rPr>
                        <a:t>, </a:t>
                      </a:r>
                      <a:r>
                        <a:rPr lang="en-US" sz="2400" kern="100" smtClean="0">
                          <a:effectLst/>
                          <a:latin typeface="Times New Roman" panose="02020603050405020304" pitchFamily="18" charset="0"/>
                          <a:cs typeface="Times New Roman" panose="02020603050405020304" pitchFamily="18" charset="0"/>
                        </a:rPr>
                        <a:t>chạy</a:t>
                      </a:r>
                      <a:r>
                        <a:rPr lang="en-US" sz="2400" kern="100" baseline="0" smtClean="0">
                          <a:effectLst/>
                          <a:latin typeface="Times New Roman" panose="02020603050405020304" pitchFamily="18" charset="0"/>
                          <a:cs typeface="Times New Roman" panose="02020603050405020304" pitchFamily="18" charset="0"/>
                        </a:rPr>
                        <a:t> </a:t>
                      </a:r>
                      <a:r>
                        <a:rPr lang="en-US" sz="2400" kern="100" smtClean="0">
                          <a:effectLst/>
                          <a:latin typeface="Times New Roman" panose="02020603050405020304" pitchFamily="18" charset="0"/>
                          <a:cs typeface="Times New Roman" panose="02020603050405020304" pitchFamily="18" charset="0"/>
                        </a:rPr>
                        <a:t>trốn</a:t>
                      </a:r>
                      <a:r>
                        <a:rPr lang="en-US" sz="2400" kern="100" baseline="0" smtClean="0">
                          <a:effectLst/>
                          <a:latin typeface="Times New Roman" panose="02020603050405020304" pitchFamily="18" charset="0"/>
                          <a:cs typeface="Times New Roman" panose="02020603050405020304" pitchFamily="18" charset="0"/>
                        </a:rPr>
                        <a:t> </a:t>
                      </a:r>
                      <a:r>
                        <a:rPr lang="en-US" sz="2400" kern="100" smtClean="0">
                          <a:effectLst/>
                          <a:latin typeface="Times New Roman" panose="02020603050405020304" pitchFamily="18" charset="0"/>
                          <a:cs typeface="Times New Roman" panose="02020603050405020304" pitchFamily="18" charset="0"/>
                        </a:rPr>
                        <a:t>con </a:t>
                      </a:r>
                      <a:r>
                        <a:rPr lang="en-US" sz="2400" kern="100">
                          <a:effectLst/>
                          <a:latin typeface="Times New Roman" panose="02020603050405020304" pitchFamily="18" charset="0"/>
                          <a:cs typeface="Times New Roman" panose="02020603050405020304" pitchFamily="18" charset="0"/>
                        </a:rPr>
                        <a:t>người…</a:t>
                      </a:r>
                    </a:p>
                    <a:p>
                      <a:pPr algn="just">
                        <a:lnSpc>
                          <a:spcPct val="115000"/>
                        </a:lnSpc>
                        <a:spcAft>
                          <a:spcPts val="0"/>
                        </a:spcAft>
                      </a:pPr>
                      <a:r>
                        <a:rPr lang="en-US" sz="2400" kern="100">
                          <a:effectLst/>
                          <a:latin typeface="Times New Roman" panose="02020603050405020304" pitchFamily="18" charset="0"/>
                          <a:cs typeface="Times New Roman" panose="02020603050405020304" pitchFamily="18" charset="0"/>
                        </a:rPr>
                        <a:t>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3244" marR="6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76177940"/>
                  </a:ext>
                </a:extLst>
              </a:tr>
              <a:tr h="452543">
                <a:tc gridSpan="2">
                  <a:txBody>
                    <a:bodyPr/>
                    <a:lstStyle/>
                    <a:p>
                      <a:pPr algn="just">
                        <a:lnSpc>
                          <a:spcPct val="115000"/>
                        </a:lnSpc>
                        <a:spcAft>
                          <a:spcPts val="0"/>
                        </a:spcAft>
                      </a:pPr>
                      <a:r>
                        <a:rPr lang="en-US" sz="2400" b="1" kern="10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b="1" kern="100">
                          <a:effectLst/>
                          <a:latin typeface="Times New Roman" panose="02020603050405020304" pitchFamily="18" charset="0"/>
                          <a:cs typeface="Times New Roman" panose="02020603050405020304" pitchFamily="18" charset="0"/>
                        </a:rPr>
                        <a:t> Hai nhân vật đều đang </a:t>
                      </a:r>
                      <a:r>
                        <a:rPr lang="en-US" sz="2400" b="1" kern="100" smtClean="0">
                          <a:effectLst/>
                          <a:latin typeface="Times New Roman" panose="02020603050405020304" pitchFamily="18" charset="0"/>
                          <a:cs typeface="Times New Roman" panose="02020603050405020304" pitchFamily="18" charset="0"/>
                        </a:rPr>
                        <a:t>cô </a:t>
                      </a:r>
                      <a:r>
                        <a:rPr lang="en-US" sz="2400" b="1" kern="100">
                          <a:effectLst/>
                          <a:latin typeface="Times New Roman" panose="02020603050405020304" pitchFamily="18" charset="0"/>
                          <a:cs typeface="Times New Roman" panose="02020603050405020304" pitchFamily="18" charset="0"/>
                        </a:rPr>
                        <a:t>đơn, buồn bã.</a:t>
                      </a:r>
                      <a:endParaRPr lang="en-US" sz="2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3244" marR="6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 xmlns:a16="http://schemas.microsoft.com/office/drawing/2014/main" val="2440743932"/>
                  </a:ext>
                </a:extLst>
              </a:tr>
            </a:tbl>
          </a:graphicData>
        </a:graphic>
      </p:graphicFrame>
    </p:spTree>
    <p:extLst>
      <p:ext uri="{BB962C8B-B14F-4D97-AF65-F5344CB8AC3E}">
        <p14:creationId xmlns:p14="http://schemas.microsoft.com/office/powerpoint/2010/main" val="242001216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7"/>
          <p:cNvSpPr txBox="1">
            <a:spLocks/>
          </p:cNvSpPr>
          <p:nvPr/>
        </p:nvSpPr>
        <p:spPr bwMode="auto">
          <a:xfrm>
            <a:off x="951691" y="203453"/>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CẢM </a:t>
            </a:r>
            <a:r>
              <a:rPr lang="vi-V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HOÁ</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7" name="TextBox 36">
            <a:extLst>
              <a:ext uri="{FF2B5EF4-FFF2-40B4-BE49-F238E27FC236}">
                <a16:creationId xmlns="" xmlns:a16="http://schemas.microsoft.com/office/drawing/2014/main" id="{D4256FFE-44E7-EE45-9C84-9A404392E586}"/>
              </a:ext>
            </a:extLst>
          </p:cNvPr>
          <p:cNvSpPr txBox="1"/>
          <p:nvPr/>
        </p:nvSpPr>
        <p:spPr>
          <a:xfrm>
            <a:off x="3654691" y="985038"/>
            <a:ext cx="5275312" cy="3539430"/>
          </a:xfrm>
          <a:prstGeom prst="rect">
            <a:avLst/>
          </a:prstGeom>
          <a:noFill/>
        </p:spPr>
        <p:txBody>
          <a:bodyPr wrap="square" rtlCol="0">
            <a:spAutoFit/>
          </a:bodyPr>
          <a:lstStyle/>
          <a:p>
            <a:pPr algn="just"/>
            <a:r>
              <a:rPr lang="x-none" sz="2800" dirty="0">
                <a:solidFill>
                  <a:srgbClr val="FF0000"/>
                </a:solidFill>
                <a:latin typeface="Times New Roman" panose="02020603050405020304" pitchFamily="18" charset="0"/>
                <a:cs typeface="Times New Roman" panose="02020603050405020304" pitchFamily="18" charset="0"/>
              </a:rPr>
              <a:t>- “Cảm hoá” chính là kết bạn, là tạo dựng mối liên hệ gần gũi, gắn kết </a:t>
            </a:r>
            <a:r>
              <a:rPr lang="x-none" sz="2800">
                <a:solidFill>
                  <a:srgbClr val="FF0000"/>
                </a:solidFill>
                <a:latin typeface="Times New Roman" panose="02020603050405020304" pitchFamily="18" charset="0"/>
                <a:cs typeface="Times New Roman" panose="02020603050405020304" pitchFamily="18" charset="0"/>
              </a:rPr>
              <a:t>tình </a:t>
            </a:r>
            <a:r>
              <a:rPr lang="x-none" sz="2800" smtClean="0">
                <a:solidFill>
                  <a:srgbClr val="FF0000"/>
                </a:solidFill>
                <a:latin typeface="Times New Roman" panose="02020603050405020304" pitchFamily="18" charset="0"/>
                <a:cs typeface="Times New Roman" panose="02020603050405020304" pitchFamily="18" charset="0"/>
              </a:rPr>
              <a:t>cảm</a:t>
            </a:r>
            <a:r>
              <a:rPr lang="en-US" sz="2800" smtClean="0">
                <a:solidFill>
                  <a:srgbClr val="FF0000"/>
                </a:solidFill>
                <a:latin typeface="Times New Roman" panose="02020603050405020304" pitchFamily="18" charset="0"/>
                <a:cs typeface="Times New Roman" panose="02020603050405020304" pitchFamily="18" charset="0"/>
              </a:rPr>
              <a:t>,</a:t>
            </a:r>
            <a:r>
              <a:rPr lang="x-none" sz="2800" smtClean="0">
                <a:solidFill>
                  <a:srgbClr val="FF0000"/>
                </a:solidFill>
                <a:latin typeface="Times New Roman" panose="02020603050405020304" pitchFamily="18" charset="0"/>
                <a:cs typeface="Times New Roman" panose="02020603050405020304" pitchFamily="18" charset="0"/>
              </a:rPr>
              <a:t> </a:t>
            </a:r>
            <a:r>
              <a:rPr lang="x-none" sz="2800" dirty="0">
                <a:solidFill>
                  <a:srgbClr val="FF0000"/>
                </a:solidFill>
                <a:latin typeface="Times New Roman" panose="02020603050405020304" pitchFamily="18" charset="0"/>
                <a:cs typeface="Times New Roman" panose="02020603050405020304" pitchFamily="18" charset="0"/>
              </a:rPr>
              <a:t>để biết </a:t>
            </a:r>
            <a:r>
              <a:rPr lang="x-none" sz="2800">
                <a:solidFill>
                  <a:srgbClr val="FF0000"/>
                </a:solidFill>
                <a:latin typeface="Times New Roman" panose="02020603050405020304" pitchFamily="18" charset="0"/>
                <a:cs typeface="Times New Roman" panose="02020603050405020304" pitchFamily="18" charset="0"/>
              </a:rPr>
              <a:t>quan </a:t>
            </a:r>
            <a:r>
              <a:rPr lang="x-none" sz="2800" smtClean="0">
                <a:solidFill>
                  <a:srgbClr val="FF0000"/>
                </a:solidFill>
                <a:latin typeface="Times New Roman" panose="02020603050405020304" pitchFamily="18" charset="0"/>
                <a:cs typeface="Times New Roman" panose="02020603050405020304" pitchFamily="18" charset="0"/>
              </a:rPr>
              <a:t>tâm</a:t>
            </a:r>
            <a:r>
              <a:rPr lang="en-US" sz="2800" smtClean="0">
                <a:solidFill>
                  <a:srgbClr val="FF0000"/>
                </a:solidFill>
                <a:latin typeface="Times New Roman" panose="02020603050405020304" pitchFamily="18" charset="0"/>
                <a:cs typeface="Times New Roman" panose="02020603050405020304" pitchFamily="18" charset="0"/>
              </a:rPr>
              <a:t> </a:t>
            </a:r>
            <a:r>
              <a:rPr lang="x-none" sz="2800" smtClean="0">
                <a:solidFill>
                  <a:srgbClr val="FF0000"/>
                </a:solidFill>
                <a:latin typeface="Times New Roman" panose="02020603050405020304" pitchFamily="18" charset="0"/>
                <a:cs typeface="Times New Roman" panose="02020603050405020304" pitchFamily="18" charset="0"/>
              </a:rPr>
              <a:t>đến </a:t>
            </a:r>
            <a:r>
              <a:rPr lang="x-none" sz="2800">
                <a:solidFill>
                  <a:srgbClr val="FF0000"/>
                </a:solidFill>
                <a:latin typeface="Times New Roman" panose="02020603050405020304" pitchFamily="18" charset="0"/>
                <a:cs typeface="Times New Roman" panose="02020603050405020304" pitchFamily="18" charset="0"/>
              </a:rPr>
              <a:t>nhau</a:t>
            </a:r>
            <a:r>
              <a:rPr lang="x-none" sz="2800" smtClean="0">
                <a:solidFill>
                  <a:srgbClr val="FF0000"/>
                </a:solidFill>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algn="just"/>
            <a:r>
              <a:rPr lang="x-none" sz="2800" dirty="0">
                <a:latin typeface="Times New Roman" panose="02020603050405020304" pitchFamily="18" charset="0"/>
                <a:cs typeface="Times New Roman" panose="02020603050405020304" pitchFamily="18" charset="0"/>
              </a:rPr>
              <a:t>- Cáo đã nói cho hoàng tử về cách cảm hoá: cần phải kiên nhẫn. </a:t>
            </a:r>
          </a:p>
          <a:p>
            <a:pPr algn="just"/>
            <a:r>
              <a:rPr lang="x-none" sz="28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x-none" sz="2800" dirty="0">
                <a:solidFill>
                  <a:srgbClr val="FF0000"/>
                </a:solidFill>
                <a:latin typeface="Times New Roman" panose="02020603050405020304" pitchFamily="18" charset="0"/>
                <a:cs typeface="Times New Roman" panose="02020603050405020304" pitchFamily="18" charset="0"/>
              </a:rPr>
              <a:t> giúp họ có thể xích lại gần nhau hơn.</a:t>
            </a:r>
          </a:p>
        </p:txBody>
      </p:sp>
      <p:pic>
        <p:nvPicPr>
          <p:cNvPr id="12290" name="Picture 2" descr="Hoàng tử bé&amp;quot;-trích dẫn hay | Cuộc sống, Truyền cảm hứng, Cam">
            <a:extLst>
              <a:ext uri="{FF2B5EF4-FFF2-40B4-BE49-F238E27FC236}">
                <a16:creationId xmlns="" xmlns:a16="http://schemas.microsoft.com/office/drawing/2014/main" id="{53AF2D43-C7A1-D74E-8380-AD470E257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40410">
            <a:off x="610785" y="1439836"/>
            <a:ext cx="2275085" cy="363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934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heel(1)">
                                      <p:cBhvr>
                                        <p:cTn id="7" dur="20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wheel(1)">
                                      <p:cBhvr>
                                        <p:cTn id="12" dur="20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wheel(1)">
                                      <p:cBhvr>
                                        <p:cTn id="17" dur="20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Table 3">
            <a:extLst>
              <a:ext uri="{FF2B5EF4-FFF2-40B4-BE49-F238E27FC236}">
                <a16:creationId xmlns="" xmlns:a16="http://schemas.microsoft.com/office/drawing/2014/main" id="{DF95F2FE-571C-CC4F-864E-C3E281596506}"/>
              </a:ext>
            </a:extLst>
          </p:cNvPr>
          <p:cNvGraphicFramePr>
            <a:graphicFrameLocks noGrp="1"/>
          </p:cNvGraphicFramePr>
          <p:nvPr>
            <p:extLst>
              <p:ext uri="{D42A27DB-BD31-4B8C-83A1-F6EECF244321}">
                <p14:modId xmlns:p14="http://schemas.microsoft.com/office/powerpoint/2010/main" val="4019538458"/>
              </p:ext>
            </p:extLst>
          </p:nvPr>
        </p:nvGraphicFramePr>
        <p:xfrm>
          <a:off x="1683074" y="511524"/>
          <a:ext cx="7258005" cy="3803632"/>
        </p:xfrm>
        <a:graphic>
          <a:graphicData uri="http://schemas.openxmlformats.org/drawingml/2006/table">
            <a:tbl>
              <a:tblPr firstRow="1" bandRow="1">
                <a:tableStyleId>{F5AB1C69-6EDB-4FF4-983F-18BD219EF322}</a:tableStyleId>
              </a:tblPr>
              <a:tblGrid>
                <a:gridCol w="2419335">
                  <a:extLst>
                    <a:ext uri="{9D8B030D-6E8A-4147-A177-3AD203B41FA5}">
                      <a16:colId xmlns="" xmlns:a16="http://schemas.microsoft.com/office/drawing/2014/main" val="210289684"/>
                    </a:ext>
                  </a:extLst>
                </a:gridCol>
                <a:gridCol w="2419335">
                  <a:extLst>
                    <a:ext uri="{9D8B030D-6E8A-4147-A177-3AD203B41FA5}">
                      <a16:colId xmlns="" xmlns:a16="http://schemas.microsoft.com/office/drawing/2014/main" val="2801349148"/>
                    </a:ext>
                  </a:extLst>
                </a:gridCol>
                <a:gridCol w="2419335">
                  <a:extLst>
                    <a:ext uri="{9D8B030D-6E8A-4147-A177-3AD203B41FA5}">
                      <a16:colId xmlns="" xmlns:a16="http://schemas.microsoft.com/office/drawing/2014/main" val="1840786434"/>
                    </a:ext>
                  </a:extLst>
                </a:gridCol>
              </a:tblGrid>
              <a:tr h="699448">
                <a:tc>
                  <a:txBody>
                    <a:bodyPr/>
                    <a:lstStyle/>
                    <a:p>
                      <a:endParaRPr lang="x-none" sz="2000" dirty="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x-none" sz="2000" dirty="0">
                          <a:latin typeface="Times New Roman" panose="02020603050405020304" pitchFamily="18" charset="0"/>
                          <a:cs typeface="Times New Roman" panose="02020603050405020304" pitchFamily="18" charset="0"/>
                        </a:rPr>
                        <a:t>Cảm nhận của cáo trước khi được cảm hoá</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x-none" sz="2000" dirty="0">
                          <a:latin typeface="Times New Roman" panose="02020603050405020304" pitchFamily="18" charset="0"/>
                          <a:cs typeface="Times New Roman" panose="02020603050405020304" pitchFamily="18" charset="0"/>
                        </a:rPr>
                        <a:t>Nếu được hoàng tử bé cảm hoá</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007341702"/>
                  </a:ext>
                </a:extLst>
              </a:tr>
              <a:tr h="699448">
                <a:tc>
                  <a:txBody>
                    <a:bodyPr/>
                    <a:lstStyle/>
                    <a:p>
                      <a:r>
                        <a:rPr lang="x-none" sz="2000" dirty="0">
                          <a:latin typeface="Times New Roman" panose="02020603050405020304" pitchFamily="18" charset="0"/>
                          <a:cs typeface="Times New Roman" panose="02020603050405020304" pitchFamily="18" charset="0"/>
                        </a:rPr>
                        <a:t>Tiếng bước chân</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77746725"/>
                  </a:ext>
                </a:extLst>
              </a:tr>
              <a:tr h="699448">
                <a:tc>
                  <a:txBody>
                    <a:bodyPr/>
                    <a:lstStyle/>
                    <a:p>
                      <a:r>
                        <a:rPr lang="x-none" sz="2000" dirty="0">
                          <a:latin typeface="Times New Roman" panose="02020603050405020304" pitchFamily="18" charset="0"/>
                          <a:cs typeface="Times New Roman" panose="02020603050405020304" pitchFamily="18" charset="0"/>
                        </a:rPr>
                        <a:t>Cánh đồng lúa mì</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3284807989"/>
                  </a:ext>
                </a:extLst>
              </a:tr>
              <a:tr h="699448">
                <a:tc>
                  <a:txBody>
                    <a:bodyPr/>
                    <a:lstStyle/>
                    <a:p>
                      <a:r>
                        <a:rPr lang="x-none" sz="2000" dirty="0">
                          <a:latin typeface="Times New Roman" panose="02020603050405020304" pitchFamily="18" charset="0"/>
                          <a:cs typeface="Times New Roman" panose="02020603050405020304" pitchFamily="18" charset="0"/>
                        </a:rPr>
                        <a:t>Cuộc sống</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052922218"/>
                  </a:ext>
                </a:extLst>
              </a:tr>
              <a:tr h="699448">
                <a:tc>
                  <a:txBody>
                    <a:bodyPr/>
                    <a:lstStyle/>
                    <a:p>
                      <a:r>
                        <a:rPr lang="x-none" sz="2000" dirty="0">
                          <a:latin typeface="Times New Roman" panose="02020603050405020304" pitchFamily="18" charset="0"/>
                          <a:cs typeface="Times New Roman" panose="02020603050405020304" pitchFamily="18" charset="0"/>
                        </a:rPr>
                        <a:t>Cảm nhận của em</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dirty="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66480207"/>
                  </a:ext>
                </a:extLst>
              </a:tr>
            </a:tbl>
          </a:graphicData>
        </a:graphic>
      </p:graphicFrame>
      <p:pic>
        <p:nvPicPr>
          <p:cNvPr id="36" name="Picture 35" descr="A picture containing text&#10;&#10;Description automatically generated">
            <a:extLst>
              <a:ext uri="{FF2B5EF4-FFF2-40B4-BE49-F238E27FC236}">
                <a16:creationId xmlns="" xmlns:a16="http://schemas.microsoft.com/office/drawing/2014/main" id="{2270E4EF-4570-2946-93D9-B66A1B822EEE}"/>
              </a:ext>
            </a:extLst>
          </p:cNvPr>
          <p:cNvPicPr>
            <a:picLocks noChangeAspect="1"/>
          </p:cNvPicPr>
          <p:nvPr/>
        </p:nvPicPr>
        <p:blipFill>
          <a:blip r:embed="rId3"/>
          <a:stretch>
            <a:fillRect/>
          </a:stretch>
        </p:blipFill>
        <p:spPr>
          <a:xfrm flipH="1">
            <a:off x="-756592" y="1424801"/>
            <a:ext cx="3180335" cy="3311403"/>
          </a:xfrm>
          <a:prstGeom prst="rect">
            <a:avLst/>
          </a:prstGeom>
        </p:spPr>
      </p:pic>
    </p:spTree>
    <p:extLst>
      <p:ext uri="{BB962C8B-B14F-4D97-AF65-F5344CB8AC3E}">
        <p14:creationId xmlns:p14="http://schemas.microsoft.com/office/powerpoint/2010/main" val="126319052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aphicFrame>
        <p:nvGraphicFramePr>
          <p:cNvPr id="4" name="Table 3">
            <a:extLst>
              <a:ext uri="{FF2B5EF4-FFF2-40B4-BE49-F238E27FC236}">
                <a16:creationId xmlns="" xmlns:a16="http://schemas.microsoft.com/office/drawing/2014/main" id="{19E33778-9F86-AA4B-B429-F9D68815AAA1}"/>
              </a:ext>
            </a:extLst>
          </p:cNvPr>
          <p:cNvGraphicFramePr>
            <a:graphicFrameLocks noGrp="1"/>
          </p:cNvGraphicFramePr>
          <p:nvPr>
            <p:extLst>
              <p:ext uri="{D42A27DB-BD31-4B8C-83A1-F6EECF244321}">
                <p14:modId xmlns:p14="http://schemas.microsoft.com/office/powerpoint/2010/main" val="1042658469"/>
              </p:ext>
            </p:extLst>
          </p:nvPr>
        </p:nvGraphicFramePr>
        <p:xfrm>
          <a:off x="25422" y="-34939"/>
          <a:ext cx="9011074" cy="5377893"/>
        </p:xfrm>
        <a:graphic>
          <a:graphicData uri="http://schemas.openxmlformats.org/drawingml/2006/table">
            <a:tbl>
              <a:tblPr>
                <a:tableStyleId>{69C7853C-536D-4A76-A0AE-DD22124D55A5}</a:tableStyleId>
              </a:tblPr>
              <a:tblGrid>
                <a:gridCol w="1617621">
                  <a:extLst>
                    <a:ext uri="{9D8B030D-6E8A-4147-A177-3AD203B41FA5}">
                      <a16:colId xmlns="" xmlns:a16="http://schemas.microsoft.com/office/drawing/2014/main" val="1274249369"/>
                    </a:ext>
                  </a:extLst>
                </a:gridCol>
                <a:gridCol w="3824468">
                  <a:extLst>
                    <a:ext uri="{9D8B030D-6E8A-4147-A177-3AD203B41FA5}">
                      <a16:colId xmlns="" xmlns:a16="http://schemas.microsoft.com/office/drawing/2014/main" val="941765282"/>
                    </a:ext>
                  </a:extLst>
                </a:gridCol>
                <a:gridCol w="3568985">
                  <a:extLst>
                    <a:ext uri="{9D8B030D-6E8A-4147-A177-3AD203B41FA5}">
                      <a16:colId xmlns="" xmlns:a16="http://schemas.microsoft.com/office/drawing/2014/main" val="4221402880"/>
                    </a:ext>
                  </a:extLst>
                </a:gridCol>
              </a:tblGrid>
              <a:tr h="401456">
                <a:tc>
                  <a:txBody>
                    <a:bodyPr/>
                    <a:lstStyle/>
                    <a:p>
                      <a:pPr algn="just">
                        <a:lnSpc>
                          <a:spcPct val="150000"/>
                        </a:lnSpc>
                        <a:spcAft>
                          <a:spcPts val="0"/>
                        </a:spcAft>
                      </a:pPr>
                      <a:r>
                        <a:rPr lang="x-none" sz="1800" b="1" kern="100" dirty="0">
                          <a:effectLst/>
                          <a:latin typeface="Times New Roman" panose="02020603050405020304" pitchFamily="18" charset="0"/>
                          <a:cs typeface="Times New Roman" panose="02020603050405020304" pitchFamily="18" charset="0"/>
                        </a:rPr>
                        <a:t> </a:t>
                      </a:r>
                      <a:endParaRPr lang="x-none" sz="1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gn="ctr">
                        <a:lnSpc>
                          <a:spcPct val="150000"/>
                        </a:lnSpc>
                        <a:spcAft>
                          <a:spcPts val="0"/>
                        </a:spcAft>
                      </a:pPr>
                      <a:r>
                        <a:rPr lang="en-US" sz="1800" b="1" kern="100" dirty="0" err="1">
                          <a:effectLst/>
                          <a:latin typeface="Times New Roman" panose="02020603050405020304" pitchFamily="18" charset="0"/>
                          <a:cs typeface="Times New Roman" panose="02020603050405020304" pitchFamily="18" charset="0"/>
                        </a:rPr>
                        <a:t>Cảm</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nhận</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của</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cáo</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trước</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khi</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được</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cảm</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hóa</a:t>
                      </a:r>
                      <a:endParaRPr lang="x-none" sz="1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nchor="ctr">
                    <a:solidFill>
                      <a:schemeClr val="accent6">
                        <a:lumMod val="20000"/>
                        <a:lumOff val="80000"/>
                      </a:schemeClr>
                    </a:solidFill>
                  </a:tcPr>
                </a:tc>
                <a:tc>
                  <a:txBody>
                    <a:bodyPr/>
                    <a:lstStyle/>
                    <a:p>
                      <a:pPr algn="ctr">
                        <a:lnSpc>
                          <a:spcPct val="150000"/>
                        </a:lnSpc>
                        <a:spcAft>
                          <a:spcPts val="0"/>
                        </a:spcAft>
                      </a:pPr>
                      <a:r>
                        <a:rPr lang="en-US" sz="1800" b="1" kern="100" dirty="0" err="1">
                          <a:effectLst/>
                          <a:latin typeface="Times New Roman" panose="02020603050405020304" pitchFamily="18" charset="0"/>
                          <a:cs typeface="Times New Roman" panose="02020603050405020304" pitchFamily="18" charset="0"/>
                        </a:rPr>
                        <a:t>Nếu</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được</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hoàng</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tử</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bé</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cảm</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hóa</a:t>
                      </a:r>
                      <a:endParaRPr lang="x-none" sz="1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extLst>
                  <a:ext uri="{0D108BD9-81ED-4DB2-BD59-A6C34878D82A}">
                    <a16:rowId xmlns="" xmlns:a16="http://schemas.microsoft.com/office/drawing/2014/main" val="111619891"/>
                  </a:ext>
                </a:extLst>
              </a:tr>
              <a:tr h="730579">
                <a:tc>
                  <a:txBody>
                    <a:bodyPr/>
                    <a:lstStyle/>
                    <a:p>
                      <a:pPr algn="just">
                        <a:lnSpc>
                          <a:spcPct val="150000"/>
                        </a:lnSpc>
                        <a:spcAft>
                          <a:spcPts val="0"/>
                        </a:spcAft>
                      </a:pPr>
                      <a:r>
                        <a:rPr lang="en-US" sz="1800" b="1" kern="100" dirty="0" err="1">
                          <a:effectLst/>
                          <a:latin typeface="Times New Roman" panose="02020603050405020304" pitchFamily="18" charset="0"/>
                          <a:cs typeface="Times New Roman" panose="02020603050405020304" pitchFamily="18" charset="0"/>
                        </a:rPr>
                        <a:t>Tiếng</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bước</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chân</a:t>
                      </a:r>
                      <a:endParaRPr lang="x-none" sz="1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800" kern="100" dirty="0" err="1">
                          <a:effectLst/>
                          <a:latin typeface="Times New Roman" panose="02020603050405020304" pitchFamily="18" charset="0"/>
                          <a:cs typeface="Times New Roman" panose="02020603050405020304" pitchFamily="18" charset="0"/>
                        </a:rPr>
                        <a:t>Những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tiếng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bước</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chân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khác</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chỉ</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khiến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trốn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vào</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lòng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đất</a:t>
                      </a:r>
                      <a:endParaRPr lang="x-none" sz="1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r>
                        <a:rPr lang="en-US" sz="1800" kern="100">
                          <a:effectLst/>
                          <a:latin typeface="Times New Roman" panose="02020603050405020304" pitchFamily="18" charset="0"/>
                          <a:cs typeface="Times New Roman" panose="02020603050405020304" pitchFamily="18" charset="0"/>
                        </a:rPr>
                        <a:t>Bước chân của bạn sẽ gọi mình ra khỏi hang, như là tiếng nhạc. </a:t>
                      </a:r>
                      <a:endParaRPr lang="x-none" sz="1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2100178413"/>
                  </a:ext>
                </a:extLst>
              </a:tr>
              <a:tr h="958944">
                <a:tc>
                  <a:txBody>
                    <a:bodyPr/>
                    <a:lstStyle/>
                    <a:p>
                      <a:pPr>
                        <a:lnSpc>
                          <a:spcPct val="150000"/>
                        </a:lnSpc>
                        <a:spcAft>
                          <a:spcPts val="0"/>
                        </a:spcAft>
                      </a:pPr>
                      <a:r>
                        <a:rPr lang="en-US" sz="1800" b="1" kern="100">
                          <a:effectLst/>
                          <a:latin typeface="Times New Roman" panose="02020603050405020304" pitchFamily="18" charset="0"/>
                          <a:cs typeface="Times New Roman" panose="02020603050405020304" pitchFamily="18" charset="0"/>
                        </a:rPr>
                        <a:t>Về cánh đồng lúa mì</a:t>
                      </a:r>
                      <a:endParaRPr lang="x-none" sz="1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800" kern="100" dirty="0" err="1">
                          <a:effectLst/>
                          <a:latin typeface="Times New Roman" panose="02020603050405020304" pitchFamily="18" charset="0"/>
                          <a:cs typeface="Times New Roman" panose="02020603050405020304" pitchFamily="18" charset="0"/>
                        </a:rPr>
                        <a:t>Cánh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đồng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lúa</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chẳng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gợi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mở</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gì</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cho</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cả</a:t>
                      </a:r>
                      <a:r>
                        <a:rPr lang="en-US" sz="1800" kern="100" dirty="0">
                          <a:effectLst/>
                          <a:latin typeface="Times New Roman" panose="02020603050405020304" pitchFamily="18" charset="0"/>
                          <a:cs typeface="Times New Roman" panose="02020603050405020304" pitchFamily="18" charset="0"/>
                        </a:rPr>
                        <a:t>...</a:t>
                      </a:r>
                      <a:r>
                        <a:rPr lang="en-US" sz="1800" kern="100" dirty="0" err="1">
                          <a:effectLst/>
                          <a:latin typeface="Times New Roman" panose="02020603050405020304" pitchFamily="18" charset="0"/>
                          <a:cs typeface="Times New Roman" panose="02020603050405020304" pitchFamily="18" charset="0"/>
                        </a:rPr>
                        <a:t>buồn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quá</a:t>
                      </a:r>
                      <a:endParaRPr lang="x-none" sz="1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r>
                        <a:rPr lang="en-US" sz="1800" kern="100">
                          <a:effectLst/>
                          <a:latin typeface="Times New Roman" panose="02020603050405020304" pitchFamily="18" charset="0"/>
                          <a:cs typeface="Times New Roman" panose="02020603050405020304" pitchFamily="18" charset="0"/>
                        </a:rPr>
                        <a:t>...lúa mì vàng óng sẽ làm mình nhớ đến bạn và mình sẽ thích gió trên đồng lúa mì</a:t>
                      </a:r>
                      <a:endParaRPr lang="x-none" sz="1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378779300"/>
                  </a:ext>
                </a:extLst>
              </a:tr>
              <a:tr h="1098323">
                <a:tc>
                  <a:txBody>
                    <a:bodyPr/>
                    <a:lstStyle/>
                    <a:p>
                      <a:pPr>
                        <a:lnSpc>
                          <a:spcPct val="150000"/>
                        </a:lnSpc>
                        <a:spcAft>
                          <a:spcPts val="0"/>
                        </a:spcAft>
                      </a:pPr>
                      <a:r>
                        <a:rPr lang="en-US" sz="1800" b="1" kern="100">
                          <a:effectLst/>
                          <a:latin typeface="Times New Roman" panose="02020603050405020304" pitchFamily="18" charset="0"/>
                          <a:cs typeface="Times New Roman" panose="02020603050405020304" pitchFamily="18" charset="0"/>
                        </a:rPr>
                        <a:t>Về cuộc sống</a:t>
                      </a:r>
                      <a:endParaRPr lang="x-none" sz="1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800" kern="100" dirty="0">
                          <a:effectLst/>
                          <a:latin typeface="Times New Roman" panose="02020603050405020304" pitchFamily="18" charset="0"/>
                          <a:cs typeface="Times New Roman" panose="02020603050405020304" pitchFamily="18" charset="0"/>
                        </a:rPr>
                        <a:t>"</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săn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gà</a:t>
                      </a:r>
                      <a:r>
                        <a:rPr lang="en-US" sz="1800" kern="100" dirty="0">
                          <a:effectLst/>
                          <a:latin typeface="Times New Roman" panose="02020603050405020304" pitchFamily="18" charset="0"/>
                          <a:cs typeface="Times New Roman" panose="02020603050405020304" pitchFamily="18" charset="0"/>
                        </a:rPr>
                        <a:t>, con </a:t>
                      </a:r>
                      <a:r>
                        <a:rPr lang="en-US" sz="1800" kern="100" dirty="0" err="1">
                          <a:effectLst/>
                          <a:latin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săn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Mọi</a:t>
                      </a:r>
                      <a:r>
                        <a:rPr lang="en-US" sz="1800" kern="100" dirty="0">
                          <a:effectLst/>
                          <a:latin typeface="Times New Roman" panose="02020603050405020304" pitchFamily="18" charset="0"/>
                          <a:cs typeface="Times New Roman" panose="02020603050405020304" pitchFamily="18" charset="0"/>
                        </a:rPr>
                        <a:t> con </a:t>
                      </a:r>
                      <a:r>
                        <a:rPr lang="en-US" sz="1800" kern="100" dirty="0" err="1">
                          <a:effectLst/>
                          <a:latin typeface="Times New Roman" panose="02020603050405020304" pitchFamily="18" charset="0"/>
                          <a:cs typeface="Times New Roman" panose="02020603050405020304" pitchFamily="18" charset="0"/>
                        </a:rPr>
                        <a:t>gà</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đều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giống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nhau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mọi</a:t>
                      </a:r>
                      <a:r>
                        <a:rPr lang="en-US" sz="1800" kern="100" dirty="0">
                          <a:effectLst/>
                          <a:latin typeface="Times New Roman" panose="02020603050405020304" pitchFamily="18" charset="0"/>
                          <a:cs typeface="Times New Roman" panose="02020603050405020304" pitchFamily="18" charset="0"/>
                        </a:rPr>
                        <a:t> con </a:t>
                      </a:r>
                      <a:r>
                        <a:rPr lang="en-US" sz="1800" kern="100" dirty="0" err="1">
                          <a:effectLst/>
                          <a:latin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đều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giống</a:t>
                      </a:r>
                      <a:r>
                        <a:rPr lang="x-none"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nhau</a:t>
                      </a:r>
                      <a:r>
                        <a:rPr lang="en-US" sz="1800" kern="100" dirty="0">
                          <a:effectLst/>
                          <a:latin typeface="Times New Roman" panose="02020603050405020304" pitchFamily="18" charset="0"/>
                          <a:cs typeface="Times New Roman" panose="02020603050405020304" pitchFamily="18" charset="0"/>
                        </a:rPr>
                        <a:t>"</a:t>
                      </a:r>
                      <a:endParaRPr lang="x-none" sz="1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r>
                        <a:rPr lang="en-US" sz="1800" kern="100">
                          <a:effectLst/>
                          <a:latin typeface="Times New Roman" panose="02020603050405020304" pitchFamily="18" charset="0"/>
                          <a:cs typeface="Times New Roman" panose="02020603050405020304" pitchFamily="18" charset="0"/>
                        </a:rPr>
                        <a:t>"Đời mình được chiếu sáng</a:t>
                      </a:r>
                      <a:endParaRPr lang="x-none" sz="1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2589784570"/>
                  </a:ext>
                </a:extLst>
              </a:tr>
              <a:tr h="1263093">
                <a:tc>
                  <a:txBody>
                    <a:bodyPr/>
                    <a:lstStyle/>
                    <a:p>
                      <a:pPr>
                        <a:lnSpc>
                          <a:spcPct val="150000"/>
                        </a:lnSpc>
                        <a:spcAft>
                          <a:spcPts val="0"/>
                        </a:spcAft>
                      </a:pPr>
                      <a:r>
                        <a:rPr lang="en-US" sz="1800" b="1" kern="100" dirty="0" err="1">
                          <a:effectLst/>
                          <a:latin typeface="Times New Roman" panose="02020603050405020304" pitchFamily="18" charset="0"/>
                          <a:cs typeface="Times New Roman" panose="02020603050405020304" pitchFamily="18" charset="0"/>
                        </a:rPr>
                        <a:t>Cảm</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nhận</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của</a:t>
                      </a:r>
                      <a:r>
                        <a:rPr lang="en-US" sz="1800" b="1" kern="100" dirty="0">
                          <a:effectLst/>
                          <a:latin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cs typeface="Times New Roman" panose="02020603050405020304" pitchFamily="18" charset="0"/>
                        </a:rPr>
                        <a:t>em</a:t>
                      </a:r>
                      <a:r>
                        <a:rPr lang="en-US" sz="1800" b="1" kern="100" dirty="0">
                          <a:effectLst/>
                          <a:latin typeface="Times New Roman" panose="02020603050405020304" pitchFamily="18" charset="0"/>
                          <a:cs typeface="Times New Roman" panose="02020603050405020304" pitchFamily="18" charset="0"/>
                        </a:rPr>
                        <a:t> </a:t>
                      </a:r>
                      <a:endParaRPr lang="x-none" sz="1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Sợ</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hãi</a:t>
                      </a:r>
                      <a:r>
                        <a:rPr lang="en-US" sz="1800" kern="100" dirty="0">
                          <a:effectLst/>
                          <a:latin typeface="Times New Roman" panose="02020603050405020304" pitchFamily="18" charset="0"/>
                          <a:cs typeface="Times New Roman" panose="02020603050405020304" pitchFamily="18" charset="0"/>
                        </a:rPr>
                        <a:t>, lo </a:t>
                      </a:r>
                      <a:r>
                        <a:rPr lang="en-US" sz="1800" kern="100" dirty="0" err="1">
                          <a:effectLst/>
                          <a:latin typeface="Times New Roman" panose="02020603050405020304" pitchFamily="18" charset="0"/>
                          <a:cs typeface="Times New Roman" panose="02020603050405020304" pitchFamily="18" charset="0"/>
                        </a:rPr>
                        <a:t>lắng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trốn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chạy</a:t>
                      </a:r>
                      <a:endParaRPr lang="x-none" sz="18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Ảm</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đạm</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nghèo</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nàn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tẻ</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nhạt</a:t>
                      </a:r>
                      <a:endParaRPr lang="x-none" sz="18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Quẩn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quanh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bế</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tắc</a:t>
                      </a:r>
                      <a:r>
                        <a:rPr lang="en-US" sz="1800" kern="100" dirty="0">
                          <a:effectLst/>
                          <a:latin typeface="Times New Roman" panose="02020603050405020304" pitchFamily="18" charset="0"/>
                          <a:cs typeface="Times New Roman" panose="02020603050405020304" pitchFamily="18" charset="0"/>
                        </a:rPr>
                        <a:t>, </a:t>
                      </a:r>
                      <a:r>
                        <a:rPr lang="en-US" sz="1800" kern="100" err="1">
                          <a:effectLst/>
                          <a:latin typeface="Times New Roman" panose="02020603050405020304" pitchFamily="18" charset="0"/>
                          <a:cs typeface="Times New Roman" panose="02020603050405020304" pitchFamily="18" charset="0"/>
                        </a:rPr>
                        <a:t>cô</a:t>
                      </a:r>
                      <a:r>
                        <a:rPr lang="en-US" sz="1800" kern="100">
                          <a:effectLst/>
                          <a:latin typeface="Times New Roman" panose="02020603050405020304" pitchFamily="18" charset="0"/>
                          <a:cs typeface="Times New Roman" panose="02020603050405020304" pitchFamily="18" charset="0"/>
                        </a:rPr>
                        <a:t> </a:t>
                      </a:r>
                      <a:r>
                        <a:rPr lang="en-US" sz="1800" kern="100" smtClean="0">
                          <a:effectLst/>
                          <a:latin typeface="Times New Roman" panose="02020603050405020304" pitchFamily="18" charset="0"/>
                          <a:cs typeface="Times New Roman" panose="02020603050405020304" pitchFamily="18" charset="0"/>
                        </a:rPr>
                        <a:t>đơn</a:t>
                      </a:r>
                      <a:endParaRPr lang="x-none" sz="1800" kern="100" dirty="0">
                        <a:effectLst/>
                        <a:latin typeface="Times New Roman" panose="02020603050405020304" pitchFamily="18" charset="0"/>
                        <a:cs typeface="Times New Roman" panose="02020603050405020304" pitchFamily="18" charset="0"/>
                      </a:endParaRPr>
                    </a:p>
                  </a:txBody>
                  <a:tcPr marL="29479" marR="29479" marT="0" marB="0"/>
                </a:tc>
                <a:tc>
                  <a:txBody>
                    <a:bodyPr/>
                    <a:lstStyle/>
                    <a:p>
                      <a:pPr>
                        <a:lnSpc>
                          <a:spcPct val="150000"/>
                        </a:lnSpc>
                        <a:spcAft>
                          <a:spcPts val="0"/>
                        </a:spcAft>
                      </a:pP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Hân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hoan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reo</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vui</a:t>
                      </a:r>
                      <a:endParaRPr lang="x-none" sz="18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Tười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vui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giàu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có</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đẹo</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đẽ</a:t>
                      </a:r>
                      <a:endParaRPr lang="x-none" sz="18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Rực</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rỡ</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ấm</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áp</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hạnh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phúc</a:t>
                      </a:r>
                      <a:endParaRPr lang="x-none" sz="1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1474627755"/>
                  </a:ext>
                </a:extLst>
              </a:tr>
            </a:tbl>
          </a:graphicData>
        </a:graphic>
      </p:graphicFrame>
    </p:spTree>
    <p:extLst>
      <p:ext uri="{BB962C8B-B14F-4D97-AF65-F5344CB8AC3E}">
        <p14:creationId xmlns:p14="http://schemas.microsoft.com/office/powerpoint/2010/main" val="280038224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 xmlns:a16="http://schemas.microsoft.com/office/drawing/2014/main" id="{3161B4CA-702E-D642-A8C2-A3EA06C06FF3}"/>
              </a:ext>
            </a:extLst>
          </p:cNvPr>
          <p:cNvSpPr txBox="1"/>
          <p:nvPr/>
        </p:nvSpPr>
        <p:spPr>
          <a:xfrm>
            <a:off x="0" y="627534"/>
            <a:ext cx="4934067" cy="3108543"/>
          </a:xfrm>
          <a:prstGeom prst="rect">
            <a:avLst/>
          </a:prstGeom>
          <a:noFill/>
        </p:spPr>
        <p:txBody>
          <a:bodyPr wrap="square" rtlCol="0">
            <a:spAutoFit/>
          </a:bodyPr>
          <a:lstStyle/>
          <a:p>
            <a:r>
              <a:rPr lang="x-none" sz="28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x-none" sz="2800" dirty="0">
                <a:solidFill>
                  <a:srgbClr val="FF0000"/>
                </a:solidFill>
                <a:latin typeface="Times New Roman" panose="02020603050405020304" pitchFamily="18" charset="0"/>
                <a:cs typeface="Times New Roman" panose="02020603050405020304" pitchFamily="18" charset="0"/>
              </a:rPr>
              <a:t> Hoàng tử bé đã cảm hoá được con cáo họ đã trở nên thân thiết với nhau.</a:t>
            </a:r>
          </a:p>
          <a:p>
            <a:r>
              <a:rPr lang="en-US" sz="2800" dirty="0">
                <a:solidFill>
                  <a:srgbClr val="FF0000"/>
                </a:solidFill>
                <a:latin typeface="Times New Roman" panose="02020603050405020304" pitchFamily="18" charset="0"/>
                <a:cs typeface="Times New Roman" panose="02020603050405020304" pitchFamily="18" charset="0"/>
              </a:rPr>
              <a:t>=&gt;</a:t>
            </a:r>
            <a:r>
              <a:rPr lang="x-none" sz="2800" dirty="0">
                <a:solidFill>
                  <a:srgbClr val="FF0000"/>
                </a:solidFill>
                <a:latin typeface="Times New Roman" panose="02020603050405020304" pitchFamily="18" charset="0"/>
                <a:cs typeface="Times New Roman" panose="02020603050405020304" pitchFamily="18" charset="0"/>
              </a:rPr>
              <a:t> Tình bạn sẽ khiến cho cuộc đời của cáo thay đổi, trở nên tươi sáng, đẹp đẽ, tràn đầy hạnh phúc như thể được chiếu sáng. </a:t>
            </a:r>
          </a:p>
        </p:txBody>
      </p:sp>
      <p:pic>
        <p:nvPicPr>
          <p:cNvPr id="16386" name="Picture 2" descr="Hoàng tử bé&amp;quot;-trích dẫn hay | Châm ngôn, Prince, Lời hay ý đẹp">
            <a:extLst>
              <a:ext uri="{FF2B5EF4-FFF2-40B4-BE49-F238E27FC236}">
                <a16:creationId xmlns="" xmlns:a16="http://schemas.microsoft.com/office/drawing/2014/main" id="{5ECF8B52-CB3C-1546-9DC5-68CCA46A72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3500">
            <a:off x="5927423" y="1065854"/>
            <a:ext cx="2423898" cy="38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0805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checkerboard(across)">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HOÀNG </a:t>
            </a:r>
            <a:r>
              <a:rPr lang="vi-V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TỬ BÉ CHIA TAY CON CÁO</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6" name="TextBox 35">
            <a:extLst>
              <a:ext uri="{FF2B5EF4-FFF2-40B4-BE49-F238E27FC236}">
                <a16:creationId xmlns="" xmlns:a16="http://schemas.microsoft.com/office/drawing/2014/main" id="{C4FA9F6A-0B33-F748-AA51-8A023A127A39}"/>
              </a:ext>
            </a:extLst>
          </p:cNvPr>
          <p:cNvSpPr txBox="1"/>
          <p:nvPr/>
        </p:nvSpPr>
        <p:spPr>
          <a:xfrm>
            <a:off x="4096759" y="1093205"/>
            <a:ext cx="5047241" cy="2785378"/>
          </a:xfrm>
          <a:prstGeom prst="rect">
            <a:avLst/>
          </a:prstGeom>
          <a:noFill/>
        </p:spPr>
        <p:txBody>
          <a:bodyPr wrap="square" rtlCol="0">
            <a:spAutoFit/>
          </a:bodyPr>
          <a:lstStyle/>
          <a:p>
            <a:r>
              <a:rPr lang="x-none" sz="2500">
                <a:solidFill>
                  <a:srgbClr val="FF0000"/>
                </a:solidFill>
                <a:latin typeface="Times New Roman" panose="02020603050405020304" pitchFamily="18" charset="0"/>
                <a:cs typeface="Times New Roman" panose="02020603050405020304" pitchFamily="18" charset="0"/>
              </a:rPr>
              <a:t>- </a:t>
            </a:r>
            <a:r>
              <a:rPr lang="en-US" sz="2500">
                <a:solidFill>
                  <a:srgbClr val="FF0000"/>
                </a:solidFill>
                <a:latin typeface="Times New Roman" panose="02020603050405020304" pitchFamily="18" charset="0"/>
                <a:cs typeface="Times New Roman" panose="02020603050405020304" pitchFamily="18" charset="0"/>
              </a:rPr>
              <a:t>C</a:t>
            </a:r>
            <a:r>
              <a:rPr lang="x-none" sz="2500" smtClean="0">
                <a:solidFill>
                  <a:srgbClr val="FF0000"/>
                </a:solidFill>
                <a:latin typeface="Times New Roman" panose="02020603050405020304" pitchFamily="18" charset="0"/>
                <a:cs typeface="Times New Roman" panose="02020603050405020304" pitchFamily="18" charset="0"/>
              </a:rPr>
              <a:t>áo</a:t>
            </a:r>
            <a:r>
              <a:rPr lang="x-none" sz="2500" dirty="0">
                <a:solidFill>
                  <a:srgbClr val="FF0000"/>
                </a:solidFill>
                <a:latin typeface="Times New Roman" panose="02020603050405020304" pitchFamily="18" charset="0"/>
                <a:cs typeface="Times New Roman" panose="02020603050405020304" pitchFamily="18" charset="0"/>
              </a:rPr>
              <a:t>: buồn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lưu</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luyến</a:t>
            </a:r>
            <a:r>
              <a:rPr lang="en-US" sz="2500" dirty="0">
                <a:solidFill>
                  <a:srgbClr val="FF0000"/>
                </a:solidFill>
                <a:latin typeface="Times New Roman" panose="02020603050405020304" pitchFamily="18" charset="0"/>
                <a:cs typeface="Times New Roman" panose="02020603050405020304" pitchFamily="18" charset="0"/>
              </a:rPr>
              <a:t>, </a:t>
            </a:r>
            <a:r>
              <a:rPr lang="en-US" sz="2500" err="1">
                <a:solidFill>
                  <a:srgbClr val="FF0000"/>
                </a:solidFill>
                <a:latin typeface="Times New Roman" panose="02020603050405020304" pitchFamily="18" charset="0"/>
                <a:cs typeface="Times New Roman" panose="02020603050405020304" pitchFamily="18" charset="0"/>
              </a:rPr>
              <a:t>xúc</a:t>
            </a:r>
            <a:r>
              <a:rPr lang="en-US" sz="2500">
                <a:solidFill>
                  <a:srgbClr val="FF0000"/>
                </a:solidFill>
                <a:latin typeface="Times New Roman" panose="02020603050405020304" pitchFamily="18" charset="0"/>
                <a:cs typeface="Times New Roman" panose="02020603050405020304" pitchFamily="18" charset="0"/>
              </a:rPr>
              <a:t> </a:t>
            </a:r>
            <a:r>
              <a:rPr lang="en-US" sz="2500" smtClean="0">
                <a:solidFill>
                  <a:srgbClr val="FF0000"/>
                </a:solidFill>
                <a:latin typeface="Times New Roman" panose="02020603050405020304" pitchFamily="18" charset="0"/>
                <a:cs typeface="Times New Roman" panose="02020603050405020304" pitchFamily="18" charset="0"/>
              </a:rPr>
              <a:t>động, không </a:t>
            </a:r>
            <a:r>
              <a:rPr lang="en-US" sz="2500" dirty="0" err="1">
                <a:solidFill>
                  <a:srgbClr val="FF0000"/>
                </a:solidFill>
                <a:latin typeface="Times New Roman" panose="02020603050405020304" pitchFamily="18" charset="0"/>
                <a:cs typeface="Times New Roman" panose="02020603050405020304" pitchFamily="18" charset="0"/>
              </a:rPr>
              <a:t>hề</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hối</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tiếc</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về</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việc</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kết</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bạn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với</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hoàng</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tử</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bé</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vì</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ngay</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cả</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khi</a:t>
            </a:r>
            <a:r>
              <a:rPr lang="en-US" sz="2500" dirty="0">
                <a:solidFill>
                  <a:srgbClr val="FF0000"/>
                </a:solidFill>
                <a:latin typeface="Times New Roman" panose="02020603050405020304" pitchFamily="18" charset="0"/>
                <a:cs typeface="Times New Roman" panose="02020603050405020304" pitchFamily="18" charset="0"/>
              </a:rPr>
              <a:t> chia </a:t>
            </a:r>
            <a:r>
              <a:rPr lang="en-US" sz="2500" dirty="0" err="1">
                <a:solidFill>
                  <a:srgbClr val="FF0000"/>
                </a:solidFill>
                <a:latin typeface="Times New Roman" panose="02020603050405020304" pitchFamily="18" charset="0"/>
                <a:cs typeface="Times New Roman" panose="02020603050405020304" pitchFamily="18" charset="0"/>
              </a:rPr>
              <a:t>tay</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nó</a:t>
            </a:r>
            <a:r>
              <a:rPr lang="en-US" sz="2500" dirty="0">
                <a:solidFill>
                  <a:srgbClr val="FF0000"/>
                </a:solidFill>
                <a:latin typeface="Times New Roman" panose="02020603050405020304" pitchFamily="18" charset="0"/>
                <a:cs typeface="Times New Roman" panose="02020603050405020304" pitchFamily="18" charset="0"/>
              </a:rPr>
              <a:t> </a:t>
            </a:r>
            <a:r>
              <a:rPr lang="en-US" sz="2500" err="1">
                <a:solidFill>
                  <a:srgbClr val="FF0000"/>
                </a:solidFill>
                <a:latin typeface="Times New Roman" panose="02020603050405020304" pitchFamily="18" charset="0"/>
                <a:cs typeface="Times New Roman" panose="02020603050405020304" pitchFamily="18" charset="0"/>
              </a:rPr>
              <a:t>vẫn</a:t>
            </a:r>
            <a:r>
              <a:rPr lang="en-US" sz="2500">
                <a:solidFill>
                  <a:srgbClr val="FF0000"/>
                </a:solidFill>
                <a:latin typeface="Times New Roman" panose="02020603050405020304" pitchFamily="18" charset="0"/>
                <a:cs typeface="Times New Roman" panose="02020603050405020304" pitchFamily="18" charset="0"/>
              </a:rPr>
              <a:t> </a:t>
            </a:r>
            <a:r>
              <a:rPr lang="en-US" sz="2500" smtClean="0">
                <a:solidFill>
                  <a:srgbClr val="FF0000"/>
                </a:solidFill>
                <a:latin typeface="Times New Roman" panose="02020603050405020304" pitchFamily="18" charset="0"/>
                <a:cs typeface="Times New Roman" panose="02020603050405020304" pitchFamily="18" charset="0"/>
              </a:rPr>
              <a:t>có được tình bạn </a:t>
            </a:r>
          </a:p>
          <a:p>
            <a:r>
              <a:rPr lang="x-none" sz="2500" smtClean="0">
                <a:solidFill>
                  <a:srgbClr val="FF0000"/>
                </a:solidFill>
                <a:latin typeface="Times New Roman" panose="02020603050405020304" pitchFamily="18" charset="0"/>
                <a:cs typeface="Times New Roman" panose="02020603050405020304" pitchFamily="18" charset="0"/>
                <a:sym typeface="Wingdings" pitchFamily="2" charset="2"/>
              </a:rPr>
              <a:t></a:t>
            </a:r>
            <a:r>
              <a:rPr lang="en-US" sz="2500" smtClean="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Tình</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bạn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đã</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giúp</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cáo</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không</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còn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cô</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đơn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buồn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tẻ</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sợ</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hãi</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mà</a:t>
            </a:r>
            <a:r>
              <a:rPr lang="en-US" sz="2500" dirty="0">
                <a:solidFill>
                  <a:srgbClr val="FF0000"/>
                </a:solidFill>
                <a:latin typeface="Times New Roman" panose="02020603050405020304" pitchFamily="18" charset="0"/>
                <a:cs typeface="Times New Roman" panose="02020603050405020304" pitchFamily="18" charset="0"/>
              </a:rPr>
              <a:t> </a:t>
            </a:r>
            <a:r>
              <a:rPr lang="en-US" sz="2500" err="1">
                <a:solidFill>
                  <a:srgbClr val="FF0000"/>
                </a:solidFill>
                <a:latin typeface="Times New Roman" panose="02020603050405020304" pitchFamily="18" charset="0"/>
                <a:cs typeface="Times New Roman" panose="02020603050405020304" pitchFamily="18" charset="0"/>
              </a:rPr>
              <a:t>cuộc</a:t>
            </a:r>
            <a:r>
              <a:rPr lang="en-US" sz="2500">
                <a:solidFill>
                  <a:srgbClr val="FF0000"/>
                </a:solidFill>
                <a:latin typeface="Times New Roman" panose="02020603050405020304" pitchFamily="18" charset="0"/>
                <a:cs typeface="Times New Roman" panose="02020603050405020304" pitchFamily="18" charset="0"/>
              </a:rPr>
              <a:t> </a:t>
            </a:r>
            <a:r>
              <a:rPr lang="en-US" sz="2500" smtClean="0">
                <a:solidFill>
                  <a:srgbClr val="FF0000"/>
                </a:solidFill>
                <a:latin typeface="Times New Roman" panose="02020603050405020304" pitchFamily="18" charset="0"/>
                <a:cs typeface="Times New Roman" panose="02020603050405020304" pitchFamily="18" charset="0"/>
              </a:rPr>
              <a:t>sống </a:t>
            </a:r>
            <a:r>
              <a:rPr lang="en-US" sz="2500" dirty="0" err="1">
                <a:solidFill>
                  <a:srgbClr val="FF0000"/>
                </a:solidFill>
                <a:latin typeface="Times New Roman" panose="02020603050405020304" pitchFamily="18" charset="0"/>
                <a:cs typeface="Times New Roman" panose="02020603050405020304" pitchFamily="18" charset="0"/>
              </a:rPr>
              <a:t>trở</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nên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rực</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rỡ</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ấm</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áp</a:t>
            </a:r>
            <a:endParaRPr lang="x-none" sz="2500" dirty="0">
              <a:solidFill>
                <a:srgbClr val="FF0000"/>
              </a:solidFill>
              <a:latin typeface="Times New Roman" panose="02020603050405020304" pitchFamily="18" charset="0"/>
              <a:cs typeface="Times New Roman" panose="02020603050405020304" pitchFamily="18" charset="0"/>
            </a:endParaRPr>
          </a:p>
        </p:txBody>
      </p:sp>
      <p:pic>
        <p:nvPicPr>
          <p:cNvPr id="18436" name="Picture 4" descr="Hoàng tử bé&amp;quot;-trích dẫn hay | Prince">
            <a:extLst>
              <a:ext uri="{FF2B5EF4-FFF2-40B4-BE49-F238E27FC236}">
                <a16:creationId xmlns="" xmlns:a16="http://schemas.microsoft.com/office/drawing/2014/main" id="{409DA25F-E316-464B-97BA-6B0EC0E9C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19658">
            <a:off x="955377" y="1362734"/>
            <a:ext cx="2259384" cy="36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8632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checkerboard(across)">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checkerboard(across)">
                                      <p:cBhvr>
                                        <p:cTn id="12"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35" name="Picture 34" descr="A picture containing shape&#10;&#10;Description automatically generated">
            <a:extLst>
              <a:ext uri="{FF2B5EF4-FFF2-40B4-BE49-F238E27FC236}">
                <a16:creationId xmlns="" xmlns:a16="http://schemas.microsoft.com/office/drawing/2014/main" id="{80FA2451-2DF3-2D43-A6D1-EE1224F53F81}"/>
              </a:ext>
            </a:extLst>
          </p:cNvPr>
          <p:cNvPicPr>
            <a:picLocks noChangeAspect="1"/>
          </p:cNvPicPr>
          <p:nvPr/>
        </p:nvPicPr>
        <p:blipFill>
          <a:blip r:embed="rId3"/>
          <a:stretch>
            <a:fillRect/>
          </a:stretch>
        </p:blipFill>
        <p:spPr>
          <a:xfrm>
            <a:off x="-284509" y="744896"/>
            <a:ext cx="4308278" cy="4308278"/>
          </a:xfrm>
          <a:prstGeom prst="rect">
            <a:avLst/>
          </a:prstGeom>
        </p:spPr>
      </p:pic>
      <p:sp>
        <p:nvSpPr>
          <p:cNvPr id="37" name="TextBox 36">
            <a:extLst>
              <a:ext uri="{FF2B5EF4-FFF2-40B4-BE49-F238E27FC236}">
                <a16:creationId xmlns="" xmlns:a16="http://schemas.microsoft.com/office/drawing/2014/main" id="{6807AA24-CCB5-1D4E-8284-600F9E47AA2E}"/>
              </a:ext>
            </a:extLst>
          </p:cNvPr>
          <p:cNvSpPr txBox="1"/>
          <p:nvPr/>
        </p:nvSpPr>
        <p:spPr>
          <a:xfrm>
            <a:off x="1117717" y="2375752"/>
            <a:ext cx="1483353" cy="1246495"/>
          </a:xfrm>
          <a:prstGeom prst="rect">
            <a:avLst/>
          </a:prstGeom>
          <a:noFill/>
        </p:spPr>
        <p:txBody>
          <a:bodyPr wrap="square" rtlCol="0">
            <a:spAutoFit/>
          </a:bodyPr>
          <a:lstStyle/>
          <a:p>
            <a:pPr algn="ctr"/>
            <a:r>
              <a:rPr lang="vi-VN" sz="2500" b="1" dirty="0">
                <a:latin typeface="Times New Roman" panose="02020603050405020304" pitchFamily="18" charset="0"/>
                <a:cs typeface="Times New Roman" panose="02020603050405020304" pitchFamily="18" charset="0"/>
              </a:rPr>
              <a:t>HOẠT ĐỘNG NHÓM</a:t>
            </a:r>
            <a:endParaRPr lang="x-none" sz="2500" b="1" dirty="0">
              <a:latin typeface="Times New Roman" panose="02020603050405020304" pitchFamily="18" charset="0"/>
              <a:cs typeface="Times New Roman" panose="02020603050405020304" pitchFamily="18" charset="0"/>
            </a:endParaRPr>
          </a:p>
        </p:txBody>
      </p:sp>
      <p:sp>
        <p:nvSpPr>
          <p:cNvPr id="38" name="椭圆形标注 47">
            <a:extLst>
              <a:ext uri="{FF2B5EF4-FFF2-40B4-BE49-F238E27FC236}">
                <a16:creationId xmlns="" xmlns:a16="http://schemas.microsoft.com/office/drawing/2014/main" id="{7EFCBF2E-4E12-8645-BEAE-193EFE971BC7}"/>
              </a:ext>
            </a:extLst>
          </p:cNvPr>
          <p:cNvSpPr/>
          <p:nvPr/>
        </p:nvSpPr>
        <p:spPr>
          <a:xfrm flipH="1">
            <a:off x="4283926" y="1300430"/>
            <a:ext cx="4599915" cy="2783488"/>
          </a:xfrm>
          <a:prstGeom prst="wedgeEllipseCallout">
            <a:avLst>
              <a:gd name="adj1" fmla="val 60669"/>
              <a:gd name="adj2" fmla="val 52641"/>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x-none" sz="2400" dirty="0">
                <a:solidFill>
                  <a:schemeClr val="tx1"/>
                </a:solidFill>
                <a:latin typeface="Times New Roman" panose="02020603050405020304" pitchFamily="18" charset="0"/>
                <a:cs typeface="Times New Roman" panose="02020603050405020304" pitchFamily="18" charset="0"/>
              </a:rPr>
              <a:t>Mỗi nhóm liệt kê một lời nói được hoàng tử bé nhắc lại “để cho nhớ” và nêu cảm nhận về ý nghĩa của lời nói đó. </a:t>
            </a:r>
          </a:p>
        </p:txBody>
      </p:sp>
    </p:spTree>
    <p:extLst>
      <p:ext uri="{BB962C8B-B14F-4D97-AF65-F5344CB8AC3E}">
        <p14:creationId xmlns:p14="http://schemas.microsoft.com/office/powerpoint/2010/main" val="5897244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checkerboard(across)">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6" name="TextBox 35">
            <a:extLst>
              <a:ext uri="{FF2B5EF4-FFF2-40B4-BE49-F238E27FC236}">
                <a16:creationId xmlns="" xmlns:a16="http://schemas.microsoft.com/office/drawing/2014/main" id="{C4FA9F6A-0B33-F748-AA51-8A023A127A39}"/>
              </a:ext>
            </a:extLst>
          </p:cNvPr>
          <p:cNvSpPr txBox="1"/>
          <p:nvPr/>
        </p:nvSpPr>
        <p:spPr>
          <a:xfrm>
            <a:off x="3779912" y="804849"/>
            <a:ext cx="5364088" cy="4339650"/>
          </a:xfrm>
          <a:prstGeom prst="rect">
            <a:avLst/>
          </a:prstGeom>
          <a:noFill/>
        </p:spPr>
        <p:txBody>
          <a:bodyPr wrap="square" rtlCol="0">
            <a:spAutoFit/>
          </a:bodyPr>
          <a:lstStyle/>
          <a:p>
            <a:r>
              <a:rPr lang="x-none" sz="2300" dirty="0">
                <a:latin typeface="Times New Roman" panose="02020603050405020304" pitchFamily="18" charset="0"/>
                <a:cs typeface="Times New Roman" panose="02020603050405020304" pitchFamily="18" charset="0"/>
              </a:rPr>
              <a:t>- Hoàng tử bé đã lặp lại lời của cáo 3 lần “để cho nhớ”</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Điều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lõi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mắt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trần</a:t>
            </a:r>
            <a:endParaRPr lang="x-none"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bỏ</a:t>
            </a:r>
            <a:r>
              <a:rPr lang="en-US" sz="2300" dirty="0">
                <a:latin typeface="Times New Roman" panose="02020603050405020304" pitchFamily="18" charset="0"/>
                <a:cs typeface="Times New Roman" panose="02020603050405020304" pitchFamily="18" charset="0"/>
              </a:rPr>
              <a:t> ra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endParaRPr lang="x-none"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endParaRPr lang="x-none" sz="2300" dirty="0">
              <a:latin typeface="Times New Roman" panose="02020603050405020304" pitchFamily="18" charset="0"/>
              <a:cs typeface="Times New Roman" panose="02020603050405020304" pitchFamily="18" charset="0"/>
            </a:endParaRPr>
          </a:p>
          <a:p>
            <a:r>
              <a:rPr lang="x-none" sz="2300" dirty="0">
                <a:latin typeface="Times New Roman" panose="02020603050405020304" pitchFamily="18" charset="0"/>
                <a:cs typeface="Times New Roman" panose="02020603050405020304" pitchFamily="18" charset="0"/>
                <a:sym typeface="Wingdings" pitchFamily="2" charset="2"/>
              </a:rPr>
              <a:t></a:t>
            </a:r>
            <a:r>
              <a:rPr lang="x-none" sz="2300" dirty="0">
                <a:latin typeface="Times New Roman" panose="02020603050405020304" pitchFamily="18" charset="0"/>
                <a:cs typeface="Times New Roman" panose="02020603050405020304" pitchFamily="18" charset="0"/>
              </a:rPr>
              <a:t> Con người cần biết nhìn nhận, đánh giá mọi thứ bằng tình yêu và sự tin tưởng, thấu hiểu</a:t>
            </a:r>
            <a:r>
              <a:rPr lang="en-US" sz="2300" dirty="0">
                <a:latin typeface="Times New Roman" panose="02020603050405020304" pitchFamily="18" charset="0"/>
                <a:cs typeface="Times New Roman" panose="02020603050405020304" pitchFamily="18" charset="0"/>
              </a:rPr>
              <a:t>.</a:t>
            </a:r>
            <a:r>
              <a:rPr lang="x-none" sz="2300" dirty="0">
                <a:latin typeface="Times New Roman" panose="02020603050405020304" pitchFamily="18" charset="0"/>
                <a:cs typeface="Times New Roman" panose="02020603050405020304" pitchFamily="18" charset="0"/>
              </a:rPr>
              <a:t> Chỉ khi nhìn bằng trái tim, con người mới nhận ra và biết trân trọng, gìn giữ những điều đẹp đẽ, quý giá.</a:t>
            </a:r>
          </a:p>
        </p:txBody>
      </p:sp>
      <p:sp>
        <p:nvSpPr>
          <p:cNvPr id="35" name="椭圆形标注 47">
            <a:extLst>
              <a:ext uri="{FF2B5EF4-FFF2-40B4-BE49-F238E27FC236}">
                <a16:creationId xmlns="" xmlns:a16="http://schemas.microsoft.com/office/drawing/2014/main" id="{521344CE-1E5E-154E-8CED-D803A932A928}"/>
              </a:ext>
            </a:extLst>
          </p:cNvPr>
          <p:cNvSpPr/>
          <p:nvPr/>
        </p:nvSpPr>
        <p:spPr>
          <a:xfrm flipH="1">
            <a:off x="323527" y="1566772"/>
            <a:ext cx="3312368" cy="2996378"/>
          </a:xfrm>
          <a:prstGeom prst="wedgeEllipseCallout">
            <a:avLst>
              <a:gd name="adj1" fmla="val 60669"/>
              <a:gd name="adj2" fmla="val 52641"/>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x-none" sz="2800" dirty="0">
                <a:solidFill>
                  <a:schemeClr val="tx1"/>
                </a:solidFill>
                <a:latin typeface="Times New Roman" panose="02020603050405020304" pitchFamily="18" charset="0"/>
                <a:cs typeface="Times New Roman" panose="02020603050405020304" pitchFamily="18" charset="0"/>
              </a:rPr>
              <a:t>“Bí mật” mà cáo muốn gửi gắm là gì?</a:t>
            </a:r>
          </a:p>
        </p:txBody>
      </p:sp>
    </p:spTree>
    <p:extLst>
      <p:ext uri="{BB962C8B-B14F-4D97-AF65-F5344CB8AC3E}">
        <p14:creationId xmlns:p14="http://schemas.microsoft.com/office/powerpoint/2010/main" val="21316440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 calcmode="lin" valueType="num">
                                      <p:cBhvr>
                                        <p:cTn id="19" dur="500" fill="hold"/>
                                        <p:tgtEl>
                                          <p:spTgt spid="3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6">
                                            <p:txEl>
                                              <p:pRg st="2" end="2"/>
                                            </p:txEl>
                                          </p:spTgt>
                                        </p:tgtEl>
                                        <p:attrNameLst>
                                          <p:attrName>style.visibility</p:attrName>
                                        </p:attrNameLst>
                                      </p:cBhvr>
                                      <p:to>
                                        <p:strVal val="visible"/>
                                      </p:to>
                                    </p:set>
                                    <p:anim calcmode="lin" valueType="num">
                                      <p:cBhvr>
                                        <p:cTn id="26" dur="500" fill="hold"/>
                                        <p:tgtEl>
                                          <p:spTgt spid="3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6">
                                            <p:txEl>
                                              <p:pRg st="3" end="3"/>
                                            </p:txEl>
                                          </p:spTgt>
                                        </p:tgtEl>
                                        <p:attrNameLst>
                                          <p:attrName>style.visibility</p:attrName>
                                        </p:attrNameLst>
                                      </p:cBhvr>
                                      <p:to>
                                        <p:strVal val="visible"/>
                                      </p:to>
                                    </p:set>
                                    <p:anim calcmode="lin" valueType="num">
                                      <p:cBhvr>
                                        <p:cTn id="33" dur="500" fill="hold"/>
                                        <p:tgtEl>
                                          <p:spTgt spid="3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6">
                                            <p:txEl>
                                              <p:pRg st="4" end="4"/>
                                            </p:txEl>
                                          </p:spTgt>
                                        </p:tgtEl>
                                        <p:attrNameLst>
                                          <p:attrName>style.visibility</p:attrName>
                                        </p:attrNameLst>
                                      </p:cBhvr>
                                      <p:to>
                                        <p:strVal val="visible"/>
                                      </p:to>
                                    </p:set>
                                    <p:anim calcmode="lin" valueType="num">
                                      <p:cBhvr>
                                        <p:cTn id="40" dur="500" fill="hold"/>
                                        <p:tgtEl>
                                          <p:spTgt spid="36">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6">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 xmlns:a16="http://schemas.microsoft.com/office/drawing/2014/main" id="{4AA0823B-DE47-0940-B01E-2478B798E030}"/>
              </a:ext>
            </a:extLst>
          </p:cNvPr>
          <p:cNvSpPr/>
          <p:nvPr/>
        </p:nvSpPr>
        <p:spPr>
          <a:xfrm>
            <a:off x="1043608" y="19675"/>
            <a:ext cx="7186583" cy="7848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4500" b="1" spc="150" dirty="0">
                <a:ln w="11430"/>
                <a:solidFill>
                  <a:srgbClr val="C0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Nhìn tranh đoán tác phẩm</a:t>
            </a:r>
            <a:endParaRPr lang="zh-CN" altLang="en-US" sz="4500" b="1" cap="none" spc="150" dirty="0">
              <a:ln w="11430"/>
              <a:solidFill>
                <a:srgbClr val="C0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pic>
        <p:nvPicPr>
          <p:cNvPr id="5" name="Picture 4">
            <a:extLst>
              <a:ext uri="{FF2B5EF4-FFF2-40B4-BE49-F238E27FC236}">
                <a16:creationId xmlns="" xmlns:a16="http://schemas.microsoft.com/office/drawing/2014/main" id="{266B964A-295E-954E-BEA4-A0B874CB66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81472" y="2903797"/>
            <a:ext cx="2003744" cy="2008926"/>
          </a:xfrm>
          <a:prstGeom prst="rect">
            <a:avLst/>
          </a:prstGeom>
          <a:noFill/>
          <a:ln>
            <a:noFill/>
          </a:ln>
        </p:spPr>
      </p:pic>
      <p:pic>
        <p:nvPicPr>
          <p:cNvPr id="7" name="Picture 6">
            <a:extLst>
              <a:ext uri="{FF2B5EF4-FFF2-40B4-BE49-F238E27FC236}">
                <a16:creationId xmlns="" xmlns:a16="http://schemas.microsoft.com/office/drawing/2014/main" id="{4389B434-A76D-3646-A02B-78821B82B7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39155" y="3002195"/>
            <a:ext cx="2135663" cy="2018967"/>
          </a:xfrm>
          <a:prstGeom prst="rect">
            <a:avLst/>
          </a:prstGeom>
          <a:noFill/>
          <a:ln>
            <a:noFill/>
          </a:ln>
        </p:spPr>
      </p:pic>
      <p:pic>
        <p:nvPicPr>
          <p:cNvPr id="8" name="Picture 7">
            <a:extLst>
              <a:ext uri="{FF2B5EF4-FFF2-40B4-BE49-F238E27FC236}">
                <a16:creationId xmlns="" xmlns:a16="http://schemas.microsoft.com/office/drawing/2014/main" id="{D99AE8DC-795E-6C4F-AFFF-683893FDDE6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43603" y="993269"/>
            <a:ext cx="2135663" cy="2008926"/>
          </a:xfrm>
          <a:prstGeom prst="rect">
            <a:avLst/>
          </a:prstGeom>
          <a:noFill/>
          <a:ln>
            <a:noFill/>
          </a:ln>
        </p:spPr>
      </p:pic>
      <p:sp>
        <p:nvSpPr>
          <p:cNvPr id="9" name="Rectangle 2">
            <a:extLst>
              <a:ext uri="{FF2B5EF4-FFF2-40B4-BE49-F238E27FC236}">
                <a16:creationId xmlns="" xmlns:a16="http://schemas.microsoft.com/office/drawing/2014/main" id="{D79C5383-3855-F64E-9E59-0F20E2D493AC}"/>
              </a:ext>
            </a:extLst>
          </p:cNvPr>
          <p:cNvSpPr>
            <a:spLocks noChangeArrowheads="1"/>
          </p:cNvSpPr>
          <p:nvPr/>
        </p:nvSpPr>
        <p:spPr bwMode="auto">
          <a:xfrm>
            <a:off x="323528" y="17141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pic>
        <p:nvPicPr>
          <p:cNvPr id="1025" name="Picture 1">
            <a:extLst>
              <a:ext uri="{FF2B5EF4-FFF2-40B4-BE49-F238E27FC236}">
                <a16:creationId xmlns="" xmlns:a16="http://schemas.microsoft.com/office/drawing/2014/main" id="{C1F2ACA3-F335-9F44-8620-810BCF8436F1}"/>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6179" y="988248"/>
            <a:ext cx="2103681" cy="20189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DEC00630-B10C-3348-B735-6763C582F799}"/>
              </a:ext>
            </a:extLst>
          </p:cNvPr>
          <p:cNvSpPr txBox="1"/>
          <p:nvPr/>
        </p:nvSpPr>
        <p:spPr>
          <a:xfrm>
            <a:off x="4636899" y="3002195"/>
            <a:ext cx="2082060" cy="369332"/>
          </a:xfrm>
          <a:prstGeom prst="rect">
            <a:avLst/>
          </a:prstGeom>
          <a:noFill/>
        </p:spPr>
        <p:txBody>
          <a:bodyPr wrap="square" rtlCol="0">
            <a:spAutoFit/>
          </a:bodyPr>
          <a:lstStyle/>
          <a:p>
            <a:pPr algn="ctr"/>
            <a:r>
              <a:rPr lang="x-none" dirty="0"/>
              <a:t>Con cáo và bầy ong</a:t>
            </a:r>
          </a:p>
        </p:txBody>
      </p:sp>
      <p:sp>
        <p:nvSpPr>
          <p:cNvPr id="12" name="TextBox 11">
            <a:extLst>
              <a:ext uri="{FF2B5EF4-FFF2-40B4-BE49-F238E27FC236}">
                <a16:creationId xmlns="" xmlns:a16="http://schemas.microsoft.com/office/drawing/2014/main" id="{6067FA55-FDFE-B64C-9A90-6BC8D8D20F26}"/>
              </a:ext>
            </a:extLst>
          </p:cNvPr>
          <p:cNvSpPr txBox="1"/>
          <p:nvPr/>
        </p:nvSpPr>
        <p:spPr>
          <a:xfrm>
            <a:off x="2324159" y="2439195"/>
            <a:ext cx="2247841" cy="369332"/>
          </a:xfrm>
          <a:prstGeom prst="rect">
            <a:avLst/>
          </a:prstGeom>
          <a:noFill/>
        </p:spPr>
        <p:txBody>
          <a:bodyPr wrap="square" rtlCol="0">
            <a:spAutoFit/>
          </a:bodyPr>
          <a:lstStyle/>
          <a:p>
            <a:pPr algn="ctr"/>
            <a:r>
              <a:rPr lang="x-none" dirty="0"/>
              <a:t>Con cáo và chùm nho</a:t>
            </a:r>
          </a:p>
        </p:txBody>
      </p:sp>
      <p:sp>
        <p:nvSpPr>
          <p:cNvPr id="13" name="TextBox 12">
            <a:extLst>
              <a:ext uri="{FF2B5EF4-FFF2-40B4-BE49-F238E27FC236}">
                <a16:creationId xmlns="" xmlns:a16="http://schemas.microsoft.com/office/drawing/2014/main" id="{CD179124-1A92-C445-AF37-54F414667F40}"/>
              </a:ext>
            </a:extLst>
          </p:cNvPr>
          <p:cNvSpPr txBox="1"/>
          <p:nvPr/>
        </p:nvSpPr>
        <p:spPr>
          <a:xfrm>
            <a:off x="13435" y="3097225"/>
            <a:ext cx="2247841" cy="369332"/>
          </a:xfrm>
          <a:prstGeom prst="rect">
            <a:avLst/>
          </a:prstGeom>
          <a:noFill/>
        </p:spPr>
        <p:txBody>
          <a:bodyPr wrap="square" rtlCol="0">
            <a:spAutoFit/>
          </a:bodyPr>
          <a:lstStyle/>
          <a:p>
            <a:pPr algn="ctr"/>
            <a:r>
              <a:rPr lang="x-none" dirty="0"/>
              <a:t>Cáo và cò</a:t>
            </a:r>
          </a:p>
        </p:txBody>
      </p:sp>
      <p:sp>
        <p:nvSpPr>
          <p:cNvPr id="14" name="TextBox 13">
            <a:extLst>
              <a:ext uri="{FF2B5EF4-FFF2-40B4-BE49-F238E27FC236}">
                <a16:creationId xmlns="" xmlns:a16="http://schemas.microsoft.com/office/drawing/2014/main" id="{D4E904E8-F265-4B4F-AF29-6E8F319D2650}"/>
              </a:ext>
            </a:extLst>
          </p:cNvPr>
          <p:cNvSpPr txBox="1"/>
          <p:nvPr/>
        </p:nvSpPr>
        <p:spPr>
          <a:xfrm>
            <a:off x="6640575" y="2448197"/>
            <a:ext cx="2247841" cy="369332"/>
          </a:xfrm>
          <a:prstGeom prst="rect">
            <a:avLst/>
          </a:prstGeom>
          <a:noFill/>
        </p:spPr>
        <p:txBody>
          <a:bodyPr wrap="square" rtlCol="0">
            <a:spAutoFit/>
          </a:bodyPr>
          <a:lstStyle/>
          <a:p>
            <a:pPr algn="ctr"/>
            <a:r>
              <a:rPr lang="x-none" dirty="0"/>
              <a:t>Cáo và gà trống</a:t>
            </a:r>
          </a:p>
        </p:txBody>
      </p:sp>
    </p:spTree>
    <p:extLst>
      <p:ext uri="{BB962C8B-B14F-4D97-AF65-F5344CB8AC3E}">
        <p14:creationId xmlns:p14="http://schemas.microsoft.com/office/powerpoint/2010/main" val="299667364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blinds(horizontal)">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linds(horizontal)">
                                      <p:cBhvr>
                                        <p:cTn id="4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37" name="Picture 36">
            <a:extLst>
              <a:ext uri="{FF2B5EF4-FFF2-40B4-BE49-F238E27FC236}">
                <a16:creationId xmlns="" xmlns:a16="http://schemas.microsoft.com/office/drawing/2014/main" id="{4C14F2F3-1D3E-D549-BC4D-D79DDC4AD3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0" b="51918"/>
          <a:stretch/>
        </p:blipFill>
        <p:spPr>
          <a:xfrm>
            <a:off x="2488188" y="819673"/>
            <a:ext cx="5886941" cy="4513321"/>
          </a:xfrm>
          <a:prstGeom prst="rect">
            <a:avLst/>
          </a:prstGeom>
        </p:spPr>
      </p:pic>
      <p:pic>
        <p:nvPicPr>
          <p:cNvPr id="38" name="Picture 37" descr="22858PICdbgea5Gz679dY_PIC2018.png">
            <a:extLst>
              <a:ext uri="{FF2B5EF4-FFF2-40B4-BE49-F238E27FC236}">
                <a16:creationId xmlns="" xmlns:a16="http://schemas.microsoft.com/office/drawing/2014/main" id="{B6DB73DB-226F-FB4C-9A58-04B753FA33F3}"/>
              </a:ext>
            </a:extLst>
          </p:cNvPr>
          <p:cNvPicPr>
            <a:picLocks noChangeAspect="1"/>
          </p:cNvPicPr>
          <p:nvPr/>
        </p:nvPicPr>
        <p:blipFill>
          <a:blip r:embed="rId4" cstate="print"/>
          <a:stretch>
            <a:fillRect/>
          </a:stretch>
        </p:blipFill>
        <p:spPr>
          <a:xfrm flipH="1">
            <a:off x="179512" y="2132012"/>
            <a:ext cx="3353941" cy="3011488"/>
          </a:xfrm>
          <a:prstGeom prst="rect">
            <a:avLst/>
          </a:prstGeom>
        </p:spPr>
      </p:pic>
      <p:sp>
        <p:nvSpPr>
          <p:cNvPr id="3" name="TextBox 2">
            <a:extLst>
              <a:ext uri="{FF2B5EF4-FFF2-40B4-BE49-F238E27FC236}">
                <a16:creationId xmlns="" xmlns:a16="http://schemas.microsoft.com/office/drawing/2014/main" id="{BFF8F20F-0E61-ED44-AAC7-EBEC16FE1700}"/>
              </a:ext>
            </a:extLst>
          </p:cNvPr>
          <p:cNvSpPr txBox="1"/>
          <p:nvPr/>
        </p:nvSpPr>
        <p:spPr>
          <a:xfrm>
            <a:off x="3814415" y="1932592"/>
            <a:ext cx="3353941" cy="2400657"/>
          </a:xfrm>
          <a:prstGeom prst="rect">
            <a:avLst/>
          </a:prstGeom>
          <a:noFill/>
        </p:spPr>
        <p:txBody>
          <a:bodyPr wrap="square" rtlCol="0">
            <a:spAutoFit/>
          </a:bodyPr>
          <a:lstStyle/>
          <a:p>
            <a:pPr algn="ctr"/>
            <a:r>
              <a:rPr lang="x-none" sz="2500" i="1" dirty="0">
                <a:latin typeface="Times New Roman" panose="02020603050405020304" pitchFamily="18" charset="0"/>
                <a:cs typeface="Times New Roman" panose="02020603050405020304" pitchFamily="18" charset="0"/>
              </a:rPr>
              <a:t>Cáo đã chia sẻ với hoàng tử bé nhiều bài học về tình bạn. </a:t>
            </a:r>
            <a:r>
              <a:rPr lang="en-US" sz="2500" i="1" dirty="0" err="1">
                <a:latin typeface="Times New Roman" panose="02020603050405020304" pitchFamily="18" charset="0"/>
                <a:cs typeface="Times New Roman" panose="02020603050405020304" pitchFamily="18" charset="0"/>
              </a:rPr>
              <a:t>Em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thấy</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bài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học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nào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gần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gũi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ý</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nghĩa</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nhất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đối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với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bản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thân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mình</a:t>
            </a:r>
            <a:r>
              <a:rPr lang="en-US" sz="2500" i="1" dirty="0">
                <a:latin typeface="Times New Roman" panose="02020603050405020304" pitchFamily="18" charset="0"/>
                <a:cs typeface="Times New Roman" panose="02020603050405020304" pitchFamily="18" charset="0"/>
              </a:rPr>
              <a:t>?</a:t>
            </a:r>
            <a:endParaRPr lang="x-none"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79388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84" name="图片 83" descr="516fc1e6a4fe5695ec295d2032531c2e.png"/>
          <p:cNvPicPr>
            <a:picLocks noChangeAspect="1"/>
          </p:cNvPicPr>
          <p:nvPr/>
        </p:nvPicPr>
        <p:blipFill>
          <a:blip r:embed="rId3" cstate="print"/>
          <a:stretch>
            <a:fillRect/>
          </a:stretch>
        </p:blipFill>
        <p:spPr>
          <a:xfrm>
            <a:off x="251520" y="2067694"/>
            <a:ext cx="3657607" cy="2755398"/>
          </a:xfrm>
          <a:prstGeom prst="rect">
            <a:avLst/>
          </a:prstGeom>
        </p:spPr>
      </p:pic>
      <p:cxnSp>
        <p:nvCxnSpPr>
          <p:cNvPr id="89" name="直接连接符 88"/>
          <p:cNvCxnSpPr>
            <a:cxnSpLocks/>
          </p:cNvCxnSpPr>
          <p:nvPr/>
        </p:nvCxnSpPr>
        <p:spPr>
          <a:xfrm flipV="1">
            <a:off x="3923928" y="1383619"/>
            <a:ext cx="1152128" cy="1188131"/>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 name="直接连接符 99"/>
          <p:cNvCxnSpPr/>
          <p:nvPr/>
        </p:nvCxnSpPr>
        <p:spPr>
          <a:xfrm>
            <a:off x="3635896" y="3445393"/>
            <a:ext cx="1440160" cy="432048"/>
          </a:xfrm>
          <a:prstGeom prst="line">
            <a:avLst/>
          </a:prstGeom>
        </p:spPr>
        <p:style>
          <a:lnRef idx="3">
            <a:schemeClr val="accent2"/>
          </a:lnRef>
          <a:fillRef idx="0">
            <a:schemeClr val="accent2"/>
          </a:fillRef>
          <a:effectRef idx="2">
            <a:schemeClr val="accent2"/>
          </a:effectRef>
          <a:fontRef idx="minor">
            <a:schemeClr val="tx1"/>
          </a:fontRef>
        </p:style>
      </p:cxnSp>
      <p:sp>
        <p:nvSpPr>
          <p:cNvPr id="46" name="TextBox 27">
            <a:extLst>
              <a:ext uri="{FF2B5EF4-FFF2-40B4-BE49-F238E27FC236}">
                <a16:creationId xmlns="" xmlns:a16="http://schemas.microsoft.com/office/drawing/2014/main" id="{79544561-B22E-154B-8F1A-B8B81313F44B}"/>
              </a:ext>
            </a:extLst>
          </p:cNvPr>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TextBox 46">
            <a:extLst>
              <a:ext uri="{FF2B5EF4-FFF2-40B4-BE49-F238E27FC236}">
                <a16:creationId xmlns="" xmlns:a16="http://schemas.microsoft.com/office/drawing/2014/main" id="{C58C1EBE-3715-5843-BE63-89714F720507}"/>
              </a:ext>
            </a:extLst>
          </p:cNvPr>
          <p:cNvSpPr txBox="1"/>
          <p:nvPr/>
        </p:nvSpPr>
        <p:spPr>
          <a:xfrm>
            <a:off x="4860032" y="843646"/>
            <a:ext cx="3909125" cy="267765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100" smtClean="0">
                <a:solidFill>
                  <a:srgbClr val="FF0000"/>
                </a:solidFill>
                <a:latin typeface="Times New Roman" panose="02020603050405020304" pitchFamily="18" charset="0"/>
                <a:cs typeface="Times New Roman" panose="02020603050405020304" pitchFamily="18" charset="0"/>
              </a:rPr>
              <a:t>Bài học:</a:t>
            </a:r>
          </a:p>
          <a:p>
            <a:pPr algn="just"/>
            <a:r>
              <a:rPr lang="en-US" sz="2100" smtClean="0">
                <a:solidFill>
                  <a:srgbClr val="FF0000"/>
                </a:solidFill>
                <a:latin typeface="Times New Roman" panose="02020603050405020304" pitchFamily="18" charset="0"/>
                <a:cs typeface="Times New Roman" panose="02020603050405020304" pitchFamily="18" charset="0"/>
              </a:rPr>
              <a:t>- V</a:t>
            </a:r>
            <a:r>
              <a:rPr lang="x-none" sz="2100" smtClean="0">
                <a:solidFill>
                  <a:srgbClr val="FF0000"/>
                </a:solidFill>
                <a:latin typeface="Times New Roman" panose="02020603050405020304" pitchFamily="18" charset="0"/>
                <a:cs typeface="Times New Roman" panose="02020603050405020304" pitchFamily="18" charset="0"/>
              </a:rPr>
              <a:t>ề </a:t>
            </a:r>
            <a:r>
              <a:rPr lang="x-none" sz="2100" dirty="0">
                <a:solidFill>
                  <a:srgbClr val="FF0000"/>
                </a:solidFill>
                <a:latin typeface="Times New Roman" panose="02020603050405020304" pitchFamily="18" charset="0"/>
                <a:cs typeface="Times New Roman" panose="02020603050405020304" pitchFamily="18" charset="0"/>
              </a:rPr>
              <a:t>cách kết bạn: cần thân thiện, kiên nhẫn, dành  thời gian để cảm hoá nhau</a:t>
            </a:r>
            <a:r>
              <a:rPr lang="x-none" sz="2100">
                <a:solidFill>
                  <a:srgbClr val="FF0000"/>
                </a:solidFill>
                <a:latin typeface="Times New Roman" panose="02020603050405020304" pitchFamily="18" charset="0"/>
                <a:cs typeface="Times New Roman" panose="02020603050405020304" pitchFamily="18" charset="0"/>
              </a:rPr>
              <a:t>; </a:t>
            </a:r>
            <a:endParaRPr lang="en-US" sz="2100" smtClean="0">
              <a:solidFill>
                <a:srgbClr val="FF0000"/>
              </a:solidFill>
              <a:latin typeface="Times New Roman" panose="02020603050405020304" pitchFamily="18" charset="0"/>
              <a:cs typeface="Times New Roman" panose="02020603050405020304" pitchFamily="18" charset="0"/>
            </a:endParaRPr>
          </a:p>
          <a:p>
            <a:pPr algn="just"/>
            <a:r>
              <a:rPr lang="en-US" sz="2100" smtClean="0">
                <a:solidFill>
                  <a:srgbClr val="FF0000"/>
                </a:solidFill>
                <a:latin typeface="Times New Roman" panose="02020603050405020304" pitchFamily="18" charset="0"/>
                <a:cs typeface="Times New Roman" panose="02020603050405020304" pitchFamily="18" charset="0"/>
              </a:rPr>
              <a:t>- V</a:t>
            </a:r>
            <a:r>
              <a:rPr lang="x-none" sz="2100" smtClean="0">
                <a:solidFill>
                  <a:srgbClr val="FF0000"/>
                </a:solidFill>
                <a:latin typeface="Times New Roman" panose="02020603050405020304" pitchFamily="18" charset="0"/>
                <a:cs typeface="Times New Roman" panose="02020603050405020304" pitchFamily="18" charset="0"/>
              </a:rPr>
              <a:t>ề </a:t>
            </a:r>
            <a:r>
              <a:rPr lang="x-none" sz="2100" dirty="0">
                <a:solidFill>
                  <a:srgbClr val="FF0000"/>
                </a:solidFill>
                <a:latin typeface="Times New Roman" panose="02020603050405020304" pitchFamily="18" charset="0"/>
                <a:cs typeface="Times New Roman" panose="02020603050405020304" pitchFamily="18" charset="0"/>
              </a:rPr>
              <a:t>ý nghĩa của tình bạn: mang đến cho con người niềm vui, hạnh phúc, khiến cho cuộc sống trở nên phong phú, đẹp đẽ hơn.</a:t>
            </a:r>
          </a:p>
        </p:txBody>
      </p:sp>
      <p:sp>
        <p:nvSpPr>
          <p:cNvPr id="49" name="TextBox 48">
            <a:extLst>
              <a:ext uri="{FF2B5EF4-FFF2-40B4-BE49-F238E27FC236}">
                <a16:creationId xmlns="" xmlns:a16="http://schemas.microsoft.com/office/drawing/2014/main" id="{59A9ACB7-EE06-B845-901B-1C8AD1F4548F}"/>
              </a:ext>
            </a:extLst>
          </p:cNvPr>
          <p:cNvSpPr txBox="1"/>
          <p:nvPr/>
        </p:nvSpPr>
        <p:spPr>
          <a:xfrm>
            <a:off x="4858274" y="3561111"/>
            <a:ext cx="390912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smtClean="0">
                <a:solidFill>
                  <a:srgbClr val="FF0000"/>
                </a:solidFill>
                <a:latin typeface="Times New Roman" panose="02020603050405020304" pitchFamily="18" charset="0"/>
                <a:cs typeface="Times New Roman" panose="02020603050405020304" pitchFamily="18" charset="0"/>
              </a:rPr>
              <a:t>- V</a:t>
            </a:r>
            <a:r>
              <a:rPr lang="x-none" sz="2100" smtClean="0">
                <a:solidFill>
                  <a:srgbClr val="FF0000"/>
                </a:solidFill>
                <a:latin typeface="Times New Roman" panose="02020603050405020304" pitchFamily="18" charset="0"/>
                <a:cs typeface="Times New Roman" panose="02020603050405020304" pitchFamily="18" charset="0"/>
              </a:rPr>
              <a:t>ề </a:t>
            </a:r>
            <a:r>
              <a:rPr lang="x-none" sz="2100" dirty="0">
                <a:solidFill>
                  <a:srgbClr val="FF0000"/>
                </a:solidFill>
                <a:latin typeface="Times New Roman" panose="02020603050405020304" pitchFamily="18" charset="0"/>
                <a:cs typeface="Times New Roman" panose="02020603050405020304" pitchFamily="18" charset="0"/>
              </a:rPr>
              <a:t>cách nhìn nhận, đánh giá và trách nhiệm đối với bạn bè: biết lắng nghe, quan tâm, thấu hiểu, chia sẻ, bảo vệ...</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checkerboard(across)">
                                      <p:cBhvr>
                                        <p:cTn id="7" dur="500"/>
                                        <p:tgtEl>
                                          <p:spTgt spid="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checkerboard(across)">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checkerboard(across)">
                                      <p:cBhvr>
                                        <p:cTn id="15" dur="500"/>
                                        <p:tgtEl>
                                          <p:spTgt spid="100"/>
                                        </p:tgtEl>
                                      </p:cBhvr>
                                    </p:animEffect>
                                  </p:childTnLst>
                                </p:cTn>
                              </p:par>
                              <p:par>
                                <p:cTn id="16" presetID="5" presetClass="entr" presetSubtype="10" fill="hold" nodeType="withEffect">
                                  <p:stCondLst>
                                    <p:cond delay="0"/>
                                  </p:stCondLst>
                                  <p:childTnLst>
                                    <p:set>
                                      <p:cBhvr>
                                        <p:cTn id="17" dur="1" fill="hold">
                                          <p:stCondLst>
                                            <p:cond delay="0"/>
                                          </p:stCondLst>
                                        </p:cTn>
                                        <p:tgtEl>
                                          <p:spTgt spid="49">
                                            <p:txEl>
                                              <p:pRg st="0" end="0"/>
                                            </p:txEl>
                                          </p:spTgt>
                                        </p:tgtEl>
                                        <p:attrNameLst>
                                          <p:attrName>style.visibility</p:attrName>
                                        </p:attrNameLst>
                                      </p:cBhvr>
                                      <p:to>
                                        <p:strVal val="visible"/>
                                      </p:to>
                                    </p:set>
                                    <p:animEffect transition="in" filter="checkerboard(across)">
                                      <p:cBhvr>
                                        <p:cTn id="18"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98793"/>
            <a:ext cx="8352928" cy="3985706"/>
          </a:xfrm>
          <a:prstGeom prst="rect">
            <a:avLst/>
          </a:prstGeom>
        </p:spPr>
        <p:txBody>
          <a:bodyPr wrap="square">
            <a:spAutoFit/>
          </a:bodyPr>
          <a:lstStyle/>
          <a:p>
            <a:pPr>
              <a:lnSpc>
                <a:spcPct val="115000"/>
              </a:lnSpc>
              <a:spcAft>
                <a:spcPts val="0"/>
              </a:spcAft>
            </a:pPr>
            <a:r>
              <a:rPr lang="vi-VN" sz="2200" b="1">
                <a:solidFill>
                  <a:srgbClr val="FF0000"/>
                </a:solidFill>
                <a:latin typeface="Times New Roman"/>
                <a:ea typeface="Calibri"/>
                <a:cs typeface="Times New Roman"/>
              </a:rPr>
              <a:t>III. Tổng kết</a:t>
            </a:r>
            <a:endParaRPr lang="en-US" sz="2200">
              <a:solidFill>
                <a:srgbClr val="FF0000"/>
              </a:solidFill>
              <a:latin typeface="Times New Roman"/>
              <a:ea typeface="Calibri"/>
              <a:cs typeface="Times New Roman"/>
            </a:endParaRPr>
          </a:p>
          <a:p>
            <a:pPr>
              <a:lnSpc>
                <a:spcPct val="115000"/>
              </a:lnSpc>
              <a:spcAft>
                <a:spcPts val="0"/>
              </a:spcAft>
            </a:pPr>
            <a:r>
              <a:rPr lang="vi-VN" sz="2200" b="1">
                <a:solidFill>
                  <a:srgbClr val="FF0000"/>
                </a:solidFill>
                <a:latin typeface="Times New Roman"/>
                <a:ea typeface="Calibri"/>
                <a:cs typeface="Times New Roman"/>
              </a:rPr>
              <a:t>1. Nghệ thuật</a:t>
            </a:r>
            <a:endParaRPr lang="en-US" sz="2200">
              <a:solidFill>
                <a:srgbClr val="FF0000"/>
              </a:solidFill>
              <a:latin typeface="Times New Roman"/>
              <a:ea typeface="Calibri"/>
              <a:cs typeface="Times New Roman"/>
            </a:endParaRPr>
          </a:p>
          <a:p>
            <a:pPr algn="just">
              <a:lnSpc>
                <a:spcPct val="115000"/>
              </a:lnSpc>
              <a:spcAft>
                <a:spcPts val="0"/>
              </a:spcAft>
            </a:pPr>
            <a:r>
              <a:rPr lang="vi-VN" sz="2200">
                <a:latin typeface="Times New Roman"/>
                <a:ea typeface="Calibri"/>
                <a:cs typeface="Times New Roman"/>
              </a:rPr>
              <a:t>- Kể kết hợp miêu tả, biểu cảm</a:t>
            </a:r>
            <a:endParaRPr lang="en-US" sz="2200">
              <a:latin typeface="Times New Roman"/>
              <a:ea typeface="Calibri"/>
              <a:cs typeface="Times New Roman"/>
            </a:endParaRPr>
          </a:p>
          <a:p>
            <a:pPr algn="just">
              <a:lnSpc>
                <a:spcPct val="115000"/>
              </a:lnSpc>
              <a:spcAft>
                <a:spcPts val="0"/>
              </a:spcAft>
            </a:pPr>
            <a:r>
              <a:rPr lang="vi-VN" sz="2200">
                <a:latin typeface="Times New Roman"/>
                <a:ea typeface="Calibri"/>
                <a:cs typeface="Times New Roman"/>
              </a:rPr>
              <a:t>- Xây dựng hình tượng nhân vật phù hợp với tâm lí, suy nghĩ của trẻ thơ.</a:t>
            </a:r>
            <a:endParaRPr lang="en-US" sz="2200">
              <a:latin typeface="Times New Roman"/>
              <a:ea typeface="Calibri"/>
              <a:cs typeface="Times New Roman"/>
            </a:endParaRPr>
          </a:p>
          <a:p>
            <a:pPr>
              <a:lnSpc>
                <a:spcPct val="115000"/>
              </a:lnSpc>
              <a:spcAft>
                <a:spcPts val="0"/>
              </a:spcAft>
            </a:pPr>
            <a:r>
              <a:rPr lang="vi-VN" sz="2200">
                <a:latin typeface="Times New Roman"/>
                <a:ea typeface="Calibri"/>
                <a:cs typeface="Times New Roman"/>
              </a:rPr>
              <a:t>- Nghệ thuật nhân hoá đặc sắc.</a:t>
            </a:r>
            <a:endParaRPr lang="en-US" sz="2200">
              <a:latin typeface="Times New Roman"/>
              <a:ea typeface="Calibri"/>
              <a:cs typeface="Times New Roman"/>
            </a:endParaRPr>
          </a:p>
          <a:p>
            <a:pPr>
              <a:lnSpc>
                <a:spcPct val="115000"/>
              </a:lnSpc>
              <a:spcAft>
                <a:spcPts val="0"/>
              </a:spcAft>
            </a:pPr>
            <a:r>
              <a:rPr lang="vi-VN" sz="2200" b="1">
                <a:solidFill>
                  <a:srgbClr val="FF0000"/>
                </a:solidFill>
                <a:latin typeface="Times New Roman"/>
                <a:ea typeface="Calibri"/>
                <a:cs typeface="Times New Roman"/>
              </a:rPr>
              <a:t>2. Nội </a:t>
            </a:r>
            <a:r>
              <a:rPr lang="vi-VN" sz="2200" b="1" smtClean="0">
                <a:solidFill>
                  <a:srgbClr val="FF0000"/>
                </a:solidFill>
                <a:latin typeface="Times New Roman"/>
                <a:ea typeface="Calibri"/>
                <a:cs typeface="Times New Roman"/>
              </a:rPr>
              <a:t>dung</a:t>
            </a:r>
            <a:r>
              <a:rPr lang="en-US" sz="2200" smtClean="0">
                <a:solidFill>
                  <a:srgbClr val="FF0000"/>
                </a:solidFill>
                <a:latin typeface="Times New Roman"/>
                <a:ea typeface="Calibri"/>
                <a:cs typeface="Times New Roman"/>
              </a:rPr>
              <a:t>: </a:t>
            </a:r>
            <a:r>
              <a:rPr lang="vi-VN" sz="2200" smtClean="0">
                <a:latin typeface="Times New Roman"/>
                <a:ea typeface="Calibri"/>
                <a:cs typeface="Times New Roman"/>
              </a:rPr>
              <a:t>K</a:t>
            </a:r>
            <a:r>
              <a:rPr lang="ru-RU" sz="2200">
                <a:latin typeface="Times New Roman"/>
                <a:ea typeface="Calibri"/>
                <a:cs typeface="Times New Roman"/>
              </a:rPr>
              <a:t>ể về cuộc gặp gỡ bắt ngờ giữa hoàng tử bé và một con cáo trên Tr</a:t>
            </a:r>
            <a:r>
              <a:rPr lang="vi-VN" sz="2200">
                <a:latin typeface="Times New Roman"/>
                <a:ea typeface="Calibri"/>
                <a:cs typeface="Times New Roman"/>
              </a:rPr>
              <a:t>á</a:t>
            </a:r>
            <a:r>
              <a:rPr lang="ru-RU" sz="2200">
                <a:latin typeface="Times New Roman"/>
                <a:ea typeface="Calibri"/>
                <a:cs typeface="Times New Roman"/>
              </a:rPr>
              <a:t>i Đ</a:t>
            </a:r>
            <a:r>
              <a:rPr lang="vi-VN" sz="2200">
                <a:latin typeface="Times New Roman"/>
                <a:ea typeface="Calibri"/>
                <a:cs typeface="Times New Roman"/>
              </a:rPr>
              <a:t>ấ</a:t>
            </a:r>
            <a:r>
              <a:rPr lang="ru-RU" sz="2200">
                <a:latin typeface="Times New Roman"/>
                <a:ea typeface="Calibri"/>
                <a:cs typeface="Times New Roman"/>
              </a:rPr>
              <a:t>t. Cuộc gặp gỡ này đã mang đến cho cả hai những món quà quý giá.</a:t>
            </a:r>
            <a:endParaRPr lang="en-US" sz="2200">
              <a:latin typeface="Times New Roman"/>
              <a:ea typeface="Calibri"/>
              <a:cs typeface="Times New Roman"/>
            </a:endParaRPr>
          </a:p>
          <a:p>
            <a:pPr algn="just">
              <a:lnSpc>
                <a:spcPct val="115000"/>
              </a:lnSpc>
              <a:spcAft>
                <a:spcPts val="0"/>
              </a:spcAft>
            </a:pPr>
            <a:r>
              <a:rPr lang="ru-RU" sz="2200" b="1">
                <a:solidFill>
                  <a:srgbClr val="FF0000"/>
                </a:solidFill>
                <a:latin typeface="Times New Roman"/>
                <a:ea typeface="Calibri"/>
                <a:cs typeface="Times New Roman"/>
              </a:rPr>
              <a:t>3.</a:t>
            </a:r>
            <a:r>
              <a:rPr lang="ru-RU" sz="2200">
                <a:solidFill>
                  <a:srgbClr val="FF0000"/>
                </a:solidFill>
                <a:latin typeface="Times New Roman"/>
                <a:ea typeface="Calibri"/>
                <a:cs typeface="Times New Roman"/>
              </a:rPr>
              <a:t> </a:t>
            </a:r>
            <a:r>
              <a:rPr lang="vi-VN" sz="2200" b="1">
                <a:solidFill>
                  <a:srgbClr val="FF0000"/>
                </a:solidFill>
                <a:latin typeface="Times New Roman"/>
                <a:ea typeface="Calibri"/>
                <a:cs typeface="Times New Roman"/>
              </a:rPr>
              <a:t>Ý </a:t>
            </a:r>
            <a:r>
              <a:rPr lang="vi-VN" sz="2200" b="1" smtClean="0">
                <a:solidFill>
                  <a:srgbClr val="FF0000"/>
                </a:solidFill>
                <a:latin typeface="Times New Roman"/>
                <a:ea typeface="Calibri"/>
                <a:cs typeface="Times New Roman"/>
              </a:rPr>
              <a:t>nghĩa:</a:t>
            </a:r>
            <a:r>
              <a:rPr lang="en-US" sz="2200" smtClean="0">
                <a:solidFill>
                  <a:srgbClr val="FF0000"/>
                </a:solidFill>
                <a:latin typeface="Times New Roman"/>
                <a:ea typeface="Calibri"/>
                <a:cs typeface="Times New Roman"/>
              </a:rPr>
              <a:t>  </a:t>
            </a:r>
            <a:r>
              <a:rPr lang="en-US" sz="2200" smtClean="0">
                <a:latin typeface="Times New Roman"/>
                <a:ea typeface="Calibri"/>
              </a:rPr>
              <a:t>B</a:t>
            </a:r>
            <a:r>
              <a:rPr lang="ru-RU" sz="2200">
                <a:latin typeface="Times New Roman"/>
                <a:ea typeface="Calibri"/>
              </a:rPr>
              <a:t>à</a:t>
            </a:r>
            <a:r>
              <a:rPr lang="en-US" sz="2200">
                <a:latin typeface="Times New Roman"/>
                <a:ea typeface="Calibri"/>
              </a:rPr>
              <a:t>i h</a:t>
            </a:r>
            <a:r>
              <a:rPr lang="vi-VN" sz="2200">
                <a:latin typeface="Times New Roman"/>
                <a:ea typeface="Calibri"/>
              </a:rPr>
              <a:t>ọc về c</a:t>
            </a:r>
            <a:r>
              <a:rPr lang="ru-RU" sz="2200">
                <a:latin typeface="Times New Roman"/>
                <a:ea typeface="Calibri"/>
              </a:rPr>
              <a:t>á</a:t>
            </a:r>
            <a:r>
              <a:rPr lang="en-US" sz="2200">
                <a:latin typeface="Times New Roman"/>
                <a:ea typeface="Calibri"/>
              </a:rPr>
              <a:t>ch k</a:t>
            </a:r>
            <a:r>
              <a:rPr lang="vi-VN" sz="2200">
                <a:latin typeface="Times New Roman"/>
                <a:ea typeface="Calibri"/>
              </a:rPr>
              <a:t>ết bạn cần ki</a:t>
            </a:r>
            <a:r>
              <a:rPr lang="ru-RU" sz="2200">
                <a:latin typeface="Times New Roman"/>
                <a:ea typeface="Calibri"/>
              </a:rPr>
              <a:t>ê</a:t>
            </a:r>
            <a:r>
              <a:rPr lang="en-US" sz="2200">
                <a:latin typeface="Times New Roman"/>
                <a:ea typeface="Calibri"/>
              </a:rPr>
              <a:t>n nh</a:t>
            </a:r>
            <a:r>
              <a:rPr lang="ru-RU" sz="2200">
                <a:latin typeface="Times New Roman"/>
                <a:ea typeface="Calibri"/>
              </a:rPr>
              <a:t>â</a:t>
            </a:r>
            <a:r>
              <a:rPr lang="en-US" sz="2200">
                <a:latin typeface="Times New Roman"/>
                <a:ea typeface="Calibri"/>
              </a:rPr>
              <a:t>n v</a:t>
            </a:r>
            <a:r>
              <a:rPr lang="ru-RU" sz="2200">
                <a:latin typeface="Times New Roman"/>
                <a:ea typeface="Calibri"/>
              </a:rPr>
              <a:t>à </a:t>
            </a:r>
            <a:r>
              <a:rPr lang="en-US" sz="2200">
                <a:latin typeface="Times New Roman"/>
                <a:ea typeface="Calibri"/>
              </a:rPr>
              <a:t>d</a:t>
            </a:r>
            <a:r>
              <a:rPr lang="ru-RU" sz="2200">
                <a:latin typeface="Times New Roman"/>
                <a:ea typeface="Calibri"/>
              </a:rPr>
              <a:t>à</a:t>
            </a:r>
            <a:r>
              <a:rPr lang="en-US" sz="2200">
                <a:latin typeface="Times New Roman"/>
                <a:ea typeface="Calibri"/>
              </a:rPr>
              <a:t>nh th</a:t>
            </a:r>
            <a:r>
              <a:rPr lang="vi-VN" sz="2200">
                <a:latin typeface="Times New Roman"/>
                <a:ea typeface="Calibri"/>
              </a:rPr>
              <a:t>ời gian cho nhau; về c</a:t>
            </a:r>
            <a:r>
              <a:rPr lang="ru-RU" sz="2200">
                <a:latin typeface="Times New Roman"/>
                <a:ea typeface="Calibri"/>
              </a:rPr>
              <a:t>á</a:t>
            </a:r>
            <a:r>
              <a:rPr lang="en-US" sz="2200">
                <a:latin typeface="Times New Roman"/>
                <a:ea typeface="Calibri"/>
              </a:rPr>
              <a:t>ch nh</a:t>
            </a:r>
            <a:r>
              <a:rPr lang="ru-RU" sz="2200">
                <a:latin typeface="Times New Roman"/>
                <a:ea typeface="Calibri"/>
              </a:rPr>
              <a:t>ì</a:t>
            </a:r>
            <a:r>
              <a:rPr lang="en-US" sz="2200">
                <a:latin typeface="Times New Roman"/>
                <a:ea typeface="Calibri"/>
              </a:rPr>
              <a:t>n nh</a:t>
            </a:r>
            <a:r>
              <a:rPr lang="vi-VN" sz="2200">
                <a:latin typeface="Times New Roman"/>
                <a:ea typeface="Calibri"/>
              </a:rPr>
              <a:t>ận, đ</a:t>
            </a:r>
            <a:r>
              <a:rPr lang="ru-RU" sz="2200">
                <a:latin typeface="Times New Roman"/>
                <a:ea typeface="Calibri"/>
              </a:rPr>
              <a:t>á</a:t>
            </a:r>
            <a:r>
              <a:rPr lang="en-US" sz="2200">
                <a:latin typeface="Times New Roman"/>
                <a:ea typeface="Calibri"/>
              </a:rPr>
              <a:t>nh gi</a:t>
            </a:r>
            <a:r>
              <a:rPr lang="ru-RU" sz="2200">
                <a:latin typeface="Times New Roman"/>
                <a:ea typeface="Calibri"/>
              </a:rPr>
              <a:t>á </a:t>
            </a:r>
            <a:r>
              <a:rPr lang="en-US" sz="2200">
                <a:latin typeface="Times New Roman"/>
                <a:ea typeface="Calibri"/>
              </a:rPr>
              <a:t>v</a:t>
            </a:r>
            <a:r>
              <a:rPr lang="ru-RU" sz="2200">
                <a:latin typeface="Times New Roman"/>
                <a:ea typeface="Calibri"/>
              </a:rPr>
              <a:t>à </a:t>
            </a:r>
            <a:r>
              <a:rPr lang="en-US" sz="2200">
                <a:latin typeface="Times New Roman"/>
                <a:ea typeface="Calibri"/>
              </a:rPr>
              <a:t>tr</a:t>
            </a:r>
            <a:r>
              <a:rPr lang="ru-RU" sz="2200">
                <a:latin typeface="Times New Roman"/>
                <a:ea typeface="Calibri"/>
              </a:rPr>
              <a:t>á</a:t>
            </a:r>
            <a:r>
              <a:rPr lang="en-US" sz="2200">
                <a:latin typeface="Times New Roman"/>
                <a:ea typeface="Calibri"/>
              </a:rPr>
              <a:t>ch nhi</a:t>
            </a:r>
            <a:r>
              <a:rPr lang="vi-VN" sz="2200">
                <a:latin typeface="Times New Roman"/>
                <a:ea typeface="Calibri"/>
              </a:rPr>
              <a:t>ệm với bạn b</a:t>
            </a:r>
            <a:r>
              <a:rPr lang="ru-RU" sz="2200">
                <a:latin typeface="Times New Roman"/>
                <a:ea typeface="Calibri"/>
              </a:rPr>
              <a:t>è.</a:t>
            </a:r>
            <a:endParaRPr lang="en-US" sz="2200"/>
          </a:p>
        </p:txBody>
      </p:sp>
    </p:spTree>
    <p:extLst>
      <p:ext uri="{BB962C8B-B14F-4D97-AF65-F5344CB8AC3E}">
        <p14:creationId xmlns:p14="http://schemas.microsoft.com/office/powerpoint/2010/main" val="27844033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323528" y="1130314"/>
            <a:ext cx="5832648" cy="3096344"/>
          </a:xfrm>
          <a:prstGeom prst="rect">
            <a:avLst/>
          </a:prstGeom>
          <a:solidFill>
            <a:schemeClr val="accent3">
              <a:lumMod val="20000"/>
              <a:lumOff val="8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IV. </a:t>
            </a:r>
            <a:r>
              <a:rPr lang="vi-VN" altLang="zh-CN" sz="28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a:t>
            </a:r>
            <a:r>
              <a:rPr lang="vi-V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62" name="Picture 2" descr="Hoàng tử bé của tôi...">
            <a:extLst>
              <a:ext uri="{FF2B5EF4-FFF2-40B4-BE49-F238E27FC236}">
                <a16:creationId xmlns="" xmlns:a16="http://schemas.microsoft.com/office/drawing/2014/main" id="{E9FDB891-050D-8645-998D-D42A422DAC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259" y="905124"/>
            <a:ext cx="4131561" cy="293388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 xmlns:a16="http://schemas.microsoft.com/office/drawing/2014/main" id="{AA6EC9C9-80D5-6149-9B1E-359BC90C4317}"/>
              </a:ext>
            </a:extLst>
          </p:cNvPr>
          <p:cNvSpPr txBox="1"/>
          <p:nvPr/>
        </p:nvSpPr>
        <p:spPr>
          <a:xfrm>
            <a:off x="350506" y="1350891"/>
            <a:ext cx="4601753" cy="2246769"/>
          </a:xfrm>
          <a:prstGeom prst="rect">
            <a:avLst/>
          </a:prstGeom>
          <a:noFill/>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Bài 1:</a:t>
            </a:r>
            <a:r>
              <a:rPr lang="en-US" sz="2800" b="1" smtClean="0">
                <a:latin typeface="Times New Roman" panose="02020603050405020304" pitchFamily="18" charset="0"/>
                <a:cs typeface="Times New Roman" panose="02020603050405020304" pitchFamily="18" charset="0"/>
              </a:rPr>
              <a:t> </a:t>
            </a:r>
            <a:r>
              <a:rPr lang="x-none" sz="2800" b="1" smtClean="0">
                <a:solidFill>
                  <a:srgbClr val="FF0000"/>
                </a:solidFill>
                <a:latin typeface="Times New Roman" panose="02020603050405020304" pitchFamily="18" charset="0"/>
                <a:cs typeface="Times New Roman" panose="02020603050405020304" pitchFamily="18" charset="0"/>
              </a:rPr>
              <a:t>Nhập </a:t>
            </a:r>
            <a:r>
              <a:rPr lang="x-none" sz="2800" b="1" dirty="0">
                <a:solidFill>
                  <a:srgbClr val="FF0000"/>
                </a:solidFill>
                <a:latin typeface="Times New Roman" panose="02020603050405020304" pitchFamily="18" charset="0"/>
                <a:cs typeface="Times New Roman" panose="02020603050405020304" pitchFamily="18" charset="0"/>
              </a:rPr>
              <a:t>vai nhân vật hoàng tử bé để ghi lại “nhật kí” về cuộc gặp gỡ với người bạn mới – cáo theo phiếu học tập </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checkerboard(across)">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pic>
        <p:nvPicPr>
          <p:cNvPr id="42" name="Picture 41">
            <a:extLst>
              <a:ext uri="{FF2B5EF4-FFF2-40B4-BE49-F238E27FC236}">
                <a16:creationId xmlns="" xmlns:a16="http://schemas.microsoft.com/office/drawing/2014/main" id="{1B5762D2-E9B1-6D48-9EB8-6CC1E5E08D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5856" y="0"/>
            <a:ext cx="5868144" cy="5080121"/>
          </a:xfrm>
          <a:prstGeom prst="rect">
            <a:avLst/>
          </a:prstGeom>
          <a:noFill/>
          <a:ln>
            <a:noFill/>
          </a:ln>
        </p:spPr>
      </p:pic>
      <p:pic>
        <p:nvPicPr>
          <p:cNvPr id="45" name="Picture 2" descr="F:\5336aa14a37d1.png">
            <a:extLst>
              <a:ext uri="{FF2B5EF4-FFF2-40B4-BE49-F238E27FC236}">
                <a16:creationId xmlns="" xmlns:a16="http://schemas.microsoft.com/office/drawing/2014/main" id="{84D7AB89-C4D5-9543-B569-6067EAE85A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1691" y="1945732"/>
            <a:ext cx="3002974" cy="232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87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900" decel="100000" fill="hold"/>
                                        <p:tgtEl>
                                          <p:spTgt spid="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11" presetID="5" presetClass="entr" presetSubtype="1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heckerboard(across)">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41" name="Picture 4" descr="F:\5351cc8d2b5ee.png">
            <a:extLst>
              <a:ext uri="{FF2B5EF4-FFF2-40B4-BE49-F238E27FC236}">
                <a16:creationId xmlns="" xmlns:a16="http://schemas.microsoft.com/office/drawing/2014/main" id="{893FDD7A-9D2E-DD4D-ADBC-20641209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08718"/>
            <a:ext cx="3220616" cy="20108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 xmlns:a16="http://schemas.microsoft.com/office/drawing/2014/main" id="{2B117994-245C-2E4A-BD50-BF18464581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800" b="51918"/>
          <a:stretch/>
        </p:blipFill>
        <p:spPr>
          <a:xfrm>
            <a:off x="3491880" y="977202"/>
            <a:ext cx="5310218" cy="3970811"/>
          </a:xfrm>
          <a:prstGeom prst="rect">
            <a:avLst/>
          </a:prstGeom>
        </p:spPr>
      </p:pic>
      <p:sp>
        <p:nvSpPr>
          <p:cNvPr id="45" name="TextBox 44">
            <a:extLst>
              <a:ext uri="{FF2B5EF4-FFF2-40B4-BE49-F238E27FC236}">
                <a16:creationId xmlns="" xmlns:a16="http://schemas.microsoft.com/office/drawing/2014/main" id="{3F45D4B7-F7F7-5240-9887-97DCA59EF505}"/>
              </a:ext>
            </a:extLst>
          </p:cNvPr>
          <p:cNvSpPr txBox="1"/>
          <p:nvPr/>
        </p:nvSpPr>
        <p:spPr>
          <a:xfrm>
            <a:off x="4283968" y="2046623"/>
            <a:ext cx="3816424" cy="1815882"/>
          </a:xfrm>
          <a:prstGeom prst="rect">
            <a:avLst/>
          </a:prstGeom>
          <a:noFill/>
        </p:spPr>
        <p:txBody>
          <a:bodyPr wrap="square" rtlCol="0">
            <a:spAutoFit/>
          </a:bodyPr>
          <a:lstStyle/>
          <a:p>
            <a:pPr algn="ctr"/>
            <a:r>
              <a:rPr lang="en-US" sz="2800" b="1" i="1" smtClean="0">
                <a:solidFill>
                  <a:srgbClr val="FF0000"/>
                </a:solidFill>
                <a:latin typeface="Times New Roman" panose="02020603050405020304" pitchFamily="18" charset="0"/>
                <a:cs typeface="Times New Roman" panose="02020603050405020304" pitchFamily="18" charset="0"/>
              </a:rPr>
              <a:t>Bài 2:</a:t>
            </a:r>
            <a:r>
              <a:rPr lang="en-US" sz="2800" b="1" i="1" smtClean="0">
                <a:latin typeface="Times New Roman" panose="02020603050405020304" pitchFamily="18" charset="0"/>
                <a:cs typeface="Times New Roman" panose="02020603050405020304" pitchFamily="18" charset="0"/>
              </a:rPr>
              <a:t> </a:t>
            </a:r>
            <a:r>
              <a:rPr lang="x-none" sz="2800" b="1" i="1" smtClean="0">
                <a:solidFill>
                  <a:srgbClr val="FF0000"/>
                </a:solidFill>
                <a:latin typeface="Times New Roman" panose="02020603050405020304" pitchFamily="18" charset="0"/>
                <a:cs typeface="Times New Roman" panose="02020603050405020304" pitchFamily="18" charset="0"/>
              </a:rPr>
              <a:t>Viết</a:t>
            </a:r>
            <a:r>
              <a:rPr lang="x-none" sz="2800" b="1" smtClean="0">
                <a:solidFill>
                  <a:srgbClr val="FF0000"/>
                </a:solidFill>
                <a:latin typeface="Times New Roman" panose="02020603050405020304" pitchFamily="18" charset="0"/>
                <a:cs typeface="Times New Roman" panose="02020603050405020304" pitchFamily="18" charset="0"/>
              </a:rPr>
              <a:t> </a:t>
            </a:r>
            <a:r>
              <a:rPr lang="x-none" sz="2800" b="1" i="1" dirty="0">
                <a:solidFill>
                  <a:srgbClr val="FF0000"/>
                </a:solidFill>
                <a:latin typeface="Times New Roman" panose="02020603050405020304" pitchFamily="18" charset="0"/>
                <a:cs typeface="Times New Roman" panose="02020603050405020304" pitchFamily="18" charset="0"/>
              </a:rPr>
              <a:t>đoạn văn (5-7 câu) miêu tả cảm xúc của nhân vật cáo sau khi từ biệt hoàng tử bé. </a:t>
            </a:r>
            <a:endParaRPr lang="x-none"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00295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randombar(horizontal)">
                                      <p:cBhvr>
                                        <p:cTn id="11" dur="500"/>
                                        <p:tgtEl>
                                          <p:spTgt spid="43"/>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checkerboard(across)">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4f126e676b03beb6a607349bbd6c6a22.png"/>
          <p:cNvPicPr>
            <a:picLocks noChangeAspect="1"/>
          </p:cNvPicPr>
          <p:nvPr/>
        </p:nvPicPr>
        <p:blipFill>
          <a:blip r:embed="rId3" cstate="print"/>
          <a:stretch>
            <a:fillRect/>
          </a:stretch>
        </p:blipFill>
        <p:spPr>
          <a:xfrm>
            <a:off x="0" y="1492210"/>
            <a:ext cx="9144000" cy="3666744"/>
          </a:xfrm>
          <a:prstGeom prst="rect">
            <a:avLst/>
          </a:prstGeom>
        </p:spPr>
      </p:pic>
      <p:sp>
        <p:nvSpPr>
          <p:cNvPr id="84" name="TextBox 27"/>
          <p:cNvSpPr txBox="1">
            <a:spLocks/>
          </p:cNvSpPr>
          <p:nvPr/>
        </p:nvSpPr>
        <p:spPr bwMode="auto">
          <a:xfrm>
            <a:off x="3510965" y="1487586"/>
            <a:ext cx="2787760" cy="151621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TỔNG KẾT</a:t>
            </a:r>
            <a:endParaRPr lang="zh-CN" altLang="en-US"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8409524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e2d8e5a31d350e692a79217e9e73d1b.png"/>
          <p:cNvPicPr>
            <a:picLocks noChangeAspect="1"/>
          </p:cNvPicPr>
          <p:nvPr/>
        </p:nvPicPr>
        <p:blipFill>
          <a:blip r:embed="rId3" cstate="print"/>
          <a:stretch>
            <a:fillRect/>
          </a:stretch>
        </p:blipFill>
        <p:spPr>
          <a:xfrm>
            <a:off x="0" y="155863"/>
            <a:ext cx="9144000" cy="4987637"/>
          </a:xfrm>
          <a:prstGeom prst="rect">
            <a:avLst/>
          </a:prstGeom>
        </p:spPr>
      </p:pic>
      <p:sp>
        <p:nvSpPr>
          <p:cNvPr id="9" name="矩形 8"/>
          <p:cNvSpPr/>
          <p:nvPr/>
        </p:nvSpPr>
        <p:spPr>
          <a:xfrm>
            <a:off x="644464" y="699542"/>
            <a:ext cx="8483413" cy="110799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6600" b="1" i="1" cap="none" spc="150" dirty="0">
                <a:ln w="11430"/>
                <a:solidFill>
                  <a:schemeClr val="accent3">
                    <a:lumMod val="75000"/>
                  </a:schemeClr>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Chúc các con học tốt !</a:t>
            </a:r>
            <a:endParaRPr lang="zh-CN" altLang="en-US" sz="6600" b="1" i="1" cap="none" spc="150" dirty="0">
              <a:ln w="11430"/>
              <a:solidFill>
                <a:schemeClr val="accent3">
                  <a:lumMod val="75000"/>
                </a:schemeClr>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6" descr="1c2e73957079b1c5c25c72c8eb070c71.png">
            <a:extLst>
              <a:ext uri="{FF2B5EF4-FFF2-40B4-BE49-F238E27FC236}">
                <a16:creationId xmlns="" xmlns:a16="http://schemas.microsoft.com/office/drawing/2014/main" id="{7FF27BAF-7787-2043-B891-DB45E840FB4C}"/>
              </a:ext>
            </a:extLst>
          </p:cNvPr>
          <p:cNvPicPr>
            <a:picLocks noChangeAspect="1"/>
          </p:cNvPicPr>
          <p:nvPr/>
        </p:nvPicPr>
        <p:blipFill>
          <a:blip r:embed="rId2" cstate="print"/>
          <a:stretch>
            <a:fillRect/>
          </a:stretch>
        </p:blipFill>
        <p:spPr>
          <a:xfrm>
            <a:off x="7089251" y="457783"/>
            <a:ext cx="2077197" cy="4227934"/>
          </a:xfrm>
          <a:prstGeom prst="rect">
            <a:avLst/>
          </a:prstGeom>
        </p:spPr>
      </p:pic>
      <p:pic>
        <p:nvPicPr>
          <p:cNvPr id="8" name="Picture 7" descr="A yellow and red fire extinguisher&#10;&#10;Description automatically generated with low confidence">
            <a:extLst>
              <a:ext uri="{FF2B5EF4-FFF2-40B4-BE49-F238E27FC236}">
                <a16:creationId xmlns="" xmlns:a16="http://schemas.microsoft.com/office/drawing/2014/main" id="{E14C365F-AEB8-4443-BF92-AF9875B72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87869"/>
            <a:ext cx="920502" cy="1024221"/>
          </a:xfrm>
          <a:prstGeom prst="rect">
            <a:avLst/>
          </a:prstGeom>
        </p:spPr>
      </p:pic>
      <p:sp>
        <p:nvSpPr>
          <p:cNvPr id="9" name="TextBox 8">
            <a:extLst>
              <a:ext uri="{FF2B5EF4-FFF2-40B4-BE49-F238E27FC236}">
                <a16:creationId xmlns="" xmlns:a16="http://schemas.microsoft.com/office/drawing/2014/main" id="{B7463479-4ADE-DA4B-9961-1E650B7F9A93}"/>
              </a:ext>
            </a:extLst>
          </p:cNvPr>
          <p:cNvSpPr txBox="1"/>
          <p:nvPr/>
        </p:nvSpPr>
        <p:spPr>
          <a:xfrm>
            <a:off x="1043608" y="1515313"/>
            <a:ext cx="6408712" cy="523220"/>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K</a:t>
            </a:r>
            <a:r>
              <a:rPr lang="x-none" sz="2800" smtClean="0">
                <a:latin typeface="Times New Roman" panose="02020603050405020304" pitchFamily="18" charset="0"/>
                <a:cs typeface="Times New Roman" panose="02020603050405020304" pitchFamily="18" charset="0"/>
              </a:rPr>
              <a:t>ể </a:t>
            </a:r>
            <a:r>
              <a:rPr lang="x-none" sz="2800" dirty="0">
                <a:latin typeface="Times New Roman" panose="02020603050405020304" pitchFamily="18" charset="0"/>
                <a:cs typeface="Times New Roman" panose="02020603050405020304" pitchFamily="18" charset="0"/>
              </a:rPr>
              <a:t>tên các tác phẩm viết về con cáo</a:t>
            </a:r>
          </a:p>
        </p:txBody>
      </p:sp>
      <p:pic>
        <p:nvPicPr>
          <p:cNvPr id="10" name="Picture 9" descr="A yellow and red fire extinguisher&#10;&#10;Description automatically generated with low confidence">
            <a:extLst>
              <a:ext uri="{FF2B5EF4-FFF2-40B4-BE49-F238E27FC236}">
                <a16:creationId xmlns="" xmlns:a16="http://schemas.microsoft.com/office/drawing/2014/main" id="{C88FB62A-39CB-4D45-96CA-2E453D7FF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425817"/>
            <a:ext cx="920502" cy="1024221"/>
          </a:xfrm>
          <a:prstGeom prst="rect">
            <a:avLst/>
          </a:prstGeom>
        </p:spPr>
      </p:pic>
      <p:sp>
        <p:nvSpPr>
          <p:cNvPr id="11" name="TextBox 10">
            <a:extLst>
              <a:ext uri="{FF2B5EF4-FFF2-40B4-BE49-F238E27FC236}">
                <a16:creationId xmlns="" xmlns:a16="http://schemas.microsoft.com/office/drawing/2014/main" id="{BFC04DB9-3424-1943-BE9F-D203360957E6}"/>
              </a:ext>
            </a:extLst>
          </p:cNvPr>
          <p:cNvSpPr txBox="1"/>
          <p:nvPr/>
        </p:nvSpPr>
        <p:spPr>
          <a:xfrm>
            <a:off x="1043608" y="2753261"/>
            <a:ext cx="6408712"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Dùng 3 tính từ thể hiện cảm nhận của em về con cáo</a:t>
            </a:r>
          </a:p>
        </p:txBody>
      </p:sp>
    </p:spTree>
    <p:extLst>
      <p:ext uri="{BB962C8B-B14F-4D97-AF65-F5344CB8AC3E}">
        <p14:creationId xmlns:p14="http://schemas.microsoft.com/office/powerpoint/2010/main" val="262142245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6" descr="1c2e73957079b1c5c25c72c8eb070c71.png">
            <a:extLst>
              <a:ext uri="{FF2B5EF4-FFF2-40B4-BE49-F238E27FC236}">
                <a16:creationId xmlns="" xmlns:a16="http://schemas.microsoft.com/office/drawing/2014/main" id="{7FF27BAF-7787-2043-B891-DB45E840FB4C}"/>
              </a:ext>
            </a:extLst>
          </p:cNvPr>
          <p:cNvPicPr>
            <a:picLocks noChangeAspect="1"/>
          </p:cNvPicPr>
          <p:nvPr/>
        </p:nvPicPr>
        <p:blipFill>
          <a:blip r:embed="rId2" cstate="print"/>
          <a:stretch>
            <a:fillRect/>
          </a:stretch>
        </p:blipFill>
        <p:spPr>
          <a:xfrm>
            <a:off x="5580112" y="709811"/>
            <a:ext cx="2077197" cy="4227934"/>
          </a:xfrm>
          <a:prstGeom prst="rect">
            <a:avLst/>
          </a:prstGeom>
        </p:spPr>
      </p:pic>
      <p:sp>
        <p:nvSpPr>
          <p:cNvPr id="5" name="椭圆形标注 47">
            <a:extLst>
              <a:ext uri="{FF2B5EF4-FFF2-40B4-BE49-F238E27FC236}">
                <a16:creationId xmlns="" xmlns:a16="http://schemas.microsoft.com/office/drawing/2014/main" id="{E0E6E6C9-8A29-F345-9E88-7F528BE8A106}"/>
              </a:ext>
            </a:extLst>
          </p:cNvPr>
          <p:cNvSpPr/>
          <p:nvPr/>
        </p:nvSpPr>
        <p:spPr>
          <a:xfrm>
            <a:off x="2111400" y="231490"/>
            <a:ext cx="3384376" cy="2340260"/>
          </a:xfrm>
          <a:prstGeom prst="wedgeEllipseCallout">
            <a:avLst>
              <a:gd name="adj1" fmla="val 60669"/>
              <a:gd name="adj2" fmla="val 5264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Hãy ghi lại một số từ miêu tả cảm xúc của em khi nghĩ về một người bạn thân. Điều gì khiến các em trở thành đôi bạn thân?</a:t>
            </a:r>
          </a:p>
        </p:txBody>
      </p:sp>
      <p:sp>
        <p:nvSpPr>
          <p:cNvPr id="6" name="椭圆形标注 48">
            <a:extLst>
              <a:ext uri="{FF2B5EF4-FFF2-40B4-BE49-F238E27FC236}">
                <a16:creationId xmlns="" xmlns:a16="http://schemas.microsoft.com/office/drawing/2014/main" id="{FE9A9C80-27E7-8940-A297-49F0D564EBEE}"/>
              </a:ext>
            </a:extLst>
          </p:cNvPr>
          <p:cNvSpPr/>
          <p:nvPr/>
        </p:nvSpPr>
        <p:spPr>
          <a:xfrm>
            <a:off x="887264" y="2283718"/>
            <a:ext cx="2448272" cy="2088232"/>
          </a:xfrm>
          <a:prstGeom prst="wedgeEllipseCallout">
            <a:avLst>
              <a:gd name="adj1" fmla="val 144380"/>
              <a:gd name="adj2" fmla="val -1170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Em và người bạn thân ấy đã làm quen với nhau như thế nào?</a:t>
            </a:r>
          </a:p>
        </p:txBody>
      </p:sp>
    </p:spTree>
    <p:extLst>
      <p:ext uri="{BB962C8B-B14F-4D97-AF65-F5344CB8AC3E}">
        <p14:creationId xmlns:p14="http://schemas.microsoft.com/office/powerpoint/2010/main" val="171752005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15616" y="13476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4" name="矩形 13"/>
          <p:cNvSpPr/>
          <p:nvPr/>
        </p:nvSpPr>
        <p:spPr>
          <a:xfrm>
            <a:off x="1268016" y="14619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矩形 8"/>
          <p:cNvSpPr/>
          <p:nvPr/>
        </p:nvSpPr>
        <p:spPr>
          <a:xfrm>
            <a:off x="755574" y="146399"/>
            <a:ext cx="7937649" cy="216982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altLang="zh-CN" sz="4500" b="1" spc="15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Tiết 5 - 6: văn bản:</a:t>
            </a:r>
          </a:p>
          <a:p>
            <a:pPr algn="ctr"/>
            <a:r>
              <a:rPr lang="vi-VN" altLang="zh-CN" sz="4500" b="1" spc="150" smtClean="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Nếu </a:t>
            </a:r>
            <a:r>
              <a:rPr lang="vi-VN" altLang="zh-CN" sz="4500" b="1"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cậu muốn có </a:t>
            </a:r>
          </a:p>
          <a:p>
            <a:pPr algn="ctr"/>
            <a:r>
              <a:rPr lang="vi-VN" altLang="zh-CN" sz="4500" b="1"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một người bạn</a:t>
            </a:r>
            <a:endParaRPr lang="zh-CN" altLang="en-US" sz="4500" b="1" cap="none"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pic>
        <p:nvPicPr>
          <p:cNvPr id="8" name="图片 7" descr="0814bcca9fbd72c842e255453e7e398d.png"/>
          <p:cNvPicPr>
            <a:picLocks noChangeAspect="1"/>
          </p:cNvPicPr>
          <p:nvPr/>
        </p:nvPicPr>
        <p:blipFill>
          <a:blip r:embed="rId3" cstate="print"/>
          <a:stretch>
            <a:fillRect/>
          </a:stretch>
        </p:blipFill>
        <p:spPr>
          <a:xfrm>
            <a:off x="2276180" y="1921092"/>
            <a:ext cx="4655840" cy="3258107"/>
          </a:xfrm>
          <a:prstGeom prst="rect">
            <a:avLst/>
          </a:prstGeom>
        </p:spPr>
      </p:pic>
      <p:sp>
        <p:nvSpPr>
          <p:cNvPr id="11" name="矩形 8">
            <a:extLst>
              <a:ext uri="{FF2B5EF4-FFF2-40B4-BE49-F238E27FC236}">
                <a16:creationId xmlns="" xmlns:a16="http://schemas.microsoft.com/office/drawing/2014/main" id="{57C9801B-60D9-4149-9E45-74B5FE33C749}"/>
              </a:ext>
            </a:extLst>
          </p:cNvPr>
          <p:cNvSpPr/>
          <p:nvPr/>
        </p:nvSpPr>
        <p:spPr>
          <a:xfrm>
            <a:off x="1115617" y="2316224"/>
            <a:ext cx="7577608"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2000" b="1" cap="none"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(Trích “Hoàng tử bé” – Ăng- toan đơ Xanh-tơ Ê-xu-pê-ri)</a:t>
            </a:r>
            <a:endParaRPr lang="zh-CN" altLang="en-US" sz="2000" b="1" cap="none" spc="150" dirty="0">
              <a:ln w="11430"/>
              <a:solidFill>
                <a:srgbClr val="FF0000"/>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27"/>
          <p:cNvSpPr txBox="1">
            <a:spLocks/>
          </p:cNvSpPr>
          <p:nvPr/>
        </p:nvSpPr>
        <p:spPr bwMode="auto">
          <a:xfrm>
            <a:off x="3775379" y="772130"/>
            <a:ext cx="2088232"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45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 . Đọc - </a:t>
            </a:r>
            <a:r>
              <a:rPr lang="vi-VN" altLang="zh-CN" sz="45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 </a:t>
            </a:r>
            <a:r>
              <a:rPr lang="vi-VN" altLang="zh-CN"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3" cstate="print"/>
          <a:stretch>
            <a:fillRect/>
          </a:stretch>
        </p:blipFill>
        <p:spPr>
          <a:xfrm>
            <a:off x="-20893" y="555526"/>
            <a:ext cx="9144000" cy="40203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3608" y="771550"/>
            <a:ext cx="7056784" cy="2934326"/>
          </a:xfrm>
          <a:prstGeom prst="rect">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7" name="图片 6" descr="1446cc0e598daeeb689b2ac3180c5d68.png"/>
          <p:cNvPicPr>
            <a:picLocks noChangeAspect="1"/>
          </p:cNvPicPr>
          <p:nvPr/>
        </p:nvPicPr>
        <p:blipFill>
          <a:blip r:embed="rId3" cstate="print"/>
          <a:stretch>
            <a:fillRect/>
          </a:stretch>
        </p:blipFill>
        <p:spPr>
          <a:xfrm>
            <a:off x="0" y="3617018"/>
            <a:ext cx="9144000" cy="1526482"/>
          </a:xfrm>
          <a:prstGeom prst="rect">
            <a:avLst/>
          </a:prstGeom>
        </p:spPr>
      </p:pic>
      <p:pic>
        <p:nvPicPr>
          <p:cNvPr id="8" name="图片 7" descr="c748d1d6b82165f4d3cfdaf412d271aa.png"/>
          <p:cNvPicPr>
            <a:picLocks noChangeAspect="1"/>
          </p:cNvPicPr>
          <p:nvPr/>
        </p:nvPicPr>
        <p:blipFill>
          <a:blip r:embed="rId4" cstate="print"/>
          <a:stretch>
            <a:fillRect/>
          </a:stretch>
        </p:blipFill>
        <p:spPr>
          <a:xfrm>
            <a:off x="0" y="627534"/>
            <a:ext cx="3504910" cy="4772774"/>
          </a:xfrm>
          <a:prstGeom prst="rect">
            <a:avLst/>
          </a:prstGeom>
        </p:spPr>
      </p:pic>
      <p:sp>
        <p:nvSpPr>
          <p:cNvPr id="9" name="TextBox 27">
            <a:extLst>
              <a:ext uri="{FF2B5EF4-FFF2-40B4-BE49-F238E27FC236}">
                <a16:creationId xmlns="" xmlns:a16="http://schemas.microsoft.com/office/drawing/2014/main" id="{D5809393-F82D-8C44-A8B4-C6C2EF4B3AEC}"/>
              </a:ext>
            </a:extLst>
          </p:cNvPr>
          <p:cNvSpPr txBox="1">
            <a:spLocks/>
          </p:cNvSpPr>
          <p:nvPr/>
        </p:nvSpPr>
        <p:spPr bwMode="auto">
          <a:xfrm>
            <a:off x="2051720" y="1359035"/>
            <a:ext cx="5760640" cy="152648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vi-VN" altLang="zh-CN" sz="55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55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 </a:t>
            </a:r>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văn bản</a:t>
            </a:r>
            <a:endParaRPr lang="zh-CN" altLang="en-US"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bài học sâu sắc về tình yêu trong cuốn sách Hoàng Tử Bé">
            <a:extLst>
              <a:ext uri="{FF2B5EF4-FFF2-40B4-BE49-F238E27FC236}">
                <a16:creationId xmlns="" xmlns:a16="http://schemas.microsoft.com/office/drawing/2014/main" id="{3586DBD5-FE8E-D847-9961-BDEC954186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73" b="920"/>
          <a:stretch/>
        </p:blipFill>
        <p:spPr bwMode="auto">
          <a:xfrm>
            <a:off x="0" y="0"/>
            <a:ext cx="9144000" cy="5143500"/>
          </a:xfrm>
          <a:prstGeom prst="rect">
            <a:avLst/>
          </a:prstGeom>
          <a:solidFill>
            <a:srgbClr val="FFFFFF"/>
          </a:solidFill>
        </p:spPr>
      </p:pic>
    </p:spTree>
    <p:extLst>
      <p:ext uri="{BB962C8B-B14F-4D97-AF65-F5344CB8AC3E}">
        <p14:creationId xmlns:p14="http://schemas.microsoft.com/office/powerpoint/2010/main" val="39606564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1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1591</Words>
  <Application>Microsoft Office PowerPoint</Application>
  <PresentationFormat>On-screen Show (16:9)</PresentationFormat>
  <Paragraphs>174</Paragraphs>
  <Slides>37</Slides>
  <Notes>29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微软雅黑</vt:lpstr>
      <vt:lpstr>SimSun</vt:lpstr>
      <vt:lpstr>SimSun</vt:lpstr>
      <vt:lpstr>Arial</vt:lpstr>
      <vt:lpstr>Calibri</vt:lpstr>
      <vt:lpstr>Courier New</vt:lpstr>
      <vt:lpstr>Times New Roman</vt:lpstr>
      <vt:lpstr>Wingdings</vt:lpstr>
      <vt:lpstr>方正粗倩_GBK</vt:lpstr>
      <vt:lpstr>等线</vt:lpstr>
      <vt:lpstr>等线 Light</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cặp đôi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312</dc:title>
  <dc:creator>Administrator</dc:creator>
  <cp:lastModifiedBy>DTC</cp:lastModifiedBy>
  <cp:revision>65</cp:revision>
  <dcterms:modified xsi:type="dcterms:W3CDTF">2024-10-11T00:20:19Z</dcterms:modified>
</cp:coreProperties>
</file>