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426" r:id="rId2"/>
    <p:sldId id="359" r:id="rId3"/>
    <p:sldId id="360" r:id="rId4"/>
    <p:sldId id="361" r:id="rId5"/>
    <p:sldId id="367" r:id="rId6"/>
    <p:sldId id="389" r:id="rId7"/>
    <p:sldId id="418" r:id="rId8"/>
    <p:sldId id="419" r:id="rId9"/>
    <p:sldId id="401" r:id="rId10"/>
    <p:sldId id="416" r:id="rId11"/>
    <p:sldId id="417" r:id="rId12"/>
    <p:sldId id="405" r:id="rId13"/>
    <p:sldId id="406" r:id="rId14"/>
    <p:sldId id="420" r:id="rId15"/>
    <p:sldId id="421" r:id="rId16"/>
    <p:sldId id="422" r:id="rId17"/>
    <p:sldId id="423" r:id="rId18"/>
    <p:sldId id="425" r:id="rId19"/>
    <p:sldId id="409" r:id="rId20"/>
    <p:sldId id="369" r:id="rId21"/>
    <p:sldId id="411" r:id="rId22"/>
  </p:sldIdLst>
  <p:sldSz cx="12192000" cy="6858000"/>
  <p:notesSz cx="6858000" cy="9144000"/>
  <p:embeddedFontLst>
    <p:embeddedFont>
      <p:font typeface=".VnTime" panose="020B7200000000000000" pitchFamily="34" charset="0"/>
      <p:regular r:id="rId25"/>
      <p:bold r:id="rId26"/>
      <p:italic r:id="rId27"/>
      <p:boldItalic r:id="rId28"/>
    </p:embeddedFont>
    <p:embeddedFont>
      <p:font typeface="DengXian" panose="02010600030101010101" pitchFamily="2" charset="-122"/>
      <p:regular r:id="rId29"/>
      <p:bold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ADED"/>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82"/>
  </p:normalViewPr>
  <p:slideViewPr>
    <p:cSldViewPr snapToGrid="0" snapToObjects="1">
      <p:cViewPr varScale="1">
        <p:scale>
          <a:sx n="79" d="100"/>
          <a:sy n="79" d="100"/>
        </p:scale>
        <p:origin x="63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2024/9/19</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2024/9/19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73797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55904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12518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57671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0107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51009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054283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27229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8804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99336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extLst>
      <p:ext uri="{BB962C8B-B14F-4D97-AF65-F5344CB8AC3E}">
        <p14:creationId xmlns:p14="http://schemas.microsoft.com/office/powerpoint/2010/main" val="30179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156671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2300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63326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165430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65282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549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73537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43546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4848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11FC28-9035-834A-9589-478BF99C5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57300" cy="1257300"/>
          </a:xfrm>
          <a:prstGeom prst="rect">
            <a:avLst/>
          </a:prstGeom>
        </p:spPr>
      </p:pic>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90" y="1009934"/>
            <a:ext cx="5086066" cy="5086066"/>
          </a:xfrm>
          <a:prstGeom prst="rect">
            <a:avLst/>
          </a:prstGeom>
        </p:spPr>
      </p:pic>
      <p:pic>
        <p:nvPicPr>
          <p:cNvPr id="2" name="Picture 1"/>
          <p:cNvPicPr>
            <a:picLocks noChangeAspect="1"/>
          </p:cNvPicPr>
          <p:nvPr/>
        </p:nvPicPr>
        <p:blipFill>
          <a:blip r:embed="rId4"/>
          <a:stretch>
            <a:fillRect/>
          </a:stretch>
        </p:blipFill>
        <p:spPr>
          <a:xfrm>
            <a:off x="3993577" y="1600385"/>
            <a:ext cx="8053514" cy="4121253"/>
          </a:xfrm>
          <a:prstGeom prst="rect">
            <a:avLst/>
          </a:prstGeom>
        </p:spPr>
      </p:pic>
    </p:spTree>
    <p:extLst>
      <p:ext uri="{BB962C8B-B14F-4D97-AF65-F5344CB8AC3E}">
        <p14:creationId xmlns:p14="http://schemas.microsoft.com/office/powerpoint/2010/main" val="14674008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extLst>
              <p:ext uri="{D42A27DB-BD31-4B8C-83A1-F6EECF244321}">
                <p14:modId xmlns:p14="http://schemas.microsoft.com/office/powerpoint/2010/main" val="3482667076"/>
              </p:ext>
            </p:extLst>
          </p:nvPr>
        </p:nvGraphicFramePr>
        <p:xfrm>
          <a:off x="177421" y="136476"/>
          <a:ext cx="11818961" cy="6467149"/>
        </p:xfrm>
        <a:graphic>
          <a:graphicData uri="http://schemas.openxmlformats.org/drawingml/2006/table">
            <a:tbl>
              <a:tblPr firstRow="1" firstCol="1" bandRow="1"/>
              <a:tblGrid>
                <a:gridCol w="4528959">
                  <a:extLst>
                    <a:ext uri="{9D8B030D-6E8A-4147-A177-3AD203B41FA5}">
                      <a16:colId xmlns:a16="http://schemas.microsoft.com/office/drawing/2014/main" val="1489312848"/>
                    </a:ext>
                  </a:extLst>
                </a:gridCol>
                <a:gridCol w="3490860">
                  <a:extLst>
                    <a:ext uri="{9D8B030D-6E8A-4147-A177-3AD203B41FA5}">
                      <a16:colId xmlns:a16="http://schemas.microsoft.com/office/drawing/2014/main" val="2983545471"/>
                    </a:ext>
                  </a:extLst>
                </a:gridCol>
                <a:gridCol w="3799142">
                  <a:extLst>
                    <a:ext uri="{9D8B030D-6E8A-4147-A177-3AD203B41FA5}">
                      <a16:colId xmlns:a16="http://schemas.microsoft.com/office/drawing/2014/main" val="777301353"/>
                    </a:ext>
                  </a:extLst>
                </a:gridCol>
              </a:tblGrid>
              <a:tr h="488170">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65676790"/>
                  </a:ext>
                </a:extLst>
              </a:tr>
              <a:tr h="97634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802230"/>
                  </a:ext>
                </a:extLst>
              </a:tr>
              <a:tr h="146451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7339351"/>
                  </a:ext>
                </a:extLst>
              </a:tr>
              <a:tr h="2440849">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1656256"/>
                  </a:ext>
                </a:extLst>
              </a:tr>
              <a:tr h="97634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 hơn, có 4 câu</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hơn, có 12 câu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8045602"/>
                  </a:ext>
                </a:extLst>
              </a:tr>
            </a:tbl>
          </a:graphicData>
        </a:graphic>
      </p:graphicFrame>
    </p:spTree>
    <p:extLst>
      <p:ext uri="{BB962C8B-B14F-4D97-AF65-F5344CB8AC3E}">
        <p14:creationId xmlns:p14="http://schemas.microsoft.com/office/powerpoint/2010/main" val="426546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sp>
        <p:nvSpPr>
          <p:cNvPr id="6" name="TextBox 5"/>
          <p:cNvSpPr txBox="1"/>
          <p:nvPr/>
        </p:nvSpPr>
        <p:spPr>
          <a:xfrm>
            <a:off x="1243539" y="4749771"/>
            <a:ext cx="10807784" cy="1481175"/>
          </a:xfrm>
          <a:prstGeom prst="rect">
            <a:avLst/>
          </a:prstGeom>
          <a:noFill/>
        </p:spPr>
        <p:txBody>
          <a:bodyPr wrap="square" rtlCol="0">
            <a:spAutoFit/>
          </a:bodyPr>
          <a:lstStyle/>
          <a:p>
            <a:pPr>
              <a:lnSpc>
                <a:spcPct val="150000"/>
              </a:lnSpc>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khoảng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8-10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tóm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tắt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Bầy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chim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chìa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Thiều</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125850" y="2366002"/>
            <a:ext cx="8450328" cy="2561409"/>
          </a:xfrm>
          <a:prstGeom prst="rect">
            <a:avLst/>
          </a:prstGeom>
        </p:spPr>
      </p:pic>
    </p:spTree>
    <p:extLst>
      <p:ext uri="{BB962C8B-B14F-4D97-AF65-F5344CB8AC3E}">
        <p14:creationId xmlns:p14="http://schemas.microsoft.com/office/powerpoint/2010/main" val="18194915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90" y="1009934"/>
            <a:ext cx="5086066" cy="5086066"/>
          </a:xfrm>
          <a:prstGeom prst="rect">
            <a:avLst/>
          </a:prstGeom>
        </p:spPr>
      </p:pic>
      <p:grpSp>
        <p:nvGrpSpPr>
          <p:cNvPr id="12" name="Group 11"/>
          <p:cNvGrpSpPr/>
          <p:nvPr/>
        </p:nvGrpSpPr>
        <p:grpSpPr>
          <a:xfrm>
            <a:off x="4718260" y="1266485"/>
            <a:ext cx="6670280" cy="1051549"/>
            <a:chOff x="2590937" y="1659511"/>
            <a:chExt cx="2039726" cy="1868604"/>
          </a:xfrm>
          <a:solidFill>
            <a:schemeClr val="accent5">
              <a:lumMod val="50000"/>
            </a:schemeClr>
          </a:solidFill>
        </p:grpSpPr>
        <p:sp>
          <p:nvSpPr>
            <p:cNvPr id="13" name="Rectangle 12"/>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 TRƯỚC KHI TÓM TẮT</a:t>
              </a:r>
              <a:endParaRPr lang="en-US" sz="2800" kern="12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718258" y="2864920"/>
            <a:ext cx="6670280" cy="1051549"/>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a:solidFill>
                    <a:schemeClr val="tx1"/>
                  </a:solidFill>
                  <a:latin typeface="Times New Roman" panose="02020603050405020304" pitchFamily="18" charset="0"/>
                  <a:cs typeface="Times New Roman" panose="02020603050405020304" pitchFamily="18" charset="0"/>
                </a:rPr>
                <a:t>2. VIẾT VĂN BẢN TÓM TẮT</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4718259" y="4507055"/>
            <a:ext cx="6670280" cy="1051549"/>
            <a:chOff x="2590937" y="1659511"/>
            <a:chExt cx="2039726" cy="1868604"/>
          </a:xfrm>
          <a:solidFill>
            <a:schemeClr val="accent5">
              <a:lumMod val="50000"/>
            </a:schemeClr>
          </a:solidFill>
        </p:grpSpPr>
        <p:sp>
          <p:nvSpPr>
            <p:cNvPr id="19" name="Rectangle 18"/>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19"/>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3. CHỈNH SỬA</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04823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 TRƯỚC KHI TÓM TẮT</a:t>
              </a:r>
              <a:endParaRPr lang="en-US" sz="2800" kern="1200"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a,</a:t>
            </a:r>
          </a:p>
        </p:txBody>
      </p:sp>
      <p:sp>
        <p:nvSpPr>
          <p:cNvPr id="11" name="TextBox 10"/>
          <p:cNvSpPr txBox="1"/>
          <p:nvPr/>
        </p:nvSpPr>
        <p:spPr>
          <a:xfrm>
            <a:off x="1816745" y="1345061"/>
            <a:ext cx="4079088"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51658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816744" y="2469570"/>
            <a:ext cx="6972413"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96787" y="3399892"/>
            <a:ext cx="10126639" cy="2862322"/>
          </a:xfrm>
          <a:prstGeom prst="rect">
            <a:avLst/>
          </a:prstGeom>
          <a:solidFill>
            <a:schemeClr val="bg1"/>
          </a:solidFill>
        </p:spPr>
        <p:txBody>
          <a:bodyPr wrap="square" rtlCol="0">
            <a:spAutoFit/>
          </a:bodyPr>
          <a:lstStyle/>
          <a:p>
            <a:pPr algn="just">
              <a:lnSpc>
                <a:spcPct val="150000"/>
              </a:lnSpc>
            </a:pP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cốt</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lõi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toàn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bản</a:t>
            </a:r>
            <a:endParaRPr lang="en-US" sz="3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000" dirty="0">
                <a:latin typeface="Times New Roman" panose="02020603050405020304" pitchFamily="18" charset="0"/>
                <a:cs typeface="Times New Roman" panose="02020603050405020304" pitchFamily="18" charset="0"/>
              </a:rPr>
              <a:t>VD: </a:t>
            </a:r>
            <a:r>
              <a:rPr lang="vi-VN" sz="3000" dirty="0">
                <a:latin typeface="Times New Roman" panose="02020603050405020304" pitchFamily="18" charset="0"/>
                <a:cs typeface="Times New Roman" panose="02020603050405020304" pitchFamily="18" charset="0"/>
              </a:rPr>
              <a:t>chuyện hai anh em Mên và Mon đi đò ra bãi cát giữa sông để cứu tổ chim sắp bị ngập nước và xúc động khi chứng kiến cảnh đàn chim bé bỏng “bứt khỏi dòng nước khổng lồ bay lên”.</a:t>
            </a:r>
            <a:endParaRPr 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3027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down)">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circle(in)">
                                      <p:cBhvr>
                                        <p:cTn id="40"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723331" y="1274633"/>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816744" y="1227623"/>
            <a:ext cx="6972413"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96787" y="2157945"/>
            <a:ext cx="10385947" cy="4524315"/>
          </a:xfrm>
          <a:prstGeom prst="rect">
            <a:avLst/>
          </a:prstGeom>
          <a:solidFill>
            <a:schemeClr val="bg1"/>
          </a:solidFill>
        </p:spPr>
        <p:txBody>
          <a:bodyPr wrap="square" rtlCol="0">
            <a:sp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a:t>
            </a: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4258102" y="3035587"/>
            <a:ext cx="5220266" cy="12828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cảnh</a:t>
            </a:r>
            <a:endParaRPr lang="en-US" sz="2800" b="1"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800" dirty="0">
                <a:solidFill>
                  <a:schemeClr val="tx1"/>
                </a:solidFill>
                <a:latin typeface="Times New Roman" panose="02020603050405020304" pitchFamily="18" charset="0"/>
                <a:cs typeface="Times New Roman" panose="02020603050405020304" pitchFamily="18" charset="0"/>
              </a:rPr>
              <a:t>Ở </a:t>
            </a:r>
            <a:r>
              <a:rPr lang="en-US" sz="2800" dirty="0" err="1">
                <a:solidFill>
                  <a:schemeClr val="tx1"/>
                </a:solidFill>
                <a:latin typeface="Times New Roman" panose="02020603050405020304" pitchFamily="18" charset="0"/>
                <a:cs typeface="Times New Roman" panose="02020603050405020304" pitchFamily="18" charset="0"/>
              </a:rPr>
              <a:t>đâu</a:t>
            </a:r>
            <a:r>
              <a:rPr lang="en-US" sz="2800" dirty="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5" name="Rounded Rectangle 14"/>
          <p:cNvSpPr/>
          <p:nvPr/>
        </p:nvSpPr>
        <p:spPr>
          <a:xfrm>
            <a:off x="3482454" y="4533583"/>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7602940" y="4502610"/>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023280" y="5454695"/>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1</a:t>
            </a:r>
          </a:p>
        </p:txBody>
      </p:sp>
      <p:sp>
        <p:nvSpPr>
          <p:cNvPr id="18" name="Rounded Rectangle 17"/>
          <p:cNvSpPr/>
          <p:nvPr/>
        </p:nvSpPr>
        <p:spPr>
          <a:xfrm>
            <a:off x="5545539" y="5454694"/>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2</a:t>
            </a:r>
          </a:p>
        </p:txBody>
      </p:sp>
      <p:sp>
        <p:nvSpPr>
          <p:cNvPr id="21" name="Rounded Rectangle 20"/>
          <p:cNvSpPr/>
          <p:nvPr/>
        </p:nvSpPr>
        <p:spPr>
          <a:xfrm>
            <a:off x="9118977" y="5454695"/>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3</a:t>
            </a:r>
          </a:p>
        </p:txBody>
      </p:sp>
      <p:sp>
        <p:nvSpPr>
          <p:cNvPr id="3" name="Down Arrow 2"/>
          <p:cNvSpPr/>
          <p:nvPr/>
        </p:nvSpPr>
        <p:spPr>
          <a:xfrm>
            <a:off x="4763062" y="4318477"/>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616286" y="4307356"/>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3796346" y="5139965"/>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614912" y="5128844"/>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7716669" y="5100350"/>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9535235" y="5089229"/>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7654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80">
                                          <p:stCondLst>
                                            <p:cond delay="0"/>
                                          </p:stCondLst>
                                        </p:cTn>
                                        <p:tgtEl>
                                          <p:spTgt spid="15"/>
                                        </p:tgtEl>
                                      </p:cBhvr>
                                    </p:animEffect>
                                    <p:anim calcmode="lin" valueType="num">
                                      <p:cBhvr>
                                        <p:cTn id="3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6" dur="26">
                                          <p:stCondLst>
                                            <p:cond delay="650"/>
                                          </p:stCondLst>
                                        </p:cTn>
                                        <p:tgtEl>
                                          <p:spTgt spid="15"/>
                                        </p:tgtEl>
                                      </p:cBhvr>
                                      <p:to x="100000" y="60000"/>
                                    </p:animScale>
                                    <p:animScale>
                                      <p:cBhvr>
                                        <p:cTn id="37" dur="166" decel="50000">
                                          <p:stCondLst>
                                            <p:cond delay="676"/>
                                          </p:stCondLst>
                                        </p:cTn>
                                        <p:tgtEl>
                                          <p:spTgt spid="15"/>
                                        </p:tgtEl>
                                      </p:cBhvr>
                                      <p:to x="100000" y="100000"/>
                                    </p:animScale>
                                    <p:animScale>
                                      <p:cBhvr>
                                        <p:cTn id="38" dur="26">
                                          <p:stCondLst>
                                            <p:cond delay="1312"/>
                                          </p:stCondLst>
                                        </p:cTn>
                                        <p:tgtEl>
                                          <p:spTgt spid="15"/>
                                        </p:tgtEl>
                                      </p:cBhvr>
                                      <p:to x="100000" y="80000"/>
                                    </p:animScale>
                                    <p:animScale>
                                      <p:cBhvr>
                                        <p:cTn id="39" dur="166" decel="50000">
                                          <p:stCondLst>
                                            <p:cond delay="1338"/>
                                          </p:stCondLst>
                                        </p:cTn>
                                        <p:tgtEl>
                                          <p:spTgt spid="15"/>
                                        </p:tgtEl>
                                      </p:cBhvr>
                                      <p:to x="100000" y="100000"/>
                                    </p:animScale>
                                    <p:animScale>
                                      <p:cBhvr>
                                        <p:cTn id="40" dur="26">
                                          <p:stCondLst>
                                            <p:cond delay="1642"/>
                                          </p:stCondLst>
                                        </p:cTn>
                                        <p:tgtEl>
                                          <p:spTgt spid="15"/>
                                        </p:tgtEl>
                                      </p:cBhvr>
                                      <p:to x="100000" y="90000"/>
                                    </p:animScale>
                                    <p:animScale>
                                      <p:cBhvr>
                                        <p:cTn id="41" dur="166" decel="50000">
                                          <p:stCondLst>
                                            <p:cond delay="1668"/>
                                          </p:stCondLst>
                                        </p:cTn>
                                        <p:tgtEl>
                                          <p:spTgt spid="15"/>
                                        </p:tgtEl>
                                      </p:cBhvr>
                                      <p:to x="100000" y="100000"/>
                                    </p:animScale>
                                    <p:animScale>
                                      <p:cBhvr>
                                        <p:cTn id="42" dur="26">
                                          <p:stCondLst>
                                            <p:cond delay="1808"/>
                                          </p:stCondLst>
                                        </p:cTn>
                                        <p:tgtEl>
                                          <p:spTgt spid="15"/>
                                        </p:tgtEl>
                                      </p:cBhvr>
                                      <p:to x="100000" y="95000"/>
                                    </p:animScale>
                                    <p:animScale>
                                      <p:cBhvr>
                                        <p:cTn id="43" dur="166" decel="50000">
                                          <p:stCondLst>
                                            <p:cond delay="1834"/>
                                          </p:stCondLst>
                                        </p:cTn>
                                        <p:tgtEl>
                                          <p:spTgt spid="15"/>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80">
                                          <p:stCondLst>
                                            <p:cond delay="0"/>
                                          </p:stCondLst>
                                        </p:cTn>
                                        <p:tgtEl>
                                          <p:spTgt spid="16"/>
                                        </p:tgtEl>
                                      </p:cBhvr>
                                    </p:animEffect>
                                    <p:anim calcmode="lin" valueType="num">
                                      <p:cBhvr>
                                        <p:cTn id="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2" dur="26">
                                          <p:stCondLst>
                                            <p:cond delay="650"/>
                                          </p:stCondLst>
                                        </p:cTn>
                                        <p:tgtEl>
                                          <p:spTgt spid="16"/>
                                        </p:tgtEl>
                                      </p:cBhvr>
                                      <p:to x="100000" y="60000"/>
                                    </p:animScale>
                                    <p:animScale>
                                      <p:cBhvr>
                                        <p:cTn id="53" dur="166" decel="50000">
                                          <p:stCondLst>
                                            <p:cond delay="676"/>
                                          </p:stCondLst>
                                        </p:cTn>
                                        <p:tgtEl>
                                          <p:spTgt spid="16"/>
                                        </p:tgtEl>
                                      </p:cBhvr>
                                      <p:to x="100000" y="100000"/>
                                    </p:animScale>
                                    <p:animScale>
                                      <p:cBhvr>
                                        <p:cTn id="54" dur="26">
                                          <p:stCondLst>
                                            <p:cond delay="1312"/>
                                          </p:stCondLst>
                                        </p:cTn>
                                        <p:tgtEl>
                                          <p:spTgt spid="16"/>
                                        </p:tgtEl>
                                      </p:cBhvr>
                                      <p:to x="100000" y="80000"/>
                                    </p:animScale>
                                    <p:animScale>
                                      <p:cBhvr>
                                        <p:cTn id="55" dur="166" decel="50000">
                                          <p:stCondLst>
                                            <p:cond delay="1338"/>
                                          </p:stCondLst>
                                        </p:cTn>
                                        <p:tgtEl>
                                          <p:spTgt spid="16"/>
                                        </p:tgtEl>
                                      </p:cBhvr>
                                      <p:to x="100000" y="100000"/>
                                    </p:animScale>
                                    <p:animScale>
                                      <p:cBhvr>
                                        <p:cTn id="56" dur="26">
                                          <p:stCondLst>
                                            <p:cond delay="1642"/>
                                          </p:stCondLst>
                                        </p:cTn>
                                        <p:tgtEl>
                                          <p:spTgt spid="16"/>
                                        </p:tgtEl>
                                      </p:cBhvr>
                                      <p:to x="100000" y="90000"/>
                                    </p:animScale>
                                    <p:animScale>
                                      <p:cBhvr>
                                        <p:cTn id="57" dur="166" decel="50000">
                                          <p:stCondLst>
                                            <p:cond delay="1668"/>
                                          </p:stCondLst>
                                        </p:cTn>
                                        <p:tgtEl>
                                          <p:spTgt spid="16"/>
                                        </p:tgtEl>
                                      </p:cBhvr>
                                      <p:to x="100000" y="100000"/>
                                    </p:animScale>
                                    <p:animScale>
                                      <p:cBhvr>
                                        <p:cTn id="58" dur="26">
                                          <p:stCondLst>
                                            <p:cond delay="1808"/>
                                          </p:stCondLst>
                                        </p:cTn>
                                        <p:tgtEl>
                                          <p:spTgt spid="16"/>
                                        </p:tgtEl>
                                      </p:cBhvr>
                                      <p:to x="100000" y="95000"/>
                                    </p:animScale>
                                    <p:animScale>
                                      <p:cBhvr>
                                        <p:cTn id="59" dur="166" decel="50000">
                                          <p:stCondLst>
                                            <p:cond delay="1834"/>
                                          </p:stCondLst>
                                        </p:cTn>
                                        <p:tgtEl>
                                          <p:spTgt spid="16"/>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80">
                                          <p:stCondLst>
                                            <p:cond delay="0"/>
                                          </p:stCondLst>
                                        </p:cTn>
                                        <p:tgtEl>
                                          <p:spTgt spid="17"/>
                                        </p:tgtEl>
                                      </p:cBhvr>
                                    </p:animEffect>
                                    <p:anim calcmode="lin" valueType="num">
                                      <p:cBhvr>
                                        <p:cTn id="6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8" dur="26">
                                          <p:stCondLst>
                                            <p:cond delay="650"/>
                                          </p:stCondLst>
                                        </p:cTn>
                                        <p:tgtEl>
                                          <p:spTgt spid="17"/>
                                        </p:tgtEl>
                                      </p:cBhvr>
                                      <p:to x="100000" y="60000"/>
                                    </p:animScale>
                                    <p:animScale>
                                      <p:cBhvr>
                                        <p:cTn id="69" dur="166" decel="50000">
                                          <p:stCondLst>
                                            <p:cond delay="676"/>
                                          </p:stCondLst>
                                        </p:cTn>
                                        <p:tgtEl>
                                          <p:spTgt spid="17"/>
                                        </p:tgtEl>
                                      </p:cBhvr>
                                      <p:to x="100000" y="100000"/>
                                    </p:animScale>
                                    <p:animScale>
                                      <p:cBhvr>
                                        <p:cTn id="70" dur="26">
                                          <p:stCondLst>
                                            <p:cond delay="1312"/>
                                          </p:stCondLst>
                                        </p:cTn>
                                        <p:tgtEl>
                                          <p:spTgt spid="17"/>
                                        </p:tgtEl>
                                      </p:cBhvr>
                                      <p:to x="100000" y="80000"/>
                                    </p:animScale>
                                    <p:animScale>
                                      <p:cBhvr>
                                        <p:cTn id="71" dur="166" decel="50000">
                                          <p:stCondLst>
                                            <p:cond delay="1338"/>
                                          </p:stCondLst>
                                        </p:cTn>
                                        <p:tgtEl>
                                          <p:spTgt spid="17"/>
                                        </p:tgtEl>
                                      </p:cBhvr>
                                      <p:to x="100000" y="100000"/>
                                    </p:animScale>
                                    <p:animScale>
                                      <p:cBhvr>
                                        <p:cTn id="72" dur="26">
                                          <p:stCondLst>
                                            <p:cond delay="1642"/>
                                          </p:stCondLst>
                                        </p:cTn>
                                        <p:tgtEl>
                                          <p:spTgt spid="17"/>
                                        </p:tgtEl>
                                      </p:cBhvr>
                                      <p:to x="100000" y="90000"/>
                                    </p:animScale>
                                    <p:animScale>
                                      <p:cBhvr>
                                        <p:cTn id="73" dur="166" decel="50000">
                                          <p:stCondLst>
                                            <p:cond delay="1668"/>
                                          </p:stCondLst>
                                        </p:cTn>
                                        <p:tgtEl>
                                          <p:spTgt spid="17"/>
                                        </p:tgtEl>
                                      </p:cBhvr>
                                      <p:to x="100000" y="100000"/>
                                    </p:animScale>
                                    <p:animScale>
                                      <p:cBhvr>
                                        <p:cTn id="74" dur="26">
                                          <p:stCondLst>
                                            <p:cond delay="1808"/>
                                          </p:stCondLst>
                                        </p:cTn>
                                        <p:tgtEl>
                                          <p:spTgt spid="17"/>
                                        </p:tgtEl>
                                      </p:cBhvr>
                                      <p:to x="100000" y="95000"/>
                                    </p:animScale>
                                    <p:animScale>
                                      <p:cBhvr>
                                        <p:cTn id="75" dur="166" decel="50000">
                                          <p:stCondLst>
                                            <p:cond delay="1834"/>
                                          </p:stCondLst>
                                        </p:cTn>
                                        <p:tgtEl>
                                          <p:spTgt spid="17"/>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80">
                                          <p:stCondLst>
                                            <p:cond delay="0"/>
                                          </p:stCondLst>
                                        </p:cTn>
                                        <p:tgtEl>
                                          <p:spTgt spid="18"/>
                                        </p:tgtEl>
                                      </p:cBhvr>
                                    </p:animEffect>
                                    <p:anim calcmode="lin" valueType="num">
                                      <p:cBhvr>
                                        <p:cTn id="7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4" dur="26">
                                          <p:stCondLst>
                                            <p:cond delay="650"/>
                                          </p:stCondLst>
                                        </p:cTn>
                                        <p:tgtEl>
                                          <p:spTgt spid="18"/>
                                        </p:tgtEl>
                                      </p:cBhvr>
                                      <p:to x="100000" y="60000"/>
                                    </p:animScale>
                                    <p:animScale>
                                      <p:cBhvr>
                                        <p:cTn id="85" dur="166" decel="50000">
                                          <p:stCondLst>
                                            <p:cond delay="676"/>
                                          </p:stCondLst>
                                        </p:cTn>
                                        <p:tgtEl>
                                          <p:spTgt spid="18"/>
                                        </p:tgtEl>
                                      </p:cBhvr>
                                      <p:to x="100000" y="100000"/>
                                    </p:animScale>
                                    <p:animScale>
                                      <p:cBhvr>
                                        <p:cTn id="86" dur="26">
                                          <p:stCondLst>
                                            <p:cond delay="1312"/>
                                          </p:stCondLst>
                                        </p:cTn>
                                        <p:tgtEl>
                                          <p:spTgt spid="18"/>
                                        </p:tgtEl>
                                      </p:cBhvr>
                                      <p:to x="100000" y="80000"/>
                                    </p:animScale>
                                    <p:animScale>
                                      <p:cBhvr>
                                        <p:cTn id="87" dur="166" decel="50000">
                                          <p:stCondLst>
                                            <p:cond delay="1338"/>
                                          </p:stCondLst>
                                        </p:cTn>
                                        <p:tgtEl>
                                          <p:spTgt spid="18"/>
                                        </p:tgtEl>
                                      </p:cBhvr>
                                      <p:to x="100000" y="100000"/>
                                    </p:animScale>
                                    <p:animScale>
                                      <p:cBhvr>
                                        <p:cTn id="88" dur="26">
                                          <p:stCondLst>
                                            <p:cond delay="1642"/>
                                          </p:stCondLst>
                                        </p:cTn>
                                        <p:tgtEl>
                                          <p:spTgt spid="18"/>
                                        </p:tgtEl>
                                      </p:cBhvr>
                                      <p:to x="100000" y="90000"/>
                                    </p:animScale>
                                    <p:animScale>
                                      <p:cBhvr>
                                        <p:cTn id="89" dur="166" decel="50000">
                                          <p:stCondLst>
                                            <p:cond delay="1668"/>
                                          </p:stCondLst>
                                        </p:cTn>
                                        <p:tgtEl>
                                          <p:spTgt spid="18"/>
                                        </p:tgtEl>
                                      </p:cBhvr>
                                      <p:to x="100000" y="100000"/>
                                    </p:animScale>
                                    <p:animScale>
                                      <p:cBhvr>
                                        <p:cTn id="90" dur="26">
                                          <p:stCondLst>
                                            <p:cond delay="1808"/>
                                          </p:stCondLst>
                                        </p:cTn>
                                        <p:tgtEl>
                                          <p:spTgt spid="18"/>
                                        </p:tgtEl>
                                      </p:cBhvr>
                                      <p:to x="100000" y="95000"/>
                                    </p:animScale>
                                    <p:animScale>
                                      <p:cBhvr>
                                        <p:cTn id="91" dur="166" decel="50000">
                                          <p:stCondLst>
                                            <p:cond delay="1834"/>
                                          </p:stCondLst>
                                        </p:cTn>
                                        <p:tgtEl>
                                          <p:spTgt spid="18"/>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80">
                                          <p:stCondLst>
                                            <p:cond delay="0"/>
                                          </p:stCondLst>
                                        </p:cTn>
                                        <p:tgtEl>
                                          <p:spTgt spid="21"/>
                                        </p:tgtEl>
                                      </p:cBhvr>
                                    </p:animEffect>
                                    <p:anim calcmode="lin" valueType="num">
                                      <p:cBhvr>
                                        <p:cTn id="9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0" dur="26">
                                          <p:stCondLst>
                                            <p:cond delay="650"/>
                                          </p:stCondLst>
                                        </p:cTn>
                                        <p:tgtEl>
                                          <p:spTgt spid="21"/>
                                        </p:tgtEl>
                                      </p:cBhvr>
                                      <p:to x="100000" y="60000"/>
                                    </p:animScale>
                                    <p:animScale>
                                      <p:cBhvr>
                                        <p:cTn id="101" dur="166" decel="50000">
                                          <p:stCondLst>
                                            <p:cond delay="676"/>
                                          </p:stCondLst>
                                        </p:cTn>
                                        <p:tgtEl>
                                          <p:spTgt spid="21"/>
                                        </p:tgtEl>
                                      </p:cBhvr>
                                      <p:to x="100000" y="100000"/>
                                    </p:animScale>
                                    <p:animScale>
                                      <p:cBhvr>
                                        <p:cTn id="102" dur="26">
                                          <p:stCondLst>
                                            <p:cond delay="1312"/>
                                          </p:stCondLst>
                                        </p:cTn>
                                        <p:tgtEl>
                                          <p:spTgt spid="21"/>
                                        </p:tgtEl>
                                      </p:cBhvr>
                                      <p:to x="100000" y="80000"/>
                                    </p:animScale>
                                    <p:animScale>
                                      <p:cBhvr>
                                        <p:cTn id="103" dur="166" decel="50000">
                                          <p:stCondLst>
                                            <p:cond delay="1338"/>
                                          </p:stCondLst>
                                        </p:cTn>
                                        <p:tgtEl>
                                          <p:spTgt spid="21"/>
                                        </p:tgtEl>
                                      </p:cBhvr>
                                      <p:to x="100000" y="100000"/>
                                    </p:animScale>
                                    <p:animScale>
                                      <p:cBhvr>
                                        <p:cTn id="104" dur="26">
                                          <p:stCondLst>
                                            <p:cond delay="1642"/>
                                          </p:stCondLst>
                                        </p:cTn>
                                        <p:tgtEl>
                                          <p:spTgt spid="21"/>
                                        </p:tgtEl>
                                      </p:cBhvr>
                                      <p:to x="100000" y="90000"/>
                                    </p:animScale>
                                    <p:animScale>
                                      <p:cBhvr>
                                        <p:cTn id="105" dur="166" decel="50000">
                                          <p:stCondLst>
                                            <p:cond delay="1668"/>
                                          </p:stCondLst>
                                        </p:cTn>
                                        <p:tgtEl>
                                          <p:spTgt spid="21"/>
                                        </p:tgtEl>
                                      </p:cBhvr>
                                      <p:to x="100000" y="100000"/>
                                    </p:animScale>
                                    <p:animScale>
                                      <p:cBhvr>
                                        <p:cTn id="106" dur="26">
                                          <p:stCondLst>
                                            <p:cond delay="1808"/>
                                          </p:stCondLst>
                                        </p:cTn>
                                        <p:tgtEl>
                                          <p:spTgt spid="21"/>
                                        </p:tgtEl>
                                      </p:cBhvr>
                                      <p:to x="100000" y="95000"/>
                                    </p:animScale>
                                    <p:animScale>
                                      <p:cBhvr>
                                        <p:cTn id="107" dur="166" decel="50000">
                                          <p:stCondLst>
                                            <p:cond delay="1834"/>
                                          </p:stCondLst>
                                        </p:cTn>
                                        <p:tgtEl>
                                          <p:spTgt spid="21"/>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down)">
                                      <p:cBhvr>
                                        <p:cTn id="110" dur="580">
                                          <p:stCondLst>
                                            <p:cond delay="0"/>
                                          </p:stCondLst>
                                        </p:cTn>
                                        <p:tgtEl>
                                          <p:spTgt spid="3"/>
                                        </p:tgtEl>
                                      </p:cBhvr>
                                    </p:animEffect>
                                    <p:anim calcmode="lin" valueType="num">
                                      <p:cBhvr>
                                        <p:cTn id="1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gtEl>
                                      </p:cBhvr>
                                      <p:to x="100000" y="60000"/>
                                    </p:animScale>
                                    <p:animScale>
                                      <p:cBhvr>
                                        <p:cTn id="117" dur="166" decel="50000">
                                          <p:stCondLst>
                                            <p:cond delay="676"/>
                                          </p:stCondLst>
                                        </p:cTn>
                                        <p:tgtEl>
                                          <p:spTgt spid="3"/>
                                        </p:tgtEl>
                                      </p:cBhvr>
                                      <p:to x="100000" y="100000"/>
                                    </p:animScale>
                                    <p:animScale>
                                      <p:cBhvr>
                                        <p:cTn id="118" dur="26">
                                          <p:stCondLst>
                                            <p:cond delay="1312"/>
                                          </p:stCondLst>
                                        </p:cTn>
                                        <p:tgtEl>
                                          <p:spTgt spid="3"/>
                                        </p:tgtEl>
                                      </p:cBhvr>
                                      <p:to x="100000" y="80000"/>
                                    </p:animScale>
                                    <p:animScale>
                                      <p:cBhvr>
                                        <p:cTn id="119" dur="166" decel="50000">
                                          <p:stCondLst>
                                            <p:cond delay="1338"/>
                                          </p:stCondLst>
                                        </p:cTn>
                                        <p:tgtEl>
                                          <p:spTgt spid="3"/>
                                        </p:tgtEl>
                                      </p:cBhvr>
                                      <p:to x="100000" y="100000"/>
                                    </p:animScale>
                                    <p:animScale>
                                      <p:cBhvr>
                                        <p:cTn id="120" dur="26">
                                          <p:stCondLst>
                                            <p:cond delay="1642"/>
                                          </p:stCondLst>
                                        </p:cTn>
                                        <p:tgtEl>
                                          <p:spTgt spid="3"/>
                                        </p:tgtEl>
                                      </p:cBhvr>
                                      <p:to x="100000" y="90000"/>
                                    </p:animScale>
                                    <p:animScale>
                                      <p:cBhvr>
                                        <p:cTn id="121" dur="166" decel="50000">
                                          <p:stCondLst>
                                            <p:cond delay="1668"/>
                                          </p:stCondLst>
                                        </p:cTn>
                                        <p:tgtEl>
                                          <p:spTgt spid="3"/>
                                        </p:tgtEl>
                                      </p:cBhvr>
                                      <p:to x="100000" y="100000"/>
                                    </p:animScale>
                                    <p:animScale>
                                      <p:cBhvr>
                                        <p:cTn id="122" dur="26">
                                          <p:stCondLst>
                                            <p:cond delay="1808"/>
                                          </p:stCondLst>
                                        </p:cTn>
                                        <p:tgtEl>
                                          <p:spTgt spid="3"/>
                                        </p:tgtEl>
                                      </p:cBhvr>
                                      <p:to x="100000" y="95000"/>
                                    </p:animScale>
                                    <p:animScale>
                                      <p:cBhvr>
                                        <p:cTn id="123" dur="166" decel="50000">
                                          <p:stCondLst>
                                            <p:cond delay="1834"/>
                                          </p:stCondLst>
                                        </p:cTn>
                                        <p:tgtEl>
                                          <p:spTgt spid="3"/>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wipe(down)">
                                      <p:cBhvr>
                                        <p:cTn id="126" dur="580">
                                          <p:stCondLst>
                                            <p:cond delay="0"/>
                                          </p:stCondLst>
                                        </p:cTn>
                                        <p:tgtEl>
                                          <p:spTgt spid="22"/>
                                        </p:tgtEl>
                                      </p:cBhvr>
                                    </p:animEffect>
                                    <p:anim calcmode="lin" valueType="num">
                                      <p:cBhvr>
                                        <p:cTn id="12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2" dur="26">
                                          <p:stCondLst>
                                            <p:cond delay="650"/>
                                          </p:stCondLst>
                                        </p:cTn>
                                        <p:tgtEl>
                                          <p:spTgt spid="22"/>
                                        </p:tgtEl>
                                      </p:cBhvr>
                                      <p:to x="100000" y="60000"/>
                                    </p:animScale>
                                    <p:animScale>
                                      <p:cBhvr>
                                        <p:cTn id="133" dur="166" decel="50000">
                                          <p:stCondLst>
                                            <p:cond delay="676"/>
                                          </p:stCondLst>
                                        </p:cTn>
                                        <p:tgtEl>
                                          <p:spTgt spid="22"/>
                                        </p:tgtEl>
                                      </p:cBhvr>
                                      <p:to x="100000" y="100000"/>
                                    </p:animScale>
                                    <p:animScale>
                                      <p:cBhvr>
                                        <p:cTn id="134" dur="26">
                                          <p:stCondLst>
                                            <p:cond delay="1312"/>
                                          </p:stCondLst>
                                        </p:cTn>
                                        <p:tgtEl>
                                          <p:spTgt spid="22"/>
                                        </p:tgtEl>
                                      </p:cBhvr>
                                      <p:to x="100000" y="80000"/>
                                    </p:animScale>
                                    <p:animScale>
                                      <p:cBhvr>
                                        <p:cTn id="135" dur="166" decel="50000">
                                          <p:stCondLst>
                                            <p:cond delay="1338"/>
                                          </p:stCondLst>
                                        </p:cTn>
                                        <p:tgtEl>
                                          <p:spTgt spid="22"/>
                                        </p:tgtEl>
                                      </p:cBhvr>
                                      <p:to x="100000" y="100000"/>
                                    </p:animScale>
                                    <p:animScale>
                                      <p:cBhvr>
                                        <p:cTn id="136" dur="26">
                                          <p:stCondLst>
                                            <p:cond delay="1642"/>
                                          </p:stCondLst>
                                        </p:cTn>
                                        <p:tgtEl>
                                          <p:spTgt spid="22"/>
                                        </p:tgtEl>
                                      </p:cBhvr>
                                      <p:to x="100000" y="90000"/>
                                    </p:animScale>
                                    <p:animScale>
                                      <p:cBhvr>
                                        <p:cTn id="137" dur="166" decel="50000">
                                          <p:stCondLst>
                                            <p:cond delay="1668"/>
                                          </p:stCondLst>
                                        </p:cTn>
                                        <p:tgtEl>
                                          <p:spTgt spid="22"/>
                                        </p:tgtEl>
                                      </p:cBhvr>
                                      <p:to x="100000" y="100000"/>
                                    </p:animScale>
                                    <p:animScale>
                                      <p:cBhvr>
                                        <p:cTn id="138" dur="26">
                                          <p:stCondLst>
                                            <p:cond delay="1808"/>
                                          </p:stCondLst>
                                        </p:cTn>
                                        <p:tgtEl>
                                          <p:spTgt spid="22"/>
                                        </p:tgtEl>
                                      </p:cBhvr>
                                      <p:to x="100000" y="95000"/>
                                    </p:animScale>
                                    <p:animScale>
                                      <p:cBhvr>
                                        <p:cTn id="139" dur="166" decel="50000">
                                          <p:stCondLst>
                                            <p:cond delay="1834"/>
                                          </p:stCondLst>
                                        </p:cTn>
                                        <p:tgtEl>
                                          <p:spTgt spid="22"/>
                                        </p:tgtEl>
                                      </p:cBhvr>
                                      <p:to x="100000" y="100000"/>
                                    </p:animScale>
                                  </p:childTnLst>
                                </p:cTn>
                              </p:par>
                              <p:par>
                                <p:cTn id="140" presetID="26" presetClass="entr" presetSubtype="0" fill="hold" grpId="0" nodeType="with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down)">
                                      <p:cBhvr>
                                        <p:cTn id="142" dur="580">
                                          <p:stCondLst>
                                            <p:cond delay="0"/>
                                          </p:stCondLst>
                                        </p:cTn>
                                        <p:tgtEl>
                                          <p:spTgt spid="23"/>
                                        </p:tgtEl>
                                      </p:cBhvr>
                                    </p:animEffect>
                                    <p:anim calcmode="lin" valueType="num">
                                      <p:cBhvr>
                                        <p:cTn id="14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8" dur="26">
                                          <p:stCondLst>
                                            <p:cond delay="650"/>
                                          </p:stCondLst>
                                        </p:cTn>
                                        <p:tgtEl>
                                          <p:spTgt spid="23"/>
                                        </p:tgtEl>
                                      </p:cBhvr>
                                      <p:to x="100000" y="60000"/>
                                    </p:animScale>
                                    <p:animScale>
                                      <p:cBhvr>
                                        <p:cTn id="149" dur="166" decel="50000">
                                          <p:stCondLst>
                                            <p:cond delay="676"/>
                                          </p:stCondLst>
                                        </p:cTn>
                                        <p:tgtEl>
                                          <p:spTgt spid="23"/>
                                        </p:tgtEl>
                                      </p:cBhvr>
                                      <p:to x="100000" y="100000"/>
                                    </p:animScale>
                                    <p:animScale>
                                      <p:cBhvr>
                                        <p:cTn id="150" dur="26">
                                          <p:stCondLst>
                                            <p:cond delay="1312"/>
                                          </p:stCondLst>
                                        </p:cTn>
                                        <p:tgtEl>
                                          <p:spTgt spid="23"/>
                                        </p:tgtEl>
                                      </p:cBhvr>
                                      <p:to x="100000" y="80000"/>
                                    </p:animScale>
                                    <p:animScale>
                                      <p:cBhvr>
                                        <p:cTn id="151" dur="166" decel="50000">
                                          <p:stCondLst>
                                            <p:cond delay="1338"/>
                                          </p:stCondLst>
                                        </p:cTn>
                                        <p:tgtEl>
                                          <p:spTgt spid="23"/>
                                        </p:tgtEl>
                                      </p:cBhvr>
                                      <p:to x="100000" y="100000"/>
                                    </p:animScale>
                                    <p:animScale>
                                      <p:cBhvr>
                                        <p:cTn id="152" dur="26">
                                          <p:stCondLst>
                                            <p:cond delay="1642"/>
                                          </p:stCondLst>
                                        </p:cTn>
                                        <p:tgtEl>
                                          <p:spTgt spid="23"/>
                                        </p:tgtEl>
                                      </p:cBhvr>
                                      <p:to x="100000" y="90000"/>
                                    </p:animScale>
                                    <p:animScale>
                                      <p:cBhvr>
                                        <p:cTn id="153" dur="166" decel="50000">
                                          <p:stCondLst>
                                            <p:cond delay="1668"/>
                                          </p:stCondLst>
                                        </p:cTn>
                                        <p:tgtEl>
                                          <p:spTgt spid="23"/>
                                        </p:tgtEl>
                                      </p:cBhvr>
                                      <p:to x="100000" y="100000"/>
                                    </p:animScale>
                                    <p:animScale>
                                      <p:cBhvr>
                                        <p:cTn id="154" dur="26">
                                          <p:stCondLst>
                                            <p:cond delay="1808"/>
                                          </p:stCondLst>
                                        </p:cTn>
                                        <p:tgtEl>
                                          <p:spTgt spid="23"/>
                                        </p:tgtEl>
                                      </p:cBhvr>
                                      <p:to x="100000" y="95000"/>
                                    </p:animScale>
                                    <p:animScale>
                                      <p:cBhvr>
                                        <p:cTn id="155" dur="166" decel="50000">
                                          <p:stCondLst>
                                            <p:cond delay="1834"/>
                                          </p:stCondLst>
                                        </p:cTn>
                                        <p:tgtEl>
                                          <p:spTgt spid="23"/>
                                        </p:tgtEl>
                                      </p:cBhvr>
                                      <p:to x="100000" y="100000"/>
                                    </p:animScale>
                                  </p:childTnLst>
                                </p:cTn>
                              </p:par>
                              <p:par>
                                <p:cTn id="156" presetID="26" presetClass="entr" presetSubtype="0"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wipe(down)">
                                      <p:cBhvr>
                                        <p:cTn id="158" dur="580">
                                          <p:stCondLst>
                                            <p:cond delay="0"/>
                                          </p:stCondLst>
                                        </p:cTn>
                                        <p:tgtEl>
                                          <p:spTgt spid="24"/>
                                        </p:tgtEl>
                                      </p:cBhvr>
                                    </p:animEffect>
                                    <p:anim calcmode="lin" valueType="num">
                                      <p:cBhvr>
                                        <p:cTn id="15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64" dur="26">
                                          <p:stCondLst>
                                            <p:cond delay="650"/>
                                          </p:stCondLst>
                                        </p:cTn>
                                        <p:tgtEl>
                                          <p:spTgt spid="24"/>
                                        </p:tgtEl>
                                      </p:cBhvr>
                                      <p:to x="100000" y="60000"/>
                                    </p:animScale>
                                    <p:animScale>
                                      <p:cBhvr>
                                        <p:cTn id="165" dur="166" decel="50000">
                                          <p:stCondLst>
                                            <p:cond delay="676"/>
                                          </p:stCondLst>
                                        </p:cTn>
                                        <p:tgtEl>
                                          <p:spTgt spid="24"/>
                                        </p:tgtEl>
                                      </p:cBhvr>
                                      <p:to x="100000" y="100000"/>
                                    </p:animScale>
                                    <p:animScale>
                                      <p:cBhvr>
                                        <p:cTn id="166" dur="26">
                                          <p:stCondLst>
                                            <p:cond delay="1312"/>
                                          </p:stCondLst>
                                        </p:cTn>
                                        <p:tgtEl>
                                          <p:spTgt spid="24"/>
                                        </p:tgtEl>
                                      </p:cBhvr>
                                      <p:to x="100000" y="80000"/>
                                    </p:animScale>
                                    <p:animScale>
                                      <p:cBhvr>
                                        <p:cTn id="167" dur="166" decel="50000">
                                          <p:stCondLst>
                                            <p:cond delay="1338"/>
                                          </p:stCondLst>
                                        </p:cTn>
                                        <p:tgtEl>
                                          <p:spTgt spid="24"/>
                                        </p:tgtEl>
                                      </p:cBhvr>
                                      <p:to x="100000" y="100000"/>
                                    </p:animScale>
                                    <p:animScale>
                                      <p:cBhvr>
                                        <p:cTn id="168" dur="26">
                                          <p:stCondLst>
                                            <p:cond delay="1642"/>
                                          </p:stCondLst>
                                        </p:cTn>
                                        <p:tgtEl>
                                          <p:spTgt spid="24"/>
                                        </p:tgtEl>
                                      </p:cBhvr>
                                      <p:to x="100000" y="90000"/>
                                    </p:animScale>
                                    <p:animScale>
                                      <p:cBhvr>
                                        <p:cTn id="169" dur="166" decel="50000">
                                          <p:stCondLst>
                                            <p:cond delay="1668"/>
                                          </p:stCondLst>
                                        </p:cTn>
                                        <p:tgtEl>
                                          <p:spTgt spid="24"/>
                                        </p:tgtEl>
                                      </p:cBhvr>
                                      <p:to x="100000" y="100000"/>
                                    </p:animScale>
                                    <p:animScale>
                                      <p:cBhvr>
                                        <p:cTn id="170" dur="26">
                                          <p:stCondLst>
                                            <p:cond delay="1808"/>
                                          </p:stCondLst>
                                        </p:cTn>
                                        <p:tgtEl>
                                          <p:spTgt spid="24"/>
                                        </p:tgtEl>
                                      </p:cBhvr>
                                      <p:to x="100000" y="95000"/>
                                    </p:animScale>
                                    <p:animScale>
                                      <p:cBhvr>
                                        <p:cTn id="171" dur="166" decel="50000">
                                          <p:stCondLst>
                                            <p:cond delay="1834"/>
                                          </p:stCondLst>
                                        </p:cTn>
                                        <p:tgtEl>
                                          <p:spTgt spid="24"/>
                                        </p:tgtEl>
                                      </p:cBhvr>
                                      <p:to x="100000" y="100000"/>
                                    </p:animScale>
                                  </p:childTnLst>
                                </p:cTn>
                              </p:par>
                              <p:par>
                                <p:cTn id="172" presetID="26" presetClass="entr" presetSubtype="0" fill="hold" grpId="0" nodeType="with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wipe(down)">
                                      <p:cBhvr>
                                        <p:cTn id="174" dur="580">
                                          <p:stCondLst>
                                            <p:cond delay="0"/>
                                          </p:stCondLst>
                                        </p:cTn>
                                        <p:tgtEl>
                                          <p:spTgt spid="25"/>
                                        </p:tgtEl>
                                      </p:cBhvr>
                                    </p:animEffect>
                                    <p:anim calcmode="lin" valueType="num">
                                      <p:cBhvr>
                                        <p:cTn id="17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0" dur="26">
                                          <p:stCondLst>
                                            <p:cond delay="650"/>
                                          </p:stCondLst>
                                        </p:cTn>
                                        <p:tgtEl>
                                          <p:spTgt spid="25"/>
                                        </p:tgtEl>
                                      </p:cBhvr>
                                      <p:to x="100000" y="60000"/>
                                    </p:animScale>
                                    <p:animScale>
                                      <p:cBhvr>
                                        <p:cTn id="181" dur="166" decel="50000">
                                          <p:stCondLst>
                                            <p:cond delay="676"/>
                                          </p:stCondLst>
                                        </p:cTn>
                                        <p:tgtEl>
                                          <p:spTgt spid="25"/>
                                        </p:tgtEl>
                                      </p:cBhvr>
                                      <p:to x="100000" y="100000"/>
                                    </p:animScale>
                                    <p:animScale>
                                      <p:cBhvr>
                                        <p:cTn id="182" dur="26">
                                          <p:stCondLst>
                                            <p:cond delay="1312"/>
                                          </p:stCondLst>
                                        </p:cTn>
                                        <p:tgtEl>
                                          <p:spTgt spid="25"/>
                                        </p:tgtEl>
                                      </p:cBhvr>
                                      <p:to x="100000" y="80000"/>
                                    </p:animScale>
                                    <p:animScale>
                                      <p:cBhvr>
                                        <p:cTn id="183" dur="166" decel="50000">
                                          <p:stCondLst>
                                            <p:cond delay="1338"/>
                                          </p:stCondLst>
                                        </p:cTn>
                                        <p:tgtEl>
                                          <p:spTgt spid="25"/>
                                        </p:tgtEl>
                                      </p:cBhvr>
                                      <p:to x="100000" y="100000"/>
                                    </p:animScale>
                                    <p:animScale>
                                      <p:cBhvr>
                                        <p:cTn id="184" dur="26">
                                          <p:stCondLst>
                                            <p:cond delay="1642"/>
                                          </p:stCondLst>
                                        </p:cTn>
                                        <p:tgtEl>
                                          <p:spTgt spid="25"/>
                                        </p:tgtEl>
                                      </p:cBhvr>
                                      <p:to x="100000" y="90000"/>
                                    </p:animScale>
                                    <p:animScale>
                                      <p:cBhvr>
                                        <p:cTn id="185" dur="166" decel="50000">
                                          <p:stCondLst>
                                            <p:cond delay="1668"/>
                                          </p:stCondLst>
                                        </p:cTn>
                                        <p:tgtEl>
                                          <p:spTgt spid="25"/>
                                        </p:tgtEl>
                                      </p:cBhvr>
                                      <p:to x="100000" y="100000"/>
                                    </p:animScale>
                                    <p:animScale>
                                      <p:cBhvr>
                                        <p:cTn id="186" dur="26">
                                          <p:stCondLst>
                                            <p:cond delay="1808"/>
                                          </p:stCondLst>
                                        </p:cTn>
                                        <p:tgtEl>
                                          <p:spTgt spid="25"/>
                                        </p:tgtEl>
                                      </p:cBhvr>
                                      <p:to x="100000" y="95000"/>
                                    </p:animScale>
                                    <p:animScale>
                                      <p:cBhvr>
                                        <p:cTn id="187" dur="166" decel="50000">
                                          <p:stCondLst>
                                            <p:cond delay="1834"/>
                                          </p:stCondLst>
                                        </p:cTn>
                                        <p:tgtEl>
                                          <p:spTgt spid="25"/>
                                        </p:tgtEl>
                                      </p:cBhvr>
                                      <p:to x="100000" y="100000"/>
                                    </p:animScale>
                                  </p:childTnLst>
                                </p:cTn>
                              </p:par>
                              <p:par>
                                <p:cTn id="188" presetID="26" presetClass="entr" presetSubtype="0" fill="hold" grpId="0" nodeType="withEffect">
                                  <p:stCondLst>
                                    <p:cond delay="0"/>
                                  </p:stCondLst>
                                  <p:childTnLst>
                                    <p:set>
                                      <p:cBhvr>
                                        <p:cTn id="189" dur="1" fill="hold">
                                          <p:stCondLst>
                                            <p:cond delay="0"/>
                                          </p:stCondLst>
                                        </p:cTn>
                                        <p:tgtEl>
                                          <p:spTgt spid="26"/>
                                        </p:tgtEl>
                                        <p:attrNameLst>
                                          <p:attrName>style.visibility</p:attrName>
                                        </p:attrNameLst>
                                      </p:cBhvr>
                                      <p:to>
                                        <p:strVal val="visible"/>
                                      </p:to>
                                    </p:set>
                                    <p:animEffect transition="in" filter="wipe(down)">
                                      <p:cBhvr>
                                        <p:cTn id="190" dur="580">
                                          <p:stCondLst>
                                            <p:cond delay="0"/>
                                          </p:stCondLst>
                                        </p:cTn>
                                        <p:tgtEl>
                                          <p:spTgt spid="26"/>
                                        </p:tgtEl>
                                      </p:cBhvr>
                                    </p:animEffect>
                                    <p:anim calcmode="lin" valueType="num">
                                      <p:cBhvr>
                                        <p:cTn id="19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9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9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9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9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96" dur="26">
                                          <p:stCondLst>
                                            <p:cond delay="650"/>
                                          </p:stCondLst>
                                        </p:cTn>
                                        <p:tgtEl>
                                          <p:spTgt spid="26"/>
                                        </p:tgtEl>
                                      </p:cBhvr>
                                      <p:to x="100000" y="60000"/>
                                    </p:animScale>
                                    <p:animScale>
                                      <p:cBhvr>
                                        <p:cTn id="197" dur="166" decel="50000">
                                          <p:stCondLst>
                                            <p:cond delay="676"/>
                                          </p:stCondLst>
                                        </p:cTn>
                                        <p:tgtEl>
                                          <p:spTgt spid="26"/>
                                        </p:tgtEl>
                                      </p:cBhvr>
                                      <p:to x="100000" y="100000"/>
                                    </p:animScale>
                                    <p:animScale>
                                      <p:cBhvr>
                                        <p:cTn id="198" dur="26">
                                          <p:stCondLst>
                                            <p:cond delay="1312"/>
                                          </p:stCondLst>
                                        </p:cTn>
                                        <p:tgtEl>
                                          <p:spTgt spid="26"/>
                                        </p:tgtEl>
                                      </p:cBhvr>
                                      <p:to x="100000" y="80000"/>
                                    </p:animScale>
                                    <p:animScale>
                                      <p:cBhvr>
                                        <p:cTn id="199" dur="166" decel="50000">
                                          <p:stCondLst>
                                            <p:cond delay="1338"/>
                                          </p:stCondLst>
                                        </p:cTn>
                                        <p:tgtEl>
                                          <p:spTgt spid="26"/>
                                        </p:tgtEl>
                                      </p:cBhvr>
                                      <p:to x="100000" y="100000"/>
                                    </p:animScale>
                                    <p:animScale>
                                      <p:cBhvr>
                                        <p:cTn id="200" dur="26">
                                          <p:stCondLst>
                                            <p:cond delay="1642"/>
                                          </p:stCondLst>
                                        </p:cTn>
                                        <p:tgtEl>
                                          <p:spTgt spid="26"/>
                                        </p:tgtEl>
                                      </p:cBhvr>
                                      <p:to x="100000" y="90000"/>
                                    </p:animScale>
                                    <p:animScale>
                                      <p:cBhvr>
                                        <p:cTn id="201" dur="166" decel="50000">
                                          <p:stCondLst>
                                            <p:cond delay="1668"/>
                                          </p:stCondLst>
                                        </p:cTn>
                                        <p:tgtEl>
                                          <p:spTgt spid="26"/>
                                        </p:tgtEl>
                                      </p:cBhvr>
                                      <p:to x="100000" y="100000"/>
                                    </p:animScale>
                                    <p:animScale>
                                      <p:cBhvr>
                                        <p:cTn id="202" dur="26">
                                          <p:stCondLst>
                                            <p:cond delay="1808"/>
                                          </p:stCondLst>
                                        </p:cTn>
                                        <p:tgtEl>
                                          <p:spTgt spid="26"/>
                                        </p:tgtEl>
                                      </p:cBhvr>
                                      <p:to x="100000" y="95000"/>
                                    </p:animScale>
                                    <p:animScale>
                                      <p:cBhvr>
                                        <p:cTn id="203"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5" grpId="0" animBg="1"/>
      <p:bldP spid="16" grpId="0" animBg="1"/>
      <p:bldP spid="17" grpId="0" animBg="1"/>
      <p:bldP spid="18" grpId="0" animBg="1"/>
      <p:bldP spid="21" grpId="0" animBg="1"/>
      <p:bldP spid="3"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5818" y="310440"/>
            <a:ext cx="10004198" cy="1477284"/>
          </a:xfrm>
          <a:prstGeom prst="rect">
            <a:avLst/>
          </a:prstGeom>
        </p:spPr>
      </p:pic>
      <p:pic>
        <p:nvPicPr>
          <p:cNvPr id="27" name="!!!Picture 3">
            <a:extLst>
              <a:ext uri="{FF2B5EF4-FFF2-40B4-BE49-F238E27FC236}">
                <a16:creationId xmlns:a16="http://schemas.microsoft.com/office/drawing/2014/main" id="{F857FA2A-7370-4F16-80FA-7035A691BEE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0" y="2041260"/>
            <a:ext cx="4328831" cy="3608899"/>
          </a:xfrm>
          <a:prstGeom prst="rect">
            <a:avLst/>
          </a:prstGeom>
          <a:ln>
            <a:noFill/>
          </a:ln>
          <a:effectLst>
            <a:softEdge rad="112500"/>
          </a:effectLst>
        </p:spPr>
      </p:pic>
      <p:grpSp>
        <p:nvGrpSpPr>
          <p:cNvPr id="28" name="Group 27"/>
          <p:cNvGrpSpPr/>
          <p:nvPr/>
        </p:nvGrpSpPr>
        <p:grpSpPr>
          <a:xfrm>
            <a:off x="4462821" y="1813371"/>
            <a:ext cx="7533562" cy="1469689"/>
            <a:chOff x="2590937" y="1659511"/>
            <a:chExt cx="2039726" cy="1868604"/>
          </a:xfrm>
          <a:solidFill>
            <a:schemeClr val="accent5">
              <a:lumMod val="50000"/>
            </a:schemeClr>
          </a:solidFill>
        </p:grpSpPr>
        <p:sp>
          <p:nvSpPr>
            <p:cNvPr id="29" name="Rectangle 28"/>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29"/>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PHẦN 1: </a:t>
              </a:r>
              <a:r>
                <a:rPr lang="vi-VN" sz="2800" dirty="0">
                  <a:latin typeface="Times New Roman" panose="02020603050405020304" pitchFamily="18" charset="0"/>
                  <a:cs typeface="Times New Roman" panose="02020603050405020304" pitchFamily="18" charset="0"/>
                </a:rPr>
                <a:t>Khoảng hai giờ sáng, trời mưa to, hai anh em Mên và Mon không ngủ được. vì “sợ những con chim chìa vôi ở bãi sông bị chết đuối”</a:t>
              </a:r>
              <a:endParaRPr lang="en-US" sz="2800" kern="1200" dirty="0">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4462819" y="3411806"/>
            <a:ext cx="7533562" cy="1469689"/>
            <a:chOff x="388318" y="1659511"/>
            <a:chExt cx="2039726" cy="1868604"/>
          </a:xfrm>
        </p:grpSpPr>
        <p:sp>
          <p:nvSpPr>
            <p:cNvPr id="32" name="Rectangle 31"/>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32"/>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a:solidFill>
                    <a:schemeClr val="tx1"/>
                  </a:solidFill>
                  <a:latin typeface="Times New Roman" panose="02020603050405020304" pitchFamily="18" charset="0"/>
                  <a:cs typeface="Times New Roman" panose="02020603050405020304" pitchFamily="18" charset="0"/>
                </a:rPr>
                <a:t>PHẦN 2: </a:t>
              </a:r>
              <a:r>
                <a:rPr lang="vi-VN" sz="2800" dirty="0">
                  <a:solidFill>
                    <a:schemeClr val="tx1"/>
                  </a:solidFill>
                  <a:latin typeface="Times New Roman" panose="02020603050405020304" pitchFamily="18" charset="0"/>
                  <a:cs typeface="Times New Roman" panose="02020603050405020304" pitchFamily="18" charset="0"/>
                </a:rPr>
                <a:t>Hai anh em Mên và Mon vẫn lo rằng tổ chim chìa vôi sẽ bị ngập chìm trong dòng nước lớn. Hai anh em nghĩ cách mang tổ chim vào bờ.</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4462820" y="5053941"/>
            <a:ext cx="7533562" cy="1469689"/>
            <a:chOff x="2590937" y="1659511"/>
            <a:chExt cx="2039726" cy="1868604"/>
          </a:xfrm>
          <a:solidFill>
            <a:schemeClr val="accent5">
              <a:lumMod val="50000"/>
            </a:schemeClr>
          </a:solidFill>
        </p:grpSpPr>
        <p:sp>
          <p:nvSpPr>
            <p:cNvPr id="35" name="Rectangle 34"/>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ctangle 35"/>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PHẦN 3: </a:t>
              </a:r>
              <a:r>
                <a:rPr lang="vi-VN" sz="2800" dirty="0">
                  <a:latin typeface="Times New Roman" panose="02020603050405020304" pitchFamily="18" charset="0"/>
                  <a:cs typeface="Times New Roman" panose="02020603050405020304" pitchFamily="18" charset="0"/>
                </a:rPr>
                <a:t>Mên và Mon đi đò ra giữa sông và xúc động khi chứng kiến cảnh chim bố, chim mẹ dẫn bầy chim non bay lên, bứt khỏi dòng nước khổng lồ.</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88191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a,</a:t>
            </a:r>
          </a:p>
        </p:txBody>
      </p:sp>
      <p:sp>
        <p:nvSpPr>
          <p:cNvPr id="11" name="TextBox 10"/>
          <p:cNvSpPr txBox="1"/>
          <p:nvPr/>
        </p:nvSpPr>
        <p:spPr>
          <a:xfrm>
            <a:off x="1816745" y="1345061"/>
            <a:ext cx="4079088"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51658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816744" y="2469570"/>
            <a:ext cx="6972413"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606960" y="3597590"/>
            <a:ext cx="10126639" cy="2954655"/>
          </a:xfrm>
          <a:prstGeom prst="rect">
            <a:avLst/>
          </a:prstGeom>
          <a:solidFill>
            <a:schemeClr val="bg1"/>
          </a:solidFill>
        </p:spPr>
        <p:txBody>
          <a:bodyPr wrap="square" rtlCol="0">
            <a:sp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VD: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Mon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bầy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chìa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vôi</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con </a:t>
            </a:r>
            <a:r>
              <a:rPr lang="en-US" sz="3200" i="1" dirty="0" err="1">
                <a:latin typeface="Times New Roman" panose="02020603050405020304" pitchFamily="18" charset="0"/>
                <a:cs typeface="Times New Roman" panose="02020603050405020304" pitchFamily="18" charset="0"/>
              </a:rPr>
              <a:t>đò</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6083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296535"/>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a,</a:t>
            </a:r>
          </a:p>
        </p:txBody>
      </p:sp>
      <p:sp>
        <p:nvSpPr>
          <p:cNvPr id="11" name="TextBox 10"/>
          <p:cNvSpPr txBox="1"/>
          <p:nvPr/>
        </p:nvSpPr>
        <p:spPr>
          <a:xfrm>
            <a:off x="1816745" y="1249525"/>
            <a:ext cx="4079088"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31186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816744" y="2264850"/>
            <a:ext cx="6972413"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36980" y="3313537"/>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c,</a:t>
            </a:r>
          </a:p>
        </p:txBody>
      </p:sp>
      <p:sp>
        <p:nvSpPr>
          <p:cNvPr id="16" name="TextBox 15"/>
          <p:cNvSpPr txBox="1"/>
          <p:nvPr/>
        </p:nvSpPr>
        <p:spPr>
          <a:xfrm>
            <a:off x="1830393" y="3266527"/>
            <a:ext cx="8173416" cy="830997"/>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yêu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606960" y="4180344"/>
            <a:ext cx="10126639" cy="2677656"/>
          </a:xfrm>
          <a:prstGeom prst="rect">
            <a:avLst/>
          </a:prstGeom>
          <a:solidFill>
            <a:schemeClr val="bg1"/>
          </a:solidFill>
        </p:spPr>
        <p:txBody>
          <a:bodyPr wrap="square" rtlCol="0">
            <a:spAutoFit/>
          </a:bodyPr>
          <a:lstStyle/>
          <a:p>
            <a:pPr algn="just"/>
            <a:r>
              <a:rPr lang="vi-VN" sz="2800" dirty="0">
                <a:solidFill>
                  <a:srgbClr val="161616"/>
                </a:solidFill>
                <a:latin typeface="Times New Roman" panose="02020603050405020304" pitchFamily="18" charset="0"/>
                <a:cs typeface="Times New Roman" panose="02020603050405020304" pitchFamily="18" charset="0"/>
              </a:rPr>
              <a:t>– HS dựa vào yêu cầu của đề bài để xác định độ dài văn bản.</a:t>
            </a:r>
          </a:p>
          <a:p>
            <a:pPr algn="just"/>
            <a:r>
              <a:rPr lang="vi-VN" sz="2800" dirty="0">
                <a:solidFill>
                  <a:srgbClr val="161616"/>
                </a:solidFill>
                <a:latin typeface="Times New Roman" panose="02020603050405020304" pitchFamily="18" charset="0"/>
                <a:cs typeface="Times New Roman" panose="02020603050405020304" pitchFamily="18" charset="0"/>
              </a:rPr>
              <a:t>– </a:t>
            </a:r>
            <a:r>
              <a:rPr lang="vi-VN" sz="2800" b="1" dirty="0">
                <a:solidFill>
                  <a:srgbClr val="161616"/>
                </a:solidFill>
                <a:latin typeface="Times New Roman" panose="02020603050405020304" pitchFamily="18" charset="0"/>
                <a:cs typeface="Times New Roman" panose="02020603050405020304" pitchFamily="18" charset="0"/>
              </a:rPr>
              <a:t>Lưu ý</a:t>
            </a:r>
            <a:r>
              <a:rPr lang="vi-VN" sz="2800" dirty="0">
                <a:solidFill>
                  <a:srgbClr val="161616"/>
                </a:solidFill>
                <a:latin typeface="Times New Roman" panose="02020603050405020304" pitchFamily="18" charset="0"/>
                <a:cs typeface="Times New Roman" panose="02020603050405020304" pitchFamily="18" charset="0"/>
              </a:rPr>
              <a:t>: Căn cứ vào yêu cầu về độ dài của VB để lựa chọn ý lớn, ý nhỏ cho VB tóm tắt. Khi tóm tắt VB tự sự, để có VB tóm tắt ngắn gọn, cần chú ý lựa chọn các sự việc chính; còn để VB tóm tắt có dung lượng lớn hơn, cần mở rộng các sự việc bằng những chi tiết tiêu biểu trong VB gốc</a:t>
            </a:r>
          </a:p>
        </p:txBody>
      </p:sp>
    </p:spTree>
    <p:extLst>
      <p:ext uri="{BB962C8B-B14F-4D97-AF65-F5344CB8AC3E}">
        <p14:creationId xmlns:p14="http://schemas.microsoft.com/office/powerpoint/2010/main" val="31475185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6670280" cy="1051549"/>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3200" b="1" dirty="0">
                  <a:solidFill>
                    <a:prstClr val="black"/>
                  </a:solidFill>
                  <a:latin typeface="Times New Roman" panose="02020603050405020304" pitchFamily="18" charset="0"/>
                  <a:cs typeface="Times New Roman" panose="02020603050405020304" pitchFamily="18" charset="0"/>
                </a:rPr>
                <a:t>2. VIẾT VĂN BẢN TÓM TẮT</a:t>
              </a:r>
              <a:endParaRPr lang="en-US" sz="3200" dirty="0">
                <a:solidFill>
                  <a:prstClr val="black"/>
                </a:solidFill>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4176215" y="2492476"/>
            <a:ext cx="3682454" cy="2554545"/>
          </a:xfrm>
          <a:prstGeom prst="rect">
            <a:avLst/>
          </a:prstGeom>
          <a:solidFill>
            <a:schemeClr val="bg1"/>
          </a:solidFill>
        </p:spPr>
        <p:txBody>
          <a:bodyPr wrap="square" rtlCol="0">
            <a:spAutoFit/>
          </a:bodyPr>
          <a:lstStyle/>
          <a:p>
            <a:pPr algn="just" defTabSz="342900"/>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tắt</a:t>
            </a:r>
            <a:endParaRPr lang="en-US" sz="3200" dirty="0">
              <a:latin typeface="Times New Roman" pitchFamily="18" charset="0"/>
              <a:cs typeface="Times New Roman" pitchFamily="18" charset="0"/>
            </a:endParaRPr>
          </a:p>
        </p:txBody>
      </p:sp>
      <p:sp>
        <p:nvSpPr>
          <p:cNvPr id="22" name="TextBox 21"/>
          <p:cNvSpPr txBox="1"/>
          <p:nvPr/>
        </p:nvSpPr>
        <p:spPr>
          <a:xfrm>
            <a:off x="163535" y="2152042"/>
            <a:ext cx="3177486" cy="2062103"/>
          </a:xfrm>
          <a:prstGeom prst="rect">
            <a:avLst/>
          </a:prstGeom>
          <a:solidFill>
            <a:schemeClr val="bg1"/>
          </a:solidFill>
        </p:spPr>
        <p:txBody>
          <a:bodyPr wrap="square" rtlCol="0">
            <a:spAutoFit/>
          </a:bodyPr>
          <a:lstStyle/>
          <a:p>
            <a:pPr algn="just" defTabSz="342900"/>
            <a:r>
              <a:rPr lang="en-US" sz="3200" dirty="0" err="1">
                <a:latin typeface="Times New Roman" pitchFamily="18" charset="0"/>
                <a:cs typeface="Times New Roman" pitchFamily="18" charset="0"/>
              </a:rPr>
              <a:t>Sắp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endParaRPr lang="en-US" sz="3200" dirty="0">
              <a:latin typeface="Times New Roman" pitchFamily="18" charset="0"/>
              <a:cs typeface="Times New Roman" pitchFamily="18" charset="0"/>
            </a:endParaRPr>
          </a:p>
        </p:txBody>
      </p:sp>
      <p:sp>
        <p:nvSpPr>
          <p:cNvPr id="23" name="TextBox 22"/>
          <p:cNvSpPr txBox="1"/>
          <p:nvPr/>
        </p:nvSpPr>
        <p:spPr>
          <a:xfrm>
            <a:off x="8363082" y="3815016"/>
            <a:ext cx="3177486" cy="1569660"/>
          </a:xfrm>
          <a:prstGeom prst="rect">
            <a:avLst/>
          </a:prstGeom>
          <a:solidFill>
            <a:schemeClr val="bg1"/>
          </a:solidFill>
        </p:spPr>
        <p:txBody>
          <a:bodyPr wrap="square" rtlCol="0">
            <a:spAutoFit/>
          </a:bodyPr>
          <a:lstStyle/>
          <a:p>
            <a:pPr algn="just" defTabSz="342900"/>
            <a:r>
              <a:rPr lang="en-US" sz="3200" dirty="0" err="1">
                <a:latin typeface="Times New Roman" pitchFamily="18" charset="0"/>
                <a:cs typeface="Times New Roman" pitchFamily="18" charset="0"/>
              </a:rPr>
              <a:t>Chú</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đảm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tắt</a:t>
            </a:r>
            <a:endParaRPr lang="en-US" sz="3200" dirty="0">
              <a:latin typeface="Times New Roman" pitchFamily="18" charset="0"/>
              <a:cs typeface="Times New Roman" pitchFamily="18" charset="0"/>
            </a:endParaRPr>
          </a:p>
        </p:txBody>
      </p:sp>
      <p:pic>
        <p:nvPicPr>
          <p:cNvPr id="2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163535" y="4214145"/>
            <a:ext cx="1105469" cy="836402"/>
          </a:xfrm>
          <a:prstGeom prst="rect">
            <a:avLst/>
          </a:prstGeom>
        </p:spPr>
      </p:pic>
      <p:pic>
        <p:nvPicPr>
          <p:cNvPr id="25"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4176215" y="5050547"/>
            <a:ext cx="1105469" cy="836402"/>
          </a:xfrm>
          <a:prstGeom prst="rect">
            <a:avLst/>
          </a:prstGeom>
        </p:spPr>
      </p:pic>
      <p:pic>
        <p:nvPicPr>
          <p:cNvPr id="26"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8363082" y="5384256"/>
            <a:ext cx="1105469" cy="836402"/>
          </a:xfrm>
          <a:prstGeom prst="rect">
            <a:avLst/>
          </a:prstGeom>
        </p:spPr>
      </p:pic>
    </p:spTree>
    <p:extLst>
      <p:ext uri="{BB962C8B-B14F-4D97-AF65-F5344CB8AC3E}">
        <p14:creationId xmlns:p14="http://schemas.microsoft.com/office/powerpoint/2010/main" val="2757347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graphicFrame>
        <p:nvGraphicFramePr>
          <p:cNvPr id="7" name="Table 6">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1647126127"/>
              </p:ext>
            </p:extLst>
          </p:nvPr>
        </p:nvGraphicFramePr>
        <p:xfrm>
          <a:off x="581369" y="1385241"/>
          <a:ext cx="11073819" cy="5302161"/>
        </p:xfrm>
        <a:graphic>
          <a:graphicData uri="http://schemas.openxmlformats.org/drawingml/2006/table">
            <a:tbl>
              <a:tblPr firstRow="1" firstCol="1" bandRow="1"/>
              <a:tblGrid>
                <a:gridCol w="1016983">
                  <a:extLst>
                    <a:ext uri="{9D8B030D-6E8A-4147-A177-3AD203B41FA5}">
                      <a16:colId xmlns:a16="http://schemas.microsoft.com/office/drawing/2014/main" val="979228788"/>
                    </a:ext>
                  </a:extLst>
                </a:gridCol>
                <a:gridCol w="7520157">
                  <a:extLst>
                    <a:ext uri="{9D8B030D-6E8A-4147-A177-3AD203B41FA5}">
                      <a16:colId xmlns:a16="http://schemas.microsoft.com/office/drawing/2014/main" val="1589276718"/>
                    </a:ext>
                  </a:extLst>
                </a:gridCol>
                <a:gridCol w="1095952">
                  <a:extLst>
                    <a:ext uri="{9D8B030D-6E8A-4147-A177-3AD203B41FA5}">
                      <a16:colId xmlns:a16="http://schemas.microsoft.com/office/drawing/2014/main" val="2083466929"/>
                    </a:ext>
                  </a:extLst>
                </a:gridCol>
                <a:gridCol w="1440727">
                  <a:extLst>
                    <a:ext uri="{9D8B030D-6E8A-4147-A177-3AD203B41FA5}">
                      <a16:colId xmlns:a16="http://schemas.microsoft.com/office/drawing/2014/main" val="3758647478"/>
                    </a:ext>
                  </a:extLst>
                </a:gridCol>
              </a:tblGrid>
              <a:tr h="964029">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2744876"/>
                  </a:ext>
                </a:extLst>
              </a:tr>
              <a:tr h="964029">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715562"/>
                  </a:ext>
                </a:extLst>
              </a:tr>
              <a:tr h="48201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946529"/>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7817389"/>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7414588"/>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0414852"/>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3613148"/>
                  </a:ext>
                </a:extLst>
              </a:tr>
            </a:tbl>
          </a:graphicData>
        </a:graphic>
      </p:graphicFrame>
      <p:pic>
        <p:nvPicPr>
          <p:cNvPr id="3" name="Picture 2"/>
          <p:cNvPicPr>
            <a:picLocks noChangeAspect="1"/>
          </p:cNvPicPr>
          <p:nvPr/>
        </p:nvPicPr>
        <p:blipFill>
          <a:blip r:embed="rId4"/>
          <a:stretch>
            <a:fillRect/>
          </a:stretch>
        </p:blipFill>
        <p:spPr>
          <a:xfrm>
            <a:off x="2674151" y="341194"/>
            <a:ext cx="11094061" cy="1044047"/>
          </a:xfrm>
          <a:prstGeom prst="rect">
            <a:avLst/>
          </a:prstGeom>
        </p:spPr>
      </p:pic>
    </p:spTree>
    <p:extLst>
      <p:ext uri="{BB962C8B-B14F-4D97-AF65-F5344CB8AC3E}">
        <p14:creationId xmlns:p14="http://schemas.microsoft.com/office/powerpoint/2010/main" val="12439684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82FCE8-90CE-3049-9A43-229F33519491}"/>
              </a:ext>
            </a:extLst>
          </p:cNvPr>
          <p:cNvPicPr>
            <a:picLocks noChangeAspect="1"/>
          </p:cNvPicPr>
          <p:nvPr/>
        </p:nvPicPr>
        <p:blipFill>
          <a:blip r:embed="rId3"/>
          <a:stretch>
            <a:fillRect/>
          </a:stretch>
        </p:blipFill>
        <p:spPr>
          <a:xfrm>
            <a:off x="0" y="0"/>
            <a:ext cx="4582451" cy="3467100"/>
          </a:xfrm>
          <a:prstGeom prst="rect">
            <a:avLst/>
          </a:prstGeom>
        </p:spPr>
      </p:pic>
      <p:pic>
        <p:nvPicPr>
          <p:cNvPr id="4" name="图片 3">
            <a:extLst>
              <a:ext uri="{FF2B5EF4-FFF2-40B4-BE49-F238E27FC236}">
                <a16:creationId xmlns:a16="http://schemas.microsoft.com/office/drawing/2014/main" id="{6E16C2E9-FF62-AE43-BA2E-CA94BC1400B4}"/>
              </a:ext>
            </a:extLst>
          </p:cNvPr>
          <p:cNvPicPr>
            <a:picLocks noChangeAspect="1"/>
          </p:cNvPicPr>
          <p:nvPr/>
        </p:nvPicPr>
        <p:blipFill>
          <a:blip r:embed="rId4"/>
          <a:stretch>
            <a:fillRect/>
          </a:stretch>
        </p:blipFill>
        <p:spPr>
          <a:xfrm>
            <a:off x="7169198" y="0"/>
            <a:ext cx="5022802" cy="4546600"/>
          </a:xfrm>
          <a:prstGeom prst="rect">
            <a:avLst/>
          </a:prstGeom>
        </p:spPr>
      </p:pic>
      <p:pic>
        <p:nvPicPr>
          <p:cNvPr id="5" name="Picture 4"/>
          <p:cNvPicPr>
            <a:picLocks noChangeAspect="1"/>
          </p:cNvPicPr>
          <p:nvPr/>
        </p:nvPicPr>
        <p:blipFill>
          <a:blip r:embed="rId5"/>
          <a:stretch>
            <a:fillRect/>
          </a:stretch>
        </p:blipFill>
        <p:spPr>
          <a:xfrm>
            <a:off x="1109806" y="3016156"/>
            <a:ext cx="10640022" cy="2688608"/>
          </a:xfrm>
          <a:prstGeom prst="rect">
            <a:avLst/>
          </a:prstGeom>
        </p:spPr>
      </p:pic>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57FA2A-7370-4F16-80FA-7035A691BEE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0129" y="433308"/>
            <a:ext cx="7110483" cy="5927932"/>
          </a:xfrm>
          <a:prstGeom prst="rect">
            <a:avLst/>
          </a:prstGeom>
          <a:ln>
            <a:noFill/>
          </a:ln>
          <a:effectLst>
            <a:softEdge rad="112500"/>
          </a:effectLst>
        </p:spPr>
      </p:pic>
      <p:pic>
        <p:nvPicPr>
          <p:cNvPr id="2" name="Picture 1"/>
          <p:cNvPicPr>
            <a:picLocks noChangeAspect="1"/>
          </p:cNvPicPr>
          <p:nvPr/>
        </p:nvPicPr>
        <p:blipFill>
          <a:blip r:embed="rId5"/>
          <a:stretch>
            <a:fillRect/>
          </a:stretch>
        </p:blipFill>
        <p:spPr>
          <a:xfrm>
            <a:off x="7900612" y="946550"/>
            <a:ext cx="2430743" cy="5414690"/>
          </a:xfrm>
          <a:prstGeom prst="rect">
            <a:avLst/>
          </a:prstGeom>
        </p:spPr>
      </p:pic>
    </p:spTree>
    <p:extLst>
      <p:ext uri="{BB962C8B-B14F-4D97-AF65-F5344CB8AC3E}">
        <p14:creationId xmlns:p14="http://schemas.microsoft.com/office/powerpoint/2010/main" val="79240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sp>
        <p:nvSpPr>
          <p:cNvPr id="5" name="Rectangle 4"/>
          <p:cNvSpPr/>
          <p:nvPr/>
        </p:nvSpPr>
        <p:spPr>
          <a:xfrm>
            <a:off x="95535" y="466278"/>
            <a:ext cx="11982734" cy="6001643"/>
          </a:xfrm>
          <a:prstGeom prst="rect">
            <a:avLst/>
          </a:prstGeom>
          <a:solidFill>
            <a:schemeClr val="bg1"/>
          </a:solid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Khoảng hai giờ sáng, trời mưa to, hai anh em Mên và Mon không ngủ được vì “sợ những con chim chìa vôi ở bãi sông bị chết đuối”. Hai anh em thì thầm nói chuyện về cơn mưa, bãi cát dưới sông sẽ ngập và bầy chim chìa vôi đang làm tổ dưới đó. Hai anh em Mên và Mon vẫn lo rằng tổ chim chìa vôi sẽ bị ngập chìm trong dòng nước lớn. Hai anh em nghĩ cách mang tổ chim vào bờ và quyết định lấy đồ của ông Hảo để đi cứu bầy chim. Mên và Mon đi đò ra giữa sông và xúc động khi chứng kiến cảnh chim bố, chim mẹ dẫn bầy chim non bay lên, bứt khỏi dòng nước khổng lồ. Cho đến khi bầy chim non đã thực hiện xong chuyến bay quan trọng, hai anh em vẫn đứng không nhúc nhích, nhận ra chúng đã khóc từ lúc nào và ngượng nghịu nhìn nhau cười rồi rướn người chạy thật nhanh về ngôi nhà của mình.</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câu</a:t>
            </a:r>
            <a:r>
              <a:rPr lang="en-US" sz="3200">
                <a:latin typeface="Times New Roman" panose="02020603050405020304" pitchFamily="18" charset="0"/>
                <a:cs typeface="Times New Roman" panose="02020603050405020304" pitchFamily="18" charset="0"/>
              </a:rPr>
              <a:t>)</a:t>
            </a:r>
            <a:endParaRPr lang="vi-VN" sz="3200" b="0" i="0" dirty="0">
              <a:solidFill>
                <a:srgbClr val="001A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675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B8CE57B-2D32-024B-B1FB-6FB6F9E8D6F8}"/>
              </a:ext>
            </a:extLst>
          </p:cNvPr>
          <p:cNvPicPr>
            <a:picLocks noChangeAspect="1"/>
          </p:cNvPicPr>
          <p:nvPr/>
        </p:nvPicPr>
        <p:blipFill>
          <a:blip r:embed="rId3"/>
          <a:stretch>
            <a:fillRect/>
          </a:stretch>
        </p:blipFill>
        <p:spPr>
          <a:xfrm>
            <a:off x="7169198" y="0"/>
            <a:ext cx="5022802" cy="4546600"/>
          </a:xfrm>
          <a:prstGeom prst="rect">
            <a:avLst/>
          </a:prstGeom>
        </p:spPr>
      </p:pic>
      <p:pic>
        <p:nvPicPr>
          <p:cNvPr id="3" name="图片 2">
            <a:extLst>
              <a:ext uri="{FF2B5EF4-FFF2-40B4-BE49-F238E27FC236}">
                <a16:creationId xmlns:a16="http://schemas.microsoft.com/office/drawing/2014/main" id="{A7E696A7-95E8-5140-B291-1ECA50EEC52D}"/>
              </a:ext>
            </a:extLst>
          </p:cNvPr>
          <p:cNvPicPr>
            <a:picLocks noChangeAspect="1"/>
          </p:cNvPicPr>
          <p:nvPr/>
        </p:nvPicPr>
        <p:blipFill>
          <a:blip r:embed="rId4"/>
          <a:stretch>
            <a:fillRect/>
          </a:stretch>
        </p:blipFill>
        <p:spPr>
          <a:xfrm>
            <a:off x="0" y="0"/>
            <a:ext cx="4582451" cy="3467100"/>
          </a:xfrm>
          <a:prstGeom prst="rect">
            <a:avLst/>
          </a:prstGeom>
        </p:spPr>
      </p:pic>
      <p:pic>
        <p:nvPicPr>
          <p:cNvPr id="10" name="图片 9">
            <a:extLst>
              <a:ext uri="{FF2B5EF4-FFF2-40B4-BE49-F238E27FC236}">
                <a16:creationId xmlns:a16="http://schemas.microsoft.com/office/drawing/2014/main" id="{AC8EC595-E0DA-0247-974B-802993250B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849" y="3498740"/>
            <a:ext cx="825500" cy="825500"/>
          </a:xfrm>
          <a:prstGeom prst="rect">
            <a:avLst/>
          </a:prstGeom>
        </p:spPr>
      </p:pic>
      <p:pic>
        <p:nvPicPr>
          <p:cNvPr id="11" name="图片 10">
            <a:extLst>
              <a:ext uri="{FF2B5EF4-FFF2-40B4-BE49-F238E27FC236}">
                <a16:creationId xmlns:a16="http://schemas.microsoft.com/office/drawing/2014/main" id="{1A1C4696-6200-D848-ACD4-3F8657B0A9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849" y="5074638"/>
            <a:ext cx="825500" cy="825500"/>
          </a:xfrm>
          <a:prstGeom prst="rect">
            <a:avLst/>
          </a:prstGeom>
        </p:spPr>
      </p:pic>
      <p:pic>
        <p:nvPicPr>
          <p:cNvPr id="12" name="图片 11">
            <a:extLst>
              <a:ext uri="{FF2B5EF4-FFF2-40B4-BE49-F238E27FC236}">
                <a16:creationId xmlns:a16="http://schemas.microsoft.com/office/drawing/2014/main" id="{0D7E109E-9708-DB4E-891D-F95D6D6704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3698" y="4216285"/>
            <a:ext cx="825500" cy="825500"/>
          </a:xfrm>
          <a:prstGeom prst="rect">
            <a:avLst/>
          </a:prstGeom>
        </p:spPr>
      </p:pic>
      <p:pic>
        <p:nvPicPr>
          <p:cNvPr id="19" name="图片 18">
            <a:extLst>
              <a:ext uri="{FF2B5EF4-FFF2-40B4-BE49-F238E27FC236}">
                <a16:creationId xmlns:a16="http://schemas.microsoft.com/office/drawing/2014/main" id="{7B0B25DB-7283-E846-B381-B367E7F9A0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3400" y="1434401"/>
            <a:ext cx="2617596" cy="2617596"/>
          </a:xfrm>
          <a:prstGeom prst="rect">
            <a:avLst/>
          </a:prstGeom>
        </p:spPr>
      </p:pic>
      <p:sp>
        <p:nvSpPr>
          <p:cNvPr id="18" name="矩形 23"/>
          <p:cNvSpPr/>
          <p:nvPr/>
        </p:nvSpPr>
        <p:spPr>
          <a:xfrm>
            <a:off x="1329334" y="4212738"/>
            <a:ext cx="3993294" cy="954107"/>
          </a:xfrm>
          <a:prstGeom prst="rect">
            <a:avLst/>
          </a:prstGeom>
        </p:spPr>
        <p:txBody>
          <a:bodyPr wrap="square">
            <a:spAutoFit/>
          </a:bodyPr>
          <a:lstStyle/>
          <a:p>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đối với bài văn </a:t>
            </a:r>
            <a:r>
              <a:rPr lang="en-US" altLang="zh-CN" sz="2800" b="1" i="0" dirty="0" err="1">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tóm</a:t>
            </a:r>
            <a:r>
              <a:rPr lang="en-US"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tắt</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矩形 23"/>
          <p:cNvSpPr/>
          <p:nvPr/>
        </p:nvSpPr>
        <p:spPr>
          <a:xfrm>
            <a:off x="6036281" y="4930283"/>
            <a:ext cx="3253818" cy="954107"/>
          </a:xfrm>
          <a:prstGeom prst="rect">
            <a:avLst/>
          </a:prstGeom>
        </p:spPr>
        <p:txBody>
          <a:bodyPr wrap="square">
            <a:spAutoFit/>
          </a:bodyPr>
          <a:lstStyle/>
          <a:p>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1" name="矩形 23"/>
          <p:cNvSpPr/>
          <p:nvPr/>
        </p:nvSpPr>
        <p:spPr>
          <a:xfrm>
            <a:off x="1329333" y="5788636"/>
            <a:ext cx="4198631" cy="523220"/>
          </a:xfrm>
          <a:prstGeom prst="rect">
            <a:avLst/>
          </a:prstGeom>
        </p:spPr>
        <p:txBody>
          <a:bodyPr wrap="square">
            <a:spAutoFit/>
          </a:bodyPr>
          <a:lstStyle/>
          <a:p>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bài tham khảo</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4" name="Picture 3"/>
          <p:cNvPicPr>
            <a:picLocks noChangeAspect="1"/>
          </p:cNvPicPr>
          <p:nvPr/>
        </p:nvPicPr>
        <p:blipFill>
          <a:blip r:embed="rId7"/>
          <a:stretch>
            <a:fillRect/>
          </a:stretch>
        </p:blipFill>
        <p:spPr>
          <a:xfrm>
            <a:off x="2225374" y="2129490"/>
            <a:ext cx="6234353" cy="1671529"/>
          </a:xfrm>
          <a:prstGeom prst="rect">
            <a:avLst/>
          </a:prstGeom>
        </p:spPr>
      </p:pic>
    </p:spTree>
    <p:extLst>
      <p:ext uri="{BB962C8B-B14F-4D97-AF65-F5344CB8AC3E}">
        <p14:creationId xmlns:p14="http://schemas.microsoft.com/office/powerpoint/2010/main" val="10929370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2" name="Picture 1"/>
          <p:cNvPicPr>
            <a:picLocks noChangeAspect="1"/>
          </p:cNvPicPr>
          <p:nvPr/>
        </p:nvPicPr>
        <p:blipFill>
          <a:blip r:embed="rId4"/>
          <a:stretch>
            <a:fillRect/>
          </a:stretch>
        </p:blipFill>
        <p:spPr>
          <a:xfrm>
            <a:off x="1400985" y="3138987"/>
            <a:ext cx="10655042" cy="2540936"/>
          </a:xfrm>
          <a:prstGeom prst="rect">
            <a:avLst/>
          </a:prstGeom>
        </p:spPr>
      </p:pic>
    </p:spTree>
    <p:extLst>
      <p:ext uri="{BB962C8B-B14F-4D97-AF65-F5344CB8AC3E}">
        <p14:creationId xmlns:p14="http://schemas.microsoft.com/office/powerpoint/2010/main" val="22754479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A7D195-5726-CC43-B71D-D0787EDBBF71}"/>
              </a:ext>
            </a:extLst>
          </p:cNvPr>
          <p:cNvSpPr/>
          <p:nvPr/>
        </p:nvSpPr>
        <p:spPr>
          <a:xfrm>
            <a:off x="1207952" y="297934"/>
            <a:ext cx="6666805" cy="587853"/>
          </a:xfrm>
          <a:prstGeom prst="rect">
            <a:avLst/>
          </a:prstGeom>
        </p:spPr>
        <p:txBody>
          <a:bodyPr wrap="square">
            <a:spAutoFit/>
          </a:bodyPr>
          <a:lstStyle/>
          <a:p>
            <a:pPr fontAlgn="base">
              <a:lnSpc>
                <a:spcPct val="115000"/>
              </a:lnSpc>
              <a:spcBef>
                <a:spcPct val="0"/>
              </a:spcBef>
              <a:spcAft>
                <a:spcPct val="0"/>
              </a:spcAft>
              <a:tabLst>
                <a:tab pos="1385888" algn="l"/>
              </a:tabLst>
            </a:pPr>
            <a:r>
              <a:rPr lang="en-US" sz="2800" b="1" dirty="0">
                <a:solidFill>
                  <a:srgbClr val="0D0D0D"/>
                </a:solidFill>
                <a:latin typeface="Times New Roman" pitchFamily="18" charset="0"/>
                <a:ea typeface="MS Mincho" pitchFamily="49" charset="-128"/>
                <a:cs typeface="Arial" charset="0"/>
              </a:rPr>
              <a:t>I. </a:t>
            </a:r>
            <a:r>
              <a:rPr lang="en-US" sz="2800" b="1" dirty="0" err="1">
                <a:solidFill>
                  <a:srgbClr val="0D0D0D"/>
                </a:solidFill>
                <a:latin typeface="Times New Roman" pitchFamily="18" charset="0"/>
                <a:ea typeface="MS Mincho" pitchFamily="49" charset="-128"/>
                <a:cs typeface="Arial" charset="0"/>
              </a:rPr>
              <a:t>Yêu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cầu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đối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với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các</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văn</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bản</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tóm</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tắt</a:t>
            </a:r>
            <a:endParaRPr lang="en-US" sz="2800" dirty="0">
              <a:solidFill>
                <a:prstClr val="black"/>
              </a:solidFill>
              <a:latin typeface="Times New Roman" pitchFamily="18" charset="0"/>
              <a:cs typeface="Times New Roman" pitchFamily="18" charset="0"/>
            </a:endParaRPr>
          </a:p>
        </p:txBody>
      </p:sp>
      <p:pic>
        <p:nvPicPr>
          <p:cNvPr id="7" name="图片 4">
            <a:extLst>
              <a:ext uri="{FF2B5EF4-FFF2-40B4-BE49-F238E27FC236}">
                <a16:creationId xmlns:a16="http://schemas.microsoft.com/office/drawing/2014/main" id="{3C3D02B7-420F-B343-AE38-A16D34084E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400" y="821154"/>
            <a:ext cx="5553839" cy="5553839"/>
          </a:xfrm>
          <a:prstGeom prst="rect">
            <a:avLst/>
          </a:prstGeom>
        </p:spPr>
      </p:pic>
      <p:sp>
        <p:nvSpPr>
          <p:cNvPr id="9" name="Rectangle 8"/>
          <p:cNvSpPr/>
          <p:nvPr/>
        </p:nvSpPr>
        <p:spPr>
          <a:xfrm>
            <a:off x="5498757" y="1555423"/>
            <a:ext cx="6320203" cy="4524315"/>
          </a:xfrm>
          <a:prstGeom prst="rect">
            <a:avLst/>
          </a:prstGeom>
          <a:solidFill>
            <a:schemeClr val="tx2">
              <a:lumMod val="75000"/>
            </a:schemeClr>
          </a:solidFill>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Phản ánh đúng nội dung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Trình bày được những ý chính, những điểm quan trọng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Sử dụng các từ ngữ quan trọng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Đáp ứng được những yêu cầu khác nhau về độ dài của văn bản tóm tắt.</a:t>
            </a:r>
          </a:p>
        </p:txBody>
      </p:sp>
    </p:spTree>
    <p:extLst>
      <p:ext uri="{BB962C8B-B14F-4D97-AF65-F5344CB8AC3E}">
        <p14:creationId xmlns:p14="http://schemas.microsoft.com/office/powerpoint/2010/main" val="3824743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3" name="Picture 2"/>
          <p:cNvPicPr>
            <a:picLocks noChangeAspect="1"/>
          </p:cNvPicPr>
          <p:nvPr/>
        </p:nvPicPr>
        <p:blipFill>
          <a:blip r:embed="rId4"/>
          <a:stretch>
            <a:fillRect/>
          </a:stretch>
        </p:blipFill>
        <p:spPr>
          <a:xfrm>
            <a:off x="2291225" y="2788514"/>
            <a:ext cx="9072962" cy="2725182"/>
          </a:xfrm>
          <a:prstGeom prst="rect">
            <a:avLst/>
          </a:prstGeom>
        </p:spPr>
      </p:pic>
    </p:spTree>
    <p:extLst>
      <p:ext uri="{BB962C8B-B14F-4D97-AF65-F5344CB8AC3E}">
        <p14:creationId xmlns:p14="http://schemas.microsoft.com/office/powerpoint/2010/main" val="23627844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8" y="1172446"/>
            <a:ext cx="10577015" cy="4524315"/>
          </a:xfrm>
          <a:prstGeom prst="rect">
            <a:avLst/>
          </a:prstGeom>
        </p:spPr>
        <p:txBody>
          <a:bodyPr wrap="square">
            <a:spAutoFit/>
          </a:bodyPr>
          <a:lstStyle/>
          <a:p>
            <a:pPr algn="just">
              <a:lnSpc>
                <a:spcPct val="150000"/>
              </a:lnSpc>
            </a:pPr>
            <a:r>
              <a:rPr lang="vi-VN" sz="3200" b="1" dirty="0">
                <a:solidFill>
                  <a:srgbClr val="161616"/>
                </a:solidFill>
                <a:latin typeface="Times New Roman" panose="02020603050405020304" pitchFamily="18" charset="0"/>
                <a:cs typeface="Times New Roman" panose="02020603050405020304" pitchFamily="18" charset="0"/>
              </a:rPr>
              <a:t>+ Nội dung </a:t>
            </a:r>
            <a:r>
              <a:rPr lang="vi-VN" sz="3200" dirty="0">
                <a:solidFill>
                  <a:srgbClr val="161616"/>
                </a:solidFill>
                <a:latin typeface="Times New Roman" panose="02020603050405020304" pitchFamily="18" charset="0"/>
                <a:cs typeface="Times New Roman" panose="02020603050405020304" pitchFamily="18" charset="0"/>
              </a:rPr>
              <a:t>kể về câu chuyện kén rể của vua Hùng và cuộc giao tranh giữa hai vị thần</a:t>
            </a:r>
            <a:r>
              <a:rPr lang="en-US" sz="3200" dirty="0">
                <a:solidFill>
                  <a:srgbClr val="161616"/>
                </a:solidFill>
                <a:latin typeface="Times New Roman" panose="02020603050405020304" pitchFamily="18" charset="0"/>
                <a:cs typeface="Times New Roman" panose="02020603050405020304" pitchFamily="18" charset="0"/>
              </a:rPr>
              <a:t> </a:t>
            </a:r>
            <a:r>
              <a:rPr lang="en-US" sz="3200" dirty="0" err="1">
                <a:solidFill>
                  <a:srgbClr val="161616"/>
                </a:solidFill>
                <a:latin typeface="Times New Roman" panose="02020603050405020304" pitchFamily="18" charset="0"/>
                <a:cs typeface="Times New Roman" panose="02020603050405020304" pitchFamily="18" charset="0"/>
              </a:rPr>
              <a:t>Sơn</a:t>
            </a:r>
            <a:r>
              <a:rPr lang="en-US" sz="3200" dirty="0">
                <a:solidFill>
                  <a:srgbClr val="161616"/>
                </a:solidFill>
                <a:latin typeface="Times New Roman" panose="02020603050405020304" pitchFamily="18" charset="0"/>
                <a:cs typeface="Times New Roman" panose="02020603050405020304" pitchFamily="18" charset="0"/>
              </a:rPr>
              <a:t> </a:t>
            </a:r>
            <a:r>
              <a:rPr lang="en-US" sz="3200" dirty="0" err="1">
                <a:solidFill>
                  <a:srgbClr val="161616"/>
                </a:solidFill>
                <a:latin typeface="Times New Roman" panose="02020603050405020304" pitchFamily="18" charset="0"/>
                <a:cs typeface="Times New Roman" panose="02020603050405020304" pitchFamily="18" charset="0"/>
              </a:rPr>
              <a:t>Tinh</a:t>
            </a:r>
            <a:r>
              <a:rPr lang="en-US" sz="3200" dirty="0">
                <a:solidFill>
                  <a:srgbClr val="161616"/>
                </a:solidFill>
                <a:latin typeface="Times New Roman" panose="02020603050405020304" pitchFamily="18" charset="0"/>
                <a:cs typeface="Times New Roman" panose="02020603050405020304" pitchFamily="18" charset="0"/>
              </a:rPr>
              <a:t>, </a:t>
            </a:r>
            <a:r>
              <a:rPr lang="en-US" sz="3200" dirty="0" err="1">
                <a:solidFill>
                  <a:srgbClr val="161616"/>
                </a:solidFill>
                <a:latin typeface="Times New Roman" panose="02020603050405020304" pitchFamily="18" charset="0"/>
                <a:cs typeface="Times New Roman" panose="02020603050405020304" pitchFamily="18" charset="0"/>
              </a:rPr>
              <a:t>Thủy</a:t>
            </a:r>
            <a:r>
              <a:rPr lang="en-US" sz="3200" dirty="0">
                <a:solidFill>
                  <a:srgbClr val="161616"/>
                </a:solidFill>
                <a:latin typeface="Times New Roman" panose="02020603050405020304" pitchFamily="18" charset="0"/>
                <a:cs typeface="Times New Roman" panose="02020603050405020304" pitchFamily="18" charset="0"/>
              </a:rPr>
              <a:t> </a:t>
            </a:r>
            <a:r>
              <a:rPr lang="en-US" sz="3200" dirty="0" err="1">
                <a:solidFill>
                  <a:srgbClr val="161616"/>
                </a:solidFill>
                <a:latin typeface="Times New Roman" panose="02020603050405020304" pitchFamily="18" charset="0"/>
                <a:cs typeface="Times New Roman" panose="02020603050405020304" pitchFamily="18" charset="0"/>
              </a:rPr>
              <a:t>Tinh</a:t>
            </a:r>
            <a:r>
              <a:rPr lang="vi-VN" sz="3200" dirty="0">
                <a:solidFill>
                  <a:srgbClr val="161616"/>
                </a:solidFill>
                <a:latin typeface="Times New Roman" panose="02020603050405020304" pitchFamily="18" charset="0"/>
                <a:cs typeface="Times New Roman" panose="02020603050405020304" pitchFamily="18" charset="0"/>
              </a:rPr>
              <a:t> để tranh giành công chúa Mị Nương.</a:t>
            </a:r>
          </a:p>
          <a:p>
            <a:pPr algn="just">
              <a:lnSpc>
                <a:spcPct val="150000"/>
              </a:lnSpc>
            </a:pPr>
            <a:endParaRPr lang="en-US" sz="3200" dirty="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3200" b="1" dirty="0">
                <a:solidFill>
                  <a:srgbClr val="161616"/>
                </a:solidFill>
                <a:latin typeface="Times New Roman" panose="02020603050405020304" pitchFamily="18" charset="0"/>
                <a:cs typeface="Times New Roman" panose="02020603050405020304" pitchFamily="18" charset="0"/>
              </a:rPr>
              <a:t>+ Chủ đề: </a:t>
            </a:r>
            <a:r>
              <a:rPr lang="vi-VN" sz="3200" dirty="0">
                <a:solidFill>
                  <a:srgbClr val="161616"/>
                </a:solidFill>
                <a:latin typeface="Times New Roman" panose="02020603050405020304" pitchFamily="18" charset="0"/>
                <a:cs typeface="Times New Roman" panose="02020603050405020304" pitchFamily="18" charset="0"/>
              </a:rPr>
              <a:t>Giải thích hiện tượng</a:t>
            </a:r>
            <a:endParaRPr lang="en-US" sz="3200" dirty="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3200" dirty="0">
                <a:solidFill>
                  <a:srgbClr val="161616"/>
                </a:solidFill>
                <a:latin typeface="Times New Roman" panose="02020603050405020304" pitchFamily="18" charset="0"/>
                <a:cs typeface="Times New Roman" panose="02020603050405020304" pitchFamily="18" charset="0"/>
              </a:rPr>
              <a:t> thiên nhiên (thiên tai lũ lụt hằng năm).</a:t>
            </a:r>
          </a:p>
        </p:txBody>
      </p:sp>
      <p:pic>
        <p:nvPicPr>
          <p:cNvPr id="4" name="Picture 3"/>
          <p:cNvPicPr>
            <a:picLocks noChangeAspect="1"/>
          </p:cNvPicPr>
          <p:nvPr/>
        </p:nvPicPr>
        <p:blipFill>
          <a:blip r:embed="rId3"/>
          <a:stretch>
            <a:fillRect/>
          </a:stretch>
        </p:blipFill>
        <p:spPr>
          <a:xfrm>
            <a:off x="6731999" y="2988860"/>
            <a:ext cx="5391761" cy="3714324"/>
          </a:xfrm>
          <a:prstGeom prst="rect">
            <a:avLst/>
          </a:prstGeom>
        </p:spPr>
      </p:pic>
      <p:grpSp>
        <p:nvGrpSpPr>
          <p:cNvPr id="7" name="Group 6"/>
          <p:cNvGrpSpPr/>
          <p:nvPr/>
        </p:nvGrpSpPr>
        <p:grpSpPr>
          <a:xfrm>
            <a:off x="2142699" y="0"/>
            <a:ext cx="8106769"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just">
                <a:lnSpc>
                  <a:spcPct val="150000"/>
                </a:lnSpc>
              </a:pPr>
              <a:r>
                <a:rPr lang="vi-VN" sz="3600" b="1" dirty="0">
                  <a:solidFill>
                    <a:schemeClr val="bg1"/>
                  </a:solidFill>
                  <a:latin typeface="Times New Roman" panose="02020603050405020304" pitchFamily="18" charset="0"/>
                  <a:cs typeface="Times New Roman" panose="02020603050405020304" pitchFamily="18" charset="0"/>
                </a:rPr>
                <a:t>– Nội dung, chủ đề của văn bản tóm tắt:</a:t>
              </a:r>
              <a:endParaRPr lang="vi-VN" sz="36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847470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ircle(in)">
                                      <p:cBhvr>
                                        <p:cTn id="24" dur="2000"/>
                                        <p:tgtEl>
                                          <p:spTgt spid="2">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899" y="1435755"/>
            <a:ext cx="6414447" cy="4832092"/>
          </a:xfrm>
          <a:prstGeom prst="rect">
            <a:avLst/>
          </a:prstGeom>
        </p:spPr>
        <p:txBody>
          <a:bodyPr wrap="square">
            <a:spAutoFit/>
          </a:bodyPr>
          <a:lstStyle/>
          <a:p>
            <a:pPr algn="just"/>
            <a:r>
              <a:rPr lang="vi-VN" sz="2800" dirty="0">
                <a:solidFill>
                  <a:srgbClr val="161616"/>
                </a:solidFill>
                <a:latin typeface="Times New Roman" panose="02020603050405020304" pitchFamily="18" charset="0"/>
                <a:cs typeface="Times New Roman" panose="02020603050405020304" pitchFamily="18" charset="0"/>
              </a:rPr>
              <a:t>+ Vua Hùng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Thủy Tinh đến cầu hôn.</a:t>
            </a:r>
          </a:p>
          <a:p>
            <a:pPr algn="just"/>
            <a:r>
              <a:rPr lang="vi-VN" sz="2800" dirty="0">
                <a:solidFill>
                  <a:srgbClr val="161616"/>
                </a:solidFill>
                <a:latin typeface="Times New Roman" panose="02020603050405020304" pitchFamily="18" charset="0"/>
                <a:cs typeface="Times New Roman" panose="02020603050405020304" pitchFamily="18" charset="0"/>
              </a:rPr>
              <a:t>+ Vua Hùng ra điều kiện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mang đầy đủ lễ vật đến trước và rước Mị Nương về núi.</a:t>
            </a:r>
          </a:p>
          <a:p>
            <a:pPr algn="just"/>
            <a:r>
              <a:rPr lang="vi-VN" sz="2800" dirty="0">
                <a:solidFill>
                  <a:srgbClr val="161616"/>
                </a:solidFill>
                <a:latin typeface="Times New Roman" panose="02020603050405020304" pitchFamily="18" charset="0"/>
                <a:cs typeface="Times New Roman" panose="02020603050405020304" pitchFamily="18" charset="0"/>
              </a:rPr>
              <a:t>+ Thủy Tinh đến sau không cưới được vợ, nổi giận mang quân đi đánh Sơn Tinh.</a:t>
            </a:r>
          </a:p>
          <a:p>
            <a:pPr algn="just"/>
            <a:r>
              <a:rPr lang="vi-VN" sz="2800" dirty="0">
                <a:solidFill>
                  <a:srgbClr val="161616"/>
                </a:solidFill>
                <a:latin typeface="Times New Roman" panose="02020603050405020304" pitchFamily="18" charset="0"/>
                <a:cs typeface="Times New Roman" panose="02020603050405020304" pitchFamily="18" charset="0"/>
              </a:rPr>
              <a:t>+ Hai bên giao chiến hằng tháng trời, cuối cùng Thủy Tinh thua đành rút lui.</a:t>
            </a:r>
          </a:p>
          <a:p>
            <a:pPr algn="just"/>
            <a:r>
              <a:rPr lang="vi-VN" sz="2800" dirty="0">
                <a:solidFill>
                  <a:srgbClr val="161616"/>
                </a:solidFill>
                <a:latin typeface="Times New Roman" panose="02020603050405020304" pitchFamily="18" charset="0"/>
                <a:cs typeface="Times New Roman" panose="02020603050405020304" pitchFamily="18" charset="0"/>
              </a:rPr>
              <a:t>+ Hằng năm, Thủy Tinh lại dâng nước lên đánh Sơn Tinh, gây ra lũ lụt.</a:t>
            </a:r>
          </a:p>
        </p:txBody>
      </p:sp>
      <p:grpSp>
        <p:nvGrpSpPr>
          <p:cNvPr id="5" name="Group 4"/>
          <p:cNvGrpSpPr/>
          <p:nvPr/>
        </p:nvGrpSpPr>
        <p:grpSpPr>
          <a:xfrm>
            <a:off x="1596789" y="0"/>
            <a:ext cx="9225886" cy="1051549"/>
            <a:chOff x="2590937" y="1659511"/>
            <a:chExt cx="2039726" cy="1868604"/>
          </a:xfrm>
          <a:solidFill>
            <a:schemeClr val="accent5">
              <a:lumMod val="50000"/>
            </a:schemeClr>
          </a:solidFill>
        </p:grpSpPr>
        <p:sp>
          <p:nvSpPr>
            <p:cNvPr id="6" name="Rectangle 5"/>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just"/>
              <a:r>
                <a:rPr lang="vi-VN" sz="3600" b="1" dirty="0">
                  <a:solidFill>
                    <a:schemeClr val="bg1"/>
                  </a:solidFill>
                  <a:latin typeface="Times New Roman" panose="02020603050405020304" pitchFamily="18" charset="0"/>
                  <a:cs typeface="Times New Roman" panose="02020603050405020304" pitchFamily="18" charset="0"/>
                </a:rPr>
                <a:t>– Nội dung chính của văn bản được tóm tắt:</a:t>
              </a:r>
              <a:endParaRPr lang="vi-VN" sz="3600"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380006" y="1637020"/>
            <a:ext cx="4246585" cy="3539110"/>
          </a:xfrm>
          <a:prstGeom prst="rect">
            <a:avLst/>
          </a:prstGeom>
        </p:spPr>
      </p:pic>
    </p:spTree>
    <p:extLst>
      <p:ext uri="{BB962C8B-B14F-4D97-AF65-F5344CB8AC3E}">
        <p14:creationId xmlns:p14="http://schemas.microsoft.com/office/powerpoint/2010/main" val="2324491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44964" y="225281"/>
            <a:ext cx="4925995" cy="1182727"/>
          </a:xfrm>
          <a:prstGeom prst="rect">
            <a:avLst/>
          </a:prstGeom>
        </p:spPr>
      </p:pic>
      <p:graphicFrame>
        <p:nvGraphicFramePr>
          <p:cNvPr id="6" name="Table 5">
            <a:extLst>
              <a:ext uri="{FF2B5EF4-FFF2-40B4-BE49-F238E27FC236}">
                <a16:creationId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3556177614"/>
              </p:ext>
            </p:extLst>
          </p:nvPr>
        </p:nvGraphicFramePr>
        <p:xfrm>
          <a:off x="238521" y="1409980"/>
          <a:ext cx="11662327" cy="5222833"/>
        </p:xfrm>
        <a:graphic>
          <a:graphicData uri="http://schemas.openxmlformats.org/drawingml/2006/table">
            <a:tbl>
              <a:tblPr firstRow="1" firstCol="1" bandRow="1"/>
              <a:tblGrid>
                <a:gridCol w="6889928">
                  <a:extLst>
                    <a:ext uri="{9D8B030D-6E8A-4147-A177-3AD203B41FA5}">
                      <a16:colId xmlns:a16="http://schemas.microsoft.com/office/drawing/2014/main" val="2201871687"/>
                    </a:ext>
                  </a:extLst>
                </a:gridCol>
                <a:gridCol w="2267453">
                  <a:extLst>
                    <a:ext uri="{9D8B030D-6E8A-4147-A177-3AD203B41FA5}">
                      <a16:colId xmlns:a16="http://schemas.microsoft.com/office/drawing/2014/main" val="335175101"/>
                    </a:ext>
                  </a:extLst>
                </a:gridCol>
                <a:gridCol w="2504946">
                  <a:extLst>
                    <a:ext uri="{9D8B030D-6E8A-4147-A177-3AD203B41FA5}">
                      <a16:colId xmlns:a16="http://schemas.microsoft.com/office/drawing/2014/main" val="3178921641"/>
                    </a:ext>
                  </a:extLst>
                </a:gridCol>
              </a:tblGrid>
              <a:tr h="580315">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72937845"/>
                  </a:ext>
                </a:extLst>
              </a:tr>
              <a:tr h="1160629">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779900"/>
                  </a:ext>
                </a:extLst>
              </a:tr>
              <a:tr h="1740945">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3304713"/>
                  </a:ext>
                </a:extLst>
              </a:tr>
              <a:tr h="1160629">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12000492"/>
                  </a:ext>
                </a:extLst>
              </a:tr>
              <a:tr h="580315">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1121026"/>
                  </a:ext>
                </a:extLst>
              </a:tr>
            </a:tbl>
          </a:graphicData>
        </a:graphic>
      </p:graphicFrame>
    </p:spTree>
    <p:extLst>
      <p:ext uri="{BB962C8B-B14F-4D97-AF65-F5344CB8AC3E}">
        <p14:creationId xmlns:p14="http://schemas.microsoft.com/office/powerpoint/2010/main" val="33876539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5677</TotalTime>
  <Words>1476</Words>
  <Application>Microsoft Office PowerPoint</Application>
  <PresentationFormat>Widescreen</PresentationFormat>
  <Paragraphs>168</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DengXian</vt:lpstr>
      <vt:lpstr>.VnTime</vt:lpstr>
      <vt:lpstr>Arial</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cp:lastModifiedBy>
  <cp:revision>731</cp:revision>
  <dcterms:created xsi:type="dcterms:W3CDTF">2018-06-17T04:53:58Z</dcterms:created>
  <dcterms:modified xsi:type="dcterms:W3CDTF">2024-09-19T16:08:41Z</dcterms:modified>
</cp:coreProperties>
</file>