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media/audio5.wav" ContentType="audio/wav"/>
  <Override PartName="/ppt/media/audio6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7" r:id="rId3"/>
    <p:sldMasterId id="2147483719" r:id="rId4"/>
    <p:sldMasterId id="2147483731" r:id="rId5"/>
    <p:sldMasterId id="2147483743" r:id="rId6"/>
    <p:sldMasterId id="2147483785" r:id="rId7"/>
    <p:sldMasterId id="2147483799" r:id="rId8"/>
  </p:sldMasterIdLst>
  <p:notesMasterIdLst>
    <p:notesMasterId r:id="rId43"/>
  </p:notesMasterIdLst>
  <p:sldIdLst>
    <p:sldId id="1899" r:id="rId9"/>
    <p:sldId id="259" r:id="rId10"/>
    <p:sldId id="271" r:id="rId11"/>
    <p:sldId id="272" r:id="rId12"/>
    <p:sldId id="260" r:id="rId13"/>
    <p:sldId id="261" r:id="rId14"/>
    <p:sldId id="262" r:id="rId15"/>
    <p:sldId id="263" r:id="rId16"/>
    <p:sldId id="269" r:id="rId17"/>
    <p:sldId id="1894" r:id="rId18"/>
    <p:sldId id="1908" r:id="rId19"/>
    <p:sldId id="275" r:id="rId20"/>
    <p:sldId id="1903" r:id="rId21"/>
    <p:sldId id="1904" r:id="rId22"/>
    <p:sldId id="1913" r:id="rId23"/>
    <p:sldId id="1924" r:id="rId24"/>
    <p:sldId id="1905" r:id="rId25"/>
    <p:sldId id="1922" r:id="rId26"/>
    <p:sldId id="1925" r:id="rId27"/>
    <p:sldId id="294" r:id="rId28"/>
    <p:sldId id="295" r:id="rId29"/>
    <p:sldId id="1926" r:id="rId30"/>
    <p:sldId id="326" r:id="rId31"/>
    <p:sldId id="1906" r:id="rId32"/>
    <p:sldId id="1927" r:id="rId33"/>
    <p:sldId id="1902" r:id="rId34"/>
    <p:sldId id="1909" r:id="rId35"/>
    <p:sldId id="328" r:id="rId36"/>
    <p:sldId id="1928" r:id="rId37"/>
    <p:sldId id="257" r:id="rId38"/>
    <p:sldId id="1929" r:id="rId39"/>
    <p:sldId id="285" r:id="rId40"/>
    <p:sldId id="330" r:id="rId41"/>
    <p:sldId id="32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A19E22"/>
    <a:srgbClr val="B3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77" autoAdjust="0"/>
  </p:normalViewPr>
  <p:slideViewPr>
    <p:cSldViewPr snapToGrid="0">
      <p:cViewPr varScale="1">
        <p:scale>
          <a:sx n="53" d="100"/>
          <a:sy n="53" d="100"/>
        </p:scale>
        <p:origin x="10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4CF04D-DD3C-4A2B-BDEA-1EC7F21DE613}" type="doc">
      <dgm:prSet loTypeId="urn:microsoft.com/office/officeart/2008/layout/VerticalCurvedList" loCatId="list" qsTypeId="urn:microsoft.com/office/officeart/2005/8/quickstyle/3d6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27F9FF0-D905-4310-9086-F9E86BADE902}">
      <dgm:prSet phldrT="[Text]" custT="1"/>
      <dgm:spPr/>
      <dgm:t>
        <a:bodyPr/>
        <a:lstStyle/>
        <a:p>
          <a:r>
            <a: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 trình bậc nhất một ẩn và cách giải</a:t>
          </a:r>
          <a:endParaRPr lang="en-US" sz="4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247B35-23D2-46B0-8C1B-8E4BB4FA9CD8}" type="parTrans" cxnId="{9A6A4EAF-96F5-4A96-A85B-99DF874D560B}">
      <dgm:prSet/>
      <dgm:spPr/>
      <dgm:t>
        <a:bodyPr/>
        <a:lstStyle/>
        <a:p>
          <a:endParaRPr lang="en-US"/>
        </a:p>
      </dgm:t>
    </dgm:pt>
    <dgm:pt modelId="{AD1C7CB1-42DB-4CAF-8E9A-605874234335}" type="sibTrans" cxnId="{9A6A4EAF-96F5-4A96-A85B-99DF874D560B}">
      <dgm:prSet/>
      <dgm:spPr/>
      <dgm:t>
        <a:bodyPr/>
        <a:lstStyle/>
        <a:p>
          <a:endParaRPr lang="en-US"/>
        </a:p>
      </dgm:t>
    </dgm:pt>
    <dgm:pt modelId="{24680859-352F-434E-A73A-7739921AA4E9}">
      <dgm:prSet phldrT="[Text]" custT="1"/>
      <dgm:spPr/>
      <dgm:t>
        <a:bodyPr/>
        <a:lstStyle/>
        <a:p>
          <a:r>
            <a:rPr lang="en-US" sz="4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Phương trình một ẩn</a:t>
          </a:r>
          <a:endParaRPr lang="en-US" sz="4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088993-A75C-4F8D-86F1-EDEC6A78DD39}" type="parTrans" cxnId="{BEDE1A10-0802-433A-8AC1-D4B5E9119B8A}">
      <dgm:prSet/>
      <dgm:spPr/>
      <dgm:t>
        <a:bodyPr/>
        <a:lstStyle/>
        <a:p>
          <a:endParaRPr lang="en-US"/>
        </a:p>
      </dgm:t>
    </dgm:pt>
    <dgm:pt modelId="{CFF0EFC0-7E8D-4774-A555-72DDA71A8885}" type="sibTrans" cxnId="{BEDE1A10-0802-433A-8AC1-D4B5E9119B8A}">
      <dgm:prSet/>
      <dgm:spPr/>
      <dgm:t>
        <a:bodyPr/>
        <a:lstStyle/>
        <a:p>
          <a:endParaRPr lang="en-US"/>
        </a:p>
      </dgm:t>
    </dgm:pt>
    <dgm:pt modelId="{4FB770B0-5DE3-4CE8-AF58-21AE5D741E90}">
      <dgm:prSet phldrT="[Text]" custT="1"/>
      <dgm:spPr>
        <a:ln>
          <a:solidFill>
            <a:schemeClr val="accent4"/>
          </a:solidFill>
        </a:ln>
      </dgm:spPr>
      <dgm:t>
        <a:bodyPr/>
        <a:lstStyle/>
        <a:p>
          <a:r>
            <a: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 trình đưa được về dạng ax + b = 0</a:t>
          </a:r>
          <a:endParaRPr lang="en-US" sz="4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068A4D-87AB-40B8-BB21-5665644E41C3}" type="sibTrans" cxnId="{BF5B4904-B90F-41BC-8E8C-5576631A6420}">
      <dgm:prSet/>
      <dgm:spPr/>
      <dgm:t>
        <a:bodyPr/>
        <a:lstStyle/>
        <a:p>
          <a:endParaRPr lang="en-US"/>
        </a:p>
      </dgm:t>
    </dgm:pt>
    <dgm:pt modelId="{0DDE051D-2385-471C-A754-02BEC3F938E4}" type="parTrans" cxnId="{BF5B4904-B90F-41BC-8E8C-5576631A6420}">
      <dgm:prSet/>
      <dgm:spPr/>
      <dgm:t>
        <a:bodyPr/>
        <a:lstStyle/>
        <a:p>
          <a:endParaRPr lang="en-US"/>
        </a:p>
      </dgm:t>
    </dgm:pt>
    <dgm:pt modelId="{B02714E0-D3C4-46C6-88CD-89C1A955E629}" type="pres">
      <dgm:prSet presAssocID="{FB4CF04D-DD3C-4A2B-BDEA-1EC7F21DE613}" presName="Name0" presStyleCnt="0">
        <dgm:presLayoutVars>
          <dgm:chMax val="7"/>
          <dgm:chPref val="7"/>
          <dgm:dir/>
        </dgm:presLayoutVars>
      </dgm:prSet>
      <dgm:spPr/>
    </dgm:pt>
    <dgm:pt modelId="{CEB9B9BD-8BE0-4058-B4DC-4D979E7E2E0C}" type="pres">
      <dgm:prSet presAssocID="{FB4CF04D-DD3C-4A2B-BDEA-1EC7F21DE613}" presName="Name1" presStyleCnt="0"/>
      <dgm:spPr/>
    </dgm:pt>
    <dgm:pt modelId="{EFDB8930-189C-4094-9064-B6533BA28C00}" type="pres">
      <dgm:prSet presAssocID="{FB4CF04D-DD3C-4A2B-BDEA-1EC7F21DE613}" presName="cycle" presStyleCnt="0"/>
      <dgm:spPr/>
    </dgm:pt>
    <dgm:pt modelId="{0A3DF740-043E-46DC-8BA4-A6D2B57CCD92}" type="pres">
      <dgm:prSet presAssocID="{FB4CF04D-DD3C-4A2B-BDEA-1EC7F21DE613}" presName="srcNode" presStyleLbl="node1" presStyleIdx="0" presStyleCnt="3"/>
      <dgm:spPr/>
    </dgm:pt>
    <dgm:pt modelId="{12D52BB3-3BC1-4B43-81C5-A78F99E6E50B}" type="pres">
      <dgm:prSet presAssocID="{FB4CF04D-DD3C-4A2B-BDEA-1EC7F21DE613}" presName="conn" presStyleLbl="parChTrans1D2" presStyleIdx="0" presStyleCnt="1"/>
      <dgm:spPr/>
    </dgm:pt>
    <dgm:pt modelId="{3CFB681C-9186-45AC-92AF-A176095EDA84}" type="pres">
      <dgm:prSet presAssocID="{FB4CF04D-DD3C-4A2B-BDEA-1EC7F21DE613}" presName="extraNode" presStyleLbl="node1" presStyleIdx="0" presStyleCnt="3"/>
      <dgm:spPr/>
    </dgm:pt>
    <dgm:pt modelId="{4FDB470C-EC73-4629-8326-56B87ADA1016}" type="pres">
      <dgm:prSet presAssocID="{FB4CF04D-DD3C-4A2B-BDEA-1EC7F21DE613}" presName="dstNode" presStyleLbl="node1" presStyleIdx="0" presStyleCnt="3"/>
      <dgm:spPr/>
    </dgm:pt>
    <dgm:pt modelId="{BCB6EB86-ECF5-48D8-B4DD-E65CA293AFDC}" type="pres">
      <dgm:prSet presAssocID="{927F9FF0-D905-4310-9086-F9E86BADE902}" presName="text_1" presStyleLbl="node1" presStyleIdx="0" presStyleCnt="3" custLinFactY="55161" custLinFactNeighborX="3419" custLinFactNeighborY="100000">
        <dgm:presLayoutVars>
          <dgm:bulletEnabled val="1"/>
        </dgm:presLayoutVars>
      </dgm:prSet>
      <dgm:spPr/>
    </dgm:pt>
    <dgm:pt modelId="{D6338EF6-2CC7-46E2-9B91-C5EBC30C9EF0}" type="pres">
      <dgm:prSet presAssocID="{927F9FF0-D905-4310-9086-F9E86BADE902}" presName="accent_1" presStyleCnt="0"/>
      <dgm:spPr/>
    </dgm:pt>
    <dgm:pt modelId="{C5D70D2B-BF98-4843-A71D-9F6F890FD2E9}" type="pres">
      <dgm:prSet presAssocID="{927F9FF0-D905-4310-9086-F9E86BADE902}" presName="accentRepeatNode" presStyleLbl="solidFgAcc1" presStyleIdx="0" presStyleCnt="3" custLinFactNeighborY="-30595"/>
      <dgm:spPr/>
    </dgm:pt>
    <dgm:pt modelId="{52B8E05D-FB42-42E5-A639-26C907D9CA4A}" type="pres">
      <dgm:prSet presAssocID="{24680859-352F-434E-A73A-7739921AA4E9}" presName="text_2" presStyleLbl="node1" presStyleIdx="1" presStyleCnt="3" custLinFactY="-100000" custLinFactNeighborX="842" custLinFactNeighborY="-104470">
        <dgm:presLayoutVars>
          <dgm:bulletEnabled val="1"/>
        </dgm:presLayoutVars>
      </dgm:prSet>
      <dgm:spPr/>
    </dgm:pt>
    <dgm:pt modelId="{8872010F-91BF-4CE7-8BA0-BEF9A9D8D62E}" type="pres">
      <dgm:prSet presAssocID="{24680859-352F-434E-A73A-7739921AA4E9}" presName="accent_2" presStyleCnt="0"/>
      <dgm:spPr/>
    </dgm:pt>
    <dgm:pt modelId="{9AAF3988-A85C-432B-996A-6956DAF6A211}" type="pres">
      <dgm:prSet presAssocID="{24680859-352F-434E-A73A-7739921AA4E9}" presName="accentRepeatNode" presStyleLbl="solidFgAcc1" presStyleIdx="1" presStyleCnt="3" custLinFactNeighborX="-6549" custLinFactNeighborY="4164"/>
      <dgm:spPr/>
    </dgm:pt>
    <dgm:pt modelId="{3573B9DB-5249-4F4E-8608-D973B3EA88E4}" type="pres">
      <dgm:prSet presAssocID="{4FB770B0-5DE3-4CE8-AF58-21AE5D741E90}" presName="text_3" presStyleLbl="node1" presStyleIdx="2" presStyleCnt="3" custLinFactNeighborY="35712">
        <dgm:presLayoutVars>
          <dgm:bulletEnabled val="1"/>
        </dgm:presLayoutVars>
      </dgm:prSet>
      <dgm:spPr/>
    </dgm:pt>
    <dgm:pt modelId="{25EC83A4-BBC4-4D8F-AF64-ED4DF11AA9B2}" type="pres">
      <dgm:prSet presAssocID="{4FB770B0-5DE3-4CE8-AF58-21AE5D741E90}" presName="accent_3" presStyleCnt="0"/>
      <dgm:spPr/>
    </dgm:pt>
    <dgm:pt modelId="{98A467B2-A631-461C-9AD1-CEE12BA7CEC4}" type="pres">
      <dgm:prSet presAssocID="{4FB770B0-5DE3-4CE8-AF58-21AE5D741E90}" presName="accentRepeatNode" presStyleLbl="solidFgAcc1" presStyleIdx="2" presStyleCnt="3" custLinFactNeighborX="-6115" custLinFactNeighborY="30000"/>
      <dgm:spPr/>
    </dgm:pt>
  </dgm:ptLst>
  <dgm:cxnLst>
    <dgm:cxn modelId="{BF5B4904-B90F-41BC-8E8C-5576631A6420}" srcId="{FB4CF04D-DD3C-4A2B-BDEA-1EC7F21DE613}" destId="{4FB770B0-5DE3-4CE8-AF58-21AE5D741E90}" srcOrd="2" destOrd="0" parTransId="{0DDE051D-2385-471C-A754-02BEC3F938E4}" sibTransId="{89068A4D-87AB-40B8-BB21-5665644E41C3}"/>
    <dgm:cxn modelId="{BEDE1A10-0802-433A-8AC1-D4B5E9119B8A}" srcId="{FB4CF04D-DD3C-4A2B-BDEA-1EC7F21DE613}" destId="{24680859-352F-434E-A73A-7739921AA4E9}" srcOrd="1" destOrd="0" parTransId="{94088993-A75C-4F8D-86F1-EDEC6A78DD39}" sibTransId="{CFF0EFC0-7E8D-4774-A555-72DDA71A8885}"/>
    <dgm:cxn modelId="{1D40D12C-CD7D-488B-B8D0-8AEB6A3C95BF}" type="presOf" srcId="{FB4CF04D-DD3C-4A2B-BDEA-1EC7F21DE613}" destId="{B02714E0-D3C4-46C6-88CD-89C1A955E629}" srcOrd="0" destOrd="0" presId="urn:microsoft.com/office/officeart/2008/layout/VerticalCurvedList"/>
    <dgm:cxn modelId="{17769962-2FFB-468C-88F5-643A397780BD}" type="presOf" srcId="{927F9FF0-D905-4310-9086-F9E86BADE902}" destId="{BCB6EB86-ECF5-48D8-B4DD-E65CA293AFDC}" srcOrd="0" destOrd="0" presId="urn:microsoft.com/office/officeart/2008/layout/VerticalCurvedList"/>
    <dgm:cxn modelId="{9FF15163-93A8-461E-A376-1A2CACA634C2}" type="presOf" srcId="{24680859-352F-434E-A73A-7739921AA4E9}" destId="{52B8E05D-FB42-42E5-A639-26C907D9CA4A}" srcOrd="0" destOrd="0" presId="urn:microsoft.com/office/officeart/2008/layout/VerticalCurvedList"/>
    <dgm:cxn modelId="{0EC7ED8C-7617-41C2-833C-B1DC86D1E94C}" type="presOf" srcId="{AD1C7CB1-42DB-4CAF-8E9A-605874234335}" destId="{12D52BB3-3BC1-4B43-81C5-A78F99E6E50B}" srcOrd="0" destOrd="0" presId="urn:microsoft.com/office/officeart/2008/layout/VerticalCurvedList"/>
    <dgm:cxn modelId="{9A6A4EAF-96F5-4A96-A85B-99DF874D560B}" srcId="{FB4CF04D-DD3C-4A2B-BDEA-1EC7F21DE613}" destId="{927F9FF0-D905-4310-9086-F9E86BADE902}" srcOrd="0" destOrd="0" parTransId="{52247B35-23D2-46B0-8C1B-8E4BB4FA9CD8}" sibTransId="{AD1C7CB1-42DB-4CAF-8E9A-605874234335}"/>
    <dgm:cxn modelId="{C4FE38DB-A1D8-4EF7-9F09-FE8684ED1E4F}" type="presOf" srcId="{4FB770B0-5DE3-4CE8-AF58-21AE5D741E90}" destId="{3573B9DB-5249-4F4E-8608-D973B3EA88E4}" srcOrd="0" destOrd="0" presId="urn:microsoft.com/office/officeart/2008/layout/VerticalCurvedList"/>
    <dgm:cxn modelId="{7B415685-D2CD-4523-899A-7F8B25C1F661}" type="presParOf" srcId="{B02714E0-D3C4-46C6-88CD-89C1A955E629}" destId="{CEB9B9BD-8BE0-4058-B4DC-4D979E7E2E0C}" srcOrd="0" destOrd="0" presId="urn:microsoft.com/office/officeart/2008/layout/VerticalCurvedList"/>
    <dgm:cxn modelId="{D516092C-1C1D-486B-BD26-08D44607856E}" type="presParOf" srcId="{CEB9B9BD-8BE0-4058-B4DC-4D979E7E2E0C}" destId="{EFDB8930-189C-4094-9064-B6533BA28C00}" srcOrd="0" destOrd="0" presId="urn:microsoft.com/office/officeart/2008/layout/VerticalCurvedList"/>
    <dgm:cxn modelId="{774F7D75-B8A5-4F03-B2AC-E4DD7453E851}" type="presParOf" srcId="{EFDB8930-189C-4094-9064-B6533BA28C00}" destId="{0A3DF740-043E-46DC-8BA4-A6D2B57CCD92}" srcOrd="0" destOrd="0" presId="urn:microsoft.com/office/officeart/2008/layout/VerticalCurvedList"/>
    <dgm:cxn modelId="{FA271416-1809-41A5-9348-DFC04A719E08}" type="presParOf" srcId="{EFDB8930-189C-4094-9064-B6533BA28C00}" destId="{12D52BB3-3BC1-4B43-81C5-A78F99E6E50B}" srcOrd="1" destOrd="0" presId="urn:microsoft.com/office/officeart/2008/layout/VerticalCurvedList"/>
    <dgm:cxn modelId="{551B4258-7D50-437F-A381-4D72BE02F9B4}" type="presParOf" srcId="{EFDB8930-189C-4094-9064-B6533BA28C00}" destId="{3CFB681C-9186-45AC-92AF-A176095EDA84}" srcOrd="2" destOrd="0" presId="urn:microsoft.com/office/officeart/2008/layout/VerticalCurvedList"/>
    <dgm:cxn modelId="{E378242A-2C8C-4CE2-822C-0E3808664172}" type="presParOf" srcId="{EFDB8930-189C-4094-9064-B6533BA28C00}" destId="{4FDB470C-EC73-4629-8326-56B87ADA1016}" srcOrd="3" destOrd="0" presId="urn:microsoft.com/office/officeart/2008/layout/VerticalCurvedList"/>
    <dgm:cxn modelId="{BBD23B62-AC1B-4D78-8C35-D1614C5FFD7D}" type="presParOf" srcId="{CEB9B9BD-8BE0-4058-B4DC-4D979E7E2E0C}" destId="{BCB6EB86-ECF5-48D8-B4DD-E65CA293AFDC}" srcOrd="1" destOrd="0" presId="urn:microsoft.com/office/officeart/2008/layout/VerticalCurvedList"/>
    <dgm:cxn modelId="{9DAF405E-5A66-4E8D-B53E-AF9CEA7AF963}" type="presParOf" srcId="{CEB9B9BD-8BE0-4058-B4DC-4D979E7E2E0C}" destId="{D6338EF6-2CC7-46E2-9B91-C5EBC30C9EF0}" srcOrd="2" destOrd="0" presId="urn:microsoft.com/office/officeart/2008/layout/VerticalCurvedList"/>
    <dgm:cxn modelId="{6DB0161D-A70A-4F8E-95F1-0815B391B141}" type="presParOf" srcId="{D6338EF6-2CC7-46E2-9B91-C5EBC30C9EF0}" destId="{C5D70D2B-BF98-4843-A71D-9F6F890FD2E9}" srcOrd="0" destOrd="0" presId="urn:microsoft.com/office/officeart/2008/layout/VerticalCurvedList"/>
    <dgm:cxn modelId="{83049F14-BE94-407F-9573-87BBB180C202}" type="presParOf" srcId="{CEB9B9BD-8BE0-4058-B4DC-4D979E7E2E0C}" destId="{52B8E05D-FB42-42E5-A639-26C907D9CA4A}" srcOrd="3" destOrd="0" presId="urn:microsoft.com/office/officeart/2008/layout/VerticalCurvedList"/>
    <dgm:cxn modelId="{4C336AE0-28CB-46CC-95F8-A7F37C1F4A43}" type="presParOf" srcId="{CEB9B9BD-8BE0-4058-B4DC-4D979E7E2E0C}" destId="{8872010F-91BF-4CE7-8BA0-BEF9A9D8D62E}" srcOrd="4" destOrd="0" presId="urn:microsoft.com/office/officeart/2008/layout/VerticalCurvedList"/>
    <dgm:cxn modelId="{64B9A825-6471-4A1B-A901-2F70810EDA53}" type="presParOf" srcId="{8872010F-91BF-4CE7-8BA0-BEF9A9D8D62E}" destId="{9AAF3988-A85C-432B-996A-6956DAF6A211}" srcOrd="0" destOrd="0" presId="urn:microsoft.com/office/officeart/2008/layout/VerticalCurvedList"/>
    <dgm:cxn modelId="{E03730A0-66D6-4460-ABCD-F0FB9D1EBBC8}" type="presParOf" srcId="{CEB9B9BD-8BE0-4058-B4DC-4D979E7E2E0C}" destId="{3573B9DB-5249-4F4E-8608-D973B3EA88E4}" srcOrd="5" destOrd="0" presId="urn:microsoft.com/office/officeart/2008/layout/VerticalCurvedList"/>
    <dgm:cxn modelId="{84E23CEC-2E4C-4461-B820-A6A85FDB0894}" type="presParOf" srcId="{CEB9B9BD-8BE0-4058-B4DC-4D979E7E2E0C}" destId="{25EC83A4-BBC4-4D8F-AF64-ED4DF11AA9B2}" srcOrd="6" destOrd="0" presId="urn:microsoft.com/office/officeart/2008/layout/VerticalCurvedList"/>
    <dgm:cxn modelId="{1893670A-036B-48BC-8E33-05B9D3ED1036}" type="presParOf" srcId="{25EC83A4-BBC4-4D8F-AF64-ED4DF11AA9B2}" destId="{98A467B2-A631-461C-9AD1-CEE12BA7CE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52BB3-3BC1-4B43-81C5-A78F99E6E50B}">
      <dsp:nvSpPr>
        <dsp:cNvPr id="0" name=""/>
        <dsp:cNvSpPr/>
      </dsp:nvSpPr>
      <dsp:spPr>
        <a:xfrm>
          <a:off x="-7192128" y="-1099902"/>
          <a:ext cx="8563188" cy="8563188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CB6EB86-ECF5-48D8-B4DD-E65CA293AFDC}">
      <dsp:nvSpPr>
        <dsp:cNvPr id="0" name=""/>
        <dsp:cNvSpPr/>
      </dsp:nvSpPr>
      <dsp:spPr>
        <a:xfrm>
          <a:off x="971052" y="2611036"/>
          <a:ext cx="9975244" cy="12726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0187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 trình bậc nhất một ẩn và cách giải</a:t>
          </a:r>
          <a:endParaRPr lang="en-US" sz="4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1052" y="2611036"/>
        <a:ext cx="9975244" cy="1272676"/>
      </dsp:txXfrm>
    </dsp:sp>
    <dsp:sp modelId="{C5D70D2B-BF98-4843-A71D-9F6F890FD2E9}">
      <dsp:nvSpPr>
        <dsp:cNvPr id="0" name=""/>
        <dsp:cNvSpPr/>
      </dsp:nvSpPr>
      <dsp:spPr>
        <a:xfrm>
          <a:off x="87814" y="0"/>
          <a:ext cx="1590846" cy="1590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8E05D-FB42-42E5-A639-26C907D9CA4A}">
      <dsp:nvSpPr>
        <dsp:cNvPr id="0" name=""/>
        <dsp:cNvSpPr/>
      </dsp:nvSpPr>
      <dsp:spPr>
        <a:xfrm>
          <a:off x="1425952" y="0"/>
          <a:ext cx="9512626" cy="127267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0187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Phương trình một ẩn</a:t>
          </a:r>
          <a:endParaRPr lang="en-US" sz="4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5952" y="0"/>
        <a:ext cx="9512626" cy="1272676"/>
      </dsp:txXfrm>
    </dsp:sp>
    <dsp:sp modelId="{9AAF3988-A85C-432B-996A-6956DAF6A211}">
      <dsp:nvSpPr>
        <dsp:cNvPr id="0" name=""/>
        <dsp:cNvSpPr/>
      </dsp:nvSpPr>
      <dsp:spPr>
        <a:xfrm>
          <a:off x="446248" y="2452511"/>
          <a:ext cx="1590846" cy="1590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73B9DB-5249-4F4E-8608-D973B3EA88E4}">
      <dsp:nvSpPr>
        <dsp:cNvPr id="0" name=""/>
        <dsp:cNvSpPr/>
      </dsp:nvSpPr>
      <dsp:spPr>
        <a:xfrm>
          <a:off x="883237" y="4908867"/>
          <a:ext cx="9975244" cy="127267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solidFill>
            <a:schemeClr val="accent4"/>
          </a:solidFill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0187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 trình đưa được về dạng ax + b = 0</a:t>
          </a:r>
          <a:endParaRPr lang="en-US" sz="4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3237" y="4908867"/>
        <a:ext cx="9975244" cy="1272676"/>
      </dsp:txXfrm>
    </dsp:sp>
    <dsp:sp modelId="{98A467B2-A631-461C-9AD1-CEE12BA7CEC4}">
      <dsp:nvSpPr>
        <dsp:cNvPr id="0" name=""/>
        <dsp:cNvSpPr/>
      </dsp:nvSpPr>
      <dsp:spPr>
        <a:xfrm>
          <a:off x="0" y="4772538"/>
          <a:ext cx="1590846" cy="1590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9DC03-442F-4980-83AA-FD18D407E967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C638F-03D4-4C7A-AD17-5F485ACA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C638F-03D4-4C7A-AD17-5F485ACA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C638F-03D4-4C7A-AD17-5F485ACA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1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64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HĐ cặp đôi, kiểm tra chéo vở bài tập.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C638F-03D4-4C7A-AD17-5F485ACA1E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0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 cầu 1 Hs lên bảng thực hiện trêm máy tính</a:t>
            </a:r>
          </a:p>
          <a:p>
            <a:r>
              <a:rPr lang="en-US"/>
              <a:t>Viết x vào ô trống lựa chọn phương trình bậc nhất 1 ẩn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10005-C05E-47FB-B9E8-49C85EAD66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84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 ý: ở đây ý a, b nói thêm là phương trình bậc nhất một ẩn x</a:t>
            </a:r>
          </a:p>
          <a:p>
            <a:r>
              <a:rPr lang="en-US"/>
              <a:t>Ý f: Phương trình bậc nhất một ẩn 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C638F-03D4-4C7A-AD17-5F485ACA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46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16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c7537cc3f_0_3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c7537cc3f_0_3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97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B75-4066-E431-4852-787251075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F48B6-7477-A998-58AC-E7B5769E9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E8016-C069-1CBA-6372-0F96B294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79D7A-E396-0F9D-4478-C8C017BD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B9C4E-B5E9-0880-803D-A5EDD852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9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DF740-72CA-62F8-C00A-8D3D3B21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64C1D-5DC7-004D-CEDC-B05D25256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73CA3-31E7-CFE9-EAFE-3993CD6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7B31D-E9D3-7D39-0CD0-C80F16EE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02E06-1BBE-5375-6062-FA5A18DB1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18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1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584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584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31" name="Flowchart: Off-page Connector 30"/>
          <p:cNvSpPr/>
          <p:nvPr/>
        </p:nvSpPr>
        <p:spPr>
          <a:xfrm>
            <a:off x="11496242" y="317598"/>
            <a:ext cx="384047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9494" y="263969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1066-D761-3E6C-45D7-50A39F86D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1DABDD-6CAF-5CBA-2DA5-15C6CC569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57576-DDB7-3D30-3D75-C1696B85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9BCAD-CFF8-E1D1-F9F4-2B151CE02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5E6B9-16F9-8292-88C0-3296B44B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700490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185D-E127-B6FF-4C04-6FA4A95C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0253A-DAA5-2A9E-057D-74E16396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9B67A-440F-D23A-1382-9A4AE359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BA3CB-900B-CA4B-04E2-E8A0A774D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BB7DF-289F-3768-2286-1438D3F2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83933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E0398-9509-8806-3DBC-FC16BE89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A8069-66D1-D660-C5AE-815BF8884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D5DC0-9367-A6A9-2771-5C851736B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E04F3-A2DD-5DB2-763D-D5CBBA0B2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18E28-2183-3953-FC4E-DD11777A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695576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18253-7784-F2BF-E774-1EC22DFD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8D3B8-ECB7-50B1-44AC-D35387BD2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A1D6C-751D-97F8-2162-012899138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8A79F-3478-2C02-3E0B-59E6F8B8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A47DE-FDBC-F302-426C-861768F6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58D20-9B80-2B38-EE64-A38F7DCE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948008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B00A-B01F-0E5A-0AA3-487070350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8B06E-FAA2-0785-59B4-CB17517CE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B80EF-7777-BB72-D776-6848FA36A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D3164-F8CF-E0E4-1958-FA138ED6B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408C1-E0CA-E4DC-8E03-4A6D0B220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B8B9B0-9331-D614-8DD0-38DC91F58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1B8A4-33A6-9A00-988F-5311195E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B5A282-4D21-0726-59CD-3180F112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49262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3BD89-1D0C-8410-7C4C-16F7B3D2E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DF0DA-2CE2-A72E-8B8F-A65BACF6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68A13-05AF-A953-A4FB-1EFC70605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7C7D1-6CD6-BEBC-4373-77D0D0CA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954315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68FDF-DBA6-CA91-F2C7-3903BD81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1187D-3A25-4B7C-1470-A7DEBC00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BEB99-65A6-D118-970B-DFF8A3FE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4082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14C493-6373-FB83-F48A-2EE97E5B5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1319F-AF94-7E90-4D26-3D1A63F85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760E-B856-72DD-6AE2-76023835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4A490-384E-5102-F306-66A9AD09F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18F47-1071-FA50-F83E-634E57E6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911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825CF-D4E1-53A4-EB1C-458B3881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FB66-FF5D-212C-684E-1497E149C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621E9-D79C-714D-A6F2-944BE4F0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13888-15F6-2885-EAA4-1774E741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D25E3-A78C-C53E-6662-47F7F458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83D9F-8715-AEE3-FF89-538D199F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069957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35F88-0E15-A8CF-64A3-4BBE339F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F37D1B-EFC2-FC02-65EA-FFE3B516A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0DF77-8DD3-EA24-7CAF-B12F652BE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BEACA-5834-90F2-05F1-8D6C719F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0A44A-CDA6-4890-A9C4-59D13D59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C08A5-549F-C604-BA94-4E48EE62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342187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DA736-AC5A-B11A-9C97-35F1EA090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90059-4E60-B7AC-7493-6007B5355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027C2-05A0-E492-2215-0923CB7C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D4A75-9E70-E454-6DD7-1D22FA19F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9AF61-6054-FE49-FE52-5254B8D3B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400716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242F09-74E6-3046-0047-05F304D9C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78C508-0ABF-46F0-9300-F1D90D627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0124B-939B-69EB-74CE-AD03713E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39329-17AE-7014-EFEA-56798607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2A3B4-25EA-7B99-97AE-2886A4B7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65802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 l="-45000" r="-4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086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4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5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058" y="265374"/>
            <a:ext cx="10515600" cy="466148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2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7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75B7-88CD-F4A7-BB60-C5376A5C5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38544-A5DE-0CDD-40B7-7E14134F5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BF518-D162-1672-86C7-AA69E1CE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ED85A-5842-511E-008E-6C71BBB1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DD3B-47DB-B197-8456-FD491F87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00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99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6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6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584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584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11496242" y="317598"/>
            <a:ext cx="384047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9494" y="263969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44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8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3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A77154-9628-4C7F-9D84-C08BA89CBF0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75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EE710D-3AAF-4899-B508-C8E2ED7A4A4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070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E09608-62E4-4786-9C89-4AC0C4E6BC9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6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E4FB0-AF8A-9F02-A555-98E8BF04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0D017-0CE5-FEAA-5463-0D20D86A6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E5E00-00D7-F5AC-69FC-9DE9D918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EB75-5187-1EC8-0E30-24CA5012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14DA7-0FA6-A5FE-8E9C-64AFE872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48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488F3A-5AB6-454F-92C6-2EC129DFD9C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6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53AFB6-E64E-47E3-9E6F-82E420ABDA2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96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9700BB-2A2D-4553-BB5D-D7E2B3ACB17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86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62CA6-3554-4681-9295-C093AE9F89D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39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1500B9-1ADD-4DCC-906F-552B0BD5A21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6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DC47B8-F684-4507-AE35-AF8EECB563B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3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3C5F39-2585-445B-A8F0-96B322068BE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66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38221E-2437-4D4C-952E-98A9B4F9FAF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1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19200" y="1717105"/>
            <a:ext cx="4547600" cy="2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99800" y="4750109"/>
            <a:ext cx="4596400" cy="12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500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13" name="Google Shape;13;p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Google Shape;14;p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Google Shape;15;p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7124767" y="2250033"/>
            <a:ext cx="34260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7124767" y="4804433"/>
            <a:ext cx="36848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 hasCustomPrompt="1"/>
          </p:nvPr>
        </p:nvSpPr>
        <p:spPr>
          <a:xfrm>
            <a:off x="7196367" y="1270167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279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01AB6-95BC-0DEA-0F35-18AAE946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B82D0-8AA4-04C6-125D-C8921312F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03C0B-5E4A-C920-DBE5-DFF5E3197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72434-92EA-5C67-22A5-98358F41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F987C-C453-C27D-391D-608F7BD0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FFE92-570B-46A0-33AF-67306DA0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302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0800" y="1664400"/>
            <a:ext cx="10290400" cy="4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620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6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96" name="Google Shape;96;p6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119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7"/>
          <p:cNvGrpSpPr/>
          <p:nvPr/>
        </p:nvGrpSpPr>
        <p:grpSpPr>
          <a:xfrm rot="624426">
            <a:off x="7813987" y="2743678"/>
            <a:ext cx="6349125" cy="6789460"/>
            <a:chOff x="7567300" y="1541100"/>
            <a:chExt cx="3167100" cy="3386750"/>
          </a:xfrm>
        </p:grpSpPr>
        <p:sp>
          <p:nvSpPr>
            <p:cNvPr id="132" name="Google Shape;132;p7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179539">
            <a:off x="196526" y="719525"/>
            <a:ext cx="6738407" cy="7705057"/>
            <a:chOff x="1732250" y="435101"/>
            <a:chExt cx="5053990" cy="5779004"/>
          </a:xfrm>
        </p:grpSpPr>
        <p:sp>
          <p:nvSpPr>
            <p:cNvPr id="153" name="Google Shape;153;p7"/>
            <p:cNvSpPr/>
            <p:nvPr/>
          </p:nvSpPr>
          <p:spPr>
            <a:xfrm>
              <a:off x="2124240" y="542605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2008462" y="435101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2258861" y="940350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2258861" y="1747713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2258861" y="2627818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2258861" y="3505348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2258861" y="4389077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2258861" y="5334720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732250" y="1000167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1732250" y="180853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1732250" y="2689164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732250" y="3566170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732250" y="444937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732250" y="5395541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 rot="-180143">
            <a:off x="1771974" y="2040082"/>
            <a:ext cx="4169724" cy="19751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subTitle" idx="1"/>
          </p:nvPr>
        </p:nvSpPr>
        <p:spPr>
          <a:xfrm rot="-180143">
            <a:off x="1891087" y="4884013"/>
            <a:ext cx="4169724" cy="11459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934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9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208" name="Google Shape;208;p9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1" name="Google Shape;241;p9"/>
          <p:cNvSpPr txBox="1">
            <a:spLocks noGrp="1"/>
          </p:cNvSpPr>
          <p:nvPr>
            <p:ph type="title"/>
          </p:nvPr>
        </p:nvSpPr>
        <p:spPr>
          <a:xfrm>
            <a:off x="1270396" y="2027817"/>
            <a:ext cx="39624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9"/>
          <p:cNvSpPr txBox="1">
            <a:spLocks noGrp="1"/>
          </p:cNvSpPr>
          <p:nvPr>
            <p:ph type="subTitle" idx="1"/>
          </p:nvPr>
        </p:nvSpPr>
        <p:spPr>
          <a:xfrm>
            <a:off x="1270233" y="3022441"/>
            <a:ext cx="39624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020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 txBox="1">
            <a:spLocks noGrp="1"/>
          </p:cNvSpPr>
          <p:nvPr>
            <p:ph type="title" hasCustomPrompt="1"/>
          </p:nvPr>
        </p:nvSpPr>
        <p:spPr>
          <a:xfrm>
            <a:off x="1785000" y="2130067"/>
            <a:ext cx="8619600" cy="19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1787400" y="4133915"/>
            <a:ext cx="8619600" cy="6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738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3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251" name="Google Shape;251;p1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2017500" y="2525000"/>
            <a:ext cx="2658000" cy="1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1"/>
          </p:nvPr>
        </p:nvSpPr>
        <p:spPr>
          <a:xfrm>
            <a:off x="8159369" y="567144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 hasCustomPrompt="1"/>
          </p:nvPr>
        </p:nvSpPr>
        <p:spPr>
          <a:xfrm>
            <a:off x="6972400" y="955200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3"/>
          </p:nvPr>
        </p:nvSpPr>
        <p:spPr>
          <a:xfrm>
            <a:off x="8159369" y="105619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4"/>
          </p:nvPr>
        </p:nvSpPr>
        <p:spPr>
          <a:xfrm>
            <a:off x="8159369" y="1976336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5" hasCustomPrompt="1"/>
          </p:nvPr>
        </p:nvSpPr>
        <p:spPr>
          <a:xfrm>
            <a:off x="6972400" y="2375907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6"/>
          </p:nvPr>
        </p:nvSpPr>
        <p:spPr>
          <a:xfrm>
            <a:off x="8159369" y="247187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7"/>
          </p:nvPr>
        </p:nvSpPr>
        <p:spPr>
          <a:xfrm>
            <a:off x="8159369" y="3385528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8" hasCustomPrompt="1"/>
          </p:nvPr>
        </p:nvSpPr>
        <p:spPr>
          <a:xfrm>
            <a:off x="6972400" y="3796613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9"/>
          </p:nvPr>
        </p:nvSpPr>
        <p:spPr>
          <a:xfrm>
            <a:off x="8159369" y="388755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3"/>
          </p:nvPr>
        </p:nvSpPr>
        <p:spPr>
          <a:xfrm>
            <a:off x="8159369" y="4794720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14" hasCustomPrompt="1"/>
          </p:nvPr>
        </p:nvSpPr>
        <p:spPr>
          <a:xfrm>
            <a:off x="6972400" y="5217319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5"/>
          </p:nvPr>
        </p:nvSpPr>
        <p:spPr>
          <a:xfrm>
            <a:off x="8159369" y="530323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6498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299" name="Google Shape;299;p14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3621000" y="5192951"/>
            <a:ext cx="4950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3426000" y="1967989"/>
            <a:ext cx="5340000" cy="2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733"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8755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18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470" name="Google Shape;470;p1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03" name="Google Shape;503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8"/>
          <p:cNvSpPr txBox="1">
            <a:spLocks noGrp="1"/>
          </p:cNvSpPr>
          <p:nvPr>
            <p:ph type="subTitle" idx="1"/>
          </p:nvPr>
        </p:nvSpPr>
        <p:spPr>
          <a:xfrm>
            <a:off x="1465733" y="4059800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5" name="Google Shape;505;p18"/>
          <p:cNvSpPr txBox="1">
            <a:spLocks noGrp="1"/>
          </p:cNvSpPr>
          <p:nvPr>
            <p:ph type="subTitle" idx="2"/>
          </p:nvPr>
        </p:nvSpPr>
        <p:spPr>
          <a:xfrm>
            <a:off x="1465733" y="4602917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8"/>
          <p:cNvSpPr txBox="1">
            <a:spLocks noGrp="1"/>
          </p:cNvSpPr>
          <p:nvPr>
            <p:ph type="subTitle" idx="3"/>
          </p:nvPr>
        </p:nvSpPr>
        <p:spPr>
          <a:xfrm>
            <a:off x="7181733" y="4059800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7" name="Google Shape;507;p18"/>
          <p:cNvSpPr txBox="1">
            <a:spLocks noGrp="1"/>
          </p:cNvSpPr>
          <p:nvPr>
            <p:ph type="subTitle" idx="4"/>
          </p:nvPr>
        </p:nvSpPr>
        <p:spPr>
          <a:xfrm>
            <a:off x="7181733" y="4602917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8"/>
          <p:cNvSpPr txBox="1">
            <a:spLocks noGrp="1"/>
          </p:cNvSpPr>
          <p:nvPr>
            <p:ph type="subTitle" idx="5"/>
          </p:nvPr>
        </p:nvSpPr>
        <p:spPr>
          <a:xfrm>
            <a:off x="7181733" y="1579233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9" name="Google Shape;509;p18"/>
          <p:cNvSpPr txBox="1">
            <a:spLocks noGrp="1"/>
          </p:cNvSpPr>
          <p:nvPr>
            <p:ph type="subTitle" idx="6"/>
          </p:nvPr>
        </p:nvSpPr>
        <p:spPr>
          <a:xfrm>
            <a:off x="7181733" y="2122351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295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8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730" name="Google Shape;730;p2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63" name="Google Shape;763;p2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8"/>
          <p:cNvSpPr txBox="1">
            <a:spLocks noGrp="1"/>
          </p:cNvSpPr>
          <p:nvPr>
            <p:ph type="subTitle" idx="1"/>
          </p:nvPr>
        </p:nvSpPr>
        <p:spPr>
          <a:xfrm>
            <a:off x="8617800" y="829700"/>
            <a:ext cx="2621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65" name="Google Shape;765;p28"/>
          <p:cNvSpPr txBox="1">
            <a:spLocks noGrp="1"/>
          </p:cNvSpPr>
          <p:nvPr>
            <p:ph type="subTitle" idx="2"/>
          </p:nvPr>
        </p:nvSpPr>
        <p:spPr>
          <a:xfrm>
            <a:off x="8617800" y="1372817"/>
            <a:ext cx="262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3"/>
          </p:nvPr>
        </p:nvSpPr>
        <p:spPr>
          <a:xfrm>
            <a:off x="8617800" y="3280977"/>
            <a:ext cx="262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4"/>
          </p:nvPr>
        </p:nvSpPr>
        <p:spPr>
          <a:xfrm>
            <a:off x="8617800" y="2737860"/>
            <a:ext cx="2621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68" name="Google Shape;768;p28"/>
          <p:cNvSpPr txBox="1">
            <a:spLocks noGrp="1"/>
          </p:cNvSpPr>
          <p:nvPr>
            <p:ph type="subTitle" idx="5"/>
          </p:nvPr>
        </p:nvSpPr>
        <p:spPr>
          <a:xfrm>
            <a:off x="8617800" y="5189084"/>
            <a:ext cx="262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28"/>
          <p:cNvSpPr txBox="1">
            <a:spLocks noGrp="1"/>
          </p:cNvSpPr>
          <p:nvPr>
            <p:ph type="subTitle" idx="6"/>
          </p:nvPr>
        </p:nvSpPr>
        <p:spPr>
          <a:xfrm>
            <a:off x="8617800" y="4645967"/>
            <a:ext cx="2621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813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82C55-E297-45F8-9259-0E6BF2075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C4901-A623-4E72-80B1-435D0DE98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867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E211-34F3-4E35-BB3E-82492D4B0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58AEF-B266-49A6-B8AD-5BB07CA55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29462-81D0-4F9A-B88E-9330D338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7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5C64-B6FB-4656-2CE3-6AC240F5B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A1412-C56A-E17D-09BF-ACB56BA07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FFB37-3561-FB58-5D5F-84121A508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0E7B69-A4DF-BC8B-29EA-26CCB1F3A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94416-8296-5D26-7891-125719FFF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C9409-D3AE-8B0A-CD46-E59DD23A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733A44-FC42-141B-475E-5CE7043D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02F78-1EE4-EDCF-C66B-24029BC0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0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BC5B-6DAA-4589-BA6D-18635F32F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DCBC2-F747-4A64-98DC-419BBF9D9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B0B5E-4A6D-4B4B-8166-CDDF7F2F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D10F-1331-4807-ADC7-208B2DB7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A019-300B-4E55-81FF-F200FA34F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63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092F-B232-4BEE-848F-22D967FD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2F77C-4AAF-48E2-8CCB-D950952C5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4DBD9-0C71-4DFF-B92E-425C62A1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FB46E-6131-40B9-9A8F-0A4A939F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2691E-B895-4B86-818F-32898B93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68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D4D88-8096-43EF-A8EA-F1188AB4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8178D-46A1-4930-8F24-7365A136B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71F01-DE9E-46C9-829F-17025DEB8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78E6E-DA98-4CFC-B0B3-D40C1CB7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4579E-7C7B-41BE-A693-08025912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ACB9D-58D9-4FBF-9446-5B8E9BB2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62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D3078-88F8-47E5-BC4A-D153EA4B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C2C82-C3F5-48E4-B563-5B95722ED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867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E0C4D-AC92-40FA-B198-6761A64A5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8A021-0749-415B-8E73-B4EBCA3B2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867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9A79-379A-425D-8793-D68FC7AA5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0A27A0-6F52-4703-AC9F-CB80219A2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661572-6B28-434A-A30E-B5E92CA2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C51A3A-F004-4356-9C36-DD5BAA5C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43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87D0-9D2F-4C50-BA8E-7790FF95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EC74F-AF71-4DFD-A5F1-51FB11BFF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B4A6D-213C-4DC2-8F72-9430984E8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F2D3F-3C89-4B0E-A5B2-27795C56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3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98CC0-4A0E-40F4-8314-A11F93A8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F2307B-C939-4F08-B92A-0BA9B020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C5FC7-D996-4915-9612-8D84D864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89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E931-BCC3-43EC-B2C7-D05817D0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41B91-5FE7-4708-9D31-9DFC1F11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17B2D-39CB-4AD1-99FA-7F745BB9B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467"/>
            </a:lvl2pPr>
            <a:lvl3pPr marL="914128" indent="0">
              <a:buNone/>
              <a:defRPr sz="1200"/>
            </a:lvl3pPr>
            <a:lvl4pPr marL="1371192" indent="0">
              <a:buNone/>
              <a:defRPr sz="1067"/>
            </a:lvl4pPr>
            <a:lvl5pPr marL="1828256" indent="0">
              <a:buNone/>
              <a:defRPr sz="1067"/>
            </a:lvl5pPr>
            <a:lvl6pPr marL="2285326" indent="0">
              <a:buNone/>
              <a:defRPr sz="1067"/>
            </a:lvl6pPr>
            <a:lvl7pPr marL="2742382" indent="0">
              <a:buNone/>
              <a:defRPr sz="1067"/>
            </a:lvl7pPr>
            <a:lvl8pPr marL="3199440" indent="0">
              <a:buNone/>
              <a:defRPr sz="1067"/>
            </a:lvl8pPr>
            <a:lvl9pPr marL="365649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138FA-3C06-4CD9-B5B2-3691DA13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EB316-AEFE-4B2E-8925-1EBE1A55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651C5-0BB4-4E89-9180-24645473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67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33161-80EF-41D8-AAA4-5D7960F07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EA0ED-9A7C-430F-9CE7-B2451A89D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3D238-E348-4567-8076-0C3E7A550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467"/>
            </a:lvl2pPr>
            <a:lvl3pPr marL="914128" indent="0">
              <a:buNone/>
              <a:defRPr sz="1200"/>
            </a:lvl3pPr>
            <a:lvl4pPr marL="1371192" indent="0">
              <a:buNone/>
              <a:defRPr sz="1067"/>
            </a:lvl4pPr>
            <a:lvl5pPr marL="1828256" indent="0">
              <a:buNone/>
              <a:defRPr sz="1067"/>
            </a:lvl5pPr>
            <a:lvl6pPr marL="2285326" indent="0">
              <a:buNone/>
              <a:defRPr sz="1067"/>
            </a:lvl6pPr>
            <a:lvl7pPr marL="2742382" indent="0">
              <a:buNone/>
              <a:defRPr sz="1067"/>
            </a:lvl7pPr>
            <a:lvl8pPr marL="3199440" indent="0">
              <a:buNone/>
              <a:defRPr sz="1067"/>
            </a:lvl8pPr>
            <a:lvl9pPr marL="365649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D2D73-A223-4A04-9EDD-29285939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6650F-7933-4F8A-A4CC-C4198D5F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85A6C-F6E0-4F3A-9DC9-DDAA1B12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30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A83D-B5CC-4AD9-BD3A-8775D3D8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E6092-E614-40C4-9792-0F4401F78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45D87-1BB0-4206-8B0A-D4CF2AE2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941FF-BE5D-41FB-A3AC-49297E3E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841E4-9624-4239-A7DA-B867D4A0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836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639E85-BDD6-4177-9321-3D9C3A985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7AC03-4E68-494B-8E05-B24F8093A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928D2-16DE-40E3-BFDD-D4F1869C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450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703C8-7E10-4166-B074-83EEA9CB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4CDB5-7341-413C-A848-175C5194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450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2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929B1-0EB7-1E96-78C7-378C7A3B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CC553-ED8D-C25C-504A-8288BF25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1D852-A484-8B48-17A3-145B20F1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7BB3B-68FA-FC15-DE35-2A15E042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45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321753" y="2211467"/>
            <a:ext cx="62780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21753" y="4182300"/>
            <a:ext cx="6278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589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997571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688571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37771" y="4525252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4171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8" name="Google Shape;28;p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" name="Google Shape;29;p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" name="Google Shape;30;p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25133" y="1516767"/>
            <a:ext cx="9806800" cy="4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03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68618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68618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855803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855803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989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565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2378467" y="2022700"/>
            <a:ext cx="6661200" cy="296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634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4649567" y="2991000"/>
            <a:ext cx="5593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649567" y="2177433"/>
            <a:ext cx="5593600" cy="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3139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3092" y="0"/>
            <a:ext cx="12198183" cy="6858200"/>
            <a:chOff x="-2319" y="0"/>
            <a:chExt cx="9148637" cy="5143650"/>
          </a:xfrm>
        </p:grpSpPr>
        <p:sp>
          <p:nvSpPr>
            <p:cNvPr id="83" name="Google Shape;83;p10"/>
            <p:cNvSpPr/>
            <p:nvPr/>
          </p:nvSpPr>
          <p:spPr>
            <a:xfrm>
              <a:off x="25" y="2571750"/>
              <a:ext cx="9144000" cy="25719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153740">
                    <a:alpha val="41176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10"/>
            <p:cNvGrpSpPr/>
            <p:nvPr/>
          </p:nvGrpSpPr>
          <p:grpSpPr>
            <a:xfrm>
              <a:off x="-2319" y="0"/>
              <a:ext cx="9148637" cy="5143500"/>
              <a:chOff x="-2319" y="0"/>
              <a:chExt cx="9148637" cy="5143500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-23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 rot="5400000">
                <a:off x="4417200" y="-44145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88367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 rot="5400000">
                <a:off x="4417200" y="4194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9" name="Google Shape;89;p1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799999">
            <a:off x="10516949" y="533950"/>
            <a:ext cx="2100835" cy="4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1269315" y="4813244"/>
            <a:ext cx="4114000" cy="110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419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698133" y="2081617"/>
            <a:ext cx="7456800" cy="16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4583000" y="3834667"/>
            <a:ext cx="3687200" cy="8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308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0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A853FF-2C2B-B19F-B778-10C19709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53369-9A00-3A91-DC62-8D44E333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8C33-5BF1-C82B-A35A-EF130468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021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815800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3008832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3008832" y="2702183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815800" y="4494177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3008832" y="4215981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008832" y="4674697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6684752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7877800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7877800" y="2702175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4752" y="4494193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877800" y="4215968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7877800" y="4674700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2382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5936080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7627080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6476280" y="4485303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3913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3890467" y="3532349"/>
            <a:ext cx="52432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3890467" y="2026181"/>
            <a:ext cx="52432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0880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555167" y="4354367"/>
            <a:ext cx="4103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2555167" y="1780800"/>
            <a:ext cx="4103600" cy="2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2826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4784333" y="40669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4784333" y="4564632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4784333" y="18557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4784333" y="2353441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3678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2405152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637952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637952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5835933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5068733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5068733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9265736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8498536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8498536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6091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6861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686167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85467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8546733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6861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686167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8546733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8546733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8764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7877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787767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5119200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5119200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8450633" y="4066959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8450633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7877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787767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5119200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5119200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84506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8450633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4653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686183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686183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5122108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5122108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8558041" y="4544636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8558041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686183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686183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5122108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5122108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8558041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8558041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2100783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5536708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8972641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2100783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5536708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8972641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64461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66" name="Google Shape;266;p2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7" name="Google Shape;267;p2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68" name="Google Shape;268;p2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4"/>
          <p:cNvSpPr txBox="1">
            <a:spLocks noGrp="1"/>
          </p:cNvSpPr>
          <p:nvPr>
            <p:ph type="title" hasCustomPrompt="1"/>
          </p:nvPr>
        </p:nvSpPr>
        <p:spPr>
          <a:xfrm>
            <a:off x="2183933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1"/>
          </p:nvPr>
        </p:nvSpPr>
        <p:spPr>
          <a:xfrm>
            <a:off x="2183933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2" hasCustomPrompt="1"/>
          </p:nvPr>
        </p:nvSpPr>
        <p:spPr>
          <a:xfrm>
            <a:off x="4757000" y="1262975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None/>
              <a:defRPr sz="7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3"/>
          </p:nvPr>
        </p:nvSpPr>
        <p:spPr>
          <a:xfrm>
            <a:off x="4757008" y="2323912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4" hasCustomPrompt="1"/>
          </p:nvPr>
        </p:nvSpPr>
        <p:spPr>
          <a:xfrm>
            <a:off x="7330300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5"/>
          </p:nvPr>
        </p:nvSpPr>
        <p:spPr>
          <a:xfrm>
            <a:off x="7330300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64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5A7EF-56F7-40AC-D630-C7FFAF25F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8E8D1-925F-2373-5216-C43C0CBFF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17DE6-E5F0-2991-61BC-681F1857C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DB3EC-A03D-1A05-F9AD-048EC2B2E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90A79-1BE9-33E1-F3A2-0D29D78B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FBD97-56BD-100A-7F15-E67DEAE8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325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629800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629800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4936984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4936984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8244168" y="4404133"/>
            <a:ext cx="29780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8244168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2223800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5530984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8838168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22473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2473400" y="2172784"/>
            <a:ext cx="7003600" cy="3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713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2297133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2585533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492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14" name="Google Shape;314;p2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5" name="Google Shape;315;p2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16" name="Google Shape;316;p2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28"/>
          <p:cNvSpPr txBox="1">
            <a:spLocks noGrp="1"/>
          </p:cNvSpPr>
          <p:nvPr>
            <p:ph type="subTitle" idx="1"/>
          </p:nvPr>
        </p:nvSpPr>
        <p:spPr>
          <a:xfrm flipH="1">
            <a:off x="7106607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 flipH="1">
            <a:off x="7395007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4866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6340856" y="1989561"/>
            <a:ext cx="33516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765856" y="3375832"/>
            <a:ext cx="45016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2401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2108600" y="2045600"/>
            <a:ext cx="7679200" cy="3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7071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3203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57999" y="153200"/>
            <a:ext cx="11876004" cy="65516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967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5685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00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4AFE-4F70-1F86-D35C-9FE1F0F9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36BDDD-71CE-53F6-255E-E387C0016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B2D40-178E-2042-535D-070B80E87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615D5-430D-BE10-709F-5229B513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FF285-1765-636F-36A5-AACE900DA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1835B-B95F-A71E-70DA-1F1A5D10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155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1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058" y="265374"/>
            <a:ext cx="10515600" cy="466148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8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8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8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BCC7F-E20D-873D-FEA5-444D6B0D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2393F-10F6-4F95-E98E-295900D60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862DD-5269-CD77-CD89-CC8789DB5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A1BDB-EBFD-44A7-83D3-37F9110480D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F455-D3A1-6A88-DA03-8C76E7559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F3B62-6F74-DE61-7585-E0FBC8DA5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15180-BE98-4B2B-8B40-0AE968E4B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3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93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9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6A9AE8-A49E-4E7E-996E-7E9A0EC35E6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4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503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59137-DCE9-42B0-B798-6BAA4D99A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A45D6-68AB-4119-8A3D-526C93207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B6C90-9A61-493D-808B-D7A5EEF0C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69BE7C88-FF25-421F-BDF0-B788864CBE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C3582-5B9F-49D5-AEBB-3F25B04B6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1726F-47DE-46DB-8EF0-94C3D6EA6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CB6104B8-2913-4442-AC3D-4A31E973F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1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5200" y="1734467"/>
            <a:ext cx="98068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2700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Add a footer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4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ED5AC7-E912-DE2F-2DDA-4158C0F3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AC05B-C09C-E40B-8419-9622C7304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A47D6-7517-B193-FE02-EE478E3B0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15CF7A-FE97-41BC-905B-DFFF4D862D7B}" type="datetimeFigureOut">
              <a:rPr lang="en-AE" smtClean="0"/>
              <a:t>14/06/2024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50F96-F1B4-E545-173F-4E21662AF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185A1-97C4-7A7D-6EF4-22260339E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B45D8E-316E-4CEC-9DAA-C1E905C23F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348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6.wmf"/><Relationship Id="rId7" Type="http://schemas.openxmlformats.org/officeDocument/2006/relationships/slide" Target="slide10.xml"/><Relationship Id="rId2" Type="http://schemas.openxmlformats.org/officeDocument/2006/relationships/slideLayout" Target="../slideLayouts/slideLayout28.xml"/><Relationship Id="rId1" Type="http://schemas.openxmlformats.org/officeDocument/2006/relationships/audio" Target="file:///E:\GVG%2021-22\Vi&#7879;t%20Nam%20&#416;i%20(Beat)%20-%20Minh%20Beta%20-%20Nghe%20T&#7843;i%20L&#7901;i%20B&#224;i%20H&#225;t%20(mp3cut.net).mp3" TargetMode="Externa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0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7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19" Type="http://schemas.openxmlformats.org/officeDocument/2006/relationships/image" Target="../media/image68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7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70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40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73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720.png"/><Relationship Id="rId5" Type="http://schemas.openxmlformats.org/officeDocument/2006/relationships/image" Target="../media/image83.svg"/><Relationship Id="rId10" Type="http://schemas.openxmlformats.org/officeDocument/2006/relationships/image" Target="../media/image701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115.png"/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97.png"/><Relationship Id="rId5" Type="http://schemas.openxmlformats.org/officeDocument/2006/relationships/image" Target="../media/image90.png"/><Relationship Id="rId10" Type="http://schemas.openxmlformats.org/officeDocument/2006/relationships/image" Target="../media/image96.svg"/><Relationship Id="rId4" Type="http://schemas.openxmlformats.org/officeDocument/2006/relationships/image" Target="../media/image89.svg"/><Relationship Id="rId9" Type="http://schemas.openxmlformats.org/officeDocument/2006/relationships/image" Target="../media/image95.png"/><Relationship Id="rId14" Type="http://schemas.openxmlformats.org/officeDocument/2006/relationships/image" Target="../media/image9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107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6.png"/><Relationship Id="rId5" Type="http://schemas.openxmlformats.org/officeDocument/2006/relationships/image" Target="../media/image103.svg"/><Relationship Id="rId10" Type="http://schemas.openxmlformats.org/officeDocument/2006/relationships/image" Target="../media/image861.png"/><Relationship Id="rId4" Type="http://schemas.openxmlformats.org/officeDocument/2006/relationships/image" Target="../media/image102.png"/><Relationship Id="rId9" Type="http://schemas.openxmlformats.org/officeDocument/2006/relationships/image" Target="../media/image91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jpeg"/><Relationship Id="rId3" Type="http://schemas.openxmlformats.org/officeDocument/2006/relationships/image" Target="../media/image108.png"/><Relationship Id="rId12" Type="http://schemas.openxmlformats.org/officeDocument/2006/relationships/image" Target="../media/image6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svg"/><Relationship Id="rId1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820.png"/><Relationship Id="rId18" Type="http://schemas.openxmlformats.org/officeDocument/2006/relationships/image" Target="../media/image860.png"/><Relationship Id="rId26" Type="http://schemas.openxmlformats.org/officeDocument/2006/relationships/image" Target="../media/image910.png"/><Relationship Id="rId3" Type="http://schemas.openxmlformats.org/officeDocument/2006/relationships/image" Target="../media/image100.png"/><Relationship Id="rId21" Type="http://schemas.openxmlformats.org/officeDocument/2006/relationships/image" Target="../media/image890.png"/><Relationship Id="rId7" Type="http://schemas.openxmlformats.org/officeDocument/2006/relationships/image" Target="../media/image104.png"/><Relationship Id="rId12" Type="http://schemas.openxmlformats.org/officeDocument/2006/relationships/image" Target="../media/image107.svg"/><Relationship Id="rId17" Type="http://schemas.openxmlformats.org/officeDocument/2006/relationships/image" Target="../media/image850.png"/><Relationship Id="rId25" Type="http://schemas.openxmlformats.org/officeDocument/2006/relationships/image" Target="../media/image91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40.png"/><Relationship Id="rId20" Type="http://schemas.openxmlformats.org/officeDocument/2006/relationships/image" Target="../media/image8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11" Type="http://schemas.openxmlformats.org/officeDocument/2006/relationships/image" Target="../media/image106.png"/><Relationship Id="rId24" Type="http://schemas.openxmlformats.org/officeDocument/2006/relationships/image" Target="../media/image114.png"/><Relationship Id="rId5" Type="http://schemas.openxmlformats.org/officeDocument/2006/relationships/image" Target="../media/image102.png"/><Relationship Id="rId15" Type="http://schemas.openxmlformats.org/officeDocument/2006/relationships/image" Target="../media/image830.png"/><Relationship Id="rId23" Type="http://schemas.openxmlformats.org/officeDocument/2006/relationships/image" Target="../media/image113.png"/><Relationship Id="rId10" Type="http://schemas.openxmlformats.org/officeDocument/2006/relationships/image" Target="../media/image91.svg"/><Relationship Id="rId19" Type="http://schemas.openxmlformats.org/officeDocument/2006/relationships/image" Target="../media/image870.png"/><Relationship Id="rId4" Type="http://schemas.openxmlformats.org/officeDocument/2006/relationships/image" Target="../media/image101.svg"/><Relationship Id="rId9" Type="http://schemas.openxmlformats.org/officeDocument/2006/relationships/image" Target="../media/image90.png"/><Relationship Id="rId14" Type="http://schemas.openxmlformats.org/officeDocument/2006/relationships/image" Target="../media/image700.png"/><Relationship Id="rId22" Type="http://schemas.openxmlformats.org/officeDocument/2006/relationships/image" Target="../media/image112.png"/><Relationship Id="rId27" Type="http://schemas.openxmlformats.org/officeDocument/2006/relationships/image" Target="../media/image9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22.png"/><Relationship Id="rId3" Type="http://schemas.openxmlformats.org/officeDocument/2006/relationships/image" Target="../media/image119.svg"/><Relationship Id="rId7" Type="http://schemas.openxmlformats.org/officeDocument/2006/relationships/image" Target="../media/image87.svg"/><Relationship Id="rId12" Type="http://schemas.openxmlformats.org/officeDocument/2006/relationships/image" Target="../media/image10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4.svg"/><Relationship Id="rId5" Type="http://schemas.openxmlformats.org/officeDocument/2006/relationships/image" Target="../media/image121.svg"/><Relationship Id="rId15" Type="http://schemas.openxmlformats.org/officeDocument/2006/relationships/image" Target="../media/image124.png"/><Relationship Id="rId10" Type="http://schemas.openxmlformats.org/officeDocument/2006/relationships/image" Target="../media/image93.png"/><Relationship Id="rId4" Type="http://schemas.openxmlformats.org/officeDocument/2006/relationships/image" Target="../media/image120.png"/><Relationship Id="rId9" Type="http://schemas.openxmlformats.org/officeDocument/2006/relationships/image" Target="../media/image91.svg"/><Relationship Id="rId1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58.png"/><Relationship Id="rId3" Type="http://schemas.openxmlformats.org/officeDocument/2006/relationships/image" Target="../media/image119.svg"/><Relationship Id="rId7" Type="http://schemas.openxmlformats.org/officeDocument/2006/relationships/image" Target="../media/image87.svg"/><Relationship Id="rId12" Type="http://schemas.openxmlformats.org/officeDocument/2006/relationships/image" Target="../media/image157.png"/><Relationship Id="rId2" Type="http://schemas.openxmlformats.org/officeDocument/2006/relationships/image" Target="../media/image118.png"/><Relationship Id="rId16" Type="http://schemas.openxmlformats.org/officeDocument/2006/relationships/image" Target="../media/image10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4.svg"/><Relationship Id="rId5" Type="http://schemas.openxmlformats.org/officeDocument/2006/relationships/image" Target="../media/image121.svg"/><Relationship Id="rId15" Type="http://schemas.openxmlformats.org/officeDocument/2006/relationships/image" Target="../media/image160.png"/><Relationship Id="rId10" Type="http://schemas.openxmlformats.org/officeDocument/2006/relationships/image" Target="../media/image93.png"/><Relationship Id="rId4" Type="http://schemas.openxmlformats.org/officeDocument/2006/relationships/image" Target="../media/image120.png"/><Relationship Id="rId9" Type="http://schemas.openxmlformats.org/officeDocument/2006/relationships/image" Target="../media/image91.svg"/><Relationship Id="rId14" Type="http://schemas.openxmlformats.org/officeDocument/2006/relationships/image" Target="../media/image1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34.wmf"/><Relationship Id="rId26" Type="http://schemas.openxmlformats.org/officeDocument/2006/relationships/image" Target="../media/image142.emf"/><Relationship Id="rId3" Type="http://schemas.openxmlformats.org/officeDocument/2006/relationships/image" Target="../media/image125.wmf"/><Relationship Id="rId21" Type="http://schemas.openxmlformats.org/officeDocument/2006/relationships/image" Target="../media/image137.png"/><Relationship Id="rId7" Type="http://schemas.openxmlformats.org/officeDocument/2006/relationships/image" Target="../media/image127.wmf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141.png"/><Relationship Id="rId2" Type="http://schemas.openxmlformats.org/officeDocument/2006/relationships/oleObject" Target="../embeddings/oleObject3.bin"/><Relationship Id="rId16" Type="http://schemas.openxmlformats.org/officeDocument/2006/relationships/image" Target="../media/image133.wmf"/><Relationship Id="rId20" Type="http://schemas.openxmlformats.org/officeDocument/2006/relationships/image" Target="../media/image136.emf"/><Relationship Id="rId1" Type="http://schemas.openxmlformats.org/officeDocument/2006/relationships/slideLayout" Target="../slideLayouts/slideLayout103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31.emf"/><Relationship Id="rId24" Type="http://schemas.openxmlformats.org/officeDocument/2006/relationships/image" Target="../media/image140.emf"/><Relationship Id="rId5" Type="http://schemas.openxmlformats.org/officeDocument/2006/relationships/image" Target="../media/image126.wmf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139.png"/><Relationship Id="rId10" Type="http://schemas.openxmlformats.org/officeDocument/2006/relationships/image" Target="../media/image130.emf"/><Relationship Id="rId19" Type="http://schemas.openxmlformats.org/officeDocument/2006/relationships/image" Target="../media/image135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29.emf"/><Relationship Id="rId14" Type="http://schemas.openxmlformats.org/officeDocument/2006/relationships/image" Target="../media/image132.wmf"/><Relationship Id="rId22" Type="http://schemas.openxmlformats.org/officeDocument/2006/relationships/image" Target="../media/image138.png"/><Relationship Id="rId27" Type="http://schemas.openxmlformats.org/officeDocument/2006/relationships/image" Target="../media/image14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slide" Target="slide5.xml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slide" Target="slide4.xml"/><Relationship Id="rId19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8" Type="http://schemas.openxmlformats.org/officeDocument/2006/relationships/image" Target="../media/image1250.png"/><Relationship Id="rId3" Type="http://schemas.openxmlformats.org/officeDocument/2006/relationships/image" Target="../media/image1100.png"/><Relationship Id="rId7" Type="http://schemas.openxmlformats.org/officeDocument/2006/relationships/image" Target="../media/image152.png"/><Relationship Id="rId12" Type="http://schemas.openxmlformats.org/officeDocument/2006/relationships/image" Target="../media/image161.png"/><Relationship Id="rId17" Type="http://schemas.openxmlformats.org/officeDocument/2006/relationships/image" Target="../media/image162.png"/><Relationship Id="rId2" Type="http://schemas.openxmlformats.org/officeDocument/2006/relationships/image" Target="../media/image149.png"/><Relationship Id="rId16" Type="http://schemas.openxmlformats.org/officeDocument/2006/relationships/image" Target="../media/image1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120.png"/><Relationship Id="rId10" Type="http://schemas.openxmlformats.org/officeDocument/2006/relationships/image" Target="../media/image155.png"/><Relationship Id="rId4" Type="http://schemas.openxmlformats.org/officeDocument/2006/relationships/image" Target="../media/image150.png"/><Relationship Id="rId9" Type="http://schemas.openxmlformats.org/officeDocument/2006/relationships/image" Target="../media/image1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svg"/><Relationship Id="rId18" Type="http://schemas.openxmlformats.org/officeDocument/2006/relationships/image" Target="../media/image181.png"/><Relationship Id="rId3" Type="http://schemas.openxmlformats.org/officeDocument/2006/relationships/image" Target="../media/image166.svg"/><Relationship Id="rId7" Type="http://schemas.openxmlformats.org/officeDocument/2006/relationships/image" Target="../media/image170.svg"/><Relationship Id="rId12" Type="http://schemas.openxmlformats.org/officeDocument/2006/relationships/image" Target="../media/image175.png"/><Relationship Id="rId17" Type="http://schemas.openxmlformats.org/officeDocument/2006/relationships/image" Target="../media/image180.svg"/><Relationship Id="rId2" Type="http://schemas.openxmlformats.org/officeDocument/2006/relationships/image" Target="../media/image165.png"/><Relationship Id="rId16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74.svg"/><Relationship Id="rId5" Type="http://schemas.openxmlformats.org/officeDocument/2006/relationships/image" Target="../media/image168.svg"/><Relationship Id="rId15" Type="http://schemas.openxmlformats.org/officeDocument/2006/relationships/image" Target="../media/image178.svg"/><Relationship Id="rId10" Type="http://schemas.openxmlformats.org/officeDocument/2006/relationships/image" Target="../media/image173.png"/><Relationship Id="rId19" Type="http://schemas.openxmlformats.org/officeDocument/2006/relationships/image" Target="../media/image182.svg"/><Relationship Id="rId4" Type="http://schemas.openxmlformats.org/officeDocument/2006/relationships/image" Target="../media/image167.png"/><Relationship Id="rId9" Type="http://schemas.openxmlformats.org/officeDocument/2006/relationships/image" Target="../media/image172.svg"/><Relationship Id="rId14" Type="http://schemas.openxmlformats.org/officeDocument/2006/relationships/image" Target="../media/image17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12" Type="http://schemas.openxmlformats.org/officeDocument/2006/relationships/image" Target="../media/image2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09.png"/><Relationship Id="rId5" Type="http://schemas.openxmlformats.org/officeDocument/2006/relationships/audio" Target="../media/audio4.wav"/><Relationship Id="rId15" Type="http://schemas.openxmlformats.org/officeDocument/2006/relationships/image" Target="../media/image230.png"/><Relationship Id="rId10" Type="http://schemas.openxmlformats.org/officeDocument/2006/relationships/image" Target="../media/image193.png"/><Relationship Id="rId4" Type="http://schemas.openxmlformats.org/officeDocument/2006/relationships/audio" Target="../media/audio3.wav"/><Relationship Id="rId9" Type="http://schemas.openxmlformats.org/officeDocument/2006/relationships/image" Target="../media/image18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12" Type="http://schemas.openxmlformats.org/officeDocument/2006/relationships/image" Target="../media/image2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5" Type="http://schemas.openxmlformats.org/officeDocument/2006/relationships/image" Target="../media/image280.png"/><Relationship Id="rId10" Type="http://schemas.openxmlformats.org/officeDocument/2006/relationships/image" Target="../media/image250.png"/><Relationship Id="rId4" Type="http://schemas.openxmlformats.org/officeDocument/2006/relationships/audio" Target="../media/audio3.wav"/><Relationship Id="rId9" Type="http://schemas.openxmlformats.org/officeDocument/2006/relationships/image" Target="../media/image24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image" Target="../media/image290.png"/><Relationship Id="rId4" Type="http://schemas.openxmlformats.org/officeDocument/2006/relationships/audio" Target="../media/audio2.wav"/><Relationship Id="rId14" Type="http://schemas.openxmlformats.org/officeDocument/2006/relationships/image" Target="../media/image33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0363199" y="0"/>
            <a:ext cx="1814191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0"/>
            <a:ext cx="1828800" cy="6858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0117" name="Rectangle 7"/>
          <p:cNvSpPr>
            <a:spLocks noChangeArrowheads="1"/>
          </p:cNvSpPr>
          <p:nvPr/>
        </p:nvSpPr>
        <p:spPr bwMode="auto">
          <a:xfrm>
            <a:off x="1524000" y="5562600"/>
            <a:ext cx="9144000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alt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90120" name="Picture 4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" y="-1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12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0400" y="-762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182564"/>
            <a:ext cx="6019800" cy="808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ỨNG HOÀ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7900" y="1219200"/>
            <a:ext cx="777240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2">
              <a:avLst>
                <a:gd name="adj1" fmla="val 8644"/>
                <a:gd name="adj2" fmla="val -2318"/>
              </a:avLst>
            </a:prstTxWarp>
          </a:bodyPr>
          <a:lstStyle/>
          <a:p>
            <a:pPr algn="ctr">
              <a:defRPr/>
            </a:pP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96077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QUÝ THẦY CÔ GIÁO </a:t>
            </a:r>
          </a:p>
          <a:p>
            <a:pPr algn="ctr">
              <a:defRPr/>
            </a:pP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96077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HỘI THI GIÁO VIÊN DẠY GIỎI CẤP HUYỆN!</a:t>
            </a:r>
          </a:p>
        </p:txBody>
      </p:sp>
      <p:sp>
        <p:nvSpPr>
          <p:cNvPr id="4" name="Rectangle 3"/>
          <p:cNvSpPr/>
          <p:nvPr/>
        </p:nvSpPr>
        <p:spPr>
          <a:xfrm>
            <a:off x="3369100" y="5164366"/>
            <a:ext cx="5029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Mai Thị Hoàng Oanh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THCS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2023-2024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5978" y="4426744"/>
            <a:ext cx="4191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TOÁN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 8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iệt Nam Ơi (Beat) - Minh Beta - Nghe Tải Lời Bài Hát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2300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9504" y="4217194"/>
            <a:ext cx="22098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583181"/>
              </p:ext>
            </p:extLst>
          </p:nvPr>
        </p:nvGraphicFramePr>
        <p:xfrm>
          <a:off x="9567993" y="4979536"/>
          <a:ext cx="2667000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308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7993" y="4979536"/>
                        <a:ext cx="2667000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8" descr="Bellcoll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85" y="3345656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Bellcoll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6" y="3512344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Bellcoll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684" y="35956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0819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/>
              <p:nvPr/>
            </p:nvSpPr>
            <p:spPr>
              <a:xfrm>
                <a:off x="1106204" y="462807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150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150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" y="4628072"/>
                <a:ext cx="4522427" cy="741680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/>
              <p:nvPr/>
            </p:nvSpPr>
            <p:spPr>
              <a:xfrm>
                <a:off x="6563357" y="4628072"/>
                <a:ext cx="4522427" cy="741680"/>
              </a:xfrm>
              <a:prstGeom prst="rect">
                <a:avLst/>
              </a:prstGeom>
              <a:solidFill>
                <a:srgbClr val="00B050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371600" marR="0" lvl="3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150+150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57" y="4628072"/>
                <a:ext cx="4522427" cy="741680"/>
              </a:xfrm>
              <a:prstGeom prst="rect">
                <a:avLst/>
              </a:prstGeom>
              <a:blipFill>
                <a:blip r:embed="rId4"/>
                <a:stretch>
                  <a:fillRect b="-2222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/>
              <p:nvPr/>
            </p:nvSpPr>
            <p:spPr>
              <a:xfrm>
                <a:off x="6563356" y="3534967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371600" marR="0" lvl="3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150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56" y="3534967"/>
                <a:ext cx="4522427" cy="741680"/>
              </a:xfrm>
              <a:prstGeom prst="rect">
                <a:avLst/>
              </a:prstGeom>
              <a:blipFill>
                <a:blip r:embed="rId5"/>
                <a:stretch>
                  <a:fillRect b="-1481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/>
              <p:nvPr/>
            </p:nvSpPr>
            <p:spPr>
              <a:xfrm>
                <a:off x="1106210" y="3534967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150+12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0" y="3534967"/>
                <a:ext cx="4522427" cy="741680"/>
              </a:xfrm>
              <a:prstGeom prst="rect">
                <a:avLst/>
              </a:prstGeom>
              <a:blipFill>
                <a:blip r:embed="rId6"/>
                <a:stretch>
                  <a:fillRect b="-1481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57332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196926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57332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388676" y="820638"/>
            <a:ext cx="9469820" cy="2421148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</a:rPr>
              <a:t>Bác An gửi tiết kiệm 150 triệu đồng với kì hạn 12 tháng, gọi x </a:t>
            </a:r>
            <a:r>
              <a:rPr lang="vi-VN" sz="2800">
                <a:latin typeface="Times New Roman" panose="02020603050405020304" pitchFamily="18" charset="0"/>
              </a:rPr>
              <a:t>(viết dưới dạng số thập phân)</a:t>
            </a:r>
            <a:r>
              <a:rPr lang="en-US" sz="2800">
                <a:latin typeface="Times New Roman" panose="02020603050405020304" pitchFamily="18" charset="0"/>
              </a:rPr>
              <a:t> là lãi suất gửi tiết kiệm.</a:t>
            </a:r>
            <a:r>
              <a:rPr lang="vi-VN" sz="2800">
                <a:latin typeface="Times New Roman" panose="02020603050405020304" pitchFamily="18" charset="0"/>
              </a:rPr>
              <a:t> Đến cuối kì (tức là sau 1 năm), hãy viết biểu thức biểu thị số tiền bác An thu được</a:t>
            </a:r>
            <a:r>
              <a:rPr lang="en-US" sz="2800">
                <a:latin typeface="Times New Roman" panose="02020603050405020304" pitchFamily="18" charset="0"/>
              </a:rPr>
              <a:t>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446858"/>
            <a:ext cx="564932" cy="3143939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446858"/>
            <a:ext cx="564932" cy="3233057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6-Point Star 2"/>
          <p:cNvSpPr/>
          <p:nvPr/>
        </p:nvSpPr>
        <p:spPr>
          <a:xfrm>
            <a:off x="3146240" y="4694811"/>
            <a:ext cx="5181600" cy="222240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+ 150x = 159</a:t>
            </a:r>
          </a:p>
        </p:txBody>
      </p:sp>
      <p:sp>
        <p:nvSpPr>
          <p:cNvPr id="21" name="6-Point Star 20"/>
          <p:cNvSpPr/>
          <p:nvPr/>
        </p:nvSpPr>
        <p:spPr>
          <a:xfrm>
            <a:off x="2367454" y="4615051"/>
            <a:ext cx="6359801" cy="264217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 sử bác An thu được số tiền cả vốn lẫn lãi là 159 triệu đồng</a:t>
            </a:r>
          </a:p>
        </p:txBody>
      </p:sp>
    </p:spTree>
    <p:extLst>
      <p:ext uri="{BB962C8B-B14F-4D97-AF65-F5344CB8AC3E}">
        <p14:creationId xmlns:p14="http://schemas.microsoft.com/office/powerpoint/2010/main" val="318369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1" animBg="1"/>
      <p:bldP spid="2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41;p7"/>
          <p:cNvGrpSpPr/>
          <p:nvPr/>
        </p:nvGrpSpPr>
        <p:grpSpPr>
          <a:xfrm>
            <a:off x="-5656359" y="-104323"/>
            <a:ext cx="17347615" cy="8186013"/>
            <a:chOff x="-6875181" y="-1051632"/>
            <a:chExt cx="17347615" cy="8186013"/>
          </a:xfrm>
        </p:grpSpPr>
        <p:sp>
          <p:nvSpPr>
            <p:cNvPr id="7" name="Google Shape;142;p7"/>
            <p:cNvSpPr/>
            <p:nvPr/>
          </p:nvSpPr>
          <p:spPr>
            <a:xfrm>
              <a:off x="-6875181" y="-1051632"/>
              <a:ext cx="8186013" cy="8186013"/>
            </a:xfrm>
            <a:prstGeom prst="blockArc">
              <a:avLst>
                <a:gd name="adj1" fmla="val 18900000"/>
                <a:gd name="adj2" fmla="val 2700000"/>
                <a:gd name="adj3" fmla="val 264"/>
              </a:avLst>
            </a:pr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Google Shape;143;p7"/>
            <p:cNvSpPr/>
            <p:nvPr/>
          </p:nvSpPr>
          <p:spPr>
            <a:xfrm>
              <a:off x="501782" y="-570101"/>
              <a:ext cx="9970652" cy="821020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Google Shape;144;p7"/>
            <p:cNvSpPr txBox="1"/>
            <p:nvPr/>
          </p:nvSpPr>
          <p:spPr>
            <a:xfrm>
              <a:off x="844285" y="608274"/>
              <a:ext cx="8904885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Times New Roman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endParaRPr>
            </a:p>
          </p:txBody>
        </p:sp>
        <p:sp>
          <p:nvSpPr>
            <p:cNvPr id="11" name="Google Shape;145;p7"/>
            <p:cNvSpPr/>
            <p:nvPr/>
          </p:nvSpPr>
          <p:spPr>
            <a:xfrm>
              <a:off x="-636595" y="-642036"/>
              <a:ext cx="1520687" cy="100847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Google Shape;147;p7"/>
            <p:cNvSpPr txBox="1"/>
            <p:nvPr/>
          </p:nvSpPr>
          <p:spPr>
            <a:xfrm>
              <a:off x="1286501" y="2433099"/>
              <a:ext cx="8462669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Times New Roman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endParaRPr>
            </a:p>
          </p:txBody>
        </p:sp>
      </p:grpSp>
      <p:sp>
        <p:nvSpPr>
          <p:cNvPr id="13" name="Google Shape;152;p7"/>
          <p:cNvSpPr txBox="1"/>
          <p:nvPr/>
        </p:nvSpPr>
        <p:spPr>
          <a:xfrm>
            <a:off x="-93303" y="2653800"/>
            <a:ext cx="1960538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CHƯƠNG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VII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PHƯƠNG TRÌNH BẬC NHẤT VÀ HÀM SỐ BẬC NHẤT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66963" y="462393"/>
            <a:ext cx="5498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 trình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bậc nhất một ẩn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Google Shape;143;p7"/>
          <p:cNvSpPr/>
          <p:nvPr/>
        </p:nvSpPr>
        <p:spPr>
          <a:xfrm>
            <a:off x="2129795" y="1610896"/>
            <a:ext cx="9561461" cy="821020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Google Shape;145;p7"/>
          <p:cNvSpPr/>
          <p:nvPr/>
        </p:nvSpPr>
        <p:spPr>
          <a:xfrm>
            <a:off x="1336537" y="1603663"/>
            <a:ext cx="1831206" cy="1008479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26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Google Shape;143;p7"/>
          <p:cNvSpPr/>
          <p:nvPr/>
        </p:nvSpPr>
        <p:spPr>
          <a:xfrm>
            <a:off x="2787408" y="2906857"/>
            <a:ext cx="8903848" cy="821020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45;p7"/>
          <p:cNvSpPr/>
          <p:nvPr/>
        </p:nvSpPr>
        <p:spPr>
          <a:xfrm>
            <a:off x="1895724" y="2845727"/>
            <a:ext cx="1822564" cy="1008479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27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43;p7"/>
          <p:cNvSpPr/>
          <p:nvPr/>
        </p:nvSpPr>
        <p:spPr>
          <a:xfrm>
            <a:off x="2787407" y="4250203"/>
            <a:ext cx="8903849" cy="821020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145;p7"/>
          <p:cNvSpPr/>
          <p:nvPr/>
        </p:nvSpPr>
        <p:spPr>
          <a:xfrm>
            <a:off x="1649030" y="4156474"/>
            <a:ext cx="1882823" cy="1008479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28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143;p7"/>
          <p:cNvSpPr/>
          <p:nvPr/>
        </p:nvSpPr>
        <p:spPr>
          <a:xfrm>
            <a:off x="2273508" y="5563377"/>
            <a:ext cx="9417748" cy="821020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Google Shape;145;p7"/>
          <p:cNvSpPr/>
          <p:nvPr/>
        </p:nvSpPr>
        <p:spPr>
          <a:xfrm>
            <a:off x="1179040" y="5478025"/>
            <a:ext cx="1879845" cy="1008479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29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228" y="524693"/>
            <a:ext cx="1413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44250" y="1753763"/>
            <a:ext cx="766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25669" y="3002070"/>
            <a:ext cx="7434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hàm số và đồ thị của hàm số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49409" y="4408179"/>
            <a:ext cx="841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Hàm số bậc nhất và đồ thị của hàm số bậc nhất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66541" y="5628611"/>
            <a:ext cx="677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Hệ số góc của đường thẳng</a:t>
            </a:r>
          </a:p>
        </p:txBody>
      </p:sp>
    </p:spTree>
    <p:extLst>
      <p:ext uri="{BB962C8B-B14F-4D97-AF65-F5344CB8AC3E}">
        <p14:creationId xmlns:p14="http://schemas.microsoft.com/office/powerpoint/2010/main" val="2115635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1412471"/>
            <a:ext cx="11252200" cy="4033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34" y="-120778"/>
            <a:ext cx="2045517" cy="2453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316839" y="4501452"/>
            <a:ext cx="2189361" cy="1624108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1035192" y="2331142"/>
            <a:ext cx="10628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en-US" sz="5400" b="1">
                <a:solidFill>
                  <a:srgbClr val="0000FF"/>
                </a:solidFill>
              </a:rPr>
              <a:t>Tiết 53 </a:t>
            </a:r>
            <a:r>
              <a:rPr lang="en-AE" sz="5400" b="1">
                <a:solidFill>
                  <a:srgbClr val="0000FF"/>
                </a:solidFill>
              </a:rPr>
              <a:t>–</a:t>
            </a:r>
            <a:r>
              <a:rPr lang="en-US" sz="5400" b="1">
                <a:solidFill>
                  <a:srgbClr val="0000FF"/>
                </a:solidFill>
              </a:rPr>
              <a:t> Bài 25</a:t>
            </a:r>
          </a:p>
          <a:p>
            <a:pPr eaLnBrk="0" hangingPunct="0">
              <a:defRPr/>
            </a:pPr>
            <a:r>
              <a:rPr lang="en-US" sz="5400" b="1"/>
              <a:t>PHƯƠNG TRÌNH BẬC NHẤT MỘT ẨN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4000" y="5004139"/>
            <a:ext cx="2276826" cy="203672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1CE783-31DB-41FE-A3D9-B1E1DDF375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854233"/>
              </p:ext>
            </p:extLst>
          </p:nvPr>
        </p:nvGraphicFramePr>
        <p:xfrm>
          <a:off x="1245704" y="176343"/>
          <a:ext cx="10946297" cy="636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4" descr="Ảnh động trang trí (157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05525"/>
            <a:ext cx="12192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A690A61-4767-40F0-8BCE-0B4A119EE67D}"/>
              </a:ext>
            </a:extLst>
          </p:cNvPr>
          <p:cNvGrpSpPr/>
          <p:nvPr/>
        </p:nvGrpSpPr>
        <p:grpSpPr>
          <a:xfrm>
            <a:off x="3964747" y="130127"/>
            <a:ext cx="4703212" cy="752476"/>
            <a:chOff x="3275426" y="112542"/>
            <a:chExt cx="6248401" cy="7524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E20AB0E-C2C7-4A15-A61D-6FB750F7ECD1}"/>
                </a:ext>
              </a:extLst>
            </p:cNvPr>
            <p:cNvSpPr/>
            <p:nvPr/>
          </p:nvSpPr>
          <p:spPr>
            <a:xfrm>
              <a:off x="3275426" y="112542"/>
              <a:ext cx="6248401" cy="752476"/>
            </a:xfrm>
            <a:prstGeom prst="roundRect">
              <a:avLst/>
            </a:prstGeom>
            <a:solidFill>
              <a:srgbClr val="F8B65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5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D6FCB2-74E5-4B62-9751-7096DCBEAB66}"/>
                </a:ext>
              </a:extLst>
            </p:cNvPr>
            <p:cNvSpPr txBox="1"/>
            <p:nvPr/>
          </p:nvSpPr>
          <p:spPr>
            <a:xfrm>
              <a:off x="3413405" y="196391"/>
              <a:ext cx="6110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05"/>
              <a:r>
                <a:rPr 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HỌC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" y="1124747"/>
            <a:ext cx="2168433" cy="4555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1891" tIns="60945" rIns="121891" bIns="60945" rtlCol="0">
            <a:spAutoFit/>
          </a:bodyPr>
          <a:lstStyle/>
          <a:p>
            <a:pPr algn="ctr" defTabSz="1218450">
              <a:lnSpc>
                <a:spcPct val="150000"/>
              </a:lnSpc>
            </a:pP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 TRÌNH BẬC NHẤT MỘT </a:t>
            </a:r>
          </a:p>
          <a:p>
            <a:pPr algn="ctr" defTabSz="1218450">
              <a:lnSpc>
                <a:spcPct val="150000"/>
              </a:lnSpc>
            </a:pP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C4E42DE-1B0C-DD0F-191F-9607999A3718}"/>
              </a:ext>
            </a:extLst>
          </p:cNvPr>
          <p:cNvSpPr/>
          <p:nvPr/>
        </p:nvSpPr>
        <p:spPr>
          <a:xfrm>
            <a:off x="567465" y="219919"/>
            <a:ext cx="11249397" cy="6504972"/>
          </a:xfrm>
          <a:custGeom>
            <a:avLst/>
            <a:gdLst>
              <a:gd name="connsiteX0" fmla="*/ 14194182 w 14299390"/>
              <a:gd name="connsiteY0" fmla="*/ 7906523 h 8043435"/>
              <a:gd name="connsiteX1" fmla="*/ 13327802 w 14299390"/>
              <a:gd name="connsiteY1" fmla="*/ 8026802 h 8043435"/>
              <a:gd name="connsiteX2" fmla="*/ 1004613 w 14299390"/>
              <a:gd name="connsiteY2" fmla="*/ 7967296 h 8043435"/>
              <a:gd name="connsiteX3" fmla="*/ 99720 w 14299390"/>
              <a:gd name="connsiteY3" fmla="*/ 7891479 h 8043435"/>
              <a:gd name="connsiteX4" fmla="*/ 4616 w 14299390"/>
              <a:gd name="connsiteY4" fmla="*/ 6945820 h 8043435"/>
              <a:gd name="connsiteX5" fmla="*/ 36380 w 14299390"/>
              <a:gd name="connsiteY5" fmla="*/ 5888037 h 8043435"/>
              <a:gd name="connsiteX6" fmla="*/ 134659 w 14299390"/>
              <a:gd name="connsiteY6" fmla="*/ 470418 h 8043435"/>
              <a:gd name="connsiteX7" fmla="*/ 237571 w 14299390"/>
              <a:gd name="connsiteY7" fmla="*/ 159538 h 8043435"/>
              <a:gd name="connsiteX8" fmla="*/ 2100453 w 14299390"/>
              <a:gd name="connsiteY8" fmla="*/ 83270 h 8043435"/>
              <a:gd name="connsiteX9" fmla="*/ 5018625 w 14299390"/>
              <a:gd name="connsiteY9" fmla="*/ 108197 h 8043435"/>
              <a:gd name="connsiteX10" fmla="*/ 10854751 w 14299390"/>
              <a:gd name="connsiteY10" fmla="*/ 140951 h 8043435"/>
              <a:gd name="connsiteX11" fmla="*/ 14115758 w 14299390"/>
              <a:gd name="connsiteY11" fmla="*/ 220371 h 8043435"/>
              <a:gd name="connsiteX12" fmla="*/ 14186287 w 14299390"/>
              <a:gd name="connsiteY12" fmla="*/ 793535 h 8043435"/>
              <a:gd name="connsiteX13" fmla="*/ 14267020 w 14299390"/>
              <a:gd name="connsiteY13" fmla="*/ 5536138 h 8043435"/>
              <a:gd name="connsiteX14" fmla="*/ 14194182 w 14299390"/>
              <a:gd name="connsiteY14" fmla="*/ 7906523 h 804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0" h="8043435">
                <a:moveTo>
                  <a:pt x="14194182" y="7906523"/>
                </a:moveTo>
                <a:cubicBezTo>
                  <a:pt x="14031749" y="8080201"/>
                  <a:pt x="13540878" y="8023674"/>
                  <a:pt x="13327802" y="8026802"/>
                </a:cubicBezTo>
                <a:cubicBezTo>
                  <a:pt x="9221120" y="8086234"/>
                  <a:pt x="5111921" y="7967296"/>
                  <a:pt x="1004613" y="7967296"/>
                </a:cubicBezTo>
                <a:cubicBezTo>
                  <a:pt x="694082" y="7965136"/>
                  <a:pt x="183594" y="8000587"/>
                  <a:pt x="99720" y="7891479"/>
                </a:cubicBezTo>
                <a:cubicBezTo>
                  <a:pt x="-17685" y="7738729"/>
                  <a:pt x="-2089" y="7194741"/>
                  <a:pt x="4616" y="6945820"/>
                </a:cubicBezTo>
                <a:cubicBezTo>
                  <a:pt x="14096" y="6593169"/>
                  <a:pt x="27075" y="6240659"/>
                  <a:pt x="36380" y="5888037"/>
                </a:cubicBezTo>
                <a:cubicBezTo>
                  <a:pt x="84006" y="4083260"/>
                  <a:pt x="181813" y="2276248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3" y="83270"/>
                </a:cubicBezTo>
                <a:cubicBezTo>
                  <a:pt x="3072827" y="101532"/>
                  <a:pt x="4046094" y="100030"/>
                  <a:pt x="5018625" y="108197"/>
                </a:cubicBezTo>
                <a:cubicBezTo>
                  <a:pt x="6963968" y="124534"/>
                  <a:pt x="8909364" y="138736"/>
                  <a:pt x="10854751" y="140951"/>
                </a:cubicBezTo>
                <a:cubicBezTo>
                  <a:pt x="11454060" y="141633"/>
                  <a:pt x="13935229" y="60139"/>
                  <a:pt x="14115758" y="220371"/>
                </a:cubicBezTo>
                <a:cubicBezTo>
                  <a:pt x="14181893" y="279097"/>
                  <a:pt x="14185542" y="706431"/>
                  <a:pt x="14186287" y="793535"/>
                </a:cubicBezTo>
                <a:cubicBezTo>
                  <a:pt x="14200810" y="2374534"/>
                  <a:pt x="14252720" y="3955154"/>
                  <a:pt x="14267020" y="5536138"/>
                </a:cubicBezTo>
                <a:cubicBezTo>
                  <a:pt x="14270669" y="5937586"/>
                  <a:pt x="14372850" y="7715492"/>
                  <a:pt x="14194182" y="7906523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E2FF7A3-AA2A-C231-45DA-C6AA86073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563614">
            <a:off x="-2403282" y="-1011287"/>
            <a:ext cx="4059135" cy="27528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BE8364-2920-A730-4F02-3E32586B4F70}"/>
              </a:ext>
            </a:extLst>
          </p:cNvPr>
          <p:cNvSpPr txBox="1"/>
          <p:nvPr/>
        </p:nvSpPr>
        <p:spPr>
          <a:xfrm>
            <a:off x="1221898" y="617215"/>
            <a:ext cx="10072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An gửi tiết kiệm 150 triệu đồng với kì hạn 12 tháng. Đến cuối kì (tức là sau 1 năm), bác An thu được số tiền cả vốn lẫn lãi là 159 triệu đồng. Tính lãi suất gửi tiết kiệm của bác 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3880C4-72B7-5B55-41A8-FA3698F937B6}"/>
              </a:ext>
            </a:extLst>
          </p:cNvPr>
          <p:cNvSpPr txBox="1"/>
          <p:nvPr/>
        </p:nvSpPr>
        <p:spPr>
          <a:xfrm>
            <a:off x="791173" y="2095368"/>
            <a:ext cx="105031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(viết dưới dạng số thập phân) là lãi suất gửi tiết kiệm (theo năm của bác An. Viết biểu thức tính số tiền lãi mà bác An nhận được sau 1 năm theo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B2848B-53C6-4D68-A5B3-FFF52759860A}"/>
              </a:ext>
            </a:extLst>
          </p:cNvPr>
          <p:cNvSpPr txBox="1"/>
          <p:nvPr/>
        </p:nvSpPr>
        <p:spPr>
          <a:xfrm>
            <a:off x="791174" y="4416655"/>
            <a:ext cx="105031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HĐ2.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tiền bác An thu được sau 1 năm gồm cả số tiền vốn và tiền lãi. Dựa vào kết quả của HĐ1, viết hệ thức chứa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biểu thị số tiền bác An thu được 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159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triệu đồng.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31DF15-3246-606B-1545-673162EF3BD3}"/>
                  </a:ext>
                </a:extLst>
              </p:cNvPr>
              <p:cNvSpPr txBox="1"/>
              <p:nvPr/>
            </p:nvSpPr>
            <p:spPr>
              <a:xfrm>
                <a:off x="1006536" y="3492496"/>
                <a:ext cx="1050318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Biểu thức tính số tiền lãi mà bác An nhận được sau một năm là: 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𝟏𝟓𝟎</m:t>
                    </m:r>
                    <m:r>
                      <a:rPr kumimoji="0" lang="vi-V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(triệu đồng).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31DF15-3246-606B-1545-673162EF3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536" y="3492496"/>
                <a:ext cx="10503185" cy="954107"/>
              </a:xfrm>
              <a:prstGeom prst="rect">
                <a:avLst/>
              </a:prstGeom>
              <a:blipFill>
                <a:blip r:embed="rId4"/>
                <a:stretch>
                  <a:fillRect t="-769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21CB9B-5305-A6B0-BDBE-7B879422FDF6}"/>
                  </a:ext>
                </a:extLst>
              </p:cNvPr>
              <p:cNvSpPr txBox="1"/>
              <p:nvPr/>
            </p:nvSpPr>
            <p:spPr>
              <a:xfrm>
                <a:off x="567465" y="5798369"/>
                <a:ext cx="1050318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Hệ thức chứa x biểu thị số tiền bác An thu được 159 triệu đồng</a:t>
                </a:r>
                <a:r>
                  <a:rPr lang="en-US" sz="2800" noProof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là</a:t>
                </a:r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𝟏𝟓𝟎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𝟏𝟓𝟎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𝟏𝟓𝟗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21CB9B-5305-A6B0-BDBE-7B879422F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65" y="5798369"/>
                <a:ext cx="10503185" cy="954107"/>
              </a:xfrm>
              <a:prstGeom prst="rect">
                <a:avLst/>
              </a:prstGeom>
              <a:blipFill>
                <a:blip r:embed="rId5"/>
                <a:stretch>
                  <a:fillRect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353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5483915" y="-957272"/>
            <a:ext cx="4876800" cy="23426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06597" y="5000875"/>
            <a:ext cx="4876800" cy="23426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22235" y="5620512"/>
            <a:ext cx="4876800" cy="12374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0704" y="214054"/>
            <a:ext cx="7868225" cy="73573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8477429" y="-292055"/>
            <a:ext cx="3422516" cy="40066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35657" y="214054"/>
            <a:ext cx="1998432" cy="18635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138917">
            <a:off x="-358588" y="248010"/>
            <a:ext cx="1560309" cy="149789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11D1826-7B00-B945-1553-A822681EEAA3}"/>
              </a:ext>
            </a:extLst>
          </p:cNvPr>
          <p:cNvGrpSpPr/>
          <p:nvPr/>
        </p:nvGrpSpPr>
        <p:grpSpPr>
          <a:xfrm>
            <a:off x="1497502" y="4888418"/>
            <a:ext cx="8437434" cy="1961509"/>
            <a:chOff x="7145708" y="2177206"/>
            <a:chExt cx="3733118" cy="442124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A387C7A-BE9C-817B-AE16-271BC9EF91D8}"/>
                </a:ext>
              </a:extLst>
            </p:cNvPr>
            <p:cNvSpPr/>
            <p:nvPr/>
          </p:nvSpPr>
          <p:spPr>
            <a:xfrm>
              <a:off x="7145708" y="2177206"/>
              <a:ext cx="3733118" cy="4421240"/>
            </a:xfrm>
            <a:custGeom>
              <a:avLst/>
              <a:gdLst>
                <a:gd name="connsiteX0" fmla="*/ 14194182 w 14299390"/>
                <a:gd name="connsiteY0" fmla="*/ 7906523 h 8043435"/>
                <a:gd name="connsiteX1" fmla="*/ 13327802 w 14299390"/>
                <a:gd name="connsiteY1" fmla="*/ 8026802 h 8043435"/>
                <a:gd name="connsiteX2" fmla="*/ 1004613 w 14299390"/>
                <a:gd name="connsiteY2" fmla="*/ 7967296 h 8043435"/>
                <a:gd name="connsiteX3" fmla="*/ 99720 w 14299390"/>
                <a:gd name="connsiteY3" fmla="*/ 7891479 h 8043435"/>
                <a:gd name="connsiteX4" fmla="*/ 4616 w 14299390"/>
                <a:gd name="connsiteY4" fmla="*/ 6945820 h 8043435"/>
                <a:gd name="connsiteX5" fmla="*/ 36380 w 14299390"/>
                <a:gd name="connsiteY5" fmla="*/ 5888037 h 8043435"/>
                <a:gd name="connsiteX6" fmla="*/ 134659 w 14299390"/>
                <a:gd name="connsiteY6" fmla="*/ 470418 h 8043435"/>
                <a:gd name="connsiteX7" fmla="*/ 237571 w 14299390"/>
                <a:gd name="connsiteY7" fmla="*/ 159538 h 8043435"/>
                <a:gd name="connsiteX8" fmla="*/ 2100453 w 14299390"/>
                <a:gd name="connsiteY8" fmla="*/ 83270 h 8043435"/>
                <a:gd name="connsiteX9" fmla="*/ 5018625 w 14299390"/>
                <a:gd name="connsiteY9" fmla="*/ 108197 h 8043435"/>
                <a:gd name="connsiteX10" fmla="*/ 10854751 w 14299390"/>
                <a:gd name="connsiteY10" fmla="*/ 140951 h 8043435"/>
                <a:gd name="connsiteX11" fmla="*/ 14115758 w 14299390"/>
                <a:gd name="connsiteY11" fmla="*/ 220371 h 8043435"/>
                <a:gd name="connsiteX12" fmla="*/ 14186287 w 14299390"/>
                <a:gd name="connsiteY12" fmla="*/ 793535 h 8043435"/>
                <a:gd name="connsiteX13" fmla="*/ 14267020 w 14299390"/>
                <a:gd name="connsiteY13" fmla="*/ 5536138 h 8043435"/>
                <a:gd name="connsiteX14" fmla="*/ 14194182 w 14299390"/>
                <a:gd name="connsiteY14" fmla="*/ 7906523 h 804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99390" h="8043435">
                  <a:moveTo>
                    <a:pt x="14194182" y="7906523"/>
                  </a:moveTo>
                  <a:cubicBezTo>
                    <a:pt x="14031749" y="8080201"/>
                    <a:pt x="13540878" y="8023674"/>
                    <a:pt x="13327802" y="8026802"/>
                  </a:cubicBezTo>
                  <a:cubicBezTo>
                    <a:pt x="9221120" y="8086234"/>
                    <a:pt x="5111921" y="7967296"/>
                    <a:pt x="1004613" y="7967296"/>
                  </a:cubicBezTo>
                  <a:cubicBezTo>
                    <a:pt x="694082" y="7965136"/>
                    <a:pt x="183594" y="8000587"/>
                    <a:pt x="99720" y="7891479"/>
                  </a:cubicBezTo>
                  <a:cubicBezTo>
                    <a:pt x="-17685" y="7738729"/>
                    <a:pt x="-2089" y="7194741"/>
                    <a:pt x="4616" y="6945820"/>
                  </a:cubicBezTo>
                  <a:cubicBezTo>
                    <a:pt x="14096" y="6593169"/>
                    <a:pt x="27075" y="6240659"/>
                    <a:pt x="36380" y="5888037"/>
                  </a:cubicBezTo>
                  <a:cubicBezTo>
                    <a:pt x="84006" y="4083260"/>
                    <a:pt x="181813" y="2276248"/>
                    <a:pt x="134659" y="470418"/>
                  </a:cubicBezTo>
                  <a:cubicBezTo>
                    <a:pt x="131725" y="358034"/>
                    <a:pt x="151943" y="234920"/>
                    <a:pt x="237571" y="159538"/>
                  </a:cubicBezTo>
                  <a:cubicBezTo>
                    <a:pt x="580583" y="-142218"/>
                    <a:pt x="1674398" y="75269"/>
                    <a:pt x="2100453" y="83270"/>
                  </a:cubicBezTo>
                  <a:cubicBezTo>
                    <a:pt x="3072827" y="101532"/>
                    <a:pt x="4046094" y="100030"/>
                    <a:pt x="5018625" y="108197"/>
                  </a:cubicBezTo>
                  <a:cubicBezTo>
                    <a:pt x="6963968" y="124534"/>
                    <a:pt x="8909364" y="138736"/>
                    <a:pt x="10854751" y="140951"/>
                  </a:cubicBezTo>
                  <a:cubicBezTo>
                    <a:pt x="11454060" y="141633"/>
                    <a:pt x="13935229" y="60139"/>
                    <a:pt x="14115758" y="220371"/>
                  </a:cubicBezTo>
                  <a:cubicBezTo>
                    <a:pt x="14181893" y="279097"/>
                    <a:pt x="14185542" y="706431"/>
                    <a:pt x="14186287" y="793535"/>
                  </a:cubicBezTo>
                  <a:cubicBezTo>
                    <a:pt x="14200810" y="2374534"/>
                    <a:pt x="14252720" y="3955154"/>
                    <a:pt x="14267020" y="5536138"/>
                  </a:cubicBezTo>
                  <a:cubicBezTo>
                    <a:pt x="14270669" y="5937586"/>
                    <a:pt x="14372850" y="7715492"/>
                    <a:pt x="14194182" y="7906523"/>
                  </a:cubicBezTo>
                  <a:close/>
                </a:path>
              </a:pathLst>
            </a:custGeom>
            <a:solidFill>
              <a:schemeClr val="bg1"/>
            </a:solidFill>
            <a:ln w="74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DB413B6-93C1-F13A-9390-E1CE22D73D4A}"/>
                    </a:ext>
                  </a:extLst>
                </p:cNvPr>
                <p:cNvSpPr txBox="1"/>
                <p:nvPr/>
              </p:nvSpPr>
              <p:spPr>
                <a:xfrm>
                  <a:off x="7342230" y="2502359"/>
                  <a:ext cx="3536596" cy="39948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Ngân hàng thường công bố lãi suất ở dạng phần trăm.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Lãi suất r = 5 % nghĩa là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= 5 % = </m:t>
                        </m:r>
                        <m:f>
                          <m:f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=0,05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DB413B6-93C1-F13A-9390-E1CE22D73D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230" y="2502359"/>
                  <a:ext cx="3536596" cy="3994864"/>
                </a:xfrm>
                <a:prstGeom prst="rect">
                  <a:avLst/>
                </a:prstGeom>
                <a:blipFill>
                  <a:blip r:embed="rId17"/>
                  <a:stretch>
                    <a:fillRect l="-1602" t="-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A1EE2-E176-DA1A-1A03-D395E2F9A7BA}"/>
                  </a:ext>
                </a:extLst>
              </p:cNvPr>
              <p:cNvSpPr txBox="1"/>
              <p:nvPr/>
            </p:nvSpPr>
            <p:spPr>
              <a:xfrm>
                <a:off x="2945259" y="7651872"/>
                <a:ext cx="501928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𝟏𝟓𝟎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𝟏𝟓𝟎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</m:t>
                      </m:r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𝟏𝟓𝟗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A1EE2-E176-DA1A-1A03-D395E2F9A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59" y="7651872"/>
                <a:ext cx="5019289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My Movie">
            <a:hlinkClick r:id="" action="ppaction://media"/>
            <a:extLst>
              <a:ext uri="{FF2B5EF4-FFF2-40B4-BE49-F238E27FC236}">
                <a16:creationId xmlns:a16="http://schemas.microsoft.com/office/drawing/2014/main" id="{2A46B638-453D-7890-1192-8E4A0623E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251234" y="745292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3203183" cy="15387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V="1">
            <a:off x="174424" y="-192469"/>
            <a:ext cx="2255522" cy="26404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8048" y="3936078"/>
            <a:ext cx="2199410" cy="29219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BEA736-1F30-F4F9-B666-E9DA3A8DF9A9}"/>
              </a:ext>
            </a:extLst>
          </p:cNvPr>
          <p:cNvSpPr/>
          <p:nvPr/>
        </p:nvSpPr>
        <p:spPr>
          <a:xfrm>
            <a:off x="1477739" y="1727603"/>
            <a:ext cx="9979573" cy="2670833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phương trình với ẩn x có dạng A(x) = B(x),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đó vế trái A(x) và vế phải B(x) là hai biểu thức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 cùng một biến x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3B3AE7-E843-788C-9E55-2097F170ED4F}"/>
              </a:ext>
            </a:extLst>
          </p:cNvPr>
          <p:cNvGrpSpPr/>
          <p:nvPr/>
        </p:nvGrpSpPr>
        <p:grpSpPr>
          <a:xfrm>
            <a:off x="-943305" y="1541826"/>
            <a:ext cx="564932" cy="3352318"/>
            <a:chOff x="823747" y="2019158"/>
            <a:chExt cx="564932" cy="2465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8998A1-3A15-3668-C73F-3F309E68DF9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F6AE59-C739-F4A8-6559-9CDBB00E064D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644B2E-7A04-4568-9E1E-979413AEFF4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79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40"/>
          <p:cNvGrpSpPr/>
          <p:nvPr/>
        </p:nvGrpSpPr>
        <p:grpSpPr>
          <a:xfrm>
            <a:off x="10543504" y="311419"/>
            <a:ext cx="1551309" cy="1337971"/>
            <a:chOff x="7730006" y="332072"/>
            <a:chExt cx="1163482" cy="1003478"/>
          </a:xfrm>
        </p:grpSpPr>
        <p:sp>
          <p:nvSpPr>
            <p:cNvPr id="417" name="Google Shape;417;p40"/>
            <p:cNvSpPr/>
            <p:nvPr/>
          </p:nvSpPr>
          <p:spPr>
            <a:xfrm>
              <a:off x="8139306" y="332072"/>
              <a:ext cx="344881" cy="1003468"/>
            </a:xfrm>
            <a:custGeom>
              <a:avLst/>
              <a:gdLst/>
              <a:ahLst/>
              <a:cxnLst/>
              <a:rect l="l" t="t" r="r" b="b"/>
              <a:pathLst>
                <a:path w="21660" h="63022" extrusionOk="0">
                  <a:moveTo>
                    <a:pt x="13874" y="870"/>
                  </a:moveTo>
                  <a:lnTo>
                    <a:pt x="13874" y="870"/>
                  </a:lnTo>
                  <a:cubicBezTo>
                    <a:pt x="15397" y="2392"/>
                    <a:pt x="14875" y="7437"/>
                    <a:pt x="13222" y="9177"/>
                  </a:cubicBezTo>
                  <a:cubicBezTo>
                    <a:pt x="12352" y="6263"/>
                    <a:pt x="12135" y="3523"/>
                    <a:pt x="13874" y="870"/>
                  </a:cubicBezTo>
                  <a:close/>
                  <a:moveTo>
                    <a:pt x="20920" y="4654"/>
                  </a:moveTo>
                  <a:lnTo>
                    <a:pt x="20920" y="4654"/>
                  </a:lnTo>
                  <a:cubicBezTo>
                    <a:pt x="20964" y="6872"/>
                    <a:pt x="19093" y="9743"/>
                    <a:pt x="16962" y="10656"/>
                  </a:cubicBezTo>
                  <a:cubicBezTo>
                    <a:pt x="17484" y="8090"/>
                    <a:pt x="18572" y="6002"/>
                    <a:pt x="20920" y="4654"/>
                  </a:cubicBezTo>
                  <a:close/>
                  <a:moveTo>
                    <a:pt x="7829" y="8481"/>
                  </a:moveTo>
                  <a:lnTo>
                    <a:pt x="7829" y="8481"/>
                  </a:lnTo>
                  <a:cubicBezTo>
                    <a:pt x="8829" y="10612"/>
                    <a:pt x="8568" y="12570"/>
                    <a:pt x="7959" y="14744"/>
                  </a:cubicBezTo>
                  <a:cubicBezTo>
                    <a:pt x="6959" y="12657"/>
                    <a:pt x="7046" y="10699"/>
                    <a:pt x="7829" y="8481"/>
                  </a:cubicBezTo>
                  <a:close/>
                  <a:moveTo>
                    <a:pt x="652" y="15005"/>
                  </a:moveTo>
                  <a:lnTo>
                    <a:pt x="652" y="15005"/>
                  </a:lnTo>
                  <a:cubicBezTo>
                    <a:pt x="2566" y="15527"/>
                    <a:pt x="4088" y="16440"/>
                    <a:pt x="5089" y="18137"/>
                  </a:cubicBezTo>
                  <a:cubicBezTo>
                    <a:pt x="4974" y="18151"/>
                    <a:pt x="4858" y="18158"/>
                    <a:pt x="4741" y="18158"/>
                  </a:cubicBezTo>
                  <a:cubicBezTo>
                    <a:pt x="3081" y="18158"/>
                    <a:pt x="1221" y="16752"/>
                    <a:pt x="652" y="15005"/>
                  </a:cubicBezTo>
                  <a:close/>
                  <a:moveTo>
                    <a:pt x="14048" y="0"/>
                  </a:moveTo>
                  <a:cubicBezTo>
                    <a:pt x="13744" y="218"/>
                    <a:pt x="13483" y="478"/>
                    <a:pt x="13222" y="739"/>
                  </a:cubicBezTo>
                  <a:cubicBezTo>
                    <a:pt x="11917" y="2697"/>
                    <a:pt x="11743" y="4915"/>
                    <a:pt x="12091" y="7220"/>
                  </a:cubicBezTo>
                  <a:cubicBezTo>
                    <a:pt x="12265" y="8525"/>
                    <a:pt x="12787" y="9786"/>
                    <a:pt x="12787" y="11091"/>
                  </a:cubicBezTo>
                  <a:cubicBezTo>
                    <a:pt x="12787" y="15353"/>
                    <a:pt x="12657" y="19615"/>
                    <a:pt x="12570" y="23834"/>
                  </a:cubicBezTo>
                  <a:lnTo>
                    <a:pt x="12570" y="24791"/>
                  </a:lnTo>
                  <a:cubicBezTo>
                    <a:pt x="10960" y="22269"/>
                    <a:pt x="9525" y="19746"/>
                    <a:pt x="8873" y="16832"/>
                  </a:cubicBezTo>
                  <a:cubicBezTo>
                    <a:pt x="8699" y="16006"/>
                    <a:pt x="8655" y="15136"/>
                    <a:pt x="8699" y="14266"/>
                  </a:cubicBezTo>
                  <a:cubicBezTo>
                    <a:pt x="8742" y="13048"/>
                    <a:pt x="9047" y="11787"/>
                    <a:pt x="9047" y="10525"/>
                  </a:cubicBezTo>
                  <a:cubicBezTo>
                    <a:pt x="9090" y="9395"/>
                    <a:pt x="8612" y="8351"/>
                    <a:pt x="7742" y="7568"/>
                  </a:cubicBezTo>
                  <a:cubicBezTo>
                    <a:pt x="7611" y="7742"/>
                    <a:pt x="7481" y="7872"/>
                    <a:pt x="7350" y="8090"/>
                  </a:cubicBezTo>
                  <a:cubicBezTo>
                    <a:pt x="6220" y="10395"/>
                    <a:pt x="6350" y="13091"/>
                    <a:pt x="7611" y="15310"/>
                  </a:cubicBezTo>
                  <a:cubicBezTo>
                    <a:pt x="8351" y="16658"/>
                    <a:pt x="8655" y="18224"/>
                    <a:pt x="9177" y="19746"/>
                  </a:cubicBezTo>
                  <a:cubicBezTo>
                    <a:pt x="7220" y="19311"/>
                    <a:pt x="5524" y="18180"/>
                    <a:pt x="4393" y="16527"/>
                  </a:cubicBezTo>
                  <a:cubicBezTo>
                    <a:pt x="3958" y="15788"/>
                    <a:pt x="3262" y="15179"/>
                    <a:pt x="2436" y="14918"/>
                  </a:cubicBezTo>
                  <a:cubicBezTo>
                    <a:pt x="2276" y="14838"/>
                    <a:pt x="1545" y="14758"/>
                    <a:pt x="943" y="14758"/>
                  </a:cubicBezTo>
                  <a:cubicBezTo>
                    <a:pt x="562" y="14758"/>
                    <a:pt x="232" y="14790"/>
                    <a:pt x="131" y="14875"/>
                  </a:cubicBezTo>
                  <a:cubicBezTo>
                    <a:pt x="0" y="15005"/>
                    <a:pt x="131" y="15614"/>
                    <a:pt x="304" y="15875"/>
                  </a:cubicBezTo>
                  <a:cubicBezTo>
                    <a:pt x="826" y="16527"/>
                    <a:pt x="1305" y="17354"/>
                    <a:pt x="2044" y="17702"/>
                  </a:cubicBezTo>
                  <a:cubicBezTo>
                    <a:pt x="3132" y="18354"/>
                    <a:pt x="4349" y="18789"/>
                    <a:pt x="5611" y="19094"/>
                  </a:cubicBezTo>
                  <a:cubicBezTo>
                    <a:pt x="8046" y="19615"/>
                    <a:pt x="9960" y="20746"/>
                    <a:pt x="10917" y="23182"/>
                  </a:cubicBezTo>
                  <a:cubicBezTo>
                    <a:pt x="11178" y="23791"/>
                    <a:pt x="11613" y="24356"/>
                    <a:pt x="11830" y="25009"/>
                  </a:cubicBezTo>
                  <a:cubicBezTo>
                    <a:pt x="12135" y="25705"/>
                    <a:pt x="12309" y="26444"/>
                    <a:pt x="12352" y="27227"/>
                  </a:cubicBezTo>
                  <a:cubicBezTo>
                    <a:pt x="12352" y="29967"/>
                    <a:pt x="12222" y="32750"/>
                    <a:pt x="12178" y="35447"/>
                  </a:cubicBezTo>
                  <a:cubicBezTo>
                    <a:pt x="12091" y="39709"/>
                    <a:pt x="12004" y="43928"/>
                    <a:pt x="11961" y="48190"/>
                  </a:cubicBezTo>
                  <a:cubicBezTo>
                    <a:pt x="11917" y="48756"/>
                    <a:pt x="11917" y="49365"/>
                    <a:pt x="11917" y="49930"/>
                  </a:cubicBezTo>
                  <a:cubicBezTo>
                    <a:pt x="11787" y="54062"/>
                    <a:pt x="11656" y="58237"/>
                    <a:pt x="11569" y="62369"/>
                  </a:cubicBezTo>
                  <a:cubicBezTo>
                    <a:pt x="11569" y="62587"/>
                    <a:pt x="11656" y="62804"/>
                    <a:pt x="11700" y="63022"/>
                  </a:cubicBezTo>
                  <a:lnTo>
                    <a:pt x="12004" y="62978"/>
                  </a:lnTo>
                  <a:cubicBezTo>
                    <a:pt x="12135" y="59673"/>
                    <a:pt x="12265" y="56367"/>
                    <a:pt x="12352" y="53062"/>
                  </a:cubicBezTo>
                  <a:cubicBezTo>
                    <a:pt x="12526" y="48451"/>
                    <a:pt x="12657" y="43798"/>
                    <a:pt x="12744" y="39187"/>
                  </a:cubicBezTo>
                  <a:cubicBezTo>
                    <a:pt x="12917" y="32663"/>
                    <a:pt x="13091" y="26096"/>
                    <a:pt x="13178" y="19572"/>
                  </a:cubicBezTo>
                  <a:cubicBezTo>
                    <a:pt x="13135" y="17963"/>
                    <a:pt x="13526" y="16353"/>
                    <a:pt x="14266" y="14962"/>
                  </a:cubicBezTo>
                  <a:cubicBezTo>
                    <a:pt x="15179" y="13265"/>
                    <a:pt x="15962" y="11526"/>
                    <a:pt x="18006" y="10743"/>
                  </a:cubicBezTo>
                  <a:cubicBezTo>
                    <a:pt x="21355" y="9482"/>
                    <a:pt x="21660" y="5306"/>
                    <a:pt x="21660" y="5132"/>
                  </a:cubicBezTo>
                  <a:cubicBezTo>
                    <a:pt x="21660" y="4828"/>
                    <a:pt x="21486" y="4349"/>
                    <a:pt x="21486" y="4132"/>
                  </a:cubicBezTo>
                  <a:cubicBezTo>
                    <a:pt x="21051" y="4132"/>
                    <a:pt x="20659" y="4262"/>
                    <a:pt x="20311" y="4436"/>
                  </a:cubicBezTo>
                  <a:cubicBezTo>
                    <a:pt x="18615" y="5306"/>
                    <a:pt x="17397" y="6872"/>
                    <a:pt x="16962" y="8742"/>
                  </a:cubicBezTo>
                  <a:cubicBezTo>
                    <a:pt x="16353" y="11265"/>
                    <a:pt x="14353" y="12874"/>
                    <a:pt x="13483" y="15136"/>
                  </a:cubicBezTo>
                  <a:cubicBezTo>
                    <a:pt x="13396" y="14005"/>
                    <a:pt x="13439" y="12874"/>
                    <a:pt x="13396" y="11743"/>
                  </a:cubicBezTo>
                  <a:cubicBezTo>
                    <a:pt x="13352" y="10699"/>
                    <a:pt x="13657" y="9699"/>
                    <a:pt x="14135" y="8829"/>
                  </a:cubicBezTo>
                  <a:cubicBezTo>
                    <a:pt x="15571" y="6394"/>
                    <a:pt x="15788" y="3480"/>
                    <a:pt x="14701" y="870"/>
                  </a:cubicBezTo>
                  <a:cubicBezTo>
                    <a:pt x="14527" y="565"/>
                    <a:pt x="14309" y="261"/>
                    <a:pt x="1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18" name="Google Shape;418;p40"/>
            <p:cNvPicPr preferRelativeResize="0"/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 rot="686801">
              <a:off x="7751046" y="903076"/>
              <a:ext cx="1121402" cy="324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372" y="3602988"/>
            <a:ext cx="2050536" cy="299153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18936" y="2012964"/>
            <a:ext cx="278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+mj-lt"/>
              </a:rPr>
              <a:t>a) 7 </a:t>
            </a:r>
            <a:r>
              <a:rPr lang="en-AE" sz="3600" b="1">
                <a:solidFill>
                  <a:srgbClr val="FF0000"/>
                </a:solidFill>
                <a:latin typeface="+mj-lt"/>
              </a:rPr>
              <a:t>–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 5y = 0</a:t>
            </a:r>
          </a:p>
          <a:p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1394" y="1998274"/>
            <a:ext cx="3408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+mj-lt"/>
              </a:rPr>
              <a:t>b) x</a:t>
            </a:r>
            <a:r>
              <a:rPr lang="en-US" sz="3600" b="1" baseline="30000">
                <a:solidFill>
                  <a:srgbClr val="FF0000"/>
                </a:solidFill>
                <a:latin typeface="+mj-lt"/>
              </a:rPr>
              <a:t>2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 </a:t>
            </a:r>
            <a:r>
              <a:rPr lang="en-AE" sz="3600" b="1">
                <a:solidFill>
                  <a:srgbClr val="FF0000"/>
                </a:solidFill>
                <a:latin typeface="+mj-lt"/>
              </a:rPr>
              <a:t>+ 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1 = x - 2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131" y="1966797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+mj-lt"/>
              </a:rPr>
              <a:t>c) 2x </a:t>
            </a:r>
            <a:r>
              <a:rPr lang="en-AE" sz="3600" b="1">
                <a:solidFill>
                  <a:srgbClr val="FF0000"/>
                </a:solidFill>
                <a:latin typeface="+mj-lt"/>
              </a:rPr>
              <a:t>+ 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3y = 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3862" y="1163003"/>
            <a:ext cx="1004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+mj-lt"/>
              </a:rPr>
              <a:t>Các phương trình sau có là phương trình một ẩn không?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42" y="2566058"/>
            <a:ext cx="744835" cy="77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347" y="2664901"/>
            <a:ext cx="749873" cy="768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820" y="2676215"/>
            <a:ext cx="648591" cy="43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ounded Rectangle 19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05:00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04:59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04:58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04:57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04:56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04:55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04:54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04:53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04:52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04:51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04:50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04:49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04:48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04:47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04:46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04:45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04:44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04:43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04:42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04:41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04:40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04:39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04:38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04:37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04:36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04:35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04:34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04:33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04:32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04:31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04:30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04:29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04:28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04:27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04:26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04:25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04:24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04:23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04:22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04:21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04:20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04:19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04:18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04:17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04:16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04:15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04:14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04:13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04:12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04:11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04:10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04:09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04:08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04:07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04:06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04:05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04:04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04:03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04:02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04:01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04:00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03:59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03:58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03:57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03:56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03:55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03:54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03:53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03:52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03:51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03:50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03:49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03:48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03:47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03:46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03:45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03:44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03:43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03:42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03:41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03:40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03:39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03:38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03:37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03:36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03:35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03:34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03:33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03:32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03:31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03:30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03:29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03:28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03:27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03:26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03:25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03:24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03:23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03:22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03:21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03:20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03:19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03:18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03:17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03:16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03:15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03:14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03:13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03:12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03:11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03:10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03:09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03:08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03:07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03:06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03:05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03:04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03:03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03:02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03:01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03:00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02:59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02:58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02:57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02:56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02:55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02:54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02:53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02:52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02:51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02:50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02:49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02:48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02:47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02:46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02:45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02:44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02:43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02:42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02:41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02:40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02:39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02:38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02:37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02:36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02:35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02:34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02:33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02:32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02:31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02:30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02:29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02:28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02:27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02:26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02:25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02:24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02:23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02:22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02:21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02:20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02:19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02:18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02:17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02:16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02:15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02:14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02:13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02:12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02:11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02:10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02:09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02:08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02:07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02:06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02:05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02:04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02:03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02:02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02:01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02:00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01:59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01:58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01:57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01:56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01:55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01:54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01:53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01:52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01:51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01:50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01:49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01:48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01:47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01:46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01:45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01:44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01:43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01:42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01:41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01:40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01:39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01:38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01:37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01:36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01:35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01:34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01:33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01:32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01:31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01:30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01:29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01:28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01:27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01:26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01:25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01:24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01:23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01:22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01:21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01:20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01:19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01:18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01:17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01:16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01:15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01:14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01:13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01:12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01:11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01:10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01:09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01:08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01:07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01:06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01:05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01:04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01:03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01:02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01:01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01:00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00:59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00:58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00:57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00:56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00:55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00:54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00:53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00:52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00:51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00:50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00:49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00:48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00:47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00:46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00:45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00:44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00:43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00:42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00:41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00:40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00:39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00:38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00:37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00:36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00:35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00:34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00:33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00:32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00:31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00:30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00:29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00:28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00:27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00:26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00:25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00:24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00:23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00:22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00:21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00:20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00:19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00:18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00:17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00:16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00:15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00:14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00:13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00:12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00:11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00:10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00:09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00:08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00:07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00:06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00:05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00:04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00:03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00:02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00:01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9913228" y="211540"/>
            <a:ext cx="1727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00:00</a:t>
            </a:r>
          </a:p>
        </p:txBody>
      </p:sp>
      <p:sp>
        <p:nvSpPr>
          <p:cNvPr id="495" name="Oval 494"/>
          <p:cNvSpPr/>
          <p:nvPr/>
        </p:nvSpPr>
        <p:spPr>
          <a:xfrm>
            <a:off x="10290599" y="211540"/>
            <a:ext cx="1016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01686" y="211540"/>
            <a:ext cx="6030685" cy="8008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HOẠT ĐỘNG NHÓM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6" name="TextBox 495">
                <a:extLst>
                  <a:ext uri="{FF2B5EF4-FFF2-40B4-BE49-F238E27FC236}">
                    <a16:creationId xmlns:a16="http://schemas.microsoft.com/office/drawing/2014/main" id="{2BBDD5C9-ECFE-FC29-516D-AA4D105D12F5}"/>
                  </a:ext>
                </a:extLst>
              </p:cNvPr>
              <p:cNvSpPr txBox="1"/>
              <p:nvPr/>
            </p:nvSpPr>
            <p:spPr>
              <a:xfrm>
                <a:off x="1060450" y="1288566"/>
                <a:ext cx="9956799" cy="45368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HĐ3. </a:t>
                </a: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Xét phương trình  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+9=3−</m:t>
                    </m:r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vi-VN" sz="2800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(1)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a)</a:t>
                </a:r>
                <a:r>
                  <a:rPr lang="en-US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Chứng minh rằng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=− 2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thoả mãn phương </a:t>
                </a:r>
                <a:r>
                  <a:rPr lang="vi-VN" sz="2800">
                    <a:solidFill>
                      <a:prstClr val="black"/>
                    </a:solidFill>
                    <a:cs typeface="Arial" panose="020B0604020202020204" pitchFamily="34" charset="0"/>
                  </a:rPr>
                  <a:t>trình </a:t>
                </a:r>
                <a:r>
                  <a:rPr lang="vi-VN" sz="2800" b="1">
                    <a:solidFill>
                      <a:srgbClr val="0000FF"/>
                    </a:solidFill>
                    <a:cs typeface="Arial" panose="020B0604020202020204" pitchFamily="34" charset="0"/>
                  </a:rPr>
                  <a:t>(1)</a:t>
                </a:r>
                <a:r>
                  <a:rPr lang="en-US" sz="2800" b="1">
                    <a:solidFill>
                      <a:srgbClr val="0000FF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2800">
                    <a:solidFill>
                      <a:prstClr val="black"/>
                    </a:solidFill>
                    <a:cs typeface="Arial" panose="020B0604020202020204" pitchFamily="34" charset="0"/>
                  </a:rPr>
                  <a:t>(</a:t>
                </a: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tức là hai vế của phương trình cùng nhận một giá trị khi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=− 2 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).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Khi đó, ta nói 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=− 2  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là một </a:t>
                </a:r>
                <a:r>
                  <a:rPr lang="vi-VN" sz="28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nghiệm</a:t>
                </a: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của phương </a:t>
                </a:r>
                <a:r>
                  <a:rPr lang="vi-VN" sz="2800">
                    <a:solidFill>
                      <a:prstClr val="black"/>
                    </a:solidFill>
                    <a:cs typeface="Arial" panose="020B0604020202020204" pitchFamily="34" charset="0"/>
                  </a:rPr>
                  <a:t>trình </a:t>
                </a:r>
                <a:r>
                  <a:rPr lang="vi-VN" sz="2800" b="1">
                    <a:solidFill>
                      <a:srgbClr val="0000FF"/>
                    </a:solidFill>
                    <a:cs typeface="Arial" panose="020B0604020202020204" pitchFamily="34" charset="0"/>
                  </a:rPr>
                  <a:t>(1)</a:t>
                </a:r>
                <a:r>
                  <a:rPr lang="en-US" sz="2800" b="1">
                    <a:solidFill>
                      <a:srgbClr val="0000FF"/>
                    </a:solidFill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b)</a:t>
                </a:r>
                <a:r>
                  <a:rPr lang="en-US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Bằng cách thay trực tiếp vào hai vế của phương trình, hãy kiểm tra xem</a:t>
                </a:r>
                <a:r>
                  <a:rPr lang="en-US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có phải là một nghiệm của phương </a:t>
                </a:r>
                <a:r>
                  <a:rPr lang="vi-VN" sz="2800">
                    <a:solidFill>
                      <a:prstClr val="black"/>
                    </a:solidFill>
                    <a:cs typeface="Arial" panose="020B0604020202020204" pitchFamily="34" charset="0"/>
                  </a:rPr>
                  <a:t>trình </a:t>
                </a:r>
                <a:r>
                  <a:rPr lang="vi-VN" sz="2800" b="1">
                    <a:solidFill>
                      <a:srgbClr val="0000FF"/>
                    </a:solidFill>
                    <a:cs typeface="Arial" panose="020B0604020202020204" pitchFamily="34" charset="0"/>
                  </a:rPr>
                  <a:t>(1)</a:t>
                </a:r>
                <a:r>
                  <a:rPr lang="en-US" sz="2800" b="1">
                    <a:solidFill>
                      <a:srgbClr val="0000FF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2800">
                    <a:solidFill>
                      <a:prstClr val="black"/>
                    </a:solidFill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6" name="TextBox 495">
                <a:extLst>
                  <a:ext uri="{FF2B5EF4-FFF2-40B4-BE49-F238E27FC236}">
                    <a16:creationId xmlns:a16="http://schemas.microsoft.com/office/drawing/2014/main" id="{2BBDD5C9-ECFE-FC29-516D-AA4D105D1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50" y="1288566"/>
                <a:ext cx="9956799" cy="4536819"/>
              </a:xfrm>
              <a:prstGeom prst="rect">
                <a:avLst/>
              </a:prstGeom>
              <a:blipFill>
                <a:blip r:embed="rId4"/>
                <a:stretch>
                  <a:fillRect l="-1286" r="-980"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69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</p:childTnLst>
        </p:cTn>
      </p:par>
    </p:tnLst>
    <p:bldLst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6" grpId="0" animBg="1"/>
      <p:bldP spid="49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345EF-BDAA-917B-E987-90E3F05E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66869D19-44D3-59D2-CF5A-2E4C8E14C5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2867367" cy="137738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0BFB727-179E-D2DD-5924-7BBBC4853D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V="1">
            <a:off x="154247" y="-172291"/>
            <a:ext cx="2019059" cy="236364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833AA81-80F5-9CF2-2F79-0CF6B84E7C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8048" y="3936078"/>
            <a:ext cx="2199410" cy="292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D93C21-3929-365D-DB25-EED6F8B7B5FF}"/>
                  </a:ext>
                </a:extLst>
              </p:cNvPr>
              <p:cNvSpPr/>
              <p:nvPr/>
            </p:nvSpPr>
            <p:spPr>
              <a:xfrm>
                <a:off x="1977015" y="1119746"/>
                <a:ext cx="9979573" cy="2670833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Wingdings" panose="05000000000000000000" pitchFamily="2" charset="2"/>
                  </a:rPr>
                  <a:t>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gọi là nghiệm của phương trình A(x) =  B(x) nếu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giá trị của A(x) và B(x)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bằng nhau.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D93C21-3929-365D-DB25-EED6F8B7B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015" y="1119746"/>
                <a:ext cx="9979573" cy="26708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BD95154-F386-0620-108E-268013DA6D5E}"/>
              </a:ext>
            </a:extLst>
          </p:cNvPr>
          <p:cNvSpPr txBox="1"/>
          <p:nvPr/>
        </p:nvSpPr>
        <p:spPr>
          <a:xfrm>
            <a:off x="2181362" y="2951441"/>
            <a:ext cx="9497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một phương trình là tìm tất cả các nghiệm của nó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A2B7C-6B8D-243D-8454-64DBAA8003ED}"/>
              </a:ext>
            </a:extLst>
          </p:cNvPr>
          <p:cNvSpPr txBox="1"/>
          <p:nvPr/>
        </p:nvSpPr>
        <p:spPr>
          <a:xfrm>
            <a:off x="2622416" y="4442658"/>
            <a:ext cx="90564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hợp tất cả các nghiệm của một phương trình được gọi là tập nghiệm của phương trình đó và thường được kí hiệu là S.</a:t>
            </a:r>
          </a:p>
        </p:txBody>
      </p:sp>
    </p:spTree>
    <p:extLst>
      <p:ext uri="{BB962C8B-B14F-4D97-AF65-F5344CB8AC3E}">
        <p14:creationId xmlns:p14="http://schemas.microsoft.com/office/powerpoint/2010/main" val="539936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E6B05354-A056-480A-926E-D15A61235D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6" y="-145161"/>
            <a:ext cx="2875773" cy="2818257"/>
          </a:xfrm>
          <a:prstGeom prst="rect">
            <a:avLst/>
          </a:prstGeom>
        </p:spPr>
      </p:pic>
      <p:pic>
        <p:nvPicPr>
          <p:cNvPr id="14" name="Picture 13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52A9C1E8-3356-417A-BB78-F7E1E3A15A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5" y="-145161"/>
            <a:ext cx="2875773" cy="2818257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8B4815-6006-46DB-8762-4D901015F9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291" y="2368285"/>
            <a:ext cx="2692291" cy="4489715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5050CFB-A627-45BF-9381-3EA1439455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368285"/>
            <a:ext cx="3227651" cy="4489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B6CBEB-35CA-4B49-B4BB-9049DC8682F4}"/>
              </a:ext>
            </a:extLst>
          </p:cNvPr>
          <p:cNvSpPr/>
          <p:nvPr/>
        </p:nvSpPr>
        <p:spPr>
          <a:xfrm>
            <a:off x="4880763" y="444240"/>
            <a:ext cx="2430474" cy="59695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</a:rPr>
              <a:t>ĐOÁN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</a:rPr>
              <a:t>ĐÚNG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</a:rPr>
              <a:t>TRÚNG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cap="none" spc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</a:rPr>
              <a:t>L</a:t>
            </a:r>
            <a:r>
              <a:rPr lang="en-US" sz="6000" b="1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</a:rPr>
              <a:t>Ì XÌ </a:t>
            </a:r>
            <a:endParaRPr lang="en-US" sz="6000" b="1" cap="none" spc="0">
              <a:ln w="12700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UTM Arruba KT" panose="02040603050506020204" pitchFamily="18" charset="0"/>
            </a:endParaRPr>
          </a:p>
        </p:txBody>
      </p:sp>
      <p:pic>
        <p:nvPicPr>
          <p:cNvPr id="8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6C18037-8E8F-4454-8A73-6BC54766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4.81481E-6 L 0.29336 -0.00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-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4.81481E-6 L -0.33424 -0.00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6202205" y="-3188889"/>
            <a:ext cx="7222315" cy="1321996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AE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431"/>
          <a:stretch/>
        </p:blipFill>
        <p:spPr>
          <a:xfrm>
            <a:off x="3657600" y="-190063"/>
            <a:ext cx="11358203" cy="73897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V="1">
            <a:off x="2620770" y="-2324973"/>
            <a:ext cx="7928459" cy="130107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1200" y="14602"/>
            <a:ext cx="3988088" cy="9518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38379">
            <a:off x="98927" y="5135505"/>
            <a:ext cx="1141451" cy="214265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82A799A-946D-1942-D22F-EE48AA1EDD1F}"/>
              </a:ext>
            </a:extLst>
          </p:cNvPr>
          <p:cNvSpPr txBox="1"/>
          <p:nvPr/>
        </p:nvSpPr>
        <p:spPr>
          <a:xfrm>
            <a:off x="5184380" y="216164"/>
            <a:ext cx="305527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7D7C313-2660-3C97-7A94-166548886691}"/>
                  </a:ext>
                </a:extLst>
              </p:cNvPr>
              <p:cNvSpPr txBox="1"/>
              <p:nvPr/>
            </p:nvSpPr>
            <p:spPr>
              <a:xfrm>
                <a:off x="1548916" y="1225756"/>
                <a:ext cx="8635585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phương trình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 tra xem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là nghiệm của phương trình đã cho không?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7D7C313-2660-3C97-7A94-166548886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916" y="1225756"/>
                <a:ext cx="8635585" cy="2031325"/>
              </a:xfrm>
              <a:prstGeom prst="rect">
                <a:avLst/>
              </a:prstGeom>
              <a:blipFill>
                <a:blip r:embed="rId10"/>
                <a:stretch>
                  <a:fillRect l="-1411" r="-1411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FB1091-B38D-107B-CAEB-2FFD61CAEC54}"/>
              </a:ext>
            </a:extLst>
          </p:cNvPr>
          <p:cNvSpPr txBox="1"/>
          <p:nvPr/>
        </p:nvSpPr>
        <p:spPr>
          <a:xfrm>
            <a:off x="5866708" y="2826936"/>
            <a:ext cx="262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DFFB66-2B17-EE8E-4D66-EA44A9799880}"/>
                  </a:ext>
                </a:extLst>
              </p:cNvPr>
              <p:cNvSpPr txBox="1"/>
              <p:nvPr/>
            </p:nvSpPr>
            <p:spPr>
              <a:xfrm>
                <a:off x="1523622" y="4395443"/>
                <a:ext cx="79404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DFFB66-2B17-EE8E-4D66-EA44A9799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622" y="4395443"/>
                <a:ext cx="7940443" cy="523220"/>
              </a:xfrm>
              <a:prstGeom prst="rect">
                <a:avLst/>
              </a:prstGeom>
              <a:blipFill>
                <a:blip r:embed="rId11"/>
                <a:stretch>
                  <a:fillRect l="-1612" t="-11628" r="-53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1CF0D7-8C1F-1291-F25B-08AD9F739622}"/>
                  </a:ext>
                </a:extLst>
              </p:cNvPr>
              <p:cNvSpPr txBox="1"/>
              <p:nvPr/>
            </p:nvSpPr>
            <p:spPr>
              <a:xfrm>
                <a:off x="903383" y="5047316"/>
                <a:ext cx="12159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7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– 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7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27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7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)−</m:t>
                    </m:r>
                    <m:r>
                      <a:rPr lang="en-US" sz="27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7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7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−(−</m:t>
                    </m:r>
                    <m:r>
                      <a:rPr lang="en-US" sz="27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7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1CF0D7-8C1F-1291-F25B-08AD9F739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83" y="5047316"/>
                <a:ext cx="12159694" cy="523220"/>
              </a:xfrm>
              <a:prstGeom prst="rect">
                <a:avLst/>
              </a:prstGeom>
              <a:blipFill>
                <a:blip r:embed="rId12"/>
                <a:stretch>
                  <a:fillRect l="-852" t="-11628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F3DC7AE-2DAD-3288-EFA8-31FBC87AAB95}"/>
              </a:ext>
            </a:extLst>
          </p:cNvPr>
          <p:cNvSpPr txBox="1"/>
          <p:nvPr/>
        </p:nvSpPr>
        <p:spPr>
          <a:xfrm>
            <a:off x="1456037" y="5799948"/>
            <a:ext cx="882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– 1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EDF51C-F22D-B1FC-63B4-F3B789AF9EEE}"/>
                  </a:ext>
                </a:extLst>
              </p:cNvPr>
              <p:cNvSpPr txBox="1"/>
              <p:nvPr/>
            </p:nvSpPr>
            <p:spPr>
              <a:xfrm>
                <a:off x="903383" y="3562048"/>
                <a:ext cx="1103194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1).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EDF51C-F22D-B1FC-63B4-F3B789AF9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83" y="3562048"/>
                <a:ext cx="11031943" cy="954107"/>
              </a:xfrm>
              <a:prstGeom prst="rect">
                <a:avLst/>
              </a:prstGeom>
              <a:blipFill>
                <a:blip r:embed="rId13"/>
                <a:stretch>
                  <a:fillRect l="-994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3">
            <a:extLst>
              <a:ext uri="{FF2B5EF4-FFF2-40B4-BE49-F238E27FC236}">
                <a16:creationId xmlns:a16="http://schemas.microsoft.com/office/drawing/2014/main" id="{DD41D570-4C10-B080-9B85-B75BA6F28945}"/>
              </a:ext>
            </a:extLst>
          </p:cNvPr>
          <p:cNvSpPr/>
          <p:nvPr/>
        </p:nvSpPr>
        <p:spPr>
          <a:xfrm>
            <a:off x="1092200" y="556509"/>
            <a:ext cx="10007600" cy="553606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AE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10382" flipH="1">
            <a:off x="11332947" y="4805401"/>
            <a:ext cx="742463" cy="1582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400" y="348827"/>
            <a:ext cx="819572" cy="8332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338087">
            <a:off x="401469" y="5650039"/>
            <a:ext cx="1381463" cy="51993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287551" y="6701475"/>
            <a:ext cx="12774123" cy="611864"/>
            <a:chOff x="0" y="0"/>
            <a:chExt cx="6481685" cy="3104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AE"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2256"/>
          <a:stretch>
            <a:fillRect/>
          </a:stretch>
        </p:blipFill>
        <p:spPr>
          <a:xfrm rot="1081854">
            <a:off x="7837817" y="-750226"/>
            <a:ext cx="5371443" cy="185433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DC41099-6DB8-27EC-72CA-FE21B53ED05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348" y="530229"/>
            <a:ext cx="3988088" cy="951811"/>
          </a:xfrm>
          <a:prstGeom prst="rect">
            <a:avLst/>
          </a:prstGeom>
        </p:spPr>
      </p:pic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7E460071-9366-7297-9119-F1B45A51CF63}"/>
              </a:ext>
            </a:extLst>
          </p:cNvPr>
          <p:cNvSpPr txBox="1"/>
          <p:nvPr/>
        </p:nvSpPr>
        <p:spPr>
          <a:xfrm>
            <a:off x="4430363" y="726535"/>
            <a:ext cx="3055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4">
                <a:extLst>
                  <a:ext uri="{FF2B5EF4-FFF2-40B4-BE49-F238E27FC236}">
                    <a16:creationId xmlns:a16="http://schemas.microsoft.com/office/drawing/2014/main" id="{E66264A9-0837-F26A-879A-6B96E8885588}"/>
                  </a:ext>
                </a:extLst>
              </p:cNvPr>
              <p:cNvSpPr txBox="1"/>
              <p:nvPr/>
            </p:nvSpPr>
            <p:spPr>
              <a:xfrm>
                <a:off x="1735154" y="1874645"/>
                <a:ext cx="872169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cho ví dụ về một phương trình với ẩn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kiểm tra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 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là một nghiệm của phương trình đó không?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14">
                <a:extLst>
                  <a:ext uri="{FF2B5EF4-FFF2-40B4-BE49-F238E27FC236}">
                    <a16:creationId xmlns:a16="http://schemas.microsoft.com/office/drawing/2014/main" id="{E66264A9-0837-F26A-879A-6B96E8885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154" y="1874645"/>
                <a:ext cx="8721692" cy="1569660"/>
              </a:xfrm>
              <a:prstGeom prst="rect">
                <a:avLst/>
              </a:prstGeom>
              <a:blipFill>
                <a:blip r:embed="rId13"/>
                <a:stretch>
                  <a:fillRect l="-1818" t="-5447" r="-1818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100AECD-D308-3511-6135-804725E2DC3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47" y="4037790"/>
            <a:ext cx="3967307" cy="282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B96290-71CB-9A7C-9E9E-60D931FD4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E5D570B-55A8-951D-309F-8459046167F5}"/>
              </a:ext>
            </a:extLst>
          </p:cNvPr>
          <p:cNvSpPr/>
          <p:nvPr/>
        </p:nvSpPr>
        <p:spPr>
          <a:xfrm>
            <a:off x="738463" y="376035"/>
            <a:ext cx="10911840" cy="641354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AE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37405B15-1902-9114-A2F1-55D47D6AE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303379" y="-487792"/>
            <a:ext cx="2489022" cy="726465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6EE1F02-2FA5-A3C9-575B-1A8422A0E0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08095">
            <a:off x="9891834" y="110364"/>
            <a:ext cx="2012511" cy="480313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425BC65-0B2A-06A6-016F-C0484B31E1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4809" y="5551951"/>
            <a:ext cx="887308" cy="989898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A650AA7-CBF6-18FD-0E9C-13FD09AF358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6382" y="-106672"/>
            <a:ext cx="995152" cy="1011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D407BD-67DB-69E7-927A-F047D1D99142}"/>
                  </a:ext>
                </a:extLst>
              </p:cNvPr>
              <p:cNvSpPr txBox="1"/>
              <p:nvPr/>
            </p:nvSpPr>
            <p:spPr>
              <a:xfrm>
                <a:off x="1214198" y="1017022"/>
                <a:ext cx="10089047" cy="1307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 </a:t>
                </a:r>
                <a:r>
                  <a:rPr kumimoji="0" lang="en-US" sz="28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dạng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𝒂𝒙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𝒃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b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đã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𝐚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≠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đ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ược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ẩn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D407BD-67DB-69E7-927A-F047D1D99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98" y="1017022"/>
                <a:ext cx="10089047" cy="1307537"/>
              </a:xfrm>
              <a:prstGeom prst="rect">
                <a:avLst/>
              </a:prstGeom>
              <a:blipFill>
                <a:blip r:embed="rId10"/>
                <a:stretch>
                  <a:fillRect b="-12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4">
            <a:extLst>
              <a:ext uri="{FF2B5EF4-FFF2-40B4-BE49-F238E27FC236}">
                <a16:creationId xmlns:a16="http://schemas.microsoft.com/office/drawing/2014/main" id="{59B96AE6-51EA-B30B-378D-C33CDFDF07C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065891">
            <a:off x="11132148" y="5669255"/>
            <a:ext cx="1155012" cy="107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32" t="23806" r="3432" b="238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3B6AEA52-0EB1-E3BA-8731-073AC1E5B23F}"/>
              </a:ext>
            </a:extLst>
          </p:cNvPr>
          <p:cNvGrpSpPr/>
          <p:nvPr/>
        </p:nvGrpSpPr>
        <p:grpSpPr>
          <a:xfrm>
            <a:off x="311972" y="334413"/>
            <a:ext cx="11349317" cy="6099586"/>
            <a:chOff x="9939851" y="1107949"/>
            <a:chExt cx="6958053" cy="3565835"/>
          </a:xfrm>
        </p:grpSpPr>
        <p:grpSp>
          <p:nvGrpSpPr>
            <p:cNvPr id="8" name="Group 8"/>
            <p:cNvGrpSpPr/>
            <p:nvPr/>
          </p:nvGrpSpPr>
          <p:grpSpPr>
            <a:xfrm>
              <a:off x="9939851" y="1107949"/>
              <a:ext cx="6958053" cy="3565835"/>
              <a:chOff x="0" y="0"/>
              <a:chExt cx="11093271" cy="568503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4213" y="0"/>
                <a:ext cx="11097484" cy="5685034"/>
              </a:xfrm>
              <a:custGeom>
                <a:avLst/>
                <a:gdLst/>
                <a:ahLst/>
                <a:cxnLst/>
                <a:rect l="l" t="t" r="r" b="b"/>
                <a:pathLst>
                  <a:path w="11097484" h="568503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7679" y="12454"/>
                    </a:cubicBezTo>
                    <a:cubicBezTo>
                      <a:pt x="9055454" y="12671"/>
                      <a:pt x="10823415" y="0"/>
                      <a:pt x="10823415" y="0"/>
                    </a:cubicBezTo>
                    <a:cubicBezTo>
                      <a:pt x="10890879" y="0"/>
                      <a:pt x="10966816" y="0"/>
                      <a:pt x="11045589" y="85073"/>
                    </a:cubicBezTo>
                    <a:cubicBezTo>
                      <a:pt x="11088567" y="131488"/>
                      <a:pt x="11089635" y="240224"/>
                      <a:pt x="11090040" y="320281"/>
                    </a:cubicBezTo>
                    <a:cubicBezTo>
                      <a:pt x="11090040" y="320281"/>
                      <a:pt x="11088336" y="4081232"/>
                      <a:pt x="11088336" y="4922450"/>
                    </a:cubicBezTo>
                    <a:cubicBezTo>
                      <a:pt x="11088336" y="5136609"/>
                      <a:pt x="11097484" y="5435788"/>
                      <a:pt x="11097484" y="5435788"/>
                    </a:cubicBezTo>
                    <a:cubicBezTo>
                      <a:pt x="11097484" y="5564456"/>
                      <a:pt x="11093314" y="5685034"/>
                      <a:pt x="10840476" y="5676900"/>
                    </a:cubicBezTo>
                    <a:cubicBezTo>
                      <a:pt x="10840476" y="5676900"/>
                      <a:pt x="10464004" y="5656601"/>
                      <a:pt x="9341519" y="5664200"/>
                    </a:cubicBezTo>
                    <a:cubicBezTo>
                      <a:pt x="2597260" y="5672334"/>
                      <a:pt x="304023" y="5685034"/>
                      <a:pt x="304023" y="5685034"/>
                    </a:cubicBezTo>
                    <a:cubicBezTo>
                      <a:pt x="132548" y="5685034"/>
                      <a:pt x="4213" y="5583965"/>
                      <a:pt x="8532" y="5381418"/>
                    </a:cubicBezTo>
                    <a:cubicBezTo>
                      <a:pt x="8532" y="5381418"/>
                      <a:pt x="9630" y="4882876"/>
                      <a:pt x="4815" y="1468773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CCE192"/>
              </a:solidFill>
            </p:spPr>
            <p:txBody>
              <a:bodyPr/>
              <a:lstStyle/>
              <a:p>
                <a:endParaRPr lang="en-AE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998224" y="1164954"/>
              <a:ext cx="6839591" cy="3449937"/>
              <a:chOff x="0" y="0"/>
              <a:chExt cx="10904406" cy="550025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4213" y="0"/>
                <a:ext cx="10908618" cy="5500257"/>
              </a:xfrm>
              <a:custGeom>
                <a:avLst/>
                <a:gdLst/>
                <a:ahLst/>
                <a:cxnLst/>
                <a:rect l="l" t="t" r="r" b="b"/>
                <a:pathLst>
                  <a:path w="10908618" h="5500257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4316" y="12454"/>
                    </a:cubicBezTo>
                    <a:cubicBezTo>
                      <a:pt x="8890477" y="12671"/>
                      <a:pt x="10634550" y="0"/>
                      <a:pt x="10634550" y="0"/>
                    </a:cubicBezTo>
                    <a:cubicBezTo>
                      <a:pt x="10702014" y="0"/>
                      <a:pt x="10777952" y="0"/>
                      <a:pt x="10856724" y="85073"/>
                    </a:cubicBezTo>
                    <a:cubicBezTo>
                      <a:pt x="10899702" y="131488"/>
                      <a:pt x="10900770" y="240224"/>
                      <a:pt x="10901176" y="320281"/>
                    </a:cubicBezTo>
                    <a:cubicBezTo>
                      <a:pt x="10901176" y="320281"/>
                      <a:pt x="10899471" y="3928351"/>
                      <a:pt x="10899471" y="4737672"/>
                    </a:cubicBezTo>
                    <a:cubicBezTo>
                      <a:pt x="10899471" y="4951831"/>
                      <a:pt x="10908619" y="5251010"/>
                      <a:pt x="10908619" y="5251010"/>
                    </a:cubicBezTo>
                    <a:cubicBezTo>
                      <a:pt x="10908619" y="5379679"/>
                      <a:pt x="10904450" y="5500257"/>
                      <a:pt x="10651612" y="5492123"/>
                    </a:cubicBezTo>
                    <a:cubicBezTo>
                      <a:pt x="10651612" y="5492123"/>
                      <a:pt x="10275140" y="5471824"/>
                      <a:pt x="9170754" y="5479423"/>
                    </a:cubicBezTo>
                    <a:cubicBezTo>
                      <a:pt x="2562950" y="5487557"/>
                      <a:pt x="304023" y="5500257"/>
                      <a:pt x="304023" y="5500257"/>
                    </a:cubicBezTo>
                    <a:cubicBezTo>
                      <a:pt x="132548" y="5500257"/>
                      <a:pt x="4213" y="5399188"/>
                      <a:pt x="8532" y="5196641"/>
                    </a:cubicBezTo>
                    <a:cubicBezTo>
                      <a:pt x="8532" y="5196641"/>
                      <a:pt x="9630" y="4698099"/>
                      <a:pt x="4815" y="144273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E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6738B35-9F66-6059-A7A7-7E6A971A1030}"/>
              </a:ext>
            </a:extLst>
          </p:cNvPr>
          <p:cNvSpPr txBox="1"/>
          <p:nvPr/>
        </p:nvSpPr>
        <p:spPr>
          <a:xfrm>
            <a:off x="800582" y="1563035"/>
            <a:ext cx="1059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phương trình nào sau đây là phương trình bậc nhất một ẩn?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54F92F-43C2-AD25-89EF-E46E42FD27C4}"/>
                  </a:ext>
                </a:extLst>
              </p:cNvPr>
              <p:cNvSpPr txBox="1"/>
              <p:nvPr/>
            </p:nvSpPr>
            <p:spPr>
              <a:xfrm>
                <a:off x="1587152" y="2515648"/>
                <a:ext cx="9883359" cy="168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c)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e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f)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3−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54F92F-43C2-AD25-89EF-E46E42FD2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152" y="2515648"/>
                <a:ext cx="9883359" cy="1683987"/>
              </a:xfrm>
              <a:prstGeom prst="rect">
                <a:avLst/>
              </a:prstGeom>
              <a:blipFill>
                <a:blip r:embed="rId12"/>
                <a:stretch>
                  <a:fillRect l="-1233" b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185,900+ Question Stock Illustrations, Royalty-Free Vector Graphics &amp; Clip  Art - iStock | Thinking, Uncertainty, Faq">
            <a:extLst>
              <a:ext uri="{FF2B5EF4-FFF2-40B4-BE49-F238E27FC236}">
                <a16:creationId xmlns:a16="http://schemas.microsoft.com/office/drawing/2014/main" id="{D658D124-0B9C-6467-2373-1D5A7E50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3" y="442257"/>
            <a:ext cx="1646089" cy="131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031959" y="4365171"/>
            <a:ext cx="3103563" cy="19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2756" y="263935"/>
            <a:ext cx="10911840" cy="641354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AE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303379" y="-487792"/>
            <a:ext cx="2489022" cy="72646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08095">
            <a:off x="9891834" y="110364"/>
            <a:ext cx="2012511" cy="4803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6573" y="5853959"/>
            <a:ext cx="887308" cy="9898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6382" y="-106672"/>
            <a:ext cx="995152" cy="1011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065891">
            <a:off x="11132148" y="5669255"/>
            <a:ext cx="1155012" cy="10773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A74BB5-A770-0B32-8DDC-80B5344211D8}"/>
              </a:ext>
            </a:extLst>
          </p:cNvPr>
          <p:cNvSpPr/>
          <p:nvPr/>
        </p:nvSpPr>
        <p:spPr>
          <a:xfrm>
            <a:off x="2348260" y="2835402"/>
            <a:ext cx="2452915" cy="708407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D2C2EC-1894-316C-E8FB-E4DCC176D3FF}"/>
                  </a:ext>
                </a:extLst>
              </p:cNvPr>
              <p:cNvSpPr txBox="1"/>
              <p:nvPr/>
            </p:nvSpPr>
            <p:spPr>
              <a:xfrm>
                <a:off x="2348260" y="2947488"/>
                <a:ext cx="25612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D2C2EC-1894-316C-E8FB-E4DCC176D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260" y="2947488"/>
                <a:ext cx="2561282" cy="523220"/>
              </a:xfrm>
              <a:prstGeom prst="rect">
                <a:avLst/>
              </a:prstGeom>
              <a:blipFill>
                <a:blip r:embed="rId13"/>
                <a:stretch>
                  <a:fillRect l="-476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35016A24-84D8-A4A6-D750-05743E8366CD}"/>
              </a:ext>
            </a:extLst>
          </p:cNvPr>
          <p:cNvSpPr/>
          <p:nvPr/>
        </p:nvSpPr>
        <p:spPr>
          <a:xfrm>
            <a:off x="2348260" y="3584297"/>
            <a:ext cx="2452915" cy="855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66F7D8-0B07-4900-CC29-C7978AA9ECE3}"/>
              </a:ext>
            </a:extLst>
          </p:cNvPr>
          <p:cNvSpPr/>
          <p:nvPr/>
        </p:nvSpPr>
        <p:spPr>
          <a:xfrm>
            <a:off x="2348259" y="4470011"/>
            <a:ext cx="2452915" cy="708407"/>
          </a:xfrm>
          <a:prstGeom prst="rect">
            <a:avLst/>
          </a:prstGeom>
          <a:solidFill>
            <a:srgbClr val="92D050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BD9B4-6DD4-FCA9-5F0B-CE32276D780F}"/>
              </a:ext>
            </a:extLst>
          </p:cNvPr>
          <p:cNvSpPr/>
          <p:nvPr/>
        </p:nvSpPr>
        <p:spPr>
          <a:xfrm>
            <a:off x="5730086" y="2849876"/>
            <a:ext cx="1756231" cy="708407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269315-84FC-058C-2256-F576F8C0226F}"/>
              </a:ext>
            </a:extLst>
          </p:cNvPr>
          <p:cNvSpPr/>
          <p:nvPr/>
        </p:nvSpPr>
        <p:spPr>
          <a:xfrm>
            <a:off x="5730085" y="3598771"/>
            <a:ext cx="1756231" cy="855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7A5A30-EE2F-E069-0160-9CF4EDC94BB1}"/>
              </a:ext>
            </a:extLst>
          </p:cNvPr>
          <p:cNvSpPr/>
          <p:nvPr/>
        </p:nvSpPr>
        <p:spPr>
          <a:xfrm>
            <a:off x="5730084" y="4484485"/>
            <a:ext cx="1756231" cy="708407"/>
          </a:xfrm>
          <a:prstGeom prst="rect">
            <a:avLst/>
          </a:prstGeom>
          <a:solidFill>
            <a:srgbClr val="92D050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0FB57F-4BC4-98EE-547E-52BE7B764288}"/>
              </a:ext>
            </a:extLst>
          </p:cNvPr>
          <p:cNvSpPr/>
          <p:nvPr/>
        </p:nvSpPr>
        <p:spPr>
          <a:xfrm>
            <a:off x="7861387" y="2849876"/>
            <a:ext cx="1516744" cy="708407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9EFEB5-3098-B449-D965-D25E47AFBA86}"/>
              </a:ext>
            </a:extLst>
          </p:cNvPr>
          <p:cNvSpPr/>
          <p:nvPr/>
        </p:nvSpPr>
        <p:spPr>
          <a:xfrm>
            <a:off x="7861386" y="3598771"/>
            <a:ext cx="1516744" cy="855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6BC8A5-5088-2696-D425-5635E1954C4A}"/>
              </a:ext>
            </a:extLst>
          </p:cNvPr>
          <p:cNvSpPr/>
          <p:nvPr/>
        </p:nvSpPr>
        <p:spPr>
          <a:xfrm>
            <a:off x="7861385" y="4484485"/>
            <a:ext cx="1516744" cy="708407"/>
          </a:xfrm>
          <a:prstGeom prst="rect">
            <a:avLst/>
          </a:prstGeom>
          <a:solidFill>
            <a:srgbClr val="92D050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D9FF4C-970E-7FB4-6C8A-B6BC5B629BBF}"/>
              </a:ext>
            </a:extLst>
          </p:cNvPr>
          <p:cNvSpPr txBox="1"/>
          <p:nvPr/>
        </p:nvSpPr>
        <p:spPr>
          <a:xfrm>
            <a:off x="5730084" y="2181177"/>
            <a:ext cx="3730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FCC5E77-627A-82DD-BA8F-0835E84863C7}"/>
                  </a:ext>
                </a:extLst>
              </p:cNvPr>
              <p:cNvSpPr txBox="1"/>
              <p:nvPr/>
            </p:nvSpPr>
            <p:spPr>
              <a:xfrm>
                <a:off x="5945069" y="2947487"/>
                <a:ext cx="11721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FCC5E77-627A-82DD-BA8F-0835E8486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069" y="2947487"/>
                <a:ext cx="1172133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70A069-BE71-9B21-9139-74B5C5C5C31B}"/>
                  </a:ext>
                </a:extLst>
              </p:cNvPr>
              <p:cNvSpPr txBox="1"/>
              <p:nvPr/>
            </p:nvSpPr>
            <p:spPr>
              <a:xfrm>
                <a:off x="5960831" y="3756230"/>
                <a:ext cx="15254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=−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70A069-BE71-9B21-9139-74B5C5C5C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831" y="3756230"/>
                <a:ext cx="1525484" cy="523220"/>
              </a:xfrm>
              <a:prstGeom prst="rect">
                <a:avLst/>
              </a:prstGeom>
              <a:blipFill>
                <a:blip r:embed="rId1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2ACE2-E2F3-DB95-BA16-63FD06C37995}"/>
                  </a:ext>
                </a:extLst>
              </p:cNvPr>
              <p:cNvSpPr/>
              <p:nvPr/>
            </p:nvSpPr>
            <p:spPr>
              <a:xfrm>
                <a:off x="5945070" y="4591316"/>
                <a:ext cx="168319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=−2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2ACE2-E2F3-DB95-BA16-63FD06C37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070" y="4591316"/>
                <a:ext cx="1683195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4D6337B-E011-47BC-E37B-A096496DB2E9}"/>
                  </a:ext>
                </a:extLst>
              </p:cNvPr>
              <p:cNvSpPr txBox="1"/>
              <p:nvPr/>
            </p:nvSpPr>
            <p:spPr>
              <a:xfrm>
                <a:off x="8010777" y="2954917"/>
                <a:ext cx="14725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4D6337B-E011-47BC-E37B-A096496DB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777" y="2954917"/>
                <a:ext cx="1472568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D0C125-5B09-1E9A-ECA9-DE328257F884}"/>
                  </a:ext>
                </a:extLst>
              </p:cNvPr>
              <p:cNvSpPr txBox="1"/>
              <p:nvPr/>
            </p:nvSpPr>
            <p:spPr>
              <a:xfrm>
                <a:off x="8010777" y="3757938"/>
                <a:ext cx="13565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D0C125-5B09-1E9A-ECA9-DE328257F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777" y="3757938"/>
                <a:ext cx="1356593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B36D415-9827-7B95-95B1-36B2C994F486}"/>
                  </a:ext>
                </a:extLst>
              </p:cNvPr>
              <p:cNvSpPr/>
              <p:nvPr/>
            </p:nvSpPr>
            <p:spPr>
              <a:xfrm>
                <a:off x="8010777" y="4598746"/>
                <a:ext cx="135659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B36D415-9827-7B95-95B1-36B2C994F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777" y="4598746"/>
                <a:ext cx="1356593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0BD358-C201-1342-E689-E2673FC24461}"/>
                  </a:ext>
                </a:extLst>
              </p:cNvPr>
              <p:cNvSpPr txBox="1"/>
              <p:nvPr/>
            </p:nvSpPr>
            <p:spPr>
              <a:xfrm>
                <a:off x="2348258" y="4560457"/>
                <a:ext cx="25612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en-US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0BD358-C201-1342-E689-E2673FC24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258" y="4560457"/>
                <a:ext cx="2561283" cy="523220"/>
              </a:xfrm>
              <a:prstGeom prst="rect">
                <a:avLst/>
              </a:prstGeom>
              <a:blipFill>
                <a:blip r:embed="rId20"/>
                <a:stretch>
                  <a:fillRect l="-476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528CD71-843C-F9CC-45B5-EA780D67A1F9}"/>
                  </a:ext>
                </a:extLst>
              </p:cNvPr>
              <p:cNvSpPr txBox="1"/>
              <p:nvPr/>
            </p:nvSpPr>
            <p:spPr>
              <a:xfrm>
                <a:off x="2348258" y="3705055"/>
                <a:ext cx="25612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528CD71-843C-F9CC-45B5-EA780D67A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258" y="3705055"/>
                <a:ext cx="2561283" cy="523220"/>
              </a:xfrm>
              <a:prstGeom prst="rect">
                <a:avLst/>
              </a:prstGeom>
              <a:blipFill>
                <a:blip r:embed="rId21"/>
                <a:stretch>
                  <a:fillRect l="-4762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5">
            <a:extLst>
              <a:ext uri="{FF2B5EF4-FFF2-40B4-BE49-F238E27FC236}">
                <a16:creationId xmlns:a16="http://schemas.microsoft.com/office/drawing/2014/main" id="{F2DB5A8B-2548-AB3D-8C61-CEF650EFE090}"/>
              </a:ext>
            </a:extLst>
          </p:cNvPr>
          <p:cNvSpPr/>
          <p:nvPr/>
        </p:nvSpPr>
        <p:spPr>
          <a:xfrm>
            <a:off x="5512887" y="2050549"/>
            <a:ext cx="4351099" cy="43284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40169" y="5214538"/>
            <a:ext cx="2469094" cy="7193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30084" y="5237548"/>
            <a:ext cx="1767993" cy="7193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57316" y="5237688"/>
            <a:ext cx="1524132" cy="7193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01136" y="5244706"/>
                <a:ext cx="2391538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−6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136" y="5244706"/>
                <a:ext cx="2391538" cy="800219"/>
              </a:xfrm>
              <a:prstGeom prst="rect">
                <a:avLst/>
              </a:prstGeom>
              <a:blipFill>
                <a:blip r:embed="rId25"/>
                <a:stretch>
                  <a:fillRect l="-5089" t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929262" y="5294338"/>
                <a:ext cx="14455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=−6</m:t>
                      </m:r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262" y="5294338"/>
                <a:ext cx="1445515" cy="52322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974123" y="5312623"/>
                <a:ext cx="10896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123" y="5312623"/>
                <a:ext cx="1089680" cy="523220"/>
              </a:xfrm>
              <a:prstGeom prst="rect">
                <a:avLst/>
              </a:prstGeom>
              <a:blipFill>
                <a:blip r:embed="rId27"/>
                <a:stretch>
                  <a:fillRect t="-11628" r="-4469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4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 animBg="1"/>
      <p:bldP spid="7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40"/>
          <p:cNvGrpSpPr/>
          <p:nvPr/>
        </p:nvGrpSpPr>
        <p:grpSpPr>
          <a:xfrm>
            <a:off x="10632433" y="311419"/>
            <a:ext cx="1462380" cy="1337971"/>
            <a:chOff x="7730006" y="332072"/>
            <a:chExt cx="1163482" cy="1003478"/>
          </a:xfrm>
        </p:grpSpPr>
        <p:sp>
          <p:nvSpPr>
            <p:cNvPr id="417" name="Google Shape;417;p40"/>
            <p:cNvSpPr/>
            <p:nvPr/>
          </p:nvSpPr>
          <p:spPr>
            <a:xfrm>
              <a:off x="8139306" y="332072"/>
              <a:ext cx="344881" cy="1003468"/>
            </a:xfrm>
            <a:custGeom>
              <a:avLst/>
              <a:gdLst/>
              <a:ahLst/>
              <a:cxnLst/>
              <a:rect l="l" t="t" r="r" b="b"/>
              <a:pathLst>
                <a:path w="21660" h="63022" extrusionOk="0">
                  <a:moveTo>
                    <a:pt x="13874" y="870"/>
                  </a:moveTo>
                  <a:lnTo>
                    <a:pt x="13874" y="870"/>
                  </a:lnTo>
                  <a:cubicBezTo>
                    <a:pt x="15397" y="2392"/>
                    <a:pt x="14875" y="7437"/>
                    <a:pt x="13222" y="9177"/>
                  </a:cubicBezTo>
                  <a:cubicBezTo>
                    <a:pt x="12352" y="6263"/>
                    <a:pt x="12135" y="3523"/>
                    <a:pt x="13874" y="870"/>
                  </a:cubicBezTo>
                  <a:close/>
                  <a:moveTo>
                    <a:pt x="20920" y="4654"/>
                  </a:moveTo>
                  <a:lnTo>
                    <a:pt x="20920" y="4654"/>
                  </a:lnTo>
                  <a:cubicBezTo>
                    <a:pt x="20964" y="6872"/>
                    <a:pt x="19093" y="9743"/>
                    <a:pt x="16962" y="10656"/>
                  </a:cubicBezTo>
                  <a:cubicBezTo>
                    <a:pt x="17484" y="8090"/>
                    <a:pt x="18572" y="6002"/>
                    <a:pt x="20920" y="4654"/>
                  </a:cubicBezTo>
                  <a:close/>
                  <a:moveTo>
                    <a:pt x="7829" y="8481"/>
                  </a:moveTo>
                  <a:lnTo>
                    <a:pt x="7829" y="8481"/>
                  </a:lnTo>
                  <a:cubicBezTo>
                    <a:pt x="8829" y="10612"/>
                    <a:pt x="8568" y="12570"/>
                    <a:pt x="7959" y="14744"/>
                  </a:cubicBezTo>
                  <a:cubicBezTo>
                    <a:pt x="6959" y="12657"/>
                    <a:pt x="7046" y="10699"/>
                    <a:pt x="7829" y="8481"/>
                  </a:cubicBezTo>
                  <a:close/>
                  <a:moveTo>
                    <a:pt x="652" y="15005"/>
                  </a:moveTo>
                  <a:lnTo>
                    <a:pt x="652" y="15005"/>
                  </a:lnTo>
                  <a:cubicBezTo>
                    <a:pt x="2566" y="15527"/>
                    <a:pt x="4088" y="16440"/>
                    <a:pt x="5089" y="18137"/>
                  </a:cubicBezTo>
                  <a:cubicBezTo>
                    <a:pt x="4974" y="18151"/>
                    <a:pt x="4858" y="18158"/>
                    <a:pt x="4741" y="18158"/>
                  </a:cubicBezTo>
                  <a:cubicBezTo>
                    <a:pt x="3081" y="18158"/>
                    <a:pt x="1221" y="16752"/>
                    <a:pt x="652" y="15005"/>
                  </a:cubicBezTo>
                  <a:close/>
                  <a:moveTo>
                    <a:pt x="14048" y="0"/>
                  </a:moveTo>
                  <a:cubicBezTo>
                    <a:pt x="13744" y="218"/>
                    <a:pt x="13483" y="478"/>
                    <a:pt x="13222" y="739"/>
                  </a:cubicBezTo>
                  <a:cubicBezTo>
                    <a:pt x="11917" y="2697"/>
                    <a:pt x="11743" y="4915"/>
                    <a:pt x="12091" y="7220"/>
                  </a:cubicBezTo>
                  <a:cubicBezTo>
                    <a:pt x="12265" y="8525"/>
                    <a:pt x="12787" y="9786"/>
                    <a:pt x="12787" y="11091"/>
                  </a:cubicBezTo>
                  <a:cubicBezTo>
                    <a:pt x="12787" y="15353"/>
                    <a:pt x="12657" y="19615"/>
                    <a:pt x="12570" y="23834"/>
                  </a:cubicBezTo>
                  <a:lnTo>
                    <a:pt x="12570" y="24791"/>
                  </a:lnTo>
                  <a:cubicBezTo>
                    <a:pt x="10960" y="22269"/>
                    <a:pt x="9525" y="19746"/>
                    <a:pt x="8873" y="16832"/>
                  </a:cubicBezTo>
                  <a:cubicBezTo>
                    <a:pt x="8699" y="16006"/>
                    <a:pt x="8655" y="15136"/>
                    <a:pt x="8699" y="14266"/>
                  </a:cubicBezTo>
                  <a:cubicBezTo>
                    <a:pt x="8742" y="13048"/>
                    <a:pt x="9047" y="11787"/>
                    <a:pt x="9047" y="10525"/>
                  </a:cubicBezTo>
                  <a:cubicBezTo>
                    <a:pt x="9090" y="9395"/>
                    <a:pt x="8612" y="8351"/>
                    <a:pt x="7742" y="7568"/>
                  </a:cubicBezTo>
                  <a:cubicBezTo>
                    <a:pt x="7611" y="7742"/>
                    <a:pt x="7481" y="7872"/>
                    <a:pt x="7350" y="8090"/>
                  </a:cubicBezTo>
                  <a:cubicBezTo>
                    <a:pt x="6220" y="10395"/>
                    <a:pt x="6350" y="13091"/>
                    <a:pt x="7611" y="15310"/>
                  </a:cubicBezTo>
                  <a:cubicBezTo>
                    <a:pt x="8351" y="16658"/>
                    <a:pt x="8655" y="18224"/>
                    <a:pt x="9177" y="19746"/>
                  </a:cubicBezTo>
                  <a:cubicBezTo>
                    <a:pt x="7220" y="19311"/>
                    <a:pt x="5524" y="18180"/>
                    <a:pt x="4393" y="16527"/>
                  </a:cubicBezTo>
                  <a:cubicBezTo>
                    <a:pt x="3958" y="15788"/>
                    <a:pt x="3262" y="15179"/>
                    <a:pt x="2436" y="14918"/>
                  </a:cubicBezTo>
                  <a:cubicBezTo>
                    <a:pt x="2276" y="14838"/>
                    <a:pt x="1545" y="14758"/>
                    <a:pt x="943" y="14758"/>
                  </a:cubicBezTo>
                  <a:cubicBezTo>
                    <a:pt x="562" y="14758"/>
                    <a:pt x="232" y="14790"/>
                    <a:pt x="131" y="14875"/>
                  </a:cubicBezTo>
                  <a:cubicBezTo>
                    <a:pt x="0" y="15005"/>
                    <a:pt x="131" y="15614"/>
                    <a:pt x="304" y="15875"/>
                  </a:cubicBezTo>
                  <a:cubicBezTo>
                    <a:pt x="826" y="16527"/>
                    <a:pt x="1305" y="17354"/>
                    <a:pt x="2044" y="17702"/>
                  </a:cubicBezTo>
                  <a:cubicBezTo>
                    <a:pt x="3132" y="18354"/>
                    <a:pt x="4349" y="18789"/>
                    <a:pt x="5611" y="19094"/>
                  </a:cubicBezTo>
                  <a:cubicBezTo>
                    <a:pt x="8046" y="19615"/>
                    <a:pt x="9960" y="20746"/>
                    <a:pt x="10917" y="23182"/>
                  </a:cubicBezTo>
                  <a:cubicBezTo>
                    <a:pt x="11178" y="23791"/>
                    <a:pt x="11613" y="24356"/>
                    <a:pt x="11830" y="25009"/>
                  </a:cubicBezTo>
                  <a:cubicBezTo>
                    <a:pt x="12135" y="25705"/>
                    <a:pt x="12309" y="26444"/>
                    <a:pt x="12352" y="27227"/>
                  </a:cubicBezTo>
                  <a:cubicBezTo>
                    <a:pt x="12352" y="29967"/>
                    <a:pt x="12222" y="32750"/>
                    <a:pt x="12178" y="35447"/>
                  </a:cubicBezTo>
                  <a:cubicBezTo>
                    <a:pt x="12091" y="39709"/>
                    <a:pt x="12004" y="43928"/>
                    <a:pt x="11961" y="48190"/>
                  </a:cubicBezTo>
                  <a:cubicBezTo>
                    <a:pt x="11917" y="48756"/>
                    <a:pt x="11917" y="49365"/>
                    <a:pt x="11917" y="49930"/>
                  </a:cubicBezTo>
                  <a:cubicBezTo>
                    <a:pt x="11787" y="54062"/>
                    <a:pt x="11656" y="58237"/>
                    <a:pt x="11569" y="62369"/>
                  </a:cubicBezTo>
                  <a:cubicBezTo>
                    <a:pt x="11569" y="62587"/>
                    <a:pt x="11656" y="62804"/>
                    <a:pt x="11700" y="63022"/>
                  </a:cubicBezTo>
                  <a:lnTo>
                    <a:pt x="12004" y="62978"/>
                  </a:lnTo>
                  <a:cubicBezTo>
                    <a:pt x="12135" y="59673"/>
                    <a:pt x="12265" y="56367"/>
                    <a:pt x="12352" y="53062"/>
                  </a:cubicBezTo>
                  <a:cubicBezTo>
                    <a:pt x="12526" y="48451"/>
                    <a:pt x="12657" y="43798"/>
                    <a:pt x="12744" y="39187"/>
                  </a:cubicBezTo>
                  <a:cubicBezTo>
                    <a:pt x="12917" y="32663"/>
                    <a:pt x="13091" y="26096"/>
                    <a:pt x="13178" y="19572"/>
                  </a:cubicBezTo>
                  <a:cubicBezTo>
                    <a:pt x="13135" y="17963"/>
                    <a:pt x="13526" y="16353"/>
                    <a:pt x="14266" y="14962"/>
                  </a:cubicBezTo>
                  <a:cubicBezTo>
                    <a:pt x="15179" y="13265"/>
                    <a:pt x="15962" y="11526"/>
                    <a:pt x="18006" y="10743"/>
                  </a:cubicBezTo>
                  <a:cubicBezTo>
                    <a:pt x="21355" y="9482"/>
                    <a:pt x="21660" y="5306"/>
                    <a:pt x="21660" y="5132"/>
                  </a:cubicBezTo>
                  <a:cubicBezTo>
                    <a:pt x="21660" y="4828"/>
                    <a:pt x="21486" y="4349"/>
                    <a:pt x="21486" y="4132"/>
                  </a:cubicBezTo>
                  <a:cubicBezTo>
                    <a:pt x="21051" y="4132"/>
                    <a:pt x="20659" y="4262"/>
                    <a:pt x="20311" y="4436"/>
                  </a:cubicBezTo>
                  <a:cubicBezTo>
                    <a:pt x="18615" y="5306"/>
                    <a:pt x="17397" y="6872"/>
                    <a:pt x="16962" y="8742"/>
                  </a:cubicBezTo>
                  <a:cubicBezTo>
                    <a:pt x="16353" y="11265"/>
                    <a:pt x="14353" y="12874"/>
                    <a:pt x="13483" y="15136"/>
                  </a:cubicBezTo>
                  <a:cubicBezTo>
                    <a:pt x="13396" y="14005"/>
                    <a:pt x="13439" y="12874"/>
                    <a:pt x="13396" y="11743"/>
                  </a:cubicBezTo>
                  <a:cubicBezTo>
                    <a:pt x="13352" y="10699"/>
                    <a:pt x="13657" y="9699"/>
                    <a:pt x="14135" y="8829"/>
                  </a:cubicBezTo>
                  <a:cubicBezTo>
                    <a:pt x="15571" y="6394"/>
                    <a:pt x="15788" y="3480"/>
                    <a:pt x="14701" y="870"/>
                  </a:cubicBezTo>
                  <a:cubicBezTo>
                    <a:pt x="14527" y="565"/>
                    <a:pt x="14309" y="261"/>
                    <a:pt x="1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18" name="Google Shape;418;p40"/>
            <p:cNvPicPr preferRelativeResize="0"/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 rot="686801">
              <a:off x="7751046" y="903076"/>
              <a:ext cx="1121402" cy="324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590" y="-230832"/>
            <a:ext cx="1741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5374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6509BD-022E-1F32-A11D-A984F24ACD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532" y="2826243"/>
            <a:ext cx="3649979" cy="36499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11421" y="1289042"/>
            <a:ext cx="4525406" cy="24121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1482" y="1329727"/>
            <a:ext cx="3745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 tắc chuyển vế: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A + C = B thì A = B </a:t>
            </a:r>
            <a:r>
              <a:rPr kumimoji="0" lang="en-AE" sz="2400" b="0" i="0" u="none" strike="noStrike" kern="120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1748" y="2301833"/>
            <a:ext cx="3944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 tắc nhân: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A = B và C là số khác 0 thì A . C = B . C</a:t>
            </a:r>
          </a:p>
        </p:txBody>
      </p:sp>
    </p:spTree>
    <p:extLst>
      <p:ext uri="{BB962C8B-B14F-4D97-AF65-F5344CB8AC3E}">
        <p14:creationId xmlns:p14="http://schemas.microsoft.com/office/powerpoint/2010/main" val="37435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6" name="Google Shape;1076;p44"/>
          <p:cNvGrpSpPr/>
          <p:nvPr/>
        </p:nvGrpSpPr>
        <p:grpSpPr>
          <a:xfrm>
            <a:off x="714505" y="350991"/>
            <a:ext cx="1601543" cy="1730503"/>
            <a:chOff x="705725" y="2072700"/>
            <a:chExt cx="1190350" cy="1286200"/>
          </a:xfrm>
        </p:grpSpPr>
        <p:sp>
          <p:nvSpPr>
            <p:cNvPr id="1077" name="Google Shape;1077;p44"/>
            <p:cNvSpPr/>
            <p:nvPr/>
          </p:nvSpPr>
          <p:spPr>
            <a:xfrm>
              <a:off x="724175" y="2187000"/>
              <a:ext cx="1171900" cy="1171900"/>
            </a:xfrm>
            <a:custGeom>
              <a:avLst/>
              <a:gdLst/>
              <a:ahLst/>
              <a:cxnLst/>
              <a:rect l="l" t="t" r="r" b="b"/>
              <a:pathLst>
                <a:path w="46876" h="46876" extrusionOk="0">
                  <a:moveTo>
                    <a:pt x="43459" y="1"/>
                  </a:moveTo>
                  <a:lnTo>
                    <a:pt x="1" y="3418"/>
                  </a:lnTo>
                  <a:lnTo>
                    <a:pt x="3418" y="46876"/>
                  </a:lnTo>
                  <a:lnTo>
                    <a:pt x="46876" y="43458"/>
                  </a:lnTo>
                  <a:lnTo>
                    <a:pt x="43459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44"/>
            <p:cNvSpPr/>
            <p:nvPr/>
          </p:nvSpPr>
          <p:spPr>
            <a:xfrm>
              <a:off x="705725" y="2168550"/>
              <a:ext cx="1171900" cy="1171900"/>
            </a:xfrm>
            <a:custGeom>
              <a:avLst/>
              <a:gdLst/>
              <a:ahLst/>
              <a:cxnLst/>
              <a:rect l="l" t="t" r="r" b="b"/>
              <a:pathLst>
                <a:path w="46876" h="46876" extrusionOk="0">
                  <a:moveTo>
                    <a:pt x="43459" y="1"/>
                  </a:moveTo>
                  <a:lnTo>
                    <a:pt x="1" y="3418"/>
                  </a:lnTo>
                  <a:lnTo>
                    <a:pt x="3418" y="46875"/>
                  </a:lnTo>
                  <a:lnTo>
                    <a:pt x="46876" y="43458"/>
                  </a:lnTo>
                  <a:lnTo>
                    <a:pt x="43459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44"/>
            <p:cNvSpPr/>
            <p:nvPr/>
          </p:nvSpPr>
          <p:spPr>
            <a:xfrm>
              <a:off x="1615675" y="2072700"/>
              <a:ext cx="133950" cy="222075"/>
            </a:xfrm>
            <a:custGeom>
              <a:avLst/>
              <a:gdLst/>
              <a:ahLst/>
              <a:cxnLst/>
              <a:rect l="l" t="t" r="r" b="b"/>
              <a:pathLst>
                <a:path w="5358" h="8883" extrusionOk="0">
                  <a:moveTo>
                    <a:pt x="857" y="1"/>
                  </a:moveTo>
                  <a:lnTo>
                    <a:pt x="0" y="8573"/>
                  </a:lnTo>
                  <a:cubicBezTo>
                    <a:pt x="619" y="8585"/>
                    <a:pt x="1262" y="8633"/>
                    <a:pt x="1869" y="8716"/>
                  </a:cubicBezTo>
                  <a:cubicBezTo>
                    <a:pt x="2046" y="8750"/>
                    <a:pt x="2235" y="8783"/>
                    <a:pt x="2423" y="8783"/>
                  </a:cubicBezTo>
                  <a:cubicBezTo>
                    <a:pt x="2501" y="8783"/>
                    <a:pt x="2579" y="8778"/>
                    <a:pt x="2655" y="8764"/>
                  </a:cubicBezTo>
                  <a:cubicBezTo>
                    <a:pt x="2737" y="8755"/>
                    <a:pt x="2818" y="8732"/>
                    <a:pt x="2889" y="8732"/>
                  </a:cubicBezTo>
                  <a:cubicBezTo>
                    <a:pt x="2911" y="8732"/>
                    <a:pt x="2933" y="8734"/>
                    <a:pt x="2953" y="8740"/>
                  </a:cubicBezTo>
                  <a:cubicBezTo>
                    <a:pt x="3036" y="8752"/>
                    <a:pt x="3108" y="8799"/>
                    <a:pt x="3179" y="8823"/>
                  </a:cubicBezTo>
                  <a:cubicBezTo>
                    <a:pt x="3286" y="8871"/>
                    <a:pt x="3405" y="8871"/>
                    <a:pt x="3524" y="8871"/>
                  </a:cubicBezTo>
                  <a:cubicBezTo>
                    <a:pt x="3549" y="8873"/>
                    <a:pt x="3576" y="8874"/>
                    <a:pt x="3603" y="8874"/>
                  </a:cubicBezTo>
                  <a:cubicBezTo>
                    <a:pt x="3772" y="8874"/>
                    <a:pt x="3983" y="8837"/>
                    <a:pt x="4179" y="8837"/>
                  </a:cubicBezTo>
                  <a:cubicBezTo>
                    <a:pt x="4286" y="8837"/>
                    <a:pt x="4389" y="8848"/>
                    <a:pt x="4477" y="8883"/>
                  </a:cubicBezTo>
                  <a:lnTo>
                    <a:pt x="5358" y="60"/>
                  </a:lnTo>
                  <a:cubicBezTo>
                    <a:pt x="4815" y="23"/>
                    <a:pt x="4267" y="4"/>
                    <a:pt x="3723" y="4"/>
                  </a:cubicBezTo>
                  <a:cubicBezTo>
                    <a:pt x="3397" y="4"/>
                    <a:pt x="3072" y="11"/>
                    <a:pt x="2750" y="25"/>
                  </a:cubicBezTo>
                  <a:cubicBezTo>
                    <a:pt x="2394" y="44"/>
                    <a:pt x="2038" y="71"/>
                    <a:pt x="1688" y="71"/>
                  </a:cubicBezTo>
                  <a:cubicBezTo>
                    <a:pt x="1406" y="71"/>
                    <a:pt x="1128" y="54"/>
                    <a:pt x="857" y="1"/>
                  </a:cubicBezTo>
                  <a:close/>
                </a:path>
              </a:pathLst>
            </a:custGeom>
            <a:solidFill>
              <a:srgbClr val="58CBCA">
                <a:alpha val="804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44"/>
            <p:cNvSpPr/>
            <p:nvPr/>
          </p:nvSpPr>
          <p:spPr>
            <a:xfrm>
              <a:off x="771225" y="2139675"/>
              <a:ext cx="133950" cy="222075"/>
            </a:xfrm>
            <a:custGeom>
              <a:avLst/>
              <a:gdLst/>
              <a:ahLst/>
              <a:cxnLst/>
              <a:rect l="l" t="t" r="r" b="b"/>
              <a:pathLst>
                <a:path w="5358" h="8883" extrusionOk="0">
                  <a:moveTo>
                    <a:pt x="4501" y="1"/>
                  </a:moveTo>
                  <a:cubicBezTo>
                    <a:pt x="4219" y="54"/>
                    <a:pt x="3938" y="71"/>
                    <a:pt x="3656" y="71"/>
                  </a:cubicBezTo>
                  <a:cubicBezTo>
                    <a:pt x="3307" y="71"/>
                    <a:pt x="2957" y="44"/>
                    <a:pt x="2608" y="24"/>
                  </a:cubicBezTo>
                  <a:cubicBezTo>
                    <a:pt x="2282" y="11"/>
                    <a:pt x="1956" y="4"/>
                    <a:pt x="1630" y="4"/>
                  </a:cubicBezTo>
                  <a:cubicBezTo>
                    <a:pt x="1087" y="4"/>
                    <a:pt x="543" y="23"/>
                    <a:pt x="0" y="60"/>
                  </a:cubicBezTo>
                  <a:lnTo>
                    <a:pt x="881" y="8883"/>
                  </a:lnTo>
                  <a:cubicBezTo>
                    <a:pt x="969" y="8848"/>
                    <a:pt x="1070" y="8837"/>
                    <a:pt x="1176" y="8837"/>
                  </a:cubicBezTo>
                  <a:cubicBezTo>
                    <a:pt x="1370" y="8837"/>
                    <a:pt x="1579" y="8874"/>
                    <a:pt x="1752" y="8874"/>
                  </a:cubicBezTo>
                  <a:cubicBezTo>
                    <a:pt x="1780" y="8874"/>
                    <a:pt x="1808" y="8873"/>
                    <a:pt x="1834" y="8871"/>
                  </a:cubicBezTo>
                  <a:cubicBezTo>
                    <a:pt x="1953" y="8871"/>
                    <a:pt x="2072" y="8871"/>
                    <a:pt x="2179" y="8823"/>
                  </a:cubicBezTo>
                  <a:cubicBezTo>
                    <a:pt x="2250" y="8799"/>
                    <a:pt x="2322" y="8752"/>
                    <a:pt x="2405" y="8740"/>
                  </a:cubicBezTo>
                  <a:cubicBezTo>
                    <a:pt x="2425" y="8734"/>
                    <a:pt x="2447" y="8732"/>
                    <a:pt x="2469" y="8732"/>
                  </a:cubicBezTo>
                  <a:cubicBezTo>
                    <a:pt x="2540" y="8732"/>
                    <a:pt x="2621" y="8755"/>
                    <a:pt x="2703" y="8764"/>
                  </a:cubicBezTo>
                  <a:cubicBezTo>
                    <a:pt x="2780" y="8778"/>
                    <a:pt x="2857" y="8783"/>
                    <a:pt x="2935" y="8783"/>
                  </a:cubicBezTo>
                  <a:cubicBezTo>
                    <a:pt x="3123" y="8783"/>
                    <a:pt x="3312" y="8750"/>
                    <a:pt x="3489" y="8716"/>
                  </a:cubicBezTo>
                  <a:cubicBezTo>
                    <a:pt x="4096" y="8633"/>
                    <a:pt x="4739" y="8585"/>
                    <a:pt x="5358" y="8573"/>
                  </a:cubicBezTo>
                  <a:lnTo>
                    <a:pt x="4501" y="1"/>
                  </a:lnTo>
                  <a:close/>
                </a:path>
              </a:pathLst>
            </a:custGeom>
            <a:solidFill>
              <a:srgbClr val="58CBCA">
                <a:alpha val="804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328863" y="397270"/>
            <a:ext cx="1561672" cy="6000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73884" y="320594"/>
            <a:ext cx="8760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bậc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2x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6 = 0 (2)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(2).</a:t>
            </a:r>
          </a:p>
        </p:txBody>
      </p:sp>
      <p:grpSp>
        <p:nvGrpSpPr>
          <p:cNvPr id="17" name="Google Shape;895;p35"/>
          <p:cNvGrpSpPr/>
          <p:nvPr/>
        </p:nvGrpSpPr>
        <p:grpSpPr>
          <a:xfrm>
            <a:off x="780837" y="335461"/>
            <a:ext cx="2004889" cy="1815264"/>
            <a:chOff x="2005600" y="1271425"/>
            <a:chExt cx="1165950" cy="1261475"/>
          </a:xfrm>
        </p:grpSpPr>
        <p:sp>
          <p:nvSpPr>
            <p:cNvPr id="18" name="Google Shape;896;p35"/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897;p35"/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898;p35"/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FF7A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899;p35"/>
            <p:cNvSpPr/>
            <p:nvPr/>
          </p:nvSpPr>
          <p:spPr>
            <a:xfrm>
              <a:off x="2050550" y="1271425"/>
              <a:ext cx="132775" cy="474175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FAC58">
                <a:alpha val="72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 rot="21421429">
            <a:off x="1276351" y="1000171"/>
            <a:ext cx="1287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HĐ4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26612" y="2144614"/>
            <a:ext cx="1065584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do -6 sang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79788" y="1938472"/>
            <a:ext cx="144752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2x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= 6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6441" y="2819068"/>
            <a:ext cx="10427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x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x.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922776"/>
              </p:ext>
            </p:extLst>
          </p:nvPr>
        </p:nvGraphicFramePr>
        <p:xfrm>
          <a:off x="10100389" y="2810460"/>
          <a:ext cx="312411" cy="885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431640" progId="Equation.DSMT4">
                  <p:embed/>
                </p:oleObj>
              </mc:Choice>
              <mc:Fallback>
                <p:oleObj name="Equation" r:id="rId3" imgW="152280" imgH="431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00389" y="2810460"/>
                        <a:ext cx="312411" cy="8851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630713" y="2537060"/>
            <a:ext cx="144752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 =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79788" y="1617981"/>
            <a:ext cx="1733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2x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6 = 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95259" y="4585430"/>
            <a:ext cx="3718717" cy="181194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EEAD7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98130" y="4618963"/>
            <a:ext cx="3234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53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chuyển vế:</a:t>
            </a:r>
          </a:p>
          <a:p>
            <a:r>
              <a:rPr lang="en-US" sz="2000">
                <a:solidFill>
                  <a:srgbClr val="153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A + C = B thì A = B </a:t>
            </a:r>
            <a:r>
              <a:rPr lang="en-AE" sz="2000">
                <a:solidFill>
                  <a:srgbClr val="153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000">
                <a:solidFill>
                  <a:srgbClr val="153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98130" y="5263854"/>
            <a:ext cx="319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53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nhân:</a:t>
            </a:r>
          </a:p>
          <a:p>
            <a:r>
              <a:rPr lang="en-US" sz="2000">
                <a:solidFill>
                  <a:srgbClr val="153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A = B và C là số khác 0 thì A . C = B . C</a:t>
            </a:r>
          </a:p>
        </p:txBody>
      </p:sp>
    </p:spTree>
    <p:extLst>
      <p:ext uri="{BB962C8B-B14F-4D97-AF65-F5344CB8AC3E}">
        <p14:creationId xmlns:p14="http://schemas.microsoft.com/office/powerpoint/2010/main" val="2865066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5" grpId="0"/>
      <p:bldP spid="25" grpId="1"/>
      <p:bldP spid="29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-1408010"/>
            <a:ext cx="6636925" cy="8838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558" y="1015984"/>
            <a:ext cx="4483821" cy="540796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28926">
            <a:off x="7171053" y="932823"/>
            <a:ext cx="4486818" cy="5014312"/>
            <a:chOff x="0" y="0"/>
            <a:chExt cx="2020450" cy="372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20450" cy="372539"/>
            </a:xfrm>
            <a:custGeom>
              <a:avLst/>
              <a:gdLst/>
              <a:ahLst/>
              <a:cxnLst/>
              <a:rect l="l" t="t" r="r" b="b"/>
              <a:pathLst>
                <a:path w="2020450" h="372539">
                  <a:moveTo>
                    <a:pt x="0" y="0"/>
                  </a:moveTo>
                  <a:lnTo>
                    <a:pt x="2020450" y="0"/>
                  </a:lnTo>
                  <a:lnTo>
                    <a:pt x="2020450" y="372539"/>
                  </a:lnTo>
                  <a:lnTo>
                    <a:pt x="0" y="372539"/>
                  </a:ln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/>
            <a:p>
              <a:endParaRPr lang="en-AE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8379">
            <a:off x="-306710" y="4376295"/>
            <a:ext cx="1419509" cy="26646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34612" y="620859"/>
            <a:ext cx="777319" cy="7902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82063">
            <a:off x="11359847" y="5005601"/>
            <a:ext cx="1003768" cy="377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57">
                <a:extLst>
                  <a:ext uri="{FF2B5EF4-FFF2-40B4-BE49-F238E27FC236}">
                    <a16:creationId xmlns:a16="http://schemas.microsoft.com/office/drawing/2014/main" id="{80DB9509-E748-CB41-8964-6F2B50247474}"/>
                  </a:ext>
                </a:extLst>
              </p:cNvPr>
              <p:cNvSpPr/>
              <p:nvPr/>
            </p:nvSpPr>
            <p:spPr>
              <a:xfrm>
                <a:off x="581206" y="815646"/>
                <a:ext cx="5376426" cy="5608302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i="1" kern="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Giải phương trình: </a:t>
                </a:r>
                <a:endParaRPr lang="en-US" sz="2800" i="1" kern="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 i="1" kern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GIẢI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800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en-US" sz="2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57">
                <a:extLst>
                  <a:ext uri="{FF2B5EF4-FFF2-40B4-BE49-F238E27FC236}">
                    <a16:creationId xmlns:a16="http://schemas.microsoft.com/office/drawing/2014/main" id="{80DB9509-E748-CB41-8964-6F2B502474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06" y="815646"/>
                <a:ext cx="5376426" cy="560830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1725" y="2600791"/>
            <a:ext cx="2322777" cy="5243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71725" y="3095496"/>
            <a:ext cx="1646063" cy="5243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1200" y="3598918"/>
            <a:ext cx="1426588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-1408010"/>
            <a:ext cx="6636925" cy="8838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6090" y="1015985"/>
            <a:ext cx="4483821" cy="540796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28926">
            <a:off x="7171053" y="932823"/>
            <a:ext cx="4486818" cy="5014312"/>
            <a:chOff x="0" y="0"/>
            <a:chExt cx="2020450" cy="372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20450" cy="372539"/>
            </a:xfrm>
            <a:custGeom>
              <a:avLst/>
              <a:gdLst/>
              <a:ahLst/>
              <a:cxnLst/>
              <a:rect l="l" t="t" r="r" b="b"/>
              <a:pathLst>
                <a:path w="2020450" h="372539">
                  <a:moveTo>
                    <a:pt x="0" y="0"/>
                  </a:moveTo>
                  <a:lnTo>
                    <a:pt x="2020450" y="0"/>
                  </a:lnTo>
                  <a:lnTo>
                    <a:pt x="2020450" y="372539"/>
                  </a:lnTo>
                  <a:lnTo>
                    <a:pt x="0" y="372539"/>
                  </a:ln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/>
            <a:p>
              <a:endParaRPr lang="en-AE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8379">
            <a:off x="-306710" y="4376295"/>
            <a:ext cx="1419509" cy="26646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34612" y="620859"/>
            <a:ext cx="777319" cy="7902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82063">
            <a:off x="11359847" y="5005601"/>
            <a:ext cx="1003768" cy="37778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3362039-3DBE-C4FE-06FE-28B3816B15A8}"/>
              </a:ext>
            </a:extLst>
          </p:cNvPr>
          <p:cNvSpPr txBox="1"/>
          <p:nvPr/>
        </p:nvSpPr>
        <p:spPr>
          <a:xfrm>
            <a:off x="2995469" y="1245595"/>
            <a:ext cx="50008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FAC1D83-49ED-8C52-A7FE-3F5857BCC92A}"/>
              </a:ext>
            </a:extLst>
          </p:cNvPr>
          <p:cNvSpPr txBox="1"/>
          <p:nvPr/>
        </p:nvSpPr>
        <p:spPr>
          <a:xfrm>
            <a:off x="403044" y="273473"/>
            <a:ext cx="4099279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 nghiên cứu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8">
                <a:extLst>
                  <a:ext uri="{FF2B5EF4-FFF2-40B4-BE49-F238E27FC236}">
                    <a16:creationId xmlns:a16="http://schemas.microsoft.com/office/drawing/2014/main" id="{BE6E66F9-9669-50D7-C06F-19C2E860E952}"/>
                  </a:ext>
                </a:extLst>
              </p:cNvPr>
              <p:cNvSpPr txBox="1"/>
              <p:nvPr/>
            </p:nvSpPr>
            <p:spPr>
              <a:xfrm>
                <a:off x="1231714" y="2401114"/>
                <a:ext cx="3629118" cy="587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 3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+11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=0	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8">
                <a:extLst>
                  <a:ext uri="{FF2B5EF4-FFF2-40B4-BE49-F238E27FC236}">
                    <a16:creationId xmlns:a16="http://schemas.microsoft.com/office/drawing/2014/main" id="{BE6E66F9-9669-50D7-C06F-19C2E860E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714" y="2401114"/>
                <a:ext cx="3629118" cy="58734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8">
                <a:extLst>
                  <a:ext uri="{FF2B5EF4-FFF2-40B4-BE49-F238E27FC236}">
                    <a16:creationId xmlns:a16="http://schemas.microsoft.com/office/drawing/2014/main" id="{703C88CF-641C-FE04-2969-69DADB13453B}"/>
                  </a:ext>
                </a:extLst>
              </p:cNvPr>
              <p:cNvSpPr txBox="1"/>
              <p:nvPr/>
            </p:nvSpPr>
            <p:spPr>
              <a:xfrm>
                <a:off x="1764149" y="3045534"/>
                <a:ext cx="2126854" cy="587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=−11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8">
                <a:extLst>
                  <a:ext uri="{FF2B5EF4-FFF2-40B4-BE49-F238E27FC236}">
                    <a16:creationId xmlns:a16="http://schemas.microsoft.com/office/drawing/2014/main" id="{703C88CF-641C-FE04-2969-69DADB134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149" y="3045534"/>
                <a:ext cx="2126854" cy="5873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408B2E3-527F-6F93-B106-1B554ADE23D9}"/>
                  </a:ext>
                </a:extLst>
              </p:cNvPr>
              <p:cNvSpPr txBox="1"/>
              <p:nvPr/>
            </p:nvSpPr>
            <p:spPr>
              <a:xfrm>
                <a:off x="1801541" y="3608477"/>
                <a:ext cx="2126854" cy="963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408B2E3-527F-6F93-B106-1B554ADE2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541" y="3608477"/>
                <a:ext cx="2126854" cy="9630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8">
                <a:extLst>
                  <a:ext uri="{FF2B5EF4-FFF2-40B4-BE49-F238E27FC236}">
                    <a16:creationId xmlns:a16="http://schemas.microsoft.com/office/drawing/2014/main" id="{FC0E1504-5B1F-45A5-3F9A-0600934DB100}"/>
                  </a:ext>
                </a:extLst>
              </p:cNvPr>
              <p:cNvSpPr txBox="1"/>
              <p:nvPr/>
            </p:nvSpPr>
            <p:spPr>
              <a:xfrm>
                <a:off x="1086259" y="4663636"/>
                <a:ext cx="3774573" cy="1460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</m:oMath>
                  </m:oMathPara>
                </a14:m>
                <a:endParaRPr lang="en-US" sz="2800" b="0" i="0">
                  <a:solidFill>
                    <a:schemeClr val="bg1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sz="280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8">
                <a:extLst>
                  <a:ext uri="{FF2B5EF4-FFF2-40B4-BE49-F238E27FC236}">
                    <a16:creationId xmlns:a16="http://schemas.microsoft.com/office/drawing/2014/main" id="{FC0E1504-5B1F-45A5-3F9A-0600934DB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259" y="4663636"/>
                <a:ext cx="3774573" cy="146091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8">
            <a:extLst>
              <a:ext uri="{FF2B5EF4-FFF2-40B4-BE49-F238E27FC236}">
                <a16:creationId xmlns:a16="http://schemas.microsoft.com/office/drawing/2014/main" id="{A9F3C35F-1F93-9988-67DC-16399149416F}"/>
              </a:ext>
            </a:extLst>
          </p:cNvPr>
          <p:cNvSpPr txBox="1"/>
          <p:nvPr/>
        </p:nvSpPr>
        <p:spPr>
          <a:xfrm>
            <a:off x="7719506" y="2163236"/>
            <a:ext cx="3405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33"/>
              </a:spcAft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8">
                <a:extLst>
                  <a:ext uri="{FF2B5EF4-FFF2-40B4-BE49-F238E27FC236}">
                    <a16:creationId xmlns:a16="http://schemas.microsoft.com/office/drawing/2014/main" id="{214CAB9F-33A9-75DF-2C6E-0C15A6AB88BF}"/>
                  </a:ext>
                </a:extLst>
              </p:cNvPr>
              <p:cNvSpPr txBox="1"/>
              <p:nvPr/>
            </p:nvSpPr>
            <p:spPr>
              <a:xfrm>
                <a:off x="8358666" y="3310662"/>
                <a:ext cx="2126854" cy="1117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8">
                <a:extLst>
                  <a:ext uri="{FF2B5EF4-FFF2-40B4-BE49-F238E27FC236}">
                    <a16:creationId xmlns:a16="http://schemas.microsoft.com/office/drawing/2014/main" id="{214CAB9F-33A9-75DF-2C6E-0C15A6AB8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666" y="3310662"/>
                <a:ext cx="2126854" cy="11176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B085D8-409F-4F0F-E4D3-AF2B2D63849F}"/>
              </a:ext>
            </a:extLst>
          </p:cNvPr>
          <p:cNvSpPr/>
          <p:nvPr/>
        </p:nvSpPr>
        <p:spPr>
          <a:xfrm>
            <a:off x="4416552" y="2138643"/>
            <a:ext cx="3776472" cy="26786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B4ABC3-1820-467B-8B2E-5907AB6F4EF5}"/>
              </a:ext>
            </a:extLst>
          </p:cNvPr>
          <p:cNvCxnSpPr/>
          <p:nvPr/>
        </p:nvCxnSpPr>
        <p:spPr>
          <a:xfrm>
            <a:off x="0" y="0"/>
            <a:ext cx="4416552" cy="2414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0E9EF1-076C-7C59-4D01-360D7A09CE4E}"/>
              </a:ext>
            </a:extLst>
          </p:cNvPr>
          <p:cNvCxnSpPr>
            <a:cxnSpLocks/>
          </p:cNvCxnSpPr>
          <p:nvPr/>
        </p:nvCxnSpPr>
        <p:spPr>
          <a:xfrm flipH="1">
            <a:off x="8193024" y="0"/>
            <a:ext cx="3998976" cy="23408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8C886A-3828-8C81-4197-E29F0646DD61}"/>
              </a:ext>
            </a:extLst>
          </p:cNvPr>
          <p:cNvCxnSpPr/>
          <p:nvPr/>
        </p:nvCxnSpPr>
        <p:spPr>
          <a:xfrm>
            <a:off x="8193024" y="4434840"/>
            <a:ext cx="3998976" cy="2414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537F48-19F4-527B-A3AC-7238D13AED61}"/>
              </a:ext>
            </a:extLst>
          </p:cNvPr>
          <p:cNvCxnSpPr/>
          <p:nvPr/>
        </p:nvCxnSpPr>
        <p:spPr>
          <a:xfrm flipH="1">
            <a:off x="0" y="4434840"/>
            <a:ext cx="4416552" cy="2423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7F777F8-811F-2058-6AD4-7607A090B5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48188" y="4817264"/>
          <a:ext cx="1275245" cy="334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4360" imgH="203040" progId="Equation.DSMT4">
                  <p:embed/>
                </p:oleObj>
              </mc:Choice>
              <mc:Fallback>
                <p:oleObj name="Equation" r:id="rId2" imgW="7743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7F777F8-811F-2058-6AD4-7607A090B5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8188" y="4817264"/>
                        <a:ext cx="1275245" cy="334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58FA7DB-3592-97D0-3D91-00A5ED185F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2238" y="4768850"/>
          <a:ext cx="1279525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99920" imgH="393480" progId="Equation.DSMT4">
                  <p:embed/>
                </p:oleObj>
              </mc:Choice>
              <mc:Fallback>
                <p:oleObj name="Equation" r:id="rId4" imgW="79992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58FA7DB-3592-97D0-3D91-00A5ED185F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2238" y="4768850"/>
                        <a:ext cx="1279525" cy="63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D766979-A8E6-43C7-1216-F25D353F50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4878" y="5639134"/>
          <a:ext cx="1903053" cy="327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80800" imgH="203040" progId="Equation.DSMT4">
                  <p:embed/>
                </p:oleObj>
              </mc:Choice>
              <mc:Fallback>
                <p:oleObj name="Equation" r:id="rId6" imgW="118080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D766979-A8E6-43C7-1216-F25D353F50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94878" y="5639134"/>
                        <a:ext cx="1903053" cy="327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7B18D130-611F-27E1-8F30-D1DF8C9D8E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642282">
            <a:off x="2718397" y="2197609"/>
            <a:ext cx="1158240" cy="560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1E9BE1-A961-8104-0AFC-F91AB5171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118598" y="1600179"/>
            <a:ext cx="1178052" cy="5608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854AC6-84FE-37E1-B68F-C64BA35DC2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6787948" y="1696857"/>
            <a:ext cx="1926336" cy="3276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09818A-91EF-C979-AD38-621CDDC7F0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355386">
            <a:off x="8478558" y="4107297"/>
            <a:ext cx="1278614" cy="3113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C3371C9-4B36-9461-4450-EC5D1127CE45}"/>
              </a:ext>
            </a:extLst>
          </p:cNvPr>
          <p:cNvSpPr txBox="1"/>
          <p:nvPr/>
        </p:nvSpPr>
        <p:spPr>
          <a:xfrm>
            <a:off x="4568953" y="2267712"/>
            <a:ext cx="354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Nhóm: 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 nhất</a:t>
            </a: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F7AD9B1C-D87F-CCFE-C0F0-D9CBB26C88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08677" y="2728594"/>
          <a:ext cx="1275245" cy="334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74360" imgH="203040" progId="Equation.DSMT4">
                  <p:embed/>
                </p:oleObj>
              </mc:Choice>
              <mc:Fallback>
                <p:oleObj name="Equation" r:id="rId12" imgW="774360" imgH="20304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F7AD9B1C-D87F-CCFE-C0F0-D9CBB26C88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08677" y="2728594"/>
                        <a:ext cx="1275245" cy="334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CC1BF86C-2E2B-3DD5-1167-CE4F0FEC73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08677" y="3602737"/>
          <a:ext cx="1156208" cy="56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12520" imgH="393480" progId="Equation.DSMT4">
                  <p:embed/>
                </p:oleObj>
              </mc:Choice>
              <mc:Fallback>
                <p:oleObj name="Equation" r:id="rId13" imgW="812520" imgH="393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CC1BF86C-2E2B-3DD5-1167-CE4F0FEC73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08677" y="3602737"/>
                        <a:ext cx="1156208" cy="56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131D13C8-4E81-C035-0D88-417AB357A6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9971" y="2790676"/>
          <a:ext cx="1903053" cy="327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80800" imgH="203040" progId="Equation.DSMT4">
                  <p:embed/>
                </p:oleObj>
              </mc:Choice>
              <mc:Fallback>
                <p:oleObj name="Equation" r:id="rId15" imgW="1180800" imgH="20304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131D13C8-4E81-C035-0D88-417AB357A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89971" y="2790676"/>
                        <a:ext cx="1903053" cy="327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B05F326-FB7F-FEF2-0790-DB6859358E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4788" y="3691099"/>
          <a:ext cx="1365096" cy="325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50680" imgH="203040" progId="Equation.DSMT4">
                  <p:embed/>
                </p:oleObj>
              </mc:Choice>
              <mc:Fallback>
                <p:oleObj name="Equation" r:id="rId17" imgW="850680" imgH="2030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B05F326-FB7F-FEF2-0790-DB6859358E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304788" y="3691099"/>
                        <a:ext cx="1365096" cy="325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Arrow: Right 33">
            <a:extLst>
              <a:ext uri="{FF2B5EF4-FFF2-40B4-BE49-F238E27FC236}">
                <a16:creationId xmlns:a16="http://schemas.microsoft.com/office/drawing/2014/main" id="{47F87047-3017-1D94-333B-FDDD78C239FA}"/>
              </a:ext>
            </a:extLst>
          </p:cNvPr>
          <p:cNvSpPr/>
          <p:nvPr/>
        </p:nvSpPr>
        <p:spPr>
          <a:xfrm>
            <a:off x="6096000" y="2237769"/>
            <a:ext cx="653035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F447F2BE-B4B8-CEAA-D642-EE42F27A7091}"/>
              </a:ext>
            </a:extLst>
          </p:cNvPr>
          <p:cNvSpPr/>
          <p:nvPr/>
        </p:nvSpPr>
        <p:spPr>
          <a:xfrm>
            <a:off x="5970057" y="4588675"/>
            <a:ext cx="639828" cy="5566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47AC61AB-B73D-794F-936E-8F49A7963857}"/>
              </a:ext>
            </a:extLst>
          </p:cNvPr>
          <p:cNvSpPr/>
          <p:nvPr/>
        </p:nvSpPr>
        <p:spPr>
          <a:xfrm>
            <a:off x="7984179" y="3221659"/>
            <a:ext cx="45719" cy="4853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3C39587D-E745-F4FA-B00E-C5A325AA1355}"/>
              </a:ext>
            </a:extLst>
          </p:cNvPr>
          <p:cNvSpPr/>
          <p:nvPr/>
        </p:nvSpPr>
        <p:spPr>
          <a:xfrm>
            <a:off x="4577685" y="3161928"/>
            <a:ext cx="45719" cy="45889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33624B-1C53-B213-8D09-65DC95B312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1036309" y="4744819"/>
            <a:ext cx="1365504" cy="327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F8576C-217E-7F3B-1E3A-CC8F930A49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84446" y="5836475"/>
            <a:ext cx="1367028" cy="3276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4E7E232-48CB-A956-7A98-6D1134AF21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48091">
            <a:off x="8886846" y="1730932"/>
            <a:ext cx="438950" cy="19265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B91B4E4-A3CB-A44A-FBC9-D1A48429E4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6200000">
            <a:off x="7984222" y="68073"/>
            <a:ext cx="335309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E4C56E1-7654-F7BD-DBA4-E44C091DA7A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200000">
            <a:off x="3017076" y="126605"/>
            <a:ext cx="560881" cy="117663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8584A05-A93F-2245-E1AC-7A5AE4ED152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5400000">
            <a:off x="614409" y="1837287"/>
            <a:ext cx="1905000" cy="32918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F23D036-3C99-E2DB-80DE-BFA96B0283E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6200000">
            <a:off x="2647759" y="4115639"/>
            <a:ext cx="1255885" cy="34140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7607E27-887A-A00D-EA70-EA210880610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0800000">
            <a:off x="3772543" y="1738233"/>
            <a:ext cx="1324356" cy="32613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11BC867-C05E-EAD3-8441-41487FD0F1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16200000">
            <a:off x="9983778" y="4984113"/>
            <a:ext cx="12573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18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089D4A4-7659-400F-8AFD-BC10F8F6D7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5817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D72B2F51-2E61-41CB-8D82-FB0BC8CF0C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AA665A-CF50-4F16-8284-559114562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882"/>
          <a:stretch/>
        </p:blipFill>
        <p:spPr>
          <a:xfrm>
            <a:off x="3011233" y="5857399"/>
            <a:ext cx="6102625" cy="100060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25BE4B-A7DE-4CB7-A722-E6F3BBC08B68}"/>
              </a:ext>
            </a:extLst>
          </p:cNvPr>
          <p:cNvSpPr/>
          <p:nvPr/>
        </p:nvSpPr>
        <p:spPr>
          <a:xfrm>
            <a:off x="5270933" y="4502942"/>
            <a:ext cx="1583222" cy="896780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8ADB1-71CD-48FA-A4B1-2A55F564E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73"/>
          <a:stretch/>
        </p:blipFill>
        <p:spPr>
          <a:xfrm>
            <a:off x="2606724" y="-692453"/>
            <a:ext cx="7110416" cy="6657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F7E31-5A05-4300-B096-9F5B344B71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5233416" y="4650289"/>
            <a:ext cx="1658256" cy="1814729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pic>
        <p:nvPicPr>
          <p:cNvPr id="40" name="Picture 39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7F39EA8-8671-4081-806F-4C7C899B1B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21" y="4823211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C66A2CA5-F280-4CED-B879-40107DDD621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78" y="4966392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BCE721E7-1840-4A64-B3D5-6ADCD95CB2F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1" y="4960148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">
            <a:hlinkClick r:id="rId10" action="ppaction://hlinksldjump"/>
            <a:extLst>
              <a:ext uri="{FF2B5EF4-FFF2-40B4-BE49-F238E27FC236}">
                <a16:creationId xmlns:a16="http://schemas.microsoft.com/office/drawing/2014/main" id="{F63B61CD-F98E-4F22-8FD0-B8DF43C98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7713" y="2933289"/>
            <a:ext cx="890093" cy="1286367"/>
          </a:xfrm>
          <a:prstGeom prst="rect">
            <a:avLst/>
          </a:prstGeom>
        </p:spPr>
      </p:pic>
      <p:pic>
        <p:nvPicPr>
          <p:cNvPr id="12" name="2">
            <a:hlinkClick r:id="rId12" action="ppaction://hlinksldjump"/>
            <a:extLst>
              <a:ext uri="{FF2B5EF4-FFF2-40B4-BE49-F238E27FC236}">
                <a16:creationId xmlns:a16="http://schemas.microsoft.com/office/drawing/2014/main" id="{473F1335-4C4C-4B90-9D94-D384C944B4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5497" y="1462717"/>
            <a:ext cx="926672" cy="1286367"/>
          </a:xfrm>
          <a:prstGeom prst="rect">
            <a:avLst/>
          </a:prstGeom>
        </p:spPr>
      </p:pic>
      <p:pic>
        <p:nvPicPr>
          <p:cNvPr id="13" name="3">
            <a:hlinkClick r:id="rId14" action="ppaction://hlinksldjump"/>
            <a:extLst>
              <a:ext uri="{FF2B5EF4-FFF2-40B4-BE49-F238E27FC236}">
                <a16:creationId xmlns:a16="http://schemas.microsoft.com/office/drawing/2014/main" id="{8B33B527-37CD-4ACA-8A28-350AF934D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2577" y="783654"/>
            <a:ext cx="902286" cy="1286367"/>
          </a:xfrm>
          <a:prstGeom prst="rect">
            <a:avLst/>
          </a:prstGeom>
        </p:spPr>
      </p:pic>
      <p:pic>
        <p:nvPic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EFEAAB10-C39B-49E3-A350-89E80DCBFB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31281" y="2374512"/>
            <a:ext cx="963251" cy="1286367"/>
          </a:xfrm>
          <a:prstGeom prst="rect">
            <a:avLst/>
          </a:prstGeom>
        </p:spPr>
      </p:pic>
      <p:pic>
        <p:nvPicPr>
          <p:cNvPr id="15" name="5">
            <a:hlinkClick r:id="rId18" action="ppaction://hlinksldjump"/>
            <a:extLst>
              <a:ext uri="{FF2B5EF4-FFF2-40B4-BE49-F238E27FC236}">
                <a16:creationId xmlns:a16="http://schemas.microsoft.com/office/drawing/2014/main" id="{038AE0C3-5DA8-4DCD-A9A4-05545F63B5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44343" y="1462717"/>
            <a:ext cx="902286" cy="1286367"/>
          </a:xfrm>
          <a:prstGeom prst="rect">
            <a:avLst/>
          </a:prstGeom>
        </p:spPr>
      </p:pic>
      <p:sp>
        <p:nvSpPr>
          <p:cNvPr id="26" name="Action Button: Go Forward or Next 25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C1642602-50DE-4A47-BBC9-E567E6769870}"/>
              </a:ext>
            </a:extLst>
          </p:cNvPr>
          <p:cNvSpPr/>
          <p:nvPr/>
        </p:nvSpPr>
        <p:spPr>
          <a:xfrm>
            <a:off x="11408799" y="6121247"/>
            <a:ext cx="663501" cy="687541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1B1386C0-D2FC-47CF-BB2C-52C2E98F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18250" y="-656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76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1463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0BD3DF-6138-5F81-7A69-325CEFF3420E}"/>
              </a:ext>
            </a:extLst>
          </p:cNvPr>
          <p:cNvSpPr txBox="1"/>
          <p:nvPr/>
        </p:nvSpPr>
        <p:spPr>
          <a:xfrm>
            <a:off x="1306119" y="342978"/>
            <a:ext cx="868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 CHUYỂN HÀNG CHẤM CHÉO CÁC NHÓM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3E257E-6F6A-192D-8BBF-37D508E8CB3A}"/>
              </a:ext>
            </a:extLst>
          </p:cNvPr>
          <p:cNvSpPr/>
          <p:nvPr/>
        </p:nvSpPr>
        <p:spPr>
          <a:xfrm>
            <a:off x="1995399" y="1175933"/>
            <a:ext cx="1280160" cy="6217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 1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E6797-9E6C-30F2-2AA5-695C3C5A3A20}"/>
              </a:ext>
            </a:extLst>
          </p:cNvPr>
          <p:cNvSpPr/>
          <p:nvPr/>
        </p:nvSpPr>
        <p:spPr>
          <a:xfrm>
            <a:off x="7744968" y="1175933"/>
            <a:ext cx="1280160" cy="6217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 2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DB836C-9A5E-6DA2-5B67-79BCDB8FD7D3}"/>
              </a:ext>
            </a:extLst>
          </p:cNvPr>
          <p:cNvSpPr/>
          <p:nvPr/>
        </p:nvSpPr>
        <p:spPr>
          <a:xfrm>
            <a:off x="1159727" y="2408661"/>
            <a:ext cx="936033" cy="5575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N1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5828D6-EE8F-49F4-88FF-5CCF1C0B045E}"/>
              </a:ext>
            </a:extLst>
          </p:cNvPr>
          <p:cNvSpPr/>
          <p:nvPr/>
        </p:nvSpPr>
        <p:spPr>
          <a:xfrm>
            <a:off x="1089216" y="3497765"/>
            <a:ext cx="936033" cy="5575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N4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502804-564D-B29B-67B9-265784FAC237}"/>
              </a:ext>
            </a:extLst>
          </p:cNvPr>
          <p:cNvSpPr/>
          <p:nvPr/>
        </p:nvSpPr>
        <p:spPr>
          <a:xfrm>
            <a:off x="2943998" y="3562292"/>
            <a:ext cx="936033" cy="5575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N3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AC06C9-1409-44A3-8D1E-DA5C6DFA7BD3}"/>
              </a:ext>
            </a:extLst>
          </p:cNvPr>
          <p:cNvSpPr/>
          <p:nvPr/>
        </p:nvSpPr>
        <p:spPr>
          <a:xfrm>
            <a:off x="2920431" y="2401228"/>
            <a:ext cx="936033" cy="5575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N2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332B2D-5E7E-7486-69F1-C4D042E05515}"/>
              </a:ext>
            </a:extLst>
          </p:cNvPr>
          <p:cNvSpPr/>
          <p:nvPr/>
        </p:nvSpPr>
        <p:spPr>
          <a:xfrm>
            <a:off x="6653562" y="3497764"/>
            <a:ext cx="936033" cy="5575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N4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55FC86-90CF-57BD-87FC-1AA972D5BDBE}"/>
              </a:ext>
            </a:extLst>
          </p:cNvPr>
          <p:cNvSpPr/>
          <p:nvPr/>
        </p:nvSpPr>
        <p:spPr>
          <a:xfrm>
            <a:off x="8686799" y="3497764"/>
            <a:ext cx="936033" cy="5575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N3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33EE11-FAFC-E91B-260F-9EF6E951499D}"/>
              </a:ext>
            </a:extLst>
          </p:cNvPr>
          <p:cNvSpPr/>
          <p:nvPr/>
        </p:nvSpPr>
        <p:spPr>
          <a:xfrm>
            <a:off x="8686799" y="2401226"/>
            <a:ext cx="936033" cy="5575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N2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561875-7C46-7494-5B28-3C57EB4D5F33}"/>
              </a:ext>
            </a:extLst>
          </p:cNvPr>
          <p:cNvSpPr/>
          <p:nvPr/>
        </p:nvSpPr>
        <p:spPr>
          <a:xfrm>
            <a:off x="6653562" y="2330604"/>
            <a:ext cx="936033" cy="5575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N1</a:t>
            </a:r>
            <a:endParaRPr kumimoji="0" lang="en-A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2457AEF-53B3-3E50-429A-A8A78FF4496B}"/>
              </a:ext>
            </a:extLst>
          </p:cNvPr>
          <p:cNvSpPr/>
          <p:nvPr/>
        </p:nvSpPr>
        <p:spPr>
          <a:xfrm flipV="1">
            <a:off x="2174488" y="2787805"/>
            <a:ext cx="613317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0F2EAB7-445C-0D2F-98CE-29B88DB3BF02}"/>
              </a:ext>
            </a:extLst>
          </p:cNvPr>
          <p:cNvSpPr/>
          <p:nvPr/>
        </p:nvSpPr>
        <p:spPr>
          <a:xfrm>
            <a:off x="3355848" y="2966222"/>
            <a:ext cx="45719" cy="531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1F542E11-82D6-0A79-187A-957FA322BC62}"/>
              </a:ext>
            </a:extLst>
          </p:cNvPr>
          <p:cNvSpPr/>
          <p:nvPr/>
        </p:nvSpPr>
        <p:spPr>
          <a:xfrm>
            <a:off x="2095760" y="3802566"/>
            <a:ext cx="692045" cy="459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523A16A0-7E7A-9E57-79FE-67415FF2704B}"/>
              </a:ext>
            </a:extLst>
          </p:cNvPr>
          <p:cNvSpPr/>
          <p:nvPr/>
        </p:nvSpPr>
        <p:spPr>
          <a:xfrm>
            <a:off x="1507645" y="2988524"/>
            <a:ext cx="45719" cy="46277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864C98-867C-9786-9E42-C26A3D09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177" y="2583800"/>
            <a:ext cx="634039" cy="1036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B4D21A-5071-DB6F-0114-4C777CA55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043" y="2950884"/>
            <a:ext cx="97544" cy="5547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3D85A3-7C08-2D25-D8EF-B630E3664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506" y="3743528"/>
            <a:ext cx="713294" cy="975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672414-1D7D-F35B-39CD-D398033EE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793" y="2984415"/>
            <a:ext cx="10364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2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239A12-5EA9-8047-4AB2-DD62FA173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94025" y="-1377950"/>
            <a:ext cx="6343650" cy="961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64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D44A851-4B97-0C30-371D-41821C6B71AF}"/>
              </a:ext>
            </a:extLst>
          </p:cNvPr>
          <p:cNvGrpSpPr/>
          <p:nvPr/>
        </p:nvGrpSpPr>
        <p:grpSpPr>
          <a:xfrm>
            <a:off x="8616885" y="4379965"/>
            <a:ext cx="2012237" cy="1597968"/>
            <a:chOff x="9303419" y="5390679"/>
            <a:chExt cx="2012237" cy="1597968"/>
          </a:xfrm>
        </p:grpSpPr>
        <p:pic>
          <p:nvPicPr>
            <p:cNvPr id="21517" name="Picture 13" descr="Cov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1"/>
            <a:stretch/>
          </p:blipFill>
          <p:spPr bwMode="auto">
            <a:xfrm>
              <a:off x="9303419" y="5390679"/>
              <a:ext cx="2012237" cy="159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3BDDE28-B10E-AD0C-55AA-CBB3612EA262}"/>
                    </a:ext>
                  </a:extLst>
                </p:cNvPr>
                <p:cNvSpPr txBox="1"/>
                <p:nvPr/>
              </p:nvSpPr>
              <p:spPr>
                <a:xfrm>
                  <a:off x="10123557" y="5998525"/>
                  <a:ext cx="1006219" cy="6164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3BDDE28-B10E-AD0C-55AA-CBB3612EA2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3557" y="5998525"/>
                  <a:ext cx="1006219" cy="61645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F9F62E-EFFF-D531-334B-294517BEC000}"/>
              </a:ext>
            </a:extLst>
          </p:cNvPr>
          <p:cNvGrpSpPr/>
          <p:nvPr/>
        </p:nvGrpSpPr>
        <p:grpSpPr>
          <a:xfrm>
            <a:off x="6537226" y="4200766"/>
            <a:ext cx="2333582" cy="1662375"/>
            <a:chOff x="7223760" y="5211480"/>
            <a:chExt cx="2333582" cy="1662375"/>
          </a:xfrm>
        </p:grpSpPr>
        <p:pic>
          <p:nvPicPr>
            <p:cNvPr id="21516" name="Picture 12" descr="Cov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5"/>
            <a:stretch/>
          </p:blipFill>
          <p:spPr bwMode="auto">
            <a:xfrm>
              <a:off x="7223760" y="5211480"/>
              <a:ext cx="2333582" cy="166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90AD313-83B6-109D-B75F-FB7600CBB922}"/>
                    </a:ext>
                  </a:extLst>
                </p:cNvPr>
                <p:cNvSpPr txBox="1"/>
                <p:nvPr/>
              </p:nvSpPr>
              <p:spPr>
                <a:xfrm>
                  <a:off x="8013409" y="6042668"/>
                  <a:ext cx="129001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90AD313-83B6-109D-B75F-FB7600CBB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3409" y="6042668"/>
                  <a:ext cx="129001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514" name="Picture 10" descr="Cov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2" r="44464" b="18779"/>
          <a:stretch/>
        </p:blipFill>
        <p:spPr bwMode="auto">
          <a:xfrm rot="19813811">
            <a:off x="3656103" y="3063527"/>
            <a:ext cx="1073833" cy="26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699" y="5219415"/>
            <a:ext cx="3440112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90" y="3680741"/>
            <a:ext cx="3148013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7" y="833437"/>
            <a:ext cx="3605212" cy="2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2028825"/>
            <a:ext cx="3197225" cy="1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31113" y="728662"/>
            <a:ext cx="11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509BD-022E-1F32-A11D-A984F24ACD6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7581" y="3174586"/>
            <a:ext cx="3649979" cy="36499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DB955F-B569-37D2-4893-12FCF7D9CC6F}"/>
              </a:ext>
            </a:extLst>
          </p:cNvPr>
          <p:cNvGrpSpPr/>
          <p:nvPr/>
        </p:nvGrpSpPr>
        <p:grpSpPr>
          <a:xfrm>
            <a:off x="5000646" y="4147073"/>
            <a:ext cx="1865039" cy="1681476"/>
            <a:chOff x="5687180" y="5157787"/>
            <a:chExt cx="1865039" cy="1681476"/>
          </a:xfrm>
        </p:grpSpPr>
        <p:pic>
          <p:nvPicPr>
            <p:cNvPr id="21515" name="Picture 11" descr="Cover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97"/>
            <a:stretch/>
          </p:blipFill>
          <p:spPr bwMode="auto">
            <a:xfrm>
              <a:off x="5687180" y="5157787"/>
              <a:ext cx="1865039" cy="168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3C1E0DD-BA76-7E90-D031-094BD3EC9AE9}"/>
                    </a:ext>
                  </a:extLst>
                </p:cNvPr>
                <p:cNvSpPr txBox="1"/>
                <p:nvPr/>
              </p:nvSpPr>
              <p:spPr>
                <a:xfrm>
                  <a:off x="6013784" y="6024044"/>
                  <a:ext cx="129001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3C1E0DD-BA76-7E90-D031-094BD3EC9A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3784" y="6024044"/>
                  <a:ext cx="1290011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8C0117-98AB-5E8E-3C78-D99D29D02981}"/>
              </a:ext>
            </a:extLst>
          </p:cNvPr>
          <p:cNvGrpSpPr/>
          <p:nvPr/>
        </p:nvGrpSpPr>
        <p:grpSpPr>
          <a:xfrm>
            <a:off x="6943361" y="18737"/>
            <a:ext cx="4419283" cy="1855071"/>
            <a:chOff x="6943361" y="18737"/>
            <a:chExt cx="4419283" cy="1855071"/>
          </a:xfrm>
        </p:grpSpPr>
        <p:pic>
          <p:nvPicPr>
            <p:cNvPr id="21510" name="Picture 6" descr="Cover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361" y="18737"/>
              <a:ext cx="4419283" cy="185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66A1B57-5945-971F-4474-9EF5D9A48D9A}"/>
                    </a:ext>
                  </a:extLst>
                </p:cNvPr>
                <p:cNvSpPr txBox="1"/>
                <p:nvPr/>
              </p:nvSpPr>
              <p:spPr>
                <a:xfrm>
                  <a:off x="9007503" y="900430"/>
                  <a:ext cx="21520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 (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≠0)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66A1B57-5945-971F-4474-9EF5D9A48D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7503" y="900430"/>
                  <a:ext cx="2152028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C327215-7F86-C1A8-7E99-4CDE8E4207E5}"/>
              </a:ext>
            </a:extLst>
          </p:cNvPr>
          <p:cNvSpPr txBox="1"/>
          <p:nvPr/>
        </p:nvSpPr>
        <p:spPr>
          <a:xfrm>
            <a:off x="416387" y="456891"/>
            <a:ext cx="4419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 TƯ DUY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26862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994" y="685800"/>
            <a:ext cx="9033206" cy="1609725"/>
            <a:chOff x="0" y="0"/>
            <a:chExt cx="5222820" cy="930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820" cy="930711"/>
            </a:xfrm>
            <a:custGeom>
              <a:avLst/>
              <a:gdLst/>
              <a:ahLst/>
              <a:cxnLst/>
              <a:rect l="l" t="t" r="r" b="b"/>
              <a:pathLst>
                <a:path w="5222820" h="930711">
                  <a:moveTo>
                    <a:pt x="5098359" y="930711"/>
                  </a:moveTo>
                  <a:lnTo>
                    <a:pt x="124460" y="930711"/>
                  </a:lnTo>
                  <a:cubicBezTo>
                    <a:pt x="55880" y="930711"/>
                    <a:pt x="0" y="874831"/>
                    <a:pt x="0" y="806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98360" y="0"/>
                  </a:lnTo>
                  <a:cubicBezTo>
                    <a:pt x="5166940" y="0"/>
                    <a:pt x="5222820" y="55880"/>
                    <a:pt x="5222820" y="124460"/>
                  </a:cubicBezTo>
                  <a:lnTo>
                    <a:pt x="5222820" y="806251"/>
                  </a:lnTo>
                  <a:cubicBezTo>
                    <a:pt x="5222820" y="874831"/>
                    <a:pt x="5166940" y="930711"/>
                    <a:pt x="5098360" y="9307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38149" y="2703374"/>
            <a:ext cx="3468051" cy="3870146"/>
            <a:chOff x="0" y="0"/>
            <a:chExt cx="2200668" cy="2194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61975" y="2703374"/>
            <a:ext cx="3468051" cy="3870146"/>
            <a:chOff x="0" y="0"/>
            <a:chExt cx="2200668" cy="21947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5800" y="685800"/>
            <a:ext cx="1220153" cy="572054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  <p:txBody>
              <a:bodyPr/>
              <a:lstStyle/>
              <a:p>
                <a:endParaRPr lang="en-AE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685801" y="2703374"/>
            <a:ext cx="3468051" cy="3870146"/>
            <a:chOff x="0" y="0"/>
            <a:chExt cx="2200668" cy="21947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414172" y="1103073"/>
            <a:ext cx="715084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</a:t>
            </a:r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 TỰ HỌC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089625" y="2870200"/>
            <a:ext cx="660400" cy="660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5765800" y="2870200"/>
            <a:ext cx="660400" cy="660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441974" y="2870200"/>
            <a:ext cx="660400" cy="660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1034" y="3725441"/>
            <a:ext cx="2672801" cy="125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3663" y="3425359"/>
            <a:ext cx="324467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tập vận dụng 1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en-US" sz="2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7.1; 7.2; 7.4 (SGK/32)</a:t>
            </a:r>
          </a:p>
          <a:p>
            <a:pPr algn="ctr">
              <a:lnSpc>
                <a:spcPct val="150000"/>
              </a:lnSpc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7.1; 7.2 (SBT/18)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119796" y="3725441"/>
                <a:ext cx="3350712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mục “</a:t>
                </a:r>
                <a:r>
                  <a:rPr lang="en-US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Phương trình đưa được về dạng </a:t>
                </a:r>
                <a:endParaRPr lang="en-US" sz="2600" b="1" i="1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796" y="3725441"/>
                <a:ext cx="3350712" cy="2492990"/>
              </a:xfrm>
              <a:prstGeom prst="rect">
                <a:avLst/>
              </a:prstGeom>
              <a:blipFill>
                <a:blip r:embed="rId4"/>
                <a:stretch>
                  <a:fillRect b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-2095594" y="2192693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5734">
            <a:off x="11017718" y="2472022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4557" y="685801"/>
            <a:ext cx="9562887" cy="53769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2177">
            <a:off x="10028179" y="5317453"/>
            <a:ext cx="1440647" cy="8239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3532" y="440526"/>
            <a:ext cx="2062049" cy="11793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92955">
            <a:off x="814966" y="333396"/>
            <a:ext cx="1151790" cy="4083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1850">
            <a:off x="10491320" y="3604675"/>
            <a:ext cx="765693" cy="7713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95222">
            <a:off x="2270735" y="5834195"/>
            <a:ext cx="2302487" cy="75354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672467" y="585494"/>
            <a:ext cx="1745182" cy="1719797"/>
            <a:chOff x="157485" y="160047"/>
            <a:chExt cx="3490364" cy="343959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54978FF-DA0F-3138-278B-EA527472DBA8}"/>
              </a:ext>
            </a:extLst>
          </p:cNvPr>
          <p:cNvSpPr txBox="1"/>
          <p:nvPr/>
        </p:nvSpPr>
        <p:spPr>
          <a:xfrm>
            <a:off x="2025603" y="1992679"/>
            <a:ext cx="8132454" cy="363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en-US" sz="5334" b="1">
                <a:latin typeface="Arial" panose="020B0604020202020204" pitchFamily="34" charset="0"/>
                <a:cs typeface="Arial" panose="020B0604020202020204" pitchFamily="34" charset="0"/>
              </a:rPr>
              <a:t>ƠN QUÝ THẦY CÔ VÀ CÁC </a:t>
            </a:r>
            <a:r>
              <a:rPr lang="en-US" sz="5334" b="1" dirty="0">
                <a:latin typeface="Arial" panose="020B0604020202020204" pitchFamily="34" charset="0"/>
                <a:cs typeface="Arial" panose="020B0604020202020204" pitchFamily="34" charset="0"/>
              </a:rPr>
              <a:t>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813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/>
              <p:nvPr/>
            </p:nvSpPr>
            <p:spPr>
              <a:xfrm>
                <a:off x="1106211" y="4653280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1" y="4653280"/>
                <a:ext cx="4522427" cy="741680"/>
              </a:xfrm>
              <a:prstGeom prst="rect">
                <a:avLst/>
              </a:prstGeom>
              <a:blipFill>
                <a:blip r:embed="rId9"/>
                <a:stretch>
                  <a:fillRect b="-2222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/>
              <p:nvPr/>
            </p:nvSpPr>
            <p:spPr>
              <a:xfrm>
                <a:off x="6563364" y="4653280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64" y="4653280"/>
                <a:ext cx="4522427" cy="741680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/>
              <p:nvPr/>
            </p:nvSpPr>
            <p:spPr>
              <a:xfrm>
                <a:off x="6563364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64" y="5759642"/>
                <a:ext cx="4522427" cy="741680"/>
              </a:xfrm>
              <a:prstGeom prst="rect">
                <a:avLst/>
              </a:prstGeom>
              <a:blipFill>
                <a:blip r:embed="rId11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/>
              <p:nvPr/>
            </p:nvSpPr>
            <p:spPr>
              <a:xfrm>
                <a:off x="1106210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 = − 4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0" y="5759642"/>
                <a:ext cx="4522427" cy="741680"/>
              </a:xfrm>
              <a:prstGeom prst="rect">
                <a:avLst/>
              </a:prstGeom>
              <a:blipFill>
                <a:blip r:embed="rId12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46FA4FCE-B89B-4323-8138-7EA3AC89E12A}"/>
              </a:ext>
            </a:extLst>
          </p:cNvPr>
          <p:cNvGrpSpPr/>
          <p:nvPr/>
        </p:nvGrpSpPr>
        <p:grpSpPr>
          <a:xfrm>
            <a:off x="4766802" y="382248"/>
            <a:ext cx="2658391" cy="2651845"/>
            <a:chOff x="4766802" y="382248"/>
            <a:chExt cx="2658391" cy="26518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AB2A1-5ADD-45B8-B5FA-C6B763A7E3E6}"/>
                </a:ext>
              </a:extLst>
            </p:cNvPr>
            <p:cNvSpPr/>
            <p:nvPr/>
          </p:nvSpPr>
          <p:spPr>
            <a:xfrm>
              <a:off x="4766802" y="1704897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D53737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5D2AD9-7311-46D1-B37F-DDA61773E104}"/>
                </a:ext>
              </a:extLst>
            </p:cNvPr>
            <p:cNvSpPr/>
            <p:nvPr/>
          </p:nvSpPr>
          <p:spPr>
            <a:xfrm flipV="1">
              <a:off x="4766802" y="382248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537FC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800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latin typeface="UTM Candombe" panose="02040603050506020204" pitchFamily="18" charset="0"/>
              </a:rPr>
              <a:t>1</a:t>
            </a:r>
          </a:p>
        </p:txBody>
      </p:sp>
      <p:pic>
        <p:nvPicPr>
          <p:cNvPr id="33" name="Picture 32">
            <a:hlinkClick r:id="rId13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578447-936F-44B8-9B2A-1105F9A08723}"/>
                  </a:ext>
                </a:extLst>
              </p:cNvPr>
              <p:cNvSpPr/>
              <p:nvPr/>
            </p:nvSpPr>
            <p:spPr>
              <a:xfrm>
                <a:off x="1106213" y="2333297"/>
                <a:ext cx="9979573" cy="183931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trị của x thoả mãn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 – 4 = 0 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578447-936F-44B8-9B2A-1105F9A08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3" y="2333297"/>
                <a:ext cx="9979573" cy="18393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219F41-9AD2-CE73-1711-7778555CFDC6}"/>
              </a:ext>
            </a:extLst>
          </p:cNvPr>
          <p:cNvSpPr txBox="1"/>
          <p:nvPr/>
        </p:nvSpPr>
        <p:spPr>
          <a:xfrm>
            <a:off x="5069840" y="963217"/>
            <a:ext cx="1971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10</a:t>
            </a:r>
          </a:p>
        </p:txBody>
      </p:sp>
    </p:spTree>
    <p:extLst>
      <p:ext uri="{BB962C8B-B14F-4D97-AF65-F5344CB8AC3E}">
        <p14:creationId xmlns:p14="http://schemas.microsoft.com/office/powerpoint/2010/main" val="336215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#3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20" grpId="0" animBg="1"/>
      <p:bldP spid="5" grpId="0" animBg="1"/>
      <p:bldP spid="5" grpId="1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/>
              <p:nvPr/>
            </p:nvSpPr>
            <p:spPr>
              <a:xfrm>
                <a:off x="6563364" y="465302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64" y="4653022"/>
                <a:ext cx="4522427" cy="741680"/>
              </a:xfrm>
              <a:prstGeom prst="rect">
                <a:avLst/>
              </a:prstGeom>
              <a:blipFill>
                <a:blip r:embed="rId9"/>
                <a:stretch>
                  <a:fillRect b="-2222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/>
              <p:nvPr/>
            </p:nvSpPr>
            <p:spPr>
              <a:xfrm>
                <a:off x="1106204" y="464712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" y="4647122"/>
                <a:ext cx="4522427" cy="741680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/>
              <p:nvPr/>
            </p:nvSpPr>
            <p:spPr>
              <a:xfrm>
                <a:off x="6563364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64" y="5759642"/>
                <a:ext cx="4522427" cy="741680"/>
              </a:xfrm>
              <a:prstGeom prst="rect">
                <a:avLst/>
              </a:prstGeom>
              <a:blipFill>
                <a:blip r:embed="rId11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/>
              <p:nvPr/>
            </p:nvSpPr>
            <p:spPr>
              <a:xfrm>
                <a:off x="1106210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0" y="5759642"/>
                <a:ext cx="4522427" cy="741680"/>
              </a:xfrm>
              <a:prstGeom prst="rect">
                <a:avLst/>
              </a:prstGeom>
              <a:blipFill>
                <a:blip r:embed="rId12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 dirty="0">
                <a:latin typeface="UTM Candombe" panose="02040603050506020204" pitchFamily="18" charset="0"/>
              </a:rPr>
              <a:t>2</a:t>
            </a:r>
          </a:p>
        </p:txBody>
      </p:sp>
      <p:pic>
        <p:nvPicPr>
          <p:cNvPr id="33" name="Picture 32">
            <a:hlinkClick r:id="rId13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578447-936F-44B8-9B2A-1105F9A08723}"/>
                  </a:ext>
                </a:extLst>
              </p:cNvPr>
              <p:cNvSpPr/>
              <p:nvPr/>
            </p:nvSpPr>
            <p:spPr>
              <a:xfrm>
                <a:off x="1106213" y="2333297"/>
                <a:ext cx="9979573" cy="183931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trị của x thoả mãn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578447-936F-44B8-9B2A-1105F9A08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3" y="2333297"/>
                <a:ext cx="9979573" cy="18393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40710ED-952D-D45D-1F2A-E5203DE9A202}"/>
              </a:ext>
            </a:extLst>
          </p:cNvPr>
          <p:cNvSpPr txBox="1"/>
          <p:nvPr/>
        </p:nvSpPr>
        <p:spPr>
          <a:xfrm>
            <a:off x="5110477" y="634226"/>
            <a:ext cx="1971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pháo tay</a:t>
            </a:r>
          </a:p>
        </p:txBody>
      </p:sp>
    </p:spTree>
    <p:extLst>
      <p:ext uri="{BB962C8B-B14F-4D97-AF65-F5344CB8AC3E}">
        <p14:creationId xmlns:p14="http://schemas.microsoft.com/office/powerpoint/2010/main" val="16418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#3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/>
              <p:nvPr/>
            </p:nvSpPr>
            <p:spPr>
              <a:xfrm>
                <a:off x="6563364" y="465302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64" y="4653022"/>
                <a:ext cx="4522427" cy="741680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/>
              <p:nvPr/>
            </p:nvSpPr>
            <p:spPr>
              <a:xfrm>
                <a:off x="1106204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" y="5759642"/>
                <a:ext cx="4522427" cy="741680"/>
              </a:xfrm>
              <a:prstGeom prst="rect">
                <a:avLst/>
              </a:prstGeom>
              <a:blipFill>
                <a:blip r:embed="rId11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/>
              <p:nvPr/>
            </p:nvSpPr>
            <p:spPr>
              <a:xfrm>
                <a:off x="6563364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64" y="5759642"/>
                <a:ext cx="4522427" cy="741680"/>
              </a:xfrm>
              <a:prstGeom prst="rect">
                <a:avLst/>
              </a:prstGeom>
              <a:blipFill>
                <a:blip r:embed="rId12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/>
              <p:nvPr/>
            </p:nvSpPr>
            <p:spPr>
              <a:xfrm>
                <a:off x="1106210" y="4666537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0" y="4666537"/>
                <a:ext cx="4522427" cy="741680"/>
              </a:xfrm>
              <a:prstGeom prst="rect">
                <a:avLst/>
              </a:prstGeom>
              <a:blipFill>
                <a:blip r:embed="rId13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latin typeface="UTM Candombe" panose="020406030505060202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578447-936F-44B8-9B2A-1105F9A08723}"/>
                  </a:ext>
                </a:extLst>
              </p:cNvPr>
              <p:cNvSpPr/>
              <p:nvPr/>
            </p:nvSpPr>
            <p:spPr>
              <a:xfrm>
                <a:off x="1106213" y="2333297"/>
                <a:ext cx="9979573" cy="183931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trị của x thoả mãn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578447-936F-44B8-9B2A-1105F9A08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3" y="2333297"/>
                <a:ext cx="9979573" cy="18393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216F2C-1FD4-6613-DEB1-4F70F6AC5807}"/>
              </a:ext>
            </a:extLst>
          </p:cNvPr>
          <p:cNvSpPr txBox="1"/>
          <p:nvPr/>
        </p:nvSpPr>
        <p:spPr>
          <a:xfrm>
            <a:off x="5110477" y="634226"/>
            <a:ext cx="1971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bút</a:t>
            </a:r>
          </a:p>
        </p:txBody>
      </p:sp>
      <p:pic>
        <p:nvPicPr>
          <p:cNvPr id="3" name="Picture 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93" y="123083"/>
            <a:ext cx="217036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Answer #3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/>
              <p:nvPr/>
            </p:nvSpPr>
            <p:spPr>
              <a:xfrm>
                <a:off x="1106204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" y="5759642"/>
                <a:ext cx="4522427" cy="741680"/>
              </a:xfrm>
              <a:prstGeom prst="rect">
                <a:avLst/>
              </a:prstGeom>
              <a:blipFill>
                <a:blip r:embed="rId9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/>
              <p:nvPr/>
            </p:nvSpPr>
            <p:spPr>
              <a:xfrm>
                <a:off x="6563357" y="4666537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57" y="4666537"/>
                <a:ext cx="4522427" cy="741680"/>
              </a:xfrm>
              <a:prstGeom prst="rect">
                <a:avLst/>
              </a:prstGeom>
              <a:blipFill>
                <a:blip r:embed="rId10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/>
              <p:nvPr/>
            </p:nvSpPr>
            <p:spPr>
              <a:xfrm>
                <a:off x="6563364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64" y="5759642"/>
                <a:ext cx="4522427" cy="741680"/>
              </a:xfrm>
              <a:prstGeom prst="rect">
                <a:avLst/>
              </a:prstGeom>
              <a:blipFill>
                <a:blip r:embed="rId11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/>
              <p:nvPr/>
            </p:nvSpPr>
            <p:spPr>
              <a:xfrm>
                <a:off x="1106210" y="4666537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=24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0" y="4666537"/>
                <a:ext cx="4522427" cy="741680"/>
              </a:xfrm>
              <a:prstGeom prst="rect">
                <a:avLst/>
              </a:prstGeom>
              <a:blipFill>
                <a:blip r:embed="rId12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latin typeface="UTM Candombe" panose="02040603050506020204" pitchFamily="18" charset="0"/>
              </a:rPr>
              <a:t>4</a:t>
            </a:r>
          </a:p>
        </p:txBody>
      </p:sp>
      <p:pic>
        <p:nvPicPr>
          <p:cNvPr id="33" name="Picture 32">
            <a:hlinkClick r:id="rId13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578447-936F-44B8-9B2A-1105F9A08723}"/>
                  </a:ext>
                </a:extLst>
              </p:cNvPr>
              <p:cNvSpPr/>
              <p:nvPr/>
            </p:nvSpPr>
            <p:spPr>
              <a:xfrm>
                <a:off x="1106213" y="2333297"/>
                <a:ext cx="9979573" cy="183931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trị của x thoả mãn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=31 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578447-936F-44B8-9B2A-1105F9A08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3" y="2333297"/>
                <a:ext cx="9979573" cy="18393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24CBC70-8936-D25B-214F-EBBBFF8DC217}"/>
              </a:ext>
            </a:extLst>
          </p:cNvPr>
          <p:cNvSpPr txBox="1"/>
          <p:nvPr/>
        </p:nvSpPr>
        <p:spPr>
          <a:xfrm>
            <a:off x="5110477" y="634226"/>
            <a:ext cx="1971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 kẹo</a:t>
            </a:r>
          </a:p>
        </p:txBody>
      </p:sp>
    </p:spTree>
    <p:extLst>
      <p:ext uri="{BB962C8B-B14F-4D97-AF65-F5344CB8AC3E}">
        <p14:creationId xmlns:p14="http://schemas.microsoft.com/office/powerpoint/2010/main" val="269212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#3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/>
              <p:nvPr/>
            </p:nvSpPr>
            <p:spPr>
              <a:xfrm>
                <a:off x="1106204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150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150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43EA6E-3C41-4B87-A636-A46C1E8E1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" y="5759642"/>
                <a:ext cx="4522427" cy="741680"/>
              </a:xfrm>
              <a:prstGeom prst="rect">
                <a:avLst/>
              </a:prstGeom>
              <a:blipFill>
                <a:blip r:embed="rId9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/>
              <p:nvPr/>
            </p:nvSpPr>
            <p:spPr>
              <a:xfrm>
                <a:off x="6563357" y="5759642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150+150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8C9650-7561-4599-B4E8-E0F747552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57" y="5759642"/>
                <a:ext cx="4522427" cy="741680"/>
              </a:xfrm>
              <a:prstGeom prst="rect">
                <a:avLst/>
              </a:prstGeom>
              <a:blipFill>
                <a:blip r:embed="rId10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/>
              <p:nvPr/>
            </p:nvSpPr>
            <p:spPr>
              <a:xfrm>
                <a:off x="6563356" y="4666537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3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150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33C14B-6B9F-4969-8DE6-B95E78F3E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56" y="4666537"/>
                <a:ext cx="4522427" cy="741680"/>
              </a:xfrm>
              <a:prstGeom prst="rect">
                <a:avLst/>
              </a:prstGeom>
              <a:blipFill>
                <a:blip r:embed="rId11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/>
              <p:nvPr/>
            </p:nvSpPr>
            <p:spPr>
              <a:xfrm>
                <a:off x="1106210" y="4666537"/>
                <a:ext cx="4522427" cy="741680"/>
              </a:xfrm>
              <a:prstGeom prst="rect">
                <a:avLst/>
              </a:prstGeom>
              <a:solidFill>
                <a:srgbClr val="D53737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150+12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71E247-1322-488F-A966-220ED7EBA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0" y="4666537"/>
                <a:ext cx="4522427" cy="741680"/>
              </a:xfrm>
              <a:prstGeom prst="rect">
                <a:avLst/>
              </a:prstGeom>
              <a:blipFill>
                <a:blip r:embed="rId12"/>
                <a:stretch>
                  <a:fillRect b="-2239"/>
                </a:stretch>
              </a:blipFill>
              <a:ln w="762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11F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9600">
                <a:latin typeface="UTM Candombe" panose="02040603050506020204" pitchFamily="18" charset="0"/>
              </a:rPr>
              <a:t>5</a:t>
            </a:r>
          </a:p>
        </p:txBody>
      </p:sp>
      <p:pic>
        <p:nvPicPr>
          <p:cNvPr id="33" name="Picture 32">
            <a:hlinkClick r:id="rId13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429406" y="2132723"/>
            <a:ext cx="9469820" cy="2288851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</a:rPr>
              <a:t>Bác An gửi tiết kiệm 150 triệu đồng với kì hạn 12 tháng, gọi x </a:t>
            </a:r>
            <a:r>
              <a:rPr lang="vi-VN" sz="2800">
                <a:latin typeface="Times New Roman" panose="02020603050405020304" pitchFamily="18" charset="0"/>
              </a:rPr>
              <a:t>(viết dưới dạng số thập phân)</a:t>
            </a:r>
            <a:r>
              <a:rPr lang="en-US" sz="2800">
                <a:latin typeface="Times New Roman" panose="02020603050405020304" pitchFamily="18" charset="0"/>
              </a:rPr>
              <a:t> là lãi suất gửi tiết kiệm.</a:t>
            </a:r>
            <a:r>
              <a:rPr lang="vi-VN" sz="2800">
                <a:latin typeface="Times New Roman" panose="02020603050405020304" pitchFamily="18" charset="0"/>
              </a:rPr>
              <a:t> Đến cuối kì (tức là sau 1 năm), hãy viết biểu thức biểu thị số tiền bác An thu được</a:t>
            </a:r>
            <a:r>
              <a:rPr lang="en-US" sz="2800">
                <a:latin typeface="Times New Roman" panose="02020603050405020304" pitchFamily="18" charset="0"/>
              </a:rPr>
              <a:t>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DA0DBA-6F59-66EE-3CAD-1B957F048E76}"/>
              </a:ext>
            </a:extLst>
          </p:cNvPr>
          <p:cNvSpPr txBox="1"/>
          <p:nvPr/>
        </p:nvSpPr>
        <p:spPr>
          <a:xfrm>
            <a:off x="5110477" y="634226"/>
            <a:ext cx="1971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10</a:t>
            </a:r>
          </a:p>
        </p:txBody>
      </p:sp>
    </p:spTree>
    <p:extLst>
      <p:ext uri="{BB962C8B-B14F-4D97-AF65-F5344CB8AC3E}">
        <p14:creationId xmlns:p14="http://schemas.microsoft.com/office/powerpoint/2010/main" val="36545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#3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colorful&#10;&#10;Description automatically generated">
            <a:extLst>
              <a:ext uri="{FF2B5EF4-FFF2-40B4-BE49-F238E27FC236}">
                <a16:creationId xmlns:a16="http://schemas.microsoft.com/office/drawing/2014/main" id="{B87A6B52-686D-4295-9781-AB979CBA4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AB582F-B8CE-4EEA-9816-F375570316E4}"/>
              </a:ext>
            </a:extLst>
          </p:cNvPr>
          <p:cNvSpPr/>
          <p:nvPr/>
        </p:nvSpPr>
        <p:spPr>
          <a:xfrm>
            <a:off x="3838629" y="1492975"/>
            <a:ext cx="50020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UTM Flamenco" panose="02040603050506020204" pitchFamily="18" charset="0"/>
              </a:rPr>
              <a:t>CHÚC MỪNG </a:t>
            </a:r>
          </a:p>
          <a:p>
            <a:pPr algn="ctr"/>
            <a:r>
              <a:rPr lang="en-US" sz="6600" b="1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UTM Flamenco" panose="02040603050506020204" pitchFamily="18" charset="0"/>
              </a:rPr>
              <a:t>NĂM MỚI</a:t>
            </a:r>
          </a:p>
        </p:txBody>
      </p:sp>
      <p:pic>
        <p:nvPicPr>
          <p:cNvPr id="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F2A1B1C-943F-4DD1-B71F-34A70F450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  <p:pic>
        <p:nvPicPr>
          <p:cNvPr id="1026" name="Picture 2" descr="ภาพ2024 PNG, รูป, เวกเตอร์และไฟล์ PSD | ดาวน์โหลดฟรีบน Pngtree">
            <a:extLst>
              <a:ext uri="{FF2B5EF4-FFF2-40B4-BE49-F238E27FC236}">
                <a16:creationId xmlns:a16="http://schemas.microsoft.com/office/drawing/2014/main" id="{5E9E5865-0BF9-0124-BBA1-F4EF1A32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78" y="309981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50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3.7037E-6 L -1.875E-6 0.00024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acher Binder by Slidesgo">
  <a:themeElements>
    <a:clrScheme name="Simple Light">
      <a:dk1>
        <a:srgbClr val="2F1932"/>
      </a:dk1>
      <a:lt1>
        <a:srgbClr val="FFFFFF"/>
      </a:lt1>
      <a:dk2>
        <a:srgbClr val="4F476F"/>
      </a:dk2>
      <a:lt2>
        <a:srgbClr val="F3EEE3"/>
      </a:lt2>
      <a:accent1>
        <a:srgbClr val="E2DAC7"/>
      </a:accent1>
      <a:accent2>
        <a:srgbClr val="918C7F"/>
      </a:accent2>
      <a:accent3>
        <a:srgbClr val="FFAC58"/>
      </a:accent3>
      <a:accent4>
        <a:srgbClr val="FF866A"/>
      </a:accent4>
      <a:accent5>
        <a:srgbClr val="40BFBF"/>
      </a:accent5>
      <a:accent6>
        <a:srgbClr val="BA9EC5"/>
      </a:accent6>
      <a:hlink>
        <a:srgbClr val="2F1932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eme1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DF56608-3B3B-4CD0-AEAF-7AA52ACA4473}" vid="{ADD3AED4-5FCB-4E23-BD2C-1F68B2A7ED6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2026</Words>
  <Application>Microsoft Office PowerPoint</Application>
  <PresentationFormat>Widescreen</PresentationFormat>
  <Paragraphs>509</Paragraphs>
  <Slides>34</Slides>
  <Notes>8</Notes>
  <HiddenSlides>0</HiddenSlides>
  <MMClips>5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65" baseType="lpstr">
      <vt:lpstr>.VnTime</vt:lpstr>
      <vt:lpstr>Aptos</vt:lpstr>
      <vt:lpstr>Aptos Display</vt:lpstr>
      <vt:lpstr>Arial</vt:lpstr>
      <vt:lpstr>Arial Black</vt:lpstr>
      <vt:lpstr>Calibri</vt:lpstr>
      <vt:lpstr>Calibri Light</vt:lpstr>
      <vt:lpstr>Cambria Math</vt:lpstr>
      <vt:lpstr>Delius</vt:lpstr>
      <vt:lpstr>Fredoka One</vt:lpstr>
      <vt:lpstr>Nunito</vt:lpstr>
      <vt:lpstr>Open Sans</vt:lpstr>
      <vt:lpstr>Palanquin Dark</vt:lpstr>
      <vt:lpstr>Roboto Condensed Light</vt:lpstr>
      <vt:lpstr>Times New Roman</vt:lpstr>
      <vt:lpstr>UTM Arruba KT</vt:lpstr>
      <vt:lpstr>UTM Candombe</vt:lpstr>
      <vt:lpstr>UTM Flamenco</vt:lpstr>
      <vt:lpstr>Vibur</vt:lpstr>
      <vt:lpstr>Wingdings</vt:lpstr>
      <vt:lpstr>Office Theme</vt:lpstr>
      <vt:lpstr>Office 主题</vt:lpstr>
      <vt:lpstr>Default Design</vt:lpstr>
      <vt:lpstr>1_Teacher Binder by Slidesgo</vt:lpstr>
      <vt:lpstr>5_Office Theme</vt:lpstr>
      <vt:lpstr>Watercolor Tapes Scrapbook for College by Slidesgo</vt:lpstr>
      <vt:lpstr>Theme1</vt:lpstr>
      <vt:lpstr>1_Office Theme</vt:lpstr>
      <vt:lpstr>MS_ClipArt_Gallery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Oanh Mai</cp:lastModifiedBy>
  <cp:revision>120</cp:revision>
  <dcterms:created xsi:type="dcterms:W3CDTF">2024-02-17T14:30:45Z</dcterms:created>
  <dcterms:modified xsi:type="dcterms:W3CDTF">2024-06-14T15:18:34Z</dcterms:modified>
</cp:coreProperties>
</file>