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4" r:id="rId1"/>
  </p:sldMasterIdLst>
  <p:notesMasterIdLst>
    <p:notesMasterId r:id="rId34"/>
  </p:notesMasterIdLst>
  <p:sldIdLst>
    <p:sldId id="257" r:id="rId2"/>
    <p:sldId id="256" r:id="rId3"/>
    <p:sldId id="258" r:id="rId4"/>
    <p:sldId id="259" r:id="rId5"/>
    <p:sldId id="267" r:id="rId6"/>
    <p:sldId id="263" r:id="rId7"/>
    <p:sldId id="260" r:id="rId8"/>
    <p:sldId id="298" r:id="rId9"/>
    <p:sldId id="261" r:id="rId10"/>
    <p:sldId id="265" r:id="rId11"/>
    <p:sldId id="300" r:id="rId12"/>
    <p:sldId id="293" r:id="rId13"/>
    <p:sldId id="294" r:id="rId14"/>
    <p:sldId id="291" r:id="rId15"/>
    <p:sldId id="268" r:id="rId16"/>
    <p:sldId id="269" r:id="rId17"/>
    <p:sldId id="270" r:id="rId18"/>
    <p:sldId id="271" r:id="rId19"/>
    <p:sldId id="295" r:id="rId20"/>
    <p:sldId id="296" r:id="rId21"/>
    <p:sldId id="277" r:id="rId22"/>
    <p:sldId id="273" r:id="rId23"/>
    <p:sldId id="297" r:id="rId24"/>
    <p:sldId id="284" r:id="rId25"/>
    <p:sldId id="288" r:id="rId26"/>
    <p:sldId id="279" r:id="rId27"/>
    <p:sldId id="287" r:id="rId28"/>
    <p:sldId id="289" r:id="rId29"/>
    <p:sldId id="299" r:id="rId30"/>
    <p:sldId id="290" r:id="rId31"/>
    <p:sldId id="285" r:id="rId32"/>
    <p:sldId id="282" r:id="rId33"/>
  </p:sldIdLst>
  <p:sldSz cx="9144000" cy="5143500" type="screen16x9"/>
  <p:notesSz cx="6858000" cy="9144000"/>
  <p:embeddedFontLst>
    <p:embeddedFont>
      <p:font typeface="Balsamiq Sans" panose="020B0604020202020204" charset="0"/>
      <p:regular r:id="rId35"/>
      <p:bold r:id="rId36"/>
      <p:italic r:id="rId37"/>
      <p:boldItalic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0" autoAdjust="0"/>
  </p:normalViewPr>
  <p:slideViewPr>
    <p:cSldViewPr snapToGrid="0">
      <p:cViewPr varScale="1">
        <p:scale>
          <a:sx n="95" d="100"/>
          <a:sy n="95" d="100"/>
        </p:scale>
        <p:origin x="101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50173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Khi mở nắp lọ tinh dầu, chúng ta có thể cảm nhận được mùi thơm do một số chất ở trong tinh dầu đã tách ra thành những hạt rất nhỏ,  lan toả trong không khí và tác động lên khứu giác của con người. Những hạt như vậy được gọi là phân tử. </a:t>
            </a:r>
            <a:r>
              <a:rPr lang="vi-VN"/>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latin typeface="arial" panose="020B0604020202020204" pitchFamily="34" charset="0"/>
              </a:rPr>
              <a:t> </a:t>
            </a:r>
            <a:r>
              <a:rPr lang="vi-VN" b="0" i="0" dirty="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dirty="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dirty="0">
                <a:solidFill>
                  <a:srgbClr val="000000"/>
                </a:solidFill>
                <a:effectLst/>
                <a:latin typeface="arial" panose="020B0604020202020204" pitchFamily="34" charset="0"/>
              </a:rPr>
              <a:t>Đơn chất nit</a:t>
            </a:r>
            <a:r>
              <a:rPr lang="en-US" b="0" i="0" dirty="0" err="1">
                <a:solidFill>
                  <a:srgbClr val="000000"/>
                </a:solidFill>
                <a:effectLst/>
                <a:latin typeface="arial" panose="020B0604020202020204" pitchFamily="34" charset="0"/>
              </a:rPr>
              <a:t>rogen</a:t>
            </a:r>
            <a:r>
              <a:rPr lang="vi-VN" b="0" i="0" dirty="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dirty="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dirty="0">
                <a:solidFill>
                  <a:srgbClr val="000000"/>
                </a:solidFill>
                <a:effectLst/>
                <a:latin typeface="arial" panose="020B0604020202020204" pitchFamily="34" charset="0"/>
              </a:rPr>
              <a:t>- Xét hình 4.5: kim loại </a:t>
            </a:r>
            <a:r>
              <a:rPr lang="en-US" b="0" i="0" dirty="0">
                <a:solidFill>
                  <a:srgbClr val="000000"/>
                </a:solidFill>
                <a:effectLst/>
                <a:latin typeface="arial" panose="020B0604020202020204" pitchFamily="34" charset="0"/>
              </a:rPr>
              <a:t>Copper (</a:t>
            </a:r>
            <a:r>
              <a:rPr lang="vi-VN" b="0" i="0" dirty="0">
                <a:solidFill>
                  <a:srgbClr val="000000"/>
                </a:solidFill>
                <a:effectLst/>
                <a:latin typeface="arial" panose="020B0604020202020204" pitchFamily="34" charset="0"/>
              </a:rPr>
              <a:t>đồng</a:t>
            </a:r>
            <a:r>
              <a:rPr lang="en-US" b="0" i="0" dirty="0">
                <a:solidFill>
                  <a:srgbClr val="000000"/>
                </a:solidFill>
                <a:effectLst/>
                <a:latin typeface="arial" panose="020B0604020202020204" pitchFamily="34" charset="0"/>
              </a:rPr>
              <a:t>)</a:t>
            </a:r>
            <a:r>
              <a:rPr lang="vi-VN" b="0" i="0" dirty="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dirty="0">
                <a:solidFill>
                  <a:srgbClr val="000000"/>
                </a:solidFill>
                <a:effectLst/>
                <a:latin typeface="arial" panose="020B0604020202020204" pitchFamily="34" charset="0"/>
              </a:rPr>
              <a:t>=&gt; Hình 4.4 và 4.5 có đặc điểm chung là các chất được tạo thành từ 1 nguyên tố hóa học.</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11.wdp"/><Relationship Id="rId5" Type="http://schemas.openxmlformats.org/officeDocument/2006/relationships/image" Target="../media/image23.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microsoft.com/office/2007/relationships/hdphoto" Target="../media/hdphoto14.wdp"/><Relationship Id="rId5" Type="http://schemas.openxmlformats.org/officeDocument/2006/relationships/image" Target="../media/image34.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microsoft.com/office/2007/relationships/hdphoto" Target="../media/hdphoto18.wdp"/><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0.png"/><Relationship Id="rId11" Type="http://schemas.microsoft.com/office/2007/relationships/hdphoto" Target="../media/hdphoto20.wdp"/><Relationship Id="rId5" Type="http://schemas.microsoft.com/office/2007/relationships/hdphoto" Target="../media/hdphoto17.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19.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microsoft.com/office/2007/relationships/hdphoto" Target="../media/hdphoto22.wdp"/><Relationship Id="rId5" Type="http://schemas.openxmlformats.org/officeDocument/2006/relationships/image" Target="../media/image44.png"/><Relationship Id="rId4" Type="http://schemas.microsoft.com/office/2007/relationships/hdphoto" Target="../media/hdphoto21.wdp"/><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id="{AF0A4D11-9C46-B64E-FBCF-6FD7B5EB7E3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 uri="{28A0092B-C50C-407E-A947-70E740481C1C}">
                <a14:useLocalDpi xmlns:a14="http://schemas.microsoft.com/office/drawing/2010/main"/>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pic>
        <p:nvPicPr>
          <p:cNvPr id="159" name="Picture 158">
            <a:extLst>
              <a:ext uri="{FF2B5EF4-FFF2-40B4-BE49-F238E27FC236}">
                <a16:creationId xmlns:a16="http://schemas.microsoft.com/office/drawing/2014/main" id="{D0119322-25E8-A9D0-F5FC-51387599C39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536" b="94928" l="2105" r="91053">
                        <a14:foregroundMark x1="40000" y1="22826" x2="56842" y2="37681"/>
                        <a14:foregroundMark x1="61053" y1="25362" x2="81579" y2="39855"/>
                        <a14:foregroundMark x1="81579" y1="39855" x2="83158" y2="21014"/>
                        <a14:foregroundMark x1="56842" y1="18116" x2="56316" y2="18116"/>
                        <a14:foregroundMark x1="82105" y1="23913" x2="56842" y2="18116"/>
                        <a14:foregroundMark x1="50526" y1="18116" x2="13158" y2="21739"/>
                        <a14:foregroundMark x1="26316" y1="25362" x2="46316" y2="55072"/>
                        <a14:foregroundMark x1="56842" y1="24275" x2="69474" y2="48188"/>
                        <a14:foregroundMark x1="32105" y1="3623" x2="32632" y2="7609"/>
                        <a14:foregroundMark x1="64211" y1="92391" x2="63684" y2="92391"/>
                        <a14:foregroundMark x1="84737" y1="92391" x2="83158" y2="92391"/>
                        <a14:foregroundMark x1="51579" y1="19928" x2="53158" y2="21377"/>
                        <a14:foregroundMark x1="25263" y1="93841" x2="47895" y2="94203"/>
                        <a14:foregroundMark x1="61579" y1="93841" x2="84211" y2="93478"/>
                        <a14:foregroundMark x1="84211" y1="93478" x2="90526" y2="93841"/>
                        <a14:foregroundMark x1="51053" y1="19203" x2="56316" y2="18841"/>
                        <a14:foregroundMark x1="50526" y1="19203" x2="60526" y2="19203"/>
                        <a14:foregroundMark x1="51053" y1="19203" x2="57368" y2="18478"/>
                        <a14:foregroundMark x1="57895" y1="19203" x2="50526" y2="18841"/>
                        <a14:foregroundMark x1="25263" y1="94565" x2="23158" y2="94565"/>
                        <a14:backgroundMark x1="88947" y1="95652" x2="89474" y2="95652"/>
                        <a14:backgroundMark x1="22632" y1="93841" x2="22105" y2="93841"/>
                        <a14:backgroundMark x1="23684" y1="94928" x2="23158" y2="94928"/>
                        <a14:backgroundMark x1="46316" y1="95652" x2="58947" y2="96739"/>
                      </a14:backgroundRemoval>
                    </a14:imgEffect>
                  </a14:imgLayer>
                </a14:imgProps>
              </a:ext>
              <a:ext uri="{28A0092B-C50C-407E-A947-70E740481C1C}">
                <a14:useLocalDpi xmlns:a14="http://schemas.microsoft.com/office/drawing/2010/main"/>
              </a:ext>
            </a:extLst>
          </a:blip>
          <a:srcRect/>
          <a:stretch/>
        </p:blipFill>
        <p:spPr>
          <a:xfrm>
            <a:off x="1217118" y="945949"/>
            <a:ext cx="1799494" cy="2614246"/>
          </a:xfrm>
          <a:prstGeom prst="rect">
            <a:avLst/>
          </a:prstGeom>
        </p:spPr>
      </p:pic>
      <p:cxnSp>
        <p:nvCxnSpPr>
          <p:cNvPr id="160" name="Straight Arrow Connector 159">
            <a:extLst>
              <a:ext uri="{FF2B5EF4-FFF2-40B4-BE49-F238E27FC236}">
                <a16:creationId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id="{46ECD3C5-1431-0C3B-5009-5016DA2D8BD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 uri="{28A0092B-C50C-407E-A947-70E740481C1C}">
                <a14:useLocalDpi xmlns:a14="http://schemas.microsoft.com/office/drawing/2010/main"/>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circle(in)">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500"/>
                                        <p:tgtEl>
                                          <p:spTgt spid="161"/>
                                        </p:tgtEl>
                                      </p:cBhvr>
                                    </p:animEffect>
                                  </p:childTnLst>
                                </p:cTn>
                              </p:par>
                              <p:par>
                                <p:cTn id="32" presetID="22" presetClass="entr" presetSubtype="8"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wipe(left)">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circle(in)">
                                      <p:cBhvr>
                                        <p:cTn id="39" dur="10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circle(in)">
                                      <p:cBhvr>
                                        <p:cTn id="44"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1923" y="454584"/>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id="{FFF3CEB7-1572-0C99-5C4B-A30930DCBD58}"/>
              </a:ext>
            </a:extLst>
          </p:cNvPr>
          <p:cNvSpPr txBox="1"/>
          <p:nvPr/>
        </p:nvSpPr>
        <p:spPr>
          <a:xfrm>
            <a:off x="1800905" y="1919540"/>
            <a:ext cx="6290317" cy="1168077"/>
          </a:xfrm>
          <a:prstGeom prst="rect">
            <a:avLst/>
          </a:prstGeom>
          <a:noFill/>
        </p:spPr>
        <p:txBody>
          <a:bodyPr wrap="square" rtlCol="0">
            <a:spAutoFit/>
          </a:bodyPr>
          <a:lstStyle/>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tổng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vị</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amu</a:t>
            </a: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dụ</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703" y="468285"/>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a:solidFill>
                  <a:srgbClr val="212529"/>
                </a:solidFill>
                <a:effectLst/>
                <a:latin typeface="Times New Roman" panose="02020603050405020304" pitchFamily="18" charset="0"/>
              </a:rPr>
              <a:t>Khối lượng phân tử carbon dioxide</a:t>
            </a:r>
          </a:p>
          <a:p>
            <a:r>
              <a:rPr lang="en-US" sz="2000" b="0" i="0">
                <a:solidFill>
                  <a:srgbClr val="212529"/>
                </a:solidFill>
                <a:effectLst/>
                <a:latin typeface="Times New Roman" panose="02020603050405020304" pitchFamily="18" charset="0"/>
                <a:cs typeface="Times New Roman" panose="02020603050405020304" pitchFamily="18" charset="0"/>
              </a:rPr>
              <a:t>  </a:t>
            </a:r>
            <a:r>
              <a:rPr lang="pl-PL" sz="2000" b="0" i="0">
                <a:solidFill>
                  <a:srgbClr val="212529"/>
                </a:solidFill>
                <a:effectLst/>
                <a:latin typeface="Times New Roman" panose="02020603050405020304" pitchFamily="18" charset="0"/>
                <a:cs typeface="Times New Roman" panose="02020603050405020304" pitchFamily="18" charset="0"/>
              </a:rPr>
              <a:t>M </a:t>
            </a:r>
            <a:r>
              <a:rPr lang="en-US" sz="2000" baseline="-25000">
                <a:solidFill>
                  <a:srgbClr val="212529"/>
                </a:solidFill>
                <a:latin typeface="Times New Roman" panose="02020603050405020304" pitchFamily="18" charset="0"/>
                <a:cs typeface="Times New Roman" panose="02020603050405020304" pitchFamily="18" charset="0"/>
              </a:rPr>
              <a:t>Carbon dioxide</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1</a:t>
            </a:r>
            <a:r>
              <a:rPr lang="pl-PL" sz="2000" b="0" i="0">
                <a:solidFill>
                  <a:srgbClr val="212529"/>
                </a:solidFill>
                <a:effectLst/>
                <a:latin typeface="Times New Roman" panose="02020603050405020304" pitchFamily="18" charset="0"/>
                <a:cs typeface="Times New Roman" panose="02020603050405020304" pitchFamily="18" charset="0"/>
              </a:rPr>
              <a:t>x</a:t>
            </a:r>
            <a:r>
              <a:rPr lang="en-US" sz="2000" b="0" i="0">
                <a:solidFill>
                  <a:srgbClr val="212529"/>
                </a:solidFill>
                <a:effectLst/>
                <a:latin typeface="Times New Roman" panose="02020603050405020304" pitchFamily="18" charset="0"/>
                <a:cs typeface="Times New Roman" panose="02020603050405020304" pitchFamily="18" charset="0"/>
              </a:rPr>
              <a:t>12</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2</a:t>
            </a:r>
            <a:r>
              <a:rPr lang="pl-PL" sz="2000" b="0" i="0">
                <a:solidFill>
                  <a:srgbClr val="212529"/>
                </a:solidFill>
                <a:effectLst/>
                <a:latin typeface="Times New Roman" panose="02020603050405020304" pitchFamily="18" charset="0"/>
                <a:cs typeface="Times New Roman" panose="02020603050405020304" pitchFamily="18" charset="0"/>
              </a:rPr>
              <a:t> x 16 = </a:t>
            </a:r>
            <a:r>
              <a:rPr lang="en-US" sz="2000" b="0" i="0">
                <a:solidFill>
                  <a:srgbClr val="212529"/>
                </a:solidFill>
                <a:effectLst/>
                <a:latin typeface="Times New Roman" panose="02020603050405020304" pitchFamily="18" charset="0"/>
                <a:cs typeface="Times New Roman" panose="02020603050405020304" pitchFamily="18" charset="0"/>
              </a:rPr>
              <a:t>44</a:t>
            </a:r>
            <a:r>
              <a:rPr lang="pl-PL" sz="2000" b="0" i="0">
                <a:solidFill>
                  <a:srgbClr val="212529"/>
                </a:solidFill>
                <a:effectLst/>
                <a:latin typeface="Times New Roman" panose="02020603050405020304" pitchFamily="18" charset="0"/>
                <a:cs typeface="Times New Roman" panose="02020603050405020304" pitchFamily="18" charset="0"/>
              </a:rPr>
              <a:t> (amu)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id="{54B8DA5C-CB81-EAF4-22D7-67D2DB32C4F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id="{B68E3286-635E-C3D8-F01D-82E170B509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id="{A88FBAFE-9042-AB0B-CF8D-D1C4BB4757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id="{82FDA443-48D7-9617-9ECE-6BE2FF271E9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000" b="100000" l="0" r="100000">
                        <a14:foregroundMark x1="29268" y1="39000" x2="62195" y2="53500"/>
                      </a14:backgroundRemoval>
                    </a14:imgEffect>
                  </a14:imgLayer>
                </a14:imgProps>
              </a:ext>
              <a:ext uri="{28A0092B-C50C-407E-A947-70E740481C1C}">
                <a14:useLocalDpi xmlns:a14="http://schemas.microsoft.com/office/drawing/2010/main"/>
              </a:ext>
            </a:extLst>
          </a:blip>
          <a:srcRect/>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id="{4D0E6B93-22E6-D136-6D23-D41C9978B01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7594" l="0" r="96867">
                        <a14:foregroundMark x1="17755" y1="90107" x2="22715" y2="90107"/>
                        <a14:foregroundMark x1="45170" y1="92513" x2="68930" y2="93048"/>
                        <a14:foregroundMark x1="63446" y1="96524" x2="66841" y2="97594"/>
                        <a14:foregroundMark x1="96867" y1="68182" x2="93473" y2="76203"/>
                      </a14:backgroundRemoval>
                    </a14:imgEffect>
                  </a14:imgLayer>
                </a14:imgProps>
              </a:ext>
              <a:ext uri="{28A0092B-C50C-407E-A947-70E740481C1C}">
                <a14:useLocalDpi xmlns:a14="http://schemas.microsoft.com/office/drawing/2010/main"/>
              </a:ext>
            </a:extLst>
          </a:blip>
          <a:srcRect b="-213"/>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id="{1237C836-E8E5-4443-65F2-EC8245F9CE6C}"/>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2000" b="100000" l="0" r="89837">
                        <a14:foregroundMark x1="24390" y1="49500" x2="80488" y2="67500"/>
                        <a14:foregroundMark x1="90244" y1="46500" x2="86992" y2="69000"/>
                      </a14:backgroundRemoval>
                    </a14:imgEffect>
                  </a14:imgLayer>
                </a14:imgProps>
              </a:ext>
              <a:ext uri="{28A0092B-C50C-407E-A947-70E740481C1C}">
                <a14:useLocalDpi xmlns:a14="http://schemas.microsoft.com/office/drawing/2010/main"/>
              </a:ext>
            </a:extLst>
          </a:blip>
          <a:srcRect/>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CD77F5C-57CD-50B0-16FD-4FFB77CB7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a:latin typeface="Times New Roman" panose="02020603050405020304" pitchFamily="18" charset="0"/>
              </a:rPr>
              <a:t>BÀI 4: </a:t>
            </a:r>
            <a:br>
              <a:rPr lang="en" sz="4400">
                <a:solidFill>
                  <a:schemeClr val="accent1"/>
                </a:solidFill>
                <a:latin typeface="Times New Roman" panose="02020603050405020304" pitchFamily="18" charset="0"/>
              </a:rPr>
            </a:br>
            <a:r>
              <a:rPr lang="en" sz="440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2060"/>
                </a:solidFill>
              </a:rPr>
              <a:t>Thời gian thực hiện: 3 tiết</a:t>
            </a:r>
            <a:endParaRPr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id="{47F9ED6B-AF66-D5FA-B5AE-30C9DFD9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id="{79EBB305-A46B-619B-E001-1CF3E42E5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id="{339CE16A-7009-AB32-06EB-091E61F5E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ctr"/>
            <a:r>
              <a:rPr lang="en-US" sz="2000" dirty="0" err="1">
                <a:solidFill>
                  <a:schemeClr val="tx1"/>
                </a:solidFill>
                <a:latin typeface="Times New Roman" panose="02020603050405020304" pitchFamily="18" charset="0"/>
              </a:rPr>
              <a:t>Cáp</a:t>
            </a:r>
            <a:r>
              <a:rPr lang="en-US" sz="2000" dirty="0">
                <a:solidFill>
                  <a:schemeClr val="tx1"/>
                </a:solidFill>
                <a:latin typeface="Times New Roman" panose="02020603050405020304" pitchFamily="18" charset="0"/>
              </a:rPr>
              <a:t> </a:t>
            </a:r>
            <a:r>
              <a:rPr lang="en-US" sz="2000" dirty="0" err="1">
                <a:solidFill>
                  <a:schemeClr val="tx1"/>
                </a:solidFill>
                <a:latin typeface="Times New Roman" panose="02020603050405020304" pitchFamily="18" charset="0"/>
              </a:rPr>
              <a:t>điện</a:t>
            </a:r>
            <a:r>
              <a:rPr lang="en-US" sz="2000" dirty="0">
                <a:solidFill>
                  <a:schemeClr val="tx1"/>
                </a:solidFill>
                <a:latin typeface="Times New Roman" panose="02020603050405020304" pitchFamily="18" charset="0"/>
              </a:rPr>
              <a:t> </a:t>
            </a:r>
            <a:r>
              <a:rPr lang="en-US" sz="2000" dirty="0" err="1">
                <a:solidFill>
                  <a:schemeClr val="tx1"/>
                </a:solidFill>
                <a:latin typeface="Times New Roman" panose="02020603050405020304" pitchFamily="18" charset="0"/>
              </a:rPr>
              <a:t>bằng</a:t>
            </a:r>
            <a:r>
              <a:rPr lang="en-US" sz="2000" dirty="0">
                <a:solidFill>
                  <a:schemeClr val="tx1"/>
                </a:solidFill>
                <a:latin typeface="Times New Roman" panose="02020603050405020304" pitchFamily="18" charset="0"/>
              </a:rPr>
              <a:t> </a:t>
            </a:r>
            <a:r>
              <a:rPr lang="en-US" sz="2000" dirty="0" err="1">
                <a:solidFill>
                  <a:schemeClr val="tx1"/>
                </a:solidFill>
                <a:latin typeface="Times New Roman" panose="02020603050405020304" pitchFamily="18" charset="0"/>
              </a:rPr>
              <a:t>lõi</a:t>
            </a:r>
            <a:r>
              <a:rPr lang="en-US" sz="2000" dirty="0">
                <a:solidFill>
                  <a:schemeClr val="tx1"/>
                </a:solidFill>
                <a:latin typeface="Times New Roman" panose="02020603050405020304" pitchFamily="18" charset="0"/>
              </a:rPr>
              <a:t> </a:t>
            </a:r>
            <a:r>
              <a:rPr lang="en-US" sz="2000" dirty="0" err="1">
                <a:solidFill>
                  <a:schemeClr val="tx1"/>
                </a:solidFill>
                <a:latin typeface="Times New Roman" panose="02020603050405020304" pitchFamily="18" charset="0"/>
              </a:rPr>
              <a:t>bằng</a:t>
            </a:r>
            <a:r>
              <a:rPr lang="en-US" sz="2000" dirty="0">
                <a:solidFill>
                  <a:schemeClr val="tx1"/>
                </a:solidFill>
                <a:latin typeface="Times New Roman" panose="02020603050405020304" pitchFamily="18" charset="0"/>
              </a:rPr>
              <a:t> </a:t>
            </a:r>
            <a:r>
              <a:rPr lang="en-US" sz="2000" dirty="0" err="1">
                <a:solidFill>
                  <a:schemeClr val="tx1"/>
                </a:solidFill>
                <a:latin typeface="Times New Roman" panose="02020603050405020304" pitchFamily="18" charset="0"/>
              </a:rPr>
              <a:t>Aluminium</a:t>
            </a:r>
            <a:endParaRPr lang="en-US" sz="2000" dirty="0">
              <a:solidFill>
                <a:schemeClr val="tx1"/>
              </a:solidFill>
              <a:latin typeface="Times New Roman" panose="02020603050405020304" pitchFamily="18" charset="0"/>
            </a:endParaRPr>
          </a:p>
        </p:txBody>
      </p:sp>
      <p:pic>
        <p:nvPicPr>
          <p:cNvPr id="3" name="Picture 2" descr="A picture containing indoor, player, tool&#10;&#10;Description automatically generated">
            <a:extLst>
              <a:ext uri="{FF2B5EF4-FFF2-40B4-BE49-F238E27FC236}">
                <a16:creationId xmlns:a16="http://schemas.microsoft.com/office/drawing/2014/main" id="{BACB15D0-05DE-0AD3-1997-4E8BDB421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id="{A501C733-08CE-007E-0275-2473C4114D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id="{81A371F8-EC3A-420B-3C28-99ED89755C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BE3B420-2749-40D0-B639-2F994133114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id="{09902506-9507-8EA8-7DB2-0BCA7F7B214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id="{E12DCCDE-7D90-A27E-FB25-B0FDB392BC8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id="{2FE0E5D6-7137-E127-00C0-A4DEEE513BF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93299" l="0" r="84769">
                        <a14:foregroundMark x1="83385" y1="24742" x2="76769" y2="35825"/>
                        <a14:foregroundMark x1="84923" y1="23711" x2="51846" y2="57732"/>
                        <a14:foregroundMark x1="22615" y1="81959" x2="31077" y2="87371"/>
                        <a14:foregroundMark x1="23231" y1="84278" x2="31846" y2="89948"/>
                      </a14:backgroundRemoval>
                    </a14:imgEffect>
                  </a14:imgLayer>
                </a14:imgProps>
              </a:ext>
              <a:ext uri="{28A0092B-C50C-407E-A947-70E740481C1C}">
                <a14:useLocalDpi xmlns:a14="http://schemas.microsoft.com/office/drawing/2010/main"/>
              </a:ext>
            </a:extLst>
          </a:blip>
          <a:srcRect/>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id="{3A6DF356-5C1B-4724-3EE2-BB771AF973B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id="{40E1A922-8036-45F8-4007-F555D72CDEB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id="{3A8B86BE-D818-7032-70A8-A772F09330F3}"/>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88235" l="0" r="92537">
                        <a14:foregroundMark x1="29104" y1="25210" x2="19403" y2="44538"/>
                        <a14:foregroundMark x1="67910" y1="46218" x2="26119" y2="73950"/>
                        <a14:foregroundMark x1="18657" y1="55462" x2="43284" y2="68908"/>
                        <a14:foregroundMark x1="72388" y1="80672" x2="82090" y2="53782"/>
                        <a14:foregroundMark x1="74627" y1="39496" x2="82836" y2="49580"/>
                        <a14:foregroundMark x1="74627" y1="42857" x2="39552" y2="31933"/>
                        <a14:foregroundMark x1="39552" y1="31933" x2="38806" y2="37815"/>
                        <a14:foregroundMark x1="20896" y1="34454" x2="32836" y2="28571"/>
                        <a14:foregroundMark x1="50000" y1="76471" x2="70896" y2="78992"/>
                      </a14:backgroundRemoval>
                    </a14:imgEffect>
                  </a14:imgLayer>
                </a14:imgProps>
              </a:ext>
              <a:ext uri="{28A0092B-C50C-407E-A947-70E740481C1C}">
                <a14:useLocalDpi xmlns:a14="http://schemas.microsoft.com/office/drawing/2010/main"/>
              </a:ext>
            </a:extLst>
          </a:blip>
          <a:srcRect/>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id="{380A1047-6DC3-456B-1058-209DAA1BEC1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FC57D-3388-D8F8-FE74-2CF20880A15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 uri="{28A0092B-C50C-407E-A947-70E740481C1C}">
                  <a14:useLocalDpi xmlns:a14="http://schemas.microsoft.com/office/drawing/2010/main"/>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1BD33-407A-454B-FB15-F028E8A92F4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 uri="{28A0092B-C50C-407E-A947-70E740481C1C}">
                  <a14:useLocalDpi xmlns:a14="http://schemas.microsoft.com/office/drawing/2010/main"/>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67ABA3-7548-A178-A77C-0E9AE14D6D1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 uri="{28A0092B-C50C-407E-A947-70E740481C1C}">
                  <a14:useLocalDpi xmlns:a14="http://schemas.microsoft.com/office/drawing/2010/main"/>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52D22F0-7B51-97A6-0368-07340DE3AB4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8861" b="91139" l="13793" r="100000">
                        <a14:foregroundMark x1="42759" y1="11646" x2="51494" y2="9114"/>
                        <a14:foregroundMark x1="33103" y1="49873" x2="22989" y2="62025"/>
                        <a14:foregroundMark x1="14253" y1="57468" x2="15172" y2="68608"/>
                        <a14:foregroundMark x1="29425" y1="91899" x2="38621" y2="88861"/>
                        <a14:foregroundMark x1="81379" y1="43797" x2="80920" y2="59494"/>
                        <a14:foregroundMark x1="13793" y1="64557" x2="13793" y2="70127"/>
                      </a14:backgroundRemoval>
                    </a14:imgEffect>
                  </a14:imgLayer>
                </a14:imgProps>
              </a:ext>
              <a:ext uri="{28A0092B-C50C-407E-A947-70E740481C1C}">
                <a14:useLocalDpi xmlns:a14="http://schemas.microsoft.com/office/drawing/2010/main"/>
              </a:ext>
            </a:extLst>
          </a:blip>
          <a:srcRect/>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id="{CD0BBF2D-6256-8555-DBBE-33F17DFE2E4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30693" y1="41237" x2="80528" y2="51546"/>
                      </a14:backgroundRemoval>
                    </a14:imgEffect>
                  </a14:imgLayer>
                </a14:imgProps>
              </a:ext>
              <a:ext uri="{28A0092B-C50C-407E-A947-70E740481C1C}">
                <a14:useLocalDpi xmlns:a14="http://schemas.microsoft.com/office/drawing/2010/main"/>
              </a:ext>
            </a:extLst>
          </a:blip>
          <a:srcRect/>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id="{7420186B-68DE-3F2B-D746-2DFFD2D368A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69855">
                        <a14:foregroundMark x1="40000" y1="37662" x2="63188" y2="57576"/>
                        <a14:foregroundMark x1="70145" y1="34199" x2="59130" y2="47186"/>
                        <a14:foregroundMark x1="21449" y1="60173" x2="43478" y2="70563"/>
                        <a14:foregroundMark x1="44058" y1="70563" x2="66667" y2="78355"/>
                      </a14:backgroundRemoval>
                    </a14:imgEffect>
                  </a14:imgLayer>
                </a14:imgProps>
              </a:ext>
              <a:ext uri="{28A0092B-C50C-407E-A947-70E740481C1C}">
                <a14:useLocalDpi xmlns:a14="http://schemas.microsoft.com/office/drawing/2010/main"/>
              </a:ext>
            </a:extLst>
          </a:blip>
          <a:srcRect/>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id="{C5188BCE-A19F-2E9F-4281-0A40F674A9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id="{2AA5D8E2-5E01-4D47-7174-343DB6367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id="{ADA5CCF7-509B-5D96-5AC6-D3F066FC5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id="{27138A33-37D5-12F7-DA8A-E7493F257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id="{6E94B450-E81C-8F17-42CE-20568EFDF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1: Giải thích một số hiện tượng sau:</a:t>
            </a:r>
          </a:p>
          <a:p>
            <a:pPr lvl="0" algn="just">
              <a:lnSpc>
                <a:spcPct val="120000"/>
              </a:lnSpc>
              <a:defRPr/>
            </a:pPr>
            <a:r>
              <a:rPr lang="vi-VN" sz="200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a:t>
            </a:r>
            <a:r>
              <a:rPr lang="en-US" sz="2000">
                <a:latin typeface="Arial" panose="020B0604020202020204" pitchFamily="34" charset="0"/>
              </a:rPr>
              <a:t>2</a:t>
            </a:r>
            <a:r>
              <a:rPr lang="vi-VN" sz="2000">
                <a:latin typeface="Arial" panose="020B0604020202020204" pitchFamily="34" charset="0"/>
              </a:rPr>
              <a:t>: Khi nói về nước có hai ý kiến như sau:</a:t>
            </a:r>
          </a:p>
          <a:p>
            <a:pPr lvl="0" algn="just">
              <a:lnSpc>
                <a:spcPct val="120000"/>
              </a:lnSpc>
              <a:defRPr/>
            </a:pPr>
            <a:r>
              <a:rPr lang="vi-VN" sz="2000">
                <a:latin typeface="Arial" panose="020B0604020202020204" pitchFamily="34" charset="0"/>
              </a:rPr>
              <a:t>(1) Phân tử nước trong nước đá, nước lỏng và hơi nước là giống nhau.</a:t>
            </a:r>
          </a:p>
          <a:p>
            <a:pPr lvl="0" algn="just">
              <a:lnSpc>
                <a:spcPct val="120000"/>
              </a:lnSpc>
              <a:defRPr/>
            </a:pPr>
            <a:r>
              <a:rPr lang="vi-VN" sz="2000">
                <a:latin typeface="Arial" panose="020B0604020202020204" pitchFamily="34" charset="0"/>
              </a:rPr>
              <a:t>(2) Phân tử nước trong nước đá, nước lỏng và hơi nước là khác nhau.</a:t>
            </a:r>
          </a:p>
          <a:p>
            <a:pPr lvl="0" algn="just">
              <a:lnSpc>
                <a:spcPct val="120000"/>
              </a:lnSpc>
              <a:defRPr/>
            </a:pPr>
            <a:r>
              <a:rPr lang="vi-VN" sz="200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id="{AEB136F9-0784-6853-AE56-6A71143360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a:off x="2397206" y="490826"/>
            <a:ext cx="4254936" cy="1308820"/>
          </a:xfrm>
          <a:prstGeom prst="rect">
            <a:avLst/>
          </a:prstGeom>
        </p:spPr>
      </p:pic>
      <p:sp>
        <p:nvSpPr>
          <p:cNvPr id="177" name="TextBox 176">
            <a:extLst>
              <a:ext uri="{FF2B5EF4-FFF2-40B4-BE49-F238E27FC236}">
                <a16:creationId xmlns:a16="http://schemas.microsoft.com/office/drawing/2014/main" id="{F59BDCF7-2C47-7217-48B9-59C5008CCF0C}"/>
              </a:ext>
            </a:extLst>
          </p:cNvPr>
          <p:cNvSpPr txBox="1"/>
          <p:nvPr/>
        </p:nvSpPr>
        <p:spPr>
          <a:xfrm>
            <a:off x="1842123" y="914839"/>
            <a:ext cx="4254938" cy="400110"/>
          </a:xfrm>
          <a:prstGeom prst="rect">
            <a:avLst/>
          </a:prstGeom>
          <a:noFill/>
        </p:spPr>
        <p:txBody>
          <a:bodyPr wrap="square" rtlCol="0">
            <a:spAutoFit/>
          </a:bodyPr>
          <a:lstStyle/>
          <a:p>
            <a:pPr algn="r"/>
            <a:r>
              <a:rPr lang="fr-FR"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Khái niệm phân 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791D9519-248B-6F5F-4ECD-CD51561F9918}"/>
              </a:ext>
            </a:extLst>
          </p:cNvPr>
          <p:cNvSpPr txBox="1"/>
          <p:nvPr/>
        </p:nvSpPr>
        <p:spPr>
          <a:xfrm>
            <a:off x="3217314" y="1894805"/>
            <a:ext cx="3393436"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 hạt đại diện cho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id="{D733B7B1-BA59-8BB6-C003-70BD84EF191D}"/>
              </a:ext>
            </a:extLst>
          </p:cNvPr>
          <p:cNvSpPr txBox="1"/>
          <p:nvPr/>
        </p:nvSpPr>
        <p:spPr>
          <a:xfrm>
            <a:off x="3217313" y="2438996"/>
            <a:ext cx="4254935" cy="960328"/>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 một số nguyên tử liên kết với nhau bằng liên kết hoá học;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2452</Words>
  <Application>Microsoft Office PowerPoint</Application>
  <PresentationFormat>On-screen Show (16:9)</PresentationFormat>
  <Paragraphs>201</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Bebas Neue</vt:lpstr>
      <vt:lpstr>Wingdings</vt:lpstr>
      <vt:lpstr>Calibri</vt:lpstr>
      <vt:lpstr>UTM Avo</vt:lpstr>
      <vt:lpstr>Open Sans</vt:lpstr>
      <vt:lpstr>Corbel</vt:lpstr>
      <vt:lpstr>Balsamiq Sans</vt:lpstr>
      <vt:lpstr>Times New Roman</vt:lpstr>
      <vt:lpstr>Muli</vt:lpstr>
      <vt:lpstr>Arial</vt:lpstr>
      <vt:lpstr>STEM Education Workshop for Teachers by Slidesgo</vt:lpstr>
      <vt:lpstr>PowerPoint Presentation</vt:lpstr>
      <vt:lpstr>BÀI 4:  PHÂN TỬ, ĐƠN CHẤT, HỢP CHẤT</vt:lpstr>
      <vt:lpstr>I.</vt:lpstr>
      <vt:lpstr>I.</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2023-10-13T16:56:35Z</dcterms:modified>
</cp:coreProperties>
</file>