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27" r:id="rId3"/>
  </p:sldMasterIdLst>
  <p:notesMasterIdLst>
    <p:notesMasterId r:id="rId44"/>
  </p:notesMasterIdLst>
  <p:sldIdLst>
    <p:sldId id="257" r:id="rId4"/>
    <p:sldId id="258" r:id="rId5"/>
    <p:sldId id="259" r:id="rId6"/>
    <p:sldId id="260" r:id="rId7"/>
    <p:sldId id="261" r:id="rId8"/>
    <p:sldId id="262" r:id="rId9"/>
    <p:sldId id="263" r:id="rId10"/>
    <p:sldId id="264" r:id="rId11"/>
    <p:sldId id="265" r:id="rId12"/>
    <p:sldId id="294" r:id="rId13"/>
    <p:sldId id="295" r:id="rId14"/>
    <p:sldId id="266" r:id="rId15"/>
    <p:sldId id="267" r:id="rId16"/>
    <p:sldId id="269" r:id="rId17"/>
    <p:sldId id="270" r:id="rId18"/>
    <p:sldId id="271" r:id="rId19"/>
    <p:sldId id="268" r:id="rId20"/>
    <p:sldId id="272" r:id="rId21"/>
    <p:sldId id="273" r:id="rId22"/>
    <p:sldId id="274" r:id="rId23"/>
    <p:sldId id="297" r:id="rId24"/>
    <p:sldId id="296" r:id="rId25"/>
    <p:sldId id="298" r:id="rId26"/>
    <p:sldId id="299" r:id="rId27"/>
    <p:sldId id="275" r:id="rId28"/>
    <p:sldId id="276" r:id="rId29"/>
    <p:sldId id="277" r:id="rId30"/>
    <p:sldId id="278" r:id="rId31"/>
    <p:sldId id="279" r:id="rId32"/>
    <p:sldId id="280" r:id="rId33"/>
    <p:sldId id="281" r:id="rId34"/>
    <p:sldId id="283" r:id="rId35"/>
    <p:sldId id="285" r:id="rId36"/>
    <p:sldId id="286" r:id="rId37"/>
    <p:sldId id="287" r:id="rId38"/>
    <p:sldId id="288" r:id="rId39"/>
    <p:sldId id="289" r:id="rId40"/>
    <p:sldId id="291" r:id="rId41"/>
    <p:sldId id="293" r:id="rId42"/>
    <p:sldId id="29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1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EADFC5-344F-4806-AAD7-30065095FEC0}"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7D18F-3741-4D3F-A3F3-91799448BFB4}" type="slidenum">
              <a:rPr lang="en-US" smtClean="0"/>
              <a:t>‹#›</a:t>
            </a:fld>
            <a:endParaRPr lang="en-US"/>
          </a:p>
        </p:txBody>
      </p:sp>
    </p:spTree>
    <p:extLst>
      <p:ext uri="{BB962C8B-B14F-4D97-AF65-F5344CB8AC3E}">
        <p14:creationId xmlns:p14="http://schemas.microsoft.com/office/powerpoint/2010/main" val="2604096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E85A3-C1DA-42DB-9BA1-9FAEC16327E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3347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1094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711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6570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8752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511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vi-VN" altLang="vi-VN"/>
          </a:p>
        </p:txBody>
      </p:sp>
      <p:sp>
        <p:nvSpPr>
          <p:cNvPr id="9220" name="Slide Number Placeholder 3"/>
          <p:cNvSpPr>
            <a:spLocks noGrp="1"/>
          </p:cNvSpPr>
          <p:nvPr>
            <p:ph type="sldNum" sz="quarter" idx="5"/>
          </p:nvPr>
        </p:nvSpPr>
        <p:spPr bwMode="auto">
          <a:noFill/>
          <a:ln>
            <a:miter lim="800000"/>
            <a:headEnd/>
            <a:tailEnd/>
          </a:ln>
        </p:spPr>
        <p:txBody>
          <a:bodyPr/>
          <a:lstStyle/>
          <a:p>
            <a:pPr>
              <a:defRPr/>
            </a:pPr>
            <a:fld id="{2CC27DDD-8EF0-4401-B995-C865313EEDA5}" type="slidenum">
              <a:rPr lang="en-US" altLang="vi-VN">
                <a:solidFill>
                  <a:prstClr val="black"/>
                </a:solidFill>
              </a:rPr>
              <a:pPr>
                <a:defRPr/>
              </a:pPr>
              <a:t>36</a:t>
            </a:fld>
            <a:endParaRPr lang="en-US" altLang="vi-VN">
              <a:solidFill>
                <a:prstClr val="black"/>
              </a:solidFill>
            </a:endParaRPr>
          </a:p>
        </p:txBody>
      </p:sp>
    </p:spTree>
    <p:extLst>
      <p:ext uri="{BB962C8B-B14F-4D97-AF65-F5344CB8AC3E}">
        <p14:creationId xmlns:p14="http://schemas.microsoft.com/office/powerpoint/2010/main" val="3042963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697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34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094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353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170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375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887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327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331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172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522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07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444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785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41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673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117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948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991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317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6645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18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671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1898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449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693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8410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014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8364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871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0124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59454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1042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62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235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3694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1912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347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9944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7435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8670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6481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4932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9397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3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5408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721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4563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7642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0529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9175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8867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5716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3880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5235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49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063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5078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7318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563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561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10" name="矩形: 圆角 9"/>
          <p:cNvSpPr/>
          <p:nvPr userDrawn="1"/>
        </p:nvSpPr>
        <p:spPr>
          <a:xfrm>
            <a:off x="474143" y="266705"/>
            <a:ext cx="11243715"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圆角 11"/>
          <p:cNvSpPr/>
          <p:nvPr userDrawn="1"/>
        </p:nvSpPr>
        <p:spPr>
          <a:xfrm>
            <a:off x="644578" y="405302"/>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矩形: 圆角 59"/>
          <p:cNvSpPr/>
          <p:nvPr userDrawn="1"/>
        </p:nvSpPr>
        <p:spPr>
          <a:xfrm>
            <a:off x="707035"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2" name="组合 10"/>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grpSp>
      <p:sp>
        <p:nvSpPr>
          <p:cNvPr id="65" name="矩形: 一个圆顶角，剪去另一个顶角 64"/>
          <p:cNvSpPr/>
          <p:nvPr userDrawn="1"/>
        </p:nvSpPr>
        <p:spPr>
          <a:xfrm rot="16200000" flipV="1">
            <a:off x="11200467" y="1768497"/>
            <a:ext cx="900000" cy="432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35" name="矩形: 一个圆顶角，剪去另一个顶角 34"/>
          <p:cNvSpPr/>
          <p:nvPr userDrawn="1"/>
        </p:nvSpPr>
        <p:spPr>
          <a:xfrm rot="5400000" flipV="1">
            <a:off x="72196" y="875696"/>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2900102113"/>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
        <p:nvSpPr>
          <p:cNvPr id="10" name="矩形: 圆角 9"/>
          <p:cNvSpPr/>
          <p:nvPr userDrawn="1"/>
        </p:nvSpPr>
        <p:spPr>
          <a:xfrm>
            <a:off x="474143" y="266705"/>
            <a:ext cx="11243715"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圆角 11"/>
          <p:cNvSpPr/>
          <p:nvPr userDrawn="1"/>
        </p:nvSpPr>
        <p:spPr>
          <a:xfrm>
            <a:off x="644578" y="405302"/>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矩形: 圆角 59"/>
          <p:cNvSpPr/>
          <p:nvPr userDrawn="1"/>
        </p:nvSpPr>
        <p:spPr>
          <a:xfrm>
            <a:off x="707035"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2" name="组合 10"/>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grpSp>
      <p:sp>
        <p:nvSpPr>
          <p:cNvPr id="65" name="矩形: 一个圆顶角，剪去另一个顶角 64"/>
          <p:cNvSpPr/>
          <p:nvPr userDrawn="1"/>
        </p:nvSpPr>
        <p:spPr>
          <a:xfrm rot="16200000" flipV="1">
            <a:off x="11200467" y="1768497"/>
            <a:ext cx="900000" cy="432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35" name="矩形: 一个圆顶角，剪去另一个顶角 34"/>
          <p:cNvSpPr/>
          <p:nvPr userDrawn="1"/>
        </p:nvSpPr>
        <p:spPr>
          <a:xfrm rot="5400000" flipV="1">
            <a:off x="72196" y="875696"/>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97131644"/>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4268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3950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2111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00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0133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7600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535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8767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6764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6666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937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4189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46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55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38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020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slideLayout" Target="../slideLayouts/slideLayout63.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3"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760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588B2-2E08-47DC-9C15-2920B4EF6080}"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219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 id="2147483717" r:id="rId43"/>
    <p:sldLayoutId id="2147483718" r:id="rId44"/>
    <p:sldLayoutId id="2147483719" r:id="rId45"/>
    <p:sldLayoutId id="2147483720" r:id="rId46"/>
    <p:sldLayoutId id="2147483721" r:id="rId47"/>
    <p:sldLayoutId id="2147483722" r:id="rId48"/>
    <p:sldLayoutId id="2147483723" r:id="rId49"/>
    <p:sldLayoutId id="2147483724" r:id="rId50"/>
    <p:sldLayoutId id="2147483725" r:id="rId51"/>
    <p:sldLayoutId id="2147483726" r:id="rId5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67A32-FC4B-4C7C-A276-139103C6B095}" type="datetimeFigureOut">
              <a:rPr lang="en-US" smtClean="0">
                <a:solidFill>
                  <a:prstClr val="black">
                    <a:tint val="75000"/>
                  </a:prstClr>
                </a:solidFill>
              </a:rPr>
              <a:pPr/>
              <a:t>10/18/2022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43239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2.xml"/><Relationship Id="rId1" Type="http://schemas.openxmlformats.org/officeDocument/2006/relationships/tags" Target="../tags/tag1.xml"/><Relationship Id="rId5" Type="http://schemas.openxmlformats.org/officeDocument/2006/relationships/image" Target="../media/image30.png"/><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alendar&#10;&#10;Description automatically generated">
            <a:extLst>
              <a:ext uri="{FF2B5EF4-FFF2-40B4-BE49-F238E27FC236}">
                <a16:creationId xmlns:a16="http://schemas.microsoft.com/office/drawing/2014/main" id="{E033298C-AB1A-4432-8595-E4198C06A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2459" cy="6858000"/>
          </a:xfrm>
          <a:prstGeom prst="rect">
            <a:avLst/>
          </a:prstGeom>
        </p:spPr>
      </p:pic>
      <p:pic>
        <p:nvPicPr>
          <p:cNvPr id="12"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204400">
            <a:off x="9009756" y="1530749"/>
            <a:ext cx="576117" cy="688835"/>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953414" flipH="1">
            <a:off x="1675582" y="3798531"/>
            <a:ext cx="597141" cy="713973"/>
          </a:xfrm>
          <a:prstGeom prst="rect">
            <a:avLst/>
          </a:prstGeom>
        </p:spPr>
      </p:pic>
      <p:sp>
        <p:nvSpPr>
          <p:cNvPr id="14" name="Rectangle 13"/>
          <p:cNvSpPr/>
          <p:nvPr/>
        </p:nvSpPr>
        <p:spPr>
          <a:xfrm>
            <a:off x="2657443" y="1722766"/>
            <a:ext cx="7134257" cy="881652"/>
          </a:xfrm>
          <a:prstGeom prst="rect">
            <a:avLst/>
          </a:prstGeom>
          <a:noFill/>
        </p:spPr>
        <p:txBody>
          <a:bodyPr wrap="square" lIns="121920" tIns="60960" rIns="121920" bIns="6096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lnSpc>
                <a:spcPct val="150000"/>
              </a:lnSpc>
            </a:pPr>
            <a:r>
              <a:rPr lang="en-US" sz="3733" b="1" cap="all" dirty="0">
                <a:ln/>
                <a:solidFill>
                  <a:srgbClr val="FF0000"/>
                </a:solidFill>
                <a:effectLst>
                  <a:outerShdw blurRad="19685" dist="12700" dir="5400000" algn="tl" rotWithShape="0">
                    <a:srgbClr val="5B9BD5">
                      <a:satMod val="130000"/>
                      <a:alpha val="60000"/>
                    </a:srgbClr>
                  </a:outerShdw>
                  <a:reflection blurRad="10000" stA="55000" endPos="48000" dist="500" dir="5400000" sy="-100000" algn="bl" rotWithShape="0"/>
                </a:effectLst>
                <a:latin typeface="Times New Roman" pitchFamily="18" charset="0"/>
                <a:cs typeface="Times New Roman" pitchFamily="18" charset="0"/>
              </a:rPr>
              <a:t>KHOA HỌC TỰ NHIÊN 7</a:t>
            </a:r>
            <a:endParaRPr lang="en-US" sz="4400" b="1" cap="all" dirty="0">
              <a:ln/>
              <a:solidFill>
                <a:srgbClr val="FF0000"/>
              </a:solidFill>
              <a:effectLst>
                <a:outerShdw blurRad="19685" dist="12700" dir="5400000" algn="tl" rotWithShape="0">
                  <a:srgbClr val="5B9BD5">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523132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indefinite" fill="hold" grpId="0" nodeType="withEffect">
                                  <p:stCondLst>
                                    <p:cond delay="0"/>
                                  </p:stCondLst>
                                  <p:iterate type="lt">
                                    <p:tmPct val="10000"/>
                                  </p:iterate>
                                  <p:childTnLst>
                                    <p:set>
                                      <p:cBhvr override="childStyle">
                                        <p:cTn id="6" dur="500" autoRev="1" fill="hold"/>
                                        <p:tgtEl>
                                          <p:spTgt spid="14"/>
                                        </p:tgtEl>
                                        <p:attrNameLst>
                                          <p:attrName>style.color</p:attrName>
                                        </p:attrNameLst>
                                      </p:cBhvr>
                                      <p:to>
                                        <p:clrVal>
                                          <a:srgbClr val="F717D2"/>
                                        </p:clrVal>
                                      </p:to>
                                    </p:set>
                                    <p:set>
                                      <p:cBhvr>
                                        <p:cTn id="7" dur="500" autoRev="1" fill="hold"/>
                                        <p:tgtEl>
                                          <p:spTgt spid="14"/>
                                        </p:tgtEl>
                                        <p:attrNameLst>
                                          <p:attrName>fillcolor</p:attrName>
                                        </p:attrNameLst>
                                      </p:cBhvr>
                                      <p:to>
                                        <p:clrVal>
                                          <a:srgbClr val="F717D2"/>
                                        </p:clrVal>
                                      </p:to>
                                    </p:set>
                                    <p:set>
                                      <p:cBhvr>
                                        <p:cTn id="8" dur="500" autoRev="1"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6860-C46E-42D0-8B60-2B0EF39214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0A9094-6D8E-4542-9BEA-AD02A63FE24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84393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cxnSpLocks/>
            <a:stCxn id="12" idx="2"/>
          </p:cNvCxnSpPr>
          <p:nvPr/>
        </p:nvCxnSpPr>
        <p:spPr>
          <a:xfrm flipH="1">
            <a:off x="6086008" y="593304"/>
            <a:ext cx="9992" cy="6264696"/>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C2A939D-857A-411C-BF63-3C540CBC0759}"/>
              </a:ext>
            </a:extLst>
          </p:cNvPr>
          <p:cNvSpPr/>
          <p:nvPr/>
        </p:nvSpPr>
        <p:spPr>
          <a:xfrm>
            <a:off x="4053613" y="0"/>
            <a:ext cx="4084773" cy="593304"/>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2400" dirty="0">
              <a:solidFill>
                <a:srgbClr val="FF0000"/>
              </a:solidFill>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DB35A888-9034-4EB1-A74D-7F1928D291BD}"/>
              </a:ext>
            </a:extLst>
          </p:cNvPr>
          <p:cNvSpPr/>
          <p:nvPr/>
        </p:nvSpPr>
        <p:spPr>
          <a:xfrm>
            <a:off x="187026" y="529102"/>
            <a:ext cx="5755547" cy="2308324"/>
          </a:xfrm>
          <a:prstGeom prst="rect">
            <a:avLst/>
          </a:prstGeom>
        </p:spPr>
        <p:txBody>
          <a:bodyPr wrap="square">
            <a:spAutoFit/>
          </a:bodyPr>
          <a:lstStyle/>
          <a:p>
            <a:pPr algn="ctr"/>
            <a:r>
              <a:rPr lang="vi-VN" sz="2400" b="1" dirty="0">
                <a:solidFill>
                  <a:srgbClr val="0000CC"/>
                </a:solidFill>
                <a:latin typeface="Times New Roman" panose="02020603050405020304" pitchFamily="18" charset="0"/>
                <a:ea typeface="VNI-Times" pitchFamily="2" charset="0"/>
                <a:cs typeface="Times New Roman" panose="02020603050405020304" pitchFamily="18" charset="0"/>
              </a:rPr>
              <a:t>NHÓM 1, 3</a:t>
            </a:r>
          </a:p>
          <a:p>
            <a:pPr algn="just"/>
            <a:r>
              <a:rPr lang="vi-VN" sz="2400" dirty="0">
                <a:solidFill>
                  <a:srgbClr val="0000CC"/>
                </a:solidFill>
                <a:latin typeface="Times New Roman" panose="02020603050405020304" pitchFamily="18" charset="0"/>
                <a:ea typeface="VNI-Times" pitchFamily="2" charset="0"/>
                <a:cs typeface="Times New Roman" panose="02020603050405020304" pitchFamily="18" charset="0"/>
              </a:rPr>
              <a:t>CH2:</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Hình</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5.2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và</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5.3,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cho</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biết</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lớp</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vỏ</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của</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các</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ion Na</a:t>
            </a:r>
            <a:r>
              <a:rPr lang="en-US" sz="2400" baseline="30000" dirty="0">
                <a:solidFill>
                  <a:srgbClr val="0000CC"/>
                </a:solidFill>
                <a:latin typeface="Times New Roman" panose="02020603050405020304" pitchFamily="18" charset="0"/>
                <a:ea typeface="VNI-Times" pitchFamily="2" charset="0"/>
                <a:cs typeface="Times New Roman" panose="02020603050405020304" pitchFamily="18" charset="0"/>
              </a:rPr>
              <a:t>+</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Cl</a:t>
            </a:r>
            <a:r>
              <a:rPr lang="en-US" sz="2400" baseline="30000" dirty="0">
                <a:solidFill>
                  <a:srgbClr val="0000CC"/>
                </a:solidFill>
                <a:latin typeface="Times New Roman" panose="02020603050405020304" pitchFamily="18" charset="0"/>
                <a:ea typeface="VNI-Times" pitchFamily="2" charset="0"/>
                <a:cs typeface="Times New Roman" panose="02020603050405020304" pitchFamily="18" charset="0"/>
              </a:rPr>
              <a:t>-</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tương</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tự</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vỏ</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nguyên</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tử</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của</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nguyên</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tố</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khí</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hiếm</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nào</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endParaRPr lang="en-US" sz="2400" dirty="0">
              <a:solidFill>
                <a:srgbClr val="0000CC"/>
              </a:solidFill>
              <a:latin typeface="VNI-Times" pitchFamily="2" charset="0"/>
              <a:ea typeface="VNI-Times" pitchFamily="2" charset="0"/>
              <a:cs typeface="Times New Roman" panose="02020603050405020304" pitchFamily="18" charset="0"/>
            </a:endParaRPr>
          </a:p>
          <a:p>
            <a:pPr algn="just"/>
            <a:r>
              <a:rPr lang="vi-VN" sz="2400" dirty="0">
                <a:solidFill>
                  <a:srgbClr val="0000CC"/>
                </a:solidFill>
                <a:latin typeface="Times New Roman" panose="02020603050405020304" pitchFamily="18" charset="0"/>
                <a:ea typeface="VNI-Times" pitchFamily="2" charset="0"/>
                <a:cs typeface="Times New Roman" panose="02020603050405020304" pitchFamily="18" charset="0"/>
              </a:rPr>
              <a:t>CH3:</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Hình</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5.2,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hãy</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so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sánh</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về</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số</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electron,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số</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lớp</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electron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giữa</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nguyên</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tử</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Na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và</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ion Na</a:t>
            </a:r>
            <a:r>
              <a:rPr lang="en-US" sz="2400" baseline="30000" dirty="0">
                <a:solidFill>
                  <a:srgbClr val="0000CC"/>
                </a:solidFill>
                <a:latin typeface="Times New Roman" panose="02020603050405020304" pitchFamily="18" charset="0"/>
                <a:ea typeface="VNI-Times" pitchFamily="2" charset="0"/>
                <a:cs typeface="Times New Roman" panose="02020603050405020304" pitchFamily="18" charset="0"/>
              </a:rPr>
              <a:t>+</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a:t>
            </a:r>
            <a:endParaRPr lang="en-US" sz="2400" dirty="0">
              <a:solidFill>
                <a:srgbClr val="0000CC"/>
              </a:solidFill>
              <a:latin typeface="VNI-Times" pitchFamily="2" charset="0"/>
              <a:ea typeface="VNI-Times" pitchFamily="2" charset="0"/>
              <a:cs typeface="Times New Roman" panose="02020603050405020304" pitchFamily="18" charset="0"/>
            </a:endParaRPr>
          </a:p>
        </p:txBody>
      </p:sp>
      <p:pic>
        <p:nvPicPr>
          <p:cNvPr id="14" name="Picture 13" descr="Screenshot_4.png">
            <a:extLst>
              <a:ext uri="{FF2B5EF4-FFF2-40B4-BE49-F238E27FC236}">
                <a16:creationId xmlns:a16="http://schemas.microsoft.com/office/drawing/2014/main" id="{FF8443E1-B939-4B1E-8D9E-500394A187EE}"/>
              </a:ext>
            </a:extLst>
          </p:cNvPr>
          <p:cNvPicPr/>
          <p:nvPr/>
        </p:nvPicPr>
        <p:blipFill>
          <a:blip r:embed="rId2"/>
          <a:stretch>
            <a:fillRect/>
          </a:stretch>
        </p:blipFill>
        <p:spPr>
          <a:xfrm>
            <a:off x="947907" y="2910640"/>
            <a:ext cx="3858741" cy="1982137"/>
          </a:xfrm>
          <a:prstGeom prst="rect">
            <a:avLst/>
          </a:prstGeom>
        </p:spPr>
      </p:pic>
      <p:pic>
        <p:nvPicPr>
          <p:cNvPr id="15" name="Picture 14" descr="Screenshot_5.png">
            <a:extLst>
              <a:ext uri="{FF2B5EF4-FFF2-40B4-BE49-F238E27FC236}">
                <a16:creationId xmlns:a16="http://schemas.microsoft.com/office/drawing/2014/main" id="{B5DA3026-7E4D-4760-B390-B14ED8FC50C3}"/>
              </a:ext>
            </a:extLst>
          </p:cNvPr>
          <p:cNvPicPr/>
          <p:nvPr/>
        </p:nvPicPr>
        <p:blipFill>
          <a:blip r:embed="rId3"/>
          <a:stretch>
            <a:fillRect/>
          </a:stretch>
        </p:blipFill>
        <p:spPr>
          <a:xfrm>
            <a:off x="974555" y="5044240"/>
            <a:ext cx="3832093" cy="1813760"/>
          </a:xfrm>
          <a:prstGeom prst="rect">
            <a:avLst/>
          </a:prstGeom>
        </p:spPr>
      </p:pic>
      <p:sp>
        <p:nvSpPr>
          <p:cNvPr id="16" name="Rectangle 15">
            <a:extLst>
              <a:ext uri="{FF2B5EF4-FFF2-40B4-BE49-F238E27FC236}">
                <a16:creationId xmlns:a16="http://schemas.microsoft.com/office/drawing/2014/main" id="{6F4E60FF-FED4-40A5-94E8-854FCC6CD790}"/>
              </a:ext>
            </a:extLst>
          </p:cNvPr>
          <p:cNvSpPr/>
          <p:nvPr/>
        </p:nvSpPr>
        <p:spPr>
          <a:xfrm>
            <a:off x="6086008" y="795781"/>
            <a:ext cx="5839292" cy="1938992"/>
          </a:xfrm>
          <a:prstGeom prst="rect">
            <a:avLst/>
          </a:prstGeom>
        </p:spPr>
        <p:txBody>
          <a:bodyPr wrap="square">
            <a:spAutoFit/>
          </a:bodyPr>
          <a:lstStyle/>
          <a:p>
            <a:pPr algn="ctr"/>
            <a:r>
              <a:rPr lang="vi-VN" sz="2400" b="1" dirty="0">
                <a:solidFill>
                  <a:srgbClr val="0000CC"/>
                </a:solidFill>
                <a:latin typeface="Times New Roman" panose="02020603050405020304" pitchFamily="18" charset="0"/>
                <a:ea typeface="VNI-Times" pitchFamily="2" charset="0"/>
                <a:cs typeface="Times New Roman" panose="02020603050405020304" pitchFamily="18" charset="0"/>
              </a:rPr>
              <a:t>NHÓM 2, 4</a:t>
            </a:r>
          </a:p>
          <a:p>
            <a:pPr algn="just"/>
            <a:r>
              <a:rPr lang="vi-VN" sz="2400" dirty="0">
                <a:solidFill>
                  <a:srgbClr val="0000CC"/>
                </a:solidFill>
                <a:latin typeface="Times New Roman" panose="02020603050405020304" pitchFamily="18" charset="0"/>
                <a:ea typeface="VNI-Times" pitchFamily="2" charset="0"/>
                <a:cs typeface="Times New Roman" panose="02020603050405020304" pitchFamily="18" charset="0"/>
              </a:rPr>
              <a:t>CH4</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Hình</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5.5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và</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5.6,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cho</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biết</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các</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ion Mg</a:t>
            </a:r>
            <a:r>
              <a:rPr lang="en-US" sz="2400" baseline="30000" dirty="0">
                <a:solidFill>
                  <a:srgbClr val="0000CC"/>
                </a:solidFill>
                <a:latin typeface="Times New Roman" panose="02020603050405020304" pitchFamily="18" charset="0"/>
                <a:ea typeface="VNI-Times" pitchFamily="2" charset="0"/>
                <a:cs typeface="Times New Roman" panose="02020603050405020304" pitchFamily="18" charset="0"/>
              </a:rPr>
              <a:t>2+</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và</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O</a:t>
            </a:r>
            <a:r>
              <a:rPr lang="en-US" sz="2400" baseline="30000" dirty="0">
                <a:solidFill>
                  <a:srgbClr val="0000CC"/>
                </a:solidFill>
                <a:latin typeface="Times New Roman" panose="02020603050405020304" pitchFamily="18" charset="0"/>
                <a:ea typeface="VNI-Times" pitchFamily="2" charset="0"/>
                <a:cs typeface="Times New Roman" panose="02020603050405020304" pitchFamily="18" charset="0"/>
              </a:rPr>
              <a:t>2-</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có</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lớp</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vỏ</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tương</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tự</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như</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khí</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hiếm</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nào</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a:t>
            </a:r>
          </a:p>
          <a:p>
            <a:pPr algn="just"/>
            <a:r>
              <a:rPr lang="vi-VN" sz="2400" dirty="0">
                <a:solidFill>
                  <a:srgbClr val="0000CC"/>
                </a:solidFill>
                <a:latin typeface="Times New Roman" panose="02020603050405020304" pitchFamily="18" charset="0"/>
                <a:ea typeface="VNI-Times" pitchFamily="2" charset="0"/>
                <a:cs typeface="Times New Roman" panose="02020603050405020304" pitchFamily="18" charset="0"/>
              </a:rPr>
              <a:t>CH5</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Hình</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5.5, so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sánh</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về</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số</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electron,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số</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lớp</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electron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giữa</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nguyên</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tử</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Mg </a:t>
            </a:r>
            <a:r>
              <a:rPr lang="en-US" sz="2400" dirty="0" err="1">
                <a:solidFill>
                  <a:srgbClr val="0000CC"/>
                </a:solidFill>
                <a:latin typeface="Times New Roman" panose="02020603050405020304" pitchFamily="18" charset="0"/>
                <a:ea typeface="VNI-Times" pitchFamily="2" charset="0"/>
                <a:cs typeface="Times New Roman" panose="02020603050405020304" pitchFamily="18" charset="0"/>
              </a:rPr>
              <a:t>và</a:t>
            </a:r>
            <a:r>
              <a:rPr lang="en-US" sz="2400" dirty="0">
                <a:solidFill>
                  <a:srgbClr val="0000CC"/>
                </a:solidFill>
                <a:latin typeface="Times New Roman" panose="02020603050405020304" pitchFamily="18" charset="0"/>
                <a:ea typeface="VNI-Times" pitchFamily="2" charset="0"/>
                <a:cs typeface="Times New Roman" panose="02020603050405020304" pitchFamily="18" charset="0"/>
              </a:rPr>
              <a:t> ion Mg</a:t>
            </a:r>
            <a:r>
              <a:rPr lang="en-US" sz="2400" baseline="30000" dirty="0">
                <a:solidFill>
                  <a:srgbClr val="0000CC"/>
                </a:solidFill>
                <a:latin typeface="Times New Roman" panose="02020603050405020304" pitchFamily="18" charset="0"/>
                <a:ea typeface="VNI-Times" pitchFamily="2" charset="0"/>
                <a:cs typeface="Times New Roman" panose="02020603050405020304" pitchFamily="18" charset="0"/>
              </a:rPr>
              <a:t>2+</a:t>
            </a:r>
            <a:endParaRPr lang="en-US" sz="2400" dirty="0">
              <a:solidFill>
                <a:srgbClr val="0000CC"/>
              </a:solidFill>
              <a:latin typeface="Times New Roman" panose="02020603050405020304" pitchFamily="18" charset="0"/>
              <a:ea typeface="VNI-Times" pitchFamily="2" charset="0"/>
              <a:cs typeface="Times New Roman" panose="02020603050405020304" pitchFamily="18" charset="0"/>
            </a:endParaRPr>
          </a:p>
        </p:txBody>
      </p:sp>
      <p:pic>
        <p:nvPicPr>
          <p:cNvPr id="17" name="Picture 16" descr="Screenshot_1.png">
            <a:extLst>
              <a:ext uri="{FF2B5EF4-FFF2-40B4-BE49-F238E27FC236}">
                <a16:creationId xmlns:a16="http://schemas.microsoft.com/office/drawing/2014/main" id="{B8C3113F-6B04-4900-B62A-530CA2BEF87C}"/>
              </a:ext>
            </a:extLst>
          </p:cNvPr>
          <p:cNvPicPr/>
          <p:nvPr/>
        </p:nvPicPr>
        <p:blipFill>
          <a:blip r:embed="rId4"/>
          <a:stretch>
            <a:fillRect/>
          </a:stretch>
        </p:blipFill>
        <p:spPr>
          <a:xfrm>
            <a:off x="7019715" y="2837426"/>
            <a:ext cx="4224378" cy="1982138"/>
          </a:xfrm>
          <a:prstGeom prst="rect">
            <a:avLst/>
          </a:prstGeom>
        </p:spPr>
      </p:pic>
      <p:pic>
        <p:nvPicPr>
          <p:cNvPr id="18" name="Picture 17" descr="Screenshot_2.png">
            <a:extLst>
              <a:ext uri="{FF2B5EF4-FFF2-40B4-BE49-F238E27FC236}">
                <a16:creationId xmlns:a16="http://schemas.microsoft.com/office/drawing/2014/main" id="{27FE4DDE-75C2-402C-9C5B-7B93970B6373}"/>
              </a:ext>
            </a:extLst>
          </p:cNvPr>
          <p:cNvPicPr/>
          <p:nvPr/>
        </p:nvPicPr>
        <p:blipFill>
          <a:blip r:embed="rId5"/>
          <a:stretch>
            <a:fillRect/>
          </a:stretch>
        </p:blipFill>
        <p:spPr>
          <a:xfrm>
            <a:off x="7153187" y="5044240"/>
            <a:ext cx="4357496" cy="1831152"/>
          </a:xfrm>
          <a:prstGeom prst="rect">
            <a:avLst/>
          </a:prstGeom>
        </p:spPr>
      </p:pic>
    </p:spTree>
    <p:extLst>
      <p:ext uri="{BB962C8B-B14F-4D97-AF65-F5344CB8AC3E}">
        <p14:creationId xmlns:p14="http://schemas.microsoft.com/office/powerpoint/2010/main" val="364318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par>
                                <p:cTn id="35" presetID="6" presetClass="entr" presetSubtype="16"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par>
                                <p:cTn id="38" presetID="6" presetClass="entr" presetSubtype="16"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_4.png"/>
          <p:cNvPicPr/>
          <p:nvPr/>
        </p:nvPicPr>
        <p:blipFill>
          <a:blip r:embed="rId2"/>
          <a:stretch>
            <a:fillRect/>
          </a:stretch>
        </p:blipFill>
        <p:spPr>
          <a:xfrm>
            <a:off x="194872" y="3706630"/>
            <a:ext cx="5426440" cy="2999907"/>
          </a:xfrm>
          <a:prstGeom prst="rect">
            <a:avLst/>
          </a:prstGeom>
        </p:spPr>
      </p:pic>
      <p:pic>
        <p:nvPicPr>
          <p:cNvPr id="3" name="Picture 2" descr="Screenshot_5.png"/>
          <p:cNvPicPr/>
          <p:nvPr/>
        </p:nvPicPr>
        <p:blipFill>
          <a:blip r:embed="rId3"/>
          <a:stretch>
            <a:fillRect/>
          </a:stretch>
        </p:blipFill>
        <p:spPr>
          <a:xfrm>
            <a:off x="5913619" y="3961463"/>
            <a:ext cx="5388965" cy="2745074"/>
          </a:xfrm>
          <a:prstGeom prst="rect">
            <a:avLst/>
          </a:prstGeom>
        </p:spPr>
      </p:pic>
      <p:sp>
        <p:nvSpPr>
          <p:cNvPr id="6" name="Rectangle 5"/>
          <p:cNvSpPr/>
          <p:nvPr/>
        </p:nvSpPr>
        <p:spPr>
          <a:xfrm>
            <a:off x="4093898" y="1173112"/>
            <a:ext cx="4084773" cy="593304"/>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2400" dirty="0">
              <a:solidFill>
                <a:srgbClr val="FF0000"/>
              </a:solidFill>
              <a:ea typeface="Calibri" panose="020F0502020204030204" pitchFamily="34" charset="0"/>
              <a:cs typeface="Times New Roman" panose="02020603050405020304" pitchFamily="18" charset="0"/>
            </a:endParaRPr>
          </a:p>
        </p:txBody>
      </p:sp>
      <p:sp>
        <p:nvSpPr>
          <p:cNvPr id="9" name="Rectangle 8"/>
          <p:cNvSpPr/>
          <p:nvPr/>
        </p:nvSpPr>
        <p:spPr>
          <a:xfrm>
            <a:off x="213920" y="1721408"/>
            <a:ext cx="11844730" cy="2062103"/>
          </a:xfrm>
          <a:prstGeom prst="rect">
            <a:avLst/>
          </a:prstGeom>
        </p:spPr>
        <p:txBody>
          <a:bodyPr wrap="square">
            <a:spAutoFit/>
          </a:bodyPr>
          <a:lstStyle/>
          <a:p>
            <a:pPr algn="just"/>
            <a:r>
              <a:rPr lang="vi-VN" sz="3200" dirty="0">
                <a:solidFill>
                  <a:srgbClr val="0000CC"/>
                </a:solidFill>
                <a:latin typeface="Times New Roman" panose="02020603050405020304" pitchFamily="18" charset="0"/>
                <a:ea typeface="VNI-Times" pitchFamily="2" charset="0"/>
                <a:cs typeface="Times New Roman" panose="02020603050405020304" pitchFamily="18" charset="0"/>
              </a:rPr>
              <a:t>CH2</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Hình</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5.2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và</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5.3,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cho</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biết</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lớp</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vỏ</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của</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các</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ion Na</a:t>
            </a:r>
            <a:r>
              <a:rPr lang="en-US" sz="3200" baseline="30000" dirty="0">
                <a:solidFill>
                  <a:srgbClr val="0000CC"/>
                </a:solidFill>
                <a:latin typeface="Times New Roman" panose="02020603050405020304" pitchFamily="18" charset="0"/>
                <a:ea typeface="VNI-Times" pitchFamily="2" charset="0"/>
                <a:cs typeface="Times New Roman" panose="02020603050405020304" pitchFamily="18" charset="0"/>
              </a:rPr>
              <a:t>+</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Cl</a:t>
            </a:r>
            <a:r>
              <a:rPr lang="en-US" sz="3200" baseline="30000" dirty="0">
                <a:solidFill>
                  <a:srgbClr val="0000CC"/>
                </a:solidFill>
                <a:latin typeface="Times New Roman" panose="02020603050405020304" pitchFamily="18" charset="0"/>
                <a:ea typeface="VNI-Times" pitchFamily="2" charset="0"/>
                <a:cs typeface="Times New Roman" panose="02020603050405020304" pitchFamily="18" charset="0"/>
              </a:rPr>
              <a:t>-</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tương</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tự</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vỏ</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nguyên</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tử</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của</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nguyên</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tố</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khí</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hiếm</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nào</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endParaRPr lang="en-US" sz="3200" dirty="0">
              <a:solidFill>
                <a:srgbClr val="0000CC"/>
              </a:solidFill>
              <a:latin typeface="VNI-Times" pitchFamily="2" charset="0"/>
              <a:ea typeface="VNI-Times" pitchFamily="2" charset="0"/>
              <a:cs typeface="Times New Roman" panose="02020603050405020304" pitchFamily="18" charset="0"/>
            </a:endParaRPr>
          </a:p>
          <a:p>
            <a:pPr algn="just"/>
            <a:r>
              <a:rPr lang="vi-VN" sz="3200" dirty="0">
                <a:solidFill>
                  <a:srgbClr val="0000CC"/>
                </a:solidFill>
                <a:latin typeface="Times New Roman" panose="02020603050405020304" pitchFamily="18" charset="0"/>
                <a:ea typeface="VNI-Times" pitchFamily="2" charset="0"/>
                <a:cs typeface="Times New Roman" panose="02020603050405020304" pitchFamily="18" charset="0"/>
              </a:rPr>
              <a:t>CH3</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Hình</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5.2,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hãy</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so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sánh</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về</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số</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electron,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số</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lớp</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electron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giữa</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nguyên</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tử</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Na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và</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ion Na</a:t>
            </a:r>
            <a:r>
              <a:rPr lang="en-US" sz="3200" baseline="30000" dirty="0">
                <a:solidFill>
                  <a:srgbClr val="0000CC"/>
                </a:solidFill>
                <a:latin typeface="Times New Roman" panose="02020603050405020304" pitchFamily="18" charset="0"/>
                <a:ea typeface="VNI-Times" pitchFamily="2" charset="0"/>
                <a:cs typeface="Times New Roman" panose="02020603050405020304" pitchFamily="18" charset="0"/>
              </a:rPr>
              <a:t>+</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a:t>
            </a:r>
            <a:endParaRPr lang="en-US" sz="3200" dirty="0">
              <a:solidFill>
                <a:srgbClr val="0000CC"/>
              </a:solidFill>
              <a:latin typeface="VNI-Times" pitchFamily="2" charset="0"/>
              <a:ea typeface="VNI-Times" pitchFamily="2" charset="0"/>
              <a:cs typeface="Times New Roman" panose="02020603050405020304" pitchFamily="18" charset="0"/>
            </a:endParaRPr>
          </a:p>
        </p:txBody>
      </p:sp>
      <p:sp>
        <p:nvSpPr>
          <p:cNvPr id="7" name="Rectangle 6"/>
          <p:cNvSpPr/>
          <p:nvPr/>
        </p:nvSpPr>
        <p:spPr>
          <a:xfrm>
            <a:off x="0" y="36532"/>
            <a:ext cx="3795206" cy="584775"/>
          </a:xfrm>
          <a:prstGeom prst="rect">
            <a:avLst/>
          </a:prstGeom>
        </p:spPr>
        <p:txBody>
          <a:bodyPr wrap="none">
            <a:spAutoFit/>
          </a:bodyPr>
          <a:lstStyle/>
          <a:p>
            <a:r>
              <a:rPr lang="en-US" sz="3200" b="1" dirty="0">
                <a:solidFill>
                  <a:srgbClr val="FF0000"/>
                </a:solidFill>
                <a:latin typeface="Times New Roman" panose="02020603050405020304" pitchFamily="18" charset="0"/>
                <a:ea typeface="Calibri" panose="020F0502020204030204" pitchFamily="34" charset="0"/>
              </a:rPr>
              <a:t>II. LIÊN KẾT ION </a:t>
            </a:r>
            <a:endParaRPr lang="en-US" sz="3200" dirty="0">
              <a:solidFill>
                <a:prstClr val="black"/>
              </a:solidFill>
            </a:endParaRPr>
          </a:p>
        </p:txBody>
      </p:sp>
      <p:sp>
        <p:nvSpPr>
          <p:cNvPr id="8" name="Rectangle 7"/>
          <p:cNvSpPr/>
          <p:nvPr/>
        </p:nvSpPr>
        <p:spPr>
          <a:xfrm>
            <a:off x="0" y="621307"/>
            <a:ext cx="8626016" cy="523220"/>
          </a:xfrm>
          <a:prstGeom prst="rect">
            <a:avLst/>
          </a:prstGeom>
        </p:spPr>
        <p:txBody>
          <a:bodyPr wrap="none">
            <a:spAutoFit/>
          </a:bodyPr>
          <a:lstStyle/>
          <a:p>
            <a:r>
              <a:rPr lang="en-US" sz="2800" b="1">
                <a:solidFill>
                  <a:srgbClr val="2313F9"/>
                </a:solidFill>
                <a:latin typeface="Times New Roman" panose="02020603050405020304" pitchFamily="18" charset="0"/>
                <a:ea typeface="Calibri" panose="020F0502020204030204" pitchFamily="34" charset="0"/>
              </a:rPr>
              <a:t>1. Sự tạo thành liên kết trong phân tử sodium chloride:</a:t>
            </a:r>
            <a:endParaRPr lang="en-US" sz="2800">
              <a:solidFill>
                <a:srgbClr val="2313F9"/>
              </a:solidFill>
            </a:endParaRPr>
          </a:p>
        </p:txBody>
      </p:sp>
    </p:spTree>
    <p:extLst>
      <p:ext uri="{BB962C8B-B14F-4D97-AF65-F5344CB8AC3E}">
        <p14:creationId xmlns:p14="http://schemas.microsoft.com/office/powerpoint/2010/main" val="214810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57" y="-57111"/>
            <a:ext cx="1898755" cy="584775"/>
          </a:xfrm>
          <a:prstGeom prst="rect">
            <a:avLst/>
          </a:prstGeom>
        </p:spPr>
        <p:txBody>
          <a:bodyPr wrap="square">
            <a:spAutoFit/>
          </a:bodyPr>
          <a:lstStyle/>
          <a:p>
            <a:pPr algn="just"/>
            <a:r>
              <a:rPr lang="vi-VN" sz="3200" dirty="0">
                <a:solidFill>
                  <a:srgbClr val="0000CC"/>
                </a:solidFill>
                <a:latin typeface="Times New Roman" panose="02020603050405020304" pitchFamily="18" charset="0"/>
                <a:ea typeface="VNI-Times" pitchFamily="2" charset="0"/>
                <a:cs typeface="Times New Roman" panose="02020603050405020304" pitchFamily="18" charset="0"/>
              </a:rPr>
              <a:t>CH2</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endParaRPr lang="en-US" sz="3200" dirty="0">
              <a:solidFill>
                <a:srgbClr val="0000CC"/>
              </a:solidFill>
              <a:latin typeface="VNI-Times" pitchFamily="2" charset="0"/>
              <a:ea typeface="VNI-Times" pitchFamily="2" charset="0"/>
              <a:cs typeface="Times New Roman" panose="02020603050405020304" pitchFamily="18" charset="0"/>
            </a:endParaRPr>
          </a:p>
        </p:txBody>
      </p:sp>
      <p:sp>
        <p:nvSpPr>
          <p:cNvPr id="4" name="Rectangle 3"/>
          <p:cNvSpPr/>
          <p:nvPr/>
        </p:nvSpPr>
        <p:spPr>
          <a:xfrm>
            <a:off x="124914" y="2666655"/>
            <a:ext cx="5811188" cy="4093428"/>
          </a:xfrm>
          <a:prstGeom prst="rect">
            <a:avLst/>
          </a:prstGeom>
        </p:spPr>
        <p:txBody>
          <a:bodyPr wrap="square">
            <a:spAutoFit/>
          </a:bodyPr>
          <a:lstStyle/>
          <a:p>
            <a:pPr algn="just"/>
            <a:r>
              <a:rPr lang="vi-VN" sz="2600" b="1" dirty="0">
                <a:solidFill>
                  <a:srgbClr val="7030A0"/>
                </a:solidFill>
                <a:latin typeface="Times New Roman" panose="02020603050405020304" pitchFamily="18" charset="0"/>
              </a:rPr>
              <a:t>- Xét ion Na</a:t>
            </a:r>
            <a:r>
              <a:rPr lang="vi-VN" sz="2600" b="1" baseline="30000" dirty="0">
                <a:solidFill>
                  <a:srgbClr val="7030A0"/>
                </a:solidFill>
                <a:latin typeface="Times New Roman" panose="02020603050405020304" pitchFamily="18" charset="0"/>
              </a:rPr>
              <a:t>+</a:t>
            </a:r>
            <a:r>
              <a:rPr lang="vi-VN" sz="2600" b="1" dirty="0">
                <a:solidFill>
                  <a:srgbClr val="7030A0"/>
                </a:solidFill>
                <a:latin typeface="Times New Roman" panose="02020603050405020304" pitchFamily="18" charset="0"/>
              </a:rPr>
              <a:t>:</a:t>
            </a:r>
          </a:p>
          <a:p>
            <a:pPr algn="just">
              <a:buFont typeface="Arial" panose="020B0604020202020204" pitchFamily="34" charset="0"/>
              <a:buChar char="•"/>
            </a:pPr>
            <a:r>
              <a:rPr lang="en-US" sz="2600" dirty="0">
                <a:solidFill>
                  <a:srgbClr val="C00000"/>
                </a:solidFill>
                <a:latin typeface="Calibri Light" panose="020F0302020204030204"/>
              </a:rPr>
              <a:t> </a:t>
            </a:r>
            <a:r>
              <a:rPr lang="vi-VN" sz="2600" dirty="0">
                <a:solidFill>
                  <a:srgbClr val="C00000"/>
                </a:solidFill>
                <a:latin typeface="Times New Roman" panose="02020603050405020304" pitchFamily="18" charset="0"/>
              </a:rPr>
              <a:t>Có 10 electron ở lớp vỏ</a:t>
            </a:r>
          </a:p>
          <a:p>
            <a:pPr algn="just">
              <a:buFont typeface="Arial" panose="020B0604020202020204" pitchFamily="34" charset="0"/>
              <a:buChar char="•"/>
            </a:pPr>
            <a:r>
              <a:rPr lang="en-US" sz="2600" dirty="0">
                <a:solidFill>
                  <a:srgbClr val="C00000"/>
                </a:solidFill>
                <a:latin typeface="Calibri Light" panose="020F0302020204030204"/>
              </a:rPr>
              <a:t> </a:t>
            </a:r>
            <a:r>
              <a:rPr lang="vi-VN" sz="2600" dirty="0">
                <a:solidFill>
                  <a:srgbClr val="C00000"/>
                </a:solidFill>
                <a:latin typeface="Times New Roman" panose="02020603050405020304" pitchFamily="18" charset="0"/>
              </a:rPr>
              <a:t>Có 2 lớp electron</a:t>
            </a:r>
          </a:p>
          <a:p>
            <a:pPr algn="just"/>
            <a:r>
              <a:rPr lang="vi-VN" sz="2600" dirty="0">
                <a:solidFill>
                  <a:srgbClr val="C00000"/>
                </a:solidFill>
                <a:latin typeface="Times New Roman" panose="02020603050405020304" pitchFamily="18" charset="0"/>
              </a:rPr>
              <a:t>=&gt; Lớp vỏ ion Na</a:t>
            </a:r>
            <a:r>
              <a:rPr lang="vi-VN" sz="2600" baseline="30000" dirty="0">
                <a:solidFill>
                  <a:srgbClr val="C00000"/>
                </a:solidFill>
                <a:latin typeface="Times New Roman" panose="02020603050405020304" pitchFamily="18" charset="0"/>
              </a:rPr>
              <a:t>+</a:t>
            </a:r>
            <a:r>
              <a:rPr lang="vi-VN" sz="2600" dirty="0">
                <a:solidFill>
                  <a:srgbClr val="C00000"/>
                </a:solidFill>
                <a:latin typeface="Times New Roman" panose="02020603050405020304" pitchFamily="18" charset="0"/>
              </a:rPr>
              <a:t> tương tự vỏ nguyên tử của nguyên tố khí hiếm Ne</a:t>
            </a:r>
          </a:p>
          <a:p>
            <a:pPr algn="just"/>
            <a:r>
              <a:rPr lang="vi-VN" sz="2600" b="1" dirty="0">
                <a:solidFill>
                  <a:srgbClr val="7030A0"/>
                </a:solidFill>
                <a:latin typeface="Times New Roman" panose="02020603050405020304" pitchFamily="18" charset="0"/>
              </a:rPr>
              <a:t>- Xét ion Cl</a:t>
            </a:r>
            <a:r>
              <a:rPr lang="vi-VN" sz="2600" b="1" baseline="30000" dirty="0">
                <a:solidFill>
                  <a:srgbClr val="7030A0"/>
                </a:solidFill>
                <a:latin typeface="Times New Roman" panose="02020603050405020304" pitchFamily="18" charset="0"/>
              </a:rPr>
              <a:t>-</a:t>
            </a:r>
            <a:endParaRPr lang="vi-VN" sz="2600" b="1" dirty="0">
              <a:solidFill>
                <a:srgbClr val="7030A0"/>
              </a:solidFill>
              <a:latin typeface="Times New Roman" panose="02020603050405020304" pitchFamily="18" charset="0"/>
            </a:endParaRPr>
          </a:p>
          <a:p>
            <a:pPr algn="just">
              <a:buFont typeface="Arial" panose="020B0604020202020204" pitchFamily="34" charset="0"/>
              <a:buChar char="•"/>
            </a:pPr>
            <a:r>
              <a:rPr lang="vi-VN" sz="2600" dirty="0">
                <a:solidFill>
                  <a:srgbClr val="C00000"/>
                </a:solidFill>
                <a:latin typeface="Times New Roman" panose="02020603050405020304" pitchFamily="18" charset="0"/>
              </a:rPr>
              <a:t>Có 18 electron ở lớp vỏ</a:t>
            </a:r>
          </a:p>
          <a:p>
            <a:pPr algn="just">
              <a:buFont typeface="Arial" panose="020B0604020202020204" pitchFamily="34" charset="0"/>
              <a:buChar char="•"/>
            </a:pPr>
            <a:r>
              <a:rPr lang="vi-VN" sz="2600" dirty="0">
                <a:solidFill>
                  <a:srgbClr val="C00000"/>
                </a:solidFill>
                <a:latin typeface="Times New Roman" panose="02020603050405020304" pitchFamily="18" charset="0"/>
              </a:rPr>
              <a:t>Có 3 lớp electron</a:t>
            </a:r>
          </a:p>
          <a:p>
            <a:pPr algn="just"/>
            <a:r>
              <a:rPr lang="vi-VN" sz="2600" dirty="0">
                <a:solidFill>
                  <a:srgbClr val="C00000"/>
                </a:solidFill>
                <a:latin typeface="Times New Roman" panose="02020603050405020304" pitchFamily="18" charset="0"/>
              </a:rPr>
              <a:t>=&gt; Lớp vỏ ion Cl</a:t>
            </a:r>
            <a:r>
              <a:rPr lang="vi-VN" sz="2600" baseline="30000" dirty="0">
                <a:solidFill>
                  <a:srgbClr val="C00000"/>
                </a:solidFill>
                <a:latin typeface="Times New Roman" panose="02020603050405020304" pitchFamily="18" charset="0"/>
              </a:rPr>
              <a:t>-</a:t>
            </a:r>
            <a:r>
              <a:rPr lang="vi-VN" sz="2600" dirty="0">
                <a:solidFill>
                  <a:srgbClr val="C00000"/>
                </a:solidFill>
                <a:latin typeface="Times New Roman" panose="02020603050405020304" pitchFamily="18" charset="0"/>
              </a:rPr>
              <a:t> tương tự vỏ nguyên tử của nguyên tố khí hiếm Ar</a:t>
            </a:r>
            <a:r>
              <a:rPr lang="en-US" sz="2600" dirty="0">
                <a:solidFill>
                  <a:srgbClr val="C00000"/>
                </a:solidFill>
                <a:latin typeface="Times New Roman" panose="02020603050405020304" pitchFamily="18" charset="0"/>
              </a:rPr>
              <a:t>g</a:t>
            </a:r>
            <a:r>
              <a:rPr lang="vi-VN" sz="2600" dirty="0">
                <a:solidFill>
                  <a:srgbClr val="C00000"/>
                </a:solidFill>
                <a:latin typeface="Times New Roman" panose="02020603050405020304" pitchFamily="18" charset="0"/>
              </a:rPr>
              <a:t>on</a:t>
            </a:r>
          </a:p>
        </p:txBody>
      </p:sp>
      <p:pic>
        <p:nvPicPr>
          <p:cNvPr id="5" name="Picture 4" descr="Screenshot_4.png"/>
          <p:cNvPicPr/>
          <p:nvPr/>
        </p:nvPicPr>
        <p:blipFill>
          <a:blip r:embed="rId2"/>
          <a:stretch>
            <a:fillRect/>
          </a:stretch>
        </p:blipFill>
        <p:spPr>
          <a:xfrm>
            <a:off x="484681" y="694639"/>
            <a:ext cx="4017364" cy="1950596"/>
          </a:xfrm>
          <a:prstGeom prst="rect">
            <a:avLst/>
          </a:prstGeom>
        </p:spPr>
      </p:pic>
      <p:cxnSp>
        <p:nvCxnSpPr>
          <p:cNvPr id="8" name="Straight Connector 7"/>
          <p:cNvCxnSpPr/>
          <p:nvPr/>
        </p:nvCxnSpPr>
        <p:spPr>
          <a:xfrm>
            <a:off x="6086007"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05930" y="3006"/>
            <a:ext cx="1898755" cy="584775"/>
          </a:xfrm>
          <a:prstGeom prst="rect">
            <a:avLst/>
          </a:prstGeom>
        </p:spPr>
        <p:txBody>
          <a:bodyPr wrap="square">
            <a:spAutoFit/>
          </a:bodyPr>
          <a:lstStyle/>
          <a:p>
            <a:pPr algn="just"/>
            <a:r>
              <a:rPr lang="vi-VN" sz="3200" dirty="0">
                <a:solidFill>
                  <a:srgbClr val="0000CC"/>
                </a:solidFill>
                <a:latin typeface="Times New Roman" panose="02020603050405020304" pitchFamily="18" charset="0"/>
                <a:ea typeface="VNI-Times" pitchFamily="2" charset="0"/>
                <a:cs typeface="Times New Roman" panose="02020603050405020304" pitchFamily="18" charset="0"/>
              </a:rPr>
              <a:t>CH3</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endParaRPr lang="en-US" sz="3200" dirty="0">
              <a:solidFill>
                <a:srgbClr val="0000CC"/>
              </a:solidFill>
              <a:latin typeface="VNI-Times" pitchFamily="2" charset="0"/>
              <a:ea typeface="VNI-Times" pitchFamily="2" charset="0"/>
              <a:cs typeface="Times New Roman" panose="02020603050405020304" pitchFamily="18" charset="0"/>
            </a:endParaRPr>
          </a:p>
        </p:txBody>
      </p:sp>
      <p:sp>
        <p:nvSpPr>
          <p:cNvPr id="10" name="Rectangle 9"/>
          <p:cNvSpPr/>
          <p:nvPr/>
        </p:nvSpPr>
        <p:spPr>
          <a:xfrm>
            <a:off x="6071014" y="3429000"/>
            <a:ext cx="6096000" cy="2246769"/>
          </a:xfrm>
          <a:prstGeom prst="rect">
            <a:avLst/>
          </a:prstGeom>
        </p:spPr>
        <p:txBody>
          <a:bodyPr>
            <a:spAutoFit/>
          </a:bodyPr>
          <a:lstStyle/>
          <a:p>
            <a:pPr algn="just">
              <a:buFont typeface="Arial" panose="020B0604020202020204" pitchFamily="34" charset="0"/>
              <a:buChar char="•"/>
            </a:pP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Nguyên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tử</a:t>
            </a:r>
            <a:r>
              <a:rPr lang="en-US" sz="2800" dirty="0">
                <a:solidFill>
                  <a:srgbClr val="C00000"/>
                </a:solidFill>
                <a:latin typeface="Times New Roman" panose="02020603050405020304" pitchFamily="18" charset="0"/>
                <a:cs typeface="Times New Roman" panose="02020603050405020304" pitchFamily="18" charset="0"/>
              </a:rPr>
              <a:t> Na </a:t>
            </a:r>
            <a:r>
              <a:rPr lang="en-US" sz="2800" dirty="0" err="1">
                <a:solidFill>
                  <a:srgbClr val="C00000"/>
                </a:solidFill>
                <a:latin typeface="Times New Roman" panose="02020603050405020304" pitchFamily="18" charset="0"/>
                <a:cs typeface="Times New Roman" panose="02020603050405020304" pitchFamily="18" charset="0"/>
              </a:rPr>
              <a:t>có</a:t>
            </a:r>
            <a:r>
              <a:rPr lang="en-US" sz="2800" dirty="0">
                <a:solidFill>
                  <a:srgbClr val="C00000"/>
                </a:solidFill>
                <a:latin typeface="Times New Roman" panose="02020603050405020304" pitchFamily="18" charset="0"/>
                <a:cs typeface="Times New Roman" panose="02020603050405020304" pitchFamily="18" charset="0"/>
              </a:rPr>
              <a:t> 11 electron </a:t>
            </a:r>
            <a:r>
              <a:rPr lang="en-US" sz="2800" dirty="0" err="1">
                <a:solidFill>
                  <a:srgbClr val="C00000"/>
                </a:solidFill>
                <a:latin typeface="Times New Roman" panose="02020603050405020304" pitchFamily="18" charset="0"/>
                <a:cs typeface="Times New Roman" panose="02020603050405020304" pitchFamily="18" charset="0"/>
              </a:rPr>
              <a:t>và</a:t>
            </a:r>
            <a:r>
              <a:rPr lang="en-US" sz="2800" dirty="0">
                <a:solidFill>
                  <a:srgbClr val="C00000"/>
                </a:solidFill>
                <a:latin typeface="Times New Roman" panose="02020603050405020304" pitchFamily="18" charset="0"/>
                <a:cs typeface="Times New Roman" panose="02020603050405020304" pitchFamily="18" charset="0"/>
              </a:rPr>
              <a:t> 3 </a:t>
            </a:r>
            <a:r>
              <a:rPr lang="en-US" sz="2800" dirty="0" err="1">
                <a:solidFill>
                  <a:srgbClr val="C00000"/>
                </a:solidFill>
                <a:latin typeface="Times New Roman" panose="02020603050405020304" pitchFamily="18" charset="0"/>
                <a:cs typeface="Times New Roman" panose="02020603050405020304" pitchFamily="18" charset="0"/>
              </a:rPr>
              <a:t>lớp</a:t>
            </a:r>
            <a:r>
              <a:rPr lang="en-US" sz="2800" dirty="0">
                <a:solidFill>
                  <a:srgbClr val="C00000"/>
                </a:solidFill>
                <a:latin typeface="Times New Roman" panose="02020603050405020304" pitchFamily="18" charset="0"/>
                <a:cs typeface="Times New Roman" panose="02020603050405020304" pitchFamily="18" charset="0"/>
              </a:rPr>
              <a:t> electron</a:t>
            </a:r>
          </a:p>
          <a:p>
            <a:pPr algn="just">
              <a:buFont typeface="Arial" panose="020B0604020202020204" pitchFamily="34" charset="0"/>
              <a:buChar char="•"/>
            </a:pPr>
            <a:r>
              <a:rPr lang="en-US" sz="2800" dirty="0">
                <a:solidFill>
                  <a:srgbClr val="C00000"/>
                </a:solidFill>
                <a:latin typeface="Times New Roman" panose="02020603050405020304" pitchFamily="18" charset="0"/>
                <a:cs typeface="Times New Roman" panose="02020603050405020304" pitchFamily="18" charset="0"/>
              </a:rPr>
              <a:t> Ion Na</a:t>
            </a:r>
            <a:r>
              <a:rPr lang="en-US" sz="2800" baseline="30000" dirty="0">
                <a:solidFill>
                  <a:srgbClr val="C00000"/>
                </a:solidFill>
                <a:latin typeface="Times New Roman" panose="02020603050405020304" pitchFamily="18" charset="0"/>
                <a:cs typeface="Times New Roman" panose="02020603050405020304" pitchFamily="18" charset="0"/>
              </a:rPr>
              <a: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có</a:t>
            </a:r>
            <a:r>
              <a:rPr lang="en-US" sz="2800" dirty="0">
                <a:solidFill>
                  <a:srgbClr val="C00000"/>
                </a:solidFill>
                <a:latin typeface="Times New Roman" panose="02020603050405020304" pitchFamily="18" charset="0"/>
                <a:cs typeface="Times New Roman" panose="02020603050405020304" pitchFamily="18" charset="0"/>
              </a:rPr>
              <a:t> 10 electron </a:t>
            </a:r>
            <a:r>
              <a:rPr lang="en-US" sz="2800" dirty="0" err="1">
                <a:solidFill>
                  <a:srgbClr val="C00000"/>
                </a:solidFill>
                <a:latin typeface="Times New Roman" panose="02020603050405020304" pitchFamily="18" charset="0"/>
                <a:cs typeface="Times New Roman" panose="02020603050405020304" pitchFamily="18" charset="0"/>
              </a:rPr>
              <a:t>và</a:t>
            </a:r>
            <a:r>
              <a:rPr lang="en-US" sz="2800" dirty="0">
                <a:solidFill>
                  <a:srgbClr val="C00000"/>
                </a:solidFill>
                <a:latin typeface="Times New Roman" panose="02020603050405020304" pitchFamily="18" charset="0"/>
                <a:cs typeface="Times New Roman" panose="02020603050405020304" pitchFamily="18" charset="0"/>
              </a:rPr>
              <a:t> 2 </a:t>
            </a:r>
            <a:r>
              <a:rPr lang="en-US" sz="2800" dirty="0" err="1">
                <a:solidFill>
                  <a:srgbClr val="C00000"/>
                </a:solidFill>
                <a:latin typeface="Times New Roman" panose="02020603050405020304" pitchFamily="18" charset="0"/>
                <a:cs typeface="Times New Roman" panose="02020603050405020304" pitchFamily="18" charset="0"/>
              </a:rPr>
              <a:t>lớp</a:t>
            </a:r>
            <a:r>
              <a:rPr lang="en-US" sz="2800" dirty="0">
                <a:solidFill>
                  <a:srgbClr val="C00000"/>
                </a:solidFill>
                <a:latin typeface="Times New Roman" panose="02020603050405020304" pitchFamily="18" charset="0"/>
                <a:cs typeface="Times New Roman" panose="02020603050405020304" pitchFamily="18" charset="0"/>
              </a:rPr>
              <a:t> electron</a:t>
            </a:r>
          </a:p>
          <a:p>
            <a:pPr algn="just"/>
            <a:r>
              <a:rPr lang="en-US" sz="2800" dirty="0">
                <a:solidFill>
                  <a:srgbClr val="C00000"/>
                </a:solidFill>
                <a:latin typeface="Times New Roman" panose="02020603050405020304" pitchFamily="18" charset="0"/>
                <a:cs typeface="Times New Roman" panose="02020603050405020304" pitchFamily="18" charset="0"/>
              </a:rPr>
              <a:t>=&gt; </a:t>
            </a:r>
            <a:r>
              <a:rPr lang="en-US" sz="2800" dirty="0" err="1">
                <a:solidFill>
                  <a:srgbClr val="C00000"/>
                </a:solidFill>
                <a:latin typeface="Times New Roman" panose="02020603050405020304" pitchFamily="18" charset="0"/>
                <a:cs typeface="Times New Roman" panose="02020603050405020304" pitchFamily="18" charset="0"/>
              </a:rPr>
              <a:t>Nguyên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tử</a:t>
            </a:r>
            <a:r>
              <a:rPr lang="en-US" sz="2800" dirty="0">
                <a:solidFill>
                  <a:srgbClr val="C00000"/>
                </a:solidFill>
                <a:latin typeface="Times New Roman" panose="02020603050405020304" pitchFamily="18" charset="0"/>
                <a:cs typeface="Times New Roman" panose="02020603050405020304" pitchFamily="18" charset="0"/>
              </a:rPr>
              <a:t> Na </a:t>
            </a:r>
            <a:r>
              <a:rPr lang="en-US" sz="2800" dirty="0" err="1">
                <a:solidFill>
                  <a:srgbClr val="C00000"/>
                </a:solidFill>
                <a:latin typeface="Times New Roman" panose="02020603050405020304" pitchFamily="18" charset="0"/>
                <a:cs typeface="Times New Roman" panose="02020603050405020304" pitchFamily="18" charset="0"/>
              </a:rPr>
              <a:t>đã</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mất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đi</a:t>
            </a:r>
            <a:r>
              <a:rPr lang="en-US" sz="2800" dirty="0">
                <a:solidFill>
                  <a:srgbClr val="C00000"/>
                </a:solidFill>
                <a:latin typeface="Times New Roman" panose="02020603050405020304" pitchFamily="18" charset="0"/>
                <a:cs typeface="Times New Roman" panose="02020603050405020304" pitchFamily="18" charset="0"/>
              </a:rPr>
              <a:t> 1 electron </a:t>
            </a:r>
            <a:r>
              <a:rPr lang="en-US" sz="2800" dirty="0" err="1">
                <a:solidFill>
                  <a:srgbClr val="C00000"/>
                </a:solidFill>
                <a:latin typeface="Times New Roman" panose="02020603050405020304" pitchFamily="18" charset="0"/>
                <a:cs typeface="Times New Roman" panose="02020603050405020304" pitchFamily="18" charset="0"/>
              </a:rPr>
              <a:t>để</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tạo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thành</a:t>
            </a:r>
            <a:r>
              <a:rPr lang="en-US" sz="2800" dirty="0">
                <a:solidFill>
                  <a:srgbClr val="C00000"/>
                </a:solidFill>
                <a:latin typeface="Times New Roman" panose="02020603050405020304" pitchFamily="18" charset="0"/>
                <a:cs typeface="Times New Roman" panose="02020603050405020304" pitchFamily="18" charset="0"/>
              </a:rPr>
              <a:t> ion Na</a:t>
            </a:r>
            <a:r>
              <a:rPr lang="en-US" sz="2800" baseline="30000" dirty="0">
                <a:solidFill>
                  <a:srgbClr val="C00000"/>
                </a:solidFill>
                <a:latin typeface="Times New Roman" panose="02020603050405020304" pitchFamily="18" charset="0"/>
                <a:cs typeface="Times New Roman" panose="02020603050405020304"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11" name="Picture 10" descr="Screenshot_5.png"/>
          <p:cNvPicPr/>
          <p:nvPr/>
        </p:nvPicPr>
        <p:blipFill>
          <a:blip r:embed="rId3"/>
          <a:stretch>
            <a:fillRect/>
          </a:stretch>
        </p:blipFill>
        <p:spPr>
          <a:xfrm>
            <a:off x="6319602" y="587781"/>
            <a:ext cx="5388965" cy="2745074"/>
          </a:xfrm>
          <a:prstGeom prst="rect">
            <a:avLst/>
          </a:prstGeom>
        </p:spPr>
      </p:pic>
    </p:spTree>
    <p:extLst>
      <p:ext uri="{BB962C8B-B14F-4D97-AF65-F5344CB8AC3E}">
        <p14:creationId xmlns:p14="http://schemas.microsoft.com/office/powerpoint/2010/main" val="378011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8857" y="2171920"/>
            <a:ext cx="4084773" cy="593304"/>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2400">
              <a:solidFill>
                <a:srgbClr val="FF0000"/>
              </a:solidFill>
              <a:ea typeface="Calibri" panose="020F0502020204030204" pitchFamily="34" charset="0"/>
              <a:cs typeface="Times New Roman" panose="02020603050405020304" pitchFamily="18" charset="0"/>
            </a:endParaRPr>
          </a:p>
        </p:txBody>
      </p:sp>
      <p:sp>
        <p:nvSpPr>
          <p:cNvPr id="4" name="Rectangle 3"/>
          <p:cNvSpPr/>
          <p:nvPr/>
        </p:nvSpPr>
        <p:spPr>
          <a:xfrm>
            <a:off x="94937" y="2939328"/>
            <a:ext cx="11687332" cy="584775"/>
          </a:xfrm>
          <a:prstGeom prst="rect">
            <a:avLst/>
          </a:prstGeom>
        </p:spPr>
        <p:txBody>
          <a:bodyPr wrap="square">
            <a:spAutoFit/>
          </a:bodyPr>
          <a:lstStyle/>
          <a:p>
            <a:pPr algn="ctr"/>
            <a:r>
              <a:rPr lang="en-US" sz="3200">
                <a:solidFill>
                  <a:srgbClr val="0000CC"/>
                </a:solidFill>
                <a:latin typeface="Times New Roman" panose="02020603050405020304" pitchFamily="18" charset="0"/>
                <a:ea typeface="Calibri" panose="020F0502020204030204" pitchFamily="34" charset="0"/>
              </a:rPr>
              <a:t>Hãy nêu sơ đồ tạo thành liên kết trong phân tử </a:t>
            </a:r>
            <a:r>
              <a:rPr lang="en-US" sz="3200">
                <a:solidFill>
                  <a:srgbClr val="2313F9"/>
                </a:solidFill>
                <a:latin typeface="Times New Roman" panose="02020603050405020304" pitchFamily="18" charset="0"/>
                <a:ea typeface="Calibri" panose="020F0502020204030204" pitchFamily="34" charset="0"/>
              </a:rPr>
              <a:t>sodium chloride</a:t>
            </a:r>
            <a:endParaRPr lang="en-US" sz="3200">
              <a:solidFill>
                <a:srgbClr val="0000CC"/>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593" y="3629735"/>
            <a:ext cx="8779975" cy="2510878"/>
          </a:xfrm>
          <a:prstGeom prst="rect">
            <a:avLst/>
          </a:prstGeom>
        </p:spPr>
      </p:pic>
      <p:sp>
        <p:nvSpPr>
          <p:cNvPr id="8" name="Rectangle 7"/>
          <p:cNvSpPr/>
          <p:nvPr/>
        </p:nvSpPr>
        <p:spPr>
          <a:xfrm>
            <a:off x="194872" y="798186"/>
            <a:ext cx="3556358" cy="584775"/>
          </a:xfrm>
          <a:prstGeom prst="rect">
            <a:avLst/>
          </a:prstGeom>
        </p:spPr>
        <p:txBody>
          <a:bodyPr wrap="none">
            <a:spAutoFit/>
          </a:bodyPr>
          <a:lstStyle/>
          <a:p>
            <a:r>
              <a:rPr lang="en-US" sz="3200" b="1" dirty="0">
                <a:solidFill>
                  <a:srgbClr val="FF0000"/>
                </a:solidFill>
                <a:latin typeface="Times New Roman" panose="02020603050405020304" pitchFamily="18" charset="0"/>
                <a:ea typeface="Calibri" panose="020F0502020204030204" pitchFamily="34" charset="0"/>
              </a:rPr>
              <a:t>II. LIÊN KẾT ION</a:t>
            </a:r>
            <a:endParaRPr lang="en-US" sz="3200" dirty="0">
              <a:solidFill>
                <a:prstClr val="black"/>
              </a:solidFill>
            </a:endParaRPr>
          </a:p>
        </p:txBody>
      </p:sp>
      <p:sp>
        <p:nvSpPr>
          <p:cNvPr id="9" name="Rectangle 8"/>
          <p:cNvSpPr/>
          <p:nvPr/>
        </p:nvSpPr>
        <p:spPr>
          <a:xfrm>
            <a:off x="194872" y="1382961"/>
            <a:ext cx="8626016" cy="523220"/>
          </a:xfrm>
          <a:prstGeom prst="rect">
            <a:avLst/>
          </a:prstGeom>
        </p:spPr>
        <p:txBody>
          <a:bodyPr wrap="none">
            <a:spAutoFit/>
          </a:bodyPr>
          <a:lstStyle/>
          <a:p>
            <a:r>
              <a:rPr lang="en-US" sz="2800" b="1">
                <a:solidFill>
                  <a:srgbClr val="2313F9"/>
                </a:solidFill>
                <a:latin typeface="Times New Roman" panose="02020603050405020304" pitchFamily="18" charset="0"/>
                <a:ea typeface="Calibri" panose="020F0502020204030204" pitchFamily="34" charset="0"/>
              </a:rPr>
              <a:t>1. Sự tạo thành liên kết trong phân tử sodium chloride:</a:t>
            </a:r>
            <a:endParaRPr lang="en-US" sz="2800">
              <a:solidFill>
                <a:srgbClr val="2313F9"/>
              </a:solidFill>
            </a:endParaRPr>
          </a:p>
        </p:txBody>
      </p:sp>
      <p:sp>
        <p:nvSpPr>
          <p:cNvPr id="13" name="Rectangle 12"/>
          <p:cNvSpPr/>
          <p:nvPr/>
        </p:nvSpPr>
        <p:spPr>
          <a:xfrm>
            <a:off x="372255" y="1935967"/>
            <a:ext cx="11132695" cy="1146211"/>
          </a:xfrm>
          <a:prstGeom prst="rect">
            <a:avLst/>
          </a:prstGeom>
        </p:spPr>
        <p:txBody>
          <a:bodyPr wrap="square">
            <a:spAutoFit/>
          </a:bodyPr>
          <a:lstStyle/>
          <a:p>
            <a:pPr algn="just">
              <a:lnSpc>
                <a:spcPct val="107000"/>
              </a:lnSpc>
            </a:pPr>
            <a:r>
              <a:rPr lang="en-US" sz="32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Các ion</a:t>
            </a:r>
            <a:r>
              <a:rPr lang="en-US" sz="32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Na</a:t>
            </a:r>
            <a:r>
              <a:rPr lang="en-US" sz="3200" baseline="30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và Cl</a:t>
            </a:r>
            <a:r>
              <a:rPr lang="en-US" sz="3200" baseline="300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hút nhau tạo thành liên kết trong phân tử sodium chloride</a:t>
            </a:r>
            <a:endParaRPr lang="en-US" sz="2400">
              <a:solidFill>
                <a:srgbClr val="C00000"/>
              </a:solidFill>
              <a:ea typeface="Calibri" panose="020F0502020204030204" pitchFamily="34" charset="0"/>
              <a:cs typeface="Times New Roman" panose="02020603050405020304" pitchFamily="18" charset="0"/>
            </a:endParaRPr>
          </a:p>
        </p:txBody>
      </p:sp>
      <p:sp>
        <p:nvSpPr>
          <p:cNvPr id="15" name="Rectangle 14"/>
          <p:cNvSpPr/>
          <p:nvPr/>
        </p:nvSpPr>
        <p:spPr>
          <a:xfrm>
            <a:off x="666437" y="2973312"/>
            <a:ext cx="11687332" cy="584775"/>
          </a:xfrm>
          <a:prstGeom prst="rect">
            <a:avLst/>
          </a:prstGeom>
        </p:spPr>
        <p:txBody>
          <a:bodyPr wrap="square">
            <a:spAutoFit/>
          </a:bodyPr>
          <a:lstStyle/>
          <a:p>
            <a:pPr algn="just"/>
            <a:r>
              <a:rPr lang="en-US" sz="3200">
                <a:solidFill>
                  <a:srgbClr val="0000CC"/>
                </a:solidFill>
                <a:latin typeface="Times New Roman" panose="02020603050405020304" pitchFamily="18" charset="0"/>
                <a:ea typeface="Calibri" panose="020F0502020204030204" pitchFamily="34" charset="0"/>
              </a:rPr>
              <a:t>Sơ đồ: </a:t>
            </a:r>
            <a:endParaRPr lang="en-US" sz="3200">
              <a:solidFill>
                <a:srgbClr val="0000CC"/>
              </a:solidFill>
            </a:endParaRPr>
          </a:p>
        </p:txBody>
      </p:sp>
    </p:spTree>
    <p:extLst>
      <p:ext uri="{BB962C8B-B14F-4D97-AF65-F5344CB8AC3E}">
        <p14:creationId xmlns:p14="http://schemas.microsoft.com/office/powerpoint/2010/main" val="67871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
                                        </p:tgtEl>
                                        <p:attrNameLst>
                                          <p:attrName>ppt_w</p:attrName>
                                        </p:attrNameLst>
                                      </p:cBhvr>
                                      <p:tavLst>
                                        <p:tav tm="0">
                                          <p:val>
                                            <p:strVal val="ppt_w"/>
                                          </p:val>
                                        </p:tav>
                                        <p:tav tm="100000">
                                          <p:val>
                                            <p:fltVal val="0"/>
                                          </p:val>
                                        </p:tav>
                                      </p:tavLst>
                                    </p:anim>
                                    <p:anim calcmode="lin" valueType="num">
                                      <p:cBhvr>
                                        <p:cTn id="25" dur="500"/>
                                        <p:tgtEl>
                                          <p:spTgt spid="2"/>
                                        </p:tgtEl>
                                        <p:attrNameLst>
                                          <p:attrName>ppt_h</p:attrName>
                                        </p:attrNameLst>
                                      </p:cBhvr>
                                      <p:tavLst>
                                        <p:tav tm="0">
                                          <p:val>
                                            <p:strVal val="ppt_h"/>
                                          </p:val>
                                        </p:tav>
                                        <p:tav tm="100000">
                                          <p:val>
                                            <p:fltVal val="0"/>
                                          </p:val>
                                        </p:tav>
                                      </p:tavLst>
                                    </p:anim>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4"/>
                                        </p:tgtEl>
                                        <p:attrNameLst>
                                          <p:attrName>ppt_w</p:attrName>
                                        </p:attrNameLst>
                                      </p:cBhvr>
                                      <p:tavLst>
                                        <p:tav tm="0">
                                          <p:val>
                                            <p:strVal val="ppt_w"/>
                                          </p:val>
                                        </p:tav>
                                        <p:tav tm="100000">
                                          <p:val>
                                            <p:fltVal val="0"/>
                                          </p:val>
                                        </p:tav>
                                      </p:tavLst>
                                    </p:anim>
                                    <p:anim calcmode="lin" valueType="num">
                                      <p:cBhvr>
                                        <p:cTn id="30" dur="500"/>
                                        <p:tgtEl>
                                          <p:spTgt spid="4"/>
                                        </p:tgtEl>
                                        <p:attrNameLst>
                                          <p:attrName>ppt_h</p:attrName>
                                        </p:attrNameLst>
                                      </p:cBhvr>
                                      <p:tavLst>
                                        <p:tav tm="0">
                                          <p:val>
                                            <p:strVal val="ppt_h"/>
                                          </p:val>
                                        </p:tav>
                                        <p:tav tm="100000">
                                          <p:val>
                                            <p:fltVal val="0"/>
                                          </p:val>
                                        </p:tav>
                                      </p:tavLst>
                                    </p:anim>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ircle(in)">
                                      <p:cBhvr>
                                        <p:cTn id="4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127" y="0"/>
            <a:ext cx="9909059" cy="619272"/>
          </a:xfrm>
          <a:prstGeom prst="rect">
            <a:avLst/>
          </a:prstGeom>
        </p:spPr>
        <p:txBody>
          <a:bodyPr wrap="none">
            <a:spAutoFit/>
          </a:bodyPr>
          <a:lstStyle/>
          <a:p>
            <a:pPr algn="just">
              <a:lnSpc>
                <a:spcPct val="107000"/>
              </a:lnSpc>
            </a:pPr>
            <a:r>
              <a:rPr lang="en-US" sz="3200" b="1" dirty="0">
                <a:solidFill>
                  <a:srgbClr val="2313F9"/>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liên</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tử</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magnesium oxide</a:t>
            </a:r>
            <a:endParaRPr lang="en-US" sz="2400" dirty="0">
              <a:solidFill>
                <a:srgbClr val="2313F9"/>
              </a:solidFill>
              <a:ea typeface="Calibri" panose="020F0502020204030204" pitchFamily="34" charset="0"/>
              <a:cs typeface="Times New Roman" panose="02020603050405020304" pitchFamily="18" charset="0"/>
            </a:endParaRPr>
          </a:p>
        </p:txBody>
      </p:sp>
      <p:sp>
        <p:nvSpPr>
          <p:cNvPr id="7" name="Rectangle 6"/>
          <p:cNvSpPr/>
          <p:nvPr/>
        </p:nvSpPr>
        <p:spPr>
          <a:xfrm>
            <a:off x="3712898" y="593304"/>
            <a:ext cx="4084773" cy="593304"/>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2400">
              <a:solidFill>
                <a:srgbClr val="FF0000"/>
              </a:solidFill>
              <a:ea typeface="Calibri" panose="020F0502020204030204" pitchFamily="34" charset="0"/>
              <a:cs typeface="Times New Roman" panose="02020603050405020304" pitchFamily="18" charset="0"/>
            </a:endParaRPr>
          </a:p>
        </p:txBody>
      </p:sp>
      <p:sp>
        <p:nvSpPr>
          <p:cNvPr id="10" name="Rectangle 9"/>
          <p:cNvSpPr/>
          <p:nvPr/>
        </p:nvSpPr>
        <p:spPr>
          <a:xfrm>
            <a:off x="97434" y="1438186"/>
            <a:ext cx="11827866" cy="1815882"/>
          </a:xfrm>
          <a:prstGeom prst="rect">
            <a:avLst/>
          </a:prstGeom>
        </p:spPr>
        <p:txBody>
          <a:bodyPr wrap="square">
            <a:spAutoFit/>
          </a:bodyPr>
          <a:lstStyle/>
          <a:p>
            <a:pPr algn="just"/>
            <a:r>
              <a:rPr lang="vi-VN" sz="2800" dirty="0">
                <a:solidFill>
                  <a:srgbClr val="0000CC"/>
                </a:solidFill>
                <a:latin typeface="Times New Roman" panose="02020603050405020304" pitchFamily="18" charset="0"/>
                <a:ea typeface="VNI-Times" pitchFamily="2" charset="0"/>
                <a:cs typeface="Times New Roman" panose="02020603050405020304" pitchFamily="18" charset="0"/>
              </a:rPr>
              <a:t>CH4</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Hình</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5.5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và</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5.6,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cho</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biết</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các</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ion Mg</a:t>
            </a:r>
            <a:r>
              <a:rPr lang="en-US" sz="2800" baseline="30000" dirty="0">
                <a:solidFill>
                  <a:srgbClr val="0000CC"/>
                </a:solidFill>
                <a:latin typeface="Times New Roman" panose="02020603050405020304" pitchFamily="18" charset="0"/>
                <a:ea typeface="VNI-Times" pitchFamily="2" charset="0"/>
                <a:cs typeface="Times New Roman" panose="02020603050405020304" pitchFamily="18" charset="0"/>
              </a:rPr>
              <a:t>2+</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và</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O</a:t>
            </a:r>
            <a:r>
              <a:rPr lang="en-US" sz="2800" baseline="30000" dirty="0">
                <a:solidFill>
                  <a:srgbClr val="0000CC"/>
                </a:solidFill>
                <a:latin typeface="Times New Roman" panose="02020603050405020304" pitchFamily="18" charset="0"/>
                <a:ea typeface="VNI-Times" pitchFamily="2" charset="0"/>
                <a:cs typeface="Times New Roman" panose="02020603050405020304" pitchFamily="18" charset="0"/>
              </a:rPr>
              <a:t>2-</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có</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lớp</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vỏ</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tương</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tự</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như</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khí</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hiếm</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nào</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a:t>
            </a:r>
          </a:p>
          <a:p>
            <a:pPr algn="just"/>
            <a:r>
              <a:rPr lang="vi-VN" sz="2800" dirty="0">
                <a:solidFill>
                  <a:srgbClr val="0000CC"/>
                </a:solidFill>
                <a:latin typeface="Times New Roman" panose="02020603050405020304" pitchFamily="18" charset="0"/>
                <a:ea typeface="VNI-Times" pitchFamily="2" charset="0"/>
                <a:cs typeface="Times New Roman" panose="02020603050405020304" pitchFamily="18" charset="0"/>
              </a:rPr>
              <a:t>CH5</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Hình</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5.5, so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sánh</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về</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số</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electron,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số</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lớp</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electron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giữa</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nguyên</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tử</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Mg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và</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ion Mg</a:t>
            </a:r>
            <a:r>
              <a:rPr lang="en-US" sz="2800" baseline="30000" dirty="0">
                <a:solidFill>
                  <a:srgbClr val="0000CC"/>
                </a:solidFill>
                <a:latin typeface="Times New Roman" panose="02020603050405020304" pitchFamily="18" charset="0"/>
                <a:ea typeface="VNI-Times" pitchFamily="2" charset="0"/>
                <a:cs typeface="Times New Roman" panose="02020603050405020304" pitchFamily="18" charset="0"/>
              </a:rPr>
              <a:t>2+</a:t>
            </a:r>
            <a:endParaRPr lang="en-US" sz="2800" dirty="0">
              <a:solidFill>
                <a:srgbClr val="0000CC"/>
              </a:solidFill>
              <a:latin typeface="Times New Roman" panose="02020603050405020304" pitchFamily="18" charset="0"/>
              <a:ea typeface="VNI-Times" pitchFamily="2" charset="0"/>
              <a:cs typeface="Times New Roman" panose="02020603050405020304" pitchFamily="18" charset="0"/>
            </a:endParaRPr>
          </a:p>
        </p:txBody>
      </p:sp>
      <p:pic>
        <p:nvPicPr>
          <p:cNvPr id="13" name="Picture 12" descr="Screenshot_1.png"/>
          <p:cNvPicPr/>
          <p:nvPr/>
        </p:nvPicPr>
        <p:blipFill>
          <a:blip r:embed="rId2"/>
          <a:stretch>
            <a:fillRect/>
          </a:stretch>
        </p:blipFill>
        <p:spPr>
          <a:xfrm>
            <a:off x="247983" y="3505646"/>
            <a:ext cx="5178456" cy="2700282"/>
          </a:xfrm>
          <a:prstGeom prst="rect">
            <a:avLst/>
          </a:prstGeom>
        </p:spPr>
      </p:pic>
      <p:pic>
        <p:nvPicPr>
          <p:cNvPr id="15" name="Picture 14" descr="Screenshot_2.png"/>
          <p:cNvPicPr/>
          <p:nvPr/>
        </p:nvPicPr>
        <p:blipFill>
          <a:blip r:embed="rId3"/>
          <a:stretch>
            <a:fillRect/>
          </a:stretch>
        </p:blipFill>
        <p:spPr>
          <a:xfrm>
            <a:off x="6247751" y="3760479"/>
            <a:ext cx="5114794" cy="2445449"/>
          </a:xfrm>
          <a:prstGeom prst="rect">
            <a:avLst/>
          </a:prstGeom>
        </p:spPr>
      </p:pic>
    </p:spTree>
    <p:extLst>
      <p:ext uri="{BB962C8B-B14F-4D97-AF65-F5344CB8AC3E}">
        <p14:creationId xmlns:p14="http://schemas.microsoft.com/office/powerpoint/2010/main" val="130195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50944"/>
            <a:ext cx="10045314" cy="593304"/>
          </a:xfrm>
          <a:prstGeom prst="rect">
            <a:avLst/>
          </a:prstGeom>
        </p:spPr>
        <p:txBody>
          <a:bodyPr wrap="none">
            <a:spAutoFit/>
          </a:bodyPr>
          <a:lstStyle/>
          <a:p>
            <a:pPr algn="just">
              <a:lnSpc>
                <a:spcPct val="107000"/>
              </a:lnSpc>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magnesium oxide</a:t>
            </a:r>
            <a:endParaRPr lang="en-US" sz="2400" dirty="0">
              <a:solidFill>
                <a:prstClr val="black"/>
              </a:solidFill>
              <a:ea typeface="Calibri" panose="020F0502020204030204" pitchFamily="34" charset="0"/>
              <a:cs typeface="Times New Roman" panose="02020603050405020304" pitchFamily="18" charset="0"/>
            </a:endParaRPr>
          </a:p>
        </p:txBody>
      </p:sp>
      <p:sp>
        <p:nvSpPr>
          <p:cNvPr id="4" name="Rectangle 3"/>
          <p:cNvSpPr/>
          <p:nvPr/>
        </p:nvSpPr>
        <p:spPr>
          <a:xfrm>
            <a:off x="513484" y="1685724"/>
            <a:ext cx="3938596" cy="1754326"/>
          </a:xfrm>
          <a:prstGeom prst="rect">
            <a:avLst/>
          </a:prstGeom>
        </p:spPr>
        <p:txBody>
          <a:bodyPr wrap="square">
            <a:spAutoFit/>
          </a:bodyPr>
          <a:lstStyle/>
          <a:p>
            <a:pPr algn="just"/>
            <a:r>
              <a:rPr lang="vi-VN" sz="3600" dirty="0">
                <a:solidFill>
                  <a:srgbClr val="0000CC"/>
                </a:solidFill>
                <a:latin typeface="Times New Roman" panose="02020603050405020304" pitchFamily="18" charset="0"/>
                <a:cs typeface="Times New Roman" panose="02020603050405020304" pitchFamily="18" charset="0"/>
              </a:rPr>
              <a:t>CH4</a:t>
            </a:r>
            <a:r>
              <a:rPr lang="en-US" sz="3600" dirty="0">
                <a:solidFill>
                  <a:srgbClr val="0000CC"/>
                </a:solidFill>
                <a:latin typeface="Times New Roman" panose="02020603050405020304" pitchFamily="18" charset="0"/>
                <a:cs typeface="Times New Roman" panose="02020603050405020304" pitchFamily="18" charset="0"/>
              </a:rPr>
              <a:t>: </a:t>
            </a:r>
            <a:r>
              <a:rPr lang="vi-VN" sz="3600" dirty="0">
                <a:solidFill>
                  <a:srgbClr val="0000CC"/>
                </a:solidFill>
                <a:latin typeface="Times New Roman" panose="02020603050405020304" pitchFamily="18" charset="0"/>
                <a:cs typeface="Times New Roman" panose="02020603050405020304" pitchFamily="18" charset="0"/>
              </a:rPr>
              <a:t>ion Mg</a:t>
            </a:r>
            <a:r>
              <a:rPr lang="en-US" sz="3600" baseline="30000" dirty="0">
                <a:solidFill>
                  <a:srgbClr val="0000CC"/>
                </a:solidFill>
                <a:latin typeface="Times New Roman" panose="02020603050405020304" pitchFamily="18" charset="0"/>
                <a:cs typeface="Times New Roman" panose="02020603050405020304" pitchFamily="18" charset="0"/>
              </a:rPr>
              <a:t>2+</a:t>
            </a:r>
            <a:r>
              <a:rPr lang="vi-VN" sz="3600" dirty="0">
                <a:solidFill>
                  <a:srgbClr val="0000CC"/>
                </a:solidFill>
                <a:latin typeface="Times New Roman" panose="02020603050405020304" pitchFamily="18" charset="0"/>
                <a:cs typeface="Times New Roman" panose="02020603050405020304" pitchFamily="18" charset="0"/>
              </a:rPr>
              <a:t> và O</a:t>
            </a:r>
            <a:r>
              <a:rPr lang="vi-VN" sz="3600" baseline="30000" dirty="0">
                <a:solidFill>
                  <a:srgbClr val="0000CC"/>
                </a:solidFill>
                <a:latin typeface="Times New Roman" panose="02020603050405020304" pitchFamily="18" charset="0"/>
                <a:cs typeface="Times New Roman" panose="02020603050405020304" pitchFamily="18" charset="0"/>
              </a:rPr>
              <a:t>2-</a:t>
            </a:r>
            <a:r>
              <a:rPr lang="vi-VN" sz="3600" dirty="0">
                <a:solidFill>
                  <a:srgbClr val="0000CC"/>
                </a:solidFill>
                <a:latin typeface="Times New Roman" panose="02020603050405020304" pitchFamily="18" charset="0"/>
                <a:cs typeface="Times New Roman" panose="02020603050405020304" pitchFamily="18" charset="0"/>
              </a:rPr>
              <a:t> có lớp vỏ tương đương khí hiếm Ne.</a:t>
            </a:r>
            <a:endParaRPr lang="en-US" sz="3600" dirty="0">
              <a:solidFill>
                <a:srgbClr val="0000CC"/>
              </a:solidFill>
              <a:latin typeface="Times New Roman" panose="02020603050405020304" pitchFamily="18" charset="0"/>
              <a:cs typeface="Times New Roman" panose="02020603050405020304" pitchFamily="18" charset="0"/>
            </a:endParaRPr>
          </a:p>
        </p:txBody>
      </p:sp>
      <p:pic>
        <p:nvPicPr>
          <p:cNvPr id="5" name="Picture 4" descr="Screenshot_1.png"/>
          <p:cNvPicPr/>
          <p:nvPr/>
        </p:nvPicPr>
        <p:blipFill>
          <a:blip r:embed="rId2"/>
          <a:stretch>
            <a:fillRect/>
          </a:stretch>
        </p:blipFill>
        <p:spPr>
          <a:xfrm>
            <a:off x="6145968" y="3595587"/>
            <a:ext cx="5178456" cy="2700282"/>
          </a:xfrm>
          <a:prstGeom prst="rect">
            <a:avLst/>
          </a:prstGeom>
        </p:spPr>
      </p:pic>
      <p:pic>
        <p:nvPicPr>
          <p:cNvPr id="6" name="Picture 5" descr="Screenshot_2.png"/>
          <p:cNvPicPr/>
          <p:nvPr/>
        </p:nvPicPr>
        <p:blipFill>
          <a:blip r:embed="rId3"/>
          <a:stretch>
            <a:fillRect/>
          </a:stretch>
        </p:blipFill>
        <p:spPr>
          <a:xfrm>
            <a:off x="513484" y="3723003"/>
            <a:ext cx="5114794" cy="2445449"/>
          </a:xfrm>
          <a:prstGeom prst="rect">
            <a:avLst/>
          </a:prstGeom>
        </p:spPr>
      </p:pic>
      <p:sp>
        <p:nvSpPr>
          <p:cNvPr id="11" name="Rectangle 10"/>
          <p:cNvSpPr/>
          <p:nvPr/>
        </p:nvSpPr>
        <p:spPr>
          <a:xfrm>
            <a:off x="6145968" y="1789729"/>
            <a:ext cx="5846163" cy="1754326"/>
          </a:xfrm>
          <a:prstGeom prst="rect">
            <a:avLst/>
          </a:prstGeom>
        </p:spPr>
        <p:txBody>
          <a:bodyPr wrap="square">
            <a:spAutoFit/>
          </a:bodyPr>
          <a:lstStyle/>
          <a:p>
            <a:pPr algn="just"/>
            <a:r>
              <a:rPr lang="vi-VN" sz="3600" dirty="0">
                <a:solidFill>
                  <a:srgbClr val="0000CC"/>
                </a:solidFill>
                <a:latin typeface="Times New Roman" panose="02020603050405020304" pitchFamily="18" charset="0"/>
                <a:cs typeface="Times New Roman" panose="02020603050405020304" pitchFamily="18" charset="0"/>
              </a:rPr>
              <a:t>CH5</a:t>
            </a:r>
            <a:r>
              <a:rPr lang="en-US" sz="3600" dirty="0">
                <a:solidFill>
                  <a:srgbClr val="0000CC"/>
                </a:solidFill>
                <a:latin typeface="Times New Roman" panose="02020603050405020304" pitchFamily="18" charset="0"/>
                <a:cs typeface="Times New Roman" panose="02020603050405020304" pitchFamily="18" charset="0"/>
              </a:rPr>
              <a:t>: </a:t>
            </a:r>
            <a:r>
              <a:rPr lang="vi-VN" sz="3600" dirty="0">
                <a:solidFill>
                  <a:srgbClr val="0000CC"/>
                </a:solidFill>
                <a:latin typeface="Times New Roman" panose="02020603050405020304" pitchFamily="18" charset="0"/>
                <a:cs typeface="Times New Roman" panose="02020603050405020304" pitchFamily="18" charset="0"/>
              </a:rPr>
              <a:t>Số electron và số lớp electron của nguyên tử Mg nhiều hơn ion Mg</a:t>
            </a:r>
            <a:r>
              <a:rPr lang="vi-VN" sz="3600" baseline="30000" dirty="0">
                <a:solidFill>
                  <a:srgbClr val="0000CC"/>
                </a:solidFill>
                <a:latin typeface="Times New Roman" panose="02020603050405020304" pitchFamily="18" charset="0"/>
                <a:cs typeface="Times New Roman" panose="02020603050405020304" pitchFamily="18" charset="0"/>
              </a:rPr>
              <a:t>2+</a:t>
            </a:r>
            <a:endParaRPr lang="en-US" sz="3600" baseline="30000" dirty="0">
              <a:solidFill>
                <a:srgbClr val="0000CC"/>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5810250" y="1544248"/>
            <a:ext cx="0" cy="53137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96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3591" y="102366"/>
            <a:ext cx="4084773" cy="593304"/>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2400">
              <a:solidFill>
                <a:srgbClr val="FF0000"/>
              </a:solidFill>
              <a:ea typeface="Calibri" panose="020F0502020204030204" pitchFamily="34" charset="0"/>
              <a:cs typeface="Times New Roman" panose="02020603050405020304" pitchFamily="18" charset="0"/>
            </a:endParaRPr>
          </a:p>
        </p:txBody>
      </p:sp>
      <p:sp>
        <p:nvSpPr>
          <p:cNvPr id="4" name="Rectangle 3"/>
          <p:cNvSpPr/>
          <p:nvPr/>
        </p:nvSpPr>
        <p:spPr>
          <a:xfrm>
            <a:off x="349770" y="695670"/>
            <a:ext cx="11687332" cy="1815882"/>
          </a:xfrm>
          <a:prstGeom prst="rect">
            <a:avLst/>
          </a:prstGeom>
        </p:spPr>
        <p:txBody>
          <a:bodyPr wrap="square">
            <a:spAutoFit/>
          </a:bodyPr>
          <a:lstStyle/>
          <a:p>
            <a:pPr algn="just"/>
            <a:r>
              <a:rPr lang="vi-VN" sz="2800" dirty="0">
                <a:solidFill>
                  <a:srgbClr val="0000CC"/>
                </a:solidFill>
                <a:latin typeface="Times New Roman" panose="02020603050405020304" pitchFamily="18" charset="0"/>
                <a:ea typeface="Calibri" panose="020F0502020204030204" pitchFamily="34" charset="0"/>
              </a:rPr>
              <a:t>LT1</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Số</a:t>
            </a:r>
            <a:r>
              <a:rPr lang="en-US" sz="2800" dirty="0">
                <a:solidFill>
                  <a:srgbClr val="0000CC"/>
                </a:solidFill>
                <a:latin typeface="Times New Roman" panose="02020603050405020304" pitchFamily="18" charset="0"/>
                <a:ea typeface="Calibri" panose="020F0502020204030204" pitchFamily="34" charset="0"/>
              </a:rPr>
              <a:t> electron ở </a:t>
            </a:r>
            <a:r>
              <a:rPr lang="en-US" sz="2800" dirty="0" err="1">
                <a:solidFill>
                  <a:srgbClr val="0000CC"/>
                </a:solidFill>
                <a:latin typeface="Times New Roman" panose="02020603050405020304" pitchFamily="18" charset="0"/>
                <a:ea typeface="Calibri" panose="020F0502020204030204" pitchFamily="34" charset="0"/>
              </a:rPr>
              <a:t>lớp</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ngoài</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cùng</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của</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nguyên</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tử</a:t>
            </a:r>
            <a:r>
              <a:rPr lang="en-US" sz="2800" dirty="0">
                <a:solidFill>
                  <a:srgbClr val="0000CC"/>
                </a:solidFill>
                <a:latin typeface="Times New Roman" panose="02020603050405020304" pitchFamily="18" charset="0"/>
                <a:ea typeface="Calibri" panose="020F0502020204030204" pitchFamily="34" charset="0"/>
              </a:rPr>
              <a:t> K </a:t>
            </a:r>
            <a:r>
              <a:rPr lang="en-US" sz="2800" dirty="0" err="1">
                <a:solidFill>
                  <a:srgbClr val="0000CC"/>
                </a:solidFill>
                <a:latin typeface="Times New Roman" panose="02020603050405020304" pitchFamily="18" charset="0"/>
                <a:ea typeface="Calibri" panose="020F0502020204030204" pitchFamily="34" charset="0"/>
              </a:rPr>
              <a:t>và</a:t>
            </a:r>
            <a:r>
              <a:rPr lang="en-US" sz="2800" dirty="0">
                <a:solidFill>
                  <a:srgbClr val="0000CC"/>
                </a:solidFill>
                <a:latin typeface="Times New Roman" panose="02020603050405020304" pitchFamily="18" charset="0"/>
                <a:ea typeface="Calibri" panose="020F0502020204030204" pitchFamily="34" charset="0"/>
              </a:rPr>
              <a:t> F </a:t>
            </a:r>
            <a:r>
              <a:rPr lang="en-US" sz="2800" dirty="0" err="1">
                <a:solidFill>
                  <a:srgbClr val="0000CC"/>
                </a:solidFill>
                <a:latin typeface="Times New Roman" panose="02020603050405020304" pitchFamily="18" charset="0"/>
                <a:ea typeface="Calibri" panose="020F0502020204030204" pitchFamily="34" charset="0"/>
              </a:rPr>
              <a:t>lần</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lượt</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là</a:t>
            </a:r>
            <a:r>
              <a:rPr lang="en-US" sz="2800" dirty="0">
                <a:solidFill>
                  <a:srgbClr val="0000CC"/>
                </a:solidFill>
                <a:latin typeface="Times New Roman" panose="02020603050405020304" pitchFamily="18" charset="0"/>
                <a:ea typeface="Calibri" panose="020F0502020204030204" pitchFamily="34" charset="0"/>
              </a:rPr>
              <a:t> 1 </a:t>
            </a:r>
            <a:r>
              <a:rPr lang="en-US" sz="2800" dirty="0" err="1">
                <a:solidFill>
                  <a:srgbClr val="0000CC"/>
                </a:solidFill>
                <a:latin typeface="Times New Roman" panose="02020603050405020304" pitchFamily="18" charset="0"/>
                <a:ea typeface="Calibri" panose="020F0502020204030204" pitchFamily="34" charset="0"/>
              </a:rPr>
              <a:t>và</a:t>
            </a:r>
            <a:r>
              <a:rPr lang="en-US" sz="2800" dirty="0">
                <a:solidFill>
                  <a:srgbClr val="0000CC"/>
                </a:solidFill>
                <a:latin typeface="Times New Roman" panose="02020603050405020304" pitchFamily="18" charset="0"/>
                <a:ea typeface="Calibri" panose="020F0502020204030204" pitchFamily="34" charset="0"/>
              </a:rPr>
              <a:t> 7. </a:t>
            </a:r>
            <a:r>
              <a:rPr lang="en-US" sz="2800" dirty="0" err="1">
                <a:solidFill>
                  <a:srgbClr val="0000CC"/>
                </a:solidFill>
                <a:latin typeface="Times New Roman" panose="02020603050405020304" pitchFamily="18" charset="0"/>
                <a:ea typeface="Calibri" panose="020F0502020204030204" pitchFamily="34" charset="0"/>
              </a:rPr>
              <a:t>Hãy</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cho</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biết</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khi</a:t>
            </a:r>
            <a:r>
              <a:rPr lang="en-US" sz="2800" dirty="0">
                <a:solidFill>
                  <a:srgbClr val="0000CC"/>
                </a:solidFill>
                <a:latin typeface="Times New Roman" panose="02020603050405020304" pitchFamily="18" charset="0"/>
                <a:ea typeface="Calibri" panose="020F0502020204030204" pitchFamily="34" charset="0"/>
              </a:rPr>
              <a:t> K </a:t>
            </a:r>
            <a:r>
              <a:rPr lang="en-US" sz="2800" dirty="0" err="1">
                <a:solidFill>
                  <a:srgbClr val="0000CC"/>
                </a:solidFill>
                <a:latin typeface="Times New Roman" panose="02020603050405020304" pitchFamily="18" charset="0"/>
                <a:ea typeface="Calibri" panose="020F0502020204030204" pitchFamily="34" charset="0"/>
              </a:rPr>
              <a:t>kết</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hợp</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với</a:t>
            </a:r>
            <a:r>
              <a:rPr lang="en-US" sz="2800" dirty="0">
                <a:solidFill>
                  <a:srgbClr val="0000CC"/>
                </a:solidFill>
                <a:latin typeface="Times New Roman" panose="02020603050405020304" pitchFamily="18" charset="0"/>
                <a:ea typeface="Calibri" panose="020F0502020204030204" pitchFamily="34" charset="0"/>
              </a:rPr>
              <a:t> F </a:t>
            </a:r>
            <a:r>
              <a:rPr lang="en-US" sz="2800" dirty="0" err="1">
                <a:solidFill>
                  <a:srgbClr val="0000CC"/>
                </a:solidFill>
                <a:latin typeface="Times New Roman" panose="02020603050405020304" pitchFamily="18" charset="0"/>
                <a:ea typeface="Calibri" panose="020F0502020204030204" pitchFamily="34" charset="0"/>
              </a:rPr>
              <a:t>để</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tạo</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thành</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phân</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tử</a:t>
            </a:r>
            <a:r>
              <a:rPr lang="en-US" sz="2800" dirty="0">
                <a:solidFill>
                  <a:srgbClr val="0000CC"/>
                </a:solidFill>
                <a:latin typeface="Times New Roman" panose="02020603050405020304" pitchFamily="18" charset="0"/>
                <a:ea typeface="Calibri" panose="020F0502020204030204" pitchFamily="34" charset="0"/>
              </a:rPr>
              <a:t> potassium fluoride, </a:t>
            </a:r>
            <a:r>
              <a:rPr lang="en-US" sz="2800" dirty="0" err="1">
                <a:solidFill>
                  <a:srgbClr val="0000CC"/>
                </a:solidFill>
                <a:latin typeface="Times New Roman" panose="02020603050405020304" pitchFamily="18" charset="0"/>
                <a:ea typeface="Calibri" panose="020F0502020204030204" pitchFamily="34" charset="0"/>
              </a:rPr>
              <a:t>nguyên</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tử</a:t>
            </a:r>
            <a:r>
              <a:rPr lang="en-US" sz="2800" dirty="0">
                <a:solidFill>
                  <a:srgbClr val="0000CC"/>
                </a:solidFill>
                <a:latin typeface="Times New Roman" panose="02020603050405020304" pitchFamily="18" charset="0"/>
                <a:ea typeface="Calibri" panose="020F0502020204030204" pitchFamily="34" charset="0"/>
              </a:rPr>
              <a:t> K </a:t>
            </a:r>
            <a:r>
              <a:rPr lang="en-US" sz="2800" dirty="0" err="1">
                <a:solidFill>
                  <a:srgbClr val="0000CC"/>
                </a:solidFill>
                <a:latin typeface="Times New Roman" panose="02020603050405020304" pitchFamily="18" charset="0"/>
                <a:ea typeface="Calibri" panose="020F0502020204030204" pitchFamily="34" charset="0"/>
              </a:rPr>
              <a:t>cho</a:t>
            </a:r>
            <a:r>
              <a:rPr lang="en-US" sz="2800" dirty="0">
                <a:solidFill>
                  <a:srgbClr val="0000CC"/>
                </a:solidFill>
                <a:latin typeface="Times New Roman" panose="02020603050405020304" pitchFamily="18" charset="0"/>
                <a:ea typeface="Calibri" panose="020F0502020204030204" pitchFamily="34" charset="0"/>
              </a:rPr>
              <a:t> hay </a:t>
            </a:r>
            <a:r>
              <a:rPr lang="en-US" sz="2800" dirty="0" err="1">
                <a:solidFill>
                  <a:srgbClr val="0000CC"/>
                </a:solidFill>
                <a:latin typeface="Times New Roman" panose="02020603050405020304" pitchFamily="18" charset="0"/>
                <a:ea typeface="Calibri" panose="020F0502020204030204" pitchFamily="34" charset="0"/>
              </a:rPr>
              <a:t>nhận</a:t>
            </a:r>
            <a:r>
              <a:rPr lang="en-US" sz="2800" dirty="0">
                <a:solidFill>
                  <a:srgbClr val="0000CC"/>
                </a:solidFill>
                <a:latin typeface="Times New Roman" panose="02020603050405020304" pitchFamily="18" charset="0"/>
                <a:ea typeface="Calibri" panose="020F0502020204030204" pitchFamily="34" charset="0"/>
              </a:rPr>
              <a:t> bao </a:t>
            </a:r>
            <a:r>
              <a:rPr lang="en-US" sz="2800" dirty="0" err="1">
                <a:solidFill>
                  <a:srgbClr val="0000CC"/>
                </a:solidFill>
                <a:latin typeface="Times New Roman" panose="02020603050405020304" pitchFamily="18" charset="0"/>
                <a:ea typeface="Calibri" panose="020F0502020204030204" pitchFamily="34" charset="0"/>
              </a:rPr>
              <a:t>nhiêu</a:t>
            </a:r>
            <a:r>
              <a:rPr lang="en-US" sz="2800" dirty="0">
                <a:solidFill>
                  <a:srgbClr val="0000CC"/>
                </a:solidFill>
                <a:latin typeface="Times New Roman" panose="02020603050405020304" pitchFamily="18" charset="0"/>
                <a:ea typeface="Calibri" panose="020F0502020204030204" pitchFamily="34" charset="0"/>
              </a:rPr>
              <a:t> electron. </a:t>
            </a:r>
            <a:r>
              <a:rPr lang="en-US" sz="2800" dirty="0" err="1">
                <a:solidFill>
                  <a:srgbClr val="0000CC"/>
                </a:solidFill>
                <a:latin typeface="Times New Roman" panose="02020603050405020304" pitchFamily="18" charset="0"/>
                <a:ea typeface="Calibri" panose="020F0502020204030204" pitchFamily="34" charset="0"/>
              </a:rPr>
              <a:t>Vẽ</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sơ</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đồ</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tạo</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thành</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liên</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kết</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trong</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phân</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tử</a:t>
            </a:r>
            <a:r>
              <a:rPr lang="en-US" sz="2800" dirty="0">
                <a:solidFill>
                  <a:srgbClr val="0000CC"/>
                </a:solidFill>
                <a:latin typeface="Times New Roman" panose="02020603050405020304" pitchFamily="18" charset="0"/>
                <a:ea typeface="Calibri" panose="020F0502020204030204" pitchFamily="34" charset="0"/>
              </a:rPr>
              <a:t> potassium fluoride ?</a:t>
            </a:r>
            <a:endParaRPr lang="en-US" sz="2800" dirty="0">
              <a:solidFill>
                <a:srgbClr val="0000CC"/>
              </a:solidFill>
            </a:endParaRPr>
          </a:p>
        </p:txBody>
      </p:sp>
      <p:sp>
        <p:nvSpPr>
          <p:cNvPr id="7" name="Rectangle 6"/>
          <p:cNvSpPr/>
          <p:nvPr/>
        </p:nvSpPr>
        <p:spPr>
          <a:xfrm>
            <a:off x="349770" y="2643191"/>
            <a:ext cx="11552420" cy="1200329"/>
          </a:xfrm>
          <a:prstGeom prst="rect">
            <a:avLst/>
          </a:prstGeom>
        </p:spPr>
        <p:txBody>
          <a:bodyPr wrap="square">
            <a:spAutoFit/>
          </a:bodyPr>
          <a:lstStyle/>
          <a:p>
            <a:pPr algn="just"/>
            <a:r>
              <a:rPr lang="en-US" sz="2400" b="1" dirty="0" err="1">
                <a:solidFill>
                  <a:srgbClr val="C00000"/>
                </a:solidFill>
                <a:latin typeface="Times New Roman" panose="02020603050405020304" pitchFamily="18" charset="0"/>
                <a:cs typeface="Times New Roman" panose="02020603050405020304" pitchFamily="18" charset="0"/>
              </a:rPr>
              <a:t>Khi</a:t>
            </a:r>
            <a:r>
              <a:rPr lang="en-US" sz="2400" b="1" dirty="0">
                <a:solidFill>
                  <a:srgbClr val="C00000"/>
                </a:solidFill>
                <a:latin typeface="Times New Roman" panose="02020603050405020304" pitchFamily="18" charset="0"/>
                <a:cs typeface="Times New Roman" panose="02020603050405020304" pitchFamily="18" charset="0"/>
              </a:rPr>
              <a:t> K </a:t>
            </a:r>
            <a:r>
              <a:rPr lang="en-US" sz="2400" b="1" dirty="0" err="1">
                <a:solidFill>
                  <a:srgbClr val="C00000"/>
                </a:solidFill>
                <a:latin typeface="Times New Roman" panose="02020603050405020304" pitchFamily="18" charset="0"/>
                <a:cs typeface="Times New Roman" panose="02020603050405020304" pitchFamily="18" charset="0"/>
              </a:rPr>
              <a:t>liên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kết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với</a:t>
            </a:r>
            <a:r>
              <a:rPr lang="en-US" sz="2400" b="1" dirty="0">
                <a:solidFill>
                  <a:srgbClr val="C00000"/>
                </a:solidFill>
                <a:latin typeface="Times New Roman" panose="02020603050405020304" pitchFamily="18" charset="0"/>
                <a:cs typeface="Times New Roman" panose="02020603050405020304" pitchFamily="18" charset="0"/>
              </a:rPr>
              <a:t> F </a:t>
            </a:r>
            <a:r>
              <a:rPr lang="en-US" sz="2400" b="1" dirty="0" err="1">
                <a:solidFill>
                  <a:srgbClr val="C00000"/>
                </a:solidFill>
                <a:latin typeface="Times New Roman" panose="02020603050405020304" pitchFamily="18" charset="0"/>
                <a:cs typeface="Times New Roman" panose="02020603050405020304" pitchFamily="18" charset="0"/>
              </a:rPr>
              <a:t>tạo</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thành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phân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tử</a:t>
            </a:r>
            <a:r>
              <a:rPr lang="en-US" sz="2400" b="1" dirty="0">
                <a:solidFill>
                  <a:srgbClr val="C00000"/>
                </a:solidFill>
                <a:latin typeface="Times New Roman" panose="02020603050405020304" pitchFamily="18" charset="0"/>
                <a:cs typeface="Times New Roman" panose="02020603050405020304" pitchFamily="18" charset="0"/>
              </a:rPr>
              <a:t> potassium fluoride </a:t>
            </a:r>
            <a:r>
              <a:rPr lang="en-US" sz="2400" b="1" dirty="0" err="1">
                <a:solidFill>
                  <a:srgbClr val="C00000"/>
                </a:solidFill>
                <a:latin typeface="Times New Roman" panose="02020603050405020304" pitchFamily="18" charset="0"/>
                <a:cs typeface="Times New Roman" panose="02020603050405020304" pitchFamily="18" charset="0"/>
              </a:rPr>
              <a:t>sẽ</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diễn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ra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sự</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cho</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và</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nhận</a:t>
            </a:r>
            <a:r>
              <a:rPr lang="en-US" sz="2400" b="1" dirty="0">
                <a:solidFill>
                  <a:srgbClr val="C00000"/>
                </a:solidFill>
                <a:latin typeface="Times New Roman" panose="02020603050405020304" pitchFamily="18" charset="0"/>
                <a:cs typeface="Times New Roman" panose="02020603050405020304" pitchFamily="18" charset="0"/>
              </a:rPr>
              <a:t> electron </a:t>
            </a:r>
            <a:r>
              <a:rPr lang="en-US" sz="2400" b="1" dirty="0" err="1">
                <a:solidFill>
                  <a:srgbClr val="C00000"/>
                </a:solidFill>
                <a:latin typeface="Times New Roman" panose="02020603050405020304" pitchFamily="18" charset="0"/>
                <a:cs typeface="Times New Roman" panose="02020603050405020304" pitchFamily="18" charset="0"/>
              </a:rPr>
              <a:t>giữa</a:t>
            </a:r>
            <a:r>
              <a:rPr lang="en-US" sz="2400" b="1" dirty="0">
                <a:solidFill>
                  <a:srgbClr val="C00000"/>
                </a:solidFill>
                <a:latin typeface="Times New Roman" panose="02020603050405020304" pitchFamily="18" charset="0"/>
                <a:cs typeface="Times New Roman" panose="02020603050405020304" pitchFamily="18" charset="0"/>
              </a:rPr>
              <a:t> 2 </a:t>
            </a:r>
            <a:r>
              <a:rPr lang="en-US" sz="2400" b="1" dirty="0" err="1">
                <a:solidFill>
                  <a:srgbClr val="C00000"/>
                </a:solidFill>
                <a:latin typeface="Times New Roman" panose="02020603050405020304" pitchFamily="18" charset="0"/>
                <a:cs typeface="Times New Roman" panose="02020603050405020304" pitchFamily="18" charset="0"/>
              </a:rPr>
              <a:t>nguyên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tử</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Với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nguyên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tử</a:t>
            </a:r>
            <a:r>
              <a:rPr lang="en-US" sz="2400" b="1" dirty="0">
                <a:solidFill>
                  <a:srgbClr val="C00000"/>
                </a:solidFill>
                <a:latin typeface="Times New Roman" panose="02020603050405020304" pitchFamily="18" charset="0"/>
                <a:cs typeface="Times New Roman" panose="02020603050405020304" pitchFamily="18" charset="0"/>
              </a:rPr>
              <a:t> K </a:t>
            </a:r>
            <a:r>
              <a:rPr lang="en-US" sz="2400" b="1" dirty="0" err="1">
                <a:solidFill>
                  <a:srgbClr val="C00000"/>
                </a:solidFill>
                <a:latin typeface="Times New Roman" panose="02020603050405020304" pitchFamily="18" charset="0"/>
                <a:cs typeface="Times New Roman" panose="02020603050405020304" pitchFamily="18" charset="0"/>
              </a:rPr>
              <a:t>có</a:t>
            </a:r>
            <a:r>
              <a:rPr lang="en-US" sz="2400" b="1" dirty="0">
                <a:solidFill>
                  <a:srgbClr val="C00000"/>
                </a:solidFill>
                <a:latin typeface="Times New Roman" panose="02020603050405020304" pitchFamily="18" charset="0"/>
                <a:cs typeface="Times New Roman" panose="02020603050405020304" pitchFamily="18" charset="0"/>
              </a:rPr>
              <a:t> 1 electron ở </a:t>
            </a:r>
            <a:r>
              <a:rPr lang="en-US" sz="2400" b="1" dirty="0" err="1">
                <a:solidFill>
                  <a:srgbClr val="C00000"/>
                </a:solidFill>
                <a:latin typeface="Times New Roman" panose="02020603050405020304" pitchFamily="18" charset="0"/>
                <a:cs typeface="Times New Roman" panose="02020603050405020304" pitchFamily="18" charset="0"/>
              </a:rPr>
              <a:t>lớp</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ngoài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cùng</a:t>
            </a:r>
            <a:r>
              <a:rPr lang="en-US" sz="2400" b="1" dirty="0">
                <a:solidFill>
                  <a:srgbClr val="C00000"/>
                </a:solidFill>
                <a:latin typeface="Times New Roman" panose="02020603050405020304" pitchFamily="18" charset="0"/>
                <a:cs typeface="Times New Roman" panose="02020603050405020304" pitchFamily="18" charset="0"/>
              </a:rPr>
              <a:t> =&gt; Cho </a:t>
            </a:r>
            <a:r>
              <a:rPr lang="en-US" sz="2400" b="1" dirty="0" err="1">
                <a:solidFill>
                  <a:srgbClr val="C00000"/>
                </a:solidFill>
                <a:latin typeface="Times New Roman" panose="02020603050405020304" pitchFamily="18" charset="0"/>
                <a:cs typeface="Times New Roman" panose="02020603050405020304" pitchFamily="18" charset="0"/>
              </a:rPr>
              <a:t>đi</a:t>
            </a:r>
            <a:r>
              <a:rPr lang="en-US" sz="2400" b="1" dirty="0">
                <a:solidFill>
                  <a:srgbClr val="C00000"/>
                </a:solidFill>
                <a:latin typeface="Times New Roman" panose="02020603050405020304" pitchFamily="18" charset="0"/>
                <a:cs typeface="Times New Roman" panose="02020603050405020304" pitchFamily="18" charset="0"/>
              </a:rPr>
              <a:t> 1 electron ở </a:t>
            </a:r>
            <a:r>
              <a:rPr lang="en-US" sz="2400" b="1" dirty="0" err="1">
                <a:solidFill>
                  <a:srgbClr val="C00000"/>
                </a:solidFill>
                <a:latin typeface="Times New Roman" panose="02020603050405020304" pitchFamily="18" charset="0"/>
                <a:cs typeface="Times New Roman" panose="02020603050405020304" pitchFamily="18" charset="0"/>
              </a:rPr>
              <a:t>lớp</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ngoài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cùng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để</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đạt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cấu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hình</a:t>
            </a:r>
            <a:r>
              <a:rPr lang="en-US" sz="2400" b="1" dirty="0">
                <a:solidFill>
                  <a:srgbClr val="C00000"/>
                </a:solidFill>
                <a:latin typeface="Times New Roman" panose="02020603050405020304" pitchFamily="18" charset="0"/>
                <a:cs typeface="Times New Roman" panose="02020603050405020304" pitchFamily="18" charset="0"/>
              </a:rPr>
              <a:t> electron </a:t>
            </a:r>
            <a:r>
              <a:rPr lang="en-US" sz="2400" b="1" dirty="0" err="1">
                <a:solidFill>
                  <a:srgbClr val="C00000"/>
                </a:solidFill>
                <a:latin typeface="Times New Roman" panose="02020603050405020304" pitchFamily="18" charset="0"/>
                <a:cs typeface="Times New Roman" panose="02020603050405020304" pitchFamily="18" charset="0"/>
              </a:rPr>
              <a:t>bền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vững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của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khí</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hiếm</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49770" y="3975159"/>
            <a:ext cx="11289780" cy="584775"/>
          </a:xfrm>
          <a:prstGeom prst="rect">
            <a:avLst/>
          </a:prstGeom>
        </p:spPr>
        <p:txBody>
          <a:bodyPr wrap="square">
            <a:spAutoFit/>
          </a:bodyPr>
          <a:lstStyle/>
          <a:p>
            <a:r>
              <a:rPr lang="vi-VN" sz="3200">
                <a:solidFill>
                  <a:srgbClr val="FF0000"/>
                </a:solidFill>
                <a:latin typeface="Times New Roman" panose="02020603050405020304" pitchFamily="18" charset="0"/>
              </a:rPr>
              <a:t>- Sơ đồ tạo thành liên kết trong phân tử potassium fluoride</a:t>
            </a:r>
            <a:endParaRPr lang="en-US" sz="3200">
              <a:solidFill>
                <a:srgbClr val="FF0000"/>
              </a:solidFill>
              <a:latin typeface="Calibri Light" panose="020F0302020204030204"/>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466" y="4691573"/>
            <a:ext cx="6956388" cy="2109994"/>
          </a:xfrm>
          <a:prstGeom prst="rect">
            <a:avLst/>
          </a:prstGeom>
        </p:spPr>
      </p:pic>
    </p:spTree>
    <p:extLst>
      <p:ext uri="{BB962C8B-B14F-4D97-AF65-F5344CB8AC3E}">
        <p14:creationId xmlns:p14="http://schemas.microsoft.com/office/powerpoint/2010/main" val="368142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6815" y="932834"/>
            <a:ext cx="5056192" cy="718466"/>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3200">
              <a:solidFill>
                <a:srgbClr val="FF0000"/>
              </a:solidFill>
              <a:ea typeface="Calibri" panose="020F0502020204030204" pitchFamily="34" charset="0"/>
              <a:cs typeface="Times New Roman" panose="02020603050405020304" pitchFamily="18" charset="0"/>
            </a:endParaRPr>
          </a:p>
        </p:txBody>
      </p:sp>
      <p:sp>
        <p:nvSpPr>
          <p:cNvPr id="5" name="Rectangle 4"/>
          <p:cNvSpPr/>
          <p:nvPr/>
        </p:nvSpPr>
        <p:spPr>
          <a:xfrm>
            <a:off x="0" y="1891142"/>
            <a:ext cx="12022111" cy="1754326"/>
          </a:xfrm>
          <a:prstGeom prst="rect">
            <a:avLst/>
          </a:prstGeom>
        </p:spPr>
        <p:txBody>
          <a:bodyPr wrap="square">
            <a:spAutoFit/>
          </a:bodyPr>
          <a:lstStyle/>
          <a:p>
            <a:pPr algn="just"/>
            <a:r>
              <a:rPr lang="vi-VN" sz="3600" dirty="0">
                <a:solidFill>
                  <a:srgbClr val="0000CC"/>
                </a:solidFill>
                <a:latin typeface="Times New Roman" panose="02020603050405020304" pitchFamily="18" charset="0"/>
                <a:ea typeface="VNI-Times" pitchFamily="2" charset="0"/>
                <a:cs typeface="Times New Roman" panose="02020603050405020304" pitchFamily="18" charset="0"/>
              </a:rPr>
              <a:t>LT2</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Nguyên</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tử</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Ca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có</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2 electron ở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lớp</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ngoài</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cùng</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Hãy</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vẽ</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sơ</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đồ</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tạo</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thành</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liên</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kết</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nguyên</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tử</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Ca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kết</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hợp</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với</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nguyên</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tử</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O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tạo</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ra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phân</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tử</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Calcium oxide?</a:t>
            </a:r>
          </a:p>
        </p:txBody>
      </p:sp>
    </p:spTree>
    <p:extLst>
      <p:ext uri="{BB962C8B-B14F-4D97-AF65-F5344CB8AC3E}">
        <p14:creationId xmlns:p14="http://schemas.microsoft.com/office/powerpoint/2010/main" val="126090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3304"/>
            <a:ext cx="11940988" cy="1938992"/>
          </a:xfrm>
          <a:prstGeom prst="rect">
            <a:avLst/>
          </a:prstGeom>
        </p:spPr>
        <p:txBody>
          <a:bodyPr wrap="square">
            <a:spAutoFit/>
          </a:bodyPr>
          <a:lstStyle/>
          <a:p>
            <a:pPr algn="just">
              <a:buFont typeface="Arial" panose="020B0604020202020204" pitchFamily="34" charset="0"/>
              <a:buChar char="•"/>
            </a:pPr>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Ca có 2 electron ở lớp ngoài cùng (giống như nguyên tử Mg) =&gt; Dễ dàng cho đi 2 electron ở lớp ngoài cùng để tạo cấu hình electron bền vững của khí hiếm</a:t>
            </a:r>
          </a:p>
          <a:p>
            <a:pPr algn="just">
              <a:buFont typeface="Arial" panose="020B0604020202020204" pitchFamily="34" charset="0"/>
              <a:buChar char="•"/>
            </a:pPr>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O có 6 electron ở lớp ngoài cùng =&gt; Dễ dàng nhận thêm 2 electron ở lớp ngoài cùng để tạo cấu hình electron bền vững của khí hiếm</a:t>
            </a:r>
          </a:p>
          <a:p>
            <a:pPr algn="just">
              <a:buFont typeface="Arial" panose="020B0604020202020204" pitchFamily="34" charset="0"/>
              <a:buChar char="•"/>
            </a:pPr>
            <a:r>
              <a:rPr lang="en-US" sz="2400" dirty="0">
                <a:solidFill>
                  <a:srgbClr val="0000CC"/>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Sơ đồ </a:t>
            </a:r>
            <a:r>
              <a:rPr lang="en-US" sz="2400" dirty="0">
                <a:solidFill>
                  <a:srgbClr val="0000CC"/>
                </a:solidFill>
                <a:latin typeface="Times New Roman" panose="02020603050405020304" pitchFamily="18" charset="0"/>
                <a:cs typeface="Times New Roman" panose="02020603050405020304" pitchFamily="18" charset="0"/>
              </a:rPr>
              <a:t>:</a:t>
            </a:r>
            <a:endParaRPr lang="vi-VN" sz="2400" dirty="0">
              <a:solidFill>
                <a:srgbClr val="0000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113140" y="0"/>
            <a:ext cx="1131785" cy="593304"/>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LT 2</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FF0000"/>
              </a:solidFil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859" y="2799243"/>
            <a:ext cx="5816184" cy="1915510"/>
          </a:xfrm>
          <a:prstGeom prst="rect">
            <a:avLst/>
          </a:prstGeom>
        </p:spPr>
      </p:pic>
    </p:spTree>
    <p:extLst>
      <p:ext uri="{BB962C8B-B14F-4D97-AF65-F5344CB8AC3E}">
        <p14:creationId xmlns:p14="http://schemas.microsoft.com/office/powerpoint/2010/main" val="97778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a16="http://schemas.microsoft.com/office/drawing/2014/main"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948" y="340893"/>
            <a:ext cx="6368717" cy="65171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243397-2789-4689-872E-EEAFA393CFA7}"/>
              </a:ext>
            </a:extLst>
          </p:cNvPr>
          <p:cNvSpPr/>
          <p:nvPr/>
        </p:nvSpPr>
        <p:spPr>
          <a:xfrm>
            <a:off x="4738257" y="2690200"/>
            <a:ext cx="1990927" cy="1774973"/>
          </a:xfrm>
          <a:prstGeom prst="rect">
            <a:avLst/>
          </a:prstGeom>
          <a:noFill/>
        </p:spPr>
        <p:txBody>
          <a:bodyPr wrap="square" lIns="91440" tIns="45720" rIns="91440" bIns="45720">
            <a:spAutoFit/>
          </a:bodyPr>
          <a:lstStyle/>
          <a:p>
            <a:pPr algn="ctr"/>
            <a:r>
              <a:rPr lang="en-US" sz="5467" b="1">
                <a:ln w="12700">
                  <a:solidFill>
                    <a:srgbClr val="5B9BD5"/>
                  </a:solidFill>
                  <a:prstDash val="solid"/>
                </a:ln>
                <a:solidFill>
                  <a:srgbClr val="5B9BD5">
                    <a:lumMod val="60000"/>
                    <a:lumOff val="40000"/>
                  </a:srgbClr>
                </a:solidFill>
                <a:effectLst>
                  <a:outerShdw dist="38100" dir="2640000" algn="bl" rotWithShape="0">
                    <a:srgbClr val="5B9BD5"/>
                  </a:outerShdw>
                </a:effectLst>
              </a:rPr>
              <a:t>Khởi </a:t>
            </a:r>
          </a:p>
          <a:p>
            <a:pPr algn="ctr"/>
            <a:r>
              <a:rPr lang="en-US" sz="5467" b="1">
                <a:ln w="12700">
                  <a:solidFill>
                    <a:srgbClr val="5B9BD5"/>
                  </a:solidFill>
                  <a:prstDash val="solid"/>
                </a:ln>
                <a:solidFill>
                  <a:srgbClr val="5B9BD5">
                    <a:lumMod val="60000"/>
                    <a:lumOff val="40000"/>
                  </a:srgbClr>
                </a:solidFill>
                <a:effectLst>
                  <a:outerShdw dist="38100" dir="2640000" algn="bl" rotWithShape="0">
                    <a:srgbClr val="5B9BD5"/>
                  </a:outerShdw>
                </a:effectLst>
              </a:rPr>
              <a:t>động</a:t>
            </a:r>
          </a:p>
        </p:txBody>
      </p:sp>
    </p:spTree>
    <p:extLst>
      <p:ext uri="{BB962C8B-B14F-4D97-AF65-F5344CB8AC3E}">
        <p14:creationId xmlns:p14="http://schemas.microsoft.com/office/powerpoint/2010/main" val="340811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50944"/>
            <a:ext cx="10045314" cy="593304"/>
          </a:xfrm>
          <a:prstGeom prst="rect">
            <a:avLst/>
          </a:prstGeom>
        </p:spPr>
        <p:txBody>
          <a:bodyPr wrap="none">
            <a:spAutoFit/>
          </a:bodyPr>
          <a:lstStyle/>
          <a:p>
            <a:pPr algn="just">
              <a:lnSpc>
                <a:spcPct val="107000"/>
              </a:lnSpc>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magnesium oxide</a:t>
            </a:r>
            <a:endParaRPr lang="en-US" sz="2400" dirty="0">
              <a:solidFill>
                <a:prstClr val="black"/>
              </a:solidFill>
              <a:ea typeface="Calibri" panose="020F0502020204030204" pitchFamily="34" charset="0"/>
              <a:cs typeface="Times New Roman" panose="02020603050405020304" pitchFamily="18" charset="0"/>
            </a:endParaRPr>
          </a:p>
        </p:txBody>
      </p:sp>
      <p:sp>
        <p:nvSpPr>
          <p:cNvPr id="9" name="Rectangle 8"/>
          <p:cNvSpPr/>
          <p:nvPr/>
        </p:nvSpPr>
        <p:spPr>
          <a:xfrm>
            <a:off x="269823" y="1684769"/>
            <a:ext cx="11197653" cy="1200329"/>
          </a:xfrm>
          <a:prstGeom prst="rect">
            <a:avLst/>
          </a:prstGeom>
        </p:spPr>
        <p:txBody>
          <a:bodyPr wrap="square">
            <a:spAutoFit/>
          </a:bodyPr>
          <a:lstStyle/>
          <a:p>
            <a:pPr algn="ctr"/>
            <a:r>
              <a:rPr lang="en-US" sz="3600">
                <a:solidFill>
                  <a:srgbClr val="0000CC"/>
                </a:solidFill>
                <a:latin typeface="Times New Roman" panose="02020603050405020304" pitchFamily="18" charset="0"/>
                <a:ea typeface="Calibri" panose="020F0502020204030204" pitchFamily="34" charset="0"/>
              </a:rPr>
              <a:t>Liên kết ion là gì? Các hợp chất ion có những tính chất chung nào? </a:t>
            </a:r>
            <a:endParaRPr lang="en-US" sz="3600">
              <a:solidFill>
                <a:srgbClr val="0000CC"/>
              </a:solidFill>
            </a:endParaRPr>
          </a:p>
        </p:txBody>
      </p:sp>
      <p:sp>
        <p:nvSpPr>
          <p:cNvPr id="13" name="Rectangle 12"/>
          <p:cNvSpPr/>
          <p:nvPr/>
        </p:nvSpPr>
        <p:spPr>
          <a:xfrm>
            <a:off x="269823" y="1544248"/>
            <a:ext cx="11512446" cy="4273349"/>
          </a:xfrm>
          <a:prstGeom prst="rect">
            <a:avLst/>
          </a:prstGeom>
        </p:spPr>
        <p:txBody>
          <a:bodyPr wrap="square">
            <a:spAutoFit/>
          </a:bodyPr>
          <a:lstStyle/>
          <a:p>
            <a:pPr algn="just">
              <a:lnSpc>
                <a:spcPct val="107000"/>
              </a:lnSpc>
            </a:pPr>
            <a:r>
              <a:rPr lang="vi-VN" sz="32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 Khái niệm: </a:t>
            </a:r>
            <a:endParaRPr lang="en-US" sz="2400" dirty="0">
              <a:solidFill>
                <a:srgbClr val="0000CC"/>
              </a:solidFill>
              <a:ea typeface="Calibri" panose="020F0502020204030204" pitchFamily="34" charset="0"/>
              <a:cs typeface="Times New Roman" panose="02020603050405020304" pitchFamily="18" charset="0"/>
            </a:endParaRPr>
          </a:p>
          <a:p>
            <a:pPr algn="just">
              <a:lnSpc>
                <a:spcPct val="107000"/>
              </a:lnSpc>
            </a:pP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ion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hút</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ion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dương</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ion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âm</a:t>
            </a: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C00000"/>
              </a:solidFill>
              <a:ea typeface="Calibri" panose="020F0502020204030204" pitchFamily="34" charset="0"/>
              <a:cs typeface="Times New Roman" panose="02020603050405020304" pitchFamily="18" charset="0"/>
            </a:endParaRPr>
          </a:p>
          <a:p>
            <a:pPr algn="just">
              <a:lnSpc>
                <a:spcPct val="107000"/>
              </a:lnSpc>
            </a:pP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Tính</a:t>
            </a: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hợp</a:t>
            </a: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ion: </a:t>
            </a:r>
            <a:endParaRPr lang="en-US" sz="2400" dirty="0">
              <a:solidFill>
                <a:srgbClr val="0000CC"/>
              </a:solidFill>
              <a:ea typeface="Calibri" panose="020F0502020204030204" pitchFamily="34" charset="0"/>
              <a:cs typeface="Times New Roman" panose="02020603050405020304" pitchFamily="18" charset="0"/>
            </a:endParaRPr>
          </a:p>
          <a:p>
            <a:pPr algn="just">
              <a:lnSpc>
                <a:spcPct val="107000"/>
              </a:lnSpc>
            </a:pP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rắn</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C00000"/>
              </a:solidFill>
              <a:ea typeface="Calibri" panose="020F0502020204030204" pitchFamily="34" charset="0"/>
              <a:cs typeface="Times New Roman" panose="02020603050405020304" pitchFamily="18" charset="0"/>
            </a:endParaRPr>
          </a:p>
          <a:p>
            <a:pPr algn="just">
              <a:lnSpc>
                <a:spcPct val="107000"/>
              </a:lnSpc>
            </a:pP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nhiệt</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nóng</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chảy</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nhiệt</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sôi</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C00000"/>
              </a:solidFill>
              <a:ea typeface="Calibri" panose="020F0502020204030204" pitchFamily="34" charset="0"/>
              <a:cs typeface="Times New Roman" panose="02020603050405020304" pitchFamily="18" charset="0"/>
            </a:endParaRPr>
          </a:p>
          <a:p>
            <a:pPr algn="just">
              <a:lnSpc>
                <a:spcPct val="107000"/>
              </a:lnSpc>
            </a:pP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tan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dẫn</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điện</a:t>
            </a:r>
            <a:endParaRPr lang="en-US" sz="2400" dirty="0">
              <a:solidFill>
                <a:srgbClr val="C00000"/>
              </a:solidFill>
              <a:ea typeface="Calibri" panose="020F0502020204030204" pitchFamily="34" charset="0"/>
              <a:cs typeface="Times New Roman" panose="02020603050405020304" pitchFamily="18" charset="0"/>
            </a:endParaRPr>
          </a:p>
          <a:p>
            <a:r>
              <a:rPr lang="en-US" sz="3200" dirty="0" err="1">
                <a:solidFill>
                  <a:srgbClr val="0000CC"/>
                </a:solidFill>
                <a:latin typeface="Times New Roman" panose="02020603050405020304" pitchFamily="18" charset="0"/>
                <a:ea typeface="Calibri" panose="020F0502020204030204" pitchFamily="34" charset="0"/>
              </a:rPr>
              <a:t>Ví</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dụ</a:t>
            </a:r>
            <a:r>
              <a:rPr lang="en-US" sz="3200" dirty="0">
                <a:solidFill>
                  <a:srgbClr val="0000CC"/>
                </a:solidFill>
                <a:latin typeface="Times New Roman" panose="02020603050405020304" pitchFamily="18" charset="0"/>
                <a:ea typeface="Calibri" panose="020F0502020204030204" pitchFamily="34" charset="0"/>
              </a:rPr>
              <a:t>: sodium chloride, calcium chloride, …. </a:t>
            </a:r>
            <a:endParaRPr lang="en-US" sz="3200" dirty="0">
              <a:solidFill>
                <a:srgbClr val="0000CC"/>
              </a:solidFill>
            </a:endParaRPr>
          </a:p>
        </p:txBody>
      </p:sp>
    </p:spTree>
    <p:extLst>
      <p:ext uri="{BB962C8B-B14F-4D97-AF65-F5344CB8AC3E}">
        <p14:creationId xmlns:p14="http://schemas.microsoft.com/office/powerpoint/2010/main" val="228606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5"/>
          <p:cNvSpPr/>
          <p:nvPr/>
        </p:nvSpPr>
        <p:spPr>
          <a:xfrm>
            <a:off x="3878315" y="2348358"/>
            <a:ext cx="4154023" cy="923289"/>
          </a:xfrm>
          <a:prstGeom prst="rect">
            <a:avLst/>
          </a:prstGeom>
          <a:noFill/>
          <a:ln>
            <a:noFill/>
          </a:ln>
        </p:spPr>
        <p:txBody>
          <a:bodyPr spcFirstLastPara="1" wrap="square" lIns="91425" tIns="45700" rIns="91425" bIns="45700" anchor="t" anchorCtr="0">
            <a:spAutoFit/>
          </a:bodyPr>
          <a:lstStyle/>
          <a:p>
            <a:pPr algn="ctr"/>
            <a:r>
              <a:rPr lang="en-US" sz="5400" b="1">
                <a:solidFill>
                  <a:srgbClr val="0070C0"/>
                </a:solidFill>
                <a:latin typeface="Times New Roman"/>
                <a:ea typeface="Times New Roman"/>
                <a:cs typeface="Times New Roman"/>
                <a:sym typeface="Times New Roman"/>
              </a:rPr>
              <a:t>LUYỆN TẬP</a:t>
            </a:r>
            <a:endParaRPr>
              <a:solidFill>
                <a:srgbClr val="0070C0"/>
              </a:solidFill>
            </a:endParaRPr>
          </a:p>
        </p:txBody>
      </p:sp>
      <p:pic>
        <p:nvPicPr>
          <p:cNvPr id="3" name="Google Shape;239;p25"/>
          <p:cNvPicPr preferRelativeResize="0"/>
          <p:nvPr/>
        </p:nvPicPr>
        <p:blipFill rotWithShape="1">
          <a:blip r:embed="rId3">
            <a:alphaModFix/>
          </a:blip>
          <a:srcRect/>
          <a:stretch/>
        </p:blipFill>
        <p:spPr>
          <a:xfrm>
            <a:off x="2133602" y="2309664"/>
            <a:ext cx="866775" cy="962025"/>
          </a:xfrm>
          <a:prstGeom prst="rect">
            <a:avLst/>
          </a:prstGeom>
          <a:noFill/>
          <a:ln>
            <a:noFill/>
          </a:ln>
        </p:spPr>
      </p:pic>
    </p:spTree>
    <p:extLst>
      <p:ext uri="{BB962C8B-B14F-4D97-AF65-F5344CB8AC3E}">
        <p14:creationId xmlns:p14="http://schemas.microsoft.com/office/powerpoint/2010/main" val="1579059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6A1AAF9-627F-4C68-BA6B-DC336DE269F0}"/>
              </a:ext>
            </a:extLst>
          </p:cNvPr>
          <p:cNvSpPr/>
          <p:nvPr/>
        </p:nvSpPr>
        <p:spPr>
          <a:xfrm>
            <a:off x="5172635" y="6221505"/>
            <a:ext cx="484094" cy="493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20754CB-D08C-4C2A-B49B-0B6ADE301D5F}"/>
              </a:ext>
            </a:extLst>
          </p:cNvPr>
          <p:cNvSpPr/>
          <p:nvPr/>
        </p:nvSpPr>
        <p:spPr>
          <a:xfrm>
            <a:off x="5656729" y="4778188"/>
            <a:ext cx="484094" cy="493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E299FB9-784E-4305-ACE1-1208F2A49413}"/>
              </a:ext>
            </a:extLst>
          </p:cNvPr>
          <p:cNvSpPr/>
          <p:nvPr/>
        </p:nvSpPr>
        <p:spPr>
          <a:xfrm>
            <a:off x="-8964" y="4778188"/>
            <a:ext cx="484094" cy="493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B2DEA1A-7CFE-4E9C-A48E-00E62A2F313B}"/>
              </a:ext>
            </a:extLst>
          </p:cNvPr>
          <p:cNvSpPr/>
          <p:nvPr/>
        </p:nvSpPr>
        <p:spPr>
          <a:xfrm>
            <a:off x="8965" y="1819835"/>
            <a:ext cx="484094" cy="493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85B0F8-D424-40E8-8DAA-33B8BFF3915A}"/>
              </a:ext>
            </a:extLst>
          </p:cNvPr>
          <p:cNvSpPr>
            <a:spLocks noGrp="1"/>
          </p:cNvSpPr>
          <p:nvPr>
            <p:ph type="title"/>
          </p:nvPr>
        </p:nvSpPr>
        <p:spPr>
          <a:xfrm>
            <a:off x="1351429" y="-5698"/>
            <a:ext cx="9094694" cy="782357"/>
          </a:xfrm>
        </p:spPr>
        <p:txBody>
          <a:bodyPr>
            <a:normAutofit/>
          </a:bodyPr>
          <a:lstStyle/>
          <a:p>
            <a:pPr algn="ctr"/>
            <a:r>
              <a:rPr lang="vi-VN" sz="3600" dirty="0"/>
              <a:t>TRÒ CHƠI: AI NHANH HƠN</a:t>
            </a:r>
            <a:endParaRPr lang="en-US" sz="3600" dirty="0"/>
          </a:p>
        </p:txBody>
      </p:sp>
      <p:sp>
        <p:nvSpPr>
          <p:cNvPr id="3" name="Content Placeholder 2">
            <a:extLst>
              <a:ext uri="{FF2B5EF4-FFF2-40B4-BE49-F238E27FC236}">
                <a16:creationId xmlns:a16="http://schemas.microsoft.com/office/drawing/2014/main" id="{DE701F7D-1B06-461D-90A4-D6EF258B51D6}"/>
              </a:ext>
            </a:extLst>
          </p:cNvPr>
          <p:cNvSpPr>
            <a:spLocks noGrp="1"/>
          </p:cNvSpPr>
          <p:nvPr>
            <p:ph idx="1"/>
          </p:nvPr>
        </p:nvSpPr>
        <p:spPr>
          <a:xfrm>
            <a:off x="98612" y="636495"/>
            <a:ext cx="11842376" cy="5836024"/>
          </a:xfrm>
        </p:spPr>
        <p:txBody>
          <a:bodyPr>
            <a:noAutofit/>
          </a:bodyPr>
          <a:lstStyle/>
          <a:p>
            <a:pPr marL="0" marR="88900" indent="0" algn="just">
              <a:lnSpc>
                <a:spcPct val="107000"/>
              </a:lnSpc>
              <a:spcAft>
                <a:spcPts val="800"/>
              </a:spcAft>
              <a:buNone/>
            </a:pPr>
            <a:r>
              <a:rPr lang="en-US" sz="2400" b="1" dirty="0" err="1">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Câu</a:t>
            </a:r>
            <a:r>
              <a:rPr lang="en-US" sz="2400" b="1"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 1: Khi </a:t>
            </a:r>
            <a:r>
              <a:rPr lang="en-US" sz="2400" b="1" dirty="0" err="1">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hai</a:t>
            </a:r>
            <a:r>
              <a:rPr lang="en-US" sz="2400" b="1"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2400" b="1" dirty="0" err="1">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nguyên</a:t>
            </a:r>
            <a:r>
              <a:rPr lang="en-US" sz="2400" b="1"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2400" b="1" dirty="0" err="1">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tử</a:t>
            </a:r>
            <a:r>
              <a:rPr lang="en-US" sz="2400" b="1"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 A </a:t>
            </a:r>
            <a:r>
              <a:rPr lang="en-US" sz="2400" b="1" dirty="0" err="1">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và</a:t>
            </a:r>
            <a:r>
              <a:rPr lang="en-US" sz="2400" b="1"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 B </a:t>
            </a:r>
            <a:r>
              <a:rPr lang="en-US" sz="2400" b="1" dirty="0" err="1">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tạo</a:t>
            </a:r>
            <a:r>
              <a:rPr lang="en-US" sz="2400" b="1"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 ra </a:t>
            </a:r>
            <a:r>
              <a:rPr lang="en-US" sz="2400" b="1" dirty="0" err="1">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liên</a:t>
            </a:r>
            <a:r>
              <a:rPr lang="en-US" sz="2400" b="1"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2400" b="1" dirty="0" err="1">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kết</a:t>
            </a:r>
            <a:r>
              <a:rPr lang="en-US" sz="2400" b="1"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 ion </a:t>
            </a:r>
            <a:r>
              <a:rPr lang="en-US" sz="2400" b="1" dirty="0" err="1">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với</a:t>
            </a:r>
            <a:r>
              <a:rPr lang="en-US" sz="2400" b="1"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2400" b="1" dirty="0" err="1">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nhau</a:t>
            </a:r>
            <a:r>
              <a:rPr lang="en-US" sz="2400" b="1"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2400" b="1" dirty="0" err="1">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thì</a:t>
            </a:r>
            <a:r>
              <a:rPr lang="en-US" sz="2400" b="1"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a:t>
            </a: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88900" indent="-342900" algn="just">
              <a:lnSpc>
                <a:spcPct val="107000"/>
              </a:lnSpc>
              <a:spcAft>
                <a:spcPts val="800"/>
              </a:spcAft>
              <a:buAutoNum type="alphaUcPeriod"/>
            </a:pPr>
            <a:r>
              <a:rPr lang="de-DE" sz="2400"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Mỗi nguyên tử A và B đều nhận thêm electron</a:t>
            </a:r>
            <a:r>
              <a:rPr lang="vi-VN" sz="2400"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                        </a:t>
            </a:r>
          </a:p>
          <a:p>
            <a:pPr marL="0" marR="88900" indent="0" algn="just">
              <a:lnSpc>
                <a:spcPct val="107000"/>
              </a:lnSpc>
              <a:spcAft>
                <a:spcPts val="800"/>
              </a:spcAft>
              <a:buNone/>
            </a:pPr>
            <a:r>
              <a:rPr lang="vi-VN" sz="2400" dirty="0">
                <a:solidFill>
                  <a:srgbClr val="0070C0"/>
                </a:solidFill>
                <a:latin typeface="Times New Roman" panose="02020603050405020304" pitchFamily="18" charset="0"/>
                <a:ea typeface="Yu Gothic" panose="020B0400000000000000" pitchFamily="34" charset="-128"/>
                <a:cs typeface="Times New Roman" panose="02020603050405020304" pitchFamily="18" charset="0"/>
              </a:rPr>
              <a:t>B. </a:t>
            </a:r>
            <a:r>
              <a:rPr lang="de-DE" sz="2400"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Một nguyên tử nhận thêm electron, một nguyên tử cho đi electron</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88900" indent="0" algn="just">
              <a:lnSpc>
                <a:spcPct val="107000"/>
              </a:lnSpc>
              <a:spcAft>
                <a:spcPts val="800"/>
              </a:spcAft>
              <a:buNone/>
            </a:pPr>
            <a:r>
              <a:rPr lang="de-DE" sz="2400"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C. Proton được chuyển từ nguyên tử này sang nguyên tử kia</a:t>
            </a:r>
            <a:r>
              <a:rPr lang="vi-VN" sz="2400"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       </a:t>
            </a:r>
          </a:p>
          <a:p>
            <a:pPr marL="0" marR="88900" indent="0" algn="just">
              <a:lnSpc>
                <a:spcPct val="107000"/>
              </a:lnSpc>
              <a:spcAft>
                <a:spcPts val="800"/>
              </a:spcAft>
              <a:buNone/>
            </a:pPr>
            <a:r>
              <a:rPr lang="de-DE" sz="2400"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D. Mỗi nguyên tử A và B đều cho đi electron</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88900" indent="0" algn="just">
              <a:lnSpc>
                <a:spcPct val="107000"/>
              </a:lnSpc>
              <a:spcAft>
                <a:spcPts val="800"/>
              </a:spcAft>
              <a:buNone/>
            </a:pPr>
            <a:r>
              <a:rPr lang="de-DE" sz="2400" b="1"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Câu 2: Liên kết ion được tạo thành bởi lực hút giữa các ion mang điện tích trái dấu. Trong số các cặp ion sau đây, những cặp nào có thể tạo ra hợp chất ion</a:t>
            </a: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88900" indent="0" algn="just">
              <a:lnSpc>
                <a:spcPct val="107000"/>
              </a:lnSpc>
              <a:spcAft>
                <a:spcPts val="800"/>
              </a:spcAft>
              <a:buNone/>
            </a:pPr>
            <a:r>
              <a:rPr lang="de-DE" sz="2400"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A. K</a:t>
            </a:r>
            <a:r>
              <a:rPr lang="en-US" sz="2400" baseline="30000"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vi-VN" sz="2400"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và Cl</a:t>
            </a:r>
            <a:r>
              <a:rPr lang="vi-VN" sz="2400" baseline="30000"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 –                           </a:t>
            </a:r>
            <a:r>
              <a:rPr lang="vi-VN" sz="2400"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B. </a:t>
            </a:r>
            <a:r>
              <a:rPr lang="vi-VN"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Ca</a:t>
            </a:r>
            <a:r>
              <a:rPr lang="en-US" sz="2400"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vi-VN"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 Ba</a:t>
            </a:r>
            <a:r>
              <a:rPr lang="en-US" sz="2400"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a:t>
            </a:r>
            <a:r>
              <a:rPr lang="vi-VN" sz="2400" baseline="30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vi-VN" sz="2400"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C. </a:t>
            </a:r>
            <a:r>
              <a:rPr lang="vi-VN"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Mg</a:t>
            </a:r>
            <a:r>
              <a:rPr lang="en-US" sz="2400"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vi-VN"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 O</a:t>
            </a:r>
            <a:r>
              <a:rPr lang="vi-VN" sz="2400"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vi-VN" sz="2400"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D. Cl</a:t>
            </a:r>
            <a:r>
              <a:rPr lang="vi-VN" sz="2400" baseline="30000"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 – </a:t>
            </a:r>
            <a:r>
              <a:rPr lang="vi-VN" sz="2400"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và Br</a:t>
            </a:r>
            <a:r>
              <a:rPr lang="vi-VN" sz="2400" baseline="30000" dirty="0">
                <a:solidFill>
                  <a:srgbClr val="0070C0"/>
                </a:solidFill>
                <a:effectLst/>
                <a:latin typeface="Times New Roman" panose="02020603050405020304" pitchFamily="18" charset="0"/>
                <a:ea typeface="Yu Gothic" panose="020B0400000000000000" pitchFamily="34" charset="-128"/>
                <a:cs typeface="Times New Roman" panose="02020603050405020304" pitchFamily="18" charset="0"/>
              </a:rPr>
              <a:t> –</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91440" indent="0">
              <a:lnSpc>
                <a:spcPct val="110000"/>
              </a:lnSpc>
              <a:spcBef>
                <a:spcPts val="300"/>
              </a:spcBef>
              <a:spcAft>
                <a:spcPts val="300"/>
              </a:spcAft>
              <a:buNone/>
            </a:pP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 </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ion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91440" indent="0">
              <a:lnSpc>
                <a:spcPct val="110000"/>
              </a:lnSpc>
              <a:spcBef>
                <a:spcPts val="300"/>
              </a:spcBef>
              <a:spcAft>
                <a:spcPts val="300"/>
              </a:spcAft>
              <a:buNone/>
            </a:pPr>
            <a:r>
              <a:rPr lang="it-IT"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Kim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it-IT"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it-IT"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Phi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kim</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pt-BR"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91440" indent="0">
              <a:lnSpc>
                <a:spcPct val="110000"/>
              </a:lnSpc>
              <a:spcBef>
                <a:spcPts val="300"/>
              </a:spcBef>
              <a:spcAft>
                <a:spcPts val="300"/>
              </a:spcAft>
              <a:buNone/>
            </a:pPr>
            <a:r>
              <a:rPr lang="it-IT"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Kim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phi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kim</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pt-BR"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it-IT"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Kim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phi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kim</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solidFill>
                <a:srgbClr val="0070C0"/>
              </a:solidFill>
            </a:endParaRPr>
          </a:p>
        </p:txBody>
      </p:sp>
    </p:spTree>
    <p:extLst>
      <p:ext uri="{BB962C8B-B14F-4D97-AF65-F5344CB8AC3E}">
        <p14:creationId xmlns:p14="http://schemas.microsoft.com/office/powerpoint/2010/main" val="2789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additive="base">
                                        <p:cTn id="5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8" end="8"/>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 calcmode="lin" valueType="num">
                                      <p:cBhvr additive="base">
                                        <p:cTn id="6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barn(inVertical)">
                                      <p:cBhvr>
                                        <p:cTn id="6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51DAD-3345-4094-81DB-889D496C96FC}"/>
              </a:ext>
            </a:extLst>
          </p:cNvPr>
          <p:cNvSpPr txBox="1">
            <a:spLocks/>
          </p:cNvSpPr>
          <p:nvPr/>
        </p:nvSpPr>
        <p:spPr>
          <a:xfrm>
            <a:off x="1351429" y="-5698"/>
            <a:ext cx="9094694" cy="7823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3600"/>
              <a:t>TRÒ CHƠI: AI NHANH HƠN</a:t>
            </a:r>
            <a:endParaRPr lang="en-US" sz="3600" dirty="0"/>
          </a:p>
        </p:txBody>
      </p:sp>
      <p:sp>
        <p:nvSpPr>
          <p:cNvPr id="3" name="Content Placeholder 2">
            <a:extLst>
              <a:ext uri="{FF2B5EF4-FFF2-40B4-BE49-F238E27FC236}">
                <a16:creationId xmlns:a16="http://schemas.microsoft.com/office/drawing/2014/main" id="{74591A69-D18B-4401-94B5-8A240B0D6793}"/>
              </a:ext>
            </a:extLst>
          </p:cNvPr>
          <p:cNvSpPr txBox="1">
            <a:spLocks/>
          </p:cNvSpPr>
          <p:nvPr/>
        </p:nvSpPr>
        <p:spPr>
          <a:xfrm>
            <a:off x="-78669" y="1149080"/>
            <a:ext cx="12003192" cy="12949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88900" indent="0" algn="just">
              <a:lnSpc>
                <a:spcPct val="107000"/>
              </a:lnSpc>
              <a:spcAft>
                <a:spcPts val="800"/>
              </a:spcAft>
              <a:buNone/>
            </a:pPr>
            <a:r>
              <a:rPr lang="vi-VN" sz="2400" b="1" dirty="0">
                <a:solidFill>
                  <a:srgbClr val="0070C0"/>
                </a:solidFill>
                <a:latin typeface="Times New Roman" panose="02020603050405020304" pitchFamily="18" charset="0"/>
                <a:ea typeface="Yu Gothic" panose="020B0400000000000000" pitchFamily="34" charset="-128"/>
                <a:cs typeface="Times New Roman" panose="02020603050405020304" pitchFamily="18" charset="0"/>
              </a:rPr>
              <a:t>Câu 4: </a:t>
            </a:r>
            <a:r>
              <a:rPr lang="vi-VN" dirty="0"/>
              <a:t>Trong các nguyên tố Mg, Cl, O, Na và Ne những cặp nguyên tố nào có thể tạo ra liên kết ion với nhau? </a:t>
            </a:r>
            <a:endParaRPr lang="en-US" dirty="0"/>
          </a:p>
          <a:p>
            <a:pPr marL="0" marR="88900" indent="0" algn="just">
              <a:lnSpc>
                <a:spcPct val="107000"/>
              </a:lnSpc>
              <a:spcAft>
                <a:spcPts val="800"/>
              </a:spcAft>
              <a:buFont typeface="Arial" panose="020B0604020202020204" pitchFamily="34" charset="0"/>
              <a:buNone/>
            </a:pPr>
            <a:endParaRPr lang="en-US" sz="2400" dirty="0">
              <a:solidFill>
                <a:srgbClr val="0070C0"/>
              </a:solidFill>
            </a:endParaRPr>
          </a:p>
        </p:txBody>
      </p:sp>
      <p:sp>
        <p:nvSpPr>
          <p:cNvPr id="4" name="Rectangle 3">
            <a:extLst>
              <a:ext uri="{FF2B5EF4-FFF2-40B4-BE49-F238E27FC236}">
                <a16:creationId xmlns:a16="http://schemas.microsoft.com/office/drawing/2014/main" id="{4CA8C24A-53E0-4D04-8032-93E8127A2F00}"/>
              </a:ext>
            </a:extLst>
          </p:cNvPr>
          <p:cNvSpPr/>
          <p:nvPr/>
        </p:nvSpPr>
        <p:spPr>
          <a:xfrm>
            <a:off x="991400" y="2705877"/>
            <a:ext cx="10209200" cy="2855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t>TRẢ LỜI</a:t>
            </a:r>
          </a:p>
          <a:p>
            <a:pPr marL="91440" marR="91440" algn="just">
              <a:lnSpc>
                <a:spcPct val="107000"/>
              </a:lnSpc>
              <a:spcAft>
                <a:spcPts val="800"/>
              </a:spcAft>
            </a:pP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Ne là khí hiếm nên không tham gia liên kết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 marR="91440" algn="just">
              <a:lnSpc>
                <a:spcPct val="107000"/>
              </a:lnSpc>
              <a:spcAft>
                <a:spcPts val="800"/>
              </a:spcAft>
            </a:pP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Liên kết ion được tạo ra giữa các nguyên tố sau: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 marR="91440" algn="just">
              <a:lnSpc>
                <a:spcPct val="107000"/>
              </a:lnSpc>
              <a:spcAft>
                <a:spcPts val="800"/>
              </a:spcAft>
            </a:pP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Mg và Cl, Mg và O, Na Và Cl, Na và 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vi-VN" sz="3200" dirty="0"/>
          </a:p>
        </p:txBody>
      </p:sp>
    </p:spTree>
    <p:extLst>
      <p:ext uri="{BB962C8B-B14F-4D97-AF65-F5344CB8AC3E}">
        <p14:creationId xmlns:p14="http://schemas.microsoft.com/office/powerpoint/2010/main" val="12440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23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5927"/>
            <a:ext cx="5485091"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Calibri" panose="020F0502020204030204" pitchFamily="34" charset="0"/>
              </a:rPr>
              <a:t>III. LIÊN KẾT CỘNG HÓA TRỊ</a:t>
            </a:r>
            <a:endParaRPr lang="en-US" sz="2800" dirty="0">
              <a:solidFill>
                <a:prstClr val="black"/>
              </a:solidFill>
            </a:endParaRPr>
          </a:p>
        </p:txBody>
      </p:sp>
      <p:sp>
        <p:nvSpPr>
          <p:cNvPr id="8" name="Rectangle 7"/>
          <p:cNvSpPr/>
          <p:nvPr/>
        </p:nvSpPr>
        <p:spPr>
          <a:xfrm>
            <a:off x="127432" y="1354855"/>
            <a:ext cx="7702621" cy="523220"/>
          </a:xfrm>
          <a:prstGeom prst="rect">
            <a:avLst/>
          </a:prstGeom>
        </p:spPr>
        <p:txBody>
          <a:bodyPr wrap="none">
            <a:spAutoFit/>
          </a:bodyPr>
          <a:lstStyle/>
          <a:p>
            <a:r>
              <a:rPr lang="en-US" sz="2800" b="1" dirty="0">
                <a:solidFill>
                  <a:srgbClr val="0000CC"/>
                </a:solidFill>
                <a:latin typeface="Times New Roman" panose="02020603050405020304" pitchFamily="18" charset="0"/>
                <a:ea typeface="Calibri" panose="020F0502020204030204" pitchFamily="34" charset="0"/>
              </a:rPr>
              <a:t>1. </a:t>
            </a:r>
            <a:r>
              <a:rPr lang="en-US" sz="2800" b="1" dirty="0" err="1">
                <a:solidFill>
                  <a:srgbClr val="0000CC"/>
                </a:solidFill>
                <a:latin typeface="Times New Roman" panose="02020603050405020304" pitchFamily="18" charset="0"/>
                <a:ea typeface="Calibri" panose="020F0502020204030204" pitchFamily="34" charset="0"/>
              </a:rPr>
              <a:t>Sự</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tạo</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thành</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liên</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kết</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trong</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phân</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tử</a:t>
            </a:r>
            <a:r>
              <a:rPr lang="en-US" sz="2800" b="1" dirty="0">
                <a:solidFill>
                  <a:srgbClr val="0000CC"/>
                </a:solidFill>
                <a:latin typeface="Times New Roman" panose="02020603050405020304" pitchFamily="18" charset="0"/>
                <a:ea typeface="Calibri" panose="020F0502020204030204" pitchFamily="34" charset="0"/>
              </a:rPr>
              <a:t> hydrogen </a:t>
            </a:r>
            <a:endParaRPr lang="en-US" sz="2800" dirty="0">
              <a:solidFill>
                <a:srgbClr val="0000CC"/>
              </a:solidFill>
            </a:endParaRPr>
          </a:p>
        </p:txBody>
      </p:sp>
      <p:sp>
        <p:nvSpPr>
          <p:cNvPr id="11" name="Rectangle 10"/>
          <p:cNvSpPr/>
          <p:nvPr/>
        </p:nvSpPr>
        <p:spPr>
          <a:xfrm>
            <a:off x="4006144" y="2024073"/>
            <a:ext cx="4084773" cy="593304"/>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2400">
              <a:solidFill>
                <a:srgbClr val="FF0000"/>
              </a:solidFill>
              <a:ea typeface="Calibri" panose="020F0502020204030204" pitchFamily="34" charset="0"/>
              <a:cs typeface="Times New Roman" panose="02020603050405020304" pitchFamily="18" charset="0"/>
            </a:endParaRPr>
          </a:p>
        </p:txBody>
      </p:sp>
      <p:sp>
        <p:nvSpPr>
          <p:cNvPr id="14" name="Rectangle 13"/>
          <p:cNvSpPr/>
          <p:nvPr/>
        </p:nvSpPr>
        <p:spPr>
          <a:xfrm>
            <a:off x="439711" y="2747667"/>
            <a:ext cx="11522439" cy="954107"/>
          </a:xfrm>
          <a:prstGeom prst="rect">
            <a:avLst/>
          </a:prstGeom>
        </p:spPr>
        <p:txBody>
          <a:bodyPr wrap="square">
            <a:spAutoFit/>
          </a:bodyPr>
          <a:lstStyle/>
          <a:p>
            <a:pPr algn="ctr"/>
            <a:r>
              <a:rPr lang="vi-VN" sz="2800" dirty="0">
                <a:solidFill>
                  <a:srgbClr val="0000CC"/>
                </a:solidFill>
                <a:latin typeface="Times New Roman" panose="02020603050405020304" pitchFamily="18" charset="0"/>
                <a:ea typeface="Calibri" panose="020F0502020204030204" pitchFamily="34" charset="0"/>
              </a:rPr>
              <a:t>CH 6: </a:t>
            </a:r>
            <a:r>
              <a:rPr lang="en-US" sz="2800" dirty="0" err="1">
                <a:solidFill>
                  <a:srgbClr val="0000CC"/>
                </a:solidFill>
                <a:latin typeface="Times New Roman" panose="02020603050405020304" pitchFamily="18" charset="0"/>
                <a:ea typeface="Calibri" panose="020F0502020204030204" pitchFamily="34" charset="0"/>
              </a:rPr>
              <a:t>Hình</a:t>
            </a:r>
            <a:r>
              <a:rPr lang="en-US" sz="2800" dirty="0">
                <a:solidFill>
                  <a:srgbClr val="0000CC"/>
                </a:solidFill>
                <a:latin typeface="Times New Roman" panose="02020603050405020304" pitchFamily="18" charset="0"/>
                <a:ea typeface="Calibri" panose="020F0502020204030204" pitchFamily="34" charset="0"/>
              </a:rPr>
              <a:t> 5.9, </a:t>
            </a:r>
            <a:r>
              <a:rPr lang="en-US" sz="2800" dirty="0" err="1">
                <a:solidFill>
                  <a:srgbClr val="0000CC"/>
                </a:solidFill>
                <a:latin typeface="Times New Roman" panose="02020603050405020304" pitchFamily="18" charset="0"/>
                <a:ea typeface="Calibri" panose="020F0502020204030204" pitchFamily="34" charset="0"/>
              </a:rPr>
              <a:t>Hãy</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cho</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biết</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nguyên</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tử</a:t>
            </a:r>
            <a:r>
              <a:rPr lang="en-US" sz="2800" dirty="0">
                <a:solidFill>
                  <a:srgbClr val="0000CC"/>
                </a:solidFill>
                <a:latin typeface="Times New Roman" panose="02020603050405020304" pitchFamily="18" charset="0"/>
                <a:ea typeface="Calibri" panose="020F0502020204030204" pitchFamily="34" charset="0"/>
              </a:rPr>
              <a:t> H </a:t>
            </a:r>
            <a:r>
              <a:rPr lang="en-US" sz="2800" dirty="0" err="1">
                <a:solidFill>
                  <a:srgbClr val="0000CC"/>
                </a:solidFill>
                <a:latin typeface="Times New Roman" panose="02020603050405020304" pitchFamily="18" charset="0"/>
                <a:ea typeface="Calibri" panose="020F0502020204030204" pitchFamily="34" charset="0"/>
              </a:rPr>
              <a:t>trong</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phân</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tử</a:t>
            </a:r>
            <a:r>
              <a:rPr lang="en-US" sz="2800" dirty="0">
                <a:solidFill>
                  <a:srgbClr val="0000CC"/>
                </a:solidFill>
                <a:latin typeface="Times New Roman" panose="02020603050405020304" pitchFamily="18" charset="0"/>
                <a:ea typeface="Calibri" panose="020F0502020204030204" pitchFamily="34" charset="0"/>
              </a:rPr>
              <a:t> hydrogen </a:t>
            </a:r>
            <a:r>
              <a:rPr lang="en-US" sz="2800" dirty="0" err="1">
                <a:solidFill>
                  <a:srgbClr val="0000CC"/>
                </a:solidFill>
                <a:latin typeface="Times New Roman" panose="02020603050405020304" pitchFamily="18" charset="0"/>
                <a:ea typeface="Calibri" panose="020F0502020204030204" pitchFamily="34" charset="0"/>
              </a:rPr>
              <a:t>có</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lớp</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vỏ</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tương</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tự</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khí</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hiếm</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nào</a:t>
            </a:r>
            <a:r>
              <a:rPr lang="en-US" sz="2800" dirty="0">
                <a:solidFill>
                  <a:srgbClr val="0000CC"/>
                </a:solidFill>
                <a:latin typeface="Times New Roman" panose="02020603050405020304" pitchFamily="18" charset="0"/>
                <a:ea typeface="Calibri" panose="020F0502020204030204" pitchFamily="34" charset="0"/>
              </a:rPr>
              <a:t>?</a:t>
            </a:r>
            <a:endParaRPr lang="en-US" sz="2800" dirty="0">
              <a:solidFill>
                <a:srgbClr val="0000CC"/>
              </a:solidFill>
            </a:endParaRPr>
          </a:p>
        </p:txBody>
      </p:sp>
      <p:pic>
        <p:nvPicPr>
          <p:cNvPr id="18" name="Picture 17" descr="Screenshot_2.png"/>
          <p:cNvPicPr/>
          <p:nvPr/>
        </p:nvPicPr>
        <p:blipFill>
          <a:blip r:embed="rId2"/>
          <a:stretch>
            <a:fillRect/>
          </a:stretch>
        </p:blipFill>
        <p:spPr>
          <a:xfrm>
            <a:off x="1531543" y="4604850"/>
            <a:ext cx="7907095" cy="2083633"/>
          </a:xfrm>
          <a:prstGeom prst="rect">
            <a:avLst/>
          </a:prstGeom>
        </p:spPr>
      </p:pic>
      <p:sp>
        <p:nvSpPr>
          <p:cNvPr id="19" name="Rectangle 18"/>
          <p:cNvSpPr/>
          <p:nvPr/>
        </p:nvSpPr>
        <p:spPr>
          <a:xfrm>
            <a:off x="302606" y="1761204"/>
            <a:ext cx="11342558" cy="2677656"/>
          </a:xfrm>
          <a:prstGeom prst="rect">
            <a:avLst/>
          </a:prstGeom>
        </p:spPr>
        <p:txBody>
          <a:bodyPr wrap="square">
            <a:spAutoFit/>
          </a:bodyPr>
          <a:lstStyle/>
          <a:p>
            <a:r>
              <a:rPr lang="vi-VN" sz="2800" dirty="0">
                <a:solidFill>
                  <a:srgbClr val="C00000"/>
                </a:solidFill>
                <a:latin typeface="Times New Roman" panose="02020603050405020304" pitchFamily="18" charset="0"/>
              </a:rPr>
              <a:t>Trong phân tử hydrogen, nguyên tử H có:</a:t>
            </a:r>
          </a:p>
          <a:p>
            <a:pPr>
              <a:buFont typeface="Arial" panose="020B0604020202020204" pitchFamily="34" charset="0"/>
              <a:buChar char="•"/>
            </a:pPr>
            <a:r>
              <a:rPr lang="en-US" sz="2800" dirty="0">
                <a:solidFill>
                  <a:srgbClr val="C00000"/>
                </a:solidFill>
                <a:latin typeface="Calibri Light" panose="020F0302020204030204"/>
              </a:rPr>
              <a:t> </a:t>
            </a:r>
            <a:r>
              <a:rPr lang="vi-VN" sz="2800" dirty="0">
                <a:solidFill>
                  <a:srgbClr val="C00000"/>
                </a:solidFill>
                <a:latin typeface="Times New Roman" panose="02020603050405020304" pitchFamily="18" charset="0"/>
              </a:rPr>
              <a:t>Có 2 electron ở lớp vỏ</a:t>
            </a:r>
          </a:p>
          <a:p>
            <a:pPr>
              <a:buFont typeface="Arial" panose="020B0604020202020204" pitchFamily="34" charset="0"/>
              <a:buChar char="•"/>
            </a:pPr>
            <a:r>
              <a:rPr lang="en-US" sz="2800" dirty="0">
                <a:solidFill>
                  <a:srgbClr val="C00000"/>
                </a:solidFill>
                <a:latin typeface="Calibri Light" panose="020F0302020204030204"/>
              </a:rPr>
              <a:t> </a:t>
            </a:r>
            <a:r>
              <a:rPr lang="vi-VN" sz="2800" dirty="0">
                <a:solidFill>
                  <a:srgbClr val="C00000"/>
                </a:solidFill>
                <a:latin typeface="Times New Roman" panose="02020603050405020304" pitchFamily="18" charset="0"/>
              </a:rPr>
              <a:t>Có 1 lớp electron</a:t>
            </a:r>
          </a:p>
          <a:p>
            <a:pPr marL="285750" indent="-285750">
              <a:buFont typeface="Symbol" panose="05050102010706020507" pitchFamily="18" charset="2"/>
              <a:buChar char="Þ"/>
            </a:pPr>
            <a:r>
              <a:rPr lang="vi-VN" sz="2800" dirty="0">
                <a:solidFill>
                  <a:srgbClr val="C00000"/>
                </a:solidFill>
                <a:latin typeface="Times New Roman" panose="02020603050405020304" pitchFamily="18" charset="0"/>
              </a:rPr>
              <a:t>Như vậy, trong phân tử hydrogen, nguyên tử H có lớp vỏ tương tự khí hiếm Heli</a:t>
            </a:r>
            <a:endParaRPr lang="en-US" sz="2800" dirty="0">
              <a:solidFill>
                <a:srgbClr val="C00000"/>
              </a:solidFill>
              <a:latin typeface="Calibri Light" panose="020F0302020204030204"/>
            </a:endParaRPr>
          </a:p>
          <a:p>
            <a:r>
              <a:rPr lang="en-US" sz="2800" dirty="0">
                <a:solidFill>
                  <a:srgbClr val="0000CC"/>
                </a:solidFill>
                <a:latin typeface="Times New Roman (Headings)"/>
              </a:rPr>
              <a:t>* </a:t>
            </a:r>
            <a:r>
              <a:rPr lang="en-US" sz="2800" dirty="0" err="1">
                <a:solidFill>
                  <a:srgbClr val="0000CC"/>
                </a:solidFill>
                <a:latin typeface="Times New Roman (Headings)"/>
              </a:rPr>
              <a:t>Sơ</a:t>
            </a:r>
            <a:r>
              <a:rPr lang="en-US" sz="2800" dirty="0">
                <a:solidFill>
                  <a:srgbClr val="0000CC"/>
                </a:solidFill>
                <a:latin typeface="Times New Roman (Headings)"/>
              </a:rPr>
              <a:t> </a:t>
            </a:r>
            <a:r>
              <a:rPr lang="en-US" sz="2800" dirty="0" err="1">
                <a:solidFill>
                  <a:srgbClr val="0000CC"/>
                </a:solidFill>
                <a:latin typeface="Times New Roman (Headings)"/>
              </a:rPr>
              <a:t>đồ</a:t>
            </a:r>
            <a:r>
              <a:rPr lang="en-US" sz="2800" dirty="0">
                <a:solidFill>
                  <a:srgbClr val="0000CC"/>
                </a:solidFill>
                <a:latin typeface="Times New Roman (Headings)"/>
              </a:rPr>
              <a:t>: </a:t>
            </a:r>
            <a:endParaRPr lang="vi-VN" sz="2800" dirty="0">
              <a:solidFill>
                <a:srgbClr val="0000CC"/>
              </a:solidFill>
              <a:latin typeface="Times New Roman (Headings)"/>
            </a:endParaRPr>
          </a:p>
        </p:txBody>
      </p:sp>
    </p:spTree>
    <p:extLst>
      <p:ext uri="{BB962C8B-B14F-4D97-AF65-F5344CB8AC3E}">
        <p14:creationId xmlns:p14="http://schemas.microsoft.com/office/powerpoint/2010/main" val="417436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11"/>
                                        </p:tgtEl>
                                        <p:attrNameLst>
                                          <p:attrName>ppt_w</p:attrName>
                                        </p:attrNameLst>
                                      </p:cBhvr>
                                      <p:tavLst>
                                        <p:tav tm="0">
                                          <p:val>
                                            <p:strVal val="ppt_w"/>
                                          </p:val>
                                        </p:tav>
                                        <p:tav tm="100000">
                                          <p:val>
                                            <p:fltVal val="0"/>
                                          </p:val>
                                        </p:tav>
                                      </p:tavLst>
                                    </p:anim>
                                    <p:anim calcmode="lin" valueType="num">
                                      <p:cBhvr>
                                        <p:cTn id="31" dur="500"/>
                                        <p:tgtEl>
                                          <p:spTgt spid="11"/>
                                        </p:tgtEl>
                                        <p:attrNameLst>
                                          <p:attrName>ppt_h</p:attrName>
                                        </p:attrNameLst>
                                      </p:cBhvr>
                                      <p:tavLst>
                                        <p:tav tm="0">
                                          <p:val>
                                            <p:strVal val="ppt_h"/>
                                          </p:val>
                                        </p:tav>
                                        <p:tav tm="100000">
                                          <p:val>
                                            <p:fltVal val="0"/>
                                          </p:val>
                                        </p:tav>
                                      </p:tavLst>
                                    </p:anim>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14"/>
                                        </p:tgtEl>
                                        <p:attrNameLst>
                                          <p:attrName>ppt_w</p:attrName>
                                        </p:attrNameLst>
                                      </p:cBhvr>
                                      <p:tavLst>
                                        <p:tav tm="0">
                                          <p:val>
                                            <p:strVal val="ppt_w"/>
                                          </p:val>
                                        </p:tav>
                                        <p:tav tm="100000">
                                          <p:val>
                                            <p:fltVal val="0"/>
                                          </p:val>
                                        </p:tav>
                                      </p:tavLst>
                                    </p:anim>
                                    <p:anim calcmode="lin" valueType="num">
                                      <p:cBhvr>
                                        <p:cTn id="36" dur="500"/>
                                        <p:tgtEl>
                                          <p:spTgt spid="14"/>
                                        </p:tgtEl>
                                        <p:attrNameLst>
                                          <p:attrName>ppt_h</p:attrName>
                                        </p:attrNameLst>
                                      </p:cBhvr>
                                      <p:tavLst>
                                        <p:tav tm="0">
                                          <p:val>
                                            <p:strVal val="ppt_h"/>
                                          </p:val>
                                        </p:tav>
                                        <p:tav tm="100000">
                                          <p:val>
                                            <p:fltVal val="0"/>
                                          </p:val>
                                        </p:tav>
                                      </p:tavLst>
                                    </p:anim>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randombar(horizontal)">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1" grpId="1"/>
      <p:bldP spid="14" grpId="0"/>
      <p:bldP spid="14" grpId="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2464" y="341637"/>
            <a:ext cx="5056192" cy="718466"/>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3200">
              <a:solidFill>
                <a:srgbClr val="FF0000"/>
              </a:solidFill>
              <a:ea typeface="Calibri" panose="020F0502020204030204" pitchFamily="34" charset="0"/>
              <a:cs typeface="Times New Roman" panose="02020603050405020304" pitchFamily="18" charset="0"/>
            </a:endParaRPr>
          </a:p>
        </p:txBody>
      </p:sp>
      <p:sp>
        <p:nvSpPr>
          <p:cNvPr id="5" name="Rectangle 4"/>
          <p:cNvSpPr/>
          <p:nvPr/>
        </p:nvSpPr>
        <p:spPr>
          <a:xfrm>
            <a:off x="234464" y="1152436"/>
            <a:ext cx="11576535" cy="3416320"/>
          </a:xfrm>
          <a:prstGeom prst="rect">
            <a:avLst/>
          </a:prstGeom>
        </p:spPr>
        <p:txBody>
          <a:bodyPr wrap="square">
            <a:spAutoFit/>
          </a:bodyPr>
          <a:lstStyle/>
          <a:p>
            <a:pPr algn="just"/>
            <a:r>
              <a:rPr lang="en-US" sz="3600">
                <a:solidFill>
                  <a:srgbClr val="0000CC"/>
                </a:solidFill>
                <a:latin typeface="Times New Roman (Headings)"/>
                <a:ea typeface="VNI-Times" pitchFamily="2" charset="0"/>
                <a:cs typeface="Times New Roman" panose="02020603050405020304" pitchFamily="18" charset="0"/>
              </a:rPr>
              <a:t>Hai nguyên tử Cl liên kết với nhau tạo thành phân tử chlorine</a:t>
            </a:r>
          </a:p>
          <a:p>
            <a:pPr algn="just"/>
            <a:r>
              <a:rPr lang="en-US" sz="3600">
                <a:solidFill>
                  <a:srgbClr val="0000CC"/>
                </a:solidFill>
                <a:latin typeface="Times New Roman (Headings)"/>
                <a:ea typeface="VNI-Times" pitchFamily="2" charset="0"/>
                <a:cs typeface="Times New Roman" panose="02020603050405020304" pitchFamily="18" charset="0"/>
              </a:rPr>
              <a:t>a. Mỗi nguyên tử Cl cần thêm bao nhiêu electron vào lớp ngoài cùng để có lớp vỏ tương tự khí hiếm?</a:t>
            </a:r>
          </a:p>
          <a:p>
            <a:pPr algn="just"/>
            <a:r>
              <a:rPr lang="en-US" sz="3600">
                <a:solidFill>
                  <a:srgbClr val="0000CC"/>
                </a:solidFill>
                <a:latin typeface="Times New Roman (Headings)"/>
                <a:ea typeface="VNI-Times" pitchFamily="2" charset="0"/>
                <a:cs typeface="Times New Roman" panose="02020603050405020304" pitchFamily="18" charset="0"/>
              </a:rPr>
              <a:t>b. Hãy vẽ sơ đồ tạo thành liên kết trong phân tử chlorine?</a:t>
            </a:r>
          </a:p>
        </p:txBody>
      </p:sp>
      <p:sp>
        <p:nvSpPr>
          <p:cNvPr id="8" name="Rectangle 7"/>
          <p:cNvSpPr/>
          <p:nvPr/>
        </p:nvSpPr>
        <p:spPr>
          <a:xfrm>
            <a:off x="234464" y="1337102"/>
            <a:ext cx="11802638" cy="3539430"/>
          </a:xfrm>
          <a:prstGeom prst="rect">
            <a:avLst/>
          </a:prstGeom>
        </p:spPr>
        <p:txBody>
          <a:bodyPr wrap="square">
            <a:spAutoFit/>
          </a:bodyPr>
          <a:lstStyle/>
          <a:p>
            <a:pPr algn="just"/>
            <a:r>
              <a:rPr lang="vi-VN" sz="3200" dirty="0">
                <a:solidFill>
                  <a:srgbClr val="0000CC"/>
                </a:solidFill>
                <a:latin typeface="Times New Roman" panose="02020603050405020304" pitchFamily="18" charset="0"/>
              </a:rPr>
              <a:t>a) Vì mỗi nguyên tử Cl đều có 7 electron ở lớp vỏ ngoài cùng </a:t>
            </a:r>
            <a:endParaRPr lang="en-US" sz="3200" dirty="0">
              <a:solidFill>
                <a:srgbClr val="0000CC"/>
              </a:solidFill>
              <a:latin typeface="Calibri Light" panose="020F0302020204030204"/>
            </a:endParaRPr>
          </a:p>
          <a:p>
            <a:pPr algn="just"/>
            <a:r>
              <a:rPr lang="vi-VN" sz="3200" dirty="0">
                <a:solidFill>
                  <a:srgbClr val="0000CC"/>
                </a:solidFill>
                <a:latin typeface="Times New Roman" panose="02020603050405020304" pitchFamily="18" charset="0"/>
              </a:rPr>
              <a:t>=&gt; Cần nhận thêm 1 electron vào lớp vỏ ngoài cùng để có lớp vỏ tương tự khí hiếm</a:t>
            </a:r>
          </a:p>
          <a:p>
            <a:pPr algn="just"/>
            <a:r>
              <a:rPr lang="vi-VN" sz="3200" dirty="0">
                <a:solidFill>
                  <a:srgbClr val="0000CC"/>
                </a:solidFill>
                <a:latin typeface="Times New Roman" panose="02020603050405020304" pitchFamily="18" charset="0"/>
              </a:rPr>
              <a:t>b) Vì mỗi nguyên tử Cl đều cần nhận thêm 1 electron </a:t>
            </a:r>
            <a:endParaRPr lang="en-US" sz="3200" dirty="0">
              <a:solidFill>
                <a:srgbClr val="0000CC"/>
              </a:solidFill>
              <a:latin typeface="Calibri Light" panose="020F0302020204030204"/>
            </a:endParaRPr>
          </a:p>
          <a:p>
            <a:pPr algn="just"/>
            <a:r>
              <a:rPr lang="vi-VN" sz="3200" dirty="0">
                <a:solidFill>
                  <a:srgbClr val="0000CC"/>
                </a:solidFill>
                <a:latin typeface="Times New Roman" panose="02020603050405020304" pitchFamily="18" charset="0"/>
              </a:rPr>
              <a:t>=&gt; Khi 2 nguyên tử Cl liên kết với nhau, mỗi nguyên tử sẽ góp 1 electron ở tạo ra đôi electron dùng chung.</a:t>
            </a:r>
            <a:endParaRPr lang="en-US" sz="3200" dirty="0">
              <a:solidFill>
                <a:srgbClr val="0000CC"/>
              </a:solidFill>
              <a:latin typeface="Calibri Light" panose="020F0302020204030204"/>
            </a:endParaRPr>
          </a:p>
          <a:p>
            <a:pPr algn="just"/>
            <a:r>
              <a:rPr lang="en-US" sz="3200" dirty="0">
                <a:solidFill>
                  <a:srgbClr val="FF0000"/>
                </a:solidFill>
                <a:latin typeface="Times New Roman (Headings)"/>
              </a:rPr>
              <a:t>* </a:t>
            </a:r>
            <a:r>
              <a:rPr lang="en-US" sz="3200" dirty="0" err="1">
                <a:solidFill>
                  <a:srgbClr val="FF0000"/>
                </a:solidFill>
                <a:latin typeface="Times New Roman (Headings)"/>
              </a:rPr>
              <a:t>Sơ</a:t>
            </a:r>
            <a:r>
              <a:rPr lang="en-US" sz="3200" dirty="0">
                <a:solidFill>
                  <a:srgbClr val="FF0000"/>
                </a:solidFill>
                <a:latin typeface="Times New Roman (Headings)"/>
              </a:rPr>
              <a:t> </a:t>
            </a:r>
            <a:r>
              <a:rPr lang="en-US" sz="3200" dirty="0" err="1">
                <a:solidFill>
                  <a:srgbClr val="FF0000"/>
                </a:solidFill>
                <a:latin typeface="Times New Roman (Headings)"/>
              </a:rPr>
              <a:t>đồ</a:t>
            </a:r>
            <a:r>
              <a:rPr lang="en-US" sz="3200" dirty="0">
                <a:solidFill>
                  <a:srgbClr val="FF0000"/>
                </a:solidFill>
                <a:latin typeface="Times New Roman (Headings)"/>
              </a:rPr>
              <a:t>: </a:t>
            </a:r>
            <a:endParaRPr lang="vi-VN" sz="3200" dirty="0">
              <a:solidFill>
                <a:srgbClr val="FF0000"/>
              </a:solidFill>
              <a:latin typeface="Times New Roman (Heading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106" y="4568756"/>
            <a:ext cx="7508909" cy="2039992"/>
          </a:xfrm>
          <a:prstGeom prst="rect">
            <a:avLst/>
          </a:prstGeom>
        </p:spPr>
      </p:pic>
    </p:spTree>
    <p:extLst>
      <p:ext uri="{BB962C8B-B14F-4D97-AF65-F5344CB8AC3E}">
        <p14:creationId xmlns:p14="http://schemas.microsoft.com/office/powerpoint/2010/main" val="268410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xit" presetSubtype="0" fill="hold" grpId="1" nodeType="clickEffect">
                                  <p:stCondLst>
                                    <p:cond delay="0"/>
                                  </p:stCondLst>
                                  <p:childTnLst>
                                    <p:anim calcmode="lin" valueType="num">
                                      <p:cBhvr>
                                        <p:cTn id="19" dur="1000"/>
                                        <p:tgtEl>
                                          <p:spTgt spid="5"/>
                                        </p:tgtEl>
                                        <p:attrNameLst>
                                          <p:attrName>ppt_w</p:attrName>
                                        </p:attrNameLst>
                                      </p:cBhvr>
                                      <p:tavLst>
                                        <p:tav tm="0">
                                          <p:val>
                                            <p:strVal val="ppt_w"/>
                                          </p:val>
                                        </p:tav>
                                        <p:tav tm="100000">
                                          <p:val>
                                            <p:strVal val="ppt_w*0.70"/>
                                          </p:val>
                                        </p:tav>
                                      </p:tavLst>
                                    </p:anim>
                                    <p:anim calcmode="lin" valueType="num">
                                      <p:cBhvr>
                                        <p:cTn id="20" dur="1000"/>
                                        <p:tgtEl>
                                          <p:spTgt spid="5"/>
                                        </p:tgtEl>
                                        <p:attrNameLst>
                                          <p:attrName>ppt_h</p:attrName>
                                        </p:attrNameLst>
                                      </p:cBhvr>
                                      <p:tavLst>
                                        <p:tav tm="0">
                                          <p:val>
                                            <p:strVal val="ppt_h"/>
                                          </p:val>
                                        </p:tav>
                                        <p:tav tm="100000">
                                          <p:val>
                                            <p:strVal val="ppt_h"/>
                                          </p:val>
                                        </p:tav>
                                      </p:tavLst>
                                    </p:anim>
                                    <p:animEffect transition="out" filter="fade">
                                      <p:cBhvr>
                                        <p:cTn id="21" dur="1000"/>
                                        <p:tgtEl>
                                          <p:spTgt spid="5"/>
                                        </p:tgtEl>
                                      </p:cBhvr>
                                    </p:animEffect>
                                    <p:set>
                                      <p:cBhvr>
                                        <p:cTn id="22" dur="1" fill="hold">
                                          <p:stCondLst>
                                            <p:cond delay="9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430" y="815927"/>
            <a:ext cx="8970404" cy="646331"/>
          </a:xfrm>
          <a:prstGeom prst="rect">
            <a:avLst/>
          </a:prstGeom>
        </p:spPr>
        <p:txBody>
          <a:bodyPr wrap="none">
            <a:spAutoFit/>
          </a:bodyPr>
          <a:lstStyle/>
          <a:p>
            <a:r>
              <a:rPr lang="en-US" sz="3600" b="1" dirty="0">
                <a:solidFill>
                  <a:srgbClr val="0000CC"/>
                </a:solidFill>
                <a:latin typeface="Times New Roman" panose="02020603050405020304" pitchFamily="18" charset="0"/>
                <a:ea typeface="Calibri" panose="020F0502020204030204" pitchFamily="34" charset="0"/>
              </a:rPr>
              <a:t>2. </a:t>
            </a:r>
            <a:r>
              <a:rPr lang="en-US" sz="3600" b="1" dirty="0" err="1">
                <a:solidFill>
                  <a:srgbClr val="0000CC"/>
                </a:solidFill>
                <a:latin typeface="Times New Roman" panose="02020603050405020304" pitchFamily="18" charset="0"/>
                <a:ea typeface="Calibri" panose="020F0502020204030204" pitchFamily="34" charset="0"/>
              </a:rPr>
              <a:t>Sự</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tạo</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thành</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liên</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kết</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trong</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phân</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tử</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nước</a:t>
            </a:r>
            <a:r>
              <a:rPr lang="en-US" sz="3600" b="1" dirty="0">
                <a:solidFill>
                  <a:srgbClr val="0000CC"/>
                </a:solidFill>
                <a:latin typeface="Times New Roman" panose="02020603050405020304" pitchFamily="18" charset="0"/>
                <a:ea typeface="Calibri" panose="020F0502020204030204" pitchFamily="34" charset="0"/>
              </a:rPr>
              <a:t> </a:t>
            </a:r>
            <a:endParaRPr lang="en-US" sz="3600" dirty="0">
              <a:solidFill>
                <a:srgbClr val="0000CC"/>
              </a:solidFill>
            </a:endParaRPr>
          </a:p>
        </p:txBody>
      </p:sp>
      <p:sp>
        <p:nvSpPr>
          <p:cNvPr id="7" name="Rectangle 6"/>
          <p:cNvSpPr/>
          <p:nvPr/>
        </p:nvSpPr>
        <p:spPr>
          <a:xfrm>
            <a:off x="3282464" y="1539521"/>
            <a:ext cx="5056192" cy="718466"/>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3200">
              <a:solidFill>
                <a:srgbClr val="FF0000"/>
              </a:solidFill>
              <a:ea typeface="Calibri" panose="020F0502020204030204" pitchFamily="34" charset="0"/>
              <a:cs typeface="Times New Roman" panose="02020603050405020304" pitchFamily="18" charset="0"/>
            </a:endParaRPr>
          </a:p>
        </p:txBody>
      </p:sp>
      <p:sp>
        <p:nvSpPr>
          <p:cNvPr id="10" name="Rectangle 9"/>
          <p:cNvSpPr/>
          <p:nvPr/>
        </p:nvSpPr>
        <p:spPr>
          <a:xfrm>
            <a:off x="139430" y="2458361"/>
            <a:ext cx="12052570" cy="1077218"/>
          </a:xfrm>
          <a:prstGeom prst="rect">
            <a:avLst/>
          </a:prstGeom>
        </p:spPr>
        <p:txBody>
          <a:bodyPr wrap="square">
            <a:spAutoFit/>
          </a:bodyPr>
          <a:lstStyle/>
          <a:p>
            <a:r>
              <a:rPr lang="vi-VN" sz="3200" dirty="0">
                <a:solidFill>
                  <a:srgbClr val="0000CC"/>
                </a:solidFill>
                <a:latin typeface="Times New Roman" panose="02020603050405020304" pitchFamily="18" charset="0"/>
                <a:ea typeface="Calibri" panose="020F0502020204030204" pitchFamily="34" charset="0"/>
              </a:rPr>
              <a:t>CH 7: </a:t>
            </a:r>
            <a:r>
              <a:rPr lang="en-US" sz="3200" dirty="0" err="1">
                <a:solidFill>
                  <a:srgbClr val="0000CC"/>
                </a:solidFill>
                <a:latin typeface="Times New Roman" panose="02020603050405020304" pitchFamily="18" charset="0"/>
                <a:ea typeface="Calibri" panose="020F0502020204030204" pitchFamily="34" charset="0"/>
              </a:rPr>
              <a:t>Hình</a:t>
            </a:r>
            <a:r>
              <a:rPr lang="en-US" sz="3200" dirty="0">
                <a:solidFill>
                  <a:srgbClr val="0000CC"/>
                </a:solidFill>
                <a:latin typeface="Times New Roman" panose="02020603050405020304" pitchFamily="18" charset="0"/>
                <a:ea typeface="Calibri" panose="020F0502020204030204" pitchFamily="34" charset="0"/>
              </a:rPr>
              <a:t> 5.10, </a:t>
            </a:r>
            <a:r>
              <a:rPr lang="en-US" sz="3200" dirty="0" err="1">
                <a:solidFill>
                  <a:srgbClr val="0000CC"/>
                </a:solidFill>
                <a:latin typeface="Times New Roman" panose="02020603050405020304" pitchFamily="18" charset="0"/>
                <a:ea typeface="Calibri" panose="020F0502020204030204" pitchFamily="34" charset="0"/>
              </a:rPr>
              <a:t>hãy</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cho</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biết</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nguyên</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tử</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nước</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mỗi</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nguyên</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tử</a:t>
            </a:r>
            <a:r>
              <a:rPr lang="en-US" sz="3200" dirty="0">
                <a:solidFill>
                  <a:srgbClr val="0000CC"/>
                </a:solidFill>
                <a:latin typeface="Times New Roman" panose="02020603050405020304" pitchFamily="18" charset="0"/>
                <a:ea typeface="Calibri" panose="020F0502020204030204" pitchFamily="34" charset="0"/>
              </a:rPr>
              <a:t> H </a:t>
            </a:r>
            <a:r>
              <a:rPr lang="en-US" sz="3200" dirty="0" err="1">
                <a:solidFill>
                  <a:srgbClr val="0000CC"/>
                </a:solidFill>
                <a:latin typeface="Times New Roman" panose="02020603050405020304" pitchFamily="18" charset="0"/>
                <a:ea typeface="Calibri" panose="020F0502020204030204" pitchFamily="34" charset="0"/>
              </a:rPr>
              <a:t>và</a:t>
            </a:r>
            <a:r>
              <a:rPr lang="en-US" sz="3200" dirty="0">
                <a:solidFill>
                  <a:srgbClr val="0000CC"/>
                </a:solidFill>
                <a:latin typeface="Times New Roman" panose="02020603050405020304" pitchFamily="18" charset="0"/>
                <a:ea typeface="Calibri" panose="020F0502020204030204" pitchFamily="34" charset="0"/>
              </a:rPr>
              <a:t> O </a:t>
            </a:r>
            <a:r>
              <a:rPr lang="en-US" sz="3200" dirty="0" err="1">
                <a:solidFill>
                  <a:srgbClr val="0000CC"/>
                </a:solidFill>
                <a:latin typeface="Times New Roman" panose="02020603050405020304" pitchFamily="18" charset="0"/>
                <a:ea typeface="Calibri" panose="020F0502020204030204" pitchFamily="34" charset="0"/>
              </a:rPr>
              <a:t>có</a:t>
            </a:r>
            <a:r>
              <a:rPr lang="en-US" sz="3200" dirty="0">
                <a:solidFill>
                  <a:srgbClr val="0000CC"/>
                </a:solidFill>
                <a:latin typeface="Times New Roman" panose="02020603050405020304" pitchFamily="18" charset="0"/>
                <a:ea typeface="Calibri" panose="020F0502020204030204" pitchFamily="34" charset="0"/>
              </a:rPr>
              <a:t> bao </a:t>
            </a:r>
            <a:r>
              <a:rPr lang="en-US" sz="3200" dirty="0" err="1">
                <a:solidFill>
                  <a:srgbClr val="0000CC"/>
                </a:solidFill>
                <a:latin typeface="Times New Roman" panose="02020603050405020304" pitchFamily="18" charset="0"/>
                <a:ea typeface="Calibri" panose="020F0502020204030204" pitchFamily="34" charset="0"/>
              </a:rPr>
              <a:t>nhiêu</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lớp</a:t>
            </a:r>
            <a:r>
              <a:rPr lang="en-US" sz="3200" dirty="0">
                <a:solidFill>
                  <a:srgbClr val="0000CC"/>
                </a:solidFill>
                <a:latin typeface="Times New Roman" panose="02020603050405020304" pitchFamily="18" charset="0"/>
                <a:ea typeface="Calibri" panose="020F0502020204030204" pitchFamily="34" charset="0"/>
              </a:rPr>
              <a:t> electron </a:t>
            </a:r>
            <a:r>
              <a:rPr lang="en-US" sz="3200" dirty="0" err="1">
                <a:solidFill>
                  <a:srgbClr val="0000CC"/>
                </a:solidFill>
                <a:latin typeface="Times New Roman" panose="02020603050405020304" pitchFamily="18" charset="0"/>
                <a:ea typeface="Calibri" panose="020F0502020204030204" pitchFamily="34" charset="0"/>
              </a:rPr>
              <a:t>ngoài</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cùng</a:t>
            </a:r>
            <a:r>
              <a:rPr lang="en-US" sz="3200" dirty="0">
                <a:solidFill>
                  <a:srgbClr val="0000CC"/>
                </a:solidFill>
                <a:latin typeface="Times New Roman" panose="02020603050405020304" pitchFamily="18" charset="0"/>
                <a:ea typeface="Calibri" panose="020F0502020204030204" pitchFamily="34" charset="0"/>
              </a:rPr>
              <a:t>? </a:t>
            </a:r>
            <a:endParaRPr lang="en-US" sz="3200" dirty="0">
              <a:solidFill>
                <a:srgbClr val="0000CC"/>
              </a:solidFill>
            </a:endParaRPr>
          </a:p>
        </p:txBody>
      </p:sp>
      <p:pic>
        <p:nvPicPr>
          <p:cNvPr id="13" name="Picture 12" descr="Screenshot_2.png"/>
          <p:cNvPicPr/>
          <p:nvPr/>
        </p:nvPicPr>
        <p:blipFill>
          <a:blip r:embed="rId2"/>
          <a:stretch>
            <a:fillRect/>
          </a:stretch>
        </p:blipFill>
        <p:spPr>
          <a:xfrm>
            <a:off x="2344343" y="4368622"/>
            <a:ext cx="7408376" cy="2612526"/>
          </a:xfrm>
          <a:prstGeom prst="rect">
            <a:avLst/>
          </a:prstGeom>
        </p:spPr>
      </p:pic>
      <p:sp>
        <p:nvSpPr>
          <p:cNvPr id="15" name="Rectangle 14"/>
          <p:cNvSpPr/>
          <p:nvPr/>
        </p:nvSpPr>
        <p:spPr>
          <a:xfrm>
            <a:off x="314792" y="1545463"/>
            <a:ext cx="11877208" cy="3416320"/>
          </a:xfrm>
          <a:prstGeom prst="rect">
            <a:avLst/>
          </a:prstGeom>
        </p:spPr>
        <p:txBody>
          <a:bodyPr wrap="square">
            <a:spAutoFit/>
          </a:bodyPr>
          <a:lstStyle/>
          <a:p>
            <a:r>
              <a:rPr lang="vi-VN" sz="3600" dirty="0">
                <a:solidFill>
                  <a:srgbClr val="C00000"/>
                </a:solidFill>
                <a:latin typeface="Times New Roman" panose="02020603050405020304" pitchFamily="18" charset="0"/>
              </a:rPr>
              <a:t>Quan sát hình 5.10 ta thấy, trong phân tử nước:</a:t>
            </a:r>
          </a:p>
          <a:p>
            <a:pPr>
              <a:buFont typeface="Arial" panose="020B0604020202020204" pitchFamily="34" charset="0"/>
              <a:buChar char="•"/>
            </a:pPr>
            <a:r>
              <a:rPr lang="vi-VN" sz="3600" dirty="0">
                <a:solidFill>
                  <a:srgbClr val="C00000"/>
                </a:solidFill>
                <a:latin typeface="Times New Roman" panose="02020603050405020304" pitchFamily="18" charset="0"/>
              </a:rPr>
              <a:t>Nguyên tử H có 2 hạt màu xanh =&gt; Có 2 electron ở lớp ngoài cùng</a:t>
            </a:r>
          </a:p>
          <a:p>
            <a:pPr>
              <a:buFont typeface="Arial" panose="020B0604020202020204" pitchFamily="34" charset="0"/>
              <a:buChar char="•"/>
            </a:pPr>
            <a:r>
              <a:rPr lang="vi-VN" sz="3600" dirty="0">
                <a:solidFill>
                  <a:srgbClr val="C00000"/>
                </a:solidFill>
                <a:latin typeface="Times New Roman" panose="02020603050405020304" pitchFamily="18" charset="0"/>
              </a:rPr>
              <a:t>Nguyên tử O có 8 hạt màu xanh =&gt; Có 8 electron ở lớp ngoài cùng</a:t>
            </a:r>
            <a:endParaRPr lang="en-US" sz="3600" dirty="0">
              <a:solidFill>
                <a:srgbClr val="C00000"/>
              </a:solidFill>
              <a:latin typeface="Calibri Light" panose="020F0302020204030204"/>
            </a:endParaRPr>
          </a:p>
          <a:p>
            <a:pPr>
              <a:buFont typeface="Arial" panose="020B0604020202020204" pitchFamily="34" charset="0"/>
              <a:buChar char="•"/>
            </a:pPr>
            <a:r>
              <a:rPr lang="en-US" sz="3600" dirty="0">
                <a:solidFill>
                  <a:srgbClr val="C00000"/>
                </a:solidFill>
                <a:latin typeface="Calibri Light" panose="020F0302020204030204"/>
              </a:rPr>
              <a:t> </a:t>
            </a:r>
            <a:r>
              <a:rPr lang="en-US" sz="3600" dirty="0" err="1">
                <a:solidFill>
                  <a:srgbClr val="2313F9"/>
                </a:solidFill>
                <a:latin typeface="Times New Roman (Headings)"/>
              </a:rPr>
              <a:t>Sơ</a:t>
            </a:r>
            <a:r>
              <a:rPr lang="en-US" sz="3600" dirty="0">
                <a:solidFill>
                  <a:srgbClr val="2313F9"/>
                </a:solidFill>
                <a:latin typeface="Times New Roman (Headings)"/>
              </a:rPr>
              <a:t> </a:t>
            </a:r>
            <a:r>
              <a:rPr lang="en-US" sz="3600" dirty="0" err="1">
                <a:solidFill>
                  <a:srgbClr val="2313F9"/>
                </a:solidFill>
                <a:latin typeface="Times New Roman (Headings)"/>
              </a:rPr>
              <a:t>đồ</a:t>
            </a:r>
            <a:r>
              <a:rPr lang="en-US" sz="3600" dirty="0">
                <a:solidFill>
                  <a:srgbClr val="2313F9"/>
                </a:solidFill>
                <a:latin typeface="Times New Roman (Headings)"/>
              </a:rPr>
              <a:t>: </a:t>
            </a:r>
            <a:endParaRPr lang="vi-VN" sz="3600" dirty="0">
              <a:solidFill>
                <a:srgbClr val="2313F9"/>
              </a:solidFill>
              <a:latin typeface="Times New Roman (Headings)"/>
            </a:endParaRPr>
          </a:p>
        </p:txBody>
      </p:sp>
    </p:spTree>
    <p:extLst>
      <p:ext uri="{BB962C8B-B14F-4D97-AF65-F5344CB8AC3E}">
        <p14:creationId xmlns:p14="http://schemas.microsoft.com/office/powerpoint/2010/main" val="403795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xit" presetSubtype="10" fill="hold" grpId="1" nodeType="clickEffect">
                                  <p:stCondLst>
                                    <p:cond delay="0"/>
                                  </p:stCondLst>
                                  <p:childTnLst>
                                    <p:anim calcmode="lin" valueType="num">
                                      <p:cBhvr>
                                        <p:cTn id="31" dur="500"/>
                                        <p:tgtEl>
                                          <p:spTgt spid="7"/>
                                        </p:tgtEl>
                                        <p:attrNameLst>
                                          <p:attrName>ppt_w</p:attrName>
                                        </p:attrNameLst>
                                      </p:cBhvr>
                                      <p:tavLst>
                                        <p:tav tm="0">
                                          <p:val>
                                            <p:strVal val="ppt_w"/>
                                          </p:val>
                                        </p:tav>
                                        <p:tav tm="100000">
                                          <p:val>
                                            <p:fltVal val="0"/>
                                          </p:val>
                                        </p:tav>
                                      </p:tavLst>
                                    </p:anim>
                                    <p:anim calcmode="lin" valueType="num">
                                      <p:cBhvr>
                                        <p:cTn id="32" dur="500"/>
                                        <p:tgtEl>
                                          <p:spTgt spid="7"/>
                                        </p:tgtEl>
                                        <p:attrNameLst>
                                          <p:attrName>ppt_h</p:attrName>
                                        </p:attrNameLst>
                                      </p:cBhvr>
                                      <p:tavLst>
                                        <p:tav tm="0">
                                          <p:val>
                                            <p:strVal val="ppt_h"/>
                                          </p:val>
                                        </p:tav>
                                        <p:tav tm="100000">
                                          <p:val>
                                            <p:strVal val="ppt_h"/>
                                          </p:val>
                                        </p:tav>
                                      </p:tavLst>
                                    </p:anim>
                                    <p:set>
                                      <p:cBhvr>
                                        <p:cTn id="33" dur="1" fill="hold">
                                          <p:stCondLst>
                                            <p:cond delay="499"/>
                                          </p:stCondLst>
                                        </p:cTn>
                                        <p:tgtEl>
                                          <p:spTgt spid="7"/>
                                        </p:tgtEl>
                                        <p:attrNameLst>
                                          <p:attrName>style.visibility</p:attrName>
                                        </p:attrNameLst>
                                      </p:cBhvr>
                                      <p:to>
                                        <p:strVal val="hidden"/>
                                      </p:to>
                                    </p:set>
                                  </p:childTnLst>
                                </p:cTn>
                              </p:par>
                              <p:par>
                                <p:cTn id="34" presetID="17" presetClass="exit" presetSubtype="10" fill="hold" grpId="1" nodeType="withEffect">
                                  <p:stCondLst>
                                    <p:cond delay="0"/>
                                  </p:stCondLst>
                                  <p:childTnLst>
                                    <p:anim calcmode="lin" valueType="num">
                                      <p:cBhvr>
                                        <p:cTn id="35" dur="500"/>
                                        <p:tgtEl>
                                          <p:spTgt spid="10"/>
                                        </p:tgtEl>
                                        <p:attrNameLst>
                                          <p:attrName>ppt_w</p:attrName>
                                        </p:attrNameLst>
                                      </p:cBhvr>
                                      <p:tavLst>
                                        <p:tav tm="0">
                                          <p:val>
                                            <p:strVal val="ppt_w"/>
                                          </p:val>
                                        </p:tav>
                                        <p:tav tm="100000">
                                          <p:val>
                                            <p:fltVal val="0"/>
                                          </p:val>
                                        </p:tav>
                                      </p:tavLst>
                                    </p:anim>
                                    <p:anim calcmode="lin" valueType="num">
                                      <p:cBhvr>
                                        <p:cTn id="36" dur="500"/>
                                        <p:tgtEl>
                                          <p:spTgt spid="10"/>
                                        </p:tgtEl>
                                        <p:attrNameLst>
                                          <p:attrName>ppt_h</p:attrName>
                                        </p:attrNameLst>
                                      </p:cBhvr>
                                      <p:tavLst>
                                        <p:tav tm="0">
                                          <p:val>
                                            <p:strVal val="ppt_h"/>
                                          </p:val>
                                        </p:tav>
                                        <p:tav tm="100000">
                                          <p:val>
                                            <p:strVal val="ppt_h"/>
                                          </p:val>
                                        </p:tav>
                                      </p:tavLst>
                                    </p:anim>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P spid="10" grpId="0"/>
      <p:bldP spid="10" grpId="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2464" y="341637"/>
            <a:ext cx="5056192" cy="718466"/>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3200">
              <a:solidFill>
                <a:srgbClr val="FF0000"/>
              </a:solidFill>
              <a:ea typeface="Calibri" panose="020F0502020204030204" pitchFamily="34" charset="0"/>
              <a:cs typeface="Times New Roman" panose="02020603050405020304" pitchFamily="18" charset="0"/>
            </a:endParaRPr>
          </a:p>
        </p:txBody>
      </p:sp>
      <p:sp>
        <p:nvSpPr>
          <p:cNvPr id="5" name="Rectangle 4"/>
          <p:cNvSpPr/>
          <p:nvPr/>
        </p:nvSpPr>
        <p:spPr>
          <a:xfrm>
            <a:off x="381000" y="1389787"/>
            <a:ext cx="11449050" cy="3416320"/>
          </a:xfrm>
          <a:prstGeom prst="rect">
            <a:avLst/>
          </a:prstGeom>
        </p:spPr>
        <p:txBody>
          <a:bodyPr wrap="square">
            <a:spAutoFit/>
          </a:bodyPr>
          <a:lstStyle/>
          <a:p>
            <a:pPr algn="just"/>
            <a:r>
              <a:rPr lang="vi-VN" sz="3600" b="1" dirty="0">
                <a:solidFill>
                  <a:srgbClr val="FF0000"/>
                </a:solidFill>
                <a:latin typeface="Times New Roman (Headings)"/>
                <a:ea typeface="VNI-Times" pitchFamily="2" charset="0"/>
                <a:cs typeface="Times New Roman" panose="02020603050405020304" pitchFamily="18" charset="0"/>
              </a:rPr>
              <a:t>LT5</a:t>
            </a:r>
            <a:r>
              <a:rPr lang="en-US" sz="3600" b="1" dirty="0">
                <a:solidFill>
                  <a:srgbClr val="FF0000"/>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Mỗi</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nguyên</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tử</a:t>
            </a:r>
            <a:r>
              <a:rPr lang="en-US" sz="3600" dirty="0">
                <a:solidFill>
                  <a:srgbClr val="2313F9"/>
                </a:solidFill>
                <a:latin typeface="Times New Roman (Headings)"/>
                <a:ea typeface="VNI-Times" pitchFamily="2" charset="0"/>
                <a:cs typeface="Times New Roman" panose="02020603050405020304" pitchFamily="18" charset="0"/>
              </a:rPr>
              <a:t> H </a:t>
            </a:r>
            <a:r>
              <a:rPr lang="en-US" sz="3600" dirty="0" err="1">
                <a:solidFill>
                  <a:srgbClr val="2313F9"/>
                </a:solidFill>
                <a:latin typeface="Times New Roman (Headings)"/>
                <a:ea typeface="VNI-Times" pitchFamily="2" charset="0"/>
                <a:cs typeface="Times New Roman" panose="02020603050405020304" pitchFamily="18" charset="0"/>
              </a:rPr>
              <a:t>kết</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hợp</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với</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một</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nguyên</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tử</a:t>
            </a:r>
            <a:r>
              <a:rPr lang="en-US" sz="3600" dirty="0">
                <a:solidFill>
                  <a:srgbClr val="2313F9"/>
                </a:solidFill>
                <a:latin typeface="Times New Roman (Headings)"/>
                <a:ea typeface="VNI-Times" pitchFamily="2" charset="0"/>
                <a:cs typeface="Times New Roman" panose="02020603050405020304" pitchFamily="18" charset="0"/>
              </a:rPr>
              <a:t> Cl </a:t>
            </a:r>
            <a:r>
              <a:rPr lang="en-US" sz="3600" dirty="0" err="1">
                <a:solidFill>
                  <a:srgbClr val="2313F9"/>
                </a:solidFill>
                <a:latin typeface="Times New Roman (Headings)"/>
                <a:ea typeface="VNI-Times" pitchFamily="2" charset="0"/>
                <a:cs typeface="Times New Roman" panose="02020603050405020304" pitchFamily="18" charset="0"/>
              </a:rPr>
              <a:t>tạo</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thành</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phân</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tử</a:t>
            </a:r>
            <a:r>
              <a:rPr lang="en-US" sz="3600" dirty="0">
                <a:solidFill>
                  <a:srgbClr val="2313F9"/>
                </a:solidFill>
                <a:latin typeface="Times New Roman (Headings)"/>
                <a:ea typeface="VNI-Times" pitchFamily="2" charset="0"/>
                <a:cs typeface="Times New Roman" panose="02020603050405020304" pitchFamily="18" charset="0"/>
              </a:rPr>
              <a:t> hydrogen chloride. </a:t>
            </a:r>
            <a:r>
              <a:rPr lang="en-US" sz="3600" dirty="0" err="1">
                <a:solidFill>
                  <a:srgbClr val="2313F9"/>
                </a:solidFill>
                <a:latin typeface="Times New Roman (Headings)"/>
                <a:ea typeface="VNI-Times" pitchFamily="2" charset="0"/>
                <a:cs typeface="Times New Roman" panose="02020603050405020304" pitchFamily="18" charset="0"/>
              </a:rPr>
              <a:t>Hãy</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vẽ</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sơ</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đồ</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tạo</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thành</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phân</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tử</a:t>
            </a:r>
            <a:r>
              <a:rPr lang="en-US" sz="3600" dirty="0">
                <a:solidFill>
                  <a:srgbClr val="2313F9"/>
                </a:solidFill>
                <a:latin typeface="Times New Roman (Headings)"/>
                <a:ea typeface="VNI-Times" pitchFamily="2" charset="0"/>
                <a:cs typeface="Times New Roman" panose="02020603050405020304" pitchFamily="18" charset="0"/>
              </a:rPr>
              <a:t> hydrogen chloride </a:t>
            </a:r>
            <a:r>
              <a:rPr lang="en-US" sz="3600" dirty="0" err="1">
                <a:solidFill>
                  <a:srgbClr val="2313F9"/>
                </a:solidFill>
                <a:latin typeface="Times New Roman (Headings)"/>
                <a:ea typeface="VNI-Times" pitchFamily="2" charset="0"/>
                <a:cs typeface="Times New Roman" panose="02020603050405020304" pitchFamily="18" charset="0"/>
              </a:rPr>
              <a:t>từ</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nguyên</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tử</a:t>
            </a:r>
            <a:r>
              <a:rPr lang="en-US" sz="3600" dirty="0">
                <a:solidFill>
                  <a:srgbClr val="2313F9"/>
                </a:solidFill>
                <a:latin typeface="Times New Roman (Headings)"/>
                <a:ea typeface="VNI-Times" pitchFamily="2" charset="0"/>
                <a:cs typeface="Times New Roman" panose="02020603050405020304" pitchFamily="18" charset="0"/>
              </a:rPr>
              <a:t> H </a:t>
            </a:r>
            <a:r>
              <a:rPr lang="en-US" sz="3600" dirty="0" err="1">
                <a:solidFill>
                  <a:srgbClr val="2313F9"/>
                </a:solidFill>
                <a:latin typeface="Times New Roman (Headings)"/>
                <a:ea typeface="VNI-Times" pitchFamily="2" charset="0"/>
                <a:cs typeface="Times New Roman" panose="02020603050405020304" pitchFamily="18" charset="0"/>
              </a:rPr>
              <a:t>và</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nguyên</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tử</a:t>
            </a:r>
            <a:r>
              <a:rPr lang="en-US" sz="3600" dirty="0">
                <a:solidFill>
                  <a:srgbClr val="2313F9"/>
                </a:solidFill>
                <a:latin typeface="Times New Roman (Headings)"/>
                <a:ea typeface="VNI-Times" pitchFamily="2" charset="0"/>
                <a:cs typeface="Times New Roman" panose="02020603050405020304" pitchFamily="18" charset="0"/>
              </a:rPr>
              <a:t> Cl.</a:t>
            </a:r>
          </a:p>
          <a:p>
            <a:pPr algn="just"/>
            <a:r>
              <a:rPr lang="vi-VN" sz="3600" b="1" dirty="0">
                <a:solidFill>
                  <a:srgbClr val="FF0000"/>
                </a:solidFill>
                <a:latin typeface="Times New Roman (Headings)"/>
                <a:ea typeface="VNI-Times" pitchFamily="2" charset="0"/>
                <a:cs typeface="Times New Roman" panose="02020603050405020304" pitchFamily="18" charset="0"/>
              </a:rPr>
              <a:t>LT6</a:t>
            </a:r>
            <a:r>
              <a:rPr lang="en-US" sz="3600" b="1" dirty="0">
                <a:solidFill>
                  <a:srgbClr val="FF0000"/>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Mỗi</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nguyên</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tử</a:t>
            </a:r>
            <a:r>
              <a:rPr lang="en-US" sz="3600" dirty="0">
                <a:solidFill>
                  <a:srgbClr val="2313F9"/>
                </a:solidFill>
                <a:latin typeface="Times New Roman (Headings)"/>
                <a:ea typeface="VNI-Times" pitchFamily="2" charset="0"/>
                <a:cs typeface="Times New Roman" panose="02020603050405020304" pitchFamily="18" charset="0"/>
              </a:rPr>
              <a:t> N </a:t>
            </a:r>
            <a:r>
              <a:rPr lang="en-US" sz="3600" dirty="0" err="1">
                <a:solidFill>
                  <a:srgbClr val="2313F9"/>
                </a:solidFill>
                <a:latin typeface="Times New Roman (Headings)"/>
                <a:ea typeface="VNI-Times" pitchFamily="2" charset="0"/>
                <a:cs typeface="Times New Roman" panose="02020603050405020304" pitchFamily="18" charset="0"/>
              </a:rPr>
              <a:t>kết</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hợp</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với</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ba</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nguyên</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tử</a:t>
            </a:r>
            <a:r>
              <a:rPr lang="en-US" sz="3600" dirty="0">
                <a:solidFill>
                  <a:srgbClr val="2313F9"/>
                </a:solidFill>
                <a:latin typeface="Times New Roman (Headings)"/>
                <a:ea typeface="VNI-Times" pitchFamily="2" charset="0"/>
                <a:cs typeface="Times New Roman" panose="02020603050405020304" pitchFamily="18" charset="0"/>
              </a:rPr>
              <a:t> H </a:t>
            </a:r>
            <a:r>
              <a:rPr lang="en-US" sz="3600" dirty="0" err="1">
                <a:solidFill>
                  <a:srgbClr val="2313F9"/>
                </a:solidFill>
                <a:latin typeface="Times New Roman (Headings)"/>
                <a:ea typeface="VNI-Times" pitchFamily="2" charset="0"/>
                <a:cs typeface="Times New Roman" panose="02020603050405020304" pitchFamily="18" charset="0"/>
              </a:rPr>
              <a:t>tạo</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thành</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phân</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tử</a:t>
            </a:r>
            <a:r>
              <a:rPr lang="en-US" sz="3600" dirty="0">
                <a:solidFill>
                  <a:srgbClr val="2313F9"/>
                </a:solidFill>
                <a:latin typeface="Times New Roman (Headings)"/>
                <a:ea typeface="VNI-Times" pitchFamily="2" charset="0"/>
                <a:cs typeface="Times New Roman" panose="02020603050405020304" pitchFamily="18" charset="0"/>
              </a:rPr>
              <a:t> ammonia. </a:t>
            </a:r>
            <a:r>
              <a:rPr lang="en-US" sz="3600" dirty="0" err="1">
                <a:solidFill>
                  <a:srgbClr val="2313F9"/>
                </a:solidFill>
                <a:latin typeface="Times New Roman (Headings)"/>
                <a:ea typeface="VNI-Times" pitchFamily="2" charset="0"/>
                <a:cs typeface="Times New Roman" panose="02020603050405020304" pitchFamily="18" charset="0"/>
              </a:rPr>
              <a:t>Hãy</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vẽ</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sơ</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đồ</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tạo</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thành</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liên</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kết</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trong</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phân</a:t>
            </a:r>
            <a:r>
              <a:rPr lang="en-US" sz="3600" dirty="0">
                <a:solidFill>
                  <a:srgbClr val="2313F9"/>
                </a:solidFill>
                <a:latin typeface="Times New Roman (Headings)"/>
                <a:ea typeface="VNI-Times" pitchFamily="2" charset="0"/>
                <a:cs typeface="Times New Roman" panose="02020603050405020304" pitchFamily="18" charset="0"/>
              </a:rPr>
              <a:t> </a:t>
            </a:r>
            <a:r>
              <a:rPr lang="en-US" sz="3600" dirty="0" err="1">
                <a:solidFill>
                  <a:srgbClr val="2313F9"/>
                </a:solidFill>
                <a:latin typeface="Times New Roman (Headings)"/>
                <a:ea typeface="VNI-Times" pitchFamily="2" charset="0"/>
                <a:cs typeface="Times New Roman" panose="02020603050405020304" pitchFamily="18" charset="0"/>
              </a:rPr>
              <a:t>tử</a:t>
            </a:r>
            <a:r>
              <a:rPr lang="en-US" sz="3600" dirty="0">
                <a:solidFill>
                  <a:srgbClr val="2313F9"/>
                </a:solidFill>
                <a:latin typeface="Times New Roman (Headings)"/>
                <a:ea typeface="VNI-Times" pitchFamily="2" charset="0"/>
                <a:cs typeface="Times New Roman" panose="02020603050405020304" pitchFamily="18" charset="0"/>
              </a:rPr>
              <a:t> ammonia.</a:t>
            </a:r>
          </a:p>
        </p:txBody>
      </p:sp>
    </p:spTree>
    <p:extLst>
      <p:ext uri="{BB962C8B-B14F-4D97-AF65-F5344CB8AC3E}">
        <p14:creationId xmlns:p14="http://schemas.microsoft.com/office/powerpoint/2010/main" val="223759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7024615" cy="523220"/>
          </a:xfrm>
          <a:prstGeom prst="rect">
            <a:avLst/>
          </a:prstGeom>
        </p:spPr>
        <p:txBody>
          <a:bodyPr wrap="none">
            <a:spAutoFit/>
          </a:bodyPr>
          <a:lstStyle/>
          <a:p>
            <a:r>
              <a:rPr lang="en-US" sz="2800" b="1" dirty="0">
                <a:solidFill>
                  <a:srgbClr val="0000CC"/>
                </a:solidFill>
                <a:latin typeface="Times New Roman" panose="02020603050405020304" pitchFamily="18" charset="0"/>
                <a:ea typeface="Calibri" panose="020F0502020204030204" pitchFamily="34" charset="0"/>
              </a:rPr>
              <a:t>2. </a:t>
            </a:r>
            <a:r>
              <a:rPr lang="en-US" sz="2800" b="1" dirty="0" err="1">
                <a:solidFill>
                  <a:srgbClr val="0000CC"/>
                </a:solidFill>
                <a:latin typeface="Times New Roman" panose="02020603050405020304" pitchFamily="18" charset="0"/>
                <a:ea typeface="Calibri" panose="020F0502020204030204" pitchFamily="34" charset="0"/>
              </a:rPr>
              <a:t>Sự</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tạo</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thành</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liên</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kết</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trong</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phân</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tử</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nước</a:t>
            </a:r>
            <a:r>
              <a:rPr lang="en-US" sz="2800" b="1" dirty="0">
                <a:solidFill>
                  <a:srgbClr val="0000CC"/>
                </a:solidFill>
                <a:latin typeface="Times New Roman" panose="02020603050405020304" pitchFamily="18" charset="0"/>
                <a:ea typeface="Calibri" panose="020F0502020204030204" pitchFamily="34" charset="0"/>
              </a:rPr>
              <a:t> </a:t>
            </a:r>
            <a:endParaRPr lang="en-US" sz="2800" dirty="0">
              <a:solidFill>
                <a:srgbClr val="0000CC"/>
              </a:solidFill>
            </a:endParaRPr>
          </a:p>
        </p:txBody>
      </p:sp>
      <p:sp>
        <p:nvSpPr>
          <p:cNvPr id="10" name="Rectangle 9"/>
          <p:cNvSpPr/>
          <p:nvPr/>
        </p:nvSpPr>
        <p:spPr>
          <a:xfrm>
            <a:off x="223604" y="553997"/>
            <a:ext cx="11925300" cy="523220"/>
          </a:xfrm>
          <a:prstGeom prst="rect">
            <a:avLst/>
          </a:prstGeom>
        </p:spPr>
        <p:txBody>
          <a:bodyPr wrap="square">
            <a:spAutoFit/>
          </a:bodyPr>
          <a:lstStyle/>
          <a:p>
            <a:pPr algn="ctr"/>
            <a:r>
              <a:rPr lang="vi-VN" sz="2800" dirty="0">
                <a:solidFill>
                  <a:srgbClr val="FF0000"/>
                </a:solidFill>
                <a:latin typeface="Times New Roman (Headings)"/>
              </a:rPr>
              <a:t>LT5</a:t>
            </a:r>
            <a:r>
              <a:rPr lang="en-US" sz="2800" dirty="0">
                <a:solidFill>
                  <a:srgbClr val="FF0000"/>
                </a:solidFill>
                <a:latin typeface="Times New Roman (Headings)"/>
              </a:rPr>
              <a:t>: </a:t>
            </a:r>
            <a:r>
              <a:rPr lang="vi-VN" sz="2800" dirty="0">
                <a:solidFill>
                  <a:srgbClr val="FF0000"/>
                </a:solidFill>
                <a:latin typeface="Times New Roman (Headings)"/>
              </a:rPr>
              <a:t>Sơ đồ tạo thành phân tử hydrogen chloride từ nguyên tử H và Cl:</a:t>
            </a:r>
            <a:endParaRPr lang="en-US" sz="2800" dirty="0">
              <a:solidFill>
                <a:srgbClr val="FF0000"/>
              </a:solidFill>
              <a:latin typeface="Times New Roman (Headings)"/>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052" y="1207161"/>
            <a:ext cx="6410648" cy="1846689"/>
          </a:xfrm>
          <a:prstGeom prst="rect">
            <a:avLst/>
          </a:prstGeom>
        </p:spPr>
      </p:pic>
      <p:sp>
        <p:nvSpPr>
          <p:cNvPr id="12" name="Rectangle 11"/>
          <p:cNvSpPr/>
          <p:nvPr/>
        </p:nvSpPr>
        <p:spPr>
          <a:xfrm>
            <a:off x="0" y="3183794"/>
            <a:ext cx="11610508" cy="523220"/>
          </a:xfrm>
          <a:prstGeom prst="rect">
            <a:avLst/>
          </a:prstGeom>
        </p:spPr>
        <p:txBody>
          <a:bodyPr wrap="square">
            <a:spAutoFit/>
          </a:bodyPr>
          <a:lstStyle/>
          <a:p>
            <a:pPr algn="ctr"/>
            <a:r>
              <a:rPr lang="vi-VN" sz="2800" dirty="0">
                <a:solidFill>
                  <a:srgbClr val="FF0000"/>
                </a:solidFill>
                <a:latin typeface="Times New Roman (Headings)"/>
              </a:rPr>
              <a:t>LT6</a:t>
            </a:r>
            <a:r>
              <a:rPr lang="en-US" sz="2800" dirty="0">
                <a:solidFill>
                  <a:srgbClr val="FF0000"/>
                </a:solidFill>
                <a:latin typeface="Times New Roman (Headings)"/>
              </a:rPr>
              <a:t>: </a:t>
            </a:r>
            <a:r>
              <a:rPr lang="vi-VN" sz="2800" dirty="0">
                <a:solidFill>
                  <a:srgbClr val="FF0000"/>
                </a:solidFill>
                <a:latin typeface="Times New Roman (Headings)"/>
              </a:rPr>
              <a:t>Sơ đồ tạo thành phân tử hydrogen chloride từ nguyên tử H và N:</a:t>
            </a:r>
            <a:endParaRPr lang="en-US" sz="2800" dirty="0">
              <a:solidFill>
                <a:srgbClr val="FF0000"/>
              </a:solidFill>
              <a:latin typeface="Times New Roman (Heading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297" y="3836958"/>
            <a:ext cx="5743914" cy="2860695"/>
          </a:xfrm>
          <a:prstGeom prst="rect">
            <a:avLst/>
          </a:prstGeom>
        </p:spPr>
      </p:pic>
    </p:spTree>
    <p:extLst>
      <p:ext uri="{BB962C8B-B14F-4D97-AF65-F5344CB8AC3E}">
        <p14:creationId xmlns:p14="http://schemas.microsoft.com/office/powerpoint/2010/main" val="156994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par>
                                <p:cTn id="15" presetID="6"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AutoShape 6"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32" name="AutoShape 8"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34" name="AutoShape 10"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36" name="AutoShape 12"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38" name="AutoShape 14"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40" name="AutoShape 16"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42" name="AutoShape 18"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44" name="AutoShape 20"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46" name="AutoShape 22"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48" name="AutoShape 24"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50" name="AutoShape 26"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52" name="AutoShape 28"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54" name="AutoShape 30"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pic>
        <p:nvPicPr>
          <p:cNvPr id="32770" name="Picture 2" descr="Ảnh động Powerpoint CTU"/>
          <p:cNvPicPr>
            <a:picLocks noChangeAspect="1" noChangeArrowheads="1" noCrop="1"/>
          </p:cNvPicPr>
          <p:nvPr/>
        </p:nvPicPr>
        <p:blipFill>
          <a:blip r:embed="rId3" cstate="print"/>
          <a:srcRect/>
          <a:stretch>
            <a:fillRect/>
          </a:stretch>
        </p:blipFill>
        <p:spPr bwMode="auto">
          <a:xfrm>
            <a:off x="406401" y="1"/>
            <a:ext cx="1403535" cy="1413932"/>
          </a:xfrm>
          <a:prstGeom prst="rect">
            <a:avLst/>
          </a:prstGeom>
          <a:noFill/>
        </p:spPr>
      </p:pic>
      <p:sp>
        <p:nvSpPr>
          <p:cNvPr id="23" name="TextBox 22"/>
          <p:cNvSpPr txBox="1"/>
          <p:nvPr/>
        </p:nvSpPr>
        <p:spPr>
          <a:xfrm>
            <a:off x="4486508" y="321387"/>
            <a:ext cx="4927600" cy="748988"/>
          </a:xfrm>
          <a:prstGeom prst="rect">
            <a:avLst/>
          </a:prstGeom>
          <a:noFill/>
        </p:spPr>
        <p:txBody>
          <a:bodyPr wrap="square" rtlCol="0">
            <a:spAutoFit/>
          </a:bodyPr>
          <a:lstStyle/>
          <a:p>
            <a:pPr algn="ctr"/>
            <a:r>
              <a:rPr lang="vi-VN" sz="4267" b="1">
                <a:solidFill>
                  <a:srgbClr val="FF0000"/>
                </a:solidFill>
                <a:latin typeface="Times New Roman" panose="02020603050405020304" pitchFamily="18" charset="0"/>
              </a:rPr>
              <a:t>KHỞI ĐỘNG</a:t>
            </a:r>
            <a:endParaRPr lang="en-US" sz="4267" b="1">
              <a:solidFill>
                <a:srgbClr val="FF0000"/>
              </a:solidFill>
              <a:latin typeface="Calibri Light" panose="020F0302020204030204"/>
            </a:endParaRPr>
          </a:p>
        </p:txBody>
      </p:sp>
      <p:sp>
        <p:nvSpPr>
          <p:cNvPr id="9" name="Rectangle 8"/>
          <p:cNvSpPr/>
          <p:nvPr/>
        </p:nvSpPr>
        <p:spPr>
          <a:xfrm>
            <a:off x="2152649" y="1327514"/>
            <a:ext cx="9045223" cy="1323439"/>
          </a:xfrm>
          <a:prstGeom prst="rect">
            <a:avLst/>
          </a:prstGeom>
        </p:spPr>
        <p:txBody>
          <a:bodyPr wrap="square">
            <a:spAutoFit/>
          </a:bodyPr>
          <a:lstStyle/>
          <a:p>
            <a:pPr algn="ctr"/>
            <a:r>
              <a:rPr lang="en-US" sz="4000" dirty="0" err="1">
                <a:solidFill>
                  <a:srgbClr val="2313F9"/>
                </a:solidFill>
                <a:latin typeface="Times New Roman" panose="02020603050405020304" pitchFamily="18" charset="0"/>
                <a:ea typeface="Calibri" panose="020F0502020204030204" pitchFamily="34" charset="0"/>
              </a:rPr>
              <a:t>Hãy</a:t>
            </a:r>
            <a:r>
              <a:rPr lang="en-US" sz="4000" dirty="0">
                <a:solidFill>
                  <a:srgbClr val="2313F9"/>
                </a:solidFill>
                <a:latin typeface="Times New Roman" panose="02020603050405020304" pitchFamily="18" charset="0"/>
                <a:ea typeface="Calibri" panose="020F0502020204030204" pitchFamily="34" charset="0"/>
              </a:rPr>
              <a:t> </a:t>
            </a:r>
            <a:r>
              <a:rPr lang="en-US" sz="4000" dirty="0" err="1">
                <a:solidFill>
                  <a:srgbClr val="2313F9"/>
                </a:solidFill>
                <a:latin typeface="Times New Roman" panose="02020603050405020304" pitchFamily="18" charset="0"/>
                <a:ea typeface="Calibri" panose="020F0502020204030204" pitchFamily="34" charset="0"/>
              </a:rPr>
              <a:t>dự</a:t>
            </a:r>
            <a:r>
              <a:rPr lang="en-US" sz="4000" dirty="0">
                <a:solidFill>
                  <a:srgbClr val="2313F9"/>
                </a:solidFill>
                <a:latin typeface="Times New Roman" panose="02020603050405020304" pitchFamily="18" charset="0"/>
                <a:ea typeface="Calibri" panose="020F0502020204030204" pitchFamily="34" charset="0"/>
              </a:rPr>
              <a:t> </a:t>
            </a:r>
            <a:r>
              <a:rPr lang="en-US" sz="4000" dirty="0" err="1">
                <a:solidFill>
                  <a:srgbClr val="2313F9"/>
                </a:solidFill>
                <a:latin typeface="Times New Roman" panose="02020603050405020304" pitchFamily="18" charset="0"/>
                <a:ea typeface="Calibri" panose="020F0502020204030204" pitchFamily="34" charset="0"/>
              </a:rPr>
              <a:t>đoán</a:t>
            </a:r>
            <a:r>
              <a:rPr lang="en-US" sz="4000" dirty="0">
                <a:solidFill>
                  <a:srgbClr val="2313F9"/>
                </a:solidFill>
                <a:latin typeface="Times New Roman" panose="02020603050405020304" pitchFamily="18" charset="0"/>
                <a:ea typeface="Calibri" panose="020F0502020204030204" pitchFamily="34" charset="0"/>
              </a:rPr>
              <a:t> </a:t>
            </a:r>
            <a:r>
              <a:rPr lang="en-US" sz="4000" dirty="0" err="1">
                <a:solidFill>
                  <a:srgbClr val="2313F9"/>
                </a:solidFill>
                <a:latin typeface="Times New Roman" panose="02020603050405020304" pitchFamily="18" charset="0"/>
                <a:ea typeface="Calibri" panose="020F0502020204030204" pitchFamily="34" charset="0"/>
              </a:rPr>
              <a:t>và</a:t>
            </a:r>
            <a:r>
              <a:rPr lang="en-US" sz="4000" dirty="0">
                <a:solidFill>
                  <a:srgbClr val="2313F9"/>
                </a:solidFill>
                <a:latin typeface="Times New Roman" panose="02020603050405020304" pitchFamily="18" charset="0"/>
                <a:ea typeface="Calibri" panose="020F0502020204030204" pitchFamily="34" charset="0"/>
              </a:rPr>
              <a:t> </a:t>
            </a:r>
            <a:r>
              <a:rPr lang="en-US" sz="4000" dirty="0" err="1">
                <a:solidFill>
                  <a:srgbClr val="2313F9"/>
                </a:solidFill>
                <a:latin typeface="Times New Roman" panose="02020603050405020304" pitchFamily="18" charset="0"/>
                <a:ea typeface="Calibri" panose="020F0502020204030204" pitchFamily="34" charset="0"/>
              </a:rPr>
              <a:t>trình</a:t>
            </a:r>
            <a:r>
              <a:rPr lang="en-US" sz="4000" dirty="0">
                <a:solidFill>
                  <a:srgbClr val="2313F9"/>
                </a:solidFill>
                <a:latin typeface="Times New Roman" panose="02020603050405020304" pitchFamily="18" charset="0"/>
                <a:ea typeface="Calibri" panose="020F0502020204030204" pitchFamily="34" charset="0"/>
              </a:rPr>
              <a:t> </a:t>
            </a:r>
            <a:r>
              <a:rPr lang="en-US" sz="4000" dirty="0" err="1">
                <a:solidFill>
                  <a:srgbClr val="2313F9"/>
                </a:solidFill>
                <a:latin typeface="Times New Roman" panose="02020603050405020304" pitchFamily="18" charset="0"/>
                <a:ea typeface="Calibri" panose="020F0502020204030204" pitchFamily="34" charset="0"/>
              </a:rPr>
              <a:t>bày</a:t>
            </a:r>
            <a:r>
              <a:rPr lang="en-US" sz="4000" dirty="0">
                <a:solidFill>
                  <a:srgbClr val="2313F9"/>
                </a:solidFill>
                <a:latin typeface="Times New Roman" panose="02020603050405020304" pitchFamily="18" charset="0"/>
                <a:ea typeface="Calibri" panose="020F0502020204030204" pitchFamily="34" charset="0"/>
              </a:rPr>
              <a:t> </a:t>
            </a:r>
            <a:r>
              <a:rPr lang="en-US" sz="4000" dirty="0" err="1">
                <a:solidFill>
                  <a:srgbClr val="2313F9"/>
                </a:solidFill>
                <a:latin typeface="Times New Roman" panose="02020603050405020304" pitchFamily="18" charset="0"/>
                <a:ea typeface="Calibri" panose="020F0502020204030204" pitchFamily="34" charset="0"/>
              </a:rPr>
              <a:t>sự</a:t>
            </a:r>
            <a:r>
              <a:rPr lang="en-US" sz="4000" dirty="0">
                <a:solidFill>
                  <a:srgbClr val="2313F9"/>
                </a:solidFill>
                <a:latin typeface="Times New Roman" panose="02020603050405020304" pitchFamily="18" charset="0"/>
                <a:ea typeface="Calibri" panose="020F0502020204030204" pitchFamily="34" charset="0"/>
              </a:rPr>
              <a:t> </a:t>
            </a:r>
            <a:r>
              <a:rPr lang="en-US" sz="4000" dirty="0" err="1">
                <a:solidFill>
                  <a:srgbClr val="2313F9"/>
                </a:solidFill>
                <a:latin typeface="Times New Roman" panose="02020603050405020304" pitchFamily="18" charset="0"/>
                <a:ea typeface="Calibri" panose="020F0502020204030204" pitchFamily="34" charset="0"/>
              </a:rPr>
              <a:t>hình</a:t>
            </a:r>
            <a:r>
              <a:rPr lang="en-US" sz="4000" dirty="0">
                <a:solidFill>
                  <a:srgbClr val="2313F9"/>
                </a:solidFill>
                <a:latin typeface="Times New Roman" panose="02020603050405020304" pitchFamily="18" charset="0"/>
                <a:ea typeface="Calibri" panose="020F0502020204030204" pitchFamily="34" charset="0"/>
              </a:rPr>
              <a:t> </a:t>
            </a:r>
            <a:r>
              <a:rPr lang="en-US" sz="4000" dirty="0" err="1">
                <a:solidFill>
                  <a:srgbClr val="2313F9"/>
                </a:solidFill>
                <a:latin typeface="Times New Roman" panose="02020603050405020304" pitchFamily="18" charset="0"/>
                <a:ea typeface="Calibri" panose="020F0502020204030204" pitchFamily="34" charset="0"/>
              </a:rPr>
              <a:t>thành</a:t>
            </a:r>
            <a:r>
              <a:rPr lang="en-US" sz="4000" dirty="0">
                <a:solidFill>
                  <a:srgbClr val="2313F9"/>
                </a:solidFill>
                <a:latin typeface="Times New Roman" panose="02020603050405020304" pitchFamily="18" charset="0"/>
                <a:ea typeface="Calibri" panose="020F0502020204030204" pitchFamily="34" charset="0"/>
              </a:rPr>
              <a:t> </a:t>
            </a:r>
            <a:r>
              <a:rPr lang="en-US" sz="4000" dirty="0" err="1">
                <a:solidFill>
                  <a:srgbClr val="2313F9"/>
                </a:solidFill>
                <a:latin typeface="Times New Roman" panose="02020603050405020304" pitchFamily="18" charset="0"/>
                <a:ea typeface="Calibri" panose="020F0502020204030204" pitchFamily="34" charset="0"/>
              </a:rPr>
              <a:t>liên</a:t>
            </a:r>
            <a:r>
              <a:rPr lang="en-US" sz="4000" dirty="0">
                <a:solidFill>
                  <a:srgbClr val="2313F9"/>
                </a:solidFill>
                <a:latin typeface="Times New Roman" panose="02020603050405020304" pitchFamily="18" charset="0"/>
                <a:ea typeface="Calibri" panose="020F0502020204030204" pitchFamily="34" charset="0"/>
              </a:rPr>
              <a:t> </a:t>
            </a:r>
            <a:r>
              <a:rPr lang="en-US" sz="4000" dirty="0" err="1">
                <a:solidFill>
                  <a:srgbClr val="2313F9"/>
                </a:solidFill>
                <a:latin typeface="Times New Roman" panose="02020603050405020304" pitchFamily="18" charset="0"/>
                <a:ea typeface="Calibri" panose="020F0502020204030204" pitchFamily="34" charset="0"/>
              </a:rPr>
              <a:t>kết</a:t>
            </a:r>
            <a:r>
              <a:rPr lang="en-US" sz="4000" dirty="0">
                <a:solidFill>
                  <a:srgbClr val="2313F9"/>
                </a:solidFill>
                <a:latin typeface="Times New Roman" panose="02020603050405020304" pitchFamily="18" charset="0"/>
                <a:ea typeface="Calibri" panose="020F0502020204030204" pitchFamily="34" charset="0"/>
              </a:rPr>
              <a:t> </a:t>
            </a:r>
            <a:r>
              <a:rPr lang="en-US" sz="4000" dirty="0" err="1">
                <a:solidFill>
                  <a:srgbClr val="2313F9"/>
                </a:solidFill>
                <a:latin typeface="Times New Roman" panose="02020603050405020304" pitchFamily="18" charset="0"/>
                <a:ea typeface="Calibri" panose="020F0502020204030204" pitchFamily="34" charset="0"/>
              </a:rPr>
              <a:t>giữa</a:t>
            </a:r>
            <a:r>
              <a:rPr lang="en-US" sz="4000" dirty="0">
                <a:solidFill>
                  <a:srgbClr val="2313F9"/>
                </a:solidFill>
                <a:latin typeface="Times New Roman" panose="02020603050405020304" pitchFamily="18" charset="0"/>
                <a:ea typeface="Calibri" panose="020F0502020204030204" pitchFamily="34" charset="0"/>
              </a:rPr>
              <a:t> </a:t>
            </a:r>
            <a:r>
              <a:rPr lang="en-US" sz="4000" dirty="0" err="1">
                <a:solidFill>
                  <a:srgbClr val="2313F9"/>
                </a:solidFill>
                <a:latin typeface="Times New Roman" panose="02020603050405020304" pitchFamily="18" charset="0"/>
                <a:ea typeface="Calibri" panose="020F0502020204030204" pitchFamily="34" charset="0"/>
              </a:rPr>
              <a:t>các</a:t>
            </a:r>
            <a:r>
              <a:rPr lang="en-US" sz="4000" dirty="0">
                <a:solidFill>
                  <a:srgbClr val="2313F9"/>
                </a:solidFill>
                <a:latin typeface="Times New Roman" panose="02020603050405020304" pitchFamily="18" charset="0"/>
                <a:ea typeface="Calibri" panose="020F0502020204030204" pitchFamily="34" charset="0"/>
              </a:rPr>
              <a:t> </a:t>
            </a:r>
            <a:r>
              <a:rPr lang="en-US" sz="4000" dirty="0" err="1">
                <a:solidFill>
                  <a:srgbClr val="2313F9"/>
                </a:solidFill>
                <a:latin typeface="Times New Roman" panose="02020603050405020304" pitchFamily="18" charset="0"/>
                <a:ea typeface="Calibri" panose="020F0502020204030204" pitchFamily="34" charset="0"/>
              </a:rPr>
              <a:t>nguyên</a:t>
            </a:r>
            <a:r>
              <a:rPr lang="en-US" sz="4000" dirty="0">
                <a:solidFill>
                  <a:srgbClr val="2313F9"/>
                </a:solidFill>
                <a:latin typeface="Times New Roman" panose="02020603050405020304" pitchFamily="18" charset="0"/>
                <a:ea typeface="Calibri" panose="020F0502020204030204" pitchFamily="34" charset="0"/>
              </a:rPr>
              <a:t> </a:t>
            </a:r>
            <a:r>
              <a:rPr lang="en-US" sz="4000" dirty="0" err="1">
                <a:solidFill>
                  <a:srgbClr val="2313F9"/>
                </a:solidFill>
                <a:latin typeface="Times New Roman" panose="02020603050405020304" pitchFamily="18" charset="0"/>
                <a:ea typeface="Calibri" panose="020F0502020204030204" pitchFamily="34" charset="0"/>
              </a:rPr>
              <a:t>tử</a:t>
            </a:r>
            <a:r>
              <a:rPr lang="en-US" sz="4000" dirty="0">
                <a:solidFill>
                  <a:srgbClr val="2313F9"/>
                </a:solidFill>
                <a:latin typeface="Times New Roman" panose="02020603050405020304" pitchFamily="18" charset="0"/>
                <a:ea typeface="Calibri" panose="020F0502020204030204" pitchFamily="34" charset="0"/>
              </a:rPr>
              <a:t> F ?</a:t>
            </a:r>
            <a:endParaRPr lang="en-US" sz="4000" dirty="0">
              <a:solidFill>
                <a:srgbClr val="2313F9"/>
              </a:solidFill>
            </a:endParaRPr>
          </a:p>
        </p:txBody>
      </p:sp>
      <p:pic>
        <p:nvPicPr>
          <p:cNvPr id="30" name="Picture 29"/>
          <p:cNvPicPr/>
          <p:nvPr/>
        </p:nvPicPr>
        <p:blipFill>
          <a:blip r:embed="rId4">
            <a:extLst>
              <a:ext uri="{28A0092B-C50C-407E-A947-70E740481C1C}">
                <a14:useLocalDpi xmlns:a14="http://schemas.microsoft.com/office/drawing/2010/main" val="0"/>
              </a:ext>
            </a:extLst>
          </a:blip>
          <a:stretch>
            <a:fillRect/>
          </a:stretch>
        </p:blipFill>
        <p:spPr>
          <a:xfrm>
            <a:off x="3683713" y="2650953"/>
            <a:ext cx="4860680" cy="4207047"/>
          </a:xfrm>
          <a:prstGeom prst="rect">
            <a:avLst/>
          </a:prstGeom>
        </p:spPr>
      </p:pic>
    </p:spTree>
    <p:extLst>
      <p:ext uri="{BB962C8B-B14F-4D97-AF65-F5344CB8AC3E}">
        <p14:creationId xmlns:p14="http://schemas.microsoft.com/office/powerpoint/2010/main" val="265305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fade">
                                      <p:cBhvr>
                                        <p:cTn id="12" dur="1000"/>
                                        <p:tgtEl>
                                          <p:spTgt spid="32770"/>
                                        </p:tgtEl>
                                      </p:cBhvr>
                                    </p:animEffect>
                                    <p:anim calcmode="lin" valueType="num">
                                      <p:cBhvr>
                                        <p:cTn id="13" dur="1000" fill="hold"/>
                                        <p:tgtEl>
                                          <p:spTgt spid="32770"/>
                                        </p:tgtEl>
                                        <p:attrNameLst>
                                          <p:attrName>ppt_x</p:attrName>
                                        </p:attrNameLst>
                                      </p:cBhvr>
                                      <p:tavLst>
                                        <p:tav tm="0">
                                          <p:val>
                                            <p:strVal val="#ppt_x"/>
                                          </p:val>
                                        </p:tav>
                                        <p:tav tm="100000">
                                          <p:val>
                                            <p:strVal val="#ppt_x"/>
                                          </p:val>
                                        </p:tav>
                                      </p:tavLst>
                                    </p:anim>
                                    <p:anim calcmode="lin" valueType="num">
                                      <p:cBhvr>
                                        <p:cTn id="14" dur="1000" fill="hold"/>
                                        <p:tgtEl>
                                          <p:spTgt spid="32770"/>
                                        </p:tgtEl>
                                        <p:attrNameLst>
                                          <p:attrName>ppt_y</p:attrName>
                                        </p:attrNameLst>
                                      </p:cBhvr>
                                      <p:tavLst>
                                        <p:tav tm="0">
                                          <p:val>
                                            <p:strVal val="#ppt_y+.1"/>
                                          </p:val>
                                        </p:tav>
                                        <p:tav tm="100000">
                                          <p:val>
                                            <p:strVal val="#ppt_y"/>
                                          </p:val>
                                        </p:tav>
                                      </p:tavLst>
                                    </p:anim>
                                  </p:childTnLst>
                                </p:cTn>
                              </p:par>
                              <p:par>
                                <p:cTn id="15" presetID="45" presetClass="entr" presetSubtype="0" fill="hold" nodeType="withEffect">
                                  <p:stCondLst>
                                    <p:cond delay="0"/>
                                  </p:stCondLst>
                                  <p:childTnLst>
                                    <p:set>
                                      <p:cBhvr>
                                        <p:cTn id="16" dur="1" fill="hold">
                                          <p:stCondLst>
                                            <p:cond delay="0"/>
                                          </p:stCondLst>
                                        </p:cTn>
                                        <p:tgtEl>
                                          <p:spTgt spid="32770"/>
                                        </p:tgtEl>
                                        <p:attrNameLst>
                                          <p:attrName>style.visibility</p:attrName>
                                        </p:attrNameLst>
                                      </p:cBhvr>
                                      <p:to>
                                        <p:strVal val="visible"/>
                                      </p:to>
                                    </p:set>
                                    <p:animEffect transition="in" filter="fade">
                                      <p:cBhvr>
                                        <p:cTn id="17" dur="2000"/>
                                        <p:tgtEl>
                                          <p:spTgt spid="32770"/>
                                        </p:tgtEl>
                                      </p:cBhvr>
                                    </p:animEffect>
                                    <p:anim calcmode="lin" valueType="num">
                                      <p:cBhvr>
                                        <p:cTn id="18" dur="2000" fill="hold"/>
                                        <p:tgtEl>
                                          <p:spTgt spid="32770"/>
                                        </p:tgtEl>
                                        <p:attrNameLst>
                                          <p:attrName>ppt_w</p:attrName>
                                        </p:attrNameLst>
                                      </p:cBhvr>
                                      <p:tavLst>
                                        <p:tav tm="0" fmla="#ppt_w*sin(2.5*pi*$)">
                                          <p:val>
                                            <p:fltVal val="0"/>
                                          </p:val>
                                        </p:tav>
                                        <p:tav tm="100000">
                                          <p:val>
                                            <p:fltVal val="1"/>
                                          </p:val>
                                        </p:tav>
                                      </p:tavLst>
                                    </p:anim>
                                    <p:anim calcmode="lin" valueType="num">
                                      <p:cBhvr>
                                        <p:cTn id="19" dur="2000" fill="hold"/>
                                        <p:tgtEl>
                                          <p:spTgt spid="32770"/>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54072"/>
            <a:ext cx="9715095" cy="584775"/>
          </a:xfrm>
          <a:prstGeom prst="rect">
            <a:avLst/>
          </a:prstGeom>
        </p:spPr>
        <p:txBody>
          <a:bodyPr wrap="none">
            <a:spAutoFit/>
          </a:bodyPr>
          <a:lstStyle/>
          <a:p>
            <a:r>
              <a:rPr lang="en-US" sz="3200" b="1" dirty="0">
                <a:solidFill>
                  <a:srgbClr val="2313F9"/>
                </a:solidFill>
                <a:latin typeface="Times New Roman" panose="02020603050405020304" pitchFamily="18" charset="0"/>
                <a:ea typeface="Calibri" panose="020F0502020204030204" pitchFamily="34" charset="0"/>
              </a:rPr>
              <a:t>3. </a:t>
            </a:r>
            <a:r>
              <a:rPr lang="en-US" sz="3200" b="1" dirty="0" err="1">
                <a:solidFill>
                  <a:srgbClr val="2313F9"/>
                </a:solidFill>
                <a:latin typeface="Times New Roman" panose="02020603050405020304" pitchFamily="18" charset="0"/>
                <a:ea typeface="Calibri" panose="020F0502020204030204" pitchFamily="34" charset="0"/>
              </a:rPr>
              <a:t>Sự</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tạo</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thành</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liên</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kết</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trong</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phân</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tử</a:t>
            </a:r>
            <a:r>
              <a:rPr lang="en-US" sz="3200" b="1" dirty="0">
                <a:solidFill>
                  <a:srgbClr val="2313F9"/>
                </a:solidFill>
                <a:latin typeface="Times New Roman" panose="02020603050405020304" pitchFamily="18" charset="0"/>
                <a:ea typeface="Calibri" panose="020F0502020204030204" pitchFamily="34" charset="0"/>
              </a:rPr>
              <a:t> carbon dioxide </a:t>
            </a:r>
            <a:endParaRPr lang="en-US" sz="3200" dirty="0">
              <a:solidFill>
                <a:srgbClr val="2313F9"/>
              </a:solidFill>
            </a:endParaRPr>
          </a:p>
        </p:txBody>
      </p:sp>
      <p:sp>
        <p:nvSpPr>
          <p:cNvPr id="9" name="Rectangle 8"/>
          <p:cNvSpPr/>
          <p:nvPr/>
        </p:nvSpPr>
        <p:spPr>
          <a:xfrm>
            <a:off x="171762" y="2760019"/>
            <a:ext cx="11610507" cy="1200329"/>
          </a:xfrm>
          <a:prstGeom prst="rect">
            <a:avLst/>
          </a:prstGeom>
        </p:spPr>
        <p:txBody>
          <a:bodyPr wrap="square">
            <a:spAutoFit/>
          </a:bodyPr>
          <a:lstStyle/>
          <a:p>
            <a:pPr algn="ctr"/>
            <a:r>
              <a:rPr lang="en-US" sz="3600">
                <a:solidFill>
                  <a:srgbClr val="2313F9"/>
                </a:solidFill>
                <a:latin typeface="Times New Roman" panose="02020603050405020304" pitchFamily="18" charset="0"/>
                <a:ea typeface="Calibri" panose="020F0502020204030204" pitchFamily="34" charset="0"/>
              </a:rPr>
              <a:t>Hình 5.11, hãy cho biết trong phân tử carbon dioxide, nguyên tử C có bao nhiêu electron dùng chung với nguyên  tử O? </a:t>
            </a:r>
            <a:endParaRPr lang="en-US" sz="3600">
              <a:solidFill>
                <a:srgbClr val="2313F9"/>
              </a:solidFill>
            </a:endParaRPr>
          </a:p>
        </p:txBody>
      </p:sp>
      <p:pic>
        <p:nvPicPr>
          <p:cNvPr id="12" name="Picture 11" descr="Screenshot_4.png"/>
          <p:cNvPicPr/>
          <p:nvPr/>
        </p:nvPicPr>
        <p:blipFill>
          <a:blip r:embed="rId2"/>
          <a:stretch>
            <a:fillRect/>
          </a:stretch>
        </p:blipFill>
        <p:spPr>
          <a:xfrm>
            <a:off x="611822" y="4097240"/>
            <a:ext cx="10056178" cy="2523490"/>
          </a:xfrm>
          <a:prstGeom prst="rect">
            <a:avLst/>
          </a:prstGeom>
        </p:spPr>
      </p:pic>
      <p:sp>
        <p:nvSpPr>
          <p:cNvPr id="14" name="Rectangle 13"/>
          <p:cNvSpPr/>
          <p:nvPr/>
        </p:nvSpPr>
        <p:spPr>
          <a:xfrm>
            <a:off x="3520435" y="1703034"/>
            <a:ext cx="5056192" cy="718466"/>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3200">
              <a:solidFill>
                <a:srgbClr val="FF0000"/>
              </a:solidFill>
              <a:ea typeface="Calibri" panose="020F0502020204030204" pitchFamily="34" charset="0"/>
              <a:cs typeface="Times New Roman" panose="02020603050405020304" pitchFamily="18" charset="0"/>
            </a:endParaRPr>
          </a:p>
        </p:txBody>
      </p:sp>
      <p:sp>
        <p:nvSpPr>
          <p:cNvPr id="16" name="Rectangle 15"/>
          <p:cNvSpPr/>
          <p:nvPr/>
        </p:nvSpPr>
        <p:spPr>
          <a:xfrm>
            <a:off x="314793" y="2159854"/>
            <a:ext cx="10989628" cy="1754326"/>
          </a:xfrm>
          <a:prstGeom prst="rect">
            <a:avLst/>
          </a:prstGeom>
        </p:spPr>
        <p:txBody>
          <a:bodyPr wrap="square">
            <a:spAutoFit/>
          </a:bodyPr>
          <a:lstStyle/>
          <a:p>
            <a:pPr marL="571500" indent="-571500" algn="just">
              <a:buFontTx/>
              <a:buChar char="-"/>
            </a:pPr>
            <a:r>
              <a:rPr lang="en-US" sz="3600" dirty="0" err="1">
                <a:solidFill>
                  <a:srgbClr val="C00000"/>
                </a:solidFill>
                <a:latin typeface="Times New Roman (Headings)"/>
              </a:rPr>
              <a:t>Trong</a:t>
            </a:r>
            <a:r>
              <a:rPr lang="en-US" sz="3600" dirty="0">
                <a:solidFill>
                  <a:srgbClr val="C00000"/>
                </a:solidFill>
                <a:latin typeface="Times New Roman (Headings)"/>
              </a:rPr>
              <a:t> </a:t>
            </a:r>
            <a:r>
              <a:rPr lang="en-US" sz="3600" dirty="0" err="1">
                <a:solidFill>
                  <a:srgbClr val="C00000"/>
                </a:solidFill>
                <a:latin typeface="Times New Roman (Headings)"/>
              </a:rPr>
              <a:t>phân</a:t>
            </a:r>
            <a:r>
              <a:rPr lang="en-US" sz="3600" dirty="0">
                <a:solidFill>
                  <a:srgbClr val="C00000"/>
                </a:solidFill>
                <a:latin typeface="Times New Roman (Headings)"/>
              </a:rPr>
              <a:t> </a:t>
            </a:r>
            <a:r>
              <a:rPr lang="en-US" sz="3600" dirty="0" err="1">
                <a:solidFill>
                  <a:srgbClr val="C00000"/>
                </a:solidFill>
                <a:latin typeface="Times New Roman (Headings)"/>
              </a:rPr>
              <a:t>tử</a:t>
            </a:r>
            <a:r>
              <a:rPr lang="en-US" sz="3600" dirty="0">
                <a:solidFill>
                  <a:srgbClr val="C00000"/>
                </a:solidFill>
                <a:latin typeface="Times New Roman (Headings)"/>
              </a:rPr>
              <a:t> </a:t>
            </a:r>
            <a:r>
              <a:rPr lang="en-US" sz="3600" dirty="0" err="1">
                <a:solidFill>
                  <a:srgbClr val="C00000"/>
                </a:solidFill>
                <a:latin typeface="Times New Roman (Headings)"/>
              </a:rPr>
              <a:t>khí</a:t>
            </a:r>
            <a:r>
              <a:rPr lang="en-US" sz="3600" dirty="0">
                <a:solidFill>
                  <a:srgbClr val="C00000"/>
                </a:solidFill>
                <a:latin typeface="Times New Roman (Headings)"/>
              </a:rPr>
              <a:t> carbon dioxide, </a:t>
            </a:r>
            <a:r>
              <a:rPr lang="en-US" sz="3600" dirty="0" err="1">
                <a:solidFill>
                  <a:srgbClr val="C00000"/>
                </a:solidFill>
                <a:latin typeface="Times New Roman (Headings)"/>
              </a:rPr>
              <a:t>nguyên</a:t>
            </a:r>
            <a:r>
              <a:rPr lang="en-US" sz="3600" dirty="0">
                <a:solidFill>
                  <a:srgbClr val="C00000"/>
                </a:solidFill>
                <a:latin typeface="Times New Roman (Headings)"/>
              </a:rPr>
              <a:t> </a:t>
            </a:r>
            <a:r>
              <a:rPr lang="en-US" sz="3600" dirty="0" err="1">
                <a:solidFill>
                  <a:srgbClr val="C00000"/>
                </a:solidFill>
                <a:latin typeface="Times New Roman (Headings)"/>
              </a:rPr>
              <a:t>tử</a:t>
            </a:r>
            <a:r>
              <a:rPr lang="en-US" sz="3600" dirty="0">
                <a:solidFill>
                  <a:srgbClr val="C00000"/>
                </a:solidFill>
                <a:latin typeface="Times New Roman (Headings)"/>
              </a:rPr>
              <a:t> </a:t>
            </a:r>
            <a:r>
              <a:rPr lang="en-US" sz="3600" dirty="0" err="1">
                <a:solidFill>
                  <a:srgbClr val="C00000"/>
                </a:solidFill>
                <a:latin typeface="Times New Roman (Headings)"/>
              </a:rPr>
              <a:t>cacbon</a:t>
            </a:r>
            <a:r>
              <a:rPr lang="en-US" sz="3600" dirty="0">
                <a:solidFill>
                  <a:srgbClr val="C00000"/>
                </a:solidFill>
                <a:latin typeface="Times New Roman (Headings)"/>
              </a:rPr>
              <a:t> </a:t>
            </a:r>
            <a:r>
              <a:rPr lang="en-US" sz="3600" dirty="0" err="1">
                <a:solidFill>
                  <a:srgbClr val="C00000"/>
                </a:solidFill>
                <a:latin typeface="Times New Roman (Headings)"/>
              </a:rPr>
              <a:t>có</a:t>
            </a:r>
            <a:r>
              <a:rPr lang="en-US" sz="3600" dirty="0">
                <a:solidFill>
                  <a:srgbClr val="C00000"/>
                </a:solidFill>
                <a:latin typeface="Times New Roman (Headings)"/>
              </a:rPr>
              <a:t> 4 electron </a:t>
            </a:r>
            <a:r>
              <a:rPr lang="en-US" sz="3600" dirty="0" err="1">
                <a:solidFill>
                  <a:srgbClr val="C00000"/>
                </a:solidFill>
                <a:latin typeface="Times New Roman (Headings)"/>
              </a:rPr>
              <a:t>dùng</a:t>
            </a:r>
            <a:r>
              <a:rPr lang="en-US" sz="3600" dirty="0">
                <a:solidFill>
                  <a:srgbClr val="C00000"/>
                </a:solidFill>
                <a:latin typeface="Times New Roman (Headings)"/>
              </a:rPr>
              <a:t> </a:t>
            </a:r>
            <a:r>
              <a:rPr lang="en-US" sz="3600" dirty="0" err="1">
                <a:solidFill>
                  <a:srgbClr val="C00000"/>
                </a:solidFill>
                <a:latin typeface="Times New Roman (Headings)"/>
              </a:rPr>
              <a:t>chung</a:t>
            </a:r>
            <a:r>
              <a:rPr lang="en-US" sz="3600" dirty="0">
                <a:solidFill>
                  <a:srgbClr val="C00000"/>
                </a:solidFill>
                <a:latin typeface="Times New Roman (Headings)"/>
              </a:rPr>
              <a:t> </a:t>
            </a:r>
            <a:r>
              <a:rPr lang="en-US" sz="3600" dirty="0" err="1">
                <a:solidFill>
                  <a:srgbClr val="C00000"/>
                </a:solidFill>
                <a:latin typeface="Times New Roman (Headings)"/>
              </a:rPr>
              <a:t>với</a:t>
            </a:r>
            <a:r>
              <a:rPr lang="en-US" sz="3600" dirty="0">
                <a:solidFill>
                  <a:srgbClr val="C00000"/>
                </a:solidFill>
                <a:latin typeface="Times New Roman (Headings)"/>
              </a:rPr>
              <a:t> </a:t>
            </a:r>
            <a:r>
              <a:rPr lang="en-US" sz="3600" dirty="0" err="1">
                <a:solidFill>
                  <a:srgbClr val="C00000"/>
                </a:solidFill>
                <a:latin typeface="Times New Roman (Headings)"/>
              </a:rPr>
              <a:t>nguyên</a:t>
            </a:r>
            <a:r>
              <a:rPr lang="en-US" sz="3600" dirty="0">
                <a:solidFill>
                  <a:srgbClr val="C00000"/>
                </a:solidFill>
                <a:latin typeface="Times New Roman (Headings)"/>
              </a:rPr>
              <a:t> </a:t>
            </a:r>
            <a:r>
              <a:rPr lang="en-US" sz="3600" dirty="0" err="1">
                <a:solidFill>
                  <a:srgbClr val="C00000"/>
                </a:solidFill>
                <a:latin typeface="Times New Roman (Headings)"/>
              </a:rPr>
              <a:t>tử</a:t>
            </a:r>
            <a:r>
              <a:rPr lang="en-US" sz="3600" dirty="0">
                <a:solidFill>
                  <a:srgbClr val="C00000"/>
                </a:solidFill>
                <a:latin typeface="Times New Roman (Headings)"/>
              </a:rPr>
              <a:t> O</a:t>
            </a:r>
          </a:p>
          <a:p>
            <a:pPr marL="571500" indent="-571500" algn="just">
              <a:buFontTx/>
              <a:buChar char="-"/>
            </a:pPr>
            <a:r>
              <a:rPr lang="en-US" sz="3600" dirty="0" err="1">
                <a:solidFill>
                  <a:srgbClr val="C00000"/>
                </a:solidFill>
                <a:latin typeface="Times New Roman (Headings)"/>
              </a:rPr>
              <a:t>Sơ</a:t>
            </a:r>
            <a:r>
              <a:rPr lang="en-US" sz="3600" dirty="0">
                <a:solidFill>
                  <a:srgbClr val="C00000"/>
                </a:solidFill>
                <a:latin typeface="Times New Roman (Headings)"/>
              </a:rPr>
              <a:t> </a:t>
            </a:r>
            <a:r>
              <a:rPr lang="en-US" sz="3600" dirty="0" err="1">
                <a:solidFill>
                  <a:srgbClr val="C00000"/>
                </a:solidFill>
                <a:latin typeface="Times New Roman (Headings)"/>
              </a:rPr>
              <a:t>đồ</a:t>
            </a:r>
            <a:r>
              <a:rPr lang="en-US" sz="3600" dirty="0">
                <a:solidFill>
                  <a:srgbClr val="C00000"/>
                </a:solidFill>
                <a:latin typeface="Times New Roman (Headings)"/>
              </a:rPr>
              <a:t>: </a:t>
            </a:r>
          </a:p>
        </p:txBody>
      </p:sp>
    </p:spTree>
    <p:extLst>
      <p:ext uri="{BB962C8B-B14F-4D97-AF65-F5344CB8AC3E}">
        <p14:creationId xmlns:p14="http://schemas.microsoft.com/office/powerpoint/2010/main" val="390013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14"/>
                                        </p:tgtEl>
                                        <p:attrNameLst>
                                          <p:attrName>ppt_w</p:attrName>
                                        </p:attrNameLst>
                                      </p:cBhvr>
                                      <p:tavLst>
                                        <p:tav tm="0">
                                          <p:val>
                                            <p:strVal val="ppt_w"/>
                                          </p:val>
                                        </p:tav>
                                        <p:tav tm="100000">
                                          <p:val>
                                            <p:fltVal val="0"/>
                                          </p:val>
                                        </p:tav>
                                      </p:tavLst>
                                    </p:anim>
                                    <p:anim calcmode="lin" valueType="num">
                                      <p:cBhvr>
                                        <p:cTn id="28" dur="500"/>
                                        <p:tgtEl>
                                          <p:spTgt spid="14"/>
                                        </p:tgtEl>
                                        <p:attrNameLst>
                                          <p:attrName>ppt_h</p:attrName>
                                        </p:attrNameLst>
                                      </p:cBhvr>
                                      <p:tavLst>
                                        <p:tav tm="0">
                                          <p:val>
                                            <p:strVal val="ppt_h"/>
                                          </p:val>
                                        </p:tav>
                                        <p:tav tm="100000">
                                          <p:val>
                                            <p:fltVal val="0"/>
                                          </p:val>
                                        </p:tav>
                                      </p:tavLst>
                                    </p:anim>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par>
                                <p:cTn id="31" presetID="53" presetClass="exit" presetSubtype="32" fill="hold" grpId="1" nodeType="withEffect">
                                  <p:stCondLst>
                                    <p:cond delay="0"/>
                                  </p:stCondLst>
                                  <p:childTnLst>
                                    <p:anim calcmode="lin" valueType="num">
                                      <p:cBhvr>
                                        <p:cTn id="32" dur="500"/>
                                        <p:tgtEl>
                                          <p:spTgt spid="9"/>
                                        </p:tgtEl>
                                        <p:attrNameLst>
                                          <p:attrName>ppt_w</p:attrName>
                                        </p:attrNameLst>
                                      </p:cBhvr>
                                      <p:tavLst>
                                        <p:tav tm="0">
                                          <p:val>
                                            <p:strVal val="ppt_w"/>
                                          </p:val>
                                        </p:tav>
                                        <p:tav tm="100000">
                                          <p:val>
                                            <p:fltVal val="0"/>
                                          </p:val>
                                        </p:tav>
                                      </p:tavLst>
                                    </p:anim>
                                    <p:anim calcmode="lin" valueType="num">
                                      <p:cBhvr>
                                        <p:cTn id="33" dur="500"/>
                                        <p:tgtEl>
                                          <p:spTgt spid="9"/>
                                        </p:tgtEl>
                                        <p:attrNameLst>
                                          <p:attrName>ppt_h</p:attrName>
                                        </p:attrNameLst>
                                      </p:cBhvr>
                                      <p:tavLst>
                                        <p:tav tm="0">
                                          <p:val>
                                            <p:strVal val="ppt_h"/>
                                          </p:val>
                                        </p:tav>
                                        <p:tav tm="100000">
                                          <p:val>
                                            <p:fltVal val="0"/>
                                          </p:val>
                                        </p:tav>
                                      </p:tavLst>
                                    </p:anim>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9" grpId="1"/>
      <p:bldP spid="14" grpId="0"/>
      <p:bldP spid="14" grpId="1"/>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4235" y="302859"/>
            <a:ext cx="5056192" cy="718466"/>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3200">
              <a:solidFill>
                <a:srgbClr val="FF0000"/>
              </a:solidFill>
              <a:ea typeface="Calibri" panose="020F0502020204030204" pitchFamily="34" charset="0"/>
              <a:cs typeface="Times New Roman" panose="02020603050405020304" pitchFamily="18" charset="0"/>
            </a:endParaRPr>
          </a:p>
        </p:txBody>
      </p:sp>
      <p:sp>
        <p:nvSpPr>
          <p:cNvPr id="5" name="Rectangle 4"/>
          <p:cNvSpPr/>
          <p:nvPr/>
        </p:nvSpPr>
        <p:spPr>
          <a:xfrm>
            <a:off x="1228726" y="1716650"/>
            <a:ext cx="9563100" cy="1754326"/>
          </a:xfrm>
          <a:prstGeom prst="rect">
            <a:avLst/>
          </a:prstGeom>
        </p:spPr>
        <p:txBody>
          <a:bodyPr wrap="square">
            <a:spAutoFit/>
          </a:bodyPr>
          <a:lstStyle/>
          <a:p>
            <a:pPr algn="just"/>
            <a:r>
              <a:rPr lang="en-US" sz="3600" dirty="0">
                <a:solidFill>
                  <a:srgbClr val="0000CC"/>
                </a:solidFill>
                <a:latin typeface="Times New Roman (Headings)"/>
                <a:ea typeface="VNI-Times" pitchFamily="2" charset="0"/>
                <a:cs typeface="Times New Roman" panose="02020603050405020304" pitchFamily="18" charset="0"/>
              </a:rPr>
              <a:t>Hai </a:t>
            </a:r>
            <a:r>
              <a:rPr lang="en-US" sz="3600" dirty="0" err="1">
                <a:solidFill>
                  <a:srgbClr val="0000CC"/>
                </a:solidFill>
                <a:latin typeface="Times New Roman (Headings)"/>
                <a:ea typeface="VNI-Times" pitchFamily="2" charset="0"/>
                <a:cs typeface="Times New Roman" panose="02020603050405020304" pitchFamily="18" charset="0"/>
              </a:rPr>
              <a:t>nguyên</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tử</a:t>
            </a:r>
            <a:r>
              <a:rPr lang="en-US" sz="3600" dirty="0">
                <a:solidFill>
                  <a:srgbClr val="0000CC"/>
                </a:solidFill>
                <a:latin typeface="Times New Roman (Headings)"/>
                <a:ea typeface="VNI-Times" pitchFamily="2" charset="0"/>
                <a:cs typeface="Times New Roman" panose="02020603050405020304" pitchFamily="18" charset="0"/>
              </a:rPr>
              <a:t> N </a:t>
            </a:r>
            <a:r>
              <a:rPr lang="en-US" sz="3600" dirty="0" err="1">
                <a:solidFill>
                  <a:srgbClr val="0000CC"/>
                </a:solidFill>
                <a:latin typeface="Times New Roman (Headings)"/>
                <a:ea typeface="VNI-Times" pitchFamily="2" charset="0"/>
                <a:cs typeface="Times New Roman" panose="02020603050405020304" pitchFamily="18" charset="0"/>
              </a:rPr>
              <a:t>kết</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hợp</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lại</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với</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nhau</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tạo</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thành</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phân</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tử</a:t>
            </a:r>
            <a:r>
              <a:rPr lang="en-US" sz="3600" dirty="0">
                <a:solidFill>
                  <a:srgbClr val="0000CC"/>
                </a:solidFill>
                <a:latin typeface="Times New Roman (Headings)"/>
                <a:ea typeface="VNI-Times" pitchFamily="2" charset="0"/>
                <a:cs typeface="Times New Roman" panose="02020603050405020304" pitchFamily="18" charset="0"/>
              </a:rPr>
              <a:t> nitrogen. </a:t>
            </a:r>
            <a:r>
              <a:rPr lang="en-US" sz="3600" dirty="0" err="1">
                <a:solidFill>
                  <a:srgbClr val="0000CC"/>
                </a:solidFill>
                <a:latin typeface="Times New Roman (Headings)"/>
                <a:ea typeface="VNI-Times" pitchFamily="2" charset="0"/>
                <a:cs typeface="Times New Roman" panose="02020603050405020304" pitchFamily="18" charset="0"/>
              </a:rPr>
              <a:t>Hãy</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vẽ</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sơ</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đồ</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tạo</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thành</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liên</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kết</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trong</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phân</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tử</a:t>
            </a:r>
            <a:r>
              <a:rPr lang="en-US" sz="3600" dirty="0">
                <a:solidFill>
                  <a:srgbClr val="0000CC"/>
                </a:solidFill>
                <a:latin typeface="Times New Roman (Headings)"/>
                <a:ea typeface="VNI-Times" pitchFamily="2" charset="0"/>
                <a:cs typeface="Times New Roman" panose="02020603050405020304" pitchFamily="18" charset="0"/>
              </a:rPr>
              <a:t> nitrogen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726" y="3994852"/>
            <a:ext cx="9336688" cy="2371222"/>
          </a:xfrm>
          <a:prstGeom prst="rect">
            <a:avLst/>
          </a:prstGeom>
        </p:spPr>
      </p:pic>
    </p:spTree>
    <p:extLst>
      <p:ext uri="{BB962C8B-B14F-4D97-AF65-F5344CB8AC3E}">
        <p14:creationId xmlns:p14="http://schemas.microsoft.com/office/powerpoint/2010/main" val="395020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9242" y="2848501"/>
            <a:ext cx="11886888" cy="646331"/>
          </a:xfrm>
          <a:prstGeom prst="rect">
            <a:avLst/>
          </a:prstGeom>
        </p:spPr>
        <p:txBody>
          <a:bodyPr wrap="square">
            <a:spAutoFit/>
          </a:bodyPr>
          <a:lstStyle/>
          <a:p>
            <a:pPr algn="just"/>
            <a:r>
              <a:rPr lang="en-US" sz="3600" dirty="0" err="1">
                <a:solidFill>
                  <a:srgbClr val="0000CC"/>
                </a:solidFill>
                <a:latin typeface="Times New Roman (Headings)"/>
                <a:ea typeface="VNI-Times" pitchFamily="2" charset="0"/>
                <a:cs typeface="Times New Roman" panose="02020603050405020304" pitchFamily="18" charset="0"/>
              </a:rPr>
              <a:t>Liên</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kết</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cộng</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hóa</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trị</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là</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gì</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Các</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chất</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cộng</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hóa</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trị</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là</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gì</a:t>
            </a:r>
            <a:r>
              <a:rPr lang="en-US" sz="3600" dirty="0">
                <a:solidFill>
                  <a:srgbClr val="0000CC"/>
                </a:solidFill>
                <a:latin typeface="Times New Roman (Headings)"/>
                <a:ea typeface="VNI-Times" pitchFamily="2" charset="0"/>
                <a:cs typeface="Times New Roman" panose="02020603050405020304" pitchFamily="18" charset="0"/>
              </a:rPr>
              <a:t>? </a:t>
            </a:r>
          </a:p>
        </p:txBody>
      </p:sp>
      <p:sp>
        <p:nvSpPr>
          <p:cNvPr id="10" name="Rectangle 9"/>
          <p:cNvSpPr/>
          <p:nvPr/>
        </p:nvSpPr>
        <p:spPr>
          <a:xfrm>
            <a:off x="3520435" y="1877366"/>
            <a:ext cx="5056192" cy="718466"/>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3200">
              <a:solidFill>
                <a:srgbClr val="FF0000"/>
              </a:solidFill>
              <a:ea typeface="Calibri" panose="020F0502020204030204" pitchFamily="34" charset="0"/>
              <a:cs typeface="Times New Roman" panose="02020603050405020304" pitchFamily="18" charset="0"/>
            </a:endParaRPr>
          </a:p>
        </p:txBody>
      </p:sp>
      <p:sp>
        <p:nvSpPr>
          <p:cNvPr id="13" name="Rectangle 12"/>
          <p:cNvSpPr/>
          <p:nvPr/>
        </p:nvSpPr>
        <p:spPr>
          <a:xfrm>
            <a:off x="314793" y="1484986"/>
            <a:ext cx="11467476" cy="2727029"/>
          </a:xfrm>
          <a:prstGeom prst="rect">
            <a:avLst/>
          </a:prstGeom>
        </p:spPr>
        <p:txBody>
          <a:bodyPr wrap="square">
            <a:spAutoFit/>
          </a:bodyPr>
          <a:lstStyle/>
          <a:p>
            <a:pPr algn="just">
              <a:lnSpc>
                <a:spcPct val="107000"/>
              </a:lnSpc>
            </a:pP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Liên</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kết</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cộng</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hóa</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trị</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là</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liên</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kết</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được</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tạo</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thành</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bởi</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một</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hoặc</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nhiều</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đôi</a:t>
            </a:r>
            <a:r>
              <a:rPr lang="en-US" sz="3200" dirty="0">
                <a:solidFill>
                  <a:srgbClr val="C00000"/>
                </a:solidFill>
                <a:latin typeface="Times New Roman (Headings)"/>
                <a:ea typeface="Calibri" panose="020F0502020204030204" pitchFamily="34" charset="0"/>
                <a:cs typeface="Times New Roman" panose="02020603050405020304" pitchFamily="18" charset="0"/>
              </a:rPr>
              <a:t> electron </a:t>
            </a:r>
            <a:r>
              <a:rPr lang="en-US" sz="3200" dirty="0" err="1">
                <a:solidFill>
                  <a:srgbClr val="C00000"/>
                </a:solidFill>
                <a:latin typeface="Times New Roman (Headings)"/>
                <a:ea typeface="Calibri" panose="020F0502020204030204" pitchFamily="34" charset="0"/>
                <a:cs typeface="Times New Roman" panose="02020603050405020304" pitchFamily="18" charset="0"/>
              </a:rPr>
              <a:t>dùng</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chung</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giữa</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hai</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nguyên</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tử</a:t>
            </a:r>
            <a:r>
              <a:rPr lang="en-US" sz="3200" dirty="0">
                <a:solidFill>
                  <a:srgbClr val="C00000"/>
                </a:solidFill>
                <a:latin typeface="Times New Roman (Headings)"/>
                <a:ea typeface="Calibri" panose="020F0502020204030204" pitchFamily="34" charset="0"/>
                <a:cs typeface="Times New Roman" panose="02020603050405020304" pitchFamily="18" charset="0"/>
              </a:rPr>
              <a:t>.</a:t>
            </a:r>
          </a:p>
          <a:p>
            <a:pPr algn="just">
              <a:lnSpc>
                <a:spcPct val="107000"/>
              </a:lnSpc>
            </a:pP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Các</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chất</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cộng</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hóa</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trị</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có</a:t>
            </a:r>
            <a:r>
              <a:rPr lang="en-US" sz="3200" dirty="0">
                <a:solidFill>
                  <a:srgbClr val="C00000"/>
                </a:solidFill>
                <a:latin typeface="Times New Roman (Headings)"/>
                <a:ea typeface="Calibri" panose="020F0502020204030204" pitchFamily="34" charset="0"/>
                <a:cs typeface="Times New Roman" panose="02020603050405020304" pitchFamily="18" charset="0"/>
              </a:rPr>
              <a:t> ở </a:t>
            </a:r>
            <a:r>
              <a:rPr lang="en-US" sz="3200" dirty="0" err="1">
                <a:solidFill>
                  <a:srgbClr val="C00000"/>
                </a:solidFill>
                <a:latin typeface="Times New Roman (Headings)"/>
                <a:ea typeface="Calibri" panose="020F0502020204030204" pitchFamily="34" charset="0"/>
                <a:cs typeface="Times New Roman" panose="02020603050405020304" pitchFamily="18" charset="0"/>
              </a:rPr>
              <a:t>ba</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thể</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rắn</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lỏng</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khí</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thường</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có</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nhiệt</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độ</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sôi</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và</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nhiệt</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độ</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nóng</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chảy</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thấp</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Nhiều</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chất</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cộng</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hóa</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trị</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không</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dẫn</a:t>
            </a:r>
            <a:r>
              <a:rPr lang="en-US" sz="3200" dirty="0">
                <a:solidFill>
                  <a:srgbClr val="C00000"/>
                </a:solidFill>
                <a:latin typeface="Times New Roman (Headings)"/>
                <a:ea typeface="Calibri" panose="020F0502020204030204" pitchFamily="34" charset="0"/>
                <a:cs typeface="Times New Roman" panose="02020603050405020304" pitchFamily="18" charset="0"/>
              </a:rPr>
              <a:t> </a:t>
            </a:r>
            <a:r>
              <a:rPr lang="en-US" sz="3200" dirty="0" err="1">
                <a:solidFill>
                  <a:srgbClr val="C00000"/>
                </a:solidFill>
                <a:latin typeface="Times New Roman (Headings)"/>
                <a:ea typeface="Calibri" panose="020F0502020204030204" pitchFamily="34" charset="0"/>
                <a:cs typeface="Times New Roman" panose="02020603050405020304" pitchFamily="18" charset="0"/>
              </a:rPr>
              <a:t>điện</a:t>
            </a:r>
            <a:r>
              <a:rPr lang="en-US" sz="3200" dirty="0">
                <a:solidFill>
                  <a:srgbClr val="C00000"/>
                </a:solidFill>
                <a:latin typeface="Times New Roman (Headings)"/>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26861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grpId="1" nodeType="clickEffect">
                                  <p:stCondLst>
                                    <p:cond delay="0"/>
                                  </p:stCondLst>
                                  <p:childTnLst>
                                    <p:anim calcmode="lin" valueType="num">
                                      <p:cBhvr>
                                        <p:cTn id="18" dur="500"/>
                                        <p:tgtEl>
                                          <p:spTgt spid="10"/>
                                        </p:tgtEl>
                                        <p:attrNameLst>
                                          <p:attrName>ppt_w</p:attrName>
                                        </p:attrNameLst>
                                      </p:cBhvr>
                                      <p:tavLst>
                                        <p:tav tm="0">
                                          <p:val>
                                            <p:strVal val="ppt_w"/>
                                          </p:val>
                                        </p:tav>
                                        <p:tav tm="100000">
                                          <p:val>
                                            <p:fltVal val="0"/>
                                          </p:val>
                                        </p:tav>
                                      </p:tavLst>
                                    </p:anim>
                                    <p:anim calcmode="lin" valueType="num">
                                      <p:cBhvr>
                                        <p:cTn id="19" dur="500"/>
                                        <p:tgtEl>
                                          <p:spTgt spid="10"/>
                                        </p:tgtEl>
                                        <p:attrNameLst>
                                          <p:attrName>ppt_h</p:attrName>
                                        </p:attrNameLst>
                                      </p:cBhvr>
                                      <p:tavLst>
                                        <p:tav tm="0">
                                          <p:val>
                                            <p:strVal val="ppt_h"/>
                                          </p:val>
                                        </p:tav>
                                        <p:tav tm="100000">
                                          <p:val>
                                            <p:fltVal val="0"/>
                                          </p:val>
                                        </p:tav>
                                      </p:tavLst>
                                    </p:anim>
                                    <p:set>
                                      <p:cBhvr>
                                        <p:cTn id="20" dur="1" fill="hold">
                                          <p:stCondLst>
                                            <p:cond delay="499"/>
                                          </p:stCondLst>
                                        </p:cTn>
                                        <p:tgtEl>
                                          <p:spTgt spid="10"/>
                                        </p:tgtEl>
                                        <p:attrNameLst>
                                          <p:attrName>style.visibility</p:attrName>
                                        </p:attrNameLst>
                                      </p:cBhvr>
                                      <p:to>
                                        <p:strVal val="hidden"/>
                                      </p:to>
                                    </p:set>
                                  </p:childTnLst>
                                </p:cTn>
                              </p:par>
                              <p:par>
                                <p:cTn id="21" presetID="23" presetClass="exit" presetSubtype="32" fill="hold" grpId="1" nodeType="withEffect">
                                  <p:stCondLst>
                                    <p:cond delay="0"/>
                                  </p:stCondLst>
                                  <p:childTnLst>
                                    <p:anim calcmode="lin" valueType="num">
                                      <p:cBhvr>
                                        <p:cTn id="22" dur="500"/>
                                        <p:tgtEl>
                                          <p:spTgt spid="7"/>
                                        </p:tgtEl>
                                        <p:attrNameLst>
                                          <p:attrName>ppt_w</p:attrName>
                                        </p:attrNameLst>
                                      </p:cBhvr>
                                      <p:tavLst>
                                        <p:tav tm="0">
                                          <p:val>
                                            <p:strVal val="ppt_w"/>
                                          </p:val>
                                        </p:tav>
                                        <p:tav tm="100000">
                                          <p:val>
                                            <p:fltVal val="0"/>
                                          </p:val>
                                        </p:tav>
                                      </p:tavLst>
                                    </p:anim>
                                    <p:anim calcmode="lin" valueType="num">
                                      <p:cBhvr>
                                        <p:cTn id="23" dur="500"/>
                                        <p:tgtEl>
                                          <p:spTgt spid="7"/>
                                        </p:tgtEl>
                                        <p:attrNameLst>
                                          <p:attrName>ppt_h</p:attrName>
                                        </p:attrNameLst>
                                      </p:cBhvr>
                                      <p:tavLst>
                                        <p:tav tm="0">
                                          <p:val>
                                            <p:strVal val="ppt_h"/>
                                          </p:val>
                                        </p:tav>
                                        <p:tav tm="100000">
                                          <p:val>
                                            <p:fltVal val="0"/>
                                          </p:val>
                                        </p:tav>
                                      </p:tavLst>
                                    </p:anim>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5"/>
          <p:cNvSpPr/>
          <p:nvPr/>
        </p:nvSpPr>
        <p:spPr>
          <a:xfrm>
            <a:off x="3878315" y="2348358"/>
            <a:ext cx="4154023" cy="923289"/>
          </a:xfrm>
          <a:prstGeom prst="rect">
            <a:avLst/>
          </a:prstGeom>
          <a:noFill/>
          <a:ln>
            <a:noFill/>
          </a:ln>
        </p:spPr>
        <p:txBody>
          <a:bodyPr spcFirstLastPara="1" wrap="square" lIns="91425" tIns="45700" rIns="91425" bIns="45700" anchor="t" anchorCtr="0">
            <a:spAutoFit/>
          </a:bodyPr>
          <a:lstStyle/>
          <a:p>
            <a:pPr algn="ctr"/>
            <a:r>
              <a:rPr lang="en-US" sz="5400" b="1">
                <a:solidFill>
                  <a:srgbClr val="0070C0"/>
                </a:solidFill>
                <a:latin typeface="Times New Roman"/>
                <a:ea typeface="Times New Roman"/>
                <a:cs typeface="Times New Roman"/>
                <a:sym typeface="Times New Roman"/>
              </a:rPr>
              <a:t>LUYỆN TẬP</a:t>
            </a:r>
            <a:endParaRPr>
              <a:solidFill>
                <a:srgbClr val="0070C0"/>
              </a:solidFill>
            </a:endParaRPr>
          </a:p>
        </p:txBody>
      </p:sp>
      <p:pic>
        <p:nvPicPr>
          <p:cNvPr id="3" name="Google Shape;239;p25"/>
          <p:cNvPicPr preferRelativeResize="0"/>
          <p:nvPr/>
        </p:nvPicPr>
        <p:blipFill rotWithShape="1">
          <a:blip r:embed="rId3">
            <a:alphaModFix/>
          </a:blip>
          <a:srcRect/>
          <a:stretch/>
        </p:blipFill>
        <p:spPr>
          <a:xfrm>
            <a:off x="2133602" y="2309664"/>
            <a:ext cx="866775" cy="962025"/>
          </a:xfrm>
          <a:prstGeom prst="rect">
            <a:avLst/>
          </a:prstGeom>
          <a:noFill/>
          <a:ln>
            <a:noFill/>
          </a:ln>
        </p:spPr>
      </p:pic>
    </p:spTree>
    <p:extLst>
      <p:ext uri="{BB962C8B-B14F-4D97-AF65-F5344CB8AC3E}">
        <p14:creationId xmlns:p14="http://schemas.microsoft.com/office/powerpoint/2010/main" val="1957435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1442" y="1088285"/>
            <a:ext cx="11820057" cy="2308324"/>
          </a:xfrm>
          <a:prstGeom prst="rect">
            <a:avLst/>
          </a:prstGeom>
        </p:spPr>
        <p:txBody>
          <a:bodyPr wrap="square">
            <a:spAutoFit/>
          </a:bodyPr>
          <a:lstStyle/>
          <a:p>
            <a:pPr algn="just"/>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Câu</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vi-VN" sz="3600" dirty="0">
                <a:solidFill>
                  <a:srgbClr val="0000CC"/>
                </a:solidFill>
                <a:latin typeface="Times New Roman" panose="02020603050405020304" pitchFamily="18" charset="0"/>
                <a:ea typeface="VNI-Times" pitchFamily="2" charset="0"/>
                <a:cs typeface="Times New Roman" panose="02020603050405020304" pitchFamily="18" charset="0"/>
              </a:rPr>
              <a:t>1</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Hãy</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vẽ</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sơ</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đồ</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mô</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tả</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quá</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trình</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tạo</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thành</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liên</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kết</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trong</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phân</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tử</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sodium oxide? </a:t>
            </a:r>
            <a:endParaRPr lang="en-US" sz="3600" dirty="0">
              <a:solidFill>
                <a:srgbClr val="0000CC"/>
              </a:solidFill>
              <a:latin typeface="VNI-Times" pitchFamily="2" charset="0"/>
              <a:ea typeface="VNI-Times" pitchFamily="2" charset="0"/>
              <a:cs typeface="Times New Roman" panose="02020603050405020304" pitchFamily="18" charset="0"/>
            </a:endParaRPr>
          </a:p>
          <a:p>
            <a:pPr algn="just"/>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Vẽ</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sơ</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đồ</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hình</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liên</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tử</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hình</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sau</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0000CC"/>
              </a:solidFill>
              <a:ea typeface="Calibri" panose="020F0502020204030204" pitchFamily="34" charset="0"/>
              <a:cs typeface="Times New Roman" panose="02020603050405020304" pitchFamily="18" charset="0"/>
            </a:endParaRPr>
          </a:p>
        </p:txBody>
      </p:sp>
      <p:sp>
        <p:nvSpPr>
          <p:cNvPr id="8" name="Rectangle 7"/>
          <p:cNvSpPr/>
          <p:nvPr/>
        </p:nvSpPr>
        <p:spPr>
          <a:xfrm>
            <a:off x="3653785" y="334523"/>
            <a:ext cx="5056192" cy="718466"/>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3200" dirty="0">
              <a:solidFill>
                <a:srgbClr val="FF0000"/>
              </a:solidFill>
              <a:ea typeface="Calibri" panose="020F0502020204030204" pitchFamily="34" charset="0"/>
              <a:cs typeface="Times New Roman" panose="02020603050405020304" pitchFamily="18" charset="0"/>
            </a:endParaRPr>
          </a:p>
        </p:txBody>
      </p:sp>
      <p:pic>
        <p:nvPicPr>
          <p:cNvPr id="10" name="Picture 9" descr="Screenshot_1.png"/>
          <p:cNvPicPr/>
          <p:nvPr/>
        </p:nvPicPr>
        <p:blipFill>
          <a:blip r:embed="rId2"/>
          <a:srcRect l="44050" t="54694" r="18099"/>
          <a:stretch>
            <a:fillRect/>
          </a:stretch>
        </p:blipFill>
        <p:spPr>
          <a:xfrm>
            <a:off x="2704147" y="3474195"/>
            <a:ext cx="7354253" cy="2901786"/>
          </a:xfrm>
          <a:prstGeom prst="rect">
            <a:avLst/>
          </a:prstGeom>
        </p:spPr>
      </p:pic>
    </p:spTree>
    <p:extLst>
      <p:ext uri="{BB962C8B-B14F-4D97-AF65-F5344CB8AC3E}">
        <p14:creationId xmlns:p14="http://schemas.microsoft.com/office/powerpoint/2010/main" val="405701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_1.png"/>
          <p:cNvPicPr/>
          <p:nvPr/>
        </p:nvPicPr>
        <p:blipFill>
          <a:blip r:embed="rId2"/>
          <a:stretch>
            <a:fillRect/>
          </a:stretch>
        </p:blipFill>
        <p:spPr>
          <a:xfrm>
            <a:off x="0" y="2186940"/>
            <a:ext cx="5392420" cy="4671060"/>
          </a:xfrm>
          <a:prstGeom prst="rect">
            <a:avLst/>
          </a:prstGeom>
        </p:spPr>
      </p:pic>
      <p:sp>
        <p:nvSpPr>
          <p:cNvPr id="4" name="Rectangle 3"/>
          <p:cNvSpPr/>
          <p:nvPr/>
        </p:nvSpPr>
        <p:spPr>
          <a:xfrm>
            <a:off x="209550" y="95268"/>
            <a:ext cx="5182870" cy="2062103"/>
          </a:xfrm>
          <a:prstGeom prst="rect">
            <a:avLst/>
          </a:prstGeom>
        </p:spPr>
        <p:txBody>
          <a:bodyPr wrap="square">
            <a:spAutoFit/>
          </a:bodyPr>
          <a:lstStyle/>
          <a:p>
            <a:pPr algn="just"/>
            <a:r>
              <a:rPr lang="en-US" sz="3200" b="1" dirty="0" err="1">
                <a:solidFill>
                  <a:srgbClr val="0000CC"/>
                </a:solidFill>
                <a:latin typeface="Times New Roman" panose="02020603050405020304" pitchFamily="18" charset="0"/>
                <a:ea typeface="VNI-Times" pitchFamily="2" charset="0"/>
                <a:cs typeface="Times New Roman" panose="02020603050405020304" pitchFamily="18" charset="0"/>
              </a:rPr>
              <a:t>Câu</a:t>
            </a:r>
            <a:r>
              <a:rPr lang="en-US" sz="3200" b="1" dirty="0">
                <a:solidFill>
                  <a:srgbClr val="0000CC"/>
                </a:solidFill>
                <a:latin typeface="Times New Roman" panose="02020603050405020304" pitchFamily="18" charset="0"/>
                <a:ea typeface="VNI-Times" pitchFamily="2" charset="0"/>
                <a:cs typeface="Times New Roman" panose="02020603050405020304" pitchFamily="18" charset="0"/>
              </a:rPr>
              <a:t> </a:t>
            </a:r>
            <a:r>
              <a:rPr lang="vi-VN" sz="3200" b="1" dirty="0">
                <a:solidFill>
                  <a:srgbClr val="0000CC"/>
                </a:solidFill>
                <a:latin typeface="Times New Roman" panose="02020603050405020304" pitchFamily="18" charset="0"/>
                <a:ea typeface="VNI-Times" pitchFamily="2" charset="0"/>
                <a:cs typeface="Times New Roman" panose="02020603050405020304" pitchFamily="18" charset="0"/>
              </a:rPr>
              <a:t>1</a:t>
            </a:r>
            <a:r>
              <a:rPr lang="en-US" sz="3200" b="1" dirty="0">
                <a:solidFill>
                  <a:srgbClr val="0000CC"/>
                </a:solidFill>
                <a:latin typeface="Times New Roman" panose="02020603050405020304" pitchFamily="18" charset="0"/>
                <a:ea typeface="VNI-Times" pitchFamily="2" charset="0"/>
                <a:cs typeface="Times New Roman" panose="02020603050405020304" pitchFamily="18" charset="0"/>
              </a:rPr>
              <a:t>: </a:t>
            </a:r>
          </a:p>
          <a:p>
            <a:pPr algn="just"/>
            <a:r>
              <a:rPr lang="en-US" sz="3200" dirty="0" err="1">
                <a:solidFill>
                  <a:srgbClr val="C00000"/>
                </a:solidFill>
                <a:latin typeface="Times New Roman" panose="02020603050405020304" pitchFamily="18" charset="0"/>
                <a:ea typeface="VNI-Times" pitchFamily="2" charset="0"/>
                <a:cs typeface="Times New Roman" panose="02020603050405020304" pitchFamily="18" charset="0"/>
              </a:rPr>
              <a:t>Sơ</a:t>
            </a:r>
            <a:r>
              <a:rPr lang="en-US" sz="3200"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C00000"/>
                </a:solidFill>
                <a:latin typeface="Times New Roman" panose="02020603050405020304" pitchFamily="18" charset="0"/>
                <a:ea typeface="VNI-Times" pitchFamily="2" charset="0"/>
                <a:cs typeface="Times New Roman" panose="02020603050405020304" pitchFamily="18" charset="0"/>
              </a:rPr>
              <a:t>đồ</a:t>
            </a:r>
            <a:r>
              <a:rPr lang="en-US" sz="3200"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C00000"/>
                </a:solidFill>
                <a:latin typeface="Times New Roman" panose="02020603050405020304" pitchFamily="18" charset="0"/>
                <a:ea typeface="VNI-Times" pitchFamily="2" charset="0"/>
                <a:cs typeface="Times New Roman" panose="02020603050405020304" pitchFamily="18" charset="0"/>
              </a:rPr>
              <a:t>mô</a:t>
            </a:r>
            <a:r>
              <a:rPr lang="en-US" sz="3200"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C00000"/>
                </a:solidFill>
                <a:latin typeface="Times New Roman" panose="02020603050405020304" pitchFamily="18" charset="0"/>
                <a:ea typeface="VNI-Times" pitchFamily="2" charset="0"/>
                <a:cs typeface="Times New Roman" panose="02020603050405020304" pitchFamily="18" charset="0"/>
              </a:rPr>
              <a:t>tả</a:t>
            </a:r>
            <a:r>
              <a:rPr lang="en-US" sz="3200"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C00000"/>
                </a:solidFill>
                <a:latin typeface="Times New Roman" panose="02020603050405020304" pitchFamily="18" charset="0"/>
                <a:ea typeface="VNI-Times" pitchFamily="2" charset="0"/>
                <a:cs typeface="Times New Roman" panose="02020603050405020304" pitchFamily="18" charset="0"/>
              </a:rPr>
              <a:t>quá</a:t>
            </a:r>
            <a:r>
              <a:rPr lang="en-US" sz="3200"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C00000"/>
                </a:solidFill>
                <a:latin typeface="Times New Roman" panose="02020603050405020304" pitchFamily="18" charset="0"/>
                <a:ea typeface="VNI-Times" pitchFamily="2" charset="0"/>
                <a:cs typeface="Times New Roman" panose="02020603050405020304" pitchFamily="18" charset="0"/>
              </a:rPr>
              <a:t>trình</a:t>
            </a:r>
            <a:r>
              <a:rPr lang="en-US" sz="3200"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C00000"/>
                </a:solidFill>
                <a:latin typeface="Times New Roman" panose="02020603050405020304" pitchFamily="18" charset="0"/>
                <a:ea typeface="VNI-Times" pitchFamily="2" charset="0"/>
                <a:cs typeface="Times New Roman" panose="02020603050405020304" pitchFamily="18" charset="0"/>
              </a:rPr>
              <a:t>tạo</a:t>
            </a:r>
            <a:r>
              <a:rPr lang="en-US" sz="3200"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C00000"/>
                </a:solidFill>
                <a:latin typeface="Times New Roman" panose="02020603050405020304" pitchFamily="18" charset="0"/>
                <a:ea typeface="VNI-Times" pitchFamily="2" charset="0"/>
                <a:cs typeface="Times New Roman" panose="02020603050405020304" pitchFamily="18" charset="0"/>
              </a:rPr>
              <a:t>thành</a:t>
            </a:r>
            <a:r>
              <a:rPr lang="en-US" sz="3200"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C00000"/>
                </a:solidFill>
                <a:latin typeface="Times New Roman" panose="02020603050405020304" pitchFamily="18" charset="0"/>
                <a:ea typeface="VNI-Times" pitchFamily="2" charset="0"/>
                <a:cs typeface="Times New Roman" panose="02020603050405020304" pitchFamily="18" charset="0"/>
              </a:rPr>
              <a:t>liên</a:t>
            </a:r>
            <a:r>
              <a:rPr lang="en-US" sz="3200"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C00000"/>
                </a:solidFill>
                <a:latin typeface="Times New Roman" panose="02020603050405020304" pitchFamily="18" charset="0"/>
                <a:ea typeface="VNI-Times" pitchFamily="2" charset="0"/>
                <a:cs typeface="Times New Roman" panose="02020603050405020304" pitchFamily="18" charset="0"/>
              </a:rPr>
              <a:t>kết</a:t>
            </a:r>
            <a:r>
              <a:rPr lang="en-US" sz="3200"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C00000"/>
                </a:solidFill>
                <a:latin typeface="Times New Roman" panose="02020603050405020304" pitchFamily="18" charset="0"/>
                <a:ea typeface="VNI-Times" pitchFamily="2" charset="0"/>
                <a:cs typeface="Times New Roman" panose="02020603050405020304" pitchFamily="18" charset="0"/>
              </a:rPr>
              <a:t>trong</a:t>
            </a:r>
            <a:r>
              <a:rPr lang="en-US" sz="3200"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C00000"/>
                </a:solidFill>
                <a:latin typeface="Times New Roman" panose="02020603050405020304" pitchFamily="18" charset="0"/>
                <a:ea typeface="VNI-Times" pitchFamily="2" charset="0"/>
                <a:cs typeface="Times New Roman" panose="02020603050405020304" pitchFamily="18" charset="0"/>
              </a:rPr>
              <a:t>phân</a:t>
            </a:r>
            <a:r>
              <a:rPr lang="en-US" sz="3200" dirty="0">
                <a:solidFill>
                  <a:srgbClr val="C00000"/>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C00000"/>
                </a:solidFill>
                <a:latin typeface="Times New Roman" panose="02020603050405020304" pitchFamily="18" charset="0"/>
                <a:ea typeface="VNI-Times" pitchFamily="2" charset="0"/>
                <a:cs typeface="Times New Roman" panose="02020603050405020304" pitchFamily="18" charset="0"/>
              </a:rPr>
              <a:t>tử</a:t>
            </a:r>
            <a:r>
              <a:rPr lang="en-US" sz="3200" dirty="0">
                <a:solidFill>
                  <a:srgbClr val="C00000"/>
                </a:solidFill>
                <a:latin typeface="Times New Roman" panose="02020603050405020304" pitchFamily="18" charset="0"/>
                <a:ea typeface="VNI-Times" pitchFamily="2" charset="0"/>
                <a:cs typeface="Times New Roman" panose="02020603050405020304" pitchFamily="18" charset="0"/>
              </a:rPr>
              <a:t> sodium oxide? </a:t>
            </a:r>
            <a:endParaRPr lang="en-US" sz="3200" dirty="0">
              <a:solidFill>
                <a:srgbClr val="C00000"/>
              </a:solidFill>
              <a:latin typeface="VNI-Times" pitchFamily="2" charset="0"/>
              <a:ea typeface="VNI-Times" pitchFamily="2" charset="0"/>
              <a:cs typeface="Times New Roman" panose="02020603050405020304" pitchFamily="18" charset="0"/>
            </a:endParaRPr>
          </a:p>
        </p:txBody>
      </p:sp>
      <p:sp>
        <p:nvSpPr>
          <p:cNvPr id="6" name="Rectangle 5"/>
          <p:cNvSpPr/>
          <p:nvPr/>
        </p:nvSpPr>
        <p:spPr>
          <a:xfrm>
            <a:off x="5619750" y="95268"/>
            <a:ext cx="6096000" cy="1475404"/>
          </a:xfrm>
          <a:prstGeom prst="rect">
            <a:avLst/>
          </a:prstGeom>
        </p:spPr>
        <p:txBody>
          <a:bodyPr>
            <a:spAutoFit/>
          </a:bodyPr>
          <a:lstStyle/>
          <a:p>
            <a:pPr algn="just">
              <a:lnSpc>
                <a:spcPct val="107000"/>
              </a:lnSpc>
            </a:pPr>
            <a:r>
              <a:rPr lang="en-US" sz="28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r>
              <a:rPr lang="en-US"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pP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nitrogen</a:t>
            </a:r>
            <a:endParaRPr lang="en-US" sz="2000" dirty="0">
              <a:solidFill>
                <a:srgbClr val="C00000"/>
              </a:solidFill>
              <a:ea typeface="Calibri" panose="020F0502020204030204" pitchFamily="34" charset="0"/>
              <a:cs typeface="Times New Roman" panose="02020603050405020304" pitchFamily="18" charset="0"/>
            </a:endParaRPr>
          </a:p>
        </p:txBody>
      </p:sp>
      <p:pic>
        <p:nvPicPr>
          <p:cNvPr id="9" name="Picture 8" descr="Screenshot_18.png"/>
          <p:cNvPicPr/>
          <p:nvPr/>
        </p:nvPicPr>
        <p:blipFill>
          <a:blip r:embed="rId3"/>
          <a:stretch>
            <a:fillRect/>
          </a:stretch>
        </p:blipFill>
        <p:spPr>
          <a:xfrm>
            <a:off x="5619750" y="1828482"/>
            <a:ext cx="6039485" cy="1981518"/>
          </a:xfrm>
          <a:prstGeom prst="rect">
            <a:avLst/>
          </a:prstGeom>
        </p:spPr>
      </p:pic>
      <p:sp>
        <p:nvSpPr>
          <p:cNvPr id="12" name="Rectangle 11"/>
          <p:cNvSpPr/>
          <p:nvPr/>
        </p:nvSpPr>
        <p:spPr>
          <a:xfrm>
            <a:off x="5676265" y="3810000"/>
            <a:ext cx="6039485" cy="1014380"/>
          </a:xfrm>
          <a:prstGeom prst="rect">
            <a:avLst/>
          </a:prstGeom>
        </p:spPr>
        <p:txBody>
          <a:bodyPr wrap="square">
            <a:spAutoFit/>
          </a:bodyPr>
          <a:lstStyle/>
          <a:p>
            <a:pPr algn="just">
              <a:lnSpc>
                <a:spcPct val="107000"/>
              </a:lnSpc>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Sơ đồ hình thành liên kết trong phân tử carbon dioxide</a:t>
            </a:r>
            <a:r>
              <a:rPr lang="en-US" sz="2400">
                <a:solidFill>
                  <a:srgbClr val="C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a:solidFill>
                <a:srgbClr val="C00000"/>
              </a:solidFill>
              <a:ea typeface="Calibri" panose="020F0502020204030204" pitchFamily="34" charset="0"/>
              <a:cs typeface="Times New Roman" panose="02020603050405020304" pitchFamily="18" charset="0"/>
            </a:endParaRPr>
          </a:p>
        </p:txBody>
      </p:sp>
      <p:pic>
        <p:nvPicPr>
          <p:cNvPr id="15" name="Picture 14" descr="Screenshot_19.png"/>
          <p:cNvPicPr/>
          <p:nvPr/>
        </p:nvPicPr>
        <p:blipFill>
          <a:blip r:embed="rId4"/>
          <a:stretch>
            <a:fillRect/>
          </a:stretch>
        </p:blipFill>
        <p:spPr>
          <a:xfrm>
            <a:off x="5878830" y="4839176"/>
            <a:ext cx="6122670" cy="1966721"/>
          </a:xfrm>
          <a:prstGeom prst="rect">
            <a:avLst/>
          </a:prstGeom>
        </p:spPr>
      </p:pic>
      <p:cxnSp>
        <p:nvCxnSpPr>
          <p:cNvPr id="20" name="Straight Connector 19"/>
          <p:cNvCxnSpPr/>
          <p:nvPr/>
        </p:nvCxnSpPr>
        <p:spPr>
          <a:xfrm>
            <a:off x="5619750" y="0"/>
            <a:ext cx="0" cy="685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88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par>
                                <p:cTn id="25" presetID="6"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p:cNvPicPr>
          <p:nvPr/>
        </p:nvPicPr>
        <p:blipFill>
          <a:blip r:embed="rId4"/>
          <a:srcRect/>
          <a:stretch>
            <a:fillRect/>
          </a:stretch>
        </p:blipFill>
        <p:spPr bwMode="auto">
          <a:xfrm>
            <a:off x="1752600" y="152400"/>
            <a:ext cx="8686800" cy="6553200"/>
          </a:xfrm>
          <a:prstGeom prst="rect">
            <a:avLst/>
          </a:prstGeom>
          <a:noFill/>
          <a:ln w="9525">
            <a:noFill/>
            <a:miter lim="800000"/>
            <a:headEnd/>
            <a:tailEnd/>
          </a:ln>
        </p:spPr>
      </p:pic>
      <p:sp>
        <p:nvSpPr>
          <p:cNvPr id="6" name="TextBox 5"/>
          <p:cNvSpPr txBox="1">
            <a:spLocks noChangeArrowheads="1"/>
          </p:cNvSpPr>
          <p:nvPr/>
        </p:nvSpPr>
        <p:spPr bwMode="auto">
          <a:xfrm>
            <a:off x="2482851" y="4427539"/>
            <a:ext cx="184731" cy="646331"/>
          </a:xfrm>
          <a:prstGeom prst="rect">
            <a:avLst/>
          </a:prstGeom>
          <a:noFill/>
          <a:ln w="9525">
            <a:noFill/>
            <a:miter lim="800000"/>
            <a:headEnd/>
            <a:tailEnd/>
          </a:ln>
        </p:spPr>
        <p:txBody>
          <a:bodyPr wrap="none">
            <a:spAutoFit/>
          </a:bodyPr>
          <a:lstStyle/>
          <a:p>
            <a:endParaRPr lang="vi-VN" altLang="vi-VN">
              <a:solidFill>
                <a:srgbClr val="0000FF"/>
              </a:solidFill>
            </a:endParaRPr>
          </a:p>
          <a:p>
            <a:endParaRPr lang="vi-VN" altLang="vi-VN">
              <a:solidFill>
                <a:srgbClr val="0000FF"/>
              </a:solidFill>
            </a:endParaRPr>
          </a:p>
        </p:txBody>
      </p:sp>
      <p:pic>
        <p:nvPicPr>
          <p:cNvPr id="8196" name="图片 30"/>
          <p:cNvPicPr>
            <a:picLocks noChangeAspect="1"/>
          </p:cNvPicPr>
          <p:nvPr/>
        </p:nvPicPr>
        <p:blipFill>
          <a:blip r:embed="rId5"/>
          <a:srcRect l="41251" t="5185" r="9344" b="24550"/>
          <a:stretch>
            <a:fillRect/>
          </a:stretch>
        </p:blipFill>
        <p:spPr bwMode="auto">
          <a:xfrm>
            <a:off x="3048000" y="2994025"/>
            <a:ext cx="5659438" cy="3733800"/>
          </a:xfrm>
          <a:prstGeom prst="rect">
            <a:avLst/>
          </a:prstGeom>
          <a:noFill/>
          <a:ln w="9525">
            <a:noFill/>
            <a:miter lim="800000"/>
            <a:headEnd/>
            <a:tailEnd/>
          </a:ln>
        </p:spPr>
      </p:pic>
      <p:sp>
        <p:nvSpPr>
          <p:cNvPr id="3" name="Rectangle 2"/>
          <p:cNvSpPr/>
          <p:nvPr/>
        </p:nvSpPr>
        <p:spPr>
          <a:xfrm>
            <a:off x="4125097" y="3767225"/>
            <a:ext cx="3941805" cy="1606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imes New Roman" pitchFamily="18" charset="0"/>
                <a:cs typeface="Times New Roman" pitchFamily="18" charset="0"/>
              </a:rPr>
              <a:t>VẬN DỤNG</a:t>
            </a:r>
          </a:p>
        </p:txBody>
      </p:sp>
    </p:spTree>
    <p:custDataLst>
      <p:tags r:id="rId1"/>
    </p:custDataLst>
    <p:extLst>
      <p:ext uri="{BB962C8B-B14F-4D97-AF65-F5344CB8AC3E}">
        <p14:creationId xmlns:p14="http://schemas.microsoft.com/office/powerpoint/2010/main" val="27327178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080" y="713032"/>
            <a:ext cx="11820369" cy="1200329"/>
          </a:xfrm>
          <a:prstGeom prst="rect">
            <a:avLst/>
          </a:prstGeom>
        </p:spPr>
        <p:txBody>
          <a:bodyPr wrap="square">
            <a:spAutoFit/>
          </a:bodyPr>
          <a:lstStyle/>
          <a:p>
            <a:pPr algn="just"/>
            <a:r>
              <a:rPr lang="en-US" sz="3600" dirty="0" err="1">
                <a:solidFill>
                  <a:srgbClr val="0000CC"/>
                </a:solidFill>
                <a:latin typeface="Times New Roman" panose="02020603050405020304" pitchFamily="18" charset="0"/>
                <a:ea typeface="Calibri" panose="020F0502020204030204" pitchFamily="34" charset="0"/>
              </a:rPr>
              <a:t>Câu</a:t>
            </a:r>
            <a:r>
              <a:rPr lang="en-US" sz="3600" dirty="0">
                <a:solidFill>
                  <a:srgbClr val="0000CC"/>
                </a:solidFill>
                <a:latin typeface="Times New Roman" panose="02020603050405020304" pitchFamily="18" charset="0"/>
                <a:ea typeface="Calibri" panose="020F0502020204030204" pitchFamily="34" charset="0"/>
              </a:rPr>
              <a:t> 1. </a:t>
            </a:r>
            <a:r>
              <a:rPr lang="en-US" sz="3600" dirty="0" err="1">
                <a:solidFill>
                  <a:srgbClr val="0000CC"/>
                </a:solidFill>
                <a:latin typeface="Times New Roman" panose="02020603050405020304" pitchFamily="18" charset="0"/>
                <a:ea typeface="Calibri" panose="020F0502020204030204" pitchFamily="34" charset="0"/>
              </a:rPr>
              <a:t>Hợp</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chất</a:t>
            </a:r>
            <a:r>
              <a:rPr lang="en-US" sz="3600" dirty="0">
                <a:solidFill>
                  <a:srgbClr val="0000CC"/>
                </a:solidFill>
                <a:latin typeface="Times New Roman" panose="02020603050405020304" pitchFamily="18" charset="0"/>
                <a:ea typeface="Calibri" panose="020F0502020204030204" pitchFamily="34" charset="0"/>
              </a:rPr>
              <a:t> potassium chloride </a:t>
            </a:r>
            <a:r>
              <a:rPr lang="en-US" sz="3600" dirty="0" err="1">
                <a:solidFill>
                  <a:srgbClr val="0000CC"/>
                </a:solidFill>
                <a:latin typeface="Times New Roman" panose="02020603050405020304" pitchFamily="18" charset="0"/>
                <a:ea typeface="Calibri" panose="020F0502020204030204" pitchFamily="34" charset="0"/>
              </a:rPr>
              <a:t>có</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loại</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liên</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kết</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gì</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trong</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phân</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tử</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Vẽ</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sơ</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đồ</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hình</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thành</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liên</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kết</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có</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trong</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phân</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tử</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này</a:t>
            </a:r>
            <a:r>
              <a:rPr lang="en-US" sz="3600" dirty="0">
                <a:solidFill>
                  <a:srgbClr val="0000CC"/>
                </a:solidFill>
                <a:latin typeface="Times New Roman" panose="02020603050405020304" pitchFamily="18" charset="0"/>
                <a:ea typeface="Calibri" panose="020F0502020204030204" pitchFamily="34" charset="0"/>
              </a:rPr>
              <a:t>? </a:t>
            </a:r>
            <a:endParaRPr lang="en-US" sz="3600" dirty="0">
              <a:solidFill>
                <a:srgbClr val="0000CC"/>
              </a:solidFill>
            </a:endParaRPr>
          </a:p>
        </p:txBody>
      </p:sp>
      <p:sp>
        <p:nvSpPr>
          <p:cNvPr id="5" name="Rectangle 4"/>
          <p:cNvSpPr/>
          <p:nvPr/>
        </p:nvSpPr>
        <p:spPr>
          <a:xfrm>
            <a:off x="3634735" y="0"/>
            <a:ext cx="5056192" cy="718466"/>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3200">
              <a:solidFill>
                <a:srgbClr val="FF0000"/>
              </a:solidFill>
              <a:ea typeface="Calibri" panose="020F0502020204030204" pitchFamily="34" charset="0"/>
              <a:cs typeface="Times New Roman" panose="02020603050405020304" pitchFamily="18" charset="0"/>
            </a:endParaRPr>
          </a:p>
        </p:txBody>
      </p:sp>
      <p:pic>
        <p:nvPicPr>
          <p:cNvPr id="7" name="Picture 6" descr="Screenshot_1.png"/>
          <p:cNvPicPr/>
          <p:nvPr/>
        </p:nvPicPr>
        <p:blipFill>
          <a:blip r:embed="rId2"/>
          <a:srcRect t="26493" r="69832" b="4851"/>
          <a:stretch>
            <a:fillRect/>
          </a:stretch>
        </p:blipFill>
        <p:spPr>
          <a:xfrm>
            <a:off x="3717607" y="2309730"/>
            <a:ext cx="4973320" cy="3195161"/>
          </a:xfrm>
          <a:prstGeom prst="rect">
            <a:avLst/>
          </a:prstGeom>
        </p:spPr>
      </p:pic>
      <p:sp>
        <p:nvSpPr>
          <p:cNvPr id="10" name="Rectangle 9"/>
          <p:cNvSpPr/>
          <p:nvPr/>
        </p:nvSpPr>
        <p:spPr>
          <a:xfrm>
            <a:off x="66830" y="2219160"/>
            <a:ext cx="11915619" cy="1277914"/>
          </a:xfrm>
          <a:prstGeom prst="rect">
            <a:avLst/>
          </a:prstGeom>
        </p:spPr>
        <p:txBody>
          <a:bodyPr wrap="square">
            <a:spAutoFit/>
          </a:bodyPr>
          <a:lstStyle/>
          <a:p>
            <a:pPr algn="just">
              <a:lnSpc>
                <a:spcPct val="107000"/>
              </a:lnSpc>
            </a:pP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potassium chloride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ion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tử</a:t>
            </a:r>
            <a:endParaRPr lang="en-US" sz="2800" dirty="0">
              <a:solidFill>
                <a:srgbClr val="C00000"/>
              </a:solidFill>
              <a:ea typeface="Calibri" panose="020F0502020204030204" pitchFamily="34" charset="0"/>
              <a:cs typeface="Times New Roman" panose="02020603050405020304" pitchFamily="18" charset="0"/>
            </a:endParaRPr>
          </a:p>
          <a:p>
            <a:pPr algn="just">
              <a:lnSpc>
                <a:spcPct val="107000"/>
              </a:lnSpc>
            </a:pP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Sơ</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C00000"/>
              </a:solidFill>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562" y="3674329"/>
            <a:ext cx="10044359" cy="3001164"/>
          </a:xfrm>
          <a:prstGeom prst="rect">
            <a:avLst/>
          </a:prstGeom>
        </p:spPr>
      </p:pic>
    </p:spTree>
    <p:extLst>
      <p:ext uri="{BB962C8B-B14F-4D97-AF65-F5344CB8AC3E}">
        <p14:creationId xmlns:p14="http://schemas.microsoft.com/office/powerpoint/2010/main" val="61073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xit" presetSubtype="32" fill="hold" nodeType="clickEffect">
                                  <p:stCondLst>
                                    <p:cond delay="0"/>
                                  </p:stCondLst>
                                  <p:childTnLst>
                                    <p:anim calcmode="lin" valueType="num">
                                      <p:cBhvr>
                                        <p:cTn id="25" dur="500"/>
                                        <p:tgtEl>
                                          <p:spTgt spid="7"/>
                                        </p:tgtEl>
                                        <p:attrNameLst>
                                          <p:attrName>ppt_w</p:attrName>
                                        </p:attrNameLst>
                                      </p:cBhvr>
                                      <p:tavLst>
                                        <p:tav tm="0">
                                          <p:val>
                                            <p:strVal val="ppt_w"/>
                                          </p:val>
                                        </p:tav>
                                        <p:tav tm="100000">
                                          <p:val>
                                            <p:fltVal val="0"/>
                                          </p:val>
                                        </p:tav>
                                      </p:tavLst>
                                    </p:anim>
                                    <p:anim calcmode="lin" valueType="num">
                                      <p:cBhvr>
                                        <p:cTn id="26" dur="500"/>
                                        <p:tgtEl>
                                          <p:spTgt spid="7"/>
                                        </p:tgtEl>
                                        <p:attrNameLst>
                                          <p:attrName>ppt_h</p:attrName>
                                        </p:attrNameLst>
                                      </p:cBhvr>
                                      <p:tavLst>
                                        <p:tav tm="0">
                                          <p:val>
                                            <p:strVal val="ppt_h"/>
                                          </p:val>
                                        </p:tav>
                                        <p:tav tm="100000">
                                          <p:val>
                                            <p:fltVal val="0"/>
                                          </p:val>
                                        </p:tav>
                                      </p:tavLst>
                                    </p:anim>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4235" y="198084"/>
            <a:ext cx="5056192" cy="718466"/>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3200">
              <a:solidFill>
                <a:srgbClr val="FF0000"/>
              </a:solidFill>
              <a:ea typeface="Calibri" panose="020F0502020204030204" pitchFamily="34" charset="0"/>
              <a:cs typeface="Times New Roman" panose="02020603050405020304" pitchFamily="18" charset="0"/>
            </a:endParaRPr>
          </a:p>
        </p:txBody>
      </p:sp>
      <p:sp>
        <p:nvSpPr>
          <p:cNvPr id="5" name="Rectangle 4"/>
          <p:cNvSpPr/>
          <p:nvPr/>
        </p:nvSpPr>
        <p:spPr>
          <a:xfrm>
            <a:off x="226848" y="916550"/>
            <a:ext cx="11490965" cy="3970318"/>
          </a:xfrm>
          <a:prstGeom prst="rect">
            <a:avLst/>
          </a:prstGeom>
        </p:spPr>
        <p:txBody>
          <a:bodyPr wrap="square">
            <a:spAutoFit/>
          </a:bodyPr>
          <a:lstStyle/>
          <a:p>
            <a:pPr algn="just"/>
            <a:r>
              <a:rPr lang="en-US" sz="3600" dirty="0" err="1">
                <a:solidFill>
                  <a:srgbClr val="0000CC"/>
                </a:solidFill>
                <a:latin typeface="Times New Roman (Headings)"/>
                <a:ea typeface="VNI-Times" pitchFamily="2" charset="0"/>
                <a:cs typeface="Times New Roman" panose="02020603050405020304" pitchFamily="18" charset="0"/>
              </a:rPr>
              <a:t>Câu</a:t>
            </a:r>
            <a:r>
              <a:rPr lang="en-US" sz="3600" dirty="0">
                <a:solidFill>
                  <a:srgbClr val="0000CC"/>
                </a:solidFill>
                <a:latin typeface="Times New Roman (Headings)"/>
                <a:ea typeface="VNI-Times" pitchFamily="2" charset="0"/>
                <a:cs typeface="Times New Roman" panose="02020603050405020304" pitchFamily="18" charset="0"/>
              </a:rPr>
              <a:t> 2. </a:t>
            </a:r>
            <a:r>
              <a:rPr lang="en-US" sz="3600" dirty="0" err="1">
                <a:solidFill>
                  <a:srgbClr val="0000CC"/>
                </a:solidFill>
                <a:latin typeface="Times New Roman (Headings)"/>
                <a:ea typeface="VNI-Times" pitchFamily="2" charset="0"/>
                <a:cs typeface="Times New Roman" panose="02020603050405020304" pitchFamily="18" charset="0"/>
              </a:rPr>
              <a:t>Hãy</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giải</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thích</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các</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hiện</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tượng</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sau</a:t>
            </a:r>
            <a:r>
              <a:rPr lang="en-US" sz="3600" dirty="0">
                <a:solidFill>
                  <a:srgbClr val="0000CC"/>
                </a:solidFill>
                <a:latin typeface="Times New Roman (Headings)"/>
                <a:ea typeface="VNI-Times" pitchFamily="2" charset="0"/>
                <a:cs typeface="Times New Roman" panose="02020603050405020304" pitchFamily="18" charset="0"/>
              </a:rPr>
              <a:t>:</a:t>
            </a:r>
          </a:p>
          <a:p>
            <a:pPr algn="just"/>
            <a:r>
              <a:rPr lang="en-US" sz="3600" dirty="0">
                <a:solidFill>
                  <a:srgbClr val="0000CC"/>
                </a:solidFill>
                <a:latin typeface="Times New Roman (Headings)"/>
                <a:ea typeface="VNI-Times" pitchFamily="2" charset="0"/>
                <a:cs typeface="Times New Roman" panose="02020603050405020304" pitchFamily="18" charset="0"/>
              </a:rPr>
              <a:t>a) </a:t>
            </a:r>
            <a:r>
              <a:rPr lang="en-US" sz="3600" dirty="0" err="1">
                <a:solidFill>
                  <a:srgbClr val="0000CC"/>
                </a:solidFill>
                <a:latin typeface="Times New Roman (Headings)"/>
                <a:ea typeface="VNI-Times" pitchFamily="2" charset="0"/>
                <a:cs typeface="Times New Roman" panose="02020603050405020304" pitchFamily="18" charset="0"/>
              </a:rPr>
              <a:t>Nước</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tinh</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khiết</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hầu</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như</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không</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dẫn</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điện</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nhưng</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nước</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biển</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lại</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dẫn</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được</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điện</a:t>
            </a:r>
            <a:r>
              <a:rPr lang="en-US" sz="3600" dirty="0">
                <a:solidFill>
                  <a:srgbClr val="0000CC"/>
                </a:solidFill>
                <a:latin typeface="Times New Roman (Headings)"/>
                <a:ea typeface="VNI-Times" pitchFamily="2" charset="0"/>
                <a:cs typeface="Times New Roman" panose="02020603050405020304" pitchFamily="18" charset="0"/>
              </a:rPr>
              <a:t>?</a:t>
            </a:r>
          </a:p>
          <a:p>
            <a:pPr algn="just"/>
            <a:r>
              <a:rPr lang="en-US" sz="3600" dirty="0">
                <a:solidFill>
                  <a:srgbClr val="0000CC"/>
                </a:solidFill>
                <a:latin typeface="Times New Roman (Headings)"/>
                <a:ea typeface="Calibri" panose="020F0502020204030204" pitchFamily="34" charset="0"/>
              </a:rPr>
              <a:t>b) </a:t>
            </a:r>
            <a:r>
              <a:rPr lang="en-US" sz="3600" dirty="0" err="1">
                <a:solidFill>
                  <a:srgbClr val="0000CC"/>
                </a:solidFill>
                <a:latin typeface="Times New Roman (Headings)"/>
                <a:ea typeface="Calibri" panose="020F0502020204030204" pitchFamily="34" charset="0"/>
              </a:rPr>
              <a:t>Khi</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cho</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đường</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ăn</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vào</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chảo</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rồi</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đun</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nóng</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sẽ</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thấy</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đường</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ăn</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nhanh</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chóng</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chuyển</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từ</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thể</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rắn</a:t>
            </a:r>
            <a:r>
              <a:rPr lang="en-US" sz="3600" dirty="0">
                <a:solidFill>
                  <a:srgbClr val="0000CC"/>
                </a:solidFill>
                <a:latin typeface="Times New Roman (Headings)"/>
                <a:ea typeface="Calibri" panose="020F0502020204030204" pitchFamily="34" charset="0"/>
              </a:rPr>
              <a:t> sang </a:t>
            </a:r>
            <a:r>
              <a:rPr lang="en-US" sz="3600" dirty="0" err="1">
                <a:solidFill>
                  <a:srgbClr val="0000CC"/>
                </a:solidFill>
                <a:latin typeface="Times New Roman (Headings)"/>
                <a:ea typeface="Calibri" panose="020F0502020204030204" pitchFamily="34" charset="0"/>
              </a:rPr>
              <a:t>thể</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lỏng</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làm</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như</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vậy</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với</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muối</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ăn</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vẫn</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thấy</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muối</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ăn</a:t>
            </a:r>
            <a:r>
              <a:rPr lang="en-US" sz="3600" dirty="0">
                <a:solidFill>
                  <a:srgbClr val="0000CC"/>
                </a:solidFill>
                <a:latin typeface="Times New Roman (Headings)"/>
                <a:ea typeface="Calibri" panose="020F0502020204030204" pitchFamily="34" charset="0"/>
              </a:rPr>
              <a:t> ở </a:t>
            </a:r>
            <a:r>
              <a:rPr lang="en-US" sz="3600" dirty="0" err="1">
                <a:solidFill>
                  <a:srgbClr val="0000CC"/>
                </a:solidFill>
                <a:latin typeface="Times New Roman (Headings)"/>
                <a:ea typeface="Calibri" panose="020F0502020204030204" pitchFamily="34" charset="0"/>
              </a:rPr>
              <a:t>thể</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rắn</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vì</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sao</a:t>
            </a:r>
            <a:r>
              <a:rPr lang="en-US" sz="3600" dirty="0">
                <a:solidFill>
                  <a:srgbClr val="0000CC"/>
                </a:solidFill>
                <a:latin typeface="Times New Roman (Headings)"/>
                <a:ea typeface="Calibri" panose="020F0502020204030204" pitchFamily="34" charset="0"/>
              </a:rPr>
              <a:t>?</a:t>
            </a:r>
            <a:endParaRPr lang="en-US" sz="3600" dirty="0">
              <a:solidFill>
                <a:srgbClr val="0000CC"/>
              </a:solidFill>
              <a:latin typeface="Times New Roman (Headings)"/>
            </a:endParaRPr>
          </a:p>
        </p:txBody>
      </p:sp>
    </p:spTree>
    <p:extLst>
      <p:ext uri="{BB962C8B-B14F-4D97-AF65-F5344CB8AC3E}">
        <p14:creationId xmlns:p14="http://schemas.microsoft.com/office/powerpoint/2010/main" val="407280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85825" y="476735"/>
            <a:ext cx="10277476" cy="5293757"/>
          </a:xfrm>
          <a:prstGeom prst="rect">
            <a:avLst/>
          </a:prstGeom>
        </p:spPr>
        <p:txBody>
          <a:bodyPr wrap="square">
            <a:spAutoFit/>
          </a:bodyPr>
          <a:lstStyle/>
          <a:p>
            <a:pPr algn="just"/>
            <a:r>
              <a:rPr lang="vi-VN" sz="2600" dirty="0">
                <a:solidFill>
                  <a:srgbClr val="0000CC"/>
                </a:solidFill>
                <a:latin typeface="Times New Roman" panose="02020603050405020304" pitchFamily="18" charset="0"/>
              </a:rPr>
              <a:t>a) </a:t>
            </a:r>
          </a:p>
          <a:p>
            <a:pPr algn="just">
              <a:buFont typeface="Arial" panose="020B0604020202020204" pitchFamily="34" charset="0"/>
              <a:buChar char="•"/>
            </a:pPr>
            <a:r>
              <a:rPr lang="en-US" sz="2600" dirty="0">
                <a:solidFill>
                  <a:srgbClr val="0000CC"/>
                </a:solidFill>
                <a:latin typeface="Calibri Light" panose="020F0302020204030204"/>
              </a:rPr>
              <a:t> </a:t>
            </a:r>
            <a:r>
              <a:rPr lang="vi-VN" sz="2600" dirty="0">
                <a:solidFill>
                  <a:srgbClr val="0000CC"/>
                </a:solidFill>
                <a:latin typeface="Times New Roman" panose="02020603050405020304" pitchFamily="18" charset="0"/>
              </a:rPr>
              <a:t>Nước không dẫn điện vì đâylà hợp chất cộng hóa trị giữa nguyên tử O và 2 nguyên tử H</a:t>
            </a:r>
          </a:p>
          <a:p>
            <a:pPr algn="just">
              <a:buFont typeface="Arial" panose="020B0604020202020204" pitchFamily="34" charset="0"/>
              <a:buChar char="•"/>
            </a:pPr>
            <a:r>
              <a:rPr lang="en-US" sz="2600" dirty="0">
                <a:solidFill>
                  <a:srgbClr val="0000CC"/>
                </a:solidFill>
                <a:latin typeface="Calibri Light" panose="020F0302020204030204"/>
              </a:rPr>
              <a:t> </a:t>
            </a:r>
            <a:r>
              <a:rPr lang="vi-VN" sz="2600" dirty="0">
                <a:solidFill>
                  <a:srgbClr val="0000CC"/>
                </a:solidFill>
                <a:latin typeface="Times New Roman" panose="02020603050405020304" pitchFamily="18" charset="0"/>
              </a:rPr>
              <a:t>Nước biển dẫn điện vì trong nước biển có có thành phần chủ yếu là muối ăn (NaCl): đây là hợp chất ion được tạo bởi kim loại điển hình (Na) và phi kim điển hình (Cl).</a:t>
            </a:r>
          </a:p>
          <a:p>
            <a:pPr algn="just"/>
            <a:r>
              <a:rPr lang="vi-VN" sz="2600" dirty="0">
                <a:solidFill>
                  <a:srgbClr val="0000CC"/>
                </a:solidFill>
                <a:latin typeface="Times New Roman" panose="02020603050405020304" pitchFamily="18" charset="0"/>
              </a:rPr>
              <a:t>b) </a:t>
            </a:r>
          </a:p>
          <a:p>
            <a:pPr algn="just">
              <a:buFont typeface="Arial" panose="020B0604020202020204" pitchFamily="34" charset="0"/>
              <a:buChar char="•"/>
            </a:pPr>
            <a:r>
              <a:rPr lang="en-US" sz="2600" dirty="0">
                <a:solidFill>
                  <a:srgbClr val="0000CC"/>
                </a:solidFill>
                <a:latin typeface="Calibri Light" panose="020F0302020204030204"/>
              </a:rPr>
              <a:t> </a:t>
            </a:r>
            <a:r>
              <a:rPr lang="vi-VN" sz="2600" dirty="0">
                <a:solidFill>
                  <a:srgbClr val="0000CC"/>
                </a:solidFill>
                <a:latin typeface="Times New Roman" panose="02020603050405020304" pitchFamily="18" charset="0"/>
              </a:rPr>
              <a:t>Đường ăn là hợp chất cộng hóa trị giữa các nguyên tử C, H và O =&gt; Nhiệt độ nóng chảy thấp =&gt; Khi đun nóng nhanh chóng chuyển từ thể rắn sang thể lỏng</a:t>
            </a:r>
          </a:p>
          <a:p>
            <a:pPr algn="just">
              <a:buFont typeface="Arial" panose="020B0604020202020204" pitchFamily="34" charset="0"/>
              <a:buChar char="•"/>
            </a:pPr>
            <a:r>
              <a:rPr lang="en-US" sz="2600" dirty="0">
                <a:solidFill>
                  <a:srgbClr val="0000CC"/>
                </a:solidFill>
                <a:latin typeface="Calibri Light" panose="020F0302020204030204"/>
              </a:rPr>
              <a:t> </a:t>
            </a:r>
            <a:r>
              <a:rPr lang="vi-VN" sz="2600" dirty="0">
                <a:solidFill>
                  <a:srgbClr val="0000CC"/>
                </a:solidFill>
                <a:latin typeface="Times New Roman" panose="02020603050405020304" pitchFamily="18" charset="0"/>
              </a:rPr>
              <a:t>Muối ăn là hợp chất ion được tạo bởi kim loại điển hình (Na) và phi kim điển hình (Cl) =&gt; Nhiệt độ nóng chảy cao =&gt; Khi đun nóng trên chảo muối ăn vẫn ở thể rắn.</a:t>
            </a:r>
          </a:p>
        </p:txBody>
      </p:sp>
    </p:spTree>
    <p:extLst>
      <p:ext uri="{BB962C8B-B14F-4D97-AF65-F5344CB8AC3E}">
        <p14:creationId xmlns:p14="http://schemas.microsoft.com/office/powerpoint/2010/main" val="333942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to-school-1576790_1280.jpg"/>
          <p:cNvPicPr>
            <a:picLocks noChangeAspect="1"/>
          </p:cNvPicPr>
          <p:nvPr/>
        </p:nvPicPr>
        <p:blipFill>
          <a:blip r:embed="rId2" cstate="print"/>
          <a:stretch>
            <a:fillRect/>
          </a:stretch>
        </p:blipFill>
        <p:spPr>
          <a:xfrm>
            <a:off x="0" y="1"/>
            <a:ext cx="12192000" cy="6858000"/>
          </a:xfrm>
          <a:prstGeom prst="rect">
            <a:avLst/>
          </a:prstGeom>
        </p:spPr>
      </p:pic>
      <p:sp>
        <p:nvSpPr>
          <p:cNvPr id="6" name="Rectangle 5"/>
          <p:cNvSpPr/>
          <p:nvPr/>
        </p:nvSpPr>
        <p:spPr>
          <a:xfrm>
            <a:off x="1948721" y="1701801"/>
            <a:ext cx="10088381" cy="1436419"/>
          </a:xfrm>
          <a:prstGeom prst="rect">
            <a:avLst/>
          </a:prstGeom>
          <a:noFill/>
        </p:spPr>
        <p:txBody>
          <a:bodyPr wrap="square" lIns="121920" tIns="60960" rIns="121920" bIns="6096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267" b="1" cap="all" dirty="0">
                <a:ln/>
                <a:solidFill>
                  <a:srgbClr val="FF0000"/>
                </a:solidFill>
                <a:effectLst>
                  <a:outerShdw blurRad="19685" dist="12700" dir="5400000" algn="tl" rotWithShape="0">
                    <a:srgbClr val="5B9BD5">
                      <a:satMod val="130000"/>
                      <a:alpha val="60000"/>
                    </a:srgbClr>
                  </a:outerShdw>
                  <a:reflection blurRad="10000" stA="55000" endPos="48000" dist="500" dir="5400000" sy="-100000" algn="bl" rotWithShape="0"/>
                </a:effectLst>
                <a:latin typeface="Times New Roman" pitchFamily="18" charset="0"/>
                <a:cs typeface="Times New Roman" pitchFamily="18" charset="0"/>
              </a:rPr>
              <a:t>BÀI 5: </a:t>
            </a:r>
          </a:p>
          <a:p>
            <a:pPr algn="ctr"/>
            <a:r>
              <a:rPr lang="en-US" sz="4267" b="1" cap="all" dirty="0">
                <a:ln/>
                <a:solidFill>
                  <a:srgbClr val="FF0000"/>
                </a:solidFill>
                <a:effectLst>
                  <a:outerShdw blurRad="19685" dist="12700" dir="5400000" algn="tl" rotWithShape="0">
                    <a:srgbClr val="5B9BD5">
                      <a:satMod val="130000"/>
                      <a:alpha val="60000"/>
                    </a:srgbClr>
                  </a:outerShdw>
                  <a:reflection blurRad="10000" stA="55000" endPos="48000" dist="500" dir="5400000" sy="-100000" algn="bl" rotWithShape="0"/>
                </a:effectLst>
                <a:latin typeface="Times New Roman" pitchFamily="18" charset="0"/>
                <a:cs typeface="Times New Roman" pitchFamily="18" charset="0"/>
              </a:rPr>
              <a:t>GIỚI THIỆU VỀ LIÊN KẾT HÓA HỌC </a:t>
            </a:r>
          </a:p>
        </p:txBody>
      </p:sp>
    </p:spTree>
    <p:extLst>
      <p:ext uri="{BB962C8B-B14F-4D97-AF65-F5344CB8AC3E}">
        <p14:creationId xmlns:p14="http://schemas.microsoft.com/office/powerpoint/2010/main" val="390601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indefinite" fill="hold" grpId="0" nodeType="withEffect">
                                  <p:stCondLst>
                                    <p:cond delay="0"/>
                                  </p:stCondLst>
                                  <p:iterate type="lt">
                                    <p:tmPct val="10000"/>
                                  </p:iterate>
                                  <p:childTnLst>
                                    <p:set>
                                      <p:cBhvr override="childStyle">
                                        <p:cTn id="6" dur="500" autoRev="1" fill="hold"/>
                                        <p:tgtEl>
                                          <p:spTgt spid="6"/>
                                        </p:tgtEl>
                                        <p:attrNameLst>
                                          <p:attrName>style.color</p:attrName>
                                        </p:attrNameLst>
                                      </p:cBhvr>
                                      <p:to>
                                        <p:clrVal>
                                          <a:srgbClr val="F717D2"/>
                                        </p:clrVal>
                                      </p:to>
                                    </p:set>
                                    <p:set>
                                      <p:cBhvr>
                                        <p:cTn id="7" dur="500" autoRev="1" fill="hold"/>
                                        <p:tgtEl>
                                          <p:spTgt spid="6"/>
                                        </p:tgtEl>
                                        <p:attrNameLst>
                                          <p:attrName>fillcolor</p:attrName>
                                        </p:attrNameLst>
                                      </p:cBhvr>
                                      <p:to>
                                        <p:clrVal>
                                          <a:srgbClr val="F717D2"/>
                                        </p:clrVal>
                                      </p:to>
                                    </p:set>
                                    <p:set>
                                      <p:cBhvr>
                                        <p:cTn id="8" dur="500" autoRev="1"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3" descr="Ngôi nhà hoạt hình, phim hoạt hình png | Klipartz"/>
          <p:cNvPicPr preferRelativeResize="0"/>
          <p:nvPr/>
        </p:nvPicPr>
        <p:blipFill rotWithShape="1">
          <a:blip r:embed="rId3">
            <a:alphaModFix/>
          </a:blip>
          <a:srcRect/>
          <a:stretch/>
        </p:blipFill>
        <p:spPr>
          <a:xfrm>
            <a:off x="171450" y="285749"/>
            <a:ext cx="3305175" cy="3369065"/>
          </a:xfrm>
          <a:prstGeom prst="rect">
            <a:avLst/>
          </a:prstGeom>
          <a:noFill/>
          <a:ln>
            <a:noFill/>
          </a:ln>
        </p:spPr>
      </p:pic>
      <p:sp>
        <p:nvSpPr>
          <p:cNvPr id="219" name="Google Shape;219;p23"/>
          <p:cNvSpPr txBox="1"/>
          <p:nvPr/>
        </p:nvSpPr>
        <p:spPr>
          <a:xfrm>
            <a:off x="4663147" y="636677"/>
            <a:ext cx="5452403" cy="70784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FF0000"/>
                </a:solidFill>
                <a:latin typeface="Times New Roman"/>
                <a:ea typeface="Times New Roman"/>
                <a:cs typeface="Times New Roman"/>
                <a:sym typeface="Times New Roman"/>
              </a:rPr>
              <a:t>HƯỚNG DẪN VỀ NHÀ</a:t>
            </a:r>
            <a:endParaRPr sz="2400" dirty="0">
              <a:solidFill>
                <a:srgbClr val="FF0000"/>
              </a:solidFill>
            </a:endParaRPr>
          </a:p>
        </p:txBody>
      </p:sp>
      <p:sp>
        <p:nvSpPr>
          <p:cNvPr id="2" name="Rounded Rectangle 1"/>
          <p:cNvSpPr/>
          <p:nvPr/>
        </p:nvSpPr>
        <p:spPr>
          <a:xfrm>
            <a:off x="3771900" y="1771650"/>
            <a:ext cx="7400925" cy="464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Ôn</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lại</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nội</a:t>
            </a:r>
            <a:r>
              <a:rPr lang="en-US" sz="3200" dirty="0">
                <a:solidFill>
                  <a:srgbClr val="2313F9"/>
                </a:solidFill>
                <a:latin typeface="Times New Roman" pitchFamily="18" charset="0"/>
                <a:cs typeface="Times New Roman" pitchFamily="18" charset="0"/>
              </a:rPr>
              <a:t> dung </a:t>
            </a:r>
            <a:r>
              <a:rPr lang="en-US" sz="3200" dirty="0" err="1">
                <a:solidFill>
                  <a:srgbClr val="2313F9"/>
                </a:solidFill>
                <a:latin typeface="Times New Roman" pitchFamily="18" charset="0"/>
                <a:cs typeface="Times New Roman" pitchFamily="18" charset="0"/>
              </a:rPr>
              <a:t>kiến</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thức</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đã</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học</a:t>
            </a:r>
            <a:r>
              <a:rPr lang="en-US" sz="3200" dirty="0">
                <a:solidFill>
                  <a:srgbClr val="2313F9"/>
                </a:solidFill>
                <a:latin typeface="Times New Roman" pitchFamily="18" charset="0"/>
                <a:cs typeface="Times New Roman" pitchFamily="18" charset="0"/>
              </a:rPr>
              <a:t>.</a:t>
            </a:r>
          </a:p>
          <a:p>
            <a:pPr algn="just">
              <a:lnSpc>
                <a:spcPct val="150000"/>
              </a:lnSpc>
            </a:pP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Về</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nhà</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đọc</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các</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mục</a:t>
            </a:r>
            <a:r>
              <a:rPr lang="en-US" sz="3200" dirty="0">
                <a:solidFill>
                  <a:srgbClr val="2313F9"/>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đã</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biết</a:t>
            </a:r>
            <a:r>
              <a:rPr lang="en-US" sz="3200" b="1" dirty="0">
                <a:solidFill>
                  <a:srgbClr val="FF0000"/>
                </a:solidFill>
                <a:latin typeface="Times New Roman" pitchFamily="18" charset="0"/>
                <a:cs typeface="Times New Roman" pitchFamily="18" charset="0"/>
              </a:rPr>
              <a:t>” </a:t>
            </a:r>
          </a:p>
          <a:p>
            <a:pPr algn="just">
              <a:lnSpc>
                <a:spcPct val="150000"/>
              </a:lnSpc>
            </a:pP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Chuẩn</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bị</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bài</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mới</a:t>
            </a:r>
            <a:r>
              <a:rPr lang="en-US" sz="3200" dirty="0">
                <a:solidFill>
                  <a:srgbClr val="2313F9"/>
                </a:solidFill>
                <a:latin typeface="Times New Roman" pitchFamily="18" charset="0"/>
                <a:cs typeface="Times New Roman" pitchFamily="18" charset="0"/>
              </a:rPr>
              <a:t> </a:t>
            </a:r>
          </a:p>
          <a:p>
            <a:pPr algn="just">
              <a:lnSpc>
                <a:spcPct val="150000"/>
              </a:lnSpc>
            </a:pPr>
            <a:r>
              <a:rPr lang="en-US" sz="3200" b="1" dirty="0">
                <a:solidFill>
                  <a:srgbClr val="FF0000"/>
                </a:solidFill>
                <a:latin typeface="Times New Roman" pitchFamily="18" charset="0"/>
                <a:cs typeface="Times New Roman" pitchFamily="18" charset="0"/>
              </a:rPr>
              <a:t>“</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6: </a:t>
            </a:r>
            <a:r>
              <a:rPr lang="en-US" sz="3200" b="1" dirty="0" err="1">
                <a:solidFill>
                  <a:srgbClr val="FF0000"/>
                </a:solidFill>
                <a:latin typeface="Times New Roman" pitchFamily="18" charset="0"/>
                <a:cs typeface="Times New Roman" pitchFamily="18" charset="0"/>
              </a:rPr>
              <a:t>Hóa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trị</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thức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hóa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a:t>
            </a:r>
          </a:p>
          <a:p>
            <a:pPr algn="just">
              <a:lnSpc>
                <a:spcPct val="150000"/>
              </a:lnSpc>
            </a:pPr>
            <a:endParaRPr lang="en-US" dirty="0">
              <a:solidFill>
                <a:prstClr val="white"/>
              </a:solidFill>
            </a:endParaRPr>
          </a:p>
        </p:txBody>
      </p:sp>
    </p:spTree>
    <p:extLst>
      <p:ext uri="{BB962C8B-B14F-4D97-AF65-F5344CB8AC3E}">
        <p14:creationId xmlns:p14="http://schemas.microsoft.com/office/powerpoint/2010/main" val="216522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p:cTn id="7" dur="500" fill="hold"/>
                                        <p:tgtEl>
                                          <p:spTgt spid="218"/>
                                        </p:tgtEl>
                                        <p:attrNameLst>
                                          <p:attrName>ppt_w</p:attrName>
                                        </p:attrNameLst>
                                      </p:cBhvr>
                                      <p:tavLst>
                                        <p:tav tm="0">
                                          <p:val>
                                            <p:fltVal val="0"/>
                                          </p:val>
                                        </p:tav>
                                        <p:tav tm="100000">
                                          <p:val>
                                            <p:strVal val="#ppt_w"/>
                                          </p:val>
                                        </p:tav>
                                      </p:tavLst>
                                    </p:anim>
                                    <p:anim calcmode="lin" valueType="num">
                                      <p:cBhvr>
                                        <p:cTn id="8" dur="500" fill="hold"/>
                                        <p:tgtEl>
                                          <p:spTgt spid="218"/>
                                        </p:tgtEl>
                                        <p:attrNameLst>
                                          <p:attrName>ppt_h</p:attrName>
                                        </p:attrNameLst>
                                      </p:cBhvr>
                                      <p:tavLst>
                                        <p:tav tm="0">
                                          <p:val>
                                            <p:fltVal val="0"/>
                                          </p:val>
                                        </p:tav>
                                        <p:tav tm="100000">
                                          <p:val>
                                            <p:strVal val="#ppt_h"/>
                                          </p:val>
                                        </p:tav>
                                      </p:tavLst>
                                    </p:anim>
                                    <p:animEffect transition="in" filter="fade">
                                      <p:cBhvr>
                                        <p:cTn id="9" dur="500"/>
                                        <p:tgtEl>
                                          <p:spTgt spid="21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19"/>
                                        </p:tgtEl>
                                        <p:attrNameLst>
                                          <p:attrName>style.visibility</p:attrName>
                                        </p:attrNameLst>
                                      </p:cBhvr>
                                      <p:to>
                                        <p:strVal val="visible"/>
                                      </p:to>
                                    </p:set>
                                    <p:animEffect transition="in" filter="randombar(horizontal)">
                                      <p:cBhvr>
                                        <p:cTn id="14" dur="500"/>
                                        <p:tgtEl>
                                          <p:spTgt spid="219"/>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pSp>
        <p:nvGrpSpPr>
          <p:cNvPr id="2" name="Google Shape;118;p6"/>
          <p:cNvGrpSpPr/>
          <p:nvPr/>
        </p:nvGrpSpPr>
        <p:grpSpPr>
          <a:xfrm>
            <a:off x="-126773" y="1169309"/>
            <a:ext cx="12013976" cy="5688693"/>
            <a:chOff x="1" y="5"/>
            <a:chExt cx="10760738" cy="7212182"/>
          </a:xfrm>
        </p:grpSpPr>
        <p:sp>
          <p:nvSpPr>
            <p:cNvPr id="119" name="Google Shape;119;p6"/>
            <p:cNvSpPr/>
            <p:nvPr/>
          </p:nvSpPr>
          <p:spPr>
            <a:xfrm rot="5400000">
              <a:off x="-643226" y="646313"/>
              <a:ext cx="2638473" cy="1352020"/>
            </a:xfrm>
            <a:prstGeom prst="chevron">
              <a:avLst>
                <a:gd name="adj" fmla="val 50000"/>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120" name="Google Shape;120;p6"/>
            <p:cNvSpPr txBox="1"/>
            <p:nvPr/>
          </p:nvSpPr>
          <p:spPr>
            <a:xfrm>
              <a:off x="1" y="679096"/>
              <a:ext cx="1352020" cy="579438"/>
            </a:xfrm>
            <a:prstGeom prst="rect">
              <a:avLst/>
            </a:prstGeom>
            <a:noFill/>
            <a:ln>
              <a:noFill/>
            </a:ln>
          </p:spPr>
          <p:txBody>
            <a:bodyPr spcFirstLastPara="1" wrap="square" lIns="33867" tIns="33867" rIns="33867" bIns="33867" anchor="ctr" anchorCtr="0">
              <a:noAutofit/>
            </a:bodyPr>
            <a:lstStyle/>
            <a:p>
              <a:pPr algn="ctr">
                <a:lnSpc>
                  <a:spcPct val="90000"/>
                </a:lnSpc>
                <a:buClr>
                  <a:prstClr val="black"/>
                </a:buClr>
                <a:buSzPts val="4000"/>
              </a:pPr>
              <a:endParaRPr sz="4000">
                <a:solidFill>
                  <a:prstClr val="black"/>
                </a:solidFill>
                <a:latin typeface="Times New Roman"/>
                <a:ea typeface="Times New Roman"/>
                <a:cs typeface="Times New Roman"/>
                <a:sym typeface="Times New Roman"/>
              </a:endParaRPr>
            </a:p>
          </p:txBody>
        </p:sp>
        <p:sp>
          <p:nvSpPr>
            <p:cNvPr id="121" name="Google Shape;121;p6"/>
            <p:cNvSpPr/>
            <p:nvPr/>
          </p:nvSpPr>
          <p:spPr>
            <a:xfrm rot="5400000">
              <a:off x="4829715" y="-3477691"/>
              <a:ext cx="2453328" cy="9408719"/>
            </a:xfrm>
            <a:prstGeom prst="round2SameRect">
              <a:avLst>
                <a:gd name="adj1" fmla="val 16667"/>
                <a:gd name="adj2" fmla="val 0"/>
              </a:avLst>
            </a:prstGeom>
            <a:solidFill>
              <a:srgbClr val="FFFF00"/>
            </a:solidFill>
            <a:ln w="12700" cap="flat" cmpd="sng">
              <a:solidFill>
                <a:srgbClr val="BA8C00"/>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122" name="Google Shape;122;p6"/>
            <p:cNvSpPr txBox="1"/>
            <p:nvPr/>
          </p:nvSpPr>
          <p:spPr>
            <a:xfrm>
              <a:off x="1352020" y="61286"/>
              <a:ext cx="8372620" cy="1667026"/>
            </a:xfrm>
            <a:prstGeom prst="rect">
              <a:avLst/>
            </a:prstGeom>
            <a:noFill/>
            <a:ln>
              <a:noFill/>
            </a:ln>
          </p:spPr>
          <p:txBody>
            <a:bodyPr spcFirstLastPara="1" wrap="square" lIns="360333" tIns="32167" rIns="32167" bIns="32167" anchor="ctr" anchorCtr="0">
              <a:noAutofit/>
            </a:bodyPr>
            <a:lstStyle/>
            <a:p>
              <a:pPr marL="285744" lvl="1" indent="-44450">
                <a:lnSpc>
                  <a:spcPct val="90000"/>
                </a:lnSpc>
                <a:buClr>
                  <a:prstClr val="black"/>
                </a:buClr>
                <a:buSzPts val="3800"/>
              </a:pPr>
              <a:endParaRPr sz="3867">
                <a:solidFill>
                  <a:prstClr val="black"/>
                </a:solidFill>
                <a:latin typeface="Times New Roman"/>
                <a:ea typeface="Times New Roman"/>
                <a:cs typeface="Times New Roman"/>
                <a:sym typeface="Times New Roman"/>
              </a:endParaRPr>
            </a:p>
            <a:p>
              <a:pPr marL="285744" lvl="1" indent="-44450">
                <a:lnSpc>
                  <a:spcPct val="90000"/>
                </a:lnSpc>
                <a:spcBef>
                  <a:spcPts val="571"/>
                </a:spcBef>
                <a:buClr>
                  <a:prstClr val="black"/>
                </a:buClr>
                <a:buSzPts val="3800"/>
              </a:pPr>
              <a:endParaRPr sz="3867">
                <a:solidFill>
                  <a:prstClr val="black"/>
                </a:solidFill>
                <a:latin typeface="Times New Roman"/>
                <a:ea typeface="Times New Roman"/>
                <a:cs typeface="Times New Roman"/>
                <a:sym typeface="Times New Roman"/>
              </a:endParaRPr>
            </a:p>
          </p:txBody>
        </p:sp>
        <p:sp>
          <p:nvSpPr>
            <p:cNvPr id="123" name="Google Shape;123;p6"/>
            <p:cNvSpPr/>
            <p:nvPr/>
          </p:nvSpPr>
          <p:spPr>
            <a:xfrm rot="5400000">
              <a:off x="-629461" y="3532348"/>
              <a:ext cx="2610944" cy="1352020"/>
            </a:xfrm>
            <a:prstGeom prst="chevron">
              <a:avLst>
                <a:gd name="adj" fmla="val 50000"/>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124" name="Google Shape;124;p6"/>
            <p:cNvSpPr txBox="1"/>
            <p:nvPr/>
          </p:nvSpPr>
          <p:spPr>
            <a:xfrm>
              <a:off x="1" y="2419614"/>
              <a:ext cx="1352020" cy="579438"/>
            </a:xfrm>
            <a:prstGeom prst="rect">
              <a:avLst/>
            </a:prstGeom>
            <a:noFill/>
            <a:ln>
              <a:noFill/>
            </a:ln>
          </p:spPr>
          <p:txBody>
            <a:bodyPr spcFirstLastPara="1" wrap="square" lIns="33867" tIns="33867" rIns="33867" bIns="33867" anchor="ctr" anchorCtr="0">
              <a:noAutofit/>
            </a:bodyPr>
            <a:lstStyle/>
            <a:p>
              <a:pPr algn="ctr">
                <a:lnSpc>
                  <a:spcPct val="90000"/>
                </a:lnSpc>
                <a:buClr>
                  <a:prstClr val="black"/>
                </a:buClr>
                <a:buSzPts val="4000"/>
              </a:pPr>
              <a:endParaRPr sz="4000">
                <a:solidFill>
                  <a:prstClr val="black"/>
                </a:solidFill>
                <a:latin typeface="Times New Roman"/>
                <a:ea typeface="Times New Roman"/>
                <a:cs typeface="Times New Roman"/>
                <a:sym typeface="Times New Roman"/>
              </a:endParaRPr>
            </a:p>
          </p:txBody>
        </p:sp>
        <p:sp>
          <p:nvSpPr>
            <p:cNvPr id="125" name="Google Shape;125;p6"/>
            <p:cNvSpPr/>
            <p:nvPr/>
          </p:nvSpPr>
          <p:spPr>
            <a:xfrm rot="5400000">
              <a:off x="5217806" y="-962893"/>
              <a:ext cx="1677147" cy="9408719"/>
            </a:xfrm>
            <a:prstGeom prst="round2SameRect">
              <a:avLst>
                <a:gd name="adj1" fmla="val 16667"/>
                <a:gd name="adj2" fmla="val 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126" name="Google Shape;126;p6"/>
            <p:cNvSpPr txBox="1"/>
            <p:nvPr/>
          </p:nvSpPr>
          <p:spPr>
            <a:xfrm>
              <a:off x="1352020" y="1804891"/>
              <a:ext cx="8372620" cy="1132875"/>
            </a:xfrm>
            <a:prstGeom prst="rect">
              <a:avLst/>
            </a:prstGeom>
            <a:noFill/>
            <a:ln>
              <a:noFill/>
            </a:ln>
          </p:spPr>
          <p:txBody>
            <a:bodyPr spcFirstLastPara="1" wrap="square" lIns="360333" tIns="32167" rIns="32167" bIns="32167" anchor="ctr" anchorCtr="0">
              <a:noAutofit/>
            </a:bodyPr>
            <a:lstStyle/>
            <a:p>
              <a:pPr marL="285744" lvl="1" indent="-44450">
                <a:lnSpc>
                  <a:spcPct val="90000"/>
                </a:lnSpc>
                <a:buClr>
                  <a:prstClr val="black"/>
                </a:buClr>
                <a:buSzPts val="3800"/>
              </a:pPr>
              <a:endParaRPr sz="3867">
                <a:solidFill>
                  <a:prstClr val="black"/>
                </a:solidFill>
                <a:latin typeface="Times New Roman"/>
                <a:ea typeface="Times New Roman"/>
                <a:cs typeface="Times New Roman"/>
                <a:sym typeface="Times New Roman"/>
              </a:endParaRPr>
            </a:p>
            <a:p>
              <a:pPr marL="285744" lvl="1" indent="-44450">
                <a:lnSpc>
                  <a:spcPct val="90000"/>
                </a:lnSpc>
                <a:spcBef>
                  <a:spcPts val="571"/>
                </a:spcBef>
                <a:buClr>
                  <a:prstClr val="black"/>
                </a:buClr>
                <a:buSzPts val="3800"/>
              </a:pPr>
              <a:endParaRPr sz="3867">
                <a:solidFill>
                  <a:prstClr val="black"/>
                </a:solidFill>
                <a:latin typeface="Times New Roman"/>
                <a:ea typeface="Times New Roman"/>
                <a:cs typeface="Times New Roman"/>
                <a:sym typeface="Times New Roman"/>
              </a:endParaRPr>
            </a:p>
          </p:txBody>
        </p:sp>
        <p:sp>
          <p:nvSpPr>
            <p:cNvPr id="127" name="Google Shape;127;p6"/>
            <p:cNvSpPr/>
            <p:nvPr/>
          </p:nvSpPr>
          <p:spPr>
            <a:xfrm rot="5400000">
              <a:off x="-361314" y="5498850"/>
              <a:ext cx="2074655" cy="1352020"/>
            </a:xfrm>
            <a:prstGeom prst="chevron">
              <a:avLst>
                <a:gd name="adj" fmla="val 50000"/>
              </a:avLst>
            </a:prstGeom>
            <a:gradFill>
              <a:gsLst>
                <a:gs pos="0">
                  <a:srgbClr val="7FB75F"/>
                </a:gs>
                <a:gs pos="50000">
                  <a:srgbClr val="6EB141"/>
                </a:gs>
                <a:gs pos="100000">
                  <a:srgbClr val="5FA134"/>
                </a:gs>
              </a:gsLst>
              <a:lin ang="5400000" scaled="0"/>
            </a:gradFill>
            <a:ln>
              <a:noFill/>
            </a:ln>
            <a:effectLst>
              <a:outerShdw blurRad="57150" dist="19050" dir="5400000" algn="ctr" rotWithShape="0">
                <a:srgbClr val="000000">
                  <a:alpha val="62745"/>
                </a:srgbClr>
              </a:outerShdw>
            </a:effectLst>
          </p:spPr>
          <p:txBody>
            <a:bodyPr spcFirstLastPara="1" wrap="square" lIns="121900" tIns="121900" rIns="121900" bIns="121900" anchor="ctr" anchorCtr="0">
              <a:noAutofit/>
            </a:bodyPr>
            <a:lstStyle/>
            <a:p>
              <a:endParaRPr sz="2400">
                <a:solidFill>
                  <a:prstClr val="black"/>
                </a:solidFill>
              </a:endParaRPr>
            </a:p>
          </p:txBody>
        </p:sp>
        <p:sp>
          <p:nvSpPr>
            <p:cNvPr id="128" name="Google Shape;128;p6"/>
            <p:cNvSpPr txBox="1"/>
            <p:nvPr/>
          </p:nvSpPr>
          <p:spPr>
            <a:xfrm>
              <a:off x="1" y="4160131"/>
              <a:ext cx="1352020" cy="579438"/>
            </a:xfrm>
            <a:prstGeom prst="rect">
              <a:avLst/>
            </a:prstGeom>
            <a:noFill/>
            <a:ln>
              <a:noFill/>
            </a:ln>
          </p:spPr>
          <p:txBody>
            <a:bodyPr spcFirstLastPara="1" wrap="square" lIns="33867" tIns="33867" rIns="33867" bIns="33867" anchor="ctr" anchorCtr="0">
              <a:noAutofit/>
            </a:bodyPr>
            <a:lstStyle/>
            <a:p>
              <a:pPr algn="ctr">
                <a:lnSpc>
                  <a:spcPct val="90000"/>
                </a:lnSpc>
                <a:buClr>
                  <a:prstClr val="black"/>
                </a:buClr>
                <a:buSzPts val="4000"/>
              </a:pPr>
              <a:endParaRPr sz="4000">
                <a:solidFill>
                  <a:prstClr val="black"/>
                </a:solidFill>
                <a:latin typeface="Times New Roman"/>
                <a:ea typeface="Times New Roman"/>
                <a:cs typeface="Times New Roman"/>
                <a:sym typeface="Times New Roman"/>
              </a:endParaRPr>
            </a:p>
          </p:txBody>
        </p:sp>
        <p:sp>
          <p:nvSpPr>
            <p:cNvPr id="129" name="Google Shape;129;p6"/>
            <p:cNvSpPr/>
            <p:nvPr/>
          </p:nvSpPr>
          <p:spPr>
            <a:xfrm rot="5400000">
              <a:off x="5428656" y="1079158"/>
              <a:ext cx="1255448" cy="9408719"/>
            </a:xfrm>
            <a:prstGeom prst="round2SameRect">
              <a:avLst>
                <a:gd name="adj1" fmla="val 16667"/>
                <a:gd name="adj2" fmla="val 0"/>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745"/>
                </a:srgbClr>
              </a:outerShdw>
            </a:effectLst>
          </p:spPr>
          <p:txBody>
            <a:bodyPr spcFirstLastPara="1" wrap="square" lIns="121900" tIns="121900" rIns="121900" bIns="121900" anchor="ctr" anchorCtr="0">
              <a:noAutofit/>
            </a:bodyPr>
            <a:lstStyle/>
            <a:p>
              <a:endParaRPr sz="2400">
                <a:solidFill>
                  <a:prstClr val="black"/>
                </a:solidFill>
              </a:endParaRPr>
            </a:p>
          </p:txBody>
        </p:sp>
        <p:sp>
          <p:nvSpPr>
            <p:cNvPr id="21" name="Google Shape;130;p6"/>
            <p:cNvSpPr txBox="1"/>
            <p:nvPr/>
          </p:nvSpPr>
          <p:spPr>
            <a:xfrm>
              <a:off x="1514182" y="5626137"/>
              <a:ext cx="8372620" cy="1132875"/>
            </a:xfrm>
            <a:prstGeom prst="rect">
              <a:avLst/>
            </a:prstGeom>
            <a:noFill/>
            <a:ln>
              <a:noFill/>
            </a:ln>
          </p:spPr>
          <p:txBody>
            <a:bodyPr spcFirstLastPara="1" wrap="square" lIns="360333" tIns="32167" rIns="32167" bIns="32167" anchor="ctr" anchorCtr="0">
              <a:noAutofit/>
            </a:bodyPr>
            <a:lstStyle/>
            <a:p>
              <a:pPr marL="285744" lvl="1" indent="-44450">
                <a:lnSpc>
                  <a:spcPct val="90000"/>
                </a:lnSpc>
                <a:buClr>
                  <a:prstClr val="black"/>
                </a:buClr>
                <a:buSzPts val="3800"/>
              </a:pPr>
              <a:endParaRPr sz="3867">
                <a:solidFill>
                  <a:prstClr val="black"/>
                </a:solidFill>
                <a:latin typeface="Times New Roman"/>
                <a:ea typeface="Times New Roman"/>
                <a:cs typeface="Times New Roman"/>
                <a:sym typeface="Times New Roman"/>
              </a:endParaRPr>
            </a:p>
            <a:p>
              <a:pPr marL="285744" lvl="1" indent="-44450">
                <a:lnSpc>
                  <a:spcPct val="90000"/>
                </a:lnSpc>
                <a:spcBef>
                  <a:spcPts val="571"/>
                </a:spcBef>
                <a:buClr>
                  <a:prstClr val="black"/>
                </a:buClr>
                <a:buSzPts val="3800"/>
              </a:pPr>
              <a:endParaRPr sz="3867">
                <a:solidFill>
                  <a:prstClr val="black"/>
                </a:solidFill>
                <a:latin typeface="Times New Roman"/>
                <a:ea typeface="Times New Roman"/>
                <a:cs typeface="Times New Roman"/>
                <a:sym typeface="Times New Roman"/>
              </a:endParaRPr>
            </a:p>
          </p:txBody>
        </p:sp>
        <p:sp>
          <p:nvSpPr>
            <p:cNvPr id="23" name="Google Shape;130;p6"/>
            <p:cNvSpPr txBox="1"/>
            <p:nvPr/>
          </p:nvSpPr>
          <p:spPr>
            <a:xfrm>
              <a:off x="1514182" y="5513831"/>
              <a:ext cx="8372620" cy="1132874"/>
            </a:xfrm>
            <a:prstGeom prst="rect">
              <a:avLst/>
            </a:prstGeom>
            <a:noFill/>
            <a:ln>
              <a:noFill/>
            </a:ln>
          </p:spPr>
          <p:txBody>
            <a:bodyPr spcFirstLastPara="1" wrap="square" lIns="360333" tIns="32167" rIns="32167" bIns="32167" anchor="ctr" anchorCtr="0">
              <a:noAutofit/>
            </a:bodyPr>
            <a:lstStyle/>
            <a:p>
              <a:pPr marL="285744" lvl="1" indent="-44450">
                <a:lnSpc>
                  <a:spcPct val="90000"/>
                </a:lnSpc>
                <a:buClr>
                  <a:prstClr val="black"/>
                </a:buClr>
                <a:buSzPts val="3800"/>
              </a:pPr>
              <a:endParaRPr sz="3867">
                <a:solidFill>
                  <a:prstClr val="black"/>
                </a:solidFill>
                <a:latin typeface="Times New Roman"/>
                <a:ea typeface="Times New Roman"/>
                <a:cs typeface="Times New Roman"/>
                <a:sym typeface="Times New Roman"/>
              </a:endParaRPr>
            </a:p>
            <a:p>
              <a:pPr marL="285744" lvl="1" indent="-44450">
                <a:lnSpc>
                  <a:spcPct val="90000"/>
                </a:lnSpc>
                <a:spcBef>
                  <a:spcPts val="571"/>
                </a:spcBef>
                <a:buClr>
                  <a:prstClr val="black"/>
                </a:buClr>
                <a:buSzPts val="3800"/>
              </a:pPr>
              <a:endParaRPr sz="3867">
                <a:solidFill>
                  <a:prstClr val="black"/>
                </a:solidFill>
                <a:latin typeface="Times New Roman"/>
                <a:ea typeface="Times New Roman"/>
                <a:cs typeface="Times New Roman"/>
                <a:sym typeface="Times New Roman"/>
              </a:endParaRPr>
            </a:p>
          </p:txBody>
        </p:sp>
      </p:grpSp>
      <p:sp>
        <p:nvSpPr>
          <p:cNvPr id="131" name="Google Shape;131;p6"/>
          <p:cNvSpPr txBox="1"/>
          <p:nvPr/>
        </p:nvSpPr>
        <p:spPr>
          <a:xfrm>
            <a:off x="4267201" y="146419"/>
            <a:ext cx="4225636" cy="748947"/>
          </a:xfrm>
          <a:prstGeom prst="rect">
            <a:avLst/>
          </a:prstGeom>
          <a:noFill/>
          <a:ln>
            <a:noFill/>
          </a:ln>
        </p:spPr>
        <p:txBody>
          <a:bodyPr spcFirstLastPara="1" wrap="square" lIns="91425" tIns="45700" rIns="91425" bIns="45700" anchor="t" anchorCtr="0">
            <a:spAutoFit/>
          </a:bodyPr>
          <a:lstStyle/>
          <a:p>
            <a:pPr algn="ctr"/>
            <a:r>
              <a:rPr lang="en-US" sz="4267" b="1">
                <a:solidFill>
                  <a:srgbClr val="FF0000"/>
                </a:solidFill>
                <a:latin typeface="Times New Roman"/>
                <a:ea typeface="Times New Roman"/>
                <a:cs typeface="Times New Roman"/>
                <a:sym typeface="Times New Roman"/>
              </a:rPr>
              <a:t>MỤC TIÊU</a:t>
            </a:r>
            <a:endParaRPr sz="4267">
              <a:solidFill>
                <a:prstClr val="black"/>
              </a:solidFill>
            </a:endParaRPr>
          </a:p>
        </p:txBody>
      </p:sp>
      <p:sp>
        <p:nvSpPr>
          <p:cNvPr id="4" name="Rectangle 3"/>
          <p:cNvSpPr/>
          <p:nvPr/>
        </p:nvSpPr>
        <p:spPr>
          <a:xfrm>
            <a:off x="1343745" y="1313137"/>
            <a:ext cx="10543457" cy="1791260"/>
          </a:xfrm>
          <a:prstGeom prst="rect">
            <a:avLst/>
          </a:prstGeom>
        </p:spPr>
        <p:txBody>
          <a:bodyPr wrap="square">
            <a:spAutoFit/>
          </a:bodyPr>
          <a:lstStyle/>
          <a:p>
            <a:pPr marL="62230" marR="29845" algn="just">
              <a:lnSpc>
                <a:spcPct val="115000"/>
              </a:lnSpc>
              <a:spcBef>
                <a:spcPts val="280"/>
              </a:spcBef>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spc="5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spc="5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spc="5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2400" spc="5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spc="5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spc="5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spc="5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electron</a:t>
            </a:r>
            <a:r>
              <a:rPr lang="en-US" sz="2400" spc="5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spc="5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vỏ</a:t>
            </a:r>
            <a:r>
              <a:rPr lang="en-US" sz="2400" spc="5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spc="5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spc="5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spc="5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spc="5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spc="5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spc="5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400" spc="5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400" spc="5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hiếm;</a:t>
            </a:r>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2400" spc="1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spc="1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electron</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spc="1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vỏ</a:t>
            </a:r>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electron</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spc="3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ủa</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a:t>
            </a:r>
            <a:r>
              <a:rPr lang="en-US" sz="2400" spc="4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ên</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400" spc="4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ố</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a:t>
            </a:r>
            <a:r>
              <a:rPr lang="en-US" sz="2400" spc="4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ếm</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4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4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a:t>
            </a:r>
            <a:r>
              <a:rPr lang="en-US" sz="2400" spc="3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ợc</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4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2400" spc="4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t>
            </a:r>
            <a:r>
              <a:rPr lang="en-US" sz="2400" spc="3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4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sz="1200" spc="2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Cl</a:t>
            </a:r>
            <a:r>
              <a:rPr lang="en-US" sz="1200" spc="2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spc="1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t>
            </a:r>
            <a:r>
              <a:rPr lang="en-US" sz="1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sz="1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a:t>
            </a:r>
            <a:r>
              <a:rPr lang="en-US" sz="1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spc="-5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1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solidFill>
                <a:prstClr val="black"/>
              </a:solidFill>
              <a:ea typeface="Calibri" panose="020F0502020204030204" pitchFamily="34" charset="0"/>
              <a:cs typeface="Times New Roman" panose="02020603050405020304" pitchFamily="18" charset="0"/>
            </a:endParaRPr>
          </a:p>
        </p:txBody>
      </p:sp>
      <p:sp>
        <p:nvSpPr>
          <p:cNvPr id="8" name="Rectangle 7"/>
          <p:cNvSpPr/>
          <p:nvPr/>
        </p:nvSpPr>
        <p:spPr>
          <a:xfrm>
            <a:off x="1343744" y="3426367"/>
            <a:ext cx="10543457" cy="1355371"/>
          </a:xfrm>
          <a:prstGeom prst="rect">
            <a:avLst/>
          </a:prstGeom>
        </p:spPr>
        <p:txBody>
          <a:bodyPr wrap="square">
            <a:spAutoFit/>
          </a:bodyPr>
          <a:lstStyle/>
          <a:p>
            <a:pPr marL="62230" marR="31750" algn="just">
              <a:lnSpc>
                <a:spcPct val="114000"/>
              </a:lnSpc>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ion</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electron</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 ion</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vỏ</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electron</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spc="7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hiếm</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400" spc="7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spc="7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NaCl,</a:t>
            </a:r>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MgO</a:t>
            </a:r>
            <a:r>
              <a:rPr lang="en-US" sz="2400" spc="-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solidFill>
                <a:prstClr val="black"/>
              </a:solidFill>
              <a:ea typeface="Calibri" panose="020F0502020204030204" pitchFamily="34" charset="0"/>
              <a:cs typeface="Times New Roman" panose="02020603050405020304" pitchFamily="18" charset="0"/>
            </a:endParaRPr>
          </a:p>
        </p:txBody>
      </p:sp>
      <p:sp>
        <p:nvSpPr>
          <p:cNvPr id="12" name="Rectangle 11"/>
          <p:cNvSpPr/>
          <p:nvPr/>
        </p:nvSpPr>
        <p:spPr>
          <a:xfrm>
            <a:off x="1392699" y="5301042"/>
            <a:ext cx="10494501" cy="954107"/>
          </a:xfrm>
          <a:prstGeom prst="rect">
            <a:avLst/>
          </a:prstGeom>
        </p:spPr>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rPr>
              <a:t>–</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Chỉ</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ra</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được</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sự</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khác</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nhau</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về</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một</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số</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tính</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chất</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của</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chất</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ion</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và</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chất</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cộng</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hoá</a:t>
            </a:r>
            <a:r>
              <a:rPr lang="en-US" sz="2800" spc="-4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trị.</a:t>
            </a:r>
            <a:endParaRPr lang="en-US" sz="2800">
              <a:solidFill>
                <a:prstClr val="black"/>
              </a:solidFill>
            </a:endParaRPr>
          </a:p>
        </p:txBody>
      </p:sp>
    </p:spTree>
    <p:extLst>
      <p:ext uri="{BB962C8B-B14F-4D97-AF65-F5344CB8AC3E}">
        <p14:creationId xmlns:p14="http://schemas.microsoft.com/office/powerpoint/2010/main" val="428595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randombar(horizontal)">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4" grpId="0"/>
      <p:bldP spid="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p:nvPr/>
        </p:nvSpPr>
        <p:spPr>
          <a:xfrm>
            <a:off x="3643449" y="218724"/>
            <a:ext cx="6984677" cy="707846"/>
          </a:xfrm>
          <a:prstGeom prst="rect">
            <a:avLst/>
          </a:prstGeom>
          <a:noFill/>
          <a:ln>
            <a:noFill/>
          </a:ln>
        </p:spPr>
        <p:txBody>
          <a:bodyPr spcFirstLastPara="1" wrap="square" lIns="91425" tIns="45700" rIns="91425" bIns="45700" anchor="t" anchorCtr="0">
            <a:spAutoFit/>
          </a:bodyPr>
          <a:lstStyle/>
          <a:p>
            <a:pPr algn="ctr"/>
            <a:r>
              <a:rPr lang="en-US" sz="4000" b="1">
                <a:solidFill>
                  <a:srgbClr val="FF0000"/>
                </a:solidFill>
                <a:latin typeface="Times New Roman"/>
                <a:ea typeface="Times New Roman"/>
                <a:cs typeface="Times New Roman"/>
                <a:sym typeface="Times New Roman"/>
              </a:rPr>
              <a:t>CẤU TRÚC BÀI HỌC</a:t>
            </a:r>
            <a:endParaRPr sz="2800">
              <a:solidFill>
                <a:prstClr val="black"/>
              </a:solidFill>
            </a:endParaRPr>
          </a:p>
        </p:txBody>
      </p:sp>
      <p:grpSp>
        <p:nvGrpSpPr>
          <p:cNvPr id="2" name="Google Shape;138;p7"/>
          <p:cNvGrpSpPr/>
          <p:nvPr/>
        </p:nvGrpSpPr>
        <p:grpSpPr>
          <a:xfrm>
            <a:off x="-5629479" y="-450171"/>
            <a:ext cx="16624352" cy="8186013"/>
            <a:chOff x="-6875181" y="-1051632"/>
            <a:chExt cx="16624352" cy="8186013"/>
          </a:xfrm>
        </p:grpSpPr>
        <p:sp>
          <p:nvSpPr>
            <p:cNvPr id="139" name="Google Shape;139;p7"/>
            <p:cNvSpPr/>
            <p:nvPr/>
          </p:nvSpPr>
          <p:spPr>
            <a:xfrm>
              <a:off x="-6875181" y="-1051632"/>
              <a:ext cx="8186013" cy="8186013"/>
            </a:xfrm>
            <a:prstGeom prst="blockArc">
              <a:avLst>
                <a:gd name="adj1" fmla="val 18900000"/>
                <a:gd name="adj2" fmla="val 2700000"/>
                <a:gd name="adj3" fmla="val 264"/>
              </a:avLst>
            </a:prstGeom>
            <a:noFill/>
            <a:ln w="12700" cap="flat" cmpd="sng">
              <a:solidFill>
                <a:srgbClr val="599BD5"/>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140" name="Google Shape;140;p7"/>
            <p:cNvSpPr/>
            <p:nvPr/>
          </p:nvSpPr>
          <p:spPr>
            <a:xfrm>
              <a:off x="844285" y="608274"/>
              <a:ext cx="8904885" cy="1216549"/>
            </a:xfrm>
            <a:prstGeom prst="rect">
              <a:avLst/>
            </a:pr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 name="Google Shape;141;p7"/>
            <p:cNvSpPr txBox="1"/>
            <p:nvPr/>
          </p:nvSpPr>
          <p:spPr>
            <a:xfrm>
              <a:off x="844285" y="608274"/>
              <a:ext cx="8904885" cy="1216549"/>
            </a:xfrm>
            <a:prstGeom prst="rect">
              <a:avLst/>
            </a:prstGeom>
            <a:noFill/>
            <a:ln>
              <a:noFill/>
            </a:ln>
          </p:spPr>
          <p:txBody>
            <a:bodyPr spcFirstLastPara="1" wrap="square" lIns="1287500" tIns="220133" rIns="220133" bIns="220133" anchor="ctr" anchorCtr="0">
              <a:noAutofit/>
            </a:bodyPr>
            <a:lstStyle/>
            <a:p>
              <a:pPr>
                <a:lnSpc>
                  <a:spcPct val="90000"/>
                </a:lnSpc>
                <a:buClr>
                  <a:prstClr val="black"/>
                </a:buClr>
                <a:buSzPts val="6500"/>
              </a:pPr>
              <a:endParaRPr sz="4267">
                <a:solidFill>
                  <a:prstClr val="white"/>
                </a:solidFill>
                <a:latin typeface="Times New Roman"/>
                <a:ea typeface="Times New Roman"/>
                <a:cs typeface="Times New Roman"/>
                <a:sym typeface="Times New Roman"/>
              </a:endParaRPr>
            </a:p>
          </p:txBody>
        </p:sp>
        <p:sp>
          <p:nvSpPr>
            <p:cNvPr id="142" name="Google Shape;142;p7"/>
            <p:cNvSpPr/>
            <p:nvPr/>
          </p:nvSpPr>
          <p:spPr>
            <a:xfrm>
              <a:off x="83941" y="456206"/>
              <a:ext cx="1520687" cy="1520687"/>
            </a:xfrm>
            <a:prstGeom prst="ellipse">
              <a:avLst/>
            </a:prstGeom>
            <a:solidFill>
              <a:schemeClr val="lt1"/>
            </a:solidFill>
            <a:ln w="9525" cap="flat" cmpd="sng">
              <a:solidFill>
                <a:schemeClr val="accent4"/>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143" name="Google Shape;143;p7"/>
            <p:cNvSpPr/>
            <p:nvPr/>
          </p:nvSpPr>
          <p:spPr>
            <a:xfrm>
              <a:off x="1286501" y="2433099"/>
              <a:ext cx="8462669" cy="1216549"/>
            </a:xfrm>
            <a:prstGeom prst="rect">
              <a:avLst/>
            </a:prstGeom>
            <a:solidFill>
              <a:srgbClr val="2EE84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 name="Google Shape;144;p7"/>
            <p:cNvSpPr txBox="1"/>
            <p:nvPr/>
          </p:nvSpPr>
          <p:spPr>
            <a:xfrm>
              <a:off x="1286501" y="2433099"/>
              <a:ext cx="8462669" cy="1216549"/>
            </a:xfrm>
            <a:prstGeom prst="rect">
              <a:avLst/>
            </a:prstGeom>
            <a:noFill/>
            <a:ln>
              <a:noFill/>
            </a:ln>
          </p:spPr>
          <p:txBody>
            <a:bodyPr spcFirstLastPara="1" wrap="square" lIns="1287500" tIns="220133" rIns="220133" bIns="220133" anchor="ctr" anchorCtr="0">
              <a:noAutofit/>
            </a:bodyPr>
            <a:lstStyle/>
            <a:p>
              <a:pPr>
                <a:lnSpc>
                  <a:spcPct val="90000"/>
                </a:lnSpc>
                <a:buClr>
                  <a:prstClr val="black"/>
                </a:buClr>
                <a:buSzPts val="6500"/>
              </a:pPr>
              <a:endParaRPr sz="6533">
                <a:solidFill>
                  <a:srgbClr val="0000CC"/>
                </a:solidFill>
                <a:latin typeface="Times New Roman"/>
                <a:ea typeface="Times New Roman"/>
                <a:cs typeface="Times New Roman"/>
                <a:sym typeface="Times New Roman"/>
              </a:endParaRPr>
            </a:p>
          </p:txBody>
        </p:sp>
        <p:sp>
          <p:nvSpPr>
            <p:cNvPr id="145" name="Google Shape;145;p7"/>
            <p:cNvSpPr/>
            <p:nvPr/>
          </p:nvSpPr>
          <p:spPr>
            <a:xfrm>
              <a:off x="526157" y="2281030"/>
              <a:ext cx="1520687" cy="1520687"/>
            </a:xfrm>
            <a:prstGeom prst="ellipse">
              <a:avLst/>
            </a:prstGeom>
            <a:solidFill>
              <a:schemeClr val="lt1"/>
            </a:solidFill>
            <a:ln w="9525" cap="flat" cmpd="sng">
              <a:solidFill>
                <a:srgbClr val="2EE844"/>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146" name="Google Shape;146;p7"/>
            <p:cNvSpPr/>
            <p:nvPr/>
          </p:nvSpPr>
          <p:spPr>
            <a:xfrm>
              <a:off x="844285" y="4257923"/>
              <a:ext cx="8904885" cy="1216549"/>
            </a:xfrm>
            <a:prstGeom prst="rect">
              <a:avLst/>
            </a:prstGeom>
            <a:solidFill>
              <a:srgbClr val="5999D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 name="Google Shape;147;p7"/>
            <p:cNvSpPr txBox="1"/>
            <p:nvPr/>
          </p:nvSpPr>
          <p:spPr>
            <a:xfrm>
              <a:off x="844285" y="4257923"/>
              <a:ext cx="8904885" cy="1216549"/>
            </a:xfrm>
            <a:prstGeom prst="rect">
              <a:avLst/>
            </a:prstGeom>
            <a:noFill/>
            <a:ln>
              <a:noFill/>
            </a:ln>
          </p:spPr>
          <p:txBody>
            <a:bodyPr spcFirstLastPara="1" wrap="square" lIns="1287500" tIns="220133" rIns="220133" bIns="220133" anchor="ctr" anchorCtr="0">
              <a:noAutofit/>
            </a:bodyPr>
            <a:lstStyle/>
            <a:p>
              <a:pPr>
                <a:lnSpc>
                  <a:spcPct val="90000"/>
                </a:lnSpc>
                <a:buClr>
                  <a:prstClr val="black"/>
                </a:buClr>
                <a:buSzPts val="6500"/>
              </a:pPr>
              <a:endParaRPr sz="4267" b="1">
                <a:solidFill>
                  <a:srgbClr val="FFFF00"/>
                </a:solidFill>
                <a:latin typeface="Times New Roman"/>
                <a:ea typeface="Times New Roman"/>
                <a:cs typeface="Times New Roman"/>
                <a:sym typeface="Times New Roman"/>
              </a:endParaRPr>
            </a:p>
          </p:txBody>
        </p:sp>
        <p:sp>
          <p:nvSpPr>
            <p:cNvPr id="148" name="Google Shape;148;p7"/>
            <p:cNvSpPr/>
            <p:nvPr/>
          </p:nvSpPr>
          <p:spPr>
            <a:xfrm>
              <a:off x="83941" y="4105854"/>
              <a:ext cx="1520687" cy="1520687"/>
            </a:xfrm>
            <a:prstGeom prst="ellipse">
              <a:avLst/>
            </a:prstGeom>
            <a:solidFill>
              <a:schemeClr val="lt1"/>
            </a:solidFill>
            <a:ln w="9525" cap="flat" cmpd="sng">
              <a:solidFill>
                <a:srgbClr val="5999D5"/>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grpSp>
      <p:pic>
        <p:nvPicPr>
          <p:cNvPr id="18" name="Google Shape;238;p25"/>
          <p:cNvPicPr preferRelativeResize="0"/>
          <p:nvPr/>
        </p:nvPicPr>
        <p:blipFill rotWithShape="1">
          <a:blip r:embed="rId3">
            <a:alphaModFix/>
          </a:blip>
          <a:srcRect/>
          <a:stretch/>
        </p:blipFill>
        <p:spPr>
          <a:xfrm>
            <a:off x="1523249" y="1298897"/>
            <a:ext cx="1133475" cy="1038225"/>
          </a:xfrm>
          <a:prstGeom prst="rect">
            <a:avLst/>
          </a:prstGeom>
          <a:noFill/>
          <a:ln>
            <a:noFill/>
          </a:ln>
        </p:spPr>
      </p:pic>
      <p:pic>
        <p:nvPicPr>
          <p:cNvPr id="19" name="Google Shape;238;p25"/>
          <p:cNvPicPr preferRelativeResize="0"/>
          <p:nvPr/>
        </p:nvPicPr>
        <p:blipFill rotWithShape="1">
          <a:blip r:embed="rId3">
            <a:alphaModFix/>
          </a:blip>
          <a:srcRect/>
          <a:stretch/>
        </p:blipFill>
        <p:spPr>
          <a:xfrm>
            <a:off x="1965465" y="3194362"/>
            <a:ext cx="1133475" cy="1038225"/>
          </a:xfrm>
          <a:prstGeom prst="rect">
            <a:avLst/>
          </a:prstGeom>
          <a:noFill/>
          <a:ln>
            <a:noFill/>
          </a:ln>
        </p:spPr>
      </p:pic>
      <p:pic>
        <p:nvPicPr>
          <p:cNvPr id="20" name="Google Shape;238;p25"/>
          <p:cNvPicPr preferRelativeResize="0"/>
          <p:nvPr/>
        </p:nvPicPr>
        <p:blipFill rotWithShape="1">
          <a:blip r:embed="rId3">
            <a:alphaModFix/>
          </a:blip>
          <a:srcRect/>
          <a:stretch/>
        </p:blipFill>
        <p:spPr>
          <a:xfrm>
            <a:off x="1438921" y="4990553"/>
            <a:ext cx="1133475" cy="1038225"/>
          </a:xfrm>
          <a:prstGeom prst="rect">
            <a:avLst/>
          </a:prstGeom>
          <a:noFill/>
          <a:ln>
            <a:noFill/>
          </a:ln>
        </p:spPr>
      </p:pic>
      <p:sp>
        <p:nvSpPr>
          <p:cNvPr id="4" name="Rectangle 3"/>
          <p:cNvSpPr/>
          <p:nvPr/>
        </p:nvSpPr>
        <p:spPr>
          <a:xfrm>
            <a:off x="2844075" y="1188087"/>
            <a:ext cx="8150797" cy="1323439"/>
          </a:xfrm>
          <a:prstGeom prst="rect">
            <a:avLst/>
          </a:prstGeom>
        </p:spPr>
        <p:txBody>
          <a:bodyPr wrap="square">
            <a:spAutoFit/>
          </a:bodyPr>
          <a:lstStyle/>
          <a:p>
            <a:r>
              <a:rPr lang="en-US" sz="4000" b="1" dirty="0">
                <a:solidFill>
                  <a:srgbClr val="060606"/>
                </a:solidFill>
                <a:latin typeface="Times New Roman" panose="02020603050405020304" pitchFamily="18" charset="0"/>
                <a:ea typeface="Calibri" panose="020F0502020204030204" pitchFamily="34" charset="0"/>
              </a:rPr>
              <a:t>ĐẶC ĐIỂM CẤU TẠO VỎ NGUYÊN TỬ KHÍ HIẾM</a:t>
            </a:r>
            <a:endParaRPr lang="en-US" sz="4000" dirty="0">
              <a:solidFill>
                <a:srgbClr val="060606"/>
              </a:solidFill>
            </a:endParaRPr>
          </a:p>
        </p:txBody>
      </p:sp>
      <p:sp>
        <p:nvSpPr>
          <p:cNvPr id="8" name="Rectangle 7"/>
          <p:cNvSpPr/>
          <p:nvPr/>
        </p:nvSpPr>
        <p:spPr>
          <a:xfrm>
            <a:off x="3398546" y="3357647"/>
            <a:ext cx="3737242" cy="707886"/>
          </a:xfrm>
          <a:prstGeom prst="rect">
            <a:avLst/>
          </a:prstGeom>
        </p:spPr>
        <p:txBody>
          <a:bodyPr wrap="none">
            <a:spAutoFit/>
          </a:bodyPr>
          <a:lstStyle/>
          <a:p>
            <a:r>
              <a:rPr lang="en-US" sz="4000" b="1">
                <a:solidFill>
                  <a:srgbClr val="FF0000"/>
                </a:solidFill>
                <a:latin typeface="Times New Roman" panose="02020603050405020304" pitchFamily="18" charset="0"/>
                <a:ea typeface="Calibri" panose="020F0502020204030204" pitchFamily="34" charset="0"/>
              </a:rPr>
              <a:t>LIÊN KẾT ION</a:t>
            </a:r>
            <a:endParaRPr lang="en-US" sz="4000">
              <a:solidFill>
                <a:prstClr val="black"/>
              </a:solidFill>
            </a:endParaRPr>
          </a:p>
        </p:txBody>
      </p:sp>
      <p:sp>
        <p:nvSpPr>
          <p:cNvPr id="12" name="Rectangle 11"/>
          <p:cNvSpPr/>
          <p:nvPr/>
        </p:nvSpPr>
        <p:spPr>
          <a:xfrm>
            <a:off x="2959608" y="5113715"/>
            <a:ext cx="6734151" cy="707886"/>
          </a:xfrm>
          <a:prstGeom prst="rect">
            <a:avLst/>
          </a:prstGeom>
        </p:spPr>
        <p:txBody>
          <a:bodyPr wrap="none">
            <a:spAutoFit/>
          </a:bodyPr>
          <a:lstStyle/>
          <a:p>
            <a:r>
              <a:rPr lang="en-US" sz="4000" b="1">
                <a:solidFill>
                  <a:srgbClr val="FFFF00"/>
                </a:solidFill>
                <a:latin typeface="Times New Roman" panose="02020603050405020304" pitchFamily="18" charset="0"/>
                <a:ea typeface="Calibri" panose="020F0502020204030204" pitchFamily="34" charset="0"/>
              </a:rPr>
              <a:t>LIÊN KẾT CỘNG HÓA TRỊ </a:t>
            </a:r>
            <a:endParaRPr lang="en-US" sz="4000">
              <a:solidFill>
                <a:srgbClr val="FFFF00"/>
              </a:solidFill>
            </a:endParaRPr>
          </a:p>
        </p:txBody>
      </p:sp>
    </p:spTree>
    <p:extLst>
      <p:ext uri="{BB962C8B-B14F-4D97-AF65-F5344CB8AC3E}">
        <p14:creationId xmlns:p14="http://schemas.microsoft.com/office/powerpoint/2010/main" val="412776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p:cTn id="7" dur="500" fill="hold"/>
                                        <p:tgtEl>
                                          <p:spTgt spid="137"/>
                                        </p:tgtEl>
                                        <p:attrNameLst>
                                          <p:attrName>ppt_w</p:attrName>
                                        </p:attrNameLst>
                                      </p:cBhvr>
                                      <p:tavLst>
                                        <p:tav tm="0">
                                          <p:val>
                                            <p:fltVal val="0"/>
                                          </p:val>
                                        </p:tav>
                                        <p:tav tm="100000">
                                          <p:val>
                                            <p:strVal val="#ppt_w"/>
                                          </p:val>
                                        </p:tav>
                                      </p:tavLst>
                                    </p:anim>
                                    <p:anim calcmode="lin" valueType="num">
                                      <p:cBhvr>
                                        <p:cTn id="8" dur="500" fill="hold"/>
                                        <p:tgtEl>
                                          <p:spTgt spid="137"/>
                                        </p:tgtEl>
                                        <p:attrNameLst>
                                          <p:attrName>ppt_h</p:attrName>
                                        </p:attrNameLst>
                                      </p:cBhvr>
                                      <p:tavLst>
                                        <p:tav tm="0">
                                          <p:val>
                                            <p:fltVal val="0"/>
                                          </p:val>
                                        </p:tav>
                                        <p:tav tm="100000">
                                          <p:val>
                                            <p:strVal val="#ppt_h"/>
                                          </p:val>
                                        </p:tav>
                                      </p:tavLst>
                                    </p:anim>
                                    <p:animEffect transition="in" filter="fade">
                                      <p:cBhvr>
                                        <p:cTn id="9" dur="500"/>
                                        <p:tgtEl>
                                          <p:spTgt spid="13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4" grpId="0"/>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p:nvPr/>
        </p:nvSpPr>
        <p:spPr>
          <a:xfrm>
            <a:off x="1752600" y="2819401"/>
            <a:ext cx="9072741" cy="923289"/>
          </a:xfrm>
          <a:prstGeom prst="rect">
            <a:avLst/>
          </a:prstGeom>
          <a:noFill/>
          <a:ln>
            <a:noFill/>
          </a:ln>
        </p:spPr>
        <p:txBody>
          <a:bodyPr spcFirstLastPara="1" wrap="square" lIns="91425" tIns="45700" rIns="91425" bIns="45700" anchor="t" anchorCtr="0">
            <a:spAutoFit/>
          </a:bodyPr>
          <a:lstStyle/>
          <a:p>
            <a:pPr algn="ctr"/>
            <a:r>
              <a:rPr lang="en-US" sz="5400" b="1">
                <a:solidFill>
                  <a:srgbClr val="0070C0"/>
                </a:solidFill>
                <a:latin typeface="Times New Roman"/>
                <a:ea typeface="Times New Roman"/>
                <a:cs typeface="Times New Roman"/>
                <a:sym typeface="Times New Roman"/>
              </a:rPr>
              <a:t>HÌNH THÀNH KIẾN THỨC</a:t>
            </a:r>
            <a:endParaRPr>
              <a:solidFill>
                <a:srgbClr val="0070C0"/>
              </a:solidFill>
            </a:endParaRPr>
          </a:p>
        </p:txBody>
      </p:sp>
      <p:pic>
        <p:nvPicPr>
          <p:cNvPr id="3" name="Google Shape;239;p25"/>
          <p:cNvPicPr preferRelativeResize="0"/>
          <p:nvPr/>
        </p:nvPicPr>
        <p:blipFill rotWithShape="1">
          <a:blip r:embed="rId3">
            <a:alphaModFix/>
          </a:blip>
          <a:srcRect/>
          <a:stretch/>
        </p:blipFill>
        <p:spPr>
          <a:xfrm>
            <a:off x="533401" y="2698268"/>
            <a:ext cx="866775" cy="962025"/>
          </a:xfrm>
          <a:prstGeom prst="rect">
            <a:avLst/>
          </a:prstGeom>
          <a:noFill/>
          <a:ln>
            <a:noFill/>
          </a:ln>
        </p:spPr>
      </p:pic>
    </p:spTree>
    <p:extLst>
      <p:ext uri="{BB962C8B-B14F-4D97-AF65-F5344CB8AC3E}">
        <p14:creationId xmlns:p14="http://schemas.microsoft.com/office/powerpoint/2010/main" val="383518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shot_3.png"/>
          <p:cNvPicPr/>
          <p:nvPr/>
        </p:nvPicPr>
        <p:blipFill>
          <a:blip r:embed="rId2"/>
          <a:stretch>
            <a:fillRect/>
          </a:stretch>
        </p:blipFill>
        <p:spPr>
          <a:xfrm>
            <a:off x="1731363" y="2082358"/>
            <a:ext cx="8193687" cy="3478994"/>
          </a:xfrm>
          <a:prstGeom prst="rect">
            <a:avLst/>
          </a:prstGeom>
        </p:spPr>
      </p:pic>
      <p:sp>
        <p:nvSpPr>
          <p:cNvPr id="12" name="Oval 11"/>
          <p:cNvSpPr/>
          <p:nvPr/>
        </p:nvSpPr>
        <p:spPr>
          <a:xfrm>
            <a:off x="2648467" y="2763947"/>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2621819" y="4007602"/>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5240726" y="2440369"/>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a:off x="5240726" y="4251949"/>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4446247" y="3322558"/>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4681509" y="4007602"/>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p:cNvSpPr/>
          <p:nvPr/>
        </p:nvSpPr>
        <p:spPr>
          <a:xfrm>
            <a:off x="4666519" y="2710213"/>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5838668" y="2719944"/>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6048530" y="3343530"/>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a:off x="5799943" y="4012859"/>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8225433" y="2003001"/>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8225433" y="4641694"/>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9389674" y="3343530"/>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8999929" y="2302429"/>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a:off x="9063220" y="4265063"/>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7287508" y="4187484"/>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7044750" y="3352778"/>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7357253" y="2411113"/>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1830891" y="5365725"/>
            <a:ext cx="2112758" cy="646331"/>
          </a:xfrm>
          <a:prstGeom prst="rect">
            <a:avLst/>
          </a:prstGeom>
        </p:spPr>
        <p:txBody>
          <a:bodyPr wrap="none">
            <a:spAutoFit/>
          </a:bodyPr>
          <a:lstStyle/>
          <a:p>
            <a:r>
              <a:rPr lang="en-US" sz="3600" b="1">
                <a:solidFill>
                  <a:srgbClr val="2313F9"/>
                </a:solidFill>
                <a:latin typeface="Times New Roman" panose="02020603050405020304" pitchFamily="18" charset="0"/>
                <a:ea typeface="Calibri" panose="020F0502020204030204" pitchFamily="34" charset="0"/>
              </a:rPr>
              <a:t>2 electron</a:t>
            </a:r>
            <a:endParaRPr lang="en-US" sz="3600">
              <a:solidFill>
                <a:srgbClr val="2313F9"/>
              </a:solidFill>
            </a:endParaRPr>
          </a:p>
        </p:txBody>
      </p:sp>
      <p:sp>
        <p:nvSpPr>
          <p:cNvPr id="37" name="Rectangle 36"/>
          <p:cNvSpPr/>
          <p:nvPr/>
        </p:nvSpPr>
        <p:spPr>
          <a:xfrm>
            <a:off x="4416267" y="5385219"/>
            <a:ext cx="2112758" cy="646331"/>
          </a:xfrm>
          <a:prstGeom prst="rect">
            <a:avLst/>
          </a:prstGeom>
        </p:spPr>
        <p:txBody>
          <a:bodyPr wrap="none">
            <a:spAutoFit/>
          </a:bodyPr>
          <a:lstStyle/>
          <a:p>
            <a:r>
              <a:rPr lang="en-US" sz="3600" b="1">
                <a:solidFill>
                  <a:srgbClr val="2313F9"/>
                </a:solidFill>
                <a:latin typeface="Times New Roman" panose="02020603050405020304" pitchFamily="18" charset="0"/>
                <a:ea typeface="Calibri" panose="020F0502020204030204" pitchFamily="34" charset="0"/>
              </a:rPr>
              <a:t>8 electron</a:t>
            </a:r>
            <a:endParaRPr lang="en-US" sz="3600">
              <a:solidFill>
                <a:srgbClr val="2313F9"/>
              </a:solidFill>
            </a:endParaRPr>
          </a:p>
        </p:txBody>
      </p:sp>
      <p:sp>
        <p:nvSpPr>
          <p:cNvPr id="38" name="Rectangle 37"/>
          <p:cNvSpPr/>
          <p:nvPr/>
        </p:nvSpPr>
        <p:spPr>
          <a:xfrm>
            <a:off x="7419503" y="5358504"/>
            <a:ext cx="2112758" cy="646331"/>
          </a:xfrm>
          <a:prstGeom prst="rect">
            <a:avLst/>
          </a:prstGeom>
        </p:spPr>
        <p:txBody>
          <a:bodyPr wrap="none">
            <a:spAutoFit/>
          </a:bodyPr>
          <a:lstStyle/>
          <a:p>
            <a:r>
              <a:rPr lang="en-US" sz="3600" b="1">
                <a:solidFill>
                  <a:srgbClr val="2313F9"/>
                </a:solidFill>
                <a:latin typeface="Times New Roman" panose="02020603050405020304" pitchFamily="18" charset="0"/>
                <a:ea typeface="Calibri" panose="020F0502020204030204" pitchFamily="34" charset="0"/>
              </a:rPr>
              <a:t>8 electron</a:t>
            </a:r>
            <a:endParaRPr lang="en-US" sz="3600">
              <a:solidFill>
                <a:srgbClr val="2313F9"/>
              </a:solidFill>
            </a:endParaRPr>
          </a:p>
        </p:txBody>
      </p:sp>
      <p:sp>
        <p:nvSpPr>
          <p:cNvPr id="40" name="Rectangle 39"/>
          <p:cNvSpPr/>
          <p:nvPr/>
        </p:nvSpPr>
        <p:spPr>
          <a:xfrm>
            <a:off x="149902" y="301229"/>
            <a:ext cx="12042098" cy="1323439"/>
          </a:xfrm>
          <a:prstGeom prst="rect">
            <a:avLst/>
          </a:prstGeom>
        </p:spPr>
        <p:txBody>
          <a:bodyPr wrap="square">
            <a:spAutoFit/>
          </a:bodyPr>
          <a:lstStyle/>
          <a:p>
            <a:pPr algn="ctr"/>
            <a:r>
              <a:rPr lang="en-US" sz="4000" b="1" dirty="0" err="1">
                <a:solidFill>
                  <a:srgbClr val="2313F9"/>
                </a:solidFill>
                <a:latin typeface="Times New Roman" panose="02020603050405020304" pitchFamily="18" charset="0"/>
                <a:ea typeface="Calibri" panose="020F0502020204030204" pitchFamily="34" charset="0"/>
              </a:rPr>
              <a:t>Hãy</a:t>
            </a:r>
            <a:r>
              <a:rPr lang="en-US" sz="4000" b="1" dirty="0">
                <a:solidFill>
                  <a:srgbClr val="2313F9"/>
                </a:solidFill>
                <a:latin typeface="Times New Roman" panose="02020603050405020304" pitchFamily="18" charset="0"/>
                <a:ea typeface="Calibri" panose="020F0502020204030204" pitchFamily="34" charset="0"/>
              </a:rPr>
              <a:t> </a:t>
            </a:r>
            <a:r>
              <a:rPr lang="en-US" sz="4000" b="1" dirty="0" err="1">
                <a:solidFill>
                  <a:srgbClr val="2313F9"/>
                </a:solidFill>
                <a:latin typeface="Times New Roman" panose="02020603050405020304" pitchFamily="18" charset="0"/>
                <a:ea typeface="Calibri" panose="020F0502020204030204" pitchFamily="34" charset="0"/>
              </a:rPr>
              <a:t>cho</a:t>
            </a:r>
            <a:r>
              <a:rPr lang="en-US" sz="4000" b="1" dirty="0">
                <a:solidFill>
                  <a:srgbClr val="2313F9"/>
                </a:solidFill>
                <a:latin typeface="Times New Roman" panose="02020603050405020304" pitchFamily="18" charset="0"/>
                <a:ea typeface="Calibri" panose="020F0502020204030204" pitchFamily="34" charset="0"/>
              </a:rPr>
              <a:t> </a:t>
            </a:r>
            <a:r>
              <a:rPr lang="en-US" sz="4000" b="1" dirty="0" err="1">
                <a:solidFill>
                  <a:srgbClr val="2313F9"/>
                </a:solidFill>
                <a:latin typeface="Times New Roman" panose="02020603050405020304" pitchFamily="18" charset="0"/>
                <a:ea typeface="Calibri" panose="020F0502020204030204" pitchFamily="34" charset="0"/>
              </a:rPr>
              <a:t>biết</a:t>
            </a:r>
            <a:r>
              <a:rPr lang="en-US" sz="4000" b="1" dirty="0">
                <a:solidFill>
                  <a:srgbClr val="2313F9"/>
                </a:solidFill>
                <a:latin typeface="Times New Roman" panose="02020603050405020304" pitchFamily="18" charset="0"/>
                <a:ea typeface="Calibri" panose="020F0502020204030204" pitchFamily="34" charset="0"/>
              </a:rPr>
              <a:t> </a:t>
            </a:r>
            <a:r>
              <a:rPr lang="en-US" sz="4000" b="1" dirty="0" err="1">
                <a:solidFill>
                  <a:srgbClr val="2313F9"/>
                </a:solidFill>
                <a:latin typeface="Times New Roman" panose="02020603050405020304" pitchFamily="18" charset="0"/>
                <a:ea typeface="Calibri" panose="020F0502020204030204" pitchFamily="34" charset="0"/>
              </a:rPr>
              <a:t>số</a:t>
            </a:r>
            <a:r>
              <a:rPr lang="en-US" sz="4000" b="1" dirty="0">
                <a:solidFill>
                  <a:srgbClr val="2313F9"/>
                </a:solidFill>
                <a:latin typeface="Times New Roman" panose="02020603050405020304" pitchFamily="18" charset="0"/>
                <a:ea typeface="Calibri" panose="020F0502020204030204" pitchFamily="34" charset="0"/>
              </a:rPr>
              <a:t> electron ở </a:t>
            </a:r>
            <a:r>
              <a:rPr lang="en-US" sz="4000" b="1" dirty="0" err="1">
                <a:solidFill>
                  <a:srgbClr val="2313F9"/>
                </a:solidFill>
                <a:latin typeface="Times New Roman" panose="02020603050405020304" pitchFamily="18" charset="0"/>
                <a:ea typeface="Calibri" panose="020F0502020204030204" pitchFamily="34" charset="0"/>
              </a:rPr>
              <a:t>lớp</a:t>
            </a:r>
            <a:r>
              <a:rPr lang="en-US" sz="4000" b="1" dirty="0">
                <a:solidFill>
                  <a:srgbClr val="2313F9"/>
                </a:solidFill>
                <a:latin typeface="Times New Roman" panose="02020603050405020304" pitchFamily="18" charset="0"/>
                <a:ea typeface="Calibri" panose="020F0502020204030204" pitchFamily="34" charset="0"/>
              </a:rPr>
              <a:t> </a:t>
            </a:r>
            <a:r>
              <a:rPr lang="en-US" sz="4000" b="1" dirty="0" err="1">
                <a:solidFill>
                  <a:srgbClr val="2313F9"/>
                </a:solidFill>
                <a:latin typeface="Times New Roman" panose="02020603050405020304" pitchFamily="18" charset="0"/>
                <a:ea typeface="Calibri" panose="020F0502020204030204" pitchFamily="34" charset="0"/>
              </a:rPr>
              <a:t>ngoài</a:t>
            </a:r>
            <a:r>
              <a:rPr lang="en-US" sz="4000" b="1" dirty="0">
                <a:solidFill>
                  <a:srgbClr val="2313F9"/>
                </a:solidFill>
                <a:latin typeface="Times New Roman" panose="02020603050405020304" pitchFamily="18" charset="0"/>
                <a:ea typeface="Calibri" panose="020F0502020204030204" pitchFamily="34" charset="0"/>
              </a:rPr>
              <a:t> </a:t>
            </a:r>
            <a:r>
              <a:rPr lang="en-US" sz="4000" b="1" dirty="0" err="1">
                <a:solidFill>
                  <a:srgbClr val="2313F9"/>
                </a:solidFill>
                <a:latin typeface="Times New Roman" panose="02020603050405020304" pitchFamily="18" charset="0"/>
                <a:ea typeface="Calibri" panose="020F0502020204030204" pitchFamily="34" charset="0"/>
              </a:rPr>
              <a:t>cùng</a:t>
            </a:r>
            <a:r>
              <a:rPr lang="en-US" sz="4000" b="1" dirty="0">
                <a:solidFill>
                  <a:srgbClr val="2313F9"/>
                </a:solidFill>
                <a:latin typeface="Times New Roman" panose="02020603050405020304" pitchFamily="18" charset="0"/>
                <a:ea typeface="Calibri" panose="020F0502020204030204" pitchFamily="34" charset="0"/>
              </a:rPr>
              <a:t> </a:t>
            </a:r>
            <a:r>
              <a:rPr lang="en-US" sz="4000" b="1" dirty="0" err="1">
                <a:solidFill>
                  <a:srgbClr val="2313F9"/>
                </a:solidFill>
                <a:latin typeface="Times New Roman" panose="02020603050405020304" pitchFamily="18" charset="0"/>
                <a:ea typeface="Calibri" panose="020F0502020204030204" pitchFamily="34" charset="0"/>
              </a:rPr>
              <a:t>của</a:t>
            </a:r>
            <a:r>
              <a:rPr lang="en-US" sz="4000" b="1" dirty="0">
                <a:solidFill>
                  <a:srgbClr val="2313F9"/>
                </a:solidFill>
                <a:latin typeface="Times New Roman" panose="02020603050405020304" pitchFamily="18" charset="0"/>
                <a:ea typeface="Calibri" panose="020F0502020204030204" pitchFamily="34" charset="0"/>
              </a:rPr>
              <a:t> </a:t>
            </a:r>
            <a:r>
              <a:rPr lang="en-US" sz="4000" b="1" dirty="0" err="1">
                <a:solidFill>
                  <a:srgbClr val="2313F9"/>
                </a:solidFill>
                <a:latin typeface="Times New Roman" panose="02020603050405020304" pitchFamily="18" charset="0"/>
                <a:ea typeface="Calibri" panose="020F0502020204030204" pitchFamily="34" charset="0"/>
              </a:rPr>
              <a:t>vỏ</a:t>
            </a:r>
            <a:r>
              <a:rPr lang="en-US" sz="4000" b="1" dirty="0">
                <a:solidFill>
                  <a:srgbClr val="2313F9"/>
                </a:solidFill>
                <a:latin typeface="Times New Roman" panose="02020603050405020304" pitchFamily="18" charset="0"/>
                <a:ea typeface="Calibri" panose="020F0502020204030204" pitchFamily="34" charset="0"/>
              </a:rPr>
              <a:t> </a:t>
            </a:r>
            <a:r>
              <a:rPr lang="en-US" sz="4000" b="1" dirty="0" err="1">
                <a:solidFill>
                  <a:srgbClr val="2313F9"/>
                </a:solidFill>
                <a:latin typeface="Times New Roman" panose="02020603050405020304" pitchFamily="18" charset="0"/>
                <a:ea typeface="Calibri" panose="020F0502020204030204" pitchFamily="34" charset="0"/>
              </a:rPr>
              <a:t>nguyên</a:t>
            </a:r>
            <a:r>
              <a:rPr lang="en-US" sz="4000" b="1" dirty="0">
                <a:solidFill>
                  <a:srgbClr val="2313F9"/>
                </a:solidFill>
                <a:latin typeface="Times New Roman" panose="02020603050405020304" pitchFamily="18" charset="0"/>
                <a:ea typeface="Calibri" panose="020F0502020204030204" pitchFamily="34" charset="0"/>
              </a:rPr>
              <a:t> </a:t>
            </a:r>
            <a:r>
              <a:rPr lang="en-US" sz="4000" b="1" dirty="0" err="1">
                <a:solidFill>
                  <a:srgbClr val="2313F9"/>
                </a:solidFill>
                <a:latin typeface="Times New Roman" panose="02020603050405020304" pitchFamily="18" charset="0"/>
                <a:ea typeface="Calibri" panose="020F0502020204030204" pitchFamily="34" charset="0"/>
              </a:rPr>
              <a:t>tử</a:t>
            </a:r>
            <a:r>
              <a:rPr lang="en-US" sz="4000" b="1" dirty="0">
                <a:solidFill>
                  <a:srgbClr val="2313F9"/>
                </a:solidFill>
                <a:latin typeface="Times New Roman" panose="02020603050405020304" pitchFamily="18" charset="0"/>
                <a:ea typeface="Calibri" panose="020F0502020204030204" pitchFamily="34" charset="0"/>
              </a:rPr>
              <a:t> </a:t>
            </a:r>
            <a:r>
              <a:rPr lang="en-US" sz="4000" b="1" dirty="0" err="1">
                <a:solidFill>
                  <a:srgbClr val="2313F9"/>
                </a:solidFill>
                <a:latin typeface="Times New Roman" panose="02020603050405020304" pitchFamily="18" charset="0"/>
                <a:ea typeface="Calibri" panose="020F0502020204030204" pitchFamily="34" charset="0"/>
              </a:rPr>
              <a:t>khí</a:t>
            </a:r>
            <a:r>
              <a:rPr lang="en-US" sz="4000" b="1" dirty="0">
                <a:solidFill>
                  <a:srgbClr val="2313F9"/>
                </a:solidFill>
                <a:latin typeface="Times New Roman" panose="02020603050405020304" pitchFamily="18" charset="0"/>
                <a:ea typeface="Calibri" panose="020F0502020204030204" pitchFamily="34" charset="0"/>
              </a:rPr>
              <a:t> </a:t>
            </a:r>
            <a:r>
              <a:rPr lang="en-US" sz="4000" b="1" dirty="0" err="1">
                <a:solidFill>
                  <a:srgbClr val="2313F9"/>
                </a:solidFill>
                <a:latin typeface="Times New Roman" panose="02020603050405020304" pitchFamily="18" charset="0"/>
                <a:ea typeface="Calibri" panose="020F0502020204030204" pitchFamily="34" charset="0"/>
              </a:rPr>
              <a:t>hiếm</a:t>
            </a:r>
            <a:r>
              <a:rPr lang="en-US" sz="4000" b="1" dirty="0">
                <a:solidFill>
                  <a:srgbClr val="2313F9"/>
                </a:solidFill>
                <a:latin typeface="Times New Roman" panose="02020603050405020304" pitchFamily="18" charset="0"/>
                <a:ea typeface="Calibri" panose="020F0502020204030204" pitchFamily="34" charset="0"/>
              </a:rPr>
              <a:t>? </a:t>
            </a:r>
            <a:endParaRPr lang="en-US" sz="4000" b="1" dirty="0">
              <a:solidFill>
                <a:srgbClr val="2313F9"/>
              </a:solidFill>
            </a:endParaRPr>
          </a:p>
        </p:txBody>
      </p:sp>
    </p:spTree>
    <p:extLst>
      <p:ext uri="{BB962C8B-B14F-4D97-AF65-F5344CB8AC3E}">
        <p14:creationId xmlns:p14="http://schemas.microsoft.com/office/powerpoint/2010/main" val="325043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circle(in)">
                                      <p:cBhvr>
                                        <p:cTn id="12" dur="20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ppt_w</p:attrName>
                                        </p:attrNameLst>
                                      </p:cBhvr>
                                      <p:tavLst>
                                        <p:tav tm="0">
                                          <p:val>
                                            <p:fltVal val="0"/>
                                          </p:val>
                                        </p:tav>
                                        <p:tav tm="100000">
                                          <p:val>
                                            <p:strVal val="#ppt_w"/>
                                          </p:val>
                                        </p:tav>
                                      </p:tavLst>
                                    </p:anim>
                                    <p:anim calcmode="lin" valueType="num">
                                      <p:cBhvr>
                                        <p:cTn id="46" dur="500" fill="hold"/>
                                        <p:tgtEl>
                                          <p:spTgt spid="24"/>
                                        </p:tgtEl>
                                        <p:attrNameLst>
                                          <p:attrName>ppt_h</p:attrName>
                                        </p:attrNameLst>
                                      </p:cBhvr>
                                      <p:tavLst>
                                        <p:tav tm="0">
                                          <p:val>
                                            <p:fltVal val="0"/>
                                          </p:val>
                                        </p:tav>
                                        <p:tav tm="100000">
                                          <p:val>
                                            <p:strVal val="#ppt_h"/>
                                          </p:val>
                                        </p:tav>
                                      </p:tavLst>
                                    </p:anim>
                                    <p:animEffect transition="in" filter="fade">
                                      <p:cBhvr>
                                        <p:cTn id="47" dur="500"/>
                                        <p:tgtEl>
                                          <p:spTgt spid="2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ppt_w</p:attrName>
                                        </p:attrNameLst>
                                      </p:cBhvr>
                                      <p:tavLst>
                                        <p:tav tm="0">
                                          <p:val>
                                            <p:fltVal val="0"/>
                                          </p:val>
                                        </p:tav>
                                        <p:tav tm="100000">
                                          <p:val>
                                            <p:strVal val="#ppt_w"/>
                                          </p:val>
                                        </p:tav>
                                      </p:tavLst>
                                    </p:anim>
                                    <p:anim calcmode="lin" valueType="num">
                                      <p:cBhvr>
                                        <p:cTn id="66" dur="500" fill="hold"/>
                                        <p:tgtEl>
                                          <p:spTgt spid="27"/>
                                        </p:tgtEl>
                                        <p:attrNameLst>
                                          <p:attrName>ppt_h</p:attrName>
                                        </p:attrNameLst>
                                      </p:cBhvr>
                                      <p:tavLst>
                                        <p:tav tm="0">
                                          <p:val>
                                            <p:fltVal val="0"/>
                                          </p:val>
                                        </p:tav>
                                        <p:tav tm="100000">
                                          <p:val>
                                            <p:strVal val="#ppt_h"/>
                                          </p:val>
                                        </p:tav>
                                      </p:tavLst>
                                    </p:anim>
                                    <p:animEffect transition="in" filter="fade">
                                      <p:cBhvr>
                                        <p:cTn id="67" dur="500"/>
                                        <p:tgtEl>
                                          <p:spTgt spid="2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ppt_x"/>
                                          </p:val>
                                        </p:tav>
                                        <p:tav tm="100000">
                                          <p:val>
                                            <p:strVal val="#ppt_x"/>
                                          </p:val>
                                        </p:tav>
                                      </p:tavLst>
                                    </p:anim>
                                    <p:anim calcmode="lin" valueType="num">
                                      <p:cBhvr additive="base">
                                        <p:cTn id="7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animEffect transition="in" filter="fade">
                                      <p:cBhvr>
                                        <p:cTn id="85" dur="500"/>
                                        <p:tgtEl>
                                          <p:spTgt spid="28"/>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 calcmode="lin" valueType="num">
                                      <p:cBhvr>
                                        <p:cTn id="88" dur="500" fill="hold"/>
                                        <p:tgtEl>
                                          <p:spTgt spid="35"/>
                                        </p:tgtEl>
                                        <p:attrNameLst>
                                          <p:attrName>ppt_w</p:attrName>
                                        </p:attrNameLst>
                                      </p:cBhvr>
                                      <p:tavLst>
                                        <p:tav tm="0">
                                          <p:val>
                                            <p:fltVal val="0"/>
                                          </p:val>
                                        </p:tav>
                                        <p:tav tm="100000">
                                          <p:val>
                                            <p:strVal val="#ppt_w"/>
                                          </p:val>
                                        </p:tav>
                                      </p:tavLst>
                                    </p:anim>
                                    <p:anim calcmode="lin" valueType="num">
                                      <p:cBhvr>
                                        <p:cTn id="89" dur="500" fill="hold"/>
                                        <p:tgtEl>
                                          <p:spTgt spid="35"/>
                                        </p:tgtEl>
                                        <p:attrNameLst>
                                          <p:attrName>ppt_h</p:attrName>
                                        </p:attrNameLst>
                                      </p:cBhvr>
                                      <p:tavLst>
                                        <p:tav tm="0">
                                          <p:val>
                                            <p:fltVal val="0"/>
                                          </p:val>
                                        </p:tav>
                                        <p:tav tm="100000">
                                          <p:val>
                                            <p:strVal val="#ppt_h"/>
                                          </p:val>
                                        </p:tav>
                                      </p:tavLst>
                                    </p:anim>
                                    <p:animEffect transition="in" filter="fade">
                                      <p:cBhvr>
                                        <p:cTn id="90" dur="500"/>
                                        <p:tgtEl>
                                          <p:spTgt spid="35"/>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p:cTn id="93" dur="500" fill="hold"/>
                                        <p:tgtEl>
                                          <p:spTgt spid="34"/>
                                        </p:tgtEl>
                                        <p:attrNameLst>
                                          <p:attrName>ppt_w</p:attrName>
                                        </p:attrNameLst>
                                      </p:cBhvr>
                                      <p:tavLst>
                                        <p:tav tm="0">
                                          <p:val>
                                            <p:fltVal val="0"/>
                                          </p:val>
                                        </p:tav>
                                        <p:tav tm="100000">
                                          <p:val>
                                            <p:strVal val="#ppt_w"/>
                                          </p:val>
                                        </p:tav>
                                      </p:tavLst>
                                    </p:anim>
                                    <p:anim calcmode="lin" valueType="num">
                                      <p:cBhvr>
                                        <p:cTn id="94" dur="500" fill="hold"/>
                                        <p:tgtEl>
                                          <p:spTgt spid="34"/>
                                        </p:tgtEl>
                                        <p:attrNameLst>
                                          <p:attrName>ppt_h</p:attrName>
                                        </p:attrNameLst>
                                      </p:cBhvr>
                                      <p:tavLst>
                                        <p:tav tm="0">
                                          <p:val>
                                            <p:fltVal val="0"/>
                                          </p:val>
                                        </p:tav>
                                        <p:tav tm="100000">
                                          <p:val>
                                            <p:strVal val="#ppt_h"/>
                                          </p:val>
                                        </p:tav>
                                      </p:tavLst>
                                    </p:anim>
                                    <p:animEffect transition="in" filter="fade">
                                      <p:cBhvr>
                                        <p:cTn id="95" dur="500"/>
                                        <p:tgtEl>
                                          <p:spTgt spid="3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 calcmode="lin" valueType="num">
                                      <p:cBhvr>
                                        <p:cTn id="98" dur="500" fill="hold"/>
                                        <p:tgtEl>
                                          <p:spTgt spid="33"/>
                                        </p:tgtEl>
                                        <p:attrNameLst>
                                          <p:attrName>ppt_w</p:attrName>
                                        </p:attrNameLst>
                                      </p:cBhvr>
                                      <p:tavLst>
                                        <p:tav tm="0">
                                          <p:val>
                                            <p:fltVal val="0"/>
                                          </p:val>
                                        </p:tav>
                                        <p:tav tm="100000">
                                          <p:val>
                                            <p:strVal val="#ppt_w"/>
                                          </p:val>
                                        </p:tav>
                                      </p:tavLst>
                                    </p:anim>
                                    <p:anim calcmode="lin" valueType="num">
                                      <p:cBhvr>
                                        <p:cTn id="99" dur="500" fill="hold"/>
                                        <p:tgtEl>
                                          <p:spTgt spid="33"/>
                                        </p:tgtEl>
                                        <p:attrNameLst>
                                          <p:attrName>ppt_h</p:attrName>
                                        </p:attrNameLst>
                                      </p:cBhvr>
                                      <p:tavLst>
                                        <p:tav tm="0">
                                          <p:val>
                                            <p:fltVal val="0"/>
                                          </p:val>
                                        </p:tav>
                                        <p:tav tm="100000">
                                          <p:val>
                                            <p:strVal val="#ppt_h"/>
                                          </p:val>
                                        </p:tav>
                                      </p:tavLst>
                                    </p:anim>
                                    <p:animEffect transition="in" filter="fade">
                                      <p:cBhvr>
                                        <p:cTn id="100" dur="500"/>
                                        <p:tgtEl>
                                          <p:spTgt spid="33"/>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p:cTn id="103" dur="500" fill="hold"/>
                                        <p:tgtEl>
                                          <p:spTgt spid="29"/>
                                        </p:tgtEl>
                                        <p:attrNameLst>
                                          <p:attrName>ppt_w</p:attrName>
                                        </p:attrNameLst>
                                      </p:cBhvr>
                                      <p:tavLst>
                                        <p:tav tm="0">
                                          <p:val>
                                            <p:fltVal val="0"/>
                                          </p:val>
                                        </p:tav>
                                        <p:tav tm="100000">
                                          <p:val>
                                            <p:strVal val="#ppt_w"/>
                                          </p:val>
                                        </p:tav>
                                      </p:tavLst>
                                    </p:anim>
                                    <p:anim calcmode="lin" valueType="num">
                                      <p:cBhvr>
                                        <p:cTn id="104" dur="500" fill="hold"/>
                                        <p:tgtEl>
                                          <p:spTgt spid="29"/>
                                        </p:tgtEl>
                                        <p:attrNameLst>
                                          <p:attrName>ppt_h</p:attrName>
                                        </p:attrNameLst>
                                      </p:cBhvr>
                                      <p:tavLst>
                                        <p:tav tm="0">
                                          <p:val>
                                            <p:fltVal val="0"/>
                                          </p:val>
                                        </p:tav>
                                        <p:tav tm="100000">
                                          <p:val>
                                            <p:strVal val="#ppt_h"/>
                                          </p:val>
                                        </p:tav>
                                      </p:tavLst>
                                    </p:anim>
                                    <p:animEffect transition="in" filter="fade">
                                      <p:cBhvr>
                                        <p:cTn id="105" dur="500"/>
                                        <p:tgtEl>
                                          <p:spTgt spid="29"/>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p:cTn id="108" dur="500" fill="hold"/>
                                        <p:tgtEl>
                                          <p:spTgt spid="32"/>
                                        </p:tgtEl>
                                        <p:attrNameLst>
                                          <p:attrName>ppt_w</p:attrName>
                                        </p:attrNameLst>
                                      </p:cBhvr>
                                      <p:tavLst>
                                        <p:tav tm="0">
                                          <p:val>
                                            <p:fltVal val="0"/>
                                          </p:val>
                                        </p:tav>
                                        <p:tav tm="100000">
                                          <p:val>
                                            <p:strVal val="#ppt_w"/>
                                          </p:val>
                                        </p:tav>
                                      </p:tavLst>
                                    </p:anim>
                                    <p:anim calcmode="lin" valueType="num">
                                      <p:cBhvr>
                                        <p:cTn id="109" dur="500" fill="hold"/>
                                        <p:tgtEl>
                                          <p:spTgt spid="32"/>
                                        </p:tgtEl>
                                        <p:attrNameLst>
                                          <p:attrName>ppt_h</p:attrName>
                                        </p:attrNameLst>
                                      </p:cBhvr>
                                      <p:tavLst>
                                        <p:tav tm="0">
                                          <p:val>
                                            <p:fltVal val="0"/>
                                          </p:val>
                                        </p:tav>
                                        <p:tav tm="100000">
                                          <p:val>
                                            <p:strVal val="#ppt_h"/>
                                          </p:val>
                                        </p:tav>
                                      </p:tavLst>
                                    </p:anim>
                                    <p:animEffect transition="in" filter="fade">
                                      <p:cBhvr>
                                        <p:cTn id="110" dur="500"/>
                                        <p:tgtEl>
                                          <p:spTgt spid="32"/>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30"/>
                                        </p:tgtEl>
                                        <p:attrNameLst>
                                          <p:attrName>style.visibility</p:attrName>
                                        </p:attrNameLst>
                                      </p:cBhvr>
                                      <p:to>
                                        <p:strVal val="visible"/>
                                      </p:to>
                                    </p:set>
                                    <p:anim calcmode="lin" valueType="num">
                                      <p:cBhvr>
                                        <p:cTn id="118" dur="500" fill="hold"/>
                                        <p:tgtEl>
                                          <p:spTgt spid="30"/>
                                        </p:tgtEl>
                                        <p:attrNameLst>
                                          <p:attrName>ppt_w</p:attrName>
                                        </p:attrNameLst>
                                      </p:cBhvr>
                                      <p:tavLst>
                                        <p:tav tm="0">
                                          <p:val>
                                            <p:fltVal val="0"/>
                                          </p:val>
                                        </p:tav>
                                        <p:tav tm="100000">
                                          <p:val>
                                            <p:strVal val="#ppt_w"/>
                                          </p:val>
                                        </p:tav>
                                      </p:tavLst>
                                    </p:anim>
                                    <p:anim calcmode="lin" valueType="num">
                                      <p:cBhvr>
                                        <p:cTn id="119" dur="500" fill="hold"/>
                                        <p:tgtEl>
                                          <p:spTgt spid="30"/>
                                        </p:tgtEl>
                                        <p:attrNameLst>
                                          <p:attrName>ppt_h</p:attrName>
                                        </p:attrNameLst>
                                      </p:cBhvr>
                                      <p:tavLst>
                                        <p:tav tm="0">
                                          <p:val>
                                            <p:fltVal val="0"/>
                                          </p:val>
                                        </p:tav>
                                        <p:tav tm="100000">
                                          <p:val>
                                            <p:strVal val="#ppt_h"/>
                                          </p:val>
                                        </p:tav>
                                      </p:tavLst>
                                    </p:anim>
                                    <p:animEffect transition="in" filter="fade">
                                      <p:cBhvr>
                                        <p:cTn id="120" dur="500"/>
                                        <p:tgtEl>
                                          <p:spTgt spid="30"/>
                                        </p:tgtEl>
                                      </p:cBhvr>
                                    </p:animEffec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8"/>
                                        </p:tgtEl>
                                        <p:attrNameLst>
                                          <p:attrName>style.visibility</p:attrName>
                                        </p:attrNameLst>
                                      </p:cBhvr>
                                      <p:to>
                                        <p:strVal val="visible"/>
                                      </p:to>
                                    </p:set>
                                    <p:anim calcmode="lin" valueType="num">
                                      <p:cBhvr additive="base">
                                        <p:cTn id="125" dur="500" fill="hold"/>
                                        <p:tgtEl>
                                          <p:spTgt spid="38"/>
                                        </p:tgtEl>
                                        <p:attrNameLst>
                                          <p:attrName>ppt_x</p:attrName>
                                        </p:attrNameLst>
                                      </p:cBhvr>
                                      <p:tavLst>
                                        <p:tav tm="0">
                                          <p:val>
                                            <p:strVal val="#ppt_x"/>
                                          </p:val>
                                        </p:tav>
                                        <p:tav tm="100000">
                                          <p:val>
                                            <p:strVal val="#ppt_x"/>
                                          </p:val>
                                        </p:tav>
                                      </p:tavLst>
                                    </p:anim>
                                    <p:anim calcmode="lin" valueType="num">
                                      <p:cBhvr additive="base">
                                        <p:cTn id="12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38"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4853" y="1707415"/>
            <a:ext cx="11647358" cy="1200329"/>
          </a:xfrm>
          <a:prstGeom prst="rect">
            <a:avLst/>
          </a:prstGeom>
        </p:spPr>
        <p:txBody>
          <a:bodyPr wrap="square">
            <a:spAutoFit/>
          </a:bodyPr>
          <a:lstStyle/>
          <a:p>
            <a:pPr algn="just"/>
            <a:r>
              <a:rPr lang="en-US" sz="3600" dirty="0" err="1">
                <a:solidFill>
                  <a:srgbClr val="0000CC"/>
                </a:solidFill>
                <a:latin typeface="Times New Roman" panose="02020603050405020304" pitchFamily="18" charset="0"/>
                <a:ea typeface="Times New Roman" panose="02020603050405020304" pitchFamily="18" charset="0"/>
              </a:rPr>
              <a:t>Lớp</a:t>
            </a:r>
            <a:r>
              <a:rPr lang="en-US" sz="3600" dirty="0">
                <a:solidFill>
                  <a:srgbClr val="0000CC"/>
                </a:solidFill>
                <a:latin typeface="Times New Roman" panose="02020603050405020304" pitchFamily="18" charset="0"/>
                <a:ea typeface="Times New Roman" panose="02020603050405020304" pitchFamily="18" charset="0"/>
              </a:rPr>
              <a:t> </a:t>
            </a:r>
            <a:r>
              <a:rPr lang="en-US" sz="3600" dirty="0" err="1">
                <a:solidFill>
                  <a:srgbClr val="0000CC"/>
                </a:solidFill>
                <a:latin typeface="Times New Roman" panose="02020603050405020304" pitchFamily="18" charset="0"/>
                <a:ea typeface="Times New Roman" panose="02020603050405020304" pitchFamily="18" charset="0"/>
              </a:rPr>
              <a:t>vỏ</a:t>
            </a:r>
            <a:r>
              <a:rPr lang="en-US" sz="3600" dirty="0">
                <a:solidFill>
                  <a:srgbClr val="0000CC"/>
                </a:solidFill>
                <a:latin typeface="Times New Roman" panose="02020603050405020304" pitchFamily="18" charset="0"/>
                <a:ea typeface="Times New Roman" panose="02020603050405020304" pitchFamily="18" charset="0"/>
              </a:rPr>
              <a:t> </a:t>
            </a:r>
            <a:r>
              <a:rPr lang="en-US" sz="3600" dirty="0" err="1">
                <a:solidFill>
                  <a:srgbClr val="0000CC"/>
                </a:solidFill>
                <a:latin typeface="Times New Roman" panose="02020603050405020304" pitchFamily="18" charset="0"/>
                <a:ea typeface="Times New Roman" panose="02020603050405020304" pitchFamily="18" charset="0"/>
              </a:rPr>
              <a:t>ngoài</a:t>
            </a:r>
            <a:r>
              <a:rPr lang="en-US" sz="3600" dirty="0">
                <a:solidFill>
                  <a:srgbClr val="0000CC"/>
                </a:solidFill>
                <a:latin typeface="Times New Roman" panose="02020603050405020304" pitchFamily="18" charset="0"/>
                <a:ea typeface="Times New Roman" panose="02020603050405020304" pitchFamily="18" charset="0"/>
              </a:rPr>
              <a:t> </a:t>
            </a:r>
            <a:r>
              <a:rPr lang="en-US" sz="3600" dirty="0" err="1">
                <a:solidFill>
                  <a:srgbClr val="0000CC"/>
                </a:solidFill>
                <a:latin typeface="Times New Roman" panose="02020603050405020304" pitchFamily="18" charset="0"/>
                <a:ea typeface="Times New Roman" panose="02020603050405020304" pitchFamily="18" charset="0"/>
              </a:rPr>
              <a:t>cùng</a:t>
            </a:r>
            <a:r>
              <a:rPr lang="en-US" sz="3600" dirty="0">
                <a:solidFill>
                  <a:srgbClr val="0000CC"/>
                </a:solidFill>
                <a:latin typeface="Times New Roman" panose="02020603050405020304" pitchFamily="18" charset="0"/>
                <a:ea typeface="Times New Roman" panose="02020603050405020304" pitchFamily="18" charset="0"/>
              </a:rPr>
              <a:t> </a:t>
            </a:r>
            <a:r>
              <a:rPr lang="en-US" sz="3600" dirty="0" err="1">
                <a:solidFill>
                  <a:srgbClr val="0000CC"/>
                </a:solidFill>
                <a:latin typeface="Times New Roman" panose="02020603050405020304" pitchFamily="18" charset="0"/>
                <a:ea typeface="Times New Roman" panose="02020603050405020304" pitchFamily="18" charset="0"/>
              </a:rPr>
              <a:t>của</a:t>
            </a:r>
            <a:r>
              <a:rPr lang="en-US" sz="3600" dirty="0">
                <a:solidFill>
                  <a:srgbClr val="0000CC"/>
                </a:solidFill>
                <a:latin typeface="Times New Roman" panose="02020603050405020304" pitchFamily="18" charset="0"/>
                <a:ea typeface="Times New Roman" panose="02020603050405020304" pitchFamily="18" charset="0"/>
              </a:rPr>
              <a:t> </a:t>
            </a:r>
            <a:r>
              <a:rPr lang="en-US" sz="3600" dirty="0" err="1">
                <a:solidFill>
                  <a:srgbClr val="0000CC"/>
                </a:solidFill>
                <a:latin typeface="Times New Roman" panose="02020603050405020304" pitchFamily="18" charset="0"/>
                <a:ea typeface="Times New Roman" panose="02020603050405020304" pitchFamily="18" charset="0"/>
              </a:rPr>
              <a:t>nguyên</a:t>
            </a:r>
            <a:r>
              <a:rPr lang="en-US" sz="3600" dirty="0">
                <a:solidFill>
                  <a:srgbClr val="0000CC"/>
                </a:solidFill>
                <a:latin typeface="Times New Roman" panose="02020603050405020304" pitchFamily="18" charset="0"/>
                <a:ea typeface="Times New Roman" panose="02020603050405020304" pitchFamily="18" charset="0"/>
              </a:rPr>
              <a:t> </a:t>
            </a:r>
            <a:r>
              <a:rPr lang="en-US" sz="3600" dirty="0" err="1">
                <a:solidFill>
                  <a:srgbClr val="0000CC"/>
                </a:solidFill>
                <a:latin typeface="Times New Roman" panose="02020603050405020304" pitchFamily="18" charset="0"/>
                <a:ea typeface="Times New Roman" panose="02020603050405020304" pitchFamily="18" charset="0"/>
              </a:rPr>
              <a:t>tử</a:t>
            </a:r>
            <a:r>
              <a:rPr lang="en-US" sz="3600" dirty="0">
                <a:solidFill>
                  <a:srgbClr val="0000CC"/>
                </a:solidFill>
                <a:latin typeface="Times New Roman" panose="02020603050405020304" pitchFamily="18" charset="0"/>
                <a:ea typeface="Times New Roman" panose="02020603050405020304" pitchFamily="18" charset="0"/>
              </a:rPr>
              <a:t> </a:t>
            </a:r>
            <a:r>
              <a:rPr lang="en-US" sz="3600" dirty="0" err="1">
                <a:solidFill>
                  <a:srgbClr val="0000CC"/>
                </a:solidFill>
                <a:latin typeface="Times New Roman" panose="02020603050405020304" pitchFamily="18" charset="0"/>
                <a:ea typeface="Times New Roman" panose="02020603050405020304" pitchFamily="18" charset="0"/>
              </a:rPr>
              <a:t>khí</a:t>
            </a:r>
            <a:r>
              <a:rPr lang="en-US" sz="3600" dirty="0">
                <a:solidFill>
                  <a:srgbClr val="0000CC"/>
                </a:solidFill>
                <a:latin typeface="Times New Roman" panose="02020603050405020304" pitchFamily="18" charset="0"/>
                <a:ea typeface="Times New Roman" panose="02020603050405020304" pitchFamily="18" charset="0"/>
              </a:rPr>
              <a:t> </a:t>
            </a:r>
            <a:r>
              <a:rPr lang="en-US" sz="3600" dirty="0" err="1">
                <a:solidFill>
                  <a:srgbClr val="0000CC"/>
                </a:solidFill>
                <a:latin typeface="Times New Roman" panose="02020603050405020304" pitchFamily="18" charset="0"/>
                <a:ea typeface="Times New Roman" panose="02020603050405020304" pitchFamily="18" charset="0"/>
              </a:rPr>
              <a:t>hiếm</a:t>
            </a:r>
            <a:r>
              <a:rPr lang="en-US" sz="3600" dirty="0">
                <a:solidFill>
                  <a:srgbClr val="0000CC"/>
                </a:solidFill>
                <a:latin typeface="Times New Roman" panose="02020603050405020304" pitchFamily="18" charset="0"/>
                <a:ea typeface="Times New Roman" panose="02020603050405020304" pitchFamily="18" charset="0"/>
              </a:rPr>
              <a:t> </a:t>
            </a:r>
            <a:r>
              <a:rPr lang="en-US" sz="3600" dirty="0" err="1">
                <a:solidFill>
                  <a:srgbClr val="0000CC"/>
                </a:solidFill>
                <a:latin typeface="Times New Roman" panose="02020603050405020304" pitchFamily="18" charset="0"/>
                <a:ea typeface="Times New Roman" panose="02020603050405020304" pitchFamily="18" charset="0"/>
              </a:rPr>
              <a:t>có</a:t>
            </a:r>
            <a:r>
              <a:rPr lang="en-US" sz="3600" dirty="0">
                <a:solidFill>
                  <a:srgbClr val="0000CC"/>
                </a:solidFill>
                <a:latin typeface="Times New Roman" panose="02020603050405020304" pitchFamily="18" charset="0"/>
                <a:ea typeface="Times New Roman" panose="02020603050405020304" pitchFamily="18" charset="0"/>
              </a:rPr>
              <a:t> 8 electron (</a:t>
            </a:r>
            <a:r>
              <a:rPr lang="en-US" sz="3600" dirty="0" err="1">
                <a:solidFill>
                  <a:srgbClr val="0000CC"/>
                </a:solidFill>
                <a:latin typeface="Times New Roman" panose="02020603050405020304" pitchFamily="18" charset="0"/>
                <a:ea typeface="Times New Roman" panose="02020603050405020304" pitchFamily="18" charset="0"/>
              </a:rPr>
              <a:t>riêng</a:t>
            </a:r>
            <a:r>
              <a:rPr lang="en-US" sz="3600" dirty="0">
                <a:solidFill>
                  <a:srgbClr val="0000CC"/>
                </a:solidFill>
                <a:latin typeface="Times New Roman" panose="02020603050405020304" pitchFamily="18" charset="0"/>
                <a:ea typeface="Times New Roman" panose="02020603050405020304" pitchFamily="18" charset="0"/>
              </a:rPr>
              <a:t> helium </a:t>
            </a:r>
            <a:r>
              <a:rPr lang="en-US" sz="3600" dirty="0" err="1">
                <a:solidFill>
                  <a:srgbClr val="0000CC"/>
                </a:solidFill>
                <a:latin typeface="Times New Roman" panose="02020603050405020304" pitchFamily="18" charset="0"/>
                <a:ea typeface="Times New Roman" panose="02020603050405020304" pitchFamily="18" charset="0"/>
              </a:rPr>
              <a:t>có</a:t>
            </a:r>
            <a:r>
              <a:rPr lang="en-US" sz="3600" dirty="0">
                <a:solidFill>
                  <a:srgbClr val="0000CC"/>
                </a:solidFill>
                <a:latin typeface="Times New Roman" panose="02020603050405020304" pitchFamily="18" charset="0"/>
                <a:ea typeface="Times New Roman" panose="02020603050405020304" pitchFamily="18" charset="0"/>
              </a:rPr>
              <a:t> 2 electron), </a:t>
            </a:r>
            <a:r>
              <a:rPr lang="en-US" sz="3600" dirty="0" err="1">
                <a:solidFill>
                  <a:srgbClr val="0000CC"/>
                </a:solidFill>
                <a:latin typeface="Times New Roman" panose="02020603050405020304" pitchFamily="18" charset="0"/>
                <a:ea typeface="Times New Roman" panose="02020603050405020304" pitchFamily="18" charset="0"/>
              </a:rPr>
              <a:t>là</a:t>
            </a:r>
            <a:r>
              <a:rPr lang="en-US" sz="3600" dirty="0">
                <a:solidFill>
                  <a:srgbClr val="0000CC"/>
                </a:solidFill>
                <a:latin typeface="Times New Roman" panose="02020603050405020304" pitchFamily="18" charset="0"/>
                <a:ea typeface="Times New Roman" panose="02020603050405020304" pitchFamily="18" charset="0"/>
              </a:rPr>
              <a:t> </a:t>
            </a:r>
            <a:r>
              <a:rPr lang="en-US" sz="3600" dirty="0" err="1">
                <a:solidFill>
                  <a:srgbClr val="0000CC"/>
                </a:solidFill>
                <a:latin typeface="Times New Roman" panose="02020603050405020304" pitchFamily="18" charset="0"/>
                <a:ea typeface="Times New Roman" panose="02020603050405020304" pitchFamily="18" charset="0"/>
              </a:rPr>
              <a:t>lớp</a:t>
            </a:r>
            <a:r>
              <a:rPr lang="en-US" sz="3600" dirty="0">
                <a:solidFill>
                  <a:srgbClr val="0000CC"/>
                </a:solidFill>
                <a:latin typeface="Times New Roman" panose="02020603050405020304" pitchFamily="18" charset="0"/>
                <a:ea typeface="Times New Roman" panose="02020603050405020304" pitchFamily="18" charset="0"/>
              </a:rPr>
              <a:t> </a:t>
            </a:r>
            <a:r>
              <a:rPr lang="en-US" sz="3600" dirty="0" err="1">
                <a:solidFill>
                  <a:srgbClr val="0000CC"/>
                </a:solidFill>
                <a:latin typeface="Times New Roman" panose="02020603050405020304" pitchFamily="18" charset="0"/>
                <a:ea typeface="Times New Roman" panose="02020603050405020304" pitchFamily="18" charset="0"/>
              </a:rPr>
              <a:t>vỏ</a:t>
            </a:r>
            <a:r>
              <a:rPr lang="en-US" sz="3600" dirty="0">
                <a:solidFill>
                  <a:srgbClr val="0000CC"/>
                </a:solidFill>
                <a:latin typeface="Times New Roman" panose="02020603050405020304" pitchFamily="18" charset="0"/>
                <a:ea typeface="Times New Roman" panose="02020603050405020304" pitchFamily="18" charset="0"/>
              </a:rPr>
              <a:t> </a:t>
            </a:r>
            <a:r>
              <a:rPr lang="en-US" sz="3600" dirty="0" err="1">
                <a:solidFill>
                  <a:srgbClr val="0000CC"/>
                </a:solidFill>
                <a:latin typeface="Times New Roman" panose="02020603050405020304" pitchFamily="18" charset="0"/>
                <a:ea typeface="Times New Roman" panose="02020603050405020304" pitchFamily="18" charset="0"/>
              </a:rPr>
              <a:t>bền</a:t>
            </a:r>
            <a:r>
              <a:rPr lang="en-US" sz="3600" dirty="0">
                <a:solidFill>
                  <a:srgbClr val="0000CC"/>
                </a:solidFill>
                <a:latin typeface="Times New Roman" panose="02020603050405020304" pitchFamily="18" charset="0"/>
                <a:ea typeface="Times New Roman" panose="02020603050405020304" pitchFamily="18" charset="0"/>
              </a:rPr>
              <a:t> </a:t>
            </a:r>
            <a:r>
              <a:rPr lang="en-US" sz="3600" dirty="0" err="1">
                <a:solidFill>
                  <a:srgbClr val="0000CC"/>
                </a:solidFill>
                <a:latin typeface="Times New Roman" panose="02020603050405020304" pitchFamily="18" charset="0"/>
                <a:ea typeface="Times New Roman" panose="02020603050405020304" pitchFamily="18" charset="0"/>
              </a:rPr>
              <a:t>vững</a:t>
            </a:r>
            <a:r>
              <a:rPr lang="en-US" sz="3600" dirty="0">
                <a:solidFill>
                  <a:srgbClr val="0000CC"/>
                </a:solidFill>
                <a:latin typeface="Times New Roman" panose="02020603050405020304" pitchFamily="18" charset="0"/>
                <a:ea typeface="Times New Roman" panose="02020603050405020304" pitchFamily="18" charset="0"/>
              </a:rPr>
              <a:t>.</a:t>
            </a:r>
            <a:endParaRPr lang="en-US" sz="3600" dirty="0">
              <a:solidFill>
                <a:srgbClr val="0000CC"/>
              </a:solidFill>
            </a:endParaRPr>
          </a:p>
        </p:txBody>
      </p:sp>
      <p:sp>
        <p:nvSpPr>
          <p:cNvPr id="11" name="Rectangle 10"/>
          <p:cNvSpPr/>
          <p:nvPr/>
        </p:nvSpPr>
        <p:spPr>
          <a:xfrm>
            <a:off x="292981" y="864832"/>
            <a:ext cx="10174708" cy="619272"/>
          </a:xfrm>
          <a:prstGeom prst="rect">
            <a:avLst/>
          </a:prstGeom>
        </p:spPr>
        <p:txBody>
          <a:bodyPr wrap="none">
            <a:spAutoFit/>
          </a:bodyPr>
          <a:lstStyle/>
          <a:p>
            <a:pPr algn="just">
              <a:lnSpc>
                <a:spcPct val="107000"/>
              </a:lnSpc>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ĐẶC ĐIỂM CẤU TẠO VỎ NGUYÊN TỬ KHÍ HIẾM </a:t>
            </a:r>
            <a:endParaRPr lang="en-US" sz="24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043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1691039285,D:\Bài dự thi eleaning hbh 2016-2017\Chuong I 7 Hinh binh hanh\Media.ppcx"/>
  <p:tag name="ISPRING_CUSTOM_TIMING_USED" val="1"/>
  <p:tag name="GENSWF_SLIDE_TITLE" val="KIỂM TRA BÀI CŨ"/>
  <p:tag name="GENSWF_ADVANCE_TIME" val="6.64"/>
  <p:tag name="ISPRING_SLIDE_INDENT_LEVEL" val="0"/>
  <p:tag name="TIMING" val="|2.691|3.946"/>
  <p:tag name="ISPRING_SLIDE_ID_2" val="{8C52A501-15A3-435F-8B04-6C208BD420B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2353</Words>
  <Application>Microsoft Office PowerPoint</Application>
  <PresentationFormat>Widescreen</PresentationFormat>
  <Paragraphs>170</Paragraphs>
  <Slides>40</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Arial</vt:lpstr>
      <vt:lpstr>Calibri</vt:lpstr>
      <vt:lpstr>Calibri Light</vt:lpstr>
      <vt:lpstr>Symbol</vt:lpstr>
      <vt:lpstr>Times New Roman</vt:lpstr>
      <vt:lpstr>Times New Roman (Headings)</vt:lpstr>
      <vt:lpstr>VNI-Times</vt:lpstr>
      <vt:lpstr>思源黑体 Heavy</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AI NHANH HƠN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 laptop</cp:lastModifiedBy>
  <cp:revision>20</cp:revision>
  <dcterms:created xsi:type="dcterms:W3CDTF">2022-07-16T15:16:06Z</dcterms:created>
  <dcterms:modified xsi:type="dcterms:W3CDTF">2022-10-17T23:02:36Z</dcterms:modified>
</cp:coreProperties>
</file>