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3" r:id="rId7"/>
    <p:sldId id="264" r:id="rId8"/>
    <p:sldId id="265" r:id="rId9"/>
    <p:sldId id="267" r:id="rId10"/>
    <p:sldId id="266" r:id="rId11"/>
    <p:sldId id="262" r:id="rId12"/>
    <p:sldId id="269" r:id="rId13"/>
    <p:sldId id="270" r:id="rId14"/>
    <p:sldId id="271" r:id="rId15"/>
    <p:sldId id="272" r:id="rId16"/>
    <p:sldId id="273" r:id="rId17"/>
    <p:sldId id="274" r:id="rId18"/>
    <p:sldId id="275"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70DDF-9B09-4D6E-AB03-729D4D0A81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5F1160-2230-47FC-81F1-7AECEC1FFA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F8B514-62A8-4D51-8D03-89CBC67E3A18}"/>
              </a:ext>
            </a:extLst>
          </p:cNvPr>
          <p:cNvSpPr>
            <a:spLocks noGrp="1"/>
          </p:cNvSpPr>
          <p:nvPr>
            <p:ph type="dt" sz="half" idx="10"/>
          </p:nvPr>
        </p:nvSpPr>
        <p:spPr/>
        <p:txBody>
          <a:bodyPr/>
          <a:lstStyle/>
          <a:p>
            <a:fld id="{9D144B43-55D5-4F48-95BF-4CF5825EB82B}" type="datetimeFigureOut">
              <a:rPr lang="en-US" smtClean="0"/>
              <a:t>4/26/2023</a:t>
            </a:fld>
            <a:endParaRPr lang="en-US"/>
          </a:p>
        </p:txBody>
      </p:sp>
      <p:sp>
        <p:nvSpPr>
          <p:cNvPr id="5" name="Footer Placeholder 4">
            <a:extLst>
              <a:ext uri="{FF2B5EF4-FFF2-40B4-BE49-F238E27FC236}">
                <a16:creationId xmlns:a16="http://schemas.microsoft.com/office/drawing/2014/main" id="{411AB088-7D65-46E4-974D-A87065090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5641E-1D10-4A44-9510-8212F3EC16E7}"/>
              </a:ext>
            </a:extLst>
          </p:cNvPr>
          <p:cNvSpPr>
            <a:spLocks noGrp="1"/>
          </p:cNvSpPr>
          <p:nvPr>
            <p:ph type="sldNum" sz="quarter" idx="12"/>
          </p:nvPr>
        </p:nvSpPr>
        <p:spPr/>
        <p:txBody>
          <a:bodyPr/>
          <a:lstStyle/>
          <a:p>
            <a:fld id="{21248621-1ACA-4058-8E0A-B304B96A47D4}" type="slidenum">
              <a:rPr lang="en-US" smtClean="0"/>
              <a:t>‹#›</a:t>
            </a:fld>
            <a:endParaRPr lang="en-US"/>
          </a:p>
        </p:txBody>
      </p:sp>
    </p:spTree>
    <p:extLst>
      <p:ext uri="{BB962C8B-B14F-4D97-AF65-F5344CB8AC3E}">
        <p14:creationId xmlns:p14="http://schemas.microsoft.com/office/powerpoint/2010/main" val="255431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E71DD-3224-4A3B-9246-DE471E9A0B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345DF8-6347-4827-9248-A1CA52834E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C8FAA-D1BC-4E90-8079-77C6CDE7B148}"/>
              </a:ext>
            </a:extLst>
          </p:cNvPr>
          <p:cNvSpPr>
            <a:spLocks noGrp="1"/>
          </p:cNvSpPr>
          <p:nvPr>
            <p:ph type="dt" sz="half" idx="10"/>
          </p:nvPr>
        </p:nvSpPr>
        <p:spPr/>
        <p:txBody>
          <a:bodyPr/>
          <a:lstStyle/>
          <a:p>
            <a:fld id="{9D144B43-55D5-4F48-95BF-4CF5825EB82B}" type="datetimeFigureOut">
              <a:rPr lang="en-US" smtClean="0"/>
              <a:t>4/26/2023</a:t>
            </a:fld>
            <a:endParaRPr lang="en-US"/>
          </a:p>
        </p:txBody>
      </p:sp>
      <p:sp>
        <p:nvSpPr>
          <p:cNvPr id="5" name="Footer Placeholder 4">
            <a:extLst>
              <a:ext uri="{FF2B5EF4-FFF2-40B4-BE49-F238E27FC236}">
                <a16:creationId xmlns:a16="http://schemas.microsoft.com/office/drawing/2014/main" id="{90E54A49-D7E1-4E40-8884-31E613E60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04D3F1-7B95-4187-BDA8-49ED3753D5B4}"/>
              </a:ext>
            </a:extLst>
          </p:cNvPr>
          <p:cNvSpPr>
            <a:spLocks noGrp="1"/>
          </p:cNvSpPr>
          <p:nvPr>
            <p:ph type="sldNum" sz="quarter" idx="12"/>
          </p:nvPr>
        </p:nvSpPr>
        <p:spPr/>
        <p:txBody>
          <a:bodyPr/>
          <a:lstStyle/>
          <a:p>
            <a:fld id="{21248621-1ACA-4058-8E0A-B304B96A47D4}" type="slidenum">
              <a:rPr lang="en-US" smtClean="0"/>
              <a:t>‹#›</a:t>
            </a:fld>
            <a:endParaRPr lang="en-US"/>
          </a:p>
        </p:txBody>
      </p:sp>
    </p:spTree>
    <p:extLst>
      <p:ext uri="{BB962C8B-B14F-4D97-AF65-F5344CB8AC3E}">
        <p14:creationId xmlns:p14="http://schemas.microsoft.com/office/powerpoint/2010/main" val="2893864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B5C295-74C3-406C-B6C7-7155CAB4B3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B2BD3A-5B83-435C-AE2D-0A6C56D5C7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1BF5A-8ADB-4FDF-BF48-4CA451C27342}"/>
              </a:ext>
            </a:extLst>
          </p:cNvPr>
          <p:cNvSpPr>
            <a:spLocks noGrp="1"/>
          </p:cNvSpPr>
          <p:nvPr>
            <p:ph type="dt" sz="half" idx="10"/>
          </p:nvPr>
        </p:nvSpPr>
        <p:spPr/>
        <p:txBody>
          <a:bodyPr/>
          <a:lstStyle/>
          <a:p>
            <a:fld id="{9D144B43-55D5-4F48-95BF-4CF5825EB82B}" type="datetimeFigureOut">
              <a:rPr lang="en-US" smtClean="0"/>
              <a:t>4/26/2023</a:t>
            </a:fld>
            <a:endParaRPr lang="en-US"/>
          </a:p>
        </p:txBody>
      </p:sp>
      <p:sp>
        <p:nvSpPr>
          <p:cNvPr id="5" name="Footer Placeholder 4">
            <a:extLst>
              <a:ext uri="{FF2B5EF4-FFF2-40B4-BE49-F238E27FC236}">
                <a16:creationId xmlns:a16="http://schemas.microsoft.com/office/drawing/2014/main" id="{055D40CC-E961-4F2B-AB0E-A78F5AF44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67E86-80F8-4A26-8AB4-62968299A794}"/>
              </a:ext>
            </a:extLst>
          </p:cNvPr>
          <p:cNvSpPr>
            <a:spLocks noGrp="1"/>
          </p:cNvSpPr>
          <p:nvPr>
            <p:ph type="sldNum" sz="quarter" idx="12"/>
          </p:nvPr>
        </p:nvSpPr>
        <p:spPr/>
        <p:txBody>
          <a:bodyPr/>
          <a:lstStyle/>
          <a:p>
            <a:fld id="{21248621-1ACA-4058-8E0A-B304B96A47D4}" type="slidenum">
              <a:rPr lang="en-US" smtClean="0"/>
              <a:t>‹#›</a:t>
            </a:fld>
            <a:endParaRPr lang="en-US"/>
          </a:p>
        </p:txBody>
      </p:sp>
    </p:spTree>
    <p:extLst>
      <p:ext uri="{BB962C8B-B14F-4D97-AF65-F5344CB8AC3E}">
        <p14:creationId xmlns:p14="http://schemas.microsoft.com/office/powerpoint/2010/main" val="3080654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439B-02B2-4A40-9523-7AD60352C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2EE440-ED3B-4F5D-B5DA-6AAFBBD844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2BA1C-77F6-455E-9C64-1A65E3967656}"/>
              </a:ext>
            </a:extLst>
          </p:cNvPr>
          <p:cNvSpPr>
            <a:spLocks noGrp="1"/>
          </p:cNvSpPr>
          <p:nvPr>
            <p:ph type="dt" sz="half" idx="10"/>
          </p:nvPr>
        </p:nvSpPr>
        <p:spPr/>
        <p:txBody>
          <a:bodyPr/>
          <a:lstStyle/>
          <a:p>
            <a:fld id="{9D144B43-55D5-4F48-95BF-4CF5825EB82B}" type="datetimeFigureOut">
              <a:rPr lang="en-US" smtClean="0"/>
              <a:t>4/26/2023</a:t>
            </a:fld>
            <a:endParaRPr lang="en-US"/>
          </a:p>
        </p:txBody>
      </p:sp>
      <p:sp>
        <p:nvSpPr>
          <p:cNvPr id="5" name="Footer Placeholder 4">
            <a:extLst>
              <a:ext uri="{FF2B5EF4-FFF2-40B4-BE49-F238E27FC236}">
                <a16:creationId xmlns:a16="http://schemas.microsoft.com/office/drawing/2014/main" id="{3533DB0F-FFAB-4150-851F-987EA4068A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FCE735-3635-420F-A44F-F1757E8438CB}"/>
              </a:ext>
            </a:extLst>
          </p:cNvPr>
          <p:cNvSpPr>
            <a:spLocks noGrp="1"/>
          </p:cNvSpPr>
          <p:nvPr>
            <p:ph type="sldNum" sz="quarter" idx="12"/>
          </p:nvPr>
        </p:nvSpPr>
        <p:spPr/>
        <p:txBody>
          <a:bodyPr/>
          <a:lstStyle/>
          <a:p>
            <a:fld id="{21248621-1ACA-4058-8E0A-B304B96A47D4}" type="slidenum">
              <a:rPr lang="en-US" smtClean="0"/>
              <a:t>‹#›</a:t>
            </a:fld>
            <a:endParaRPr lang="en-US"/>
          </a:p>
        </p:txBody>
      </p:sp>
    </p:spTree>
    <p:extLst>
      <p:ext uri="{BB962C8B-B14F-4D97-AF65-F5344CB8AC3E}">
        <p14:creationId xmlns:p14="http://schemas.microsoft.com/office/powerpoint/2010/main" val="716577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9D9DD-8B1F-4716-AAAC-7A3CFCFA8B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5FD54C-24B7-4F3B-9C57-00DA53439C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B6EBE2-4755-40C9-9C05-5BD8CBED402C}"/>
              </a:ext>
            </a:extLst>
          </p:cNvPr>
          <p:cNvSpPr>
            <a:spLocks noGrp="1"/>
          </p:cNvSpPr>
          <p:nvPr>
            <p:ph type="dt" sz="half" idx="10"/>
          </p:nvPr>
        </p:nvSpPr>
        <p:spPr/>
        <p:txBody>
          <a:bodyPr/>
          <a:lstStyle/>
          <a:p>
            <a:fld id="{9D144B43-55D5-4F48-95BF-4CF5825EB82B}" type="datetimeFigureOut">
              <a:rPr lang="en-US" smtClean="0"/>
              <a:t>4/26/2023</a:t>
            </a:fld>
            <a:endParaRPr lang="en-US"/>
          </a:p>
        </p:txBody>
      </p:sp>
      <p:sp>
        <p:nvSpPr>
          <p:cNvPr id="5" name="Footer Placeholder 4">
            <a:extLst>
              <a:ext uri="{FF2B5EF4-FFF2-40B4-BE49-F238E27FC236}">
                <a16:creationId xmlns:a16="http://schemas.microsoft.com/office/drawing/2014/main" id="{C2BA470A-5F23-4D47-B001-A54E52DE9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F3D883-02DF-4C58-AF5B-647266F53055}"/>
              </a:ext>
            </a:extLst>
          </p:cNvPr>
          <p:cNvSpPr>
            <a:spLocks noGrp="1"/>
          </p:cNvSpPr>
          <p:nvPr>
            <p:ph type="sldNum" sz="quarter" idx="12"/>
          </p:nvPr>
        </p:nvSpPr>
        <p:spPr/>
        <p:txBody>
          <a:bodyPr/>
          <a:lstStyle/>
          <a:p>
            <a:fld id="{21248621-1ACA-4058-8E0A-B304B96A47D4}" type="slidenum">
              <a:rPr lang="en-US" smtClean="0"/>
              <a:t>‹#›</a:t>
            </a:fld>
            <a:endParaRPr lang="en-US"/>
          </a:p>
        </p:txBody>
      </p:sp>
    </p:spTree>
    <p:extLst>
      <p:ext uri="{BB962C8B-B14F-4D97-AF65-F5344CB8AC3E}">
        <p14:creationId xmlns:p14="http://schemas.microsoft.com/office/powerpoint/2010/main" val="38109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130A-2FDD-4F32-ABC3-326225BD1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6EE9C7-5B75-43BC-8C19-78E542CC1A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D55BF3-940D-400D-89A4-312A7DCB30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114CEF-E945-4CAF-846A-A5F398C3B23C}"/>
              </a:ext>
            </a:extLst>
          </p:cNvPr>
          <p:cNvSpPr>
            <a:spLocks noGrp="1"/>
          </p:cNvSpPr>
          <p:nvPr>
            <p:ph type="dt" sz="half" idx="10"/>
          </p:nvPr>
        </p:nvSpPr>
        <p:spPr/>
        <p:txBody>
          <a:bodyPr/>
          <a:lstStyle/>
          <a:p>
            <a:fld id="{9D144B43-55D5-4F48-95BF-4CF5825EB82B}" type="datetimeFigureOut">
              <a:rPr lang="en-US" smtClean="0"/>
              <a:t>4/26/2023</a:t>
            </a:fld>
            <a:endParaRPr lang="en-US"/>
          </a:p>
        </p:txBody>
      </p:sp>
      <p:sp>
        <p:nvSpPr>
          <p:cNvPr id="6" name="Footer Placeholder 5">
            <a:extLst>
              <a:ext uri="{FF2B5EF4-FFF2-40B4-BE49-F238E27FC236}">
                <a16:creationId xmlns:a16="http://schemas.microsoft.com/office/drawing/2014/main" id="{42798F1E-E1A9-408E-9217-563FCFF17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08FE0-A917-4FC5-AFDA-505A727CA26D}"/>
              </a:ext>
            </a:extLst>
          </p:cNvPr>
          <p:cNvSpPr>
            <a:spLocks noGrp="1"/>
          </p:cNvSpPr>
          <p:nvPr>
            <p:ph type="sldNum" sz="quarter" idx="12"/>
          </p:nvPr>
        </p:nvSpPr>
        <p:spPr/>
        <p:txBody>
          <a:bodyPr/>
          <a:lstStyle/>
          <a:p>
            <a:fld id="{21248621-1ACA-4058-8E0A-B304B96A47D4}" type="slidenum">
              <a:rPr lang="en-US" smtClean="0"/>
              <a:t>‹#›</a:t>
            </a:fld>
            <a:endParaRPr lang="en-US"/>
          </a:p>
        </p:txBody>
      </p:sp>
    </p:spTree>
    <p:extLst>
      <p:ext uri="{BB962C8B-B14F-4D97-AF65-F5344CB8AC3E}">
        <p14:creationId xmlns:p14="http://schemas.microsoft.com/office/powerpoint/2010/main" val="132766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79653-11F8-4C1C-8B3A-11A580CCA4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F745DF-6B46-4DDD-9AEC-8D6AB19797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847057-4071-40BF-8AF1-B92FD7DB7B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EF2647-9E25-45E4-B843-1FC408E89D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52CDFC-796B-48CD-8EFE-93AF226B9B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C8D85B-5524-4F4B-A42E-0A35EB323F5E}"/>
              </a:ext>
            </a:extLst>
          </p:cNvPr>
          <p:cNvSpPr>
            <a:spLocks noGrp="1"/>
          </p:cNvSpPr>
          <p:nvPr>
            <p:ph type="dt" sz="half" idx="10"/>
          </p:nvPr>
        </p:nvSpPr>
        <p:spPr/>
        <p:txBody>
          <a:bodyPr/>
          <a:lstStyle/>
          <a:p>
            <a:fld id="{9D144B43-55D5-4F48-95BF-4CF5825EB82B}" type="datetimeFigureOut">
              <a:rPr lang="en-US" smtClean="0"/>
              <a:t>4/26/2023</a:t>
            </a:fld>
            <a:endParaRPr lang="en-US"/>
          </a:p>
        </p:txBody>
      </p:sp>
      <p:sp>
        <p:nvSpPr>
          <p:cNvPr id="8" name="Footer Placeholder 7">
            <a:extLst>
              <a:ext uri="{FF2B5EF4-FFF2-40B4-BE49-F238E27FC236}">
                <a16:creationId xmlns:a16="http://schemas.microsoft.com/office/drawing/2014/main" id="{C0882094-91B9-4648-88C9-FAD809585B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AC6AC9-4381-4CFD-9691-97AF5A6C748C}"/>
              </a:ext>
            </a:extLst>
          </p:cNvPr>
          <p:cNvSpPr>
            <a:spLocks noGrp="1"/>
          </p:cNvSpPr>
          <p:nvPr>
            <p:ph type="sldNum" sz="quarter" idx="12"/>
          </p:nvPr>
        </p:nvSpPr>
        <p:spPr/>
        <p:txBody>
          <a:bodyPr/>
          <a:lstStyle/>
          <a:p>
            <a:fld id="{21248621-1ACA-4058-8E0A-B304B96A47D4}" type="slidenum">
              <a:rPr lang="en-US" smtClean="0"/>
              <a:t>‹#›</a:t>
            </a:fld>
            <a:endParaRPr lang="en-US"/>
          </a:p>
        </p:txBody>
      </p:sp>
    </p:spTree>
    <p:extLst>
      <p:ext uri="{BB962C8B-B14F-4D97-AF65-F5344CB8AC3E}">
        <p14:creationId xmlns:p14="http://schemas.microsoft.com/office/powerpoint/2010/main" val="2865628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F7686-6A68-4357-9DF2-DEB3C5CC69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6101F4-F254-4214-B3E0-E5B7530ED18C}"/>
              </a:ext>
            </a:extLst>
          </p:cNvPr>
          <p:cNvSpPr>
            <a:spLocks noGrp="1"/>
          </p:cNvSpPr>
          <p:nvPr>
            <p:ph type="dt" sz="half" idx="10"/>
          </p:nvPr>
        </p:nvSpPr>
        <p:spPr/>
        <p:txBody>
          <a:bodyPr/>
          <a:lstStyle/>
          <a:p>
            <a:fld id="{9D144B43-55D5-4F48-95BF-4CF5825EB82B}" type="datetimeFigureOut">
              <a:rPr lang="en-US" smtClean="0"/>
              <a:t>4/26/2023</a:t>
            </a:fld>
            <a:endParaRPr lang="en-US"/>
          </a:p>
        </p:txBody>
      </p:sp>
      <p:sp>
        <p:nvSpPr>
          <p:cNvPr id="4" name="Footer Placeholder 3">
            <a:extLst>
              <a:ext uri="{FF2B5EF4-FFF2-40B4-BE49-F238E27FC236}">
                <a16:creationId xmlns:a16="http://schemas.microsoft.com/office/drawing/2014/main" id="{5829F3DD-7909-4C17-B0BC-F26B1A2969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2160AC-CE2C-4941-BF97-B3CFDB1EDB1C}"/>
              </a:ext>
            </a:extLst>
          </p:cNvPr>
          <p:cNvSpPr>
            <a:spLocks noGrp="1"/>
          </p:cNvSpPr>
          <p:nvPr>
            <p:ph type="sldNum" sz="quarter" idx="12"/>
          </p:nvPr>
        </p:nvSpPr>
        <p:spPr/>
        <p:txBody>
          <a:bodyPr/>
          <a:lstStyle/>
          <a:p>
            <a:fld id="{21248621-1ACA-4058-8E0A-B304B96A47D4}" type="slidenum">
              <a:rPr lang="en-US" smtClean="0"/>
              <a:t>‹#›</a:t>
            </a:fld>
            <a:endParaRPr lang="en-US"/>
          </a:p>
        </p:txBody>
      </p:sp>
    </p:spTree>
    <p:extLst>
      <p:ext uri="{BB962C8B-B14F-4D97-AF65-F5344CB8AC3E}">
        <p14:creationId xmlns:p14="http://schemas.microsoft.com/office/powerpoint/2010/main" val="2758617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1B829A-DB17-4A51-B877-25154EE67C9D}"/>
              </a:ext>
            </a:extLst>
          </p:cNvPr>
          <p:cNvSpPr>
            <a:spLocks noGrp="1"/>
          </p:cNvSpPr>
          <p:nvPr>
            <p:ph type="dt" sz="half" idx="10"/>
          </p:nvPr>
        </p:nvSpPr>
        <p:spPr/>
        <p:txBody>
          <a:bodyPr/>
          <a:lstStyle/>
          <a:p>
            <a:fld id="{9D144B43-55D5-4F48-95BF-4CF5825EB82B}" type="datetimeFigureOut">
              <a:rPr lang="en-US" smtClean="0"/>
              <a:t>4/26/2023</a:t>
            </a:fld>
            <a:endParaRPr lang="en-US"/>
          </a:p>
        </p:txBody>
      </p:sp>
      <p:sp>
        <p:nvSpPr>
          <p:cNvPr id="3" name="Footer Placeholder 2">
            <a:extLst>
              <a:ext uri="{FF2B5EF4-FFF2-40B4-BE49-F238E27FC236}">
                <a16:creationId xmlns:a16="http://schemas.microsoft.com/office/drawing/2014/main" id="{32529609-1463-4911-87A0-B3622447FD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E09858-C92F-4046-A244-E4BE3FC0B317}"/>
              </a:ext>
            </a:extLst>
          </p:cNvPr>
          <p:cNvSpPr>
            <a:spLocks noGrp="1"/>
          </p:cNvSpPr>
          <p:nvPr>
            <p:ph type="sldNum" sz="quarter" idx="12"/>
          </p:nvPr>
        </p:nvSpPr>
        <p:spPr/>
        <p:txBody>
          <a:bodyPr/>
          <a:lstStyle/>
          <a:p>
            <a:fld id="{21248621-1ACA-4058-8E0A-B304B96A47D4}" type="slidenum">
              <a:rPr lang="en-US" smtClean="0"/>
              <a:t>‹#›</a:t>
            </a:fld>
            <a:endParaRPr lang="en-US"/>
          </a:p>
        </p:txBody>
      </p:sp>
    </p:spTree>
    <p:extLst>
      <p:ext uri="{BB962C8B-B14F-4D97-AF65-F5344CB8AC3E}">
        <p14:creationId xmlns:p14="http://schemas.microsoft.com/office/powerpoint/2010/main" val="228293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3FD2-D9F4-4A97-BE0B-A21965D84D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00CB46-813C-4058-8B7E-1778926F75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459996-948F-466B-93DA-24C97302DF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00C892-F382-4700-867A-F9357CACA4F9}"/>
              </a:ext>
            </a:extLst>
          </p:cNvPr>
          <p:cNvSpPr>
            <a:spLocks noGrp="1"/>
          </p:cNvSpPr>
          <p:nvPr>
            <p:ph type="dt" sz="half" idx="10"/>
          </p:nvPr>
        </p:nvSpPr>
        <p:spPr/>
        <p:txBody>
          <a:bodyPr/>
          <a:lstStyle/>
          <a:p>
            <a:fld id="{9D144B43-55D5-4F48-95BF-4CF5825EB82B}" type="datetimeFigureOut">
              <a:rPr lang="en-US" smtClean="0"/>
              <a:t>4/26/2023</a:t>
            </a:fld>
            <a:endParaRPr lang="en-US"/>
          </a:p>
        </p:txBody>
      </p:sp>
      <p:sp>
        <p:nvSpPr>
          <p:cNvPr id="6" name="Footer Placeholder 5">
            <a:extLst>
              <a:ext uri="{FF2B5EF4-FFF2-40B4-BE49-F238E27FC236}">
                <a16:creationId xmlns:a16="http://schemas.microsoft.com/office/drawing/2014/main" id="{E0531FC2-BDDD-465D-ADF7-A81A2F4542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1BB640-5499-40CE-AB70-9350BC14A972}"/>
              </a:ext>
            </a:extLst>
          </p:cNvPr>
          <p:cNvSpPr>
            <a:spLocks noGrp="1"/>
          </p:cNvSpPr>
          <p:nvPr>
            <p:ph type="sldNum" sz="quarter" idx="12"/>
          </p:nvPr>
        </p:nvSpPr>
        <p:spPr/>
        <p:txBody>
          <a:bodyPr/>
          <a:lstStyle/>
          <a:p>
            <a:fld id="{21248621-1ACA-4058-8E0A-B304B96A47D4}" type="slidenum">
              <a:rPr lang="en-US" smtClean="0"/>
              <a:t>‹#›</a:t>
            </a:fld>
            <a:endParaRPr lang="en-US"/>
          </a:p>
        </p:txBody>
      </p:sp>
    </p:spTree>
    <p:extLst>
      <p:ext uri="{BB962C8B-B14F-4D97-AF65-F5344CB8AC3E}">
        <p14:creationId xmlns:p14="http://schemas.microsoft.com/office/powerpoint/2010/main" val="682338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C0C10-135D-44AB-A1ED-4D1A296922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C1BCC5-CB2E-4B36-BF9F-F13B1A191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DFC8E1-D9C4-48ED-ADC3-AC2F26FF4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9C77E-2C18-4BC0-839D-2F701BC70802}"/>
              </a:ext>
            </a:extLst>
          </p:cNvPr>
          <p:cNvSpPr>
            <a:spLocks noGrp="1"/>
          </p:cNvSpPr>
          <p:nvPr>
            <p:ph type="dt" sz="half" idx="10"/>
          </p:nvPr>
        </p:nvSpPr>
        <p:spPr/>
        <p:txBody>
          <a:bodyPr/>
          <a:lstStyle/>
          <a:p>
            <a:fld id="{9D144B43-55D5-4F48-95BF-4CF5825EB82B}" type="datetimeFigureOut">
              <a:rPr lang="en-US" smtClean="0"/>
              <a:t>4/26/2023</a:t>
            </a:fld>
            <a:endParaRPr lang="en-US"/>
          </a:p>
        </p:txBody>
      </p:sp>
      <p:sp>
        <p:nvSpPr>
          <p:cNvPr id="6" name="Footer Placeholder 5">
            <a:extLst>
              <a:ext uri="{FF2B5EF4-FFF2-40B4-BE49-F238E27FC236}">
                <a16:creationId xmlns:a16="http://schemas.microsoft.com/office/drawing/2014/main" id="{C6FF436A-E62E-4119-8430-19E27116FC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53006-8830-4621-BE39-A92C462BDEB0}"/>
              </a:ext>
            </a:extLst>
          </p:cNvPr>
          <p:cNvSpPr>
            <a:spLocks noGrp="1"/>
          </p:cNvSpPr>
          <p:nvPr>
            <p:ph type="sldNum" sz="quarter" idx="12"/>
          </p:nvPr>
        </p:nvSpPr>
        <p:spPr/>
        <p:txBody>
          <a:bodyPr/>
          <a:lstStyle/>
          <a:p>
            <a:fld id="{21248621-1ACA-4058-8E0A-B304B96A47D4}" type="slidenum">
              <a:rPr lang="en-US" smtClean="0"/>
              <a:t>‹#›</a:t>
            </a:fld>
            <a:endParaRPr lang="en-US"/>
          </a:p>
        </p:txBody>
      </p:sp>
    </p:spTree>
    <p:extLst>
      <p:ext uri="{BB962C8B-B14F-4D97-AF65-F5344CB8AC3E}">
        <p14:creationId xmlns:p14="http://schemas.microsoft.com/office/powerpoint/2010/main" val="390336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B390AE-0580-4E7E-BBAE-9F8AC7FCC5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D75FFD-A956-4CFE-BAF3-BA03EF5140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86CC93-7F9C-4043-B699-000550530F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44B43-55D5-4F48-95BF-4CF5825EB82B}" type="datetimeFigureOut">
              <a:rPr lang="en-US" smtClean="0"/>
              <a:t>4/26/2023</a:t>
            </a:fld>
            <a:endParaRPr lang="en-US"/>
          </a:p>
        </p:txBody>
      </p:sp>
      <p:sp>
        <p:nvSpPr>
          <p:cNvPr id="5" name="Footer Placeholder 4">
            <a:extLst>
              <a:ext uri="{FF2B5EF4-FFF2-40B4-BE49-F238E27FC236}">
                <a16:creationId xmlns:a16="http://schemas.microsoft.com/office/drawing/2014/main" id="{0E19645A-4F21-4FE2-9589-1D9DA7E08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5783C6-3404-4200-9268-9455319C4F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48621-1ACA-4058-8E0A-B304B96A47D4}" type="slidenum">
              <a:rPr lang="en-US" smtClean="0"/>
              <a:t>‹#›</a:t>
            </a:fld>
            <a:endParaRPr lang="en-US"/>
          </a:p>
        </p:txBody>
      </p:sp>
    </p:spTree>
    <p:extLst>
      <p:ext uri="{BB962C8B-B14F-4D97-AF65-F5344CB8AC3E}">
        <p14:creationId xmlns:p14="http://schemas.microsoft.com/office/powerpoint/2010/main" val="3046931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an sát hình 31.1, cho biết dấu hiệu nhận biết sự sinh trưởng và phát  triển ở chó. - Olm">
            <a:extLst>
              <a:ext uri="{FF2B5EF4-FFF2-40B4-BE49-F238E27FC236}">
                <a16:creationId xmlns:a16="http://schemas.microsoft.com/office/drawing/2014/main" id="{3FD967D1-4B7F-4857-BD14-E6A2961EF0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931"/>
          <a:stretch/>
        </p:blipFill>
        <p:spPr bwMode="auto">
          <a:xfrm>
            <a:off x="1" y="255214"/>
            <a:ext cx="7477989" cy="5373811"/>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FE1E59F5-4799-499A-AD7B-44ED234BF686}"/>
              </a:ext>
            </a:extLst>
          </p:cNvPr>
          <p:cNvSpPr/>
          <p:nvPr/>
        </p:nvSpPr>
        <p:spPr>
          <a:xfrm>
            <a:off x="7655858" y="-183215"/>
            <a:ext cx="4536142" cy="4117041"/>
          </a:xfrm>
          <a:prstGeom prst="cloudCallout">
            <a:avLst>
              <a:gd name="adj1" fmla="val -72552"/>
              <a:gd name="adj2" fmla="val 290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Quan sát hình bên và cho biết dấu hiệu nào để nhận biết sự sinh trưởng và phát triển ở chó?</a:t>
            </a:r>
            <a:endParaRPr lang="en-US" sz="2800" dirty="0"/>
          </a:p>
        </p:txBody>
      </p:sp>
      <p:sp>
        <p:nvSpPr>
          <p:cNvPr id="6" name="TextBox 5">
            <a:extLst>
              <a:ext uri="{FF2B5EF4-FFF2-40B4-BE49-F238E27FC236}">
                <a16:creationId xmlns:a16="http://schemas.microsoft.com/office/drawing/2014/main" id="{08C50C76-1E20-4FA7-AD8C-6601FB8A8C4A}"/>
              </a:ext>
            </a:extLst>
          </p:cNvPr>
          <p:cNvSpPr txBox="1"/>
          <p:nvPr/>
        </p:nvSpPr>
        <p:spPr>
          <a:xfrm>
            <a:off x="3801750" y="4441806"/>
            <a:ext cx="7673788" cy="954107"/>
          </a:xfrm>
          <a:prstGeom prst="rect">
            <a:avLst/>
          </a:prstGeom>
          <a:noFill/>
        </p:spPr>
        <p:txBody>
          <a:bodyPr wrap="square" rtlCol="0">
            <a:spAutoFit/>
          </a:bodyPr>
          <a:lstStyle/>
          <a:p>
            <a:r>
              <a:rPr lang="vi-VN" sz="2800" dirty="0"/>
              <a:t>-</a:t>
            </a:r>
            <a:r>
              <a:rPr lang="vi-VN" dirty="0"/>
              <a:t> </a:t>
            </a:r>
            <a:r>
              <a:rPr lang="vi-VN" sz="2800" dirty="0"/>
              <a:t>Dấu hiệu nhận biết sự sinh trưởng: tăng chiều cao, tăng kích thước và khối lượng cơ thể</a:t>
            </a:r>
            <a:endParaRPr lang="en-US" sz="2800" dirty="0"/>
          </a:p>
        </p:txBody>
      </p:sp>
      <p:sp>
        <p:nvSpPr>
          <p:cNvPr id="8" name="TextBox 7">
            <a:extLst>
              <a:ext uri="{FF2B5EF4-FFF2-40B4-BE49-F238E27FC236}">
                <a16:creationId xmlns:a16="http://schemas.microsoft.com/office/drawing/2014/main" id="{C9372494-5A47-44F3-A5DB-62337D3AFEDB}"/>
              </a:ext>
            </a:extLst>
          </p:cNvPr>
          <p:cNvSpPr txBox="1"/>
          <p:nvPr/>
        </p:nvSpPr>
        <p:spPr>
          <a:xfrm>
            <a:off x="3657600" y="5648679"/>
            <a:ext cx="9063317" cy="954107"/>
          </a:xfrm>
          <a:prstGeom prst="rect">
            <a:avLst/>
          </a:prstGeom>
          <a:noFill/>
        </p:spPr>
        <p:txBody>
          <a:bodyPr wrap="square" rtlCol="0">
            <a:spAutoFit/>
          </a:bodyPr>
          <a:lstStyle/>
          <a:p>
            <a:r>
              <a:rPr lang="vi-VN" sz="2800" dirty="0"/>
              <a:t>- Dấu hiệu nhận biết sự phát triển: chó mang thai và sinh con, phát triển tuyến sữa</a:t>
            </a:r>
            <a:endParaRPr lang="en-US" sz="2800" dirty="0"/>
          </a:p>
        </p:txBody>
      </p:sp>
    </p:spTree>
    <p:extLst>
      <p:ext uri="{BB962C8B-B14F-4D97-AF65-F5344CB8AC3E}">
        <p14:creationId xmlns:p14="http://schemas.microsoft.com/office/powerpoint/2010/main" val="285240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Quan sát hình 31.1, cho biết dấu hiệu nhận biết sự sinh trưởng và phát  triển ở chó. - Olm">
            <a:extLst>
              <a:ext uri="{FF2B5EF4-FFF2-40B4-BE49-F238E27FC236}">
                <a16:creationId xmlns:a16="http://schemas.microsoft.com/office/drawing/2014/main" id="{BFDD8D68-32B4-4299-B323-2E6F6AC35C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746"/>
          <a:stretch/>
        </p:blipFill>
        <p:spPr bwMode="auto">
          <a:xfrm>
            <a:off x="4580965" y="307368"/>
            <a:ext cx="4294934" cy="30275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B2A3696-0C95-4A2F-A25F-C549FE4A06C6}"/>
              </a:ext>
            </a:extLst>
          </p:cNvPr>
          <p:cNvSpPr/>
          <p:nvPr/>
        </p:nvSpPr>
        <p:spPr>
          <a:xfrm>
            <a:off x="421341" y="3810000"/>
            <a:ext cx="11187953" cy="108472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8575" marR="28575" algn="just"/>
            <a:r>
              <a:rPr lang="vi-VN" sz="2400" dirty="0">
                <a:solidFill>
                  <a:srgbClr val="000000"/>
                </a:solidFill>
                <a:effectLst/>
                <a:latin typeface="Times New Roman" panose="02020603050405020304" pitchFamily="18" charset="0"/>
                <a:ea typeface="Times New Roman" panose="02020603050405020304" pitchFamily="18" charset="0"/>
              </a:rPr>
              <a:t>+ Ở giai đoạn phôi: hợp tử phát triển thành phôi, các tế bào phôi phân hoá thành các mô và cơ quan. Giai đoạn phôi diễn ra trong cơ thể mẹ.</a:t>
            </a:r>
            <a:endParaRPr lang="en-US" sz="2400" dirty="0">
              <a:effectLst/>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5B63C5BD-EC7A-40E9-833E-966E83CDBF3E}"/>
              </a:ext>
            </a:extLst>
          </p:cNvPr>
          <p:cNvSpPr/>
          <p:nvPr/>
        </p:nvSpPr>
        <p:spPr>
          <a:xfrm>
            <a:off x="349623" y="5369859"/>
            <a:ext cx="11107270" cy="108472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 marR="28575" algn="just"/>
            <a:r>
              <a:rPr lang="vi-VN" sz="2400" dirty="0">
                <a:solidFill>
                  <a:srgbClr val="000000"/>
                </a:solidFill>
                <a:effectLst/>
                <a:latin typeface="Times New Roman" panose="02020603050405020304" pitchFamily="18" charset="0"/>
                <a:ea typeface="Times New Roman" panose="02020603050405020304" pitchFamily="18" charset="0"/>
              </a:rPr>
              <a:t>+ Ở giai đoạn hậu phôi: con non sinh ra, sinh trưởng và phát triển để tạo thành con trưởng thành. Con non thường có đặc điểm hình thành giống con trưởng thành.</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8767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Khoa học tự nhiên 7 Cánh diều Bài 31: Sinh trưởng và phát triển ở động vật">
            <a:extLst>
              <a:ext uri="{FF2B5EF4-FFF2-40B4-BE49-F238E27FC236}">
                <a16:creationId xmlns:a16="http://schemas.microsoft.com/office/drawing/2014/main" id="{32BA4483-88B2-4356-BF9F-16CF64D8A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27" y="1013011"/>
            <a:ext cx="5230505" cy="46437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242E5B9-6636-47C4-8448-B1D242FC45D7}"/>
              </a:ext>
            </a:extLst>
          </p:cNvPr>
          <p:cNvSpPr/>
          <p:nvPr/>
        </p:nvSpPr>
        <p:spPr>
          <a:xfrm>
            <a:off x="6096000" y="1075767"/>
            <a:ext cx="5638800" cy="176604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8575" marR="28575" algn="just"/>
            <a:r>
              <a:rPr lang="vi-VN" sz="2400" dirty="0">
                <a:solidFill>
                  <a:srgbClr val="000000"/>
                </a:solidFill>
                <a:effectLst/>
                <a:latin typeface="+mj-lt"/>
                <a:ea typeface="Times New Roman" panose="02020603050405020304" pitchFamily="18" charset="0"/>
              </a:rPr>
              <a:t>+ Ở giai đoạn phôi: hợp tử phát triển thành phôi, các tế bào phôi phân hoá thành các mô và cơ quan. Giai đoạn phôi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trứng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thụ</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E4B4160-0F93-4286-BA35-A7B68E309AF4}"/>
              </a:ext>
            </a:extLst>
          </p:cNvPr>
          <p:cNvSpPr/>
          <p:nvPr/>
        </p:nvSpPr>
        <p:spPr>
          <a:xfrm>
            <a:off x="6096000" y="3765173"/>
            <a:ext cx="5638801" cy="201706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 marR="28575" algn="just"/>
            <a:r>
              <a:rPr lang="vi-VN" sz="2400" dirty="0">
                <a:solidFill>
                  <a:srgbClr val="000000"/>
                </a:solidFill>
                <a:effectLst/>
                <a:latin typeface="Times New Roman" panose="02020603050405020304" pitchFamily="18" charset="0"/>
                <a:ea typeface="Times New Roman" panose="02020603050405020304" pitchFamily="18" charset="0"/>
              </a:rPr>
              <a:t>+ Ở giai đoạn hậu phôi: con non sinh ra từ trứng có đặc điểm hình thái giống (như ở gà) hoặc khác (như ở ếch, muỗi) với con trưởng thành.</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1218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767D-C12A-4493-A168-A12B2C24D2DA}"/>
              </a:ext>
            </a:extLst>
          </p:cNvPr>
          <p:cNvSpPr>
            <a:spLocks noGrp="1"/>
          </p:cNvSpPr>
          <p:nvPr>
            <p:ph type="title"/>
          </p:nvPr>
        </p:nvSpPr>
        <p:spPr>
          <a:xfrm>
            <a:off x="698127" y="-62753"/>
            <a:ext cx="11090462" cy="1325564"/>
          </a:xfrm>
        </p:spPr>
        <p:txBody>
          <a:bodyPr>
            <a:normAutofit/>
          </a:bodyPr>
          <a:lstStyle/>
          <a:p>
            <a:pPr algn="ctr">
              <a:lnSpc>
                <a:spcPct val="100000"/>
              </a:lnSpc>
            </a:pPr>
            <a:r>
              <a:rPr lang="vi-VN" sz="3200" b="1" dirty="0"/>
              <a:t>TIẾT 125, 126 – BÀI 31: </a:t>
            </a:r>
            <a:br>
              <a:rPr lang="vi-VN" sz="3200" b="1" dirty="0"/>
            </a:br>
            <a:r>
              <a:rPr lang="vi-VN" sz="3200" b="1" dirty="0"/>
              <a:t>SINH TRƯỞNG VÀ PHÁT TRIỂN Ở ĐỘNG VẬT</a:t>
            </a:r>
            <a:endParaRPr lang="en-US" sz="3200" b="1" dirty="0"/>
          </a:p>
        </p:txBody>
      </p:sp>
      <p:sp>
        <p:nvSpPr>
          <p:cNvPr id="4" name="Title 1">
            <a:extLst>
              <a:ext uri="{FF2B5EF4-FFF2-40B4-BE49-F238E27FC236}">
                <a16:creationId xmlns:a16="http://schemas.microsoft.com/office/drawing/2014/main" id="{9F15655B-1528-4A8F-8E2B-0C4CDDC29FF7}"/>
              </a:ext>
            </a:extLst>
          </p:cNvPr>
          <p:cNvSpPr txBox="1">
            <a:spLocks/>
          </p:cNvSpPr>
          <p:nvPr/>
        </p:nvSpPr>
        <p:spPr>
          <a:xfrm>
            <a:off x="94129" y="1093695"/>
            <a:ext cx="8332695" cy="7799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800" b="1" dirty="0"/>
              <a:t>I. Các giai đoạn sinh trưởng và phát triển ở động vật</a:t>
            </a:r>
            <a:endParaRPr lang="en-US" sz="2800" b="1" dirty="0"/>
          </a:p>
        </p:txBody>
      </p:sp>
      <p:sp>
        <p:nvSpPr>
          <p:cNvPr id="5" name="Content Placeholder 2">
            <a:extLst>
              <a:ext uri="{FF2B5EF4-FFF2-40B4-BE49-F238E27FC236}">
                <a16:creationId xmlns:a16="http://schemas.microsoft.com/office/drawing/2014/main" id="{313A8016-79E2-4F99-B19E-DEEA43D374B7}"/>
              </a:ext>
            </a:extLst>
          </p:cNvPr>
          <p:cNvSpPr>
            <a:spLocks noGrp="1"/>
          </p:cNvSpPr>
          <p:nvPr>
            <p:ph idx="1"/>
          </p:nvPr>
        </p:nvSpPr>
        <p:spPr>
          <a:xfrm>
            <a:off x="192740" y="1771836"/>
            <a:ext cx="11793071" cy="6000564"/>
          </a:xfrm>
        </p:spPr>
        <p:txBody>
          <a:bodyPr>
            <a:normAutofit/>
          </a:bodyPr>
          <a:lstStyle/>
          <a:p>
            <a:pPr marL="0" indent="0" algn="just">
              <a:lnSpc>
                <a:spcPct val="107000"/>
              </a:lnSpc>
              <a:spcAft>
                <a:spcPts val="800"/>
              </a:spcAft>
              <a:buNone/>
            </a:pP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phôi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phôi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phôi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phôi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phôi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đẻ</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trứng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phôi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trứng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thụ</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đẻ</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phôi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phôi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trứng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nở</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Ở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non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muỗi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ếch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non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gà</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55748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82BE-22F9-44F3-BF2B-DE12CB5416C8}"/>
              </a:ext>
            </a:extLst>
          </p:cNvPr>
          <p:cNvSpPr>
            <a:spLocks noGrp="1"/>
          </p:cNvSpPr>
          <p:nvPr>
            <p:ph type="title"/>
          </p:nvPr>
        </p:nvSpPr>
        <p:spPr>
          <a:xfrm>
            <a:off x="345140" y="105148"/>
            <a:ext cx="11111753" cy="1325563"/>
          </a:xfrm>
        </p:spPr>
        <p:txBody>
          <a:bodyPr>
            <a:normAutofit/>
          </a:bodyPr>
          <a:lstStyle/>
          <a:p>
            <a:r>
              <a:rPr lang="vi-VN" sz="4000" dirty="0">
                <a:solidFill>
                  <a:srgbClr val="C00000"/>
                </a:solidFill>
              </a:rPr>
              <a:t>II. Thực hành quan sát các giai đoạn sinh trưởng và phát triển ở động vật</a:t>
            </a:r>
            <a:endParaRPr lang="en-US" sz="4000" dirty="0">
              <a:solidFill>
                <a:srgbClr val="C00000"/>
              </a:solidFill>
            </a:endParaRPr>
          </a:p>
        </p:txBody>
      </p:sp>
      <p:pic>
        <p:nvPicPr>
          <p:cNvPr id="4" name="Vòng đời của bướm">
            <a:hlinkClick r:id="" action="ppaction://media"/>
            <a:extLst>
              <a:ext uri="{FF2B5EF4-FFF2-40B4-BE49-F238E27FC236}">
                <a16:creationId xmlns:a16="http://schemas.microsoft.com/office/drawing/2014/main" id="{E79EDD34-9E9A-4A3D-996E-7EF216D7DA4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5139" y="1607577"/>
            <a:ext cx="7455089" cy="4192587"/>
          </a:xfrm>
        </p:spPr>
      </p:pic>
      <p:sp>
        <p:nvSpPr>
          <p:cNvPr id="5" name="Rectangle 4">
            <a:extLst>
              <a:ext uri="{FF2B5EF4-FFF2-40B4-BE49-F238E27FC236}">
                <a16:creationId xmlns:a16="http://schemas.microsoft.com/office/drawing/2014/main" id="{D19FF912-3F14-4C20-820C-D83B92C03460}"/>
              </a:ext>
            </a:extLst>
          </p:cNvPr>
          <p:cNvSpPr/>
          <p:nvPr/>
        </p:nvSpPr>
        <p:spPr>
          <a:xfrm>
            <a:off x="8032377" y="1335741"/>
            <a:ext cx="4087906" cy="535193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vi-VN" dirty="0"/>
              <a:t> </a:t>
            </a:r>
            <a:r>
              <a:rPr lang="vi-VN" sz="2800" i="1" dirty="0">
                <a:solidFill>
                  <a:schemeClr val="bg1"/>
                </a:solidFill>
              </a:rPr>
              <a:t>1. Quan sát sinh trưởng và phát triển của động vật trong video ở giai đoạn phôi và hậu phôi</a:t>
            </a:r>
          </a:p>
          <a:p>
            <a:endParaRPr lang="vi-VN" sz="2800" i="1" dirty="0">
              <a:solidFill>
                <a:schemeClr val="bg1"/>
              </a:solidFill>
            </a:endParaRPr>
          </a:p>
          <a:p>
            <a:r>
              <a:rPr lang="vi-VN" sz="2800" i="1" dirty="0">
                <a:solidFill>
                  <a:schemeClr val="bg1"/>
                </a:solidFill>
              </a:rPr>
              <a:t>2. Vẽ sơ đồ vòng đời phát triển của động vật quan sát được</a:t>
            </a:r>
          </a:p>
          <a:p>
            <a:endParaRPr lang="vi-VN" sz="2800" i="1" dirty="0">
              <a:solidFill>
                <a:schemeClr val="bg1"/>
              </a:solidFill>
            </a:endParaRPr>
          </a:p>
          <a:p>
            <a:r>
              <a:rPr lang="vi-VN" sz="2800" i="1" dirty="0">
                <a:solidFill>
                  <a:schemeClr val="bg1"/>
                </a:solidFill>
              </a:rPr>
              <a:t>3. Hoàn thành phiếu quan sát</a:t>
            </a:r>
            <a:endParaRPr lang="en-US" sz="2800" i="1" dirty="0">
              <a:solidFill>
                <a:schemeClr val="bg1"/>
              </a:solidFill>
            </a:endParaRPr>
          </a:p>
        </p:txBody>
      </p:sp>
    </p:spTree>
    <p:extLst>
      <p:ext uri="{BB962C8B-B14F-4D97-AF65-F5344CB8AC3E}">
        <p14:creationId xmlns:p14="http://schemas.microsoft.com/office/powerpoint/2010/main" val="274290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òng Đời Của Bướm - 4 Giai Đoạn Quan Trọng Nhất">
            <a:extLst>
              <a:ext uri="{FF2B5EF4-FFF2-40B4-BE49-F238E27FC236}">
                <a16:creationId xmlns:a16="http://schemas.microsoft.com/office/drawing/2014/main" id="{7E8944E4-D74D-4C29-9C27-F5C6F778B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71" y="0"/>
            <a:ext cx="123593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047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ý thuyết KHTN 7 Cánh diều Bài 31: Sinh trưởng và phát triển ở động vật">
            <a:extLst>
              <a:ext uri="{FF2B5EF4-FFF2-40B4-BE49-F238E27FC236}">
                <a16:creationId xmlns:a16="http://schemas.microsoft.com/office/drawing/2014/main" id="{52F1BDE2-B615-48FD-AE2F-E4D2DD3AA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861" y="1991309"/>
            <a:ext cx="10142278" cy="22646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415B024-D1DA-4572-80D4-CAC89D861C95}"/>
              </a:ext>
            </a:extLst>
          </p:cNvPr>
          <p:cNvSpPr/>
          <p:nvPr/>
        </p:nvSpPr>
        <p:spPr>
          <a:xfrm>
            <a:off x="1918446" y="3146611"/>
            <a:ext cx="2850777" cy="385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Giai đoạn phôi</a:t>
            </a:r>
            <a:endParaRPr lang="en-US" dirty="0"/>
          </a:p>
        </p:txBody>
      </p:sp>
      <p:sp>
        <p:nvSpPr>
          <p:cNvPr id="6" name="Rectangle 5">
            <a:extLst>
              <a:ext uri="{FF2B5EF4-FFF2-40B4-BE49-F238E27FC236}">
                <a16:creationId xmlns:a16="http://schemas.microsoft.com/office/drawing/2014/main" id="{806B490E-0781-43B6-82A7-17DA75EA1267}"/>
              </a:ext>
            </a:extLst>
          </p:cNvPr>
          <p:cNvSpPr/>
          <p:nvPr/>
        </p:nvSpPr>
        <p:spPr>
          <a:xfrm>
            <a:off x="1918446" y="3701303"/>
            <a:ext cx="2850777" cy="385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Giai đoạn hậu phôi</a:t>
            </a:r>
            <a:endParaRPr lang="en-US" dirty="0"/>
          </a:p>
        </p:txBody>
      </p:sp>
    </p:spTree>
    <p:extLst>
      <p:ext uri="{BB962C8B-B14F-4D97-AF65-F5344CB8AC3E}">
        <p14:creationId xmlns:p14="http://schemas.microsoft.com/office/powerpoint/2010/main" val="206663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EAD2F-2F23-43DD-B429-1CD225743C5A}"/>
              </a:ext>
            </a:extLst>
          </p:cNvPr>
          <p:cNvSpPr>
            <a:spLocks noGrp="1"/>
          </p:cNvSpPr>
          <p:nvPr>
            <p:ph type="title"/>
          </p:nvPr>
        </p:nvSpPr>
        <p:spPr>
          <a:xfrm>
            <a:off x="336175" y="230655"/>
            <a:ext cx="11497237" cy="1325563"/>
          </a:xfrm>
        </p:spPr>
        <p:txBody>
          <a:bodyPr>
            <a:normAutofit/>
          </a:bodyPr>
          <a:lstStyle/>
          <a:p>
            <a:r>
              <a:rPr lang="vi-VN" sz="4000" dirty="0">
                <a:solidFill>
                  <a:srgbClr val="FF0000"/>
                </a:solidFill>
              </a:rPr>
              <a:t>III. Một số ứng dụng sinh trưởng và phát triển trong thực tiễn.</a:t>
            </a:r>
            <a:endParaRPr lang="en-US" sz="4000" dirty="0">
              <a:solidFill>
                <a:srgbClr val="FF0000"/>
              </a:solidFill>
            </a:endParaRPr>
          </a:p>
        </p:txBody>
      </p:sp>
      <p:pic>
        <p:nvPicPr>
          <p:cNvPr id="3074" name="Picture 2" descr="Vai trò của các loại vitamin đối với cơ thể của heo - Tiến Thắng Vet">
            <a:extLst>
              <a:ext uri="{FF2B5EF4-FFF2-40B4-BE49-F238E27FC236}">
                <a16:creationId xmlns:a16="http://schemas.microsoft.com/office/drawing/2014/main" id="{6DA8A6A9-82CE-4CDF-812B-17EE21937C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9611" y="1556218"/>
            <a:ext cx="3596318" cy="17981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ng Cấp Giống Cỏ Nuôi Trâu - Cỏ Cho Trâu Ăn Tốt Nhất Hiện Nay">
            <a:extLst>
              <a:ext uri="{FF2B5EF4-FFF2-40B4-BE49-F238E27FC236}">
                <a16:creationId xmlns:a16="http://schemas.microsoft.com/office/drawing/2014/main" id="{4B0D603E-F7FE-44B8-B373-B5B0043C8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408" y="1535756"/>
            <a:ext cx="3442262" cy="18932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ỹ thuật xây dựng chuồng trại chăn nuôi gà khoa học - Gà Thả Vườn">
            <a:extLst>
              <a:ext uri="{FF2B5EF4-FFF2-40B4-BE49-F238E27FC236}">
                <a16:creationId xmlns:a16="http://schemas.microsoft.com/office/drawing/2014/main" id="{4568E71B-BA93-4C08-AD13-04076ABD93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5777" y="1471981"/>
            <a:ext cx="3146612" cy="196663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ướng dẫn tiêm phòng &amp; tẩy giun cho mèo - TBYT Bos Việt Nam">
            <a:extLst>
              <a:ext uri="{FF2B5EF4-FFF2-40B4-BE49-F238E27FC236}">
                <a16:creationId xmlns:a16="http://schemas.microsoft.com/office/drawing/2014/main" id="{FE885DE1-00C6-403E-9E49-67FCC3DB8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811" y="3589914"/>
            <a:ext cx="3272118" cy="218004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4 cách trị sâu ăn lá đơn giản nhưng đem lại hiệu quả bất ngờ">
            <a:extLst>
              <a:ext uri="{FF2B5EF4-FFF2-40B4-BE49-F238E27FC236}">
                <a16:creationId xmlns:a16="http://schemas.microsoft.com/office/drawing/2014/main" id="{080603AF-9B61-4EAF-88DB-2D172209AE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358" y="3751835"/>
            <a:ext cx="2607242" cy="19561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526CC81-ACE5-4B6A-8CB3-2E912759FD45}"/>
              </a:ext>
            </a:extLst>
          </p:cNvPr>
          <p:cNvSpPr/>
          <p:nvPr/>
        </p:nvSpPr>
        <p:spPr>
          <a:xfrm>
            <a:off x="708213" y="5707946"/>
            <a:ext cx="10578352" cy="10155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800" dirty="0"/>
              <a:t>Con người vận dụng hiểu biết về sinh trưởng, phát triển của động vật để tăng năng suất vật nuôi, cây trồng như thế nào?</a:t>
            </a:r>
            <a:endParaRPr lang="en-US" sz="2800" dirty="0"/>
          </a:p>
        </p:txBody>
      </p:sp>
    </p:spTree>
    <p:extLst>
      <p:ext uri="{BB962C8B-B14F-4D97-AF65-F5344CB8AC3E}">
        <p14:creationId xmlns:p14="http://schemas.microsoft.com/office/powerpoint/2010/main" val="388985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par>
                                <p:cTn id="8" presetID="6" presetClass="entr" presetSubtype="16"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circle(in)">
                                      <p:cBhvr>
                                        <p:cTn id="10" dur="2000"/>
                                        <p:tgtEl>
                                          <p:spTgt spid="3076"/>
                                        </p:tgtEl>
                                      </p:cBhvr>
                                    </p:animEffect>
                                  </p:childTnLst>
                                </p:cTn>
                              </p:par>
                              <p:par>
                                <p:cTn id="11" presetID="6" presetClass="entr" presetSubtype="16"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circle(in)">
                                      <p:cBhvr>
                                        <p:cTn id="13" dur="2000"/>
                                        <p:tgtEl>
                                          <p:spTgt spid="3078"/>
                                        </p:tgtEl>
                                      </p:cBhvr>
                                    </p:animEffect>
                                  </p:childTnLst>
                                </p:cTn>
                              </p:par>
                              <p:par>
                                <p:cTn id="14" presetID="6" presetClass="entr" presetSubtype="16" fill="hold" nodeType="with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circle(in)">
                                      <p:cBhvr>
                                        <p:cTn id="16" dur="2000"/>
                                        <p:tgtEl>
                                          <p:spTgt spid="3080"/>
                                        </p:tgtEl>
                                      </p:cBhvr>
                                    </p:animEffect>
                                  </p:childTnLst>
                                </p:cTn>
                              </p:par>
                              <p:par>
                                <p:cTn id="17" presetID="6" presetClass="entr" presetSubtype="16" fill="hold" nodeType="withEffect">
                                  <p:stCondLst>
                                    <p:cond delay="0"/>
                                  </p:stCondLst>
                                  <p:childTnLst>
                                    <p:set>
                                      <p:cBhvr>
                                        <p:cTn id="18" dur="1" fill="hold">
                                          <p:stCondLst>
                                            <p:cond delay="0"/>
                                          </p:stCondLst>
                                        </p:cTn>
                                        <p:tgtEl>
                                          <p:spTgt spid="3082"/>
                                        </p:tgtEl>
                                        <p:attrNameLst>
                                          <p:attrName>style.visibility</p:attrName>
                                        </p:attrNameLst>
                                      </p:cBhvr>
                                      <p:to>
                                        <p:strVal val="visible"/>
                                      </p:to>
                                    </p:set>
                                    <p:animEffect transition="in" filter="circle(in)">
                                      <p:cBhvr>
                                        <p:cTn id="19" dur="2000"/>
                                        <p:tgtEl>
                                          <p:spTgt spid="308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9DF79-E1D7-4FE2-9409-9E103B545569}"/>
              </a:ext>
            </a:extLst>
          </p:cNvPr>
          <p:cNvSpPr>
            <a:spLocks noGrp="1"/>
          </p:cNvSpPr>
          <p:nvPr>
            <p:ph type="title"/>
          </p:nvPr>
        </p:nvSpPr>
        <p:spPr>
          <a:xfrm>
            <a:off x="327212" y="284442"/>
            <a:ext cx="10515600" cy="1325563"/>
          </a:xfrm>
        </p:spPr>
        <p:txBody>
          <a:bodyPr/>
          <a:lstStyle/>
          <a:p>
            <a:r>
              <a:rPr lang="vi-VN" sz="4400" dirty="0">
                <a:solidFill>
                  <a:srgbClr val="FF0000"/>
                </a:solidFill>
              </a:rPr>
              <a:t>III. Một số ứng dụng sinh trưởng và phát triển trong thực tiễn.</a:t>
            </a:r>
            <a:endParaRPr lang="en-US" dirty="0"/>
          </a:p>
        </p:txBody>
      </p:sp>
      <p:sp>
        <p:nvSpPr>
          <p:cNvPr id="3" name="Content Placeholder 2">
            <a:extLst>
              <a:ext uri="{FF2B5EF4-FFF2-40B4-BE49-F238E27FC236}">
                <a16:creationId xmlns:a16="http://schemas.microsoft.com/office/drawing/2014/main" id="{1A34F0F4-1DCC-4C99-814D-5CEAEDB40EFA}"/>
              </a:ext>
            </a:extLst>
          </p:cNvPr>
          <p:cNvSpPr>
            <a:spLocks noGrp="1"/>
          </p:cNvSpPr>
          <p:nvPr>
            <p:ph idx="1"/>
          </p:nvPr>
        </p:nvSpPr>
        <p:spPr>
          <a:xfrm>
            <a:off x="497540" y="1610004"/>
            <a:ext cx="11084859" cy="4963553"/>
          </a:xfrm>
        </p:spPr>
        <p:txBody>
          <a:bodyPr>
            <a:noAutofit/>
          </a:bodyPr>
          <a:lstStyle/>
          <a:p>
            <a:pPr marL="0" marR="27305" indent="0" algn="just">
              <a:buNone/>
            </a:pPr>
            <a:r>
              <a:rPr lang="vi-VN" sz="3200" dirty="0">
                <a:solidFill>
                  <a:srgbClr val="000000"/>
                </a:solidFill>
                <a:effectLst/>
                <a:latin typeface="Times New Roman" panose="02020603050405020304" pitchFamily="18" charset="0"/>
                <a:ea typeface="Arial" panose="020B0604020202020204" pitchFamily="34" charset="0"/>
              </a:rPr>
              <a:t>- Con người vận dụng hiểu biết về sinh trưởng, phát triển của động vật trong thực tiễn như:</a:t>
            </a:r>
            <a:endParaRPr lang="en-US" sz="3200" dirty="0">
              <a:effectLst/>
              <a:latin typeface="Times New Roman" panose="02020603050405020304" pitchFamily="18" charset="0"/>
              <a:ea typeface="Times New Roman" panose="02020603050405020304" pitchFamily="18" charset="0"/>
            </a:endParaRPr>
          </a:p>
          <a:p>
            <a:pPr marL="0" marR="27305" indent="0" algn="just">
              <a:buNone/>
            </a:pPr>
            <a:r>
              <a:rPr lang="vi-VN" sz="3200" dirty="0">
                <a:solidFill>
                  <a:srgbClr val="000000"/>
                </a:solidFill>
                <a:effectLst/>
                <a:latin typeface="Times New Roman" panose="02020603050405020304" pitchFamily="18" charset="0"/>
                <a:ea typeface="Arial" panose="020B0604020202020204" pitchFamily="34" charset="0"/>
              </a:rPr>
              <a:t>+ Điều hòa sinh trưởng và phát triển ở vật nuôi bằng cách sử dụng các loại vitamin, khoáng chất kích thích sự trao đổi chất, thúc đẩy sinh trưởng, phát triển của vật nuôi.</a:t>
            </a:r>
            <a:endParaRPr lang="en-US" sz="3200" dirty="0">
              <a:effectLst/>
              <a:latin typeface="Times New Roman" panose="02020603050405020304" pitchFamily="18" charset="0"/>
              <a:ea typeface="Times New Roman" panose="02020603050405020304" pitchFamily="18" charset="0"/>
            </a:endParaRPr>
          </a:p>
          <a:p>
            <a:pPr marL="0" marR="27305" indent="0" algn="just">
              <a:buNone/>
            </a:pPr>
            <a:r>
              <a:rPr lang="vi-VN" sz="3200" dirty="0">
                <a:solidFill>
                  <a:srgbClr val="000000"/>
                </a:solidFill>
                <a:effectLst/>
                <a:latin typeface="Times New Roman" panose="02020603050405020304" pitchFamily="18" charset="0"/>
                <a:ea typeface="Arial" panose="020B0604020202020204" pitchFamily="34" charset="0"/>
              </a:rPr>
              <a:t>+ Điều khiển yếu tố môi trường (nhiệt độ, ánh sáng,…) để làm thay đổi tốc độ sinh trưởng và phát triển của vật nuôi.</a:t>
            </a:r>
            <a:endParaRPr lang="vi-VN" sz="3200" dirty="0">
              <a:latin typeface="Times New Roman" panose="02020603050405020304" pitchFamily="18" charset="0"/>
              <a:ea typeface="Arial" panose="020B0604020202020204" pitchFamily="34" charset="0"/>
            </a:endParaRPr>
          </a:p>
          <a:p>
            <a:pPr marL="0" marR="27305" indent="0" algn="just">
              <a:buNone/>
            </a:pPr>
            <a:r>
              <a:rPr lang="vi-VN" sz="3200" dirty="0">
                <a:solidFill>
                  <a:srgbClr val="000000"/>
                </a:solidFill>
                <a:effectLst/>
                <a:latin typeface="Times New Roman" panose="02020603050405020304" pitchFamily="18" charset="0"/>
                <a:ea typeface="Arial" panose="020B0604020202020204" pitchFamily="34" charset="0"/>
              </a:rPr>
              <a:t>+ Dựa vào hiểu biết về chu kì sinh trưởng và phát triển của các loài sâu để tìm ra biện pháp tiêu diệt sâu bọ gây hại cây trồng.</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6747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966F7-FD53-4E48-A222-C23D18323E9A}"/>
              </a:ext>
            </a:extLst>
          </p:cNvPr>
          <p:cNvSpPr>
            <a:spLocks noGrp="1"/>
          </p:cNvSpPr>
          <p:nvPr>
            <p:ph type="title"/>
          </p:nvPr>
        </p:nvSpPr>
        <p:spPr>
          <a:xfrm>
            <a:off x="2933700" y="162785"/>
            <a:ext cx="6324600" cy="576169"/>
          </a:xfrm>
        </p:spPr>
        <p:txBody>
          <a:bodyPr>
            <a:normAutofit fontScale="90000"/>
          </a:bodyPr>
          <a:lstStyle/>
          <a:p>
            <a:pPr algn="ctr"/>
            <a:r>
              <a:rPr lang="vi-VN" sz="4000" b="1" dirty="0">
                <a:solidFill>
                  <a:srgbClr val="00B0F0"/>
                </a:solidFill>
              </a:rPr>
              <a:t>LUYỆN TẬP</a:t>
            </a:r>
            <a:endParaRPr lang="en-US" sz="4000" b="1" dirty="0">
              <a:solidFill>
                <a:srgbClr val="00B0F0"/>
              </a:solidFill>
            </a:endParaRPr>
          </a:p>
        </p:txBody>
      </p:sp>
      <p:sp>
        <p:nvSpPr>
          <p:cNvPr id="3" name="Content Placeholder 2">
            <a:extLst>
              <a:ext uri="{FF2B5EF4-FFF2-40B4-BE49-F238E27FC236}">
                <a16:creationId xmlns:a16="http://schemas.microsoft.com/office/drawing/2014/main" id="{AD134326-0A54-4489-83E8-562EBB96E040}"/>
              </a:ext>
            </a:extLst>
          </p:cNvPr>
          <p:cNvSpPr>
            <a:spLocks noGrp="1"/>
          </p:cNvSpPr>
          <p:nvPr>
            <p:ph idx="1"/>
          </p:nvPr>
        </p:nvSpPr>
        <p:spPr>
          <a:xfrm>
            <a:off x="5593976" y="1864659"/>
            <a:ext cx="5836024" cy="4061012"/>
          </a:xfrm>
        </p:spPr>
        <p:txBody>
          <a:bodyPr>
            <a:noAutofit/>
          </a:bodyPr>
          <a:lstStyle/>
          <a:p>
            <a:pPr marL="0" indent="0">
              <a:buNone/>
            </a:pPr>
            <a:r>
              <a:rPr lang="vi-VN" sz="3200" dirty="0"/>
              <a:t>1. </a:t>
            </a:r>
            <a:r>
              <a:rPr lang="vi-VN" sz="3200" b="0" i="0" dirty="0">
                <a:solidFill>
                  <a:srgbClr val="000000"/>
                </a:solidFill>
                <a:effectLst/>
                <a:latin typeface="Arial" panose="020B0604020202020204" pitchFamily="34" charset="0"/>
              </a:rPr>
              <a:t>Muốn tiêu diệt muỗi thì nên tiêu diệt ở giai đoạn: bọ gậy. Vì đây là giai đoạn phát triển dễ tác động nhất. Vào giai đoạn này, chúng thường sống tập trung dưới nước (ao tù, chum vại,…), thời gian tồn tại lâu dài nên dễ thực hiện các biện pháp tiêu diệt.</a:t>
            </a:r>
            <a:r>
              <a:rPr lang="vi-VN" sz="3200" dirty="0"/>
              <a:t> </a:t>
            </a:r>
            <a:endParaRPr lang="en-US" sz="3200" dirty="0"/>
          </a:p>
        </p:txBody>
      </p:sp>
      <p:pic>
        <p:nvPicPr>
          <p:cNvPr id="4" name="Picture 2" descr="Quan sát hình 31.1 và 31.2 Mô tả vòng đời của các sinh vật trong hình">
            <a:extLst>
              <a:ext uri="{FF2B5EF4-FFF2-40B4-BE49-F238E27FC236}">
                <a16:creationId xmlns:a16="http://schemas.microsoft.com/office/drawing/2014/main" id="{F7654D30-D73B-4331-9E32-5A7F3F9237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9804"/>
          <a:stretch/>
        </p:blipFill>
        <p:spPr bwMode="auto">
          <a:xfrm>
            <a:off x="609600" y="2235731"/>
            <a:ext cx="3861712" cy="31664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4B6BE8-4943-4F84-BB0E-C6016E28A3BB}"/>
              </a:ext>
            </a:extLst>
          </p:cNvPr>
          <p:cNvSpPr txBox="1"/>
          <p:nvPr/>
        </p:nvSpPr>
        <p:spPr>
          <a:xfrm>
            <a:off x="313764" y="824753"/>
            <a:ext cx="10829365" cy="954107"/>
          </a:xfrm>
          <a:prstGeom prst="rect">
            <a:avLst/>
          </a:prstGeom>
          <a:noFill/>
        </p:spPr>
        <p:txBody>
          <a:bodyPr wrap="square" rtlCol="0">
            <a:spAutoFit/>
          </a:bodyPr>
          <a:lstStyle/>
          <a:p>
            <a:r>
              <a:rPr lang="vi-VN" sz="2800" dirty="0">
                <a:solidFill>
                  <a:srgbClr val="FF0000"/>
                </a:solidFill>
              </a:rPr>
              <a:t>Bài 1: Muốn tiêu diệt muỗi thì nên tiêu diệt ở giai đoạn nào là hiệu quả nhất? Vì sao</a:t>
            </a:r>
            <a:endParaRPr lang="en-US" sz="2800" dirty="0">
              <a:solidFill>
                <a:srgbClr val="FF0000"/>
              </a:solidFill>
            </a:endParaRPr>
          </a:p>
        </p:txBody>
      </p:sp>
    </p:spTree>
    <p:extLst>
      <p:ext uri="{BB962C8B-B14F-4D97-AF65-F5344CB8AC3E}">
        <p14:creationId xmlns:p14="http://schemas.microsoft.com/office/powerpoint/2010/main" val="195264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heel(1)">
                                      <p:cBhvr>
                                        <p:cTn id="16"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81ABA-0E72-4823-90F1-67F7BD436402}"/>
              </a:ext>
            </a:extLst>
          </p:cNvPr>
          <p:cNvSpPr>
            <a:spLocks noGrp="1"/>
          </p:cNvSpPr>
          <p:nvPr>
            <p:ph type="title"/>
          </p:nvPr>
        </p:nvSpPr>
        <p:spPr/>
        <p:txBody>
          <a:bodyPr/>
          <a:lstStyle/>
          <a:p>
            <a:r>
              <a:rPr lang="vi-VN" dirty="0">
                <a:solidFill>
                  <a:srgbClr val="FF0000"/>
                </a:solidFill>
              </a:rPr>
              <a:t>Bài 2: Để bảo vệ mùa màng, cần phải tiêu diệt sâu hại ở giai đoạn nào?</a:t>
            </a:r>
            <a:endParaRPr lang="en-US" dirty="0">
              <a:solidFill>
                <a:srgbClr val="FF0000"/>
              </a:solidFill>
            </a:endParaRPr>
          </a:p>
        </p:txBody>
      </p:sp>
      <p:sp>
        <p:nvSpPr>
          <p:cNvPr id="3" name="Content Placeholder 2">
            <a:extLst>
              <a:ext uri="{FF2B5EF4-FFF2-40B4-BE49-F238E27FC236}">
                <a16:creationId xmlns:a16="http://schemas.microsoft.com/office/drawing/2014/main" id="{5455C6E1-3A6D-4C14-AE43-804C1EC367D7}"/>
              </a:ext>
            </a:extLst>
          </p:cNvPr>
          <p:cNvSpPr>
            <a:spLocks noGrp="1"/>
          </p:cNvSpPr>
          <p:nvPr>
            <p:ph idx="1"/>
          </p:nvPr>
        </p:nvSpPr>
        <p:spPr>
          <a:xfrm>
            <a:off x="7019364" y="1825625"/>
            <a:ext cx="4334435" cy="4351338"/>
          </a:xfrm>
        </p:spPr>
        <p:txBody>
          <a:bodyPr>
            <a:normAutofit/>
          </a:bodyPr>
          <a:lstStyle/>
          <a:p>
            <a:pPr marL="0" indent="0">
              <a:buNone/>
            </a:pPr>
            <a:r>
              <a:rPr lang="vi-VN" sz="3600" b="0" i="0" dirty="0">
                <a:solidFill>
                  <a:srgbClr val="000000"/>
                </a:solidFill>
                <a:effectLst/>
                <a:latin typeface="Times New Roman" panose="02020603050405020304" pitchFamily="18" charset="0"/>
              </a:rPr>
              <a:t>Để bảo vệ mùa màng, cần phải diệt sâu hại ở giai đoạn sâu non. Đây là giai đoạn sâu sử dụng nguồn thức ăn lớn để dự trữ và phát triển thành con trưởng thành.</a:t>
            </a:r>
            <a:endParaRPr lang="en-US" sz="3600" dirty="0"/>
          </a:p>
        </p:txBody>
      </p:sp>
      <p:pic>
        <p:nvPicPr>
          <p:cNvPr id="4" name="Picture 2" descr="Vòng Đời Của Bướm - 4 Giai Đoạn Quan Trọng Nhất">
            <a:extLst>
              <a:ext uri="{FF2B5EF4-FFF2-40B4-BE49-F238E27FC236}">
                <a16:creationId xmlns:a16="http://schemas.microsoft.com/office/drawing/2014/main" id="{B38BD24A-6EEC-4416-A4F1-51FAB80AE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69459"/>
            <a:ext cx="5686912" cy="315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18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767D-C12A-4493-A168-A12B2C24D2DA}"/>
              </a:ext>
            </a:extLst>
          </p:cNvPr>
          <p:cNvSpPr>
            <a:spLocks noGrp="1"/>
          </p:cNvSpPr>
          <p:nvPr>
            <p:ph type="title"/>
          </p:nvPr>
        </p:nvSpPr>
        <p:spPr>
          <a:xfrm>
            <a:off x="276785" y="-62753"/>
            <a:ext cx="11638430" cy="1846729"/>
          </a:xfrm>
        </p:spPr>
        <p:txBody>
          <a:bodyPr>
            <a:normAutofit fontScale="90000"/>
          </a:bodyPr>
          <a:lstStyle/>
          <a:p>
            <a:pPr algn="ctr">
              <a:lnSpc>
                <a:spcPct val="150000"/>
              </a:lnSpc>
            </a:pPr>
            <a:r>
              <a:rPr lang="vi-VN" b="1" dirty="0">
                <a:solidFill>
                  <a:srgbClr val="FF0000"/>
                </a:solidFill>
              </a:rPr>
              <a:t>TIẾT 125, 126 – BÀI 31: </a:t>
            </a:r>
            <a:br>
              <a:rPr lang="vi-VN" b="1" dirty="0">
                <a:solidFill>
                  <a:srgbClr val="FF0000"/>
                </a:solidFill>
              </a:rPr>
            </a:br>
            <a:r>
              <a:rPr lang="vi-VN" b="1" dirty="0">
                <a:solidFill>
                  <a:srgbClr val="FF0000"/>
                </a:solidFill>
              </a:rPr>
              <a:t>SINH TRƯỞNG VÀ PHÁT TRIỂN Ở ĐỘNG VẬT</a:t>
            </a:r>
            <a:endParaRPr lang="en-US" b="1" dirty="0">
              <a:solidFill>
                <a:srgbClr val="FF0000"/>
              </a:solidFill>
            </a:endParaRPr>
          </a:p>
        </p:txBody>
      </p:sp>
      <p:sp>
        <p:nvSpPr>
          <p:cNvPr id="4" name="Title 1">
            <a:extLst>
              <a:ext uri="{FF2B5EF4-FFF2-40B4-BE49-F238E27FC236}">
                <a16:creationId xmlns:a16="http://schemas.microsoft.com/office/drawing/2014/main" id="{9F15655B-1528-4A8F-8E2B-0C4CDDC29FF7}"/>
              </a:ext>
            </a:extLst>
          </p:cNvPr>
          <p:cNvSpPr txBox="1">
            <a:spLocks/>
          </p:cNvSpPr>
          <p:nvPr/>
        </p:nvSpPr>
        <p:spPr>
          <a:xfrm>
            <a:off x="156881" y="2178424"/>
            <a:ext cx="117583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b="1" dirty="0"/>
              <a:t>I. Các giai đoạn sinh trưởng và phát triển ở động vật</a:t>
            </a:r>
            <a:endParaRPr lang="en-US" b="1" dirty="0"/>
          </a:p>
        </p:txBody>
      </p:sp>
    </p:spTree>
    <p:extLst>
      <p:ext uri="{BB962C8B-B14F-4D97-AF65-F5344CB8AC3E}">
        <p14:creationId xmlns:p14="http://schemas.microsoft.com/office/powerpoint/2010/main" val="371403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uan sát hình 31.1, cho biết dấu hiệu nhận biết sự sinh trưởng và phát  triển ở chó. - Olm">
            <a:extLst>
              <a:ext uri="{FF2B5EF4-FFF2-40B4-BE49-F238E27FC236}">
                <a16:creationId xmlns:a16="http://schemas.microsoft.com/office/drawing/2014/main" id="{7A33FA94-A873-40BE-892A-9A109F3F7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4" y="308648"/>
            <a:ext cx="4294934" cy="32464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hoa học tự nhiên 7 Cánh diều Bài 31: Sinh trưởng và phát triển ở động vật">
            <a:extLst>
              <a:ext uri="{FF2B5EF4-FFF2-40B4-BE49-F238E27FC236}">
                <a16:creationId xmlns:a16="http://schemas.microsoft.com/office/drawing/2014/main" id="{13B3E88E-0F6D-45CB-95C5-1C8C6A890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457" y="-1"/>
            <a:ext cx="5436390" cy="48265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7CE365C-1035-4955-A116-E4310EDFBB52}"/>
              </a:ext>
            </a:extLst>
          </p:cNvPr>
          <p:cNvSpPr/>
          <p:nvPr/>
        </p:nvSpPr>
        <p:spPr>
          <a:xfrm>
            <a:off x="385483" y="4855023"/>
            <a:ext cx="11582400" cy="1859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t>Quan sát hình 31.1 và 31.2:</a:t>
            </a:r>
          </a:p>
          <a:p>
            <a:r>
              <a:rPr lang="vi-VN" sz="2800" dirty="0"/>
              <a:t>a. Mô tả vòng đời của các sinh vật trong hình.</a:t>
            </a:r>
          </a:p>
          <a:p>
            <a:r>
              <a:rPr lang="vi-VN" sz="2800" dirty="0"/>
              <a:t>b. Nhận xét về hình thái cơ thể của con non giống hay khác so với cơ thể mẹ sau khi sinh ra hoặc nở ra từ trứng ở mỗi loài động vật đó.</a:t>
            </a:r>
            <a:endParaRPr lang="en-US" sz="2800" dirty="0"/>
          </a:p>
        </p:txBody>
      </p:sp>
    </p:spTree>
    <p:extLst>
      <p:ext uri="{BB962C8B-B14F-4D97-AF65-F5344CB8AC3E}">
        <p14:creationId xmlns:p14="http://schemas.microsoft.com/office/powerpoint/2010/main" val="344269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Quan sát hình 31.1, cho biết dấu hiệu nhận biết sự sinh trưởng và phát  triển ở chó. - Olm">
            <a:extLst>
              <a:ext uri="{FF2B5EF4-FFF2-40B4-BE49-F238E27FC236}">
                <a16:creationId xmlns:a16="http://schemas.microsoft.com/office/drawing/2014/main" id="{91BB41F4-351B-4CC6-8F41-90F92D092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7369"/>
            <a:ext cx="4294934" cy="324649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37D59E6D-2D59-4AA8-BC5A-22AF72FA98AE}"/>
              </a:ext>
            </a:extLst>
          </p:cNvPr>
          <p:cNvSpPr>
            <a:spLocks noGrp="1"/>
          </p:cNvSpPr>
          <p:nvPr>
            <p:ph idx="1"/>
          </p:nvPr>
        </p:nvSpPr>
        <p:spPr>
          <a:xfrm>
            <a:off x="5862917" y="0"/>
            <a:ext cx="5154707" cy="774814"/>
          </a:xfrm>
        </p:spPr>
        <p:txBody>
          <a:bodyPr>
            <a:normAutofit fontScale="92500" lnSpcReduction="10000"/>
          </a:bodyPr>
          <a:lstStyle/>
          <a:p>
            <a:pPr marL="0" marR="28575" indent="0" algn="just">
              <a:lnSpc>
                <a:spcPct val="110000"/>
              </a:lnSpc>
              <a:spcAft>
                <a:spcPts val="0"/>
              </a:spcAft>
              <a:buNone/>
            </a:pPr>
            <a:r>
              <a:rPr lang="vi-VN" sz="4800" dirty="0">
                <a:solidFill>
                  <a:srgbClr val="000000"/>
                </a:solidFill>
                <a:latin typeface="Times New Roman" panose="02020603050405020304" pitchFamily="18" charset="0"/>
                <a:ea typeface="Times New Roman" panose="02020603050405020304" pitchFamily="18" charset="0"/>
              </a:rPr>
              <a:t>a.</a:t>
            </a:r>
            <a:r>
              <a:rPr lang="en-US" sz="4800" dirty="0">
                <a:solidFill>
                  <a:srgbClr val="000000"/>
                </a:solidFill>
                <a:effectLst/>
                <a:latin typeface="Times New Roman" panose="02020603050405020304" pitchFamily="18" charset="0"/>
                <a:ea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rPr>
              <a:t>Vòng</a:t>
            </a:r>
            <a:r>
              <a:rPr lang="en-US" sz="4800" dirty="0">
                <a:solidFill>
                  <a:srgbClr val="000000"/>
                </a:solidFill>
                <a:effectLst/>
                <a:latin typeface="Times New Roman" panose="02020603050405020304" pitchFamily="18" charset="0"/>
                <a:ea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rPr>
              <a:t>đời</a:t>
            </a:r>
            <a:r>
              <a:rPr lang="en-US" sz="4800" dirty="0">
                <a:solidFill>
                  <a:srgbClr val="000000"/>
                </a:solidFill>
                <a:effectLst/>
                <a:latin typeface="Times New Roman" panose="02020603050405020304" pitchFamily="18" charset="0"/>
                <a:ea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rPr>
              <a:t>của</a:t>
            </a:r>
            <a:r>
              <a:rPr lang="en-US" sz="4800" dirty="0">
                <a:solidFill>
                  <a:srgbClr val="000000"/>
                </a:solidFill>
                <a:effectLst/>
                <a:latin typeface="Times New Roman" panose="02020603050405020304" pitchFamily="18" charset="0"/>
                <a:ea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rPr>
              <a:t>chó</a:t>
            </a:r>
            <a:r>
              <a:rPr lang="en-US" sz="4800" dirty="0">
                <a:solidFill>
                  <a:srgbClr val="000000"/>
                </a:solidFill>
                <a:effectLst/>
                <a:latin typeface="Times New Roman" panose="02020603050405020304" pitchFamily="18" charset="0"/>
                <a:ea typeface="Times New Roman" panose="02020603050405020304" pitchFamily="18" charset="0"/>
              </a:rPr>
              <a:t>:</a:t>
            </a:r>
            <a:endParaRPr lang="vi-VN" dirty="0"/>
          </a:p>
        </p:txBody>
      </p:sp>
      <p:sp>
        <p:nvSpPr>
          <p:cNvPr id="6" name="Rectangle 5">
            <a:extLst>
              <a:ext uri="{FF2B5EF4-FFF2-40B4-BE49-F238E27FC236}">
                <a16:creationId xmlns:a16="http://schemas.microsoft.com/office/drawing/2014/main" id="{670A5E3A-B69D-43F5-9151-9D15DAA0C743}"/>
              </a:ext>
            </a:extLst>
          </p:cNvPr>
          <p:cNvSpPr/>
          <p:nvPr/>
        </p:nvSpPr>
        <p:spPr>
          <a:xfrm>
            <a:off x="4442851" y="729988"/>
            <a:ext cx="3907771" cy="22360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triển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tế</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hóa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quan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rồi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rPr>
              <a:t> con non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chó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mẹ</a:t>
            </a:r>
            <a:endParaRPr lang="en-US" sz="2400" dirty="0"/>
          </a:p>
        </p:txBody>
      </p:sp>
      <p:sp>
        <p:nvSpPr>
          <p:cNvPr id="7" name="Rectangle 6">
            <a:extLst>
              <a:ext uri="{FF2B5EF4-FFF2-40B4-BE49-F238E27FC236}">
                <a16:creationId xmlns:a16="http://schemas.microsoft.com/office/drawing/2014/main" id="{0AD4F976-2618-433C-B7BB-BF6828407DBA}"/>
              </a:ext>
            </a:extLst>
          </p:cNvPr>
          <p:cNvSpPr/>
          <p:nvPr/>
        </p:nvSpPr>
        <p:spPr>
          <a:xfrm>
            <a:off x="9153807" y="1157893"/>
            <a:ext cx="2858899" cy="1800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solidFill>
                  <a:srgbClr val="000000"/>
                </a:solidFill>
                <a:effectLst/>
                <a:latin typeface="Times New Roman" panose="02020603050405020304" pitchFamily="18" charset="0"/>
                <a:ea typeface="Times New Roman" panose="02020603050405020304" pitchFamily="18" charset="0"/>
              </a:rPr>
              <a:t>Con non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rPr>
              <a:t> ra</a:t>
            </a:r>
            <a:endParaRPr lang="en-US" sz="2400" dirty="0"/>
          </a:p>
        </p:txBody>
      </p:sp>
      <p:sp>
        <p:nvSpPr>
          <p:cNvPr id="8" name="Rectangle 7">
            <a:extLst>
              <a:ext uri="{FF2B5EF4-FFF2-40B4-BE49-F238E27FC236}">
                <a16:creationId xmlns:a16="http://schemas.microsoft.com/office/drawing/2014/main" id="{5804848B-774E-4463-BAD2-352EAE051D8A}"/>
              </a:ext>
            </a:extLst>
          </p:cNvPr>
          <p:cNvSpPr/>
          <p:nvPr/>
        </p:nvSpPr>
        <p:spPr>
          <a:xfrm>
            <a:off x="8760199" y="3963837"/>
            <a:ext cx="2876830" cy="16206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rgbClr val="000000"/>
                </a:solidFill>
                <a:effectLst/>
                <a:latin typeface="Times New Roman" panose="02020603050405020304" pitchFamily="18" charset="0"/>
                <a:ea typeface="Times New Roman" panose="02020603050405020304" pitchFamily="18" charset="0"/>
              </a:rPr>
              <a:t>Con non </a:t>
            </a:r>
            <a:r>
              <a:rPr lang="en-US" sz="2400" dirty="0" err="1">
                <a:solidFill>
                  <a:srgbClr val="000000"/>
                </a:solidFill>
                <a:effectLst/>
                <a:latin typeface="Times New Roman" panose="02020603050405020304" pitchFamily="18" charset="0"/>
                <a:ea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trưởng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triển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nặng</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p>
        </p:txBody>
      </p:sp>
      <p:sp>
        <p:nvSpPr>
          <p:cNvPr id="9" name="Rectangle 8">
            <a:extLst>
              <a:ext uri="{FF2B5EF4-FFF2-40B4-BE49-F238E27FC236}">
                <a16:creationId xmlns:a16="http://schemas.microsoft.com/office/drawing/2014/main" id="{FBA88064-BAF9-4F8E-A4B2-6BE9AED53233}"/>
              </a:ext>
            </a:extLst>
          </p:cNvPr>
          <p:cNvSpPr/>
          <p:nvPr/>
        </p:nvSpPr>
        <p:spPr>
          <a:xfrm>
            <a:off x="4666551" y="4070297"/>
            <a:ext cx="3020266" cy="137896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solidFill>
                  <a:srgbClr val="000000"/>
                </a:solidFill>
                <a:effectLst/>
                <a:latin typeface="Times New Roman" panose="02020603050405020304" pitchFamily="18" charset="0"/>
                <a:ea typeface="Times New Roman" panose="02020603050405020304" pitchFamily="18" charset="0"/>
              </a:rPr>
              <a:t>Con </a:t>
            </a:r>
            <a:r>
              <a:rPr lang="en-US" sz="2400" dirty="0" err="1">
                <a:solidFill>
                  <a:srgbClr val="000000"/>
                </a:solidFill>
                <a:effectLst/>
                <a:latin typeface="Times New Roman" panose="02020603050405020304" pitchFamily="18" charset="0"/>
                <a:ea typeface="Times New Roman" panose="02020603050405020304" pitchFamily="18" charset="0"/>
              </a:rPr>
              <a:t>trưởng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sản</a:t>
            </a:r>
            <a:endParaRPr lang="en-US" sz="2400" dirty="0"/>
          </a:p>
        </p:txBody>
      </p:sp>
      <p:sp>
        <p:nvSpPr>
          <p:cNvPr id="10" name="Rectangle 9">
            <a:extLst>
              <a:ext uri="{FF2B5EF4-FFF2-40B4-BE49-F238E27FC236}">
                <a16:creationId xmlns:a16="http://schemas.microsoft.com/office/drawing/2014/main" id="{E2C3F439-96BF-4487-A9A2-F32DCAC4ADC8}"/>
              </a:ext>
            </a:extLst>
          </p:cNvPr>
          <p:cNvSpPr/>
          <p:nvPr/>
        </p:nvSpPr>
        <p:spPr>
          <a:xfrm>
            <a:off x="224118" y="4084697"/>
            <a:ext cx="3380535" cy="13789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8575" indent="0" algn="ctr">
              <a:lnSpc>
                <a:spcPct val="110000"/>
              </a:lnSpc>
              <a:spcAft>
                <a:spcPts val="0"/>
              </a:spcAft>
              <a:buNone/>
            </a:pPr>
            <a:r>
              <a:rPr lang="en-US" sz="2400" dirty="0">
                <a:solidFill>
                  <a:srgbClr val="000000"/>
                </a:solidFill>
                <a:effectLst/>
                <a:latin typeface="Times New Roman" panose="02020603050405020304" pitchFamily="18" charset="0"/>
                <a:ea typeface="Times New Roman" panose="02020603050405020304" pitchFamily="18" charset="0"/>
              </a:rPr>
              <a:t>Con </a:t>
            </a:r>
            <a:r>
              <a:rPr lang="en-US" sz="2400" dirty="0" err="1">
                <a:solidFill>
                  <a:srgbClr val="000000"/>
                </a:solidFill>
                <a:effectLst/>
                <a:latin typeface="Times New Roman" panose="02020603050405020304" pitchFamily="18" charset="0"/>
                <a:ea typeface="Times New Roman" panose="02020603050405020304" pitchFamily="18" charset="0"/>
              </a:rPr>
              <a:t>trưởng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thụ</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thai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rPr>
              <a:t> ra con non.</a:t>
            </a:r>
            <a:endParaRPr lang="vi-VN" sz="2400" dirty="0">
              <a:effectLst/>
              <a:latin typeface="Times New Roman" panose="02020603050405020304" pitchFamily="18" charset="0"/>
              <a:ea typeface="Times New Roman" panose="02020603050405020304" pitchFamily="18" charset="0"/>
            </a:endParaRPr>
          </a:p>
        </p:txBody>
      </p:sp>
      <p:sp>
        <p:nvSpPr>
          <p:cNvPr id="12" name="Arrow: Right 11">
            <a:extLst>
              <a:ext uri="{FF2B5EF4-FFF2-40B4-BE49-F238E27FC236}">
                <a16:creationId xmlns:a16="http://schemas.microsoft.com/office/drawing/2014/main" id="{9D60F0BF-65A7-4732-A931-8BE748724208}"/>
              </a:ext>
            </a:extLst>
          </p:cNvPr>
          <p:cNvSpPr/>
          <p:nvPr/>
        </p:nvSpPr>
        <p:spPr>
          <a:xfrm>
            <a:off x="8440269" y="1570583"/>
            <a:ext cx="713537" cy="32505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FA461DA9-34B1-4E19-9D93-D39D65B18395}"/>
              </a:ext>
            </a:extLst>
          </p:cNvPr>
          <p:cNvSpPr/>
          <p:nvPr/>
        </p:nvSpPr>
        <p:spPr>
          <a:xfrm>
            <a:off x="10257305" y="2966049"/>
            <a:ext cx="325951" cy="98163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D537F83D-C128-447D-95DD-C750A3D5DE58}"/>
              </a:ext>
            </a:extLst>
          </p:cNvPr>
          <p:cNvSpPr/>
          <p:nvPr/>
        </p:nvSpPr>
        <p:spPr>
          <a:xfrm rot="10800000">
            <a:off x="7719031" y="4535572"/>
            <a:ext cx="931489" cy="4772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1225A26A-91F6-438B-8D43-AE23F6F8C17E}"/>
              </a:ext>
            </a:extLst>
          </p:cNvPr>
          <p:cNvSpPr/>
          <p:nvPr/>
        </p:nvSpPr>
        <p:spPr>
          <a:xfrm rot="10800000">
            <a:off x="3618939" y="4535572"/>
            <a:ext cx="931489" cy="4772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10299CF-0A6C-4408-A877-D35AB1574EA8}"/>
              </a:ext>
            </a:extLst>
          </p:cNvPr>
          <p:cNvSpPr txBox="1"/>
          <p:nvPr/>
        </p:nvSpPr>
        <p:spPr>
          <a:xfrm>
            <a:off x="401381" y="5698661"/>
            <a:ext cx="11389238" cy="1200329"/>
          </a:xfrm>
          <a:prstGeom prst="rect">
            <a:avLst/>
          </a:prstGeom>
          <a:noFill/>
        </p:spPr>
        <p:txBody>
          <a:bodyPr wrap="square" rtlCol="0">
            <a:spAutoFit/>
          </a:bodyPr>
          <a:lstStyle/>
          <a:p>
            <a:r>
              <a:rPr lang="vi-VN" sz="3600" i="1" dirty="0">
                <a:solidFill>
                  <a:srgbClr val="FF0000"/>
                </a:solidFill>
              </a:rPr>
              <a:t>b. Con non sau khi được sinh ra có hình thái giống với cơ thể mẹ</a:t>
            </a:r>
            <a:endParaRPr lang="en-US" sz="3600" i="1" dirty="0">
              <a:solidFill>
                <a:srgbClr val="FF0000"/>
              </a:solidFill>
            </a:endParaRPr>
          </a:p>
        </p:txBody>
      </p:sp>
    </p:spTree>
    <p:extLst>
      <p:ext uri="{BB962C8B-B14F-4D97-AF65-F5344CB8AC3E}">
        <p14:creationId xmlns:p14="http://schemas.microsoft.com/office/powerpoint/2010/main" val="102029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circle(in)">
                                      <p:cBhvr>
                                        <p:cTn id="45" dur="2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ppt_x"/>
                                          </p:val>
                                        </p:tav>
                                        <p:tav tm="100000">
                                          <p:val>
                                            <p:strVal val="#ppt_x"/>
                                          </p:val>
                                        </p:tav>
                                      </p:tavLst>
                                    </p:anim>
                                    <p:anim calcmode="lin" valueType="num">
                                      <p:cBhvr additive="base">
                                        <p:cTn id="5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8" grpId="0" animBg="1"/>
      <p:bldP spid="9" grpId="0" animBg="1"/>
      <p:bldP spid="10" grpId="0" animBg="1"/>
      <p:bldP spid="12" grpId="0" animBg="1"/>
      <p:bldP spid="13" grpId="0" animBg="1"/>
      <p:bldP spid="15" grpId="0" animBg="1"/>
      <p:bldP spid="16"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7D59E6D-2D59-4AA8-BC5A-22AF72FA98AE}"/>
              </a:ext>
            </a:extLst>
          </p:cNvPr>
          <p:cNvSpPr>
            <a:spLocks noGrp="1"/>
          </p:cNvSpPr>
          <p:nvPr>
            <p:ph idx="1"/>
          </p:nvPr>
        </p:nvSpPr>
        <p:spPr>
          <a:xfrm>
            <a:off x="5862917" y="0"/>
            <a:ext cx="5154707" cy="774814"/>
          </a:xfrm>
        </p:spPr>
        <p:txBody>
          <a:bodyPr>
            <a:normAutofit fontScale="92500" lnSpcReduction="10000"/>
          </a:bodyPr>
          <a:lstStyle/>
          <a:p>
            <a:pPr marL="0" marR="28575" indent="0" algn="just">
              <a:lnSpc>
                <a:spcPct val="110000"/>
              </a:lnSpc>
              <a:spcAft>
                <a:spcPts val="0"/>
              </a:spcAft>
              <a:buNone/>
            </a:pPr>
            <a:r>
              <a:rPr lang="vi-VN" sz="4800" dirty="0">
                <a:solidFill>
                  <a:srgbClr val="000000"/>
                </a:solidFill>
                <a:latin typeface="Times New Roman" panose="02020603050405020304" pitchFamily="18" charset="0"/>
                <a:ea typeface="Times New Roman" panose="02020603050405020304" pitchFamily="18" charset="0"/>
              </a:rPr>
              <a:t>a.</a:t>
            </a:r>
            <a:r>
              <a:rPr lang="en-US" sz="4800" dirty="0">
                <a:solidFill>
                  <a:srgbClr val="000000"/>
                </a:solidFill>
                <a:effectLst/>
                <a:latin typeface="Times New Roman" panose="02020603050405020304" pitchFamily="18" charset="0"/>
                <a:ea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rPr>
              <a:t>Vòng</a:t>
            </a:r>
            <a:r>
              <a:rPr lang="en-US" sz="4800" dirty="0">
                <a:solidFill>
                  <a:srgbClr val="000000"/>
                </a:solidFill>
                <a:effectLst/>
                <a:latin typeface="Times New Roman" panose="02020603050405020304" pitchFamily="18" charset="0"/>
                <a:ea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rPr>
              <a:t>đời</a:t>
            </a:r>
            <a:r>
              <a:rPr lang="en-US" sz="4800" dirty="0">
                <a:solidFill>
                  <a:srgbClr val="000000"/>
                </a:solidFill>
                <a:effectLst/>
                <a:latin typeface="Times New Roman" panose="02020603050405020304" pitchFamily="18" charset="0"/>
                <a:ea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rPr>
              <a:t>của</a:t>
            </a:r>
            <a:r>
              <a:rPr lang="en-US" sz="4800" dirty="0">
                <a:solidFill>
                  <a:srgbClr val="000000"/>
                </a:solidFill>
                <a:effectLst/>
                <a:latin typeface="Times New Roman" panose="02020603050405020304" pitchFamily="18" charset="0"/>
                <a:ea typeface="Times New Roman" panose="02020603050405020304" pitchFamily="18" charset="0"/>
              </a:rPr>
              <a:t> </a:t>
            </a:r>
            <a:r>
              <a:rPr lang="vi-VN" sz="4800" dirty="0">
                <a:solidFill>
                  <a:srgbClr val="000000"/>
                </a:solidFill>
                <a:effectLst/>
                <a:latin typeface="Times New Roman" panose="02020603050405020304" pitchFamily="18" charset="0"/>
                <a:ea typeface="Times New Roman" panose="02020603050405020304" pitchFamily="18" charset="0"/>
              </a:rPr>
              <a:t>Gà</a:t>
            </a:r>
            <a:r>
              <a:rPr lang="en-US" sz="4800" dirty="0">
                <a:solidFill>
                  <a:srgbClr val="000000"/>
                </a:solidFill>
                <a:effectLst/>
                <a:latin typeface="Times New Roman" panose="02020603050405020304" pitchFamily="18" charset="0"/>
                <a:ea typeface="Times New Roman" panose="02020603050405020304" pitchFamily="18" charset="0"/>
              </a:rPr>
              <a:t>:</a:t>
            </a:r>
            <a:endParaRPr lang="vi-VN" dirty="0"/>
          </a:p>
        </p:txBody>
      </p:sp>
      <p:sp>
        <p:nvSpPr>
          <p:cNvPr id="6" name="Rectangle 5">
            <a:extLst>
              <a:ext uri="{FF2B5EF4-FFF2-40B4-BE49-F238E27FC236}">
                <a16:creationId xmlns:a16="http://schemas.microsoft.com/office/drawing/2014/main" id="{670A5E3A-B69D-43F5-9151-9D15DAA0C743}"/>
              </a:ext>
            </a:extLst>
          </p:cNvPr>
          <p:cNvSpPr/>
          <p:nvPr/>
        </p:nvSpPr>
        <p:spPr>
          <a:xfrm>
            <a:off x="4442850" y="669317"/>
            <a:ext cx="3907771" cy="22360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triển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tế</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hóa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quan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rồi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rPr>
              <a:t> con non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trứng</a:t>
            </a:r>
            <a:endParaRPr lang="en-US" sz="2400" dirty="0"/>
          </a:p>
        </p:txBody>
      </p:sp>
      <p:sp>
        <p:nvSpPr>
          <p:cNvPr id="7" name="Rectangle 6">
            <a:extLst>
              <a:ext uri="{FF2B5EF4-FFF2-40B4-BE49-F238E27FC236}">
                <a16:creationId xmlns:a16="http://schemas.microsoft.com/office/drawing/2014/main" id="{0AD4F976-2618-433C-B7BB-BF6828407DBA}"/>
              </a:ext>
            </a:extLst>
          </p:cNvPr>
          <p:cNvSpPr/>
          <p:nvPr/>
        </p:nvSpPr>
        <p:spPr>
          <a:xfrm>
            <a:off x="9139240" y="796114"/>
            <a:ext cx="2858899" cy="1800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err="1">
                <a:solidFill>
                  <a:srgbClr val="000000"/>
                </a:solidFill>
                <a:effectLst/>
                <a:latin typeface="Times New Roman" panose="02020603050405020304" pitchFamily="18" charset="0"/>
                <a:ea typeface="Times New Roman" panose="02020603050405020304" pitchFamily="18" charset="0"/>
              </a:rPr>
              <a:t>Gà</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chui</a:t>
            </a:r>
            <a:r>
              <a:rPr lang="en-US" sz="2400" dirty="0">
                <a:solidFill>
                  <a:srgbClr val="000000"/>
                </a:solidFill>
                <a:effectLst/>
                <a:latin typeface="Times New Roman" panose="02020603050405020304" pitchFamily="18" charset="0"/>
                <a:ea typeface="Times New Roman" panose="02020603050405020304" pitchFamily="18" charset="0"/>
              </a:rPr>
              <a:t> ra </a:t>
            </a:r>
            <a:r>
              <a:rPr lang="en-US" sz="2400" dirty="0" err="1">
                <a:solidFill>
                  <a:srgbClr val="000000"/>
                </a:solidFill>
                <a:effectLst/>
                <a:latin typeface="Times New Roman" panose="02020603050405020304" pitchFamily="18" charset="0"/>
                <a:ea typeface="Times New Roman" panose="02020603050405020304" pitchFamily="18" charset="0"/>
              </a:rPr>
              <a:t>khỏi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trứng</a:t>
            </a:r>
            <a:endParaRPr lang="en-US" sz="2400" dirty="0"/>
          </a:p>
        </p:txBody>
      </p:sp>
      <p:sp>
        <p:nvSpPr>
          <p:cNvPr id="8" name="Rectangle 7">
            <a:extLst>
              <a:ext uri="{FF2B5EF4-FFF2-40B4-BE49-F238E27FC236}">
                <a16:creationId xmlns:a16="http://schemas.microsoft.com/office/drawing/2014/main" id="{5804848B-774E-4463-BAD2-352EAE051D8A}"/>
              </a:ext>
            </a:extLst>
          </p:cNvPr>
          <p:cNvSpPr/>
          <p:nvPr/>
        </p:nvSpPr>
        <p:spPr>
          <a:xfrm>
            <a:off x="9139240" y="3541059"/>
            <a:ext cx="2876830" cy="16206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solidFill>
                  <a:srgbClr val="000000"/>
                </a:solidFill>
                <a:effectLst/>
                <a:latin typeface="Times New Roman" panose="02020603050405020304" pitchFamily="18" charset="0"/>
                <a:ea typeface="Times New Roman" panose="02020603050405020304" pitchFamily="18" charset="0"/>
              </a:rPr>
              <a:t>Gà</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trưởng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triển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chất</a:t>
            </a:r>
            <a:endParaRPr lang="en-US" sz="2400" dirty="0"/>
          </a:p>
        </p:txBody>
      </p:sp>
      <p:sp>
        <p:nvSpPr>
          <p:cNvPr id="9" name="Rectangle 8">
            <a:extLst>
              <a:ext uri="{FF2B5EF4-FFF2-40B4-BE49-F238E27FC236}">
                <a16:creationId xmlns:a16="http://schemas.microsoft.com/office/drawing/2014/main" id="{FBA88064-BAF9-4F8E-A4B2-6BE9AED53233}"/>
              </a:ext>
            </a:extLst>
          </p:cNvPr>
          <p:cNvSpPr/>
          <p:nvPr/>
        </p:nvSpPr>
        <p:spPr>
          <a:xfrm>
            <a:off x="5131174" y="3574695"/>
            <a:ext cx="3020266" cy="137896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err="1">
                <a:solidFill>
                  <a:srgbClr val="000000"/>
                </a:solidFill>
                <a:effectLst/>
                <a:latin typeface="Times New Roman" panose="02020603050405020304" pitchFamily="18" charset="0"/>
                <a:ea typeface="Times New Roman" panose="02020603050405020304" pitchFamily="18" charset="0"/>
              </a:rPr>
              <a:t>Gà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trưởng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sản</a:t>
            </a:r>
            <a:endParaRPr lang="en-US" sz="2400" dirty="0"/>
          </a:p>
        </p:txBody>
      </p:sp>
      <p:sp>
        <p:nvSpPr>
          <p:cNvPr id="10" name="Rectangle 9">
            <a:extLst>
              <a:ext uri="{FF2B5EF4-FFF2-40B4-BE49-F238E27FC236}">
                <a16:creationId xmlns:a16="http://schemas.microsoft.com/office/drawing/2014/main" id="{E2C3F439-96BF-4487-A9A2-F32DCAC4ADC8}"/>
              </a:ext>
            </a:extLst>
          </p:cNvPr>
          <p:cNvSpPr/>
          <p:nvPr/>
        </p:nvSpPr>
        <p:spPr>
          <a:xfrm>
            <a:off x="753453" y="3661918"/>
            <a:ext cx="3380535" cy="13789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8575" indent="0" algn="ctr">
              <a:spcBef>
                <a:spcPts val="1200"/>
              </a:spcBef>
              <a:spcAft>
                <a:spcPts val="600"/>
              </a:spcAft>
              <a:buNone/>
            </a:pPr>
            <a:r>
              <a:rPr lang="en-US" sz="2400" dirty="0" err="1">
                <a:solidFill>
                  <a:srgbClr val="000000"/>
                </a:solidFill>
                <a:effectLst/>
                <a:latin typeface="Times New Roman" panose="02020603050405020304" pitchFamily="18" charset="0"/>
                <a:ea typeface="Times New Roman" panose="02020603050405020304" pitchFamily="18" charset="0"/>
              </a:rPr>
              <a:t>Gà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thụ</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thai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trứng</a:t>
            </a:r>
            <a:r>
              <a:rPr lang="en-US" sz="2400" dirty="0">
                <a:solidFill>
                  <a:srgbClr val="000000"/>
                </a:solidFill>
                <a:effectLst/>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p:txBody>
      </p:sp>
      <p:sp>
        <p:nvSpPr>
          <p:cNvPr id="12" name="Arrow: Right 11">
            <a:extLst>
              <a:ext uri="{FF2B5EF4-FFF2-40B4-BE49-F238E27FC236}">
                <a16:creationId xmlns:a16="http://schemas.microsoft.com/office/drawing/2014/main" id="{9D60F0BF-65A7-4732-A931-8BE748724208}"/>
              </a:ext>
            </a:extLst>
          </p:cNvPr>
          <p:cNvSpPr/>
          <p:nvPr/>
        </p:nvSpPr>
        <p:spPr>
          <a:xfrm>
            <a:off x="8388162" y="1515038"/>
            <a:ext cx="713537" cy="32505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Arrow: Down 12">
            <a:extLst>
              <a:ext uri="{FF2B5EF4-FFF2-40B4-BE49-F238E27FC236}">
                <a16:creationId xmlns:a16="http://schemas.microsoft.com/office/drawing/2014/main" id="{FA461DA9-34B1-4E19-9D93-D39D65B18395}"/>
              </a:ext>
            </a:extLst>
          </p:cNvPr>
          <p:cNvSpPr/>
          <p:nvPr/>
        </p:nvSpPr>
        <p:spPr>
          <a:xfrm>
            <a:off x="10405714" y="2617634"/>
            <a:ext cx="325040" cy="92342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D537F83D-C128-447D-95DD-C750A3D5DE58}"/>
              </a:ext>
            </a:extLst>
          </p:cNvPr>
          <p:cNvSpPr/>
          <p:nvPr/>
        </p:nvSpPr>
        <p:spPr>
          <a:xfrm rot="10800000">
            <a:off x="8170210" y="3961116"/>
            <a:ext cx="931489" cy="4772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1225A26A-91F6-438B-8D43-AE23F6F8C17E}"/>
              </a:ext>
            </a:extLst>
          </p:cNvPr>
          <p:cNvSpPr/>
          <p:nvPr/>
        </p:nvSpPr>
        <p:spPr>
          <a:xfrm rot="10800000">
            <a:off x="4143374" y="4025571"/>
            <a:ext cx="931489" cy="4772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074" name="Picture 2" descr="Bài 31. Khái quát về sinh trưởng và phát triển ở động vật trang 144, 145,  146 Khoa học tự hiên 7 - Cánh diều | SGK Khoa học tự nhiên 7 - Cánh diều">
            <a:extLst>
              <a:ext uri="{FF2B5EF4-FFF2-40B4-BE49-F238E27FC236}">
                <a16:creationId xmlns:a16="http://schemas.microsoft.com/office/drawing/2014/main" id="{CDF74682-4E44-48FE-A377-BBEADFD55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24" y="62216"/>
            <a:ext cx="4419337" cy="35124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6D8A36C-0DAE-40B4-B409-807D75441F81}"/>
              </a:ext>
            </a:extLst>
          </p:cNvPr>
          <p:cNvSpPr txBox="1"/>
          <p:nvPr/>
        </p:nvSpPr>
        <p:spPr>
          <a:xfrm>
            <a:off x="401381" y="5359025"/>
            <a:ext cx="11389238" cy="1200329"/>
          </a:xfrm>
          <a:prstGeom prst="rect">
            <a:avLst/>
          </a:prstGeom>
          <a:noFill/>
        </p:spPr>
        <p:txBody>
          <a:bodyPr wrap="square" rtlCol="0">
            <a:spAutoFit/>
          </a:bodyPr>
          <a:lstStyle/>
          <a:p>
            <a:r>
              <a:rPr lang="vi-VN" sz="3600" i="1" dirty="0">
                <a:solidFill>
                  <a:srgbClr val="FF0000"/>
                </a:solidFill>
              </a:rPr>
              <a:t>b. Con non sau khi được sinh ra có hình thái giống với cơ thể mẹ</a:t>
            </a:r>
            <a:endParaRPr lang="en-US" sz="3600" i="1" dirty="0">
              <a:solidFill>
                <a:srgbClr val="FF0000"/>
              </a:solidFill>
            </a:endParaRPr>
          </a:p>
        </p:txBody>
      </p:sp>
    </p:spTree>
    <p:extLst>
      <p:ext uri="{BB962C8B-B14F-4D97-AF65-F5344CB8AC3E}">
        <p14:creationId xmlns:p14="http://schemas.microsoft.com/office/powerpoint/2010/main" val="102003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5" grpId="0" animBg="1"/>
      <p:bldP spid="16"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7D59E6D-2D59-4AA8-BC5A-22AF72FA98AE}"/>
              </a:ext>
            </a:extLst>
          </p:cNvPr>
          <p:cNvSpPr>
            <a:spLocks noGrp="1"/>
          </p:cNvSpPr>
          <p:nvPr>
            <p:ph idx="1"/>
          </p:nvPr>
        </p:nvSpPr>
        <p:spPr>
          <a:xfrm>
            <a:off x="5862917" y="0"/>
            <a:ext cx="5154707" cy="774814"/>
          </a:xfrm>
        </p:spPr>
        <p:txBody>
          <a:bodyPr>
            <a:normAutofit fontScale="92500" lnSpcReduction="10000"/>
          </a:bodyPr>
          <a:lstStyle/>
          <a:p>
            <a:pPr marL="0" marR="28575" indent="0" algn="just">
              <a:lnSpc>
                <a:spcPct val="110000"/>
              </a:lnSpc>
              <a:spcAft>
                <a:spcPts val="0"/>
              </a:spcAft>
              <a:buNone/>
            </a:pPr>
            <a:r>
              <a:rPr lang="en-US" sz="4800" dirty="0">
                <a:solidFill>
                  <a:srgbClr val="000000"/>
                </a:solidFill>
                <a:effectLst/>
                <a:latin typeface="Times New Roman" panose="02020603050405020304" pitchFamily="18" charset="0"/>
                <a:ea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rPr>
              <a:t>Vòng</a:t>
            </a:r>
            <a:r>
              <a:rPr lang="en-US" sz="4800" dirty="0">
                <a:solidFill>
                  <a:srgbClr val="000000"/>
                </a:solidFill>
                <a:effectLst/>
                <a:latin typeface="Times New Roman" panose="02020603050405020304" pitchFamily="18" charset="0"/>
                <a:ea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rPr>
              <a:t>đời</a:t>
            </a:r>
            <a:r>
              <a:rPr lang="en-US" sz="4800" dirty="0">
                <a:solidFill>
                  <a:srgbClr val="000000"/>
                </a:solidFill>
                <a:effectLst/>
                <a:latin typeface="Times New Roman" panose="02020603050405020304" pitchFamily="18" charset="0"/>
                <a:ea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rPr>
              <a:t>của</a:t>
            </a:r>
            <a:r>
              <a:rPr lang="en-US" sz="4800" dirty="0">
                <a:solidFill>
                  <a:srgbClr val="000000"/>
                </a:solidFill>
                <a:effectLst/>
                <a:latin typeface="Times New Roman" panose="02020603050405020304" pitchFamily="18" charset="0"/>
                <a:ea typeface="Times New Roman" panose="02020603050405020304" pitchFamily="18" charset="0"/>
              </a:rPr>
              <a:t> </a:t>
            </a:r>
            <a:r>
              <a:rPr lang="vi-VN" sz="4800" dirty="0">
                <a:solidFill>
                  <a:srgbClr val="000000"/>
                </a:solidFill>
                <a:effectLst/>
                <a:latin typeface="Times New Roman" panose="02020603050405020304" pitchFamily="18" charset="0"/>
                <a:ea typeface="Times New Roman" panose="02020603050405020304" pitchFamily="18" charset="0"/>
              </a:rPr>
              <a:t>Ếch</a:t>
            </a:r>
            <a:r>
              <a:rPr lang="en-US" sz="4800" dirty="0">
                <a:solidFill>
                  <a:srgbClr val="000000"/>
                </a:solidFill>
                <a:effectLst/>
                <a:latin typeface="Times New Roman" panose="02020603050405020304" pitchFamily="18" charset="0"/>
                <a:ea typeface="Times New Roman" panose="02020603050405020304" pitchFamily="18" charset="0"/>
              </a:rPr>
              <a:t>:</a:t>
            </a:r>
            <a:endParaRPr lang="vi-VN" dirty="0"/>
          </a:p>
        </p:txBody>
      </p:sp>
      <p:sp>
        <p:nvSpPr>
          <p:cNvPr id="6" name="Rectangle 5">
            <a:extLst>
              <a:ext uri="{FF2B5EF4-FFF2-40B4-BE49-F238E27FC236}">
                <a16:creationId xmlns:a16="http://schemas.microsoft.com/office/drawing/2014/main" id="{670A5E3A-B69D-43F5-9151-9D15DAA0C743}"/>
              </a:ext>
            </a:extLst>
          </p:cNvPr>
          <p:cNvSpPr/>
          <p:nvPr/>
        </p:nvSpPr>
        <p:spPr>
          <a:xfrm>
            <a:off x="4368060" y="694433"/>
            <a:ext cx="3907771" cy="22360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ea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rồi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con non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trứng</a:t>
            </a:r>
            <a:endParaRPr lang="en-US" sz="2400" dirty="0"/>
          </a:p>
        </p:txBody>
      </p:sp>
      <p:sp>
        <p:nvSpPr>
          <p:cNvPr id="7" name="Rectangle 6">
            <a:extLst>
              <a:ext uri="{FF2B5EF4-FFF2-40B4-BE49-F238E27FC236}">
                <a16:creationId xmlns:a16="http://schemas.microsoft.com/office/drawing/2014/main" id="{0AD4F976-2618-433C-B7BB-BF6828407DBA}"/>
              </a:ext>
            </a:extLst>
          </p:cNvPr>
          <p:cNvSpPr/>
          <p:nvPr/>
        </p:nvSpPr>
        <p:spPr>
          <a:xfrm>
            <a:off x="9083212" y="774814"/>
            <a:ext cx="2858899" cy="1800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ea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nọc</a:t>
            </a:r>
            <a:endParaRPr lang="en-US" sz="2400" dirty="0"/>
          </a:p>
        </p:txBody>
      </p:sp>
      <p:sp>
        <p:nvSpPr>
          <p:cNvPr id="8" name="Rectangle 7">
            <a:extLst>
              <a:ext uri="{FF2B5EF4-FFF2-40B4-BE49-F238E27FC236}">
                <a16:creationId xmlns:a16="http://schemas.microsoft.com/office/drawing/2014/main" id="{5804848B-774E-4463-BAD2-352EAE051D8A}"/>
              </a:ext>
            </a:extLst>
          </p:cNvPr>
          <p:cNvSpPr/>
          <p:nvPr/>
        </p:nvSpPr>
        <p:spPr>
          <a:xfrm>
            <a:off x="9237221" y="3429000"/>
            <a:ext cx="2876830" cy="16206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chưa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chân</a:t>
            </a:r>
            <a:endParaRPr lang="en-US" sz="2400" dirty="0"/>
          </a:p>
        </p:txBody>
      </p:sp>
      <p:sp>
        <p:nvSpPr>
          <p:cNvPr id="9" name="Rectangle 8">
            <a:extLst>
              <a:ext uri="{FF2B5EF4-FFF2-40B4-BE49-F238E27FC236}">
                <a16:creationId xmlns:a16="http://schemas.microsoft.com/office/drawing/2014/main" id="{FBA88064-BAF9-4F8E-A4B2-6BE9AED53233}"/>
              </a:ext>
            </a:extLst>
          </p:cNvPr>
          <p:cNvSpPr/>
          <p:nvPr/>
        </p:nvSpPr>
        <p:spPr>
          <a:xfrm>
            <a:off x="6257790" y="3688645"/>
            <a:ext cx="2483222" cy="120990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ea typeface="Times New Roman" panose="02020603050405020304" pitchFamily="18" charset="0"/>
              </a:rPr>
              <a:t>Ếch</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đuôi</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sp>
        <p:nvSpPr>
          <p:cNvPr id="10" name="Rectangle 9">
            <a:extLst>
              <a:ext uri="{FF2B5EF4-FFF2-40B4-BE49-F238E27FC236}">
                <a16:creationId xmlns:a16="http://schemas.microsoft.com/office/drawing/2014/main" id="{E2C3F439-96BF-4487-A9A2-F32DCAC4ADC8}"/>
              </a:ext>
            </a:extLst>
          </p:cNvPr>
          <p:cNvSpPr/>
          <p:nvPr/>
        </p:nvSpPr>
        <p:spPr>
          <a:xfrm>
            <a:off x="3018986" y="3732334"/>
            <a:ext cx="2620275" cy="106103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8575" indent="0" algn="ctr">
              <a:spcBef>
                <a:spcPts val="1200"/>
              </a:spcBef>
              <a:spcAft>
                <a:spcPts val="600"/>
              </a:spcAft>
              <a:buNone/>
            </a:pPr>
            <a:r>
              <a:rPr lang="en-US" sz="2400" dirty="0" err="1">
                <a:solidFill>
                  <a:srgbClr val="000000"/>
                </a:solidFill>
                <a:latin typeface="Times New Roman" panose="02020603050405020304" pitchFamily="18" charset="0"/>
                <a:ea typeface="Times New Roman" panose="02020603050405020304" pitchFamily="18" charset="0"/>
              </a:rPr>
              <a:t>Ếch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trưởng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đuôi</a:t>
            </a:r>
            <a:r>
              <a:rPr lang="en-US" sz="2400" dirty="0">
                <a:solidFill>
                  <a:srgbClr val="000000"/>
                </a:solidFill>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p:txBody>
      </p:sp>
      <p:sp>
        <p:nvSpPr>
          <p:cNvPr id="12" name="Arrow: Right 11">
            <a:extLst>
              <a:ext uri="{FF2B5EF4-FFF2-40B4-BE49-F238E27FC236}">
                <a16:creationId xmlns:a16="http://schemas.microsoft.com/office/drawing/2014/main" id="{9D60F0BF-65A7-4732-A931-8BE748724208}"/>
              </a:ext>
            </a:extLst>
          </p:cNvPr>
          <p:cNvSpPr/>
          <p:nvPr/>
        </p:nvSpPr>
        <p:spPr>
          <a:xfrm>
            <a:off x="8369675" y="1490330"/>
            <a:ext cx="713537" cy="32505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FA461DA9-34B1-4E19-9D93-D39D65B18395}"/>
              </a:ext>
            </a:extLst>
          </p:cNvPr>
          <p:cNvSpPr/>
          <p:nvPr/>
        </p:nvSpPr>
        <p:spPr>
          <a:xfrm>
            <a:off x="10349685" y="2447365"/>
            <a:ext cx="325951" cy="98163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D537F83D-C128-447D-95DD-C750A3D5DE58}"/>
              </a:ext>
            </a:extLst>
          </p:cNvPr>
          <p:cNvSpPr/>
          <p:nvPr/>
        </p:nvSpPr>
        <p:spPr>
          <a:xfrm rot="10800000">
            <a:off x="8726443" y="4047899"/>
            <a:ext cx="586768" cy="32505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1225A26A-91F6-438B-8D43-AE23F6F8C17E}"/>
              </a:ext>
            </a:extLst>
          </p:cNvPr>
          <p:cNvSpPr/>
          <p:nvPr/>
        </p:nvSpPr>
        <p:spPr>
          <a:xfrm rot="10800000">
            <a:off x="5639262" y="4082299"/>
            <a:ext cx="687059" cy="40113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146" name="Picture 2" descr="Quan sát hình 31.1 và 31.2 Mô tả vòng đời của các sinh vật trong hình">
            <a:extLst>
              <a:ext uri="{FF2B5EF4-FFF2-40B4-BE49-F238E27FC236}">
                <a16:creationId xmlns:a16="http://schemas.microsoft.com/office/drawing/2014/main" id="{83ECFCB7-0FE6-4519-8895-217AA4C995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8574" b="14957"/>
          <a:stretch/>
        </p:blipFill>
        <p:spPr bwMode="auto">
          <a:xfrm>
            <a:off x="257946" y="-28005"/>
            <a:ext cx="4133305" cy="310690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A7077C6-5CE6-4AF7-B7B0-195FED1BB929}"/>
              </a:ext>
            </a:extLst>
          </p:cNvPr>
          <p:cNvSpPr/>
          <p:nvPr/>
        </p:nvSpPr>
        <p:spPr>
          <a:xfrm>
            <a:off x="77949" y="3706273"/>
            <a:ext cx="2400024" cy="1061039"/>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ea typeface="Times New Roman" panose="02020603050405020304" pitchFamily="18" charset="0"/>
              </a:rPr>
              <a:t>Ếch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thụ</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trứng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sp>
        <p:nvSpPr>
          <p:cNvPr id="17" name="Arrow: Right 16">
            <a:extLst>
              <a:ext uri="{FF2B5EF4-FFF2-40B4-BE49-F238E27FC236}">
                <a16:creationId xmlns:a16="http://schemas.microsoft.com/office/drawing/2014/main" id="{F207B039-70ED-4CF6-BDD0-66E8FF9F4A65}"/>
              </a:ext>
            </a:extLst>
          </p:cNvPr>
          <p:cNvSpPr/>
          <p:nvPr/>
        </p:nvSpPr>
        <p:spPr>
          <a:xfrm rot="10800000">
            <a:off x="2397087" y="4009859"/>
            <a:ext cx="687059" cy="40113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348559-8865-4098-A5F9-27C4A3055E9E}"/>
              </a:ext>
            </a:extLst>
          </p:cNvPr>
          <p:cNvSpPr txBox="1"/>
          <p:nvPr/>
        </p:nvSpPr>
        <p:spPr>
          <a:xfrm>
            <a:off x="168298" y="5283696"/>
            <a:ext cx="11389238" cy="1200329"/>
          </a:xfrm>
          <a:prstGeom prst="rect">
            <a:avLst/>
          </a:prstGeom>
          <a:noFill/>
        </p:spPr>
        <p:txBody>
          <a:bodyPr wrap="square" rtlCol="0">
            <a:spAutoFit/>
          </a:bodyPr>
          <a:lstStyle/>
          <a:p>
            <a:r>
              <a:rPr lang="vi-VN" sz="3600" i="1" dirty="0">
                <a:solidFill>
                  <a:srgbClr val="FF0000"/>
                </a:solidFill>
              </a:rPr>
              <a:t>b. Con non sau khi được nở ra từ trứng có hình thái khác hoàn toàn với cơ thể mẹ</a:t>
            </a:r>
            <a:endParaRPr lang="en-US" sz="3600" i="1" dirty="0">
              <a:solidFill>
                <a:srgbClr val="FF0000"/>
              </a:solidFill>
            </a:endParaRPr>
          </a:p>
        </p:txBody>
      </p:sp>
    </p:spTree>
    <p:extLst>
      <p:ext uri="{BB962C8B-B14F-4D97-AF65-F5344CB8AC3E}">
        <p14:creationId xmlns:p14="http://schemas.microsoft.com/office/powerpoint/2010/main" val="104965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ircle(in)">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5" grpId="0" animBg="1"/>
      <p:bldP spid="16" grpId="0" animBg="1"/>
      <p:bldP spid="14" grpId="0" animBg="1"/>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7D59E6D-2D59-4AA8-BC5A-22AF72FA98AE}"/>
              </a:ext>
            </a:extLst>
          </p:cNvPr>
          <p:cNvSpPr>
            <a:spLocks noGrp="1"/>
          </p:cNvSpPr>
          <p:nvPr>
            <p:ph idx="1"/>
          </p:nvPr>
        </p:nvSpPr>
        <p:spPr>
          <a:xfrm>
            <a:off x="5862917" y="0"/>
            <a:ext cx="5154707" cy="774814"/>
          </a:xfrm>
        </p:spPr>
        <p:txBody>
          <a:bodyPr>
            <a:normAutofit fontScale="92500" lnSpcReduction="10000"/>
          </a:bodyPr>
          <a:lstStyle/>
          <a:p>
            <a:pPr marL="0" marR="28575" indent="0" algn="just">
              <a:lnSpc>
                <a:spcPct val="110000"/>
              </a:lnSpc>
              <a:spcAft>
                <a:spcPts val="0"/>
              </a:spcAft>
              <a:buNone/>
            </a:pPr>
            <a:r>
              <a:rPr lang="en-US" sz="4800" dirty="0">
                <a:solidFill>
                  <a:srgbClr val="000000"/>
                </a:solidFill>
                <a:effectLst/>
                <a:latin typeface="Times New Roman" panose="02020603050405020304" pitchFamily="18" charset="0"/>
                <a:ea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rPr>
              <a:t>Vòng</a:t>
            </a:r>
            <a:r>
              <a:rPr lang="en-US" sz="4800" dirty="0">
                <a:solidFill>
                  <a:srgbClr val="000000"/>
                </a:solidFill>
                <a:effectLst/>
                <a:latin typeface="Times New Roman" panose="02020603050405020304" pitchFamily="18" charset="0"/>
                <a:ea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rPr>
              <a:t>đời</a:t>
            </a:r>
            <a:r>
              <a:rPr lang="en-US" sz="4800" dirty="0">
                <a:solidFill>
                  <a:srgbClr val="000000"/>
                </a:solidFill>
                <a:effectLst/>
                <a:latin typeface="Times New Roman" panose="02020603050405020304" pitchFamily="18" charset="0"/>
                <a:ea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rPr>
              <a:t>của</a:t>
            </a:r>
            <a:r>
              <a:rPr lang="en-US" sz="4800" dirty="0">
                <a:solidFill>
                  <a:srgbClr val="000000"/>
                </a:solidFill>
                <a:effectLst/>
                <a:latin typeface="Times New Roman" panose="02020603050405020304" pitchFamily="18" charset="0"/>
                <a:ea typeface="Times New Roman" panose="02020603050405020304" pitchFamily="18" charset="0"/>
              </a:rPr>
              <a:t> </a:t>
            </a:r>
            <a:r>
              <a:rPr lang="vi-VN" sz="4800" dirty="0">
                <a:solidFill>
                  <a:srgbClr val="000000"/>
                </a:solidFill>
                <a:effectLst/>
                <a:latin typeface="Times New Roman" panose="02020603050405020304" pitchFamily="18" charset="0"/>
                <a:ea typeface="Times New Roman" panose="02020603050405020304" pitchFamily="18" charset="0"/>
              </a:rPr>
              <a:t>Muỗi</a:t>
            </a:r>
            <a:r>
              <a:rPr lang="en-US" sz="4800" dirty="0">
                <a:solidFill>
                  <a:srgbClr val="000000"/>
                </a:solidFill>
                <a:effectLst/>
                <a:latin typeface="Times New Roman" panose="02020603050405020304" pitchFamily="18" charset="0"/>
                <a:ea typeface="Times New Roman" panose="02020603050405020304" pitchFamily="18" charset="0"/>
              </a:rPr>
              <a:t>:</a:t>
            </a:r>
            <a:endParaRPr lang="vi-VN" dirty="0"/>
          </a:p>
        </p:txBody>
      </p:sp>
      <p:sp>
        <p:nvSpPr>
          <p:cNvPr id="6" name="Rectangle 5">
            <a:extLst>
              <a:ext uri="{FF2B5EF4-FFF2-40B4-BE49-F238E27FC236}">
                <a16:creationId xmlns:a16="http://schemas.microsoft.com/office/drawing/2014/main" id="{670A5E3A-B69D-43F5-9151-9D15DAA0C743}"/>
              </a:ext>
            </a:extLst>
          </p:cNvPr>
          <p:cNvSpPr/>
          <p:nvPr/>
        </p:nvSpPr>
        <p:spPr>
          <a:xfrm>
            <a:off x="4203530" y="694130"/>
            <a:ext cx="3907771" cy="22360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ea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rồi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con non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trứng</a:t>
            </a:r>
            <a:endParaRPr lang="en-US" sz="2400" dirty="0"/>
          </a:p>
        </p:txBody>
      </p:sp>
      <p:sp>
        <p:nvSpPr>
          <p:cNvPr id="7" name="Rectangle 6">
            <a:extLst>
              <a:ext uri="{FF2B5EF4-FFF2-40B4-BE49-F238E27FC236}">
                <a16:creationId xmlns:a16="http://schemas.microsoft.com/office/drawing/2014/main" id="{0AD4F976-2618-433C-B7BB-BF6828407DBA}"/>
              </a:ext>
            </a:extLst>
          </p:cNvPr>
          <p:cNvSpPr/>
          <p:nvPr/>
        </p:nvSpPr>
        <p:spPr>
          <a:xfrm>
            <a:off x="9140780" y="952392"/>
            <a:ext cx="2858899" cy="1800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ea typeface="Times New Roman" panose="02020603050405020304" pitchFamily="18" charset="0"/>
              </a:rPr>
              <a:t>Ấu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nước</a:t>
            </a:r>
            <a:endParaRPr lang="en-US" sz="2400" dirty="0"/>
          </a:p>
        </p:txBody>
      </p:sp>
      <p:sp>
        <p:nvSpPr>
          <p:cNvPr id="8" name="Rectangle 7">
            <a:extLst>
              <a:ext uri="{FF2B5EF4-FFF2-40B4-BE49-F238E27FC236}">
                <a16:creationId xmlns:a16="http://schemas.microsoft.com/office/drawing/2014/main" id="{5804848B-774E-4463-BAD2-352EAE051D8A}"/>
              </a:ext>
            </a:extLst>
          </p:cNvPr>
          <p:cNvSpPr/>
          <p:nvPr/>
        </p:nvSpPr>
        <p:spPr>
          <a:xfrm>
            <a:off x="9157482" y="3429000"/>
            <a:ext cx="2876830" cy="16206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ea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bọ</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gậy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nước</a:t>
            </a:r>
            <a:endParaRPr lang="en-US" sz="2400" dirty="0"/>
          </a:p>
        </p:txBody>
      </p:sp>
      <p:sp>
        <p:nvSpPr>
          <p:cNvPr id="9" name="Rectangle 8">
            <a:extLst>
              <a:ext uri="{FF2B5EF4-FFF2-40B4-BE49-F238E27FC236}">
                <a16:creationId xmlns:a16="http://schemas.microsoft.com/office/drawing/2014/main" id="{FBA88064-BAF9-4F8E-A4B2-6BE9AED53233}"/>
              </a:ext>
            </a:extLst>
          </p:cNvPr>
          <p:cNvSpPr/>
          <p:nvPr/>
        </p:nvSpPr>
        <p:spPr>
          <a:xfrm>
            <a:off x="5220294" y="3429000"/>
            <a:ext cx="2984475" cy="162068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ea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muỗi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trưởng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cạn</a:t>
            </a:r>
            <a:endParaRPr lang="en-US" sz="2400" dirty="0"/>
          </a:p>
        </p:txBody>
      </p:sp>
      <p:sp>
        <p:nvSpPr>
          <p:cNvPr id="10" name="Rectangle 9">
            <a:extLst>
              <a:ext uri="{FF2B5EF4-FFF2-40B4-BE49-F238E27FC236}">
                <a16:creationId xmlns:a16="http://schemas.microsoft.com/office/drawing/2014/main" id="{E2C3F439-96BF-4487-A9A2-F32DCAC4ADC8}"/>
              </a:ext>
            </a:extLst>
          </p:cNvPr>
          <p:cNvSpPr/>
          <p:nvPr/>
        </p:nvSpPr>
        <p:spPr>
          <a:xfrm>
            <a:off x="1353670" y="3571320"/>
            <a:ext cx="2774348" cy="13360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8575" indent="0" algn="ctr">
              <a:spcBef>
                <a:spcPts val="1200"/>
              </a:spcBef>
              <a:spcAft>
                <a:spcPts val="600"/>
              </a:spcAft>
              <a:buNone/>
            </a:pPr>
            <a:r>
              <a:rPr lang="en-US" sz="2400" dirty="0" err="1">
                <a:solidFill>
                  <a:srgbClr val="000000"/>
                </a:solidFill>
                <a:latin typeface="Times New Roman" panose="02020603050405020304" pitchFamily="18" charset="0"/>
                <a:ea typeface="Times New Roman" panose="02020603050405020304" pitchFamily="18" charset="0"/>
              </a:rPr>
              <a:t>Muỗi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trứng</a:t>
            </a:r>
            <a:r>
              <a:rPr lang="en-US" sz="2400" dirty="0">
                <a:solidFill>
                  <a:srgbClr val="000000"/>
                </a:solidFill>
                <a:latin typeface="Times New Roman" panose="02020603050405020304" pitchFamily="18" charset="0"/>
                <a:ea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endParaRPr>
          </a:p>
        </p:txBody>
      </p:sp>
      <p:sp>
        <p:nvSpPr>
          <p:cNvPr id="12" name="Arrow: Right 11">
            <a:extLst>
              <a:ext uri="{FF2B5EF4-FFF2-40B4-BE49-F238E27FC236}">
                <a16:creationId xmlns:a16="http://schemas.microsoft.com/office/drawing/2014/main" id="{9D60F0BF-65A7-4732-A931-8BE748724208}"/>
              </a:ext>
            </a:extLst>
          </p:cNvPr>
          <p:cNvSpPr/>
          <p:nvPr/>
        </p:nvSpPr>
        <p:spPr>
          <a:xfrm>
            <a:off x="8330030" y="1527445"/>
            <a:ext cx="713537" cy="32505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FA461DA9-34B1-4E19-9D93-D39D65B18395}"/>
              </a:ext>
            </a:extLst>
          </p:cNvPr>
          <p:cNvSpPr/>
          <p:nvPr/>
        </p:nvSpPr>
        <p:spPr>
          <a:xfrm>
            <a:off x="10407253" y="2752613"/>
            <a:ext cx="377288" cy="6763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D537F83D-C128-447D-95DD-C750A3D5DE58}"/>
              </a:ext>
            </a:extLst>
          </p:cNvPr>
          <p:cNvSpPr/>
          <p:nvPr/>
        </p:nvSpPr>
        <p:spPr>
          <a:xfrm rot="10800000">
            <a:off x="8264476" y="3935691"/>
            <a:ext cx="833299" cy="40113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1225A26A-91F6-438B-8D43-AE23F6F8C17E}"/>
              </a:ext>
            </a:extLst>
          </p:cNvPr>
          <p:cNvSpPr/>
          <p:nvPr/>
        </p:nvSpPr>
        <p:spPr>
          <a:xfrm rot="10800000">
            <a:off x="4351776" y="4038774"/>
            <a:ext cx="687059" cy="40113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170" name="Picture 2" descr="Quan sát hình 31.1 và 31.2 Mô tả vòng đời của các sinh vật trong hình">
            <a:extLst>
              <a:ext uri="{FF2B5EF4-FFF2-40B4-BE49-F238E27FC236}">
                <a16:creationId xmlns:a16="http://schemas.microsoft.com/office/drawing/2014/main" id="{8772F905-7306-4E35-AB82-D6969B3558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9804"/>
          <a:stretch/>
        </p:blipFill>
        <p:spPr bwMode="auto">
          <a:xfrm>
            <a:off x="46635" y="159201"/>
            <a:ext cx="3861712" cy="316646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603219F-2C04-4A54-9918-72FC25904EDB}"/>
              </a:ext>
            </a:extLst>
          </p:cNvPr>
          <p:cNvSpPr txBox="1"/>
          <p:nvPr/>
        </p:nvSpPr>
        <p:spPr>
          <a:xfrm>
            <a:off x="284839" y="5286215"/>
            <a:ext cx="11389238" cy="1200329"/>
          </a:xfrm>
          <a:prstGeom prst="rect">
            <a:avLst/>
          </a:prstGeom>
          <a:noFill/>
        </p:spPr>
        <p:txBody>
          <a:bodyPr wrap="square" rtlCol="0">
            <a:spAutoFit/>
          </a:bodyPr>
          <a:lstStyle/>
          <a:p>
            <a:r>
              <a:rPr lang="vi-VN" sz="3600" i="1" dirty="0">
                <a:solidFill>
                  <a:srgbClr val="FF0000"/>
                </a:solidFill>
              </a:rPr>
              <a:t>b. Con non sau khi được nở ra từ trứng có hình thái khác hoàn toàn với cơ thể mẹ</a:t>
            </a:r>
            <a:endParaRPr lang="en-US" sz="3600" i="1" dirty="0">
              <a:solidFill>
                <a:srgbClr val="FF0000"/>
              </a:solidFill>
            </a:endParaRPr>
          </a:p>
        </p:txBody>
      </p:sp>
    </p:spTree>
    <p:extLst>
      <p:ext uri="{BB962C8B-B14F-4D97-AF65-F5344CB8AC3E}">
        <p14:creationId xmlns:p14="http://schemas.microsoft.com/office/powerpoint/2010/main" val="117282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heel(1)">
                                      <p:cBhvr>
                                        <p:cTn id="4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5" grpId="0" animBg="1"/>
      <p:bldP spid="16"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Khoa học tự nhiên 7 Cánh diều Bài 31: Sinh trưởng và phát triển ở động vật">
            <a:extLst>
              <a:ext uri="{FF2B5EF4-FFF2-40B4-BE49-F238E27FC236}">
                <a16:creationId xmlns:a16="http://schemas.microsoft.com/office/drawing/2014/main" id="{A18BE4C1-47B1-4C76-AAF2-8C53F3EC8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43" y="0"/>
            <a:ext cx="5812909" cy="5160784"/>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E1F0D7CC-455F-4BD9-8207-1F4FE3FFA9E8}"/>
              </a:ext>
            </a:extLst>
          </p:cNvPr>
          <p:cNvSpPr/>
          <p:nvPr/>
        </p:nvSpPr>
        <p:spPr>
          <a:xfrm>
            <a:off x="6096000" y="0"/>
            <a:ext cx="7082116" cy="4441022"/>
          </a:xfrm>
          <a:prstGeom prst="cloudCallout">
            <a:avLst>
              <a:gd name="adj1" fmla="val -63871"/>
              <a:gd name="adj2" fmla="val -146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Dựa vào sự sinh trưởng và phát triển của các động vật vừa quan sát, em hãy cho biết quá trình sinh trưởng và phát triển ở động vật bao gồm những giai đoạn chính nào?</a:t>
            </a:r>
            <a:endParaRPr lang="en-US" sz="2800" dirty="0"/>
          </a:p>
        </p:txBody>
      </p:sp>
      <p:sp>
        <p:nvSpPr>
          <p:cNvPr id="6" name="Rectangle 5">
            <a:extLst>
              <a:ext uri="{FF2B5EF4-FFF2-40B4-BE49-F238E27FC236}">
                <a16:creationId xmlns:a16="http://schemas.microsoft.com/office/drawing/2014/main" id="{7CB2B021-187A-4F6C-92AD-4F03B5CF47C9}"/>
              </a:ext>
            </a:extLst>
          </p:cNvPr>
          <p:cNvSpPr/>
          <p:nvPr/>
        </p:nvSpPr>
        <p:spPr>
          <a:xfrm>
            <a:off x="6347009" y="4642083"/>
            <a:ext cx="3334871" cy="76488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dirty="0"/>
              <a:t>Giai đoạn: PHÔI</a:t>
            </a:r>
            <a:endParaRPr lang="en-US" sz="2800" dirty="0"/>
          </a:p>
        </p:txBody>
      </p:sp>
      <p:sp>
        <p:nvSpPr>
          <p:cNvPr id="7" name="Rectangle 6">
            <a:extLst>
              <a:ext uri="{FF2B5EF4-FFF2-40B4-BE49-F238E27FC236}">
                <a16:creationId xmlns:a16="http://schemas.microsoft.com/office/drawing/2014/main" id="{D420806B-3F18-44D9-A5F1-23AB957D7A1A}"/>
              </a:ext>
            </a:extLst>
          </p:cNvPr>
          <p:cNvSpPr/>
          <p:nvPr/>
        </p:nvSpPr>
        <p:spPr>
          <a:xfrm>
            <a:off x="6221503" y="5949678"/>
            <a:ext cx="3854826" cy="76488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dirty="0"/>
              <a:t>Giai đoạn: HẬU PHÔI</a:t>
            </a:r>
            <a:endParaRPr lang="en-US" sz="2800" dirty="0"/>
          </a:p>
        </p:txBody>
      </p:sp>
      <p:cxnSp>
        <p:nvCxnSpPr>
          <p:cNvPr id="9" name="Straight Arrow Connector 8">
            <a:extLst>
              <a:ext uri="{FF2B5EF4-FFF2-40B4-BE49-F238E27FC236}">
                <a16:creationId xmlns:a16="http://schemas.microsoft.com/office/drawing/2014/main" id="{6C2D3AA6-26D5-46AB-8BAA-F2B1B664D6BF}"/>
              </a:ext>
            </a:extLst>
          </p:cNvPr>
          <p:cNvCxnSpPr>
            <a:endCxn id="6" idx="1"/>
          </p:cNvCxnSpPr>
          <p:nvPr/>
        </p:nvCxnSpPr>
        <p:spPr>
          <a:xfrm flipV="1">
            <a:off x="4957482" y="5024527"/>
            <a:ext cx="1389527" cy="63220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720F23E7-DE8F-4B5C-A6B4-4E6A8B69271C}"/>
              </a:ext>
            </a:extLst>
          </p:cNvPr>
          <p:cNvCxnSpPr>
            <a:endCxn id="7" idx="1"/>
          </p:cNvCxnSpPr>
          <p:nvPr/>
        </p:nvCxnSpPr>
        <p:spPr>
          <a:xfrm>
            <a:off x="4939553" y="5608031"/>
            <a:ext cx="1281950" cy="7240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4701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par>
                                <p:cTn id="25" presetID="3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uan sát hình 31.1, cho biết dấu hiệu nhận biết sự sinh trưởng và phát  triển ở chó. - Olm">
            <a:extLst>
              <a:ext uri="{FF2B5EF4-FFF2-40B4-BE49-F238E27FC236}">
                <a16:creationId xmlns:a16="http://schemas.microsoft.com/office/drawing/2014/main" id="{7A33FA94-A873-40BE-892A-9A109F3F7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4" y="308648"/>
            <a:ext cx="4294934" cy="32464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hoa học tự nhiên 7 Cánh diều Bài 31: Sinh trưởng và phát triển ở động vật">
            <a:extLst>
              <a:ext uri="{FF2B5EF4-FFF2-40B4-BE49-F238E27FC236}">
                <a16:creationId xmlns:a16="http://schemas.microsoft.com/office/drawing/2014/main" id="{13B3E88E-0F6D-45CB-95C5-1C8C6A890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457" y="-1"/>
            <a:ext cx="5436390" cy="48265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7CE365C-1035-4955-A116-E4310EDFBB52}"/>
              </a:ext>
            </a:extLst>
          </p:cNvPr>
          <p:cNvSpPr/>
          <p:nvPr/>
        </p:nvSpPr>
        <p:spPr>
          <a:xfrm>
            <a:off x="179294" y="4826504"/>
            <a:ext cx="11582400" cy="1859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t>Quan sát hình 31.1 và 31.2:</a:t>
            </a:r>
          </a:p>
          <a:p>
            <a:r>
              <a:rPr lang="vi-VN" sz="2800" dirty="0"/>
              <a:t>Trình bày giai đoạn phôi và hậu phôi của các sinh vật trong hình</a:t>
            </a:r>
            <a:endParaRPr lang="en-US" sz="2800" dirty="0"/>
          </a:p>
        </p:txBody>
      </p:sp>
    </p:spTree>
    <p:extLst>
      <p:ext uri="{BB962C8B-B14F-4D97-AF65-F5344CB8AC3E}">
        <p14:creationId xmlns:p14="http://schemas.microsoft.com/office/powerpoint/2010/main" val="72530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1294</Words>
  <Application>Microsoft Office PowerPoint</Application>
  <PresentationFormat>Widescreen</PresentationFormat>
  <Paragraphs>71</Paragraphs>
  <Slides>19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TIẾT 125, 126 – BÀI 31:  SINH TRƯỞNG VÀ PHÁT TRIỂN Ở ĐỘNG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125, 126 – BÀI 31:  SINH TRƯỞNG VÀ PHÁT TRIỂN Ở ĐỘNG VẬT</vt:lpstr>
      <vt:lpstr>II. Thực hành quan sát các giai đoạn sinh trưởng và phát triển ở động vật</vt:lpstr>
      <vt:lpstr>PowerPoint Presentation</vt:lpstr>
      <vt:lpstr>PowerPoint Presentation</vt:lpstr>
      <vt:lpstr>III. Một số ứng dụng sinh trưởng và phát triển trong thực tiễn.</vt:lpstr>
      <vt:lpstr>III. Một số ứng dụng sinh trưởng và phát triển trong thực tiễn.</vt:lpstr>
      <vt:lpstr>LUYỆN TẬP</vt:lpstr>
      <vt:lpstr>Bài 2: Để bảo vệ mùa màng, cần phải tiêu diệt sâu hại ở giai đoạn nào?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laptop</dc:creator>
  <cp:lastModifiedBy>dell laptop</cp:lastModifiedBy>
  <cp:revision>16</cp:revision>
  <dcterms:created xsi:type="dcterms:W3CDTF">2023-04-25T09:37:15Z</dcterms:created>
  <dcterms:modified xsi:type="dcterms:W3CDTF">2023-04-26T15:44:41Z</dcterms:modified>
</cp:coreProperties>
</file>