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348" r:id="rId5"/>
    <p:sldId id="261" r:id="rId6"/>
    <p:sldId id="262" r:id="rId7"/>
    <p:sldId id="350" r:id="rId8"/>
    <p:sldId id="349" r:id="rId9"/>
    <p:sldId id="352" r:id="rId10"/>
    <p:sldId id="351" r:id="rId11"/>
    <p:sldId id="263" r:id="rId12"/>
    <p:sldId id="264" r:id="rId13"/>
    <p:sldId id="265" r:id="rId14"/>
    <p:sldId id="266" r:id="rId15"/>
    <p:sldId id="268" r:id="rId16"/>
    <p:sldId id="280" r:id="rId17"/>
    <p:sldId id="267" r:id="rId18"/>
    <p:sldId id="269" r:id="rId19"/>
    <p:sldId id="357" r:id="rId20"/>
    <p:sldId id="359" r:id="rId21"/>
    <p:sldId id="354" r:id="rId22"/>
    <p:sldId id="356" r:id="rId23"/>
    <p:sldId id="272" r:id="rId24"/>
    <p:sldId id="273" r:id="rId25"/>
    <p:sldId id="274" r:id="rId26"/>
    <p:sldId id="283" r:id="rId27"/>
    <p:sldId id="342" r:id="rId28"/>
    <p:sldId id="343" r:id="rId29"/>
    <p:sldId id="344" r:id="rId30"/>
    <p:sldId id="345" r:id="rId31"/>
    <p:sldId id="346" r:id="rId32"/>
    <p:sldId id="347" r:id="rId33"/>
    <p:sldId id="281" r:id="rId34"/>
    <p:sldId id="282" r:id="rId35"/>
    <p:sldId id="277" r:id="rId36"/>
    <p:sldId id="358" r:id="rId37"/>
    <p:sldId id="275" r:id="rId38"/>
    <p:sldId id="278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89488" autoAdjust="0"/>
  </p:normalViewPr>
  <p:slideViewPr>
    <p:cSldViewPr snapToGrid="0">
      <p:cViewPr varScale="1">
        <p:scale>
          <a:sx n="58" d="100"/>
          <a:sy n="58" d="100"/>
        </p:scale>
        <p:origin x="35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Van Quan" userId="668acf9f-d83c-4b35-9add-9361ae380de2" providerId="ADAL" clId="{EABF591A-4283-4C6A-8E32-DAE92784334D}"/>
    <pc:docChg chg="custSel addSld delSld modSld sldOrd">
      <pc:chgData name="Tran Van Quan" userId="668acf9f-d83c-4b35-9add-9361ae380de2" providerId="ADAL" clId="{EABF591A-4283-4C6A-8E32-DAE92784334D}" dt="2024-09-18T10:01:57.988" v="201"/>
      <pc:docMkLst>
        <pc:docMk/>
      </pc:docMkLst>
      <pc:sldChg chg="delSp modAnim">
        <pc:chgData name="Tran Van Quan" userId="668acf9f-d83c-4b35-9add-9361ae380de2" providerId="ADAL" clId="{EABF591A-4283-4C6A-8E32-DAE92784334D}" dt="2024-09-18T09:56:02.269" v="2"/>
        <pc:sldMkLst>
          <pc:docMk/>
          <pc:sldMk cId="0" sldId="258"/>
        </pc:sldMkLst>
        <pc:spChg chg="del">
          <ac:chgData name="Tran Van Quan" userId="668acf9f-d83c-4b35-9add-9361ae380de2" providerId="ADAL" clId="{EABF591A-4283-4C6A-8E32-DAE92784334D}" dt="2024-09-18T09:56:02.269" v="2"/>
          <ac:spMkLst>
            <pc:docMk/>
            <pc:sldMk cId="0" sldId="258"/>
            <ac:spMk id="18" creationId="{E6C32CFD-7079-403E-9D54-052327C8745A}"/>
          </ac:spMkLst>
        </pc:spChg>
      </pc:sldChg>
      <pc:sldChg chg="ord">
        <pc:chgData name="Tran Van Quan" userId="668acf9f-d83c-4b35-9add-9361ae380de2" providerId="ADAL" clId="{EABF591A-4283-4C6A-8E32-DAE92784334D}" dt="2024-09-18T09:56:43.373" v="6"/>
        <pc:sldMkLst>
          <pc:docMk/>
          <pc:sldMk cId="0" sldId="259"/>
        </pc:sldMkLst>
      </pc:sldChg>
      <pc:sldChg chg="del">
        <pc:chgData name="Tran Van Quan" userId="668acf9f-d83c-4b35-9add-9361ae380de2" providerId="ADAL" clId="{EABF591A-4283-4C6A-8E32-DAE92784334D}" dt="2024-09-18T09:56:48.231" v="7" actId="2696"/>
        <pc:sldMkLst>
          <pc:docMk/>
          <pc:sldMk cId="0" sldId="260"/>
        </pc:sldMkLst>
      </pc:sldChg>
      <pc:sldChg chg="delSp modSp mod delAnim">
        <pc:chgData name="Tran Van Quan" userId="668acf9f-d83c-4b35-9add-9361ae380de2" providerId="ADAL" clId="{EABF591A-4283-4C6A-8E32-DAE92784334D}" dt="2024-09-18T10:00:10.042" v="194" actId="2710"/>
        <pc:sldMkLst>
          <pc:docMk/>
          <pc:sldMk cId="0" sldId="262"/>
        </pc:sldMkLst>
        <pc:spChg chg="del">
          <ac:chgData name="Tran Van Quan" userId="668acf9f-d83c-4b35-9add-9361ae380de2" providerId="ADAL" clId="{EABF591A-4283-4C6A-8E32-DAE92784334D}" dt="2024-09-18T09:41:22.214" v="1" actId="21"/>
          <ac:spMkLst>
            <pc:docMk/>
            <pc:sldMk cId="0" sldId="262"/>
            <ac:spMk id="20" creationId="{00000000-0000-0000-0000-000000000000}"/>
          </ac:spMkLst>
        </pc:spChg>
        <pc:spChg chg="mod">
          <ac:chgData name="Tran Van Quan" userId="668acf9f-d83c-4b35-9add-9361ae380de2" providerId="ADAL" clId="{EABF591A-4283-4C6A-8E32-DAE92784334D}" dt="2024-09-18T10:00:10.042" v="194" actId="2710"/>
          <ac:spMkLst>
            <pc:docMk/>
            <pc:sldMk cId="0" sldId="262"/>
            <ac:spMk id="23" creationId="{00000000-0000-0000-0000-000000000000}"/>
          </ac:spMkLst>
        </pc:spChg>
        <pc:grpChg chg="del">
          <ac:chgData name="Tran Van Quan" userId="668acf9f-d83c-4b35-9add-9361ae380de2" providerId="ADAL" clId="{EABF591A-4283-4C6A-8E32-DAE92784334D}" dt="2024-09-18T09:41:18.793" v="0" actId="21"/>
          <ac:grpSpMkLst>
            <pc:docMk/>
            <pc:sldMk cId="0" sldId="262"/>
            <ac:grpSpMk id="27" creationId="{B3B66788-ED06-F129-2BD9-323C84035EE4}"/>
          </ac:grpSpMkLst>
        </pc:grpChg>
      </pc:sldChg>
      <pc:sldChg chg="addSp modSp new modAnim">
        <pc:chgData name="Tran Van Quan" userId="668acf9f-d83c-4b35-9add-9361ae380de2" providerId="ADAL" clId="{EABF591A-4283-4C6A-8E32-DAE92784334D}" dt="2024-09-18T09:56:25.952" v="4"/>
        <pc:sldMkLst>
          <pc:docMk/>
          <pc:sldMk cId="842192853" sldId="348"/>
        </pc:sldMkLst>
        <pc:picChg chg="add mod">
          <ac:chgData name="Tran Van Quan" userId="668acf9f-d83c-4b35-9add-9361ae380de2" providerId="ADAL" clId="{EABF591A-4283-4C6A-8E32-DAE92784334D}" dt="2024-09-18T09:56:25.952" v="4"/>
          <ac:picMkLst>
            <pc:docMk/>
            <pc:sldMk cId="842192853" sldId="348"/>
            <ac:picMk id="2" creationId="{0FA3B0CF-1B90-41FE-B9A6-40EAF3348F6A}"/>
          </ac:picMkLst>
        </pc:picChg>
      </pc:sldChg>
      <pc:sldChg chg="addSp delSp modSp new">
        <pc:chgData name="Tran Van Quan" userId="668acf9f-d83c-4b35-9add-9361ae380de2" providerId="ADAL" clId="{EABF591A-4283-4C6A-8E32-DAE92784334D}" dt="2024-09-18T10:01:57.988" v="201"/>
        <pc:sldMkLst>
          <pc:docMk/>
          <pc:sldMk cId="1605530625" sldId="349"/>
        </pc:sldMkLst>
        <pc:graphicFrameChg chg="add del mod">
          <ac:chgData name="Tran Van Quan" userId="668acf9f-d83c-4b35-9add-9361ae380de2" providerId="ADAL" clId="{EABF591A-4283-4C6A-8E32-DAE92784334D}" dt="2024-09-18T10:01:57.988" v="201"/>
          <ac:graphicFrameMkLst>
            <pc:docMk/>
            <pc:sldMk cId="1605530625" sldId="349"/>
            <ac:graphicFrameMk id="2" creationId="{FA4D8F88-3F51-4309-A253-854E8E1E0854}"/>
          </ac:graphicFrameMkLst>
        </pc:graphicFrameChg>
        <pc:picChg chg="add del mod">
          <ac:chgData name="Tran Van Quan" userId="668acf9f-d83c-4b35-9add-9361ae380de2" providerId="ADAL" clId="{EABF591A-4283-4C6A-8E32-DAE92784334D}" dt="2024-09-18T10:01:57.988" v="201"/>
          <ac:picMkLst>
            <pc:docMk/>
            <pc:sldMk cId="1605530625" sldId="349"/>
            <ac:picMk id="1025" creationId="{971C70AF-A3C5-476A-86BD-17EBE4059D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1C7D9-71FA-4E80-9D58-F20C9A1E01A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BA48E-B4B7-46F3-995A-DAF203F9F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6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382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57008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7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5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48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51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4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04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58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4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#9Slide03 SFU Futura_12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#9Slide03 SFU Futura_12" panose="00000400000000000000" pitchFamily="2" charset="0"/>
            </a:endParaRP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53269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#9Slide03 SFU Futura_12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#9Slide03 SFU Futura_12" panose="00000400000000000000" pitchFamily="2" charset="0"/>
            </a:endParaRP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52732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#9Slide03 SFU Futura_12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#9Slide03 SFU Futura_12" panose="00000400000000000000" pitchFamily="2" charset="0"/>
            </a:endParaRP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029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80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0713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5A13-B246-202C-3509-5546FAB1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15497-48A0-DDB0-9D9E-303680E96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DF490-742E-E807-0EB2-1B95264B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718A7-068F-6339-DB30-BCF2EB57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229C-8583-8365-16CA-E3A88301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4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EF27-7DD8-1327-0724-BBD793BE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F949D-6BAB-B470-35D3-284CA0262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FEC9-CCA9-B877-B4A7-826E3A2C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11EC-565D-2912-54C6-42A36883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47192-E8DB-9826-0B13-7E11F01B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AE470-0CDF-2D30-B563-333920100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CB415-23F5-3A6B-B6AE-455894054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256FB-C369-B4B7-7C5A-A1869FB0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3320-0F52-2D68-F9FE-8781140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5395A-0E3B-4EF3-0AF7-AACA2248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C056-8FAC-50AC-2881-258D1FA8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6B212-4871-C4B5-DDC4-4B341A8E3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CCFC4-7C07-41F0-3811-85740A41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4AC17-6170-6EB3-43A7-42DBE32CB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A7B9B-015B-AA52-EE7A-32A21DB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1086-1E5F-DC41-D596-5DBF6382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EA512-0C95-1C58-90CD-FA26CBEC2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13EEE-45E3-9EAF-B27B-99C9BBCD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1560-6295-055C-877C-3902A72B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CAA94-F198-5A61-357B-B24D0C2F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C13B-B8AA-0E3D-9EEA-9D602BC5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FF5B-96D3-76FB-5F3F-92A8F68A2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9B312-E01A-1181-6695-E99D10551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5C44A-289C-6B65-57B8-02EA6726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1227A-B895-1207-B87E-FA8CB558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D3695-64FB-B1EE-44F3-3396D870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3874B-6D1F-DF4D-A076-FE08C738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A2B06-24AA-07C1-D7BC-9750E7CFB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0727-62D1-9A23-9CAC-2C7890CD0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7F9B2-4B72-3EC9-8C5F-FA5240113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27B574-90DF-27A1-C357-138105E0D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BB8EE-39B4-841A-50DB-D98DE1E1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90CCA-159E-E243-FB39-93B77064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4824D9-A928-7DB7-203F-371AA324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1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995B1-FDA4-705C-FC2C-9F9AC1B6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CEE9-D3B1-AE35-19E0-30E8E64D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95E3F-0C86-5F18-8180-AF21184E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E0042-662B-16E4-DD5B-50149B3F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2715B-3A66-CFF0-594D-71378A29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20647-6BEC-562A-355D-831B8F02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83443-66E6-DBBA-A53B-CC3DBF7C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1D49-35A3-FB30-AA74-EEFBF0B7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4743A-2A7E-E138-2525-10D359ADD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7432F-08C0-0CA4-4723-70876D42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6955-61EF-6136-8C9B-3CAFD825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25655-5092-E3DD-A305-C730AD45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D01C2-B596-E561-6A79-1A3B7B25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E0AB-0B01-4B99-8227-8091764D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ACB2B-BD53-6DE2-3344-36D177420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9C09B-CC62-EB24-6DAA-7D3759BF5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052CD-C659-E260-CD42-7B818DB6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CDFF4-82C9-7B1D-C029-ED0FC6DC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31D8B-4E54-B340-8FB1-C63096A9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6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AB9CB-DFD9-2915-233B-6754BE6F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F2A5A-5C84-4D1D-1847-1EC108C5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A68B-B2E3-8D9B-743A-16385832E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8C144A-819A-4085-8035-FF208AD449B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2C900-0EF3-D5F6-8D38-57FB3294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11C89-3EDC-8C3E-EED3-4236609A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5BE6FE-F701-4DA4-8CE3-FBD65DE1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0" Type="http://schemas.openxmlformats.org/officeDocument/2006/relationships/image" Target="../media/image35.svg"/><Relationship Id="rId4" Type="http://schemas.openxmlformats.org/officeDocument/2006/relationships/image" Target="../media/image6.sv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0.svg"/><Relationship Id="rId1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19" Type="http://schemas.openxmlformats.org/officeDocument/2006/relationships/image" Target="../media/image46.png"/><Relationship Id="rId4" Type="http://schemas.openxmlformats.org/officeDocument/2006/relationships/image" Target="../media/image2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49.svg"/><Relationship Id="rId4" Type="http://schemas.openxmlformats.org/officeDocument/2006/relationships/image" Target="../media/image2.sv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2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49.svg"/><Relationship Id="rId4" Type="http://schemas.openxmlformats.org/officeDocument/2006/relationships/image" Target="../media/image2.sv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49.svg"/><Relationship Id="rId4" Type="http://schemas.openxmlformats.org/officeDocument/2006/relationships/image" Target="../media/image2.sv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49.svg"/><Relationship Id="rId4" Type="http://schemas.openxmlformats.org/officeDocument/2006/relationships/image" Target="../media/image2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9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8.svg"/><Relationship Id="rId5" Type="http://schemas.openxmlformats.org/officeDocument/2006/relationships/image" Target="../media/image5.png"/><Relationship Id="rId15" Type="http://schemas.openxmlformats.org/officeDocument/2006/relationships/image" Target="../media/image47.svg"/><Relationship Id="rId10" Type="http://schemas.openxmlformats.org/officeDocument/2006/relationships/image" Target="../media/image37.pn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0.jpg"/><Relationship Id="rId5" Type="http://schemas.openxmlformats.org/officeDocument/2006/relationships/image" Target="../media/image3.png"/><Relationship Id="rId10" Type="http://schemas.openxmlformats.org/officeDocument/2006/relationships/image" Target="../media/image19.jpg"/><Relationship Id="rId4" Type="http://schemas.openxmlformats.org/officeDocument/2006/relationships/image" Target="../media/image2.sv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3.sv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2.sv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9.gif"/><Relationship Id="rId3" Type="http://schemas.openxmlformats.org/officeDocument/2006/relationships/image" Target="../media/image54.png"/><Relationship Id="rId7" Type="http://schemas.openxmlformats.org/officeDocument/2006/relationships/image" Target="../media/image56.gif"/><Relationship Id="rId12" Type="http://schemas.openxmlformats.org/officeDocument/2006/relationships/slide" Target="slide3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image" Target="../media/image58.gif"/><Relationship Id="rId5" Type="http://schemas.openxmlformats.org/officeDocument/2006/relationships/image" Target="../media/image55.gif"/><Relationship Id="rId10" Type="http://schemas.openxmlformats.org/officeDocument/2006/relationships/slide" Target="slide31.xml"/><Relationship Id="rId4" Type="http://schemas.openxmlformats.org/officeDocument/2006/relationships/slide" Target="slide28.xml"/><Relationship Id="rId9" Type="http://schemas.openxmlformats.org/officeDocument/2006/relationships/image" Target="../media/image57.gif"/><Relationship Id="rId1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58.gif"/><Relationship Id="rId17" Type="http://schemas.openxmlformats.org/officeDocument/2006/relationships/slide" Target="slide35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11" Type="http://schemas.openxmlformats.org/officeDocument/2006/relationships/slide" Target="slide31.xml"/><Relationship Id="rId5" Type="http://schemas.openxmlformats.org/officeDocument/2006/relationships/slide" Target="slide27.xml"/><Relationship Id="rId15" Type="http://schemas.openxmlformats.org/officeDocument/2006/relationships/image" Target="../media/image62.gif"/><Relationship Id="rId10" Type="http://schemas.openxmlformats.org/officeDocument/2006/relationships/image" Target="../media/image57.gif"/><Relationship Id="rId4" Type="http://schemas.openxmlformats.org/officeDocument/2006/relationships/image" Target="../media/image61.png"/><Relationship Id="rId9" Type="http://schemas.openxmlformats.org/officeDocument/2006/relationships/slide" Target="slide28.xml"/><Relationship Id="rId1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2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gif"/><Relationship Id="rId5" Type="http://schemas.openxmlformats.org/officeDocument/2006/relationships/image" Target="../media/image64.png"/><Relationship Id="rId10" Type="http://schemas.openxmlformats.org/officeDocument/2006/relationships/image" Target="../media/image68.gif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2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gif"/><Relationship Id="rId5" Type="http://schemas.openxmlformats.org/officeDocument/2006/relationships/image" Target="../media/image64.png"/><Relationship Id="rId10" Type="http://schemas.openxmlformats.org/officeDocument/2006/relationships/image" Target="../media/image68.gif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2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gif"/><Relationship Id="rId5" Type="http://schemas.openxmlformats.org/officeDocument/2006/relationships/image" Target="../media/image64.png"/><Relationship Id="rId10" Type="http://schemas.openxmlformats.org/officeDocument/2006/relationships/image" Target="../media/image68.gif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openxmlformats.org/officeDocument/2006/relationships/image" Target="../media/image6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68.gif"/><Relationship Id="rId5" Type="http://schemas.openxmlformats.org/officeDocument/2006/relationships/image" Target="../media/image64.png"/><Relationship Id="rId10" Type="http://schemas.openxmlformats.org/officeDocument/2006/relationships/image" Target="../media/image66.jpeg"/><Relationship Id="rId4" Type="http://schemas.openxmlformats.org/officeDocument/2006/relationships/audio" Target="../media/audio3.wav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69.gif"/><Relationship Id="rId5" Type="http://schemas.openxmlformats.org/officeDocument/2006/relationships/image" Target="../media/image64.png"/><Relationship Id="rId10" Type="http://schemas.openxmlformats.org/officeDocument/2006/relationships/image" Target="../media/image68.gif"/><Relationship Id="rId4" Type="http://schemas.openxmlformats.org/officeDocument/2006/relationships/audio" Target="../media/audio3.wav"/><Relationship Id="rId9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71.svg"/><Relationship Id="rId10" Type="http://schemas.openxmlformats.org/officeDocument/2006/relationships/image" Target="../media/image38.svg"/><Relationship Id="rId4" Type="http://schemas.openxmlformats.org/officeDocument/2006/relationships/image" Target="../media/image2.svg"/><Relationship Id="rId9" Type="http://schemas.openxmlformats.org/officeDocument/2006/relationships/image" Target="../media/image37.png"/><Relationship Id="rId1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9.sv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2.sv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5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73.svg"/><Relationship Id="rId4" Type="http://schemas.openxmlformats.org/officeDocument/2006/relationships/image" Target="../media/image2.sv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38.svg"/><Relationship Id="rId4" Type="http://schemas.openxmlformats.org/officeDocument/2006/relationships/image" Target="../media/image2.svg"/><Relationship Id="rId9" Type="http://schemas.openxmlformats.org/officeDocument/2006/relationships/image" Target="../media/image37.png"/><Relationship Id="rId14" Type="http://schemas.openxmlformats.org/officeDocument/2006/relationships/image" Target="../media/image4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7.png"/><Relationship Id="rId5" Type="http://schemas.openxmlformats.org/officeDocument/2006/relationships/image" Target="../media/image76.png"/><Relationship Id="rId15" Type="http://schemas.openxmlformats.org/officeDocument/2006/relationships/image" Target="../media/image16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4.sv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27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svg"/><Relationship Id="rId4" Type="http://schemas.openxmlformats.org/officeDocument/2006/relationships/image" Target="../media/image4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9768711" y="4021136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" y="-312164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3503880" y="1254863"/>
            <a:ext cx="686339" cy="823327"/>
          </a:xfrm>
          <a:custGeom>
            <a:avLst/>
            <a:gdLst/>
            <a:ahLst/>
            <a:cxnLst/>
            <a:rect l="l" t="t" r="r" b="b"/>
            <a:pathLst>
              <a:path w="1029508" h="1234990">
                <a:moveTo>
                  <a:pt x="0" y="0"/>
                </a:moveTo>
                <a:lnTo>
                  <a:pt x="1029509" y="0"/>
                </a:lnTo>
                <a:lnTo>
                  <a:pt x="1029509" y="1234991"/>
                </a:lnTo>
                <a:lnTo>
                  <a:pt x="0" y="12349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152423">
            <a:off x="1602805" y="948513"/>
            <a:ext cx="9200191" cy="5543115"/>
          </a:xfrm>
          <a:custGeom>
            <a:avLst/>
            <a:gdLst/>
            <a:ahLst/>
            <a:cxnLst/>
            <a:rect l="l" t="t" r="r" b="b"/>
            <a:pathLst>
              <a:path w="13800287" h="8314673">
                <a:moveTo>
                  <a:pt x="0" y="0"/>
                </a:moveTo>
                <a:lnTo>
                  <a:pt x="13800287" y="0"/>
                </a:lnTo>
                <a:lnTo>
                  <a:pt x="13800287" y="8314674"/>
                </a:lnTo>
                <a:lnTo>
                  <a:pt x="0" y="8314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1978430" y="1572081"/>
            <a:ext cx="9161520" cy="371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67" dirty="0">
                <a:latin typeface="#9Slide07 SVNBeachwood Sans" pitchFamily="2" charset="0"/>
              </a:rPr>
              <a:t>KHOA HỌC </a:t>
            </a:r>
          </a:p>
          <a:p>
            <a:pPr algn="ctr"/>
            <a:r>
              <a:rPr lang="en-US" sz="12067" dirty="0">
                <a:latin typeface="#9Slide07 SVNBeachwood Sans" pitchFamily="2" charset="0"/>
              </a:rPr>
              <a:t>TỰ NHIÊN</a:t>
            </a:r>
          </a:p>
        </p:txBody>
      </p:sp>
      <p:sp>
        <p:nvSpPr>
          <p:cNvPr id="11" name="Freeform 11"/>
          <p:cNvSpPr/>
          <p:nvPr/>
        </p:nvSpPr>
        <p:spPr>
          <a:xfrm>
            <a:off x="795393" y="4517478"/>
            <a:ext cx="2422571" cy="1844182"/>
          </a:xfrm>
          <a:custGeom>
            <a:avLst/>
            <a:gdLst/>
            <a:ahLst/>
            <a:cxnLst/>
            <a:rect l="l" t="t" r="r" b="b"/>
            <a:pathLst>
              <a:path w="3633856" h="2766273">
                <a:moveTo>
                  <a:pt x="0" y="0"/>
                </a:moveTo>
                <a:lnTo>
                  <a:pt x="3633856" y="0"/>
                </a:lnTo>
                <a:lnTo>
                  <a:pt x="3633856" y="2766272"/>
                </a:lnTo>
                <a:lnTo>
                  <a:pt x="0" y="27662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589252" y="0"/>
            <a:ext cx="1602748" cy="1418432"/>
          </a:xfrm>
          <a:custGeom>
            <a:avLst/>
            <a:gdLst/>
            <a:ahLst/>
            <a:cxnLst/>
            <a:rect l="l" t="t" r="r" b="b"/>
            <a:pathLst>
              <a:path w="2404122" h="2127648">
                <a:moveTo>
                  <a:pt x="0" y="0"/>
                </a:moveTo>
                <a:lnTo>
                  <a:pt x="2404122" y="0"/>
                </a:lnTo>
                <a:lnTo>
                  <a:pt x="2404122" y="2127648"/>
                </a:lnTo>
                <a:lnTo>
                  <a:pt x="0" y="2127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9459117" y="3632200"/>
            <a:ext cx="1680833" cy="2743200"/>
          </a:xfrm>
          <a:custGeom>
            <a:avLst/>
            <a:gdLst/>
            <a:ahLst/>
            <a:cxnLst/>
            <a:rect l="l" t="t" r="r" b="b"/>
            <a:pathLst>
              <a:path w="2521250" h="4114800">
                <a:moveTo>
                  <a:pt x="0" y="0"/>
                </a:moveTo>
                <a:lnTo>
                  <a:pt x="2521250" y="0"/>
                </a:lnTo>
                <a:lnTo>
                  <a:pt x="2521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0A6D4D1-8017-7CB1-6EDE-D1EB89C67BCF}"/>
              </a:ext>
            </a:extLst>
          </p:cNvPr>
          <p:cNvSpPr txBox="1"/>
          <p:nvPr/>
        </p:nvSpPr>
        <p:spPr>
          <a:xfrm>
            <a:off x="5306327" y="1174776"/>
            <a:ext cx="157420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3600" b="1">
                <a:solidFill>
                  <a:schemeClr val="bg1"/>
                </a:solidFill>
                <a:latin typeface="#9Slide03 SFU Futura_12" panose="00000400000000000000" pitchFamily="2" charset="0"/>
              </a:rPr>
              <a:t>Lớp 9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7684A69-2F20-543D-8259-607B88280A25}"/>
              </a:ext>
            </a:extLst>
          </p:cNvPr>
          <p:cNvSpPr/>
          <p:nvPr/>
        </p:nvSpPr>
        <p:spPr>
          <a:xfrm>
            <a:off x="11390626" y="6477181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86AE65-8C9E-48BD-BE14-49E317971DE6}"/>
              </a:ext>
            </a:extLst>
          </p:cNvPr>
          <p:cNvSpPr txBox="1"/>
          <p:nvPr/>
        </p:nvSpPr>
        <p:spPr>
          <a:xfrm>
            <a:off x="432262" y="234498"/>
            <a:ext cx="11421687" cy="624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nhân viên y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cơ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công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đơn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đơn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Nêu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đơn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FB15C8-BD55-4766-9BEE-69A690498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59822"/>
              </p:ext>
            </p:extLst>
          </p:nvPr>
        </p:nvGraphicFramePr>
        <p:xfrm>
          <a:off x="2539798" y="1612671"/>
          <a:ext cx="8965017" cy="2394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3035">
                  <a:extLst>
                    <a:ext uri="{9D8B030D-6E8A-4147-A177-3AD203B41FA5}">
                      <a16:colId xmlns:a16="http://schemas.microsoft.com/office/drawing/2014/main" val="3853537714"/>
                    </a:ext>
                  </a:extLst>
                </a:gridCol>
                <a:gridCol w="1440991">
                  <a:extLst>
                    <a:ext uri="{9D8B030D-6E8A-4147-A177-3AD203B41FA5}">
                      <a16:colId xmlns:a16="http://schemas.microsoft.com/office/drawing/2014/main" val="4198060256"/>
                    </a:ext>
                  </a:extLst>
                </a:gridCol>
                <a:gridCol w="1440991">
                  <a:extLst>
                    <a:ext uri="{9D8B030D-6E8A-4147-A177-3AD203B41FA5}">
                      <a16:colId xmlns:a16="http://schemas.microsoft.com/office/drawing/2014/main" val="730181633"/>
                    </a:ext>
                  </a:extLst>
                </a:gridCol>
              </a:tblGrid>
              <a:tr h="881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 err="1">
                          <a:effectLst/>
                        </a:rPr>
                        <a:t>Tình</a:t>
                      </a:r>
                      <a:r>
                        <a:rPr lang="vi-VN" sz="2000" dirty="0">
                          <a:effectLst/>
                        </a:rPr>
                        <a:t> </a:t>
                      </a:r>
                      <a:r>
                        <a:rPr lang="vi-VN" sz="2000" dirty="0" err="1">
                          <a:effectLst/>
                        </a:rPr>
                        <a:t>huống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 err="1">
                          <a:effectLst/>
                        </a:rPr>
                        <a:t>Lực</a:t>
                      </a:r>
                      <a:r>
                        <a:rPr lang="vi-VN" sz="2000" dirty="0">
                          <a:effectLst/>
                        </a:rPr>
                        <a:t> </a:t>
                      </a:r>
                      <a:r>
                        <a:rPr lang="vi-VN" sz="2000" dirty="0" err="1">
                          <a:effectLst/>
                        </a:rPr>
                        <a:t>tác</a:t>
                      </a:r>
                      <a:r>
                        <a:rPr lang="vi-VN" sz="2000" dirty="0">
                          <a:effectLst/>
                        </a:rPr>
                        <a:t> </a:t>
                      </a:r>
                      <a:r>
                        <a:rPr lang="vi-VN" sz="2000" dirty="0" err="1">
                          <a:effectLst/>
                        </a:rPr>
                        <a:t>dụng</a:t>
                      </a:r>
                      <a:r>
                        <a:rPr lang="vi-VN" sz="2000" dirty="0">
                          <a:effectLst/>
                        </a:rPr>
                        <a:t> (N)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000" dirty="0" err="1">
                          <a:effectLst/>
                        </a:rPr>
                        <a:t>Quãng</a:t>
                      </a:r>
                      <a:r>
                        <a:rPr lang="vi-VN" sz="2000" dirty="0">
                          <a:effectLst/>
                        </a:rPr>
                        <a:t> </a:t>
                      </a:r>
                      <a:r>
                        <a:rPr lang="vi-VN" sz="2000" dirty="0" err="1">
                          <a:effectLst/>
                        </a:rPr>
                        <a:t>đường</a:t>
                      </a:r>
                      <a:r>
                        <a:rPr lang="vi-VN" sz="2000" dirty="0">
                          <a:effectLst/>
                        </a:rPr>
                        <a:t> (m)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2249723027"/>
                  </a:ext>
                </a:extLst>
              </a:tr>
              <a:tr h="504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effectLst/>
                        </a:rPr>
                        <a:t>1. Đẩy xe cáng để ra đón bệnh nhân trên quãng đường s</a:t>
                      </a:r>
                      <a:r>
                        <a:rPr lang="en-US" sz="2000" baseline="-25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F</a:t>
                      </a:r>
                      <a:r>
                        <a:rPr lang="en-US" sz="2000" baseline="-25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 = 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s</a:t>
                      </a:r>
                      <a:r>
                        <a:rPr lang="en-US" sz="2000" baseline="-25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 = 50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1818726743"/>
                  </a:ext>
                </a:extLst>
              </a:tr>
              <a:tr h="504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2. </a:t>
                      </a:r>
                      <a:r>
                        <a:rPr lang="en-US" sz="2000" dirty="0" err="1">
                          <a:effectLst/>
                        </a:rPr>
                        <a:t>Đẩy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xe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bệnh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quãng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r>
                        <a:rPr lang="en-US" sz="2000" dirty="0">
                          <a:effectLst/>
                        </a:rPr>
                        <a:t> s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F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 = 50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s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 = 50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800583653"/>
                  </a:ext>
                </a:extLst>
              </a:tr>
              <a:tr h="504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effectLst/>
                        </a:rPr>
                        <a:t>3. Đẩy xe cáng có bệnh nhân trên quãng đường s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>
                          <a:effectLst/>
                        </a:rPr>
                        <a:t>F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r>
                        <a:rPr lang="en-US" sz="2000">
                          <a:effectLst/>
                        </a:rPr>
                        <a:t> = 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effectLst/>
                        </a:rPr>
                        <a:t>s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r>
                        <a:rPr lang="en-US" sz="2000" dirty="0">
                          <a:effectLst/>
                        </a:rPr>
                        <a:t> = 100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642407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05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6119551" y="804426"/>
            <a:ext cx="5386647" cy="5486400"/>
          </a:xfrm>
          <a:custGeom>
            <a:avLst/>
            <a:gdLst/>
            <a:ahLst/>
            <a:cxnLst/>
            <a:rect l="l" t="t" r="r" b="b"/>
            <a:pathLst>
              <a:path w="8079971" h="8229600">
                <a:moveTo>
                  <a:pt x="0" y="0"/>
                </a:moveTo>
                <a:lnTo>
                  <a:pt x="8079971" y="0"/>
                </a:lnTo>
                <a:lnTo>
                  <a:pt x="8079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15217" y="685800"/>
            <a:ext cx="561796" cy="673927"/>
          </a:xfrm>
          <a:custGeom>
            <a:avLst/>
            <a:gdLst/>
            <a:ahLst/>
            <a:cxnLst/>
            <a:rect l="l" t="t" r="r" b="b"/>
            <a:pathLst>
              <a:path w="842694" h="1010890">
                <a:moveTo>
                  <a:pt x="0" y="0"/>
                </a:moveTo>
                <a:lnTo>
                  <a:pt x="842695" y="0"/>
                </a:lnTo>
                <a:lnTo>
                  <a:pt x="842695" y="1010890"/>
                </a:lnTo>
                <a:lnTo>
                  <a:pt x="0" y="1010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833107" y="1022763"/>
            <a:ext cx="3127248" cy="5486400"/>
          </a:xfrm>
          <a:custGeom>
            <a:avLst/>
            <a:gdLst/>
            <a:ahLst/>
            <a:cxnLst/>
            <a:rect l="l" t="t" r="r" b="b"/>
            <a:pathLst>
              <a:path w="4690872" h="8229600">
                <a:moveTo>
                  <a:pt x="0" y="0"/>
                </a:moveTo>
                <a:lnTo>
                  <a:pt x="4690872" y="0"/>
                </a:lnTo>
                <a:lnTo>
                  <a:pt x="46908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6346869" y="2063126"/>
            <a:ext cx="4932009" cy="2899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latin typeface="#9Slide03 SFU Futura_12" panose="00000400000000000000" pitchFamily="2" charset="0"/>
              </a:rPr>
              <a:t>Công</a:t>
            </a:r>
            <a:r>
              <a:rPr lang="en-US" sz="3200" dirty="0">
                <a:latin typeface="#9Slide03 SFU Futura_12" panose="00000400000000000000" pitchFamily="2" charset="0"/>
              </a:rPr>
              <a:t> A </a:t>
            </a:r>
            <a:r>
              <a:rPr lang="en-US" sz="3200" dirty="0" err="1">
                <a:latin typeface="#9Slide03 SFU Futura_12" panose="00000400000000000000" pitchFamily="2" charset="0"/>
              </a:rPr>
              <a:t>của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lực</a:t>
            </a:r>
            <a:r>
              <a:rPr lang="en-US" sz="3200" dirty="0">
                <a:latin typeface="#9Slide03 SFU Futura_12" panose="00000400000000000000" pitchFamily="2" charset="0"/>
              </a:rPr>
              <a:t> F </a:t>
            </a:r>
            <a:r>
              <a:rPr lang="en-US" sz="3200" dirty="0" err="1">
                <a:latin typeface="#9Slide03 SFU Futura_12" panose="00000400000000000000" pitchFamily="2" charset="0"/>
              </a:rPr>
              <a:t>không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đổi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làm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vật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dịch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chuyển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một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quãng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đường</a:t>
            </a:r>
            <a:r>
              <a:rPr lang="en-US" sz="3200" dirty="0">
                <a:latin typeface="#9Slide03 SFU Futura_12" panose="00000400000000000000" pitchFamily="2" charset="0"/>
              </a:rPr>
              <a:t> s </a:t>
            </a:r>
            <a:r>
              <a:rPr lang="en-US" sz="3200" dirty="0" err="1">
                <a:latin typeface="#9Slide03 SFU Futura_12" panose="00000400000000000000" pitchFamily="2" charset="0"/>
              </a:rPr>
              <a:t>theo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>
                <a:latin typeface="#9Slide03 SFU Futura_12" panose="00000400000000000000" pitchFamily="2" charset="0"/>
              </a:rPr>
              <a:t>hướng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của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lực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được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xác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định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bởi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biểu</a:t>
            </a:r>
            <a:r>
              <a:rPr lang="en-US" sz="3200" dirty="0">
                <a:latin typeface="#9Slide03 SFU Futura_12" panose="00000400000000000000" pitchFamily="2" charset="0"/>
              </a:rPr>
              <a:t> </a:t>
            </a:r>
            <a:r>
              <a:rPr lang="en-US" sz="3200" dirty="0" err="1">
                <a:latin typeface="#9Slide03 SFU Futura_12" panose="00000400000000000000" pitchFamily="2" charset="0"/>
              </a:rPr>
              <a:t>thức</a:t>
            </a:r>
            <a:r>
              <a:rPr lang="en-US" sz="3200" dirty="0">
                <a:latin typeface="#9Slide03 SFU Futura_12" panose="00000400000000000000" pitchFamily="2" charset="0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67234" y="5097146"/>
            <a:ext cx="2291283" cy="95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1"/>
              </a:lnSpc>
            </a:pPr>
            <a:r>
              <a:rPr lang="en-US" sz="5913">
                <a:latin typeface="#9Slide03 SFU Futura_12" panose="00000400000000000000" pitchFamily="2" charset="0"/>
              </a:rPr>
              <a:t>A = F.s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F5AE9F38-D4EC-EC50-1825-497B4D3735DE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6FE414-B0B4-D783-2EEA-B02C4A327C99}"/>
              </a:ext>
            </a:extLst>
          </p:cNvPr>
          <p:cNvGrpSpPr/>
          <p:nvPr/>
        </p:nvGrpSpPr>
        <p:grpSpPr>
          <a:xfrm>
            <a:off x="546658" y="1635963"/>
            <a:ext cx="10590883" cy="1784061"/>
            <a:chOff x="1200838" y="2308265"/>
            <a:chExt cx="15413111" cy="2676092"/>
          </a:xfrm>
        </p:grpSpPr>
        <p:grpSp>
          <p:nvGrpSpPr>
            <p:cNvPr id="8" name="Group 8"/>
            <p:cNvGrpSpPr/>
            <p:nvPr/>
          </p:nvGrpSpPr>
          <p:grpSpPr>
            <a:xfrm>
              <a:off x="1770754" y="2308265"/>
              <a:ext cx="14843195" cy="2676092"/>
              <a:chOff x="0" y="0"/>
              <a:chExt cx="3909319" cy="70481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909319" cy="704814"/>
              </a:xfrm>
              <a:custGeom>
                <a:avLst/>
                <a:gdLst/>
                <a:ahLst/>
                <a:cxnLst/>
                <a:rect l="l" t="t" r="r" b="b"/>
                <a:pathLst>
                  <a:path w="3909319" h="704814">
                    <a:moveTo>
                      <a:pt x="0" y="0"/>
                    </a:moveTo>
                    <a:lnTo>
                      <a:pt x="3909319" y="0"/>
                    </a:lnTo>
                    <a:lnTo>
                      <a:pt x="3909319" y="704814"/>
                    </a:lnTo>
                    <a:lnTo>
                      <a:pt x="0" y="7048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909319" cy="7429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200838" y="3045477"/>
              <a:ext cx="1139831" cy="1139831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>
                  <a:alpha val="75686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1180503" y="3987800"/>
            <a:ext cx="5650673" cy="2655816"/>
          </a:xfrm>
          <a:custGeom>
            <a:avLst/>
            <a:gdLst/>
            <a:ahLst/>
            <a:cxnLst/>
            <a:rect l="l" t="t" r="r" b="b"/>
            <a:pathLst>
              <a:path w="8476009" h="3983724">
                <a:moveTo>
                  <a:pt x="0" y="0"/>
                </a:moveTo>
                <a:lnTo>
                  <a:pt x="8476009" y="0"/>
                </a:lnTo>
                <a:lnTo>
                  <a:pt x="8476009" y="3983724"/>
                </a:lnTo>
                <a:lnTo>
                  <a:pt x="0" y="398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1005812" y="2622845"/>
            <a:ext cx="7800992" cy="53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</a:pPr>
            <a:r>
              <a:rPr lang="en-US" sz="3600">
                <a:latin typeface="#9Slide03 SFU Futura_12" panose="00000400000000000000" pitchFamily="2" charset="0"/>
              </a:rPr>
              <a:t>Đơn vị của công là jun, kí hiệu là J.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7"/>
              <p:cNvSpPr txBox="1"/>
              <p:nvPr/>
            </p:nvSpPr>
            <p:spPr>
              <a:xfrm>
                <a:off x="7054724" y="3769233"/>
                <a:ext cx="4499545" cy="512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32"/>
                  </a:lnSpc>
                </a:pPr>
                <a:r>
                  <a:rPr lang="en-US" sz="4000" dirty="0">
                    <a:latin typeface="#9Slide03 SFU Futura_12" panose="00000400000000000000" pitchFamily="2" charset="0"/>
                  </a:rPr>
                  <a:t>1 kJ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000" dirty="0">
                    <a:latin typeface="#9Slide03 SFU Futura_12" panose="00000400000000000000" pitchFamily="2" charset="0"/>
                  </a:rPr>
                  <a:t> </a:t>
                </a:r>
                <a:r>
                  <a:rPr lang="en-US" sz="4000" dirty="0">
                    <a:latin typeface="#9Slide03 SFU Futura_12" panose="00000400000000000000" pitchFamily="2" charset="0"/>
                  </a:rPr>
                  <a:t>J</a:t>
                </a:r>
              </a:p>
            </p:txBody>
          </p:sp>
        </mc:Choice>
        <mc:Fallback xmlns="">
          <p:sp>
            <p:nvSpPr>
              <p:cNvPr id="17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24" y="3769233"/>
                <a:ext cx="4499545" cy="512961"/>
              </a:xfrm>
              <a:prstGeom prst="rect">
                <a:avLst/>
              </a:prstGeom>
              <a:blipFill>
                <a:blip r:embed="rId11"/>
                <a:stretch>
                  <a:fillRect t="-47619" b="-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8"/>
          <p:cNvSpPr txBox="1"/>
          <p:nvPr/>
        </p:nvSpPr>
        <p:spPr>
          <a:xfrm>
            <a:off x="5149467" y="1601076"/>
            <a:ext cx="1895445" cy="78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sz="4892">
                <a:latin typeface="#9Slide03 SFU Futura_12" panose="00000400000000000000" pitchFamily="2" charset="0"/>
              </a:rPr>
              <a:t>A = F.s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50176" y="4449119"/>
            <a:ext cx="4499545" cy="52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4000" dirty="0">
                <a:latin typeface="#9Slide03 SFU Futura_12" panose="00000400000000000000" pitchFamily="2" charset="0"/>
              </a:rPr>
              <a:t>1 kWh = 3600000 J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20977" y="5149663"/>
            <a:ext cx="449954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4000" dirty="0">
                <a:latin typeface="#9Slide03 SFU Futura_12" panose="00000400000000000000" pitchFamily="2" charset="0"/>
              </a:rPr>
              <a:t>1 BTU = 1055 J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02079" y="5819542"/>
            <a:ext cx="449954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4000">
                <a:latin typeface="#9Slide03 SFU Futura_12" panose="00000400000000000000" pitchFamily="2" charset="0"/>
              </a:rPr>
              <a:t>1 cal = 4,186 J</a:t>
            </a:r>
          </a:p>
        </p:txBody>
      </p:sp>
      <p:sp>
        <p:nvSpPr>
          <p:cNvPr id="22" name="Freeform 22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84A30B95-D4DF-A4E0-8A00-D7B32E60E665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77B8F9D8-8D21-53B8-FEA7-F735C77DDBB4}"/>
              </a:ext>
            </a:extLst>
          </p:cNvPr>
          <p:cNvSpPr txBox="1"/>
          <p:nvPr/>
        </p:nvSpPr>
        <p:spPr>
          <a:xfrm>
            <a:off x="7987044" y="2617045"/>
            <a:ext cx="3473754" cy="53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</a:pPr>
            <a:r>
              <a:rPr lang="en-US" sz="3600">
                <a:solidFill>
                  <a:srgbClr val="FF0000"/>
                </a:solidFill>
                <a:latin typeface="#9Slide03 SFU Futura_12" panose="00000400000000000000" pitchFamily="2" charset="0"/>
              </a:rPr>
              <a:t>(1 J = 1 N.m)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9" grpId="0"/>
      <p:bldP spid="20" grpId="0"/>
      <p:bldP spid="2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8E6AE2-DC9D-EDC7-76F6-5B63F11DF484}"/>
              </a:ext>
            </a:extLst>
          </p:cNvPr>
          <p:cNvGrpSpPr/>
          <p:nvPr/>
        </p:nvGrpSpPr>
        <p:grpSpPr>
          <a:xfrm>
            <a:off x="609019" y="1161587"/>
            <a:ext cx="10926833" cy="5325033"/>
            <a:chOff x="948875" y="1873496"/>
            <a:chExt cx="16390250" cy="7987550"/>
          </a:xfrm>
        </p:grpSpPr>
        <p:grpSp>
          <p:nvGrpSpPr>
            <p:cNvPr id="6" name="Group 6"/>
            <p:cNvGrpSpPr/>
            <p:nvPr/>
          </p:nvGrpSpPr>
          <p:grpSpPr>
            <a:xfrm>
              <a:off x="948875" y="1873496"/>
              <a:ext cx="16390250" cy="7987550"/>
              <a:chOff x="0" y="0"/>
              <a:chExt cx="4316774" cy="210371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16774" cy="2103717"/>
              </a:xfrm>
              <a:custGeom>
                <a:avLst/>
                <a:gdLst/>
                <a:ahLst/>
                <a:cxnLst/>
                <a:rect l="l" t="t" r="r" b="b"/>
                <a:pathLst>
                  <a:path w="4316774" h="2103717">
                    <a:moveTo>
                      <a:pt x="17477" y="0"/>
                    </a:moveTo>
                    <a:lnTo>
                      <a:pt x="4299297" y="0"/>
                    </a:lnTo>
                    <a:cubicBezTo>
                      <a:pt x="4303932" y="0"/>
                      <a:pt x="4308377" y="1841"/>
                      <a:pt x="4311655" y="5119"/>
                    </a:cubicBezTo>
                    <a:cubicBezTo>
                      <a:pt x="4314932" y="8396"/>
                      <a:pt x="4316774" y="12842"/>
                      <a:pt x="4316774" y="17477"/>
                    </a:cubicBezTo>
                    <a:lnTo>
                      <a:pt x="4316774" y="2086240"/>
                    </a:lnTo>
                    <a:cubicBezTo>
                      <a:pt x="4316774" y="2090875"/>
                      <a:pt x="4314932" y="2095320"/>
                      <a:pt x="4311655" y="2098598"/>
                    </a:cubicBezTo>
                    <a:cubicBezTo>
                      <a:pt x="4308377" y="2101875"/>
                      <a:pt x="4303932" y="2103717"/>
                      <a:pt x="4299297" y="2103717"/>
                    </a:cubicBezTo>
                    <a:lnTo>
                      <a:pt x="17477" y="2103717"/>
                    </a:lnTo>
                    <a:cubicBezTo>
                      <a:pt x="12842" y="2103717"/>
                      <a:pt x="8396" y="2101875"/>
                      <a:pt x="5119" y="2098598"/>
                    </a:cubicBezTo>
                    <a:cubicBezTo>
                      <a:pt x="1841" y="2095320"/>
                      <a:pt x="0" y="2090875"/>
                      <a:pt x="0" y="2086240"/>
                    </a:cubicBezTo>
                    <a:lnTo>
                      <a:pt x="0" y="17477"/>
                    </a:lnTo>
                    <a:cubicBezTo>
                      <a:pt x="0" y="12842"/>
                      <a:pt x="1841" y="8396"/>
                      <a:pt x="5119" y="5119"/>
                    </a:cubicBezTo>
                    <a:cubicBezTo>
                      <a:pt x="8396" y="1841"/>
                      <a:pt x="12842" y="0"/>
                      <a:pt x="17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8901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316774" cy="21418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330127" y="2368834"/>
              <a:ext cx="831897" cy="1246287"/>
            </a:xfrm>
            <a:custGeom>
              <a:avLst/>
              <a:gdLst/>
              <a:ahLst/>
              <a:cxnLst/>
              <a:rect l="l" t="t" r="r" b="b"/>
              <a:pathLst>
                <a:path w="831897" h="1246287">
                  <a:moveTo>
                    <a:pt x="0" y="0"/>
                  </a:moveTo>
                  <a:lnTo>
                    <a:pt x="831897" y="0"/>
                  </a:lnTo>
                  <a:lnTo>
                    <a:pt x="831897" y="1246287"/>
                  </a:lnTo>
                  <a:lnTo>
                    <a:pt x="0" y="12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1349" y="1474297"/>
            <a:ext cx="9664927" cy="126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sz="3600">
                <a:latin typeface="#9Slide03 SFU Futura_12" panose="00000400000000000000" pitchFamily="2" charset="0"/>
              </a:rPr>
              <a:t>Mô tả quá trình thực hiện công trong </a:t>
            </a:r>
            <a:endParaRPr lang="en-US" sz="3600">
              <a:latin typeface="#9Slide03 SFU Futura_12" panose="00000400000000000000" pitchFamily="2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sz="3600">
                <a:latin typeface="#9Slide03 SFU Futura_12" panose="00000400000000000000" pitchFamily="2" charset="0"/>
              </a:rPr>
              <a:t>các ví dụ dưới đây?</a:t>
            </a:r>
            <a:endParaRPr lang="en-US" sz="3600">
              <a:latin typeface="#9Slide03 SFU Futura_12" panose="00000400000000000000" pitchFamily="2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52258" y="5554436"/>
            <a:ext cx="222908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  <a:spcBef>
                <a:spcPct val="0"/>
              </a:spcBef>
            </a:pPr>
            <a:r>
              <a:rPr lang="vi-VN" sz="2800">
                <a:latin typeface="#9Slide03 SFU Futura_09" panose="00000400000000000000" pitchFamily="2" charset="0"/>
              </a:rPr>
              <a:t>Đựa vật nặng lên cao</a:t>
            </a:r>
            <a:endParaRPr lang="en-US" sz="2800">
              <a:latin typeface="#9Slide03 SFU Futura_09" panose="00000400000000000000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07953" y="5546423"/>
            <a:ext cx="240901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  <a:spcBef>
                <a:spcPct val="0"/>
              </a:spcBef>
            </a:pPr>
            <a:r>
              <a:rPr lang="vi-VN" sz="2800">
                <a:latin typeface="#9Slide03 SFU Futura_09" panose="00000400000000000000" pitchFamily="2" charset="0"/>
              </a:rPr>
              <a:t>Vận động viên ném lao</a:t>
            </a:r>
            <a:endParaRPr lang="en-US" sz="2800">
              <a:latin typeface="#9Slide03 SFU Futura_09" panose="00000400000000000000" pitchFamily="2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316327" y="5554436"/>
            <a:ext cx="234106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  <a:spcBef>
                <a:spcPct val="0"/>
              </a:spcBef>
            </a:pPr>
            <a:r>
              <a:rPr lang="vi-VN" sz="2800">
                <a:latin typeface="#9Slide03 SFU Futura_09" panose="00000400000000000000" pitchFamily="2" charset="0"/>
              </a:rPr>
              <a:t>Học sinh đang ngồi học</a:t>
            </a:r>
            <a:endParaRPr lang="en-US" sz="2800">
              <a:latin typeface="#9Slide03 SFU Futura_09" panose="00000400000000000000" pitchFamily="2" charset="0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DB8FF7B7-967F-F3B1-9F7C-E876719FD4F7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4064CD86-ECFF-DBDE-8C1F-65872CF8A6E9}"/>
              </a:ext>
            </a:extLst>
          </p:cNvPr>
          <p:cNvSpPr/>
          <p:nvPr/>
        </p:nvSpPr>
        <p:spPr>
          <a:xfrm>
            <a:off x="1062900" y="3208919"/>
            <a:ext cx="2129847" cy="1698491"/>
          </a:xfrm>
          <a:custGeom>
            <a:avLst/>
            <a:gdLst/>
            <a:ahLst/>
            <a:cxnLst/>
            <a:rect l="l" t="t" r="r" b="b"/>
            <a:pathLst>
              <a:path w="5841961" h="4381471">
                <a:moveTo>
                  <a:pt x="0" y="0"/>
                </a:moveTo>
                <a:lnTo>
                  <a:pt x="5841961" y="0"/>
                </a:lnTo>
                <a:lnTo>
                  <a:pt x="5841961" y="4381471"/>
                </a:lnTo>
                <a:lnTo>
                  <a:pt x="0" y="4381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E0AA0139-DDD5-EB6F-1E60-080A598F07B8}"/>
              </a:ext>
            </a:extLst>
          </p:cNvPr>
          <p:cNvSpPr/>
          <p:nvPr/>
        </p:nvSpPr>
        <p:spPr>
          <a:xfrm flipH="1">
            <a:off x="3220386" y="2950264"/>
            <a:ext cx="2475753" cy="221579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4597542" y="0"/>
                </a:moveTo>
                <a:lnTo>
                  <a:pt x="0" y="0"/>
                </a:lnTo>
                <a:lnTo>
                  <a:pt x="0" y="4114800"/>
                </a:lnTo>
                <a:lnTo>
                  <a:pt x="4597542" y="4114800"/>
                </a:lnTo>
                <a:lnTo>
                  <a:pt x="459754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41D9F497-CF3D-5DD6-9D2C-0B57D1EBD062}"/>
              </a:ext>
            </a:extLst>
          </p:cNvPr>
          <p:cNvSpPr/>
          <p:nvPr/>
        </p:nvSpPr>
        <p:spPr>
          <a:xfrm>
            <a:off x="6495860" y="3163773"/>
            <a:ext cx="1939101" cy="2102068"/>
          </a:xfrm>
          <a:custGeom>
            <a:avLst/>
            <a:gdLst/>
            <a:ahLst/>
            <a:cxnLst/>
            <a:rect l="l" t="t" r="r" b="b"/>
            <a:pathLst>
              <a:path w="5858447" h="5873129">
                <a:moveTo>
                  <a:pt x="0" y="0"/>
                </a:moveTo>
                <a:lnTo>
                  <a:pt x="5858446" y="0"/>
                </a:lnTo>
                <a:lnTo>
                  <a:pt x="5858446" y="5873130"/>
                </a:lnTo>
                <a:lnTo>
                  <a:pt x="0" y="5873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32947B05-646B-6D9F-B9D5-409690AB2E8B}"/>
              </a:ext>
            </a:extLst>
          </p:cNvPr>
          <p:cNvSpPr/>
          <p:nvPr/>
        </p:nvSpPr>
        <p:spPr>
          <a:xfrm>
            <a:off x="9105935" y="2906541"/>
            <a:ext cx="2036412" cy="2388753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A29996D8-EEB5-FF5E-B32E-E14E5C73D5B4}"/>
              </a:ext>
            </a:extLst>
          </p:cNvPr>
          <p:cNvSpPr txBox="1"/>
          <p:nvPr/>
        </p:nvSpPr>
        <p:spPr>
          <a:xfrm>
            <a:off x="8956155" y="5532572"/>
            <a:ext cx="234106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  <a:spcBef>
                <a:spcPct val="0"/>
              </a:spcBef>
            </a:pPr>
            <a:r>
              <a:rPr lang="vi-VN" sz="2800">
                <a:latin typeface="#9Slide03 SFU Futura_09" panose="00000400000000000000" pitchFamily="2" charset="0"/>
              </a:rPr>
              <a:t>Vận động viên đứng yên giữ tạ</a:t>
            </a:r>
            <a:endParaRPr lang="en-US" sz="2800">
              <a:latin typeface="#9Slide03 SFU Futura_09" panose="00000400000000000000" pitchFamily="2" charset="0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A295A9E-7F8B-07D7-44EE-CE15180A201A}"/>
              </a:ext>
            </a:extLst>
          </p:cNvPr>
          <p:cNvSpPr/>
          <p:nvPr/>
        </p:nvSpPr>
        <p:spPr>
          <a:xfrm>
            <a:off x="11011989" y="1300817"/>
            <a:ext cx="391150" cy="641793"/>
          </a:xfrm>
          <a:custGeom>
            <a:avLst/>
            <a:gdLst/>
            <a:ahLst/>
            <a:cxnLst/>
            <a:rect l="l" t="t" r="r" b="b"/>
            <a:pathLst>
              <a:path w="976791" h="1471877">
                <a:moveTo>
                  <a:pt x="0" y="0"/>
                </a:moveTo>
                <a:lnTo>
                  <a:pt x="976791" y="0"/>
                </a:lnTo>
                <a:lnTo>
                  <a:pt x="976791" y="1471877"/>
                </a:lnTo>
                <a:lnTo>
                  <a:pt x="0" y="14718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16" grpId="0" animBg="1"/>
      <p:bldP spid="24" grpId="0" animBg="1"/>
      <p:bldP spid="25" grpId="0" animBg="1"/>
      <p:bldP spid="26" grpId="0" animBg="1"/>
      <p:bldP spid="27" grpId="0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64011" y="1972980"/>
            <a:ext cx="1018299" cy="1102354"/>
          </a:xfrm>
          <a:custGeom>
            <a:avLst/>
            <a:gdLst/>
            <a:ahLst/>
            <a:cxnLst/>
            <a:rect l="l" t="t" r="r" b="b"/>
            <a:pathLst>
              <a:path w="1527449" h="1653531">
                <a:moveTo>
                  <a:pt x="0" y="0"/>
                </a:moveTo>
                <a:lnTo>
                  <a:pt x="1527449" y="0"/>
                </a:lnTo>
                <a:lnTo>
                  <a:pt x="1527449" y="1653531"/>
                </a:lnTo>
                <a:lnTo>
                  <a:pt x="0" y="16535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F4F5E2-78E5-955B-97F2-49258FD1D877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CDC08F-331C-6FA6-298C-9CF036A79247}"/>
              </a:ext>
            </a:extLst>
          </p:cNvPr>
          <p:cNvSpPr/>
          <p:nvPr/>
        </p:nvSpPr>
        <p:spPr>
          <a:xfrm>
            <a:off x="3866328" y="1312977"/>
            <a:ext cx="4419864" cy="3524713"/>
          </a:xfrm>
          <a:custGeom>
            <a:avLst/>
            <a:gdLst/>
            <a:ahLst/>
            <a:cxnLst/>
            <a:rect l="l" t="t" r="r" b="b"/>
            <a:pathLst>
              <a:path w="5841961" h="4381471">
                <a:moveTo>
                  <a:pt x="0" y="0"/>
                </a:moveTo>
                <a:lnTo>
                  <a:pt x="5841961" y="0"/>
                </a:lnTo>
                <a:lnTo>
                  <a:pt x="5841961" y="4381471"/>
                </a:lnTo>
                <a:lnTo>
                  <a:pt x="0" y="4381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068B7-8752-FA4B-8295-951CA491A0DA}"/>
              </a:ext>
            </a:extLst>
          </p:cNvPr>
          <p:cNvSpPr txBox="1"/>
          <p:nvPr/>
        </p:nvSpPr>
        <p:spPr>
          <a:xfrm>
            <a:off x="3004490" y="6092545"/>
            <a:ext cx="614699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Động năng </a:t>
            </a:r>
            <a:r>
              <a:rPr lang="vi-VN" sz="4000">
                <a:latin typeface="#9Slide03 SFU Futura_12" panose="00000400000000000000" pitchFamily="2" charset="0"/>
              </a:rPr>
              <a:t>vật</a:t>
            </a:r>
            <a:r>
              <a:rPr lang="en-US" sz="4000">
                <a:latin typeface="#9Slide03 SFU Futura_12" panose="00000400000000000000" pitchFamily="2" charset="0"/>
              </a:rPr>
              <a:t> tăng.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E741BE13-8E56-C25F-738A-732CAC53CD64}"/>
              </a:ext>
            </a:extLst>
          </p:cNvPr>
          <p:cNvSpPr txBox="1"/>
          <p:nvPr/>
        </p:nvSpPr>
        <p:spPr>
          <a:xfrm>
            <a:off x="2138031" y="5412819"/>
            <a:ext cx="8174355" cy="452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Lực </a:t>
            </a:r>
            <a:r>
              <a:rPr lang="vi-VN" sz="4000">
                <a:latin typeface="#9Slide03 SFU Futura_12" panose="00000400000000000000" pitchFamily="2" charset="0"/>
              </a:rPr>
              <a:t>căng của sợi dây thực hiện công</a:t>
            </a:r>
            <a:r>
              <a:rPr lang="en-US" sz="4000">
                <a:latin typeface="#9Slide03 SFU Futura_12" panose="000004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64011" y="1972980"/>
            <a:ext cx="1018299" cy="1102354"/>
          </a:xfrm>
          <a:custGeom>
            <a:avLst/>
            <a:gdLst/>
            <a:ahLst/>
            <a:cxnLst/>
            <a:rect l="l" t="t" r="r" b="b"/>
            <a:pathLst>
              <a:path w="1527449" h="1653531">
                <a:moveTo>
                  <a:pt x="0" y="0"/>
                </a:moveTo>
                <a:lnTo>
                  <a:pt x="1527449" y="0"/>
                </a:lnTo>
                <a:lnTo>
                  <a:pt x="1527449" y="1653531"/>
                </a:lnTo>
                <a:lnTo>
                  <a:pt x="0" y="16535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3164867" y="6056761"/>
            <a:ext cx="517174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Động năng lao tăng.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45618" y="5403414"/>
            <a:ext cx="7297414" cy="452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Lực đẩy của tay thực hiện công.</a:t>
            </a:r>
          </a:p>
        </p:txBody>
      </p:sp>
      <p:sp>
        <p:nvSpPr>
          <p:cNvPr id="13" name="Freeform 13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033F383-C77D-8509-8BD9-3199785C6271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FF6EC44E-0CAA-BCFA-4AFB-0AC46AE34399}"/>
              </a:ext>
            </a:extLst>
          </p:cNvPr>
          <p:cNvSpPr/>
          <p:nvPr/>
        </p:nvSpPr>
        <p:spPr>
          <a:xfrm flipH="1">
            <a:off x="3722899" y="1085085"/>
            <a:ext cx="4237321" cy="3792402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4597542" y="0"/>
                </a:moveTo>
                <a:lnTo>
                  <a:pt x="0" y="0"/>
                </a:lnTo>
                <a:lnTo>
                  <a:pt x="0" y="4114800"/>
                </a:lnTo>
                <a:lnTo>
                  <a:pt x="4597542" y="4114800"/>
                </a:lnTo>
                <a:lnTo>
                  <a:pt x="45975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64011" y="1972980"/>
            <a:ext cx="1018299" cy="1102354"/>
          </a:xfrm>
          <a:custGeom>
            <a:avLst/>
            <a:gdLst/>
            <a:ahLst/>
            <a:cxnLst/>
            <a:rect l="l" t="t" r="r" b="b"/>
            <a:pathLst>
              <a:path w="1527449" h="1653531">
                <a:moveTo>
                  <a:pt x="0" y="0"/>
                </a:moveTo>
                <a:lnTo>
                  <a:pt x="1527449" y="0"/>
                </a:lnTo>
                <a:lnTo>
                  <a:pt x="1527449" y="1653531"/>
                </a:lnTo>
                <a:lnTo>
                  <a:pt x="0" y="16535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3577388" y="6017841"/>
            <a:ext cx="54139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Không có công cơ học.</a:t>
            </a:r>
          </a:p>
        </p:txBody>
      </p:sp>
      <p:sp>
        <p:nvSpPr>
          <p:cNvPr id="12" name="Freeform 12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F4F5E2-78E5-955B-97F2-49258FD1D877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C5A8EF6-C5AA-219C-0AF4-D8E4565BF24E}"/>
              </a:ext>
            </a:extLst>
          </p:cNvPr>
          <p:cNvSpPr/>
          <p:nvPr/>
        </p:nvSpPr>
        <p:spPr>
          <a:xfrm>
            <a:off x="4325680" y="1471336"/>
            <a:ext cx="3765632" cy="4018796"/>
          </a:xfrm>
          <a:custGeom>
            <a:avLst/>
            <a:gdLst/>
            <a:ahLst/>
            <a:cxnLst/>
            <a:rect l="l" t="t" r="r" b="b"/>
            <a:pathLst>
              <a:path w="5858447" h="5873129">
                <a:moveTo>
                  <a:pt x="0" y="0"/>
                </a:moveTo>
                <a:lnTo>
                  <a:pt x="5858446" y="0"/>
                </a:lnTo>
                <a:lnTo>
                  <a:pt x="5858446" y="5873130"/>
                </a:lnTo>
                <a:lnTo>
                  <a:pt x="0" y="5873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64011" y="1972980"/>
            <a:ext cx="1018299" cy="1102354"/>
          </a:xfrm>
          <a:custGeom>
            <a:avLst/>
            <a:gdLst/>
            <a:ahLst/>
            <a:cxnLst/>
            <a:rect l="l" t="t" r="r" b="b"/>
            <a:pathLst>
              <a:path w="1527449" h="1653531">
                <a:moveTo>
                  <a:pt x="0" y="0"/>
                </a:moveTo>
                <a:lnTo>
                  <a:pt x="1527449" y="0"/>
                </a:lnTo>
                <a:lnTo>
                  <a:pt x="1527449" y="1653531"/>
                </a:lnTo>
                <a:lnTo>
                  <a:pt x="0" y="16535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3111694" y="6141736"/>
            <a:ext cx="5573307" cy="452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Động năng quả tạ tăng.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3289" y="5535945"/>
            <a:ext cx="7864031" cy="452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Lực đẩy của tay thực hiện công.</a:t>
            </a:r>
          </a:p>
        </p:txBody>
      </p:sp>
      <p:sp>
        <p:nvSpPr>
          <p:cNvPr id="13" name="Freeform 13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07842BD3-DF8B-FDB9-6C3D-CD217608409C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CFEA4A0-32F5-36C2-C454-60410C8F5484}"/>
              </a:ext>
            </a:extLst>
          </p:cNvPr>
          <p:cNvSpPr/>
          <p:nvPr/>
        </p:nvSpPr>
        <p:spPr>
          <a:xfrm>
            <a:off x="4524347" y="1585419"/>
            <a:ext cx="3143305" cy="3687162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8643" y="307967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3221378" y="5632117"/>
            <a:ext cx="554355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4000">
                <a:latin typeface="#9Slide03 SFU Futura_12" panose="00000400000000000000" pitchFamily="2" charset="0"/>
              </a:rPr>
              <a:t>A = F.s = </a:t>
            </a:r>
            <a:r>
              <a:rPr lang="vi-VN" sz="4000">
                <a:latin typeface="#9Slide03 SFU Futura_12" panose="00000400000000000000" pitchFamily="2" charset="0"/>
              </a:rPr>
              <a:t>700</a:t>
            </a:r>
            <a:r>
              <a:rPr lang="en-US" sz="4000">
                <a:latin typeface="#9Slide03 SFU Futura_12" panose="00000400000000000000" pitchFamily="2" charset="0"/>
              </a:rPr>
              <a:t>.2 = </a:t>
            </a:r>
            <a:r>
              <a:rPr lang="vi-VN" sz="4000">
                <a:latin typeface="#9Slide03 SFU Futura_12" panose="00000400000000000000" pitchFamily="2" charset="0"/>
              </a:rPr>
              <a:t>140</a:t>
            </a:r>
            <a:r>
              <a:rPr lang="en-US" sz="4000">
                <a:latin typeface="#9Slide03 SFU Futura_12" panose="00000400000000000000" pitchFamily="2" charset="0"/>
              </a:rPr>
              <a:t>0 J</a:t>
            </a:r>
          </a:p>
        </p:txBody>
      </p:sp>
      <p:sp>
        <p:nvSpPr>
          <p:cNvPr id="16" name="Freeform 16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D6C28919-916E-C7BD-7650-9B3D157FF90A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929F8F-B606-9FC9-7E05-C60611F58F1A}"/>
              </a:ext>
            </a:extLst>
          </p:cNvPr>
          <p:cNvGrpSpPr/>
          <p:nvPr/>
        </p:nvGrpSpPr>
        <p:grpSpPr>
          <a:xfrm>
            <a:off x="693853" y="1874854"/>
            <a:ext cx="10495129" cy="3136978"/>
            <a:chOff x="1828800" y="2152306"/>
            <a:chExt cx="14478000" cy="2569052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EBFC41EC-41AB-B6DE-30BD-FA2F8F4AB62D}"/>
                </a:ext>
              </a:extLst>
            </p:cNvPr>
            <p:cNvGrpSpPr/>
            <p:nvPr/>
          </p:nvGrpSpPr>
          <p:grpSpPr>
            <a:xfrm>
              <a:off x="1828800" y="2152306"/>
              <a:ext cx="14478000" cy="2569052"/>
              <a:chOff x="0" y="0"/>
              <a:chExt cx="4316774" cy="2103717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CD558C1D-C484-00C6-96B4-CA7502FA55D8}"/>
                  </a:ext>
                </a:extLst>
              </p:cNvPr>
              <p:cNvSpPr/>
              <p:nvPr/>
            </p:nvSpPr>
            <p:spPr>
              <a:xfrm>
                <a:off x="0" y="0"/>
                <a:ext cx="4316774" cy="2103717"/>
              </a:xfrm>
              <a:custGeom>
                <a:avLst/>
                <a:gdLst/>
                <a:ahLst/>
                <a:cxnLst/>
                <a:rect l="l" t="t" r="r" b="b"/>
                <a:pathLst>
                  <a:path w="4316774" h="2103717">
                    <a:moveTo>
                      <a:pt x="17477" y="0"/>
                    </a:moveTo>
                    <a:lnTo>
                      <a:pt x="4299297" y="0"/>
                    </a:lnTo>
                    <a:cubicBezTo>
                      <a:pt x="4303932" y="0"/>
                      <a:pt x="4308377" y="1841"/>
                      <a:pt x="4311655" y="5119"/>
                    </a:cubicBezTo>
                    <a:cubicBezTo>
                      <a:pt x="4314932" y="8396"/>
                      <a:pt x="4316774" y="12842"/>
                      <a:pt x="4316774" y="17477"/>
                    </a:cubicBezTo>
                    <a:lnTo>
                      <a:pt x="4316774" y="2086240"/>
                    </a:lnTo>
                    <a:cubicBezTo>
                      <a:pt x="4316774" y="2090875"/>
                      <a:pt x="4314932" y="2095320"/>
                      <a:pt x="4311655" y="2098598"/>
                    </a:cubicBezTo>
                    <a:cubicBezTo>
                      <a:pt x="4308377" y="2101875"/>
                      <a:pt x="4303932" y="2103717"/>
                      <a:pt x="4299297" y="2103717"/>
                    </a:cubicBezTo>
                    <a:lnTo>
                      <a:pt x="17477" y="2103717"/>
                    </a:lnTo>
                    <a:cubicBezTo>
                      <a:pt x="12842" y="2103717"/>
                      <a:pt x="8396" y="2101875"/>
                      <a:pt x="5119" y="2098598"/>
                    </a:cubicBezTo>
                    <a:cubicBezTo>
                      <a:pt x="1841" y="2095320"/>
                      <a:pt x="0" y="2090875"/>
                      <a:pt x="0" y="2086240"/>
                    </a:cubicBezTo>
                    <a:lnTo>
                      <a:pt x="0" y="17477"/>
                    </a:lnTo>
                    <a:cubicBezTo>
                      <a:pt x="0" y="12842"/>
                      <a:pt x="1841" y="8396"/>
                      <a:pt x="5119" y="5119"/>
                    </a:cubicBezTo>
                    <a:cubicBezTo>
                      <a:pt x="8396" y="1841"/>
                      <a:pt x="12842" y="0"/>
                      <a:pt x="17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8901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B8F46CA7-74F1-9939-595F-8B7EA589759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316774" cy="21418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28ADCAA-14D9-DAC3-0C5C-2760E47CDB83}"/>
                </a:ext>
              </a:extLst>
            </p:cNvPr>
            <p:cNvSpPr/>
            <p:nvPr/>
          </p:nvSpPr>
          <p:spPr>
            <a:xfrm>
              <a:off x="1946299" y="2484810"/>
              <a:ext cx="831897" cy="715345"/>
            </a:xfrm>
            <a:custGeom>
              <a:avLst/>
              <a:gdLst/>
              <a:ahLst/>
              <a:cxnLst/>
              <a:rect l="l" t="t" r="r" b="b"/>
              <a:pathLst>
                <a:path w="831897" h="1246287">
                  <a:moveTo>
                    <a:pt x="0" y="0"/>
                  </a:moveTo>
                  <a:lnTo>
                    <a:pt x="831897" y="0"/>
                  </a:lnTo>
                  <a:lnTo>
                    <a:pt x="831897" y="1246287"/>
                  </a:lnTo>
                  <a:lnTo>
                    <a:pt x="0" y="12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4" name="TextBox 17">
            <a:extLst>
              <a:ext uri="{FF2B5EF4-FFF2-40B4-BE49-F238E27FC236}">
                <a16:creationId xmlns:a16="http://schemas.microsoft.com/office/drawing/2014/main" id="{18751312-F096-F19F-6C7E-3C862808C85D}"/>
              </a:ext>
            </a:extLst>
          </p:cNvPr>
          <p:cNvSpPr txBox="1"/>
          <p:nvPr/>
        </p:nvSpPr>
        <p:spPr>
          <a:xfrm>
            <a:off x="1492229" y="2154136"/>
            <a:ext cx="9207541" cy="259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sz="3600">
                <a:latin typeface="#9Slide03 SFU Futura_12" panose="00000400000000000000" pitchFamily="2" charset="0"/>
              </a:rPr>
              <a:t>Một xe nâng tác dụng một lực hướng lên theo phương thẳng đứng, có độ lớn 700 N để nâng thùng hàng từ mặt đất lên độ cao 2 m. </a:t>
            </a:r>
            <a:endParaRPr lang="en-US" sz="3600">
              <a:latin typeface="#9Slide03 SFU Futura_12" panose="00000400000000000000" pitchFamily="2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sz="3600">
                <a:latin typeface="#9Slide03 SFU Futura_12" panose="00000400000000000000" pitchFamily="2" charset="0"/>
              </a:rPr>
              <a:t>Tính công của lực nâng.</a:t>
            </a:r>
            <a:endParaRPr lang="en-US" sz="3600">
              <a:latin typeface="#9Slide03 SFU Futura_12" panose="00000400000000000000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52A657A-21DF-74A1-1C18-7A2813AA671A}"/>
              </a:ext>
            </a:extLst>
          </p:cNvPr>
          <p:cNvSpPr/>
          <p:nvPr/>
        </p:nvSpPr>
        <p:spPr>
          <a:xfrm>
            <a:off x="1748010" y="5208585"/>
            <a:ext cx="818777" cy="879026"/>
          </a:xfrm>
          <a:custGeom>
            <a:avLst/>
            <a:gdLst/>
            <a:ahLst/>
            <a:cxnLst/>
            <a:rect l="l" t="t" r="r" b="b"/>
            <a:pathLst>
              <a:path w="1527449" h="1653531">
                <a:moveTo>
                  <a:pt x="0" y="0"/>
                </a:moveTo>
                <a:lnTo>
                  <a:pt x="1527449" y="0"/>
                </a:lnTo>
                <a:lnTo>
                  <a:pt x="1527449" y="1653531"/>
                </a:lnTo>
                <a:lnTo>
                  <a:pt x="0" y="16535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2AEC070E-8037-CD5F-B74E-BB8874B93F83}"/>
              </a:ext>
            </a:extLst>
          </p:cNvPr>
          <p:cNvSpPr/>
          <p:nvPr/>
        </p:nvSpPr>
        <p:spPr>
          <a:xfrm>
            <a:off x="11413227" y="1913068"/>
            <a:ext cx="477895" cy="688767"/>
          </a:xfrm>
          <a:custGeom>
            <a:avLst/>
            <a:gdLst/>
            <a:ahLst/>
            <a:cxnLst/>
            <a:rect l="l" t="t" r="r" b="b"/>
            <a:pathLst>
              <a:path w="976791" h="1471877">
                <a:moveTo>
                  <a:pt x="0" y="0"/>
                </a:moveTo>
                <a:lnTo>
                  <a:pt x="976791" y="0"/>
                </a:lnTo>
                <a:lnTo>
                  <a:pt x="976791" y="1471877"/>
                </a:lnTo>
                <a:lnTo>
                  <a:pt x="0" y="1471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25" grpId="0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9C37A8-5338-4DE1-A1E4-1E12687FA891}"/>
              </a:ext>
            </a:extLst>
          </p:cNvPr>
          <p:cNvSpPr txBox="1"/>
          <p:nvPr/>
        </p:nvSpPr>
        <p:spPr>
          <a:xfrm>
            <a:off x="622852" y="318052"/>
            <a:ext cx="1066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4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5 </a:t>
            </a:r>
          </a:p>
        </p:txBody>
      </p:sp>
    </p:spTree>
    <p:extLst>
      <p:ext uri="{BB962C8B-B14F-4D97-AF65-F5344CB8AC3E}">
        <p14:creationId xmlns:p14="http://schemas.microsoft.com/office/powerpoint/2010/main" val="278965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FF9059-33DC-9B10-83D3-693E86ABF1D0}"/>
              </a:ext>
            </a:extLst>
          </p:cNvPr>
          <p:cNvGrpSpPr/>
          <p:nvPr/>
        </p:nvGrpSpPr>
        <p:grpSpPr>
          <a:xfrm>
            <a:off x="467884" y="598602"/>
            <a:ext cx="11216751" cy="2156741"/>
            <a:chOff x="3857182" y="667426"/>
            <a:chExt cx="10573635" cy="2759292"/>
          </a:xfrm>
        </p:grpSpPr>
        <p:grpSp>
          <p:nvGrpSpPr>
            <p:cNvPr id="10" name="Group 10"/>
            <p:cNvGrpSpPr/>
            <p:nvPr/>
          </p:nvGrpSpPr>
          <p:grpSpPr>
            <a:xfrm>
              <a:off x="3857182" y="667426"/>
              <a:ext cx="10573635" cy="2759292"/>
              <a:chOff x="0" y="-38100"/>
              <a:chExt cx="2784826" cy="72672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84826" cy="688627"/>
              </a:xfrm>
              <a:custGeom>
                <a:avLst/>
                <a:gdLst/>
                <a:ahLst/>
                <a:cxnLst/>
                <a:rect l="l" t="t" r="r" b="b"/>
                <a:pathLst>
                  <a:path w="2784826" h="458433">
                    <a:moveTo>
                      <a:pt x="27091" y="0"/>
                    </a:moveTo>
                    <a:lnTo>
                      <a:pt x="2757735" y="0"/>
                    </a:lnTo>
                    <a:cubicBezTo>
                      <a:pt x="2772697" y="0"/>
                      <a:pt x="2784826" y="12129"/>
                      <a:pt x="2784826" y="27091"/>
                    </a:cubicBezTo>
                    <a:lnTo>
                      <a:pt x="2784826" y="431342"/>
                    </a:lnTo>
                    <a:cubicBezTo>
                      <a:pt x="2784826" y="446304"/>
                      <a:pt x="2772697" y="458433"/>
                      <a:pt x="2757735" y="458433"/>
                    </a:cubicBezTo>
                    <a:lnTo>
                      <a:pt x="27091" y="458433"/>
                    </a:lnTo>
                    <a:cubicBezTo>
                      <a:pt x="12129" y="458433"/>
                      <a:pt x="0" y="446304"/>
                      <a:pt x="0" y="431342"/>
                    </a:cubicBezTo>
                    <a:lnTo>
                      <a:pt x="0" y="27091"/>
                    </a:lnTo>
                    <a:cubicBezTo>
                      <a:pt x="0" y="12129"/>
                      <a:pt x="12129" y="0"/>
                      <a:pt x="270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8901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784826" cy="4965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288708" y="1196337"/>
              <a:ext cx="9785014" cy="1988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3143">
                  <a:latin typeface="#9Slide03 SFU Futura_12" panose="00000400000000000000" pitchFamily="2" charset="0"/>
                </a:rPr>
                <a:t>Trong đời sống, ta thường nói cần “tốn công” khi thực hiện các công việc như cấy lúa, xây nhà, ngồi đợi xe,... </a:t>
              </a:r>
            </a:p>
            <a:p>
              <a:pPr algn="ctr">
                <a:lnSpc>
                  <a:spcPct val="110000"/>
                </a:lnSpc>
              </a:pPr>
              <a:r>
                <a:rPr lang="vi-VN" sz="3143">
                  <a:latin typeface="#9Slide03 SFU Futura_12" panose="00000400000000000000" pitchFamily="2" charset="0"/>
                </a:rPr>
                <a:t>Công trong mỗi trường hợp đó được xác định như thế nào?</a:t>
              </a:r>
              <a:endParaRPr lang="en-US" sz="3143"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383A328F-0D71-471D-2DF2-7B7B474E00E1}"/>
              </a:ext>
            </a:extLst>
          </p:cNvPr>
          <p:cNvSpPr/>
          <p:nvPr/>
        </p:nvSpPr>
        <p:spPr>
          <a:xfrm>
            <a:off x="11440317" y="321869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8EAEAC2F-BD22-890E-9EFB-E3E122C9BDF9}"/>
              </a:ext>
            </a:extLst>
          </p:cNvPr>
          <p:cNvSpPr/>
          <p:nvPr/>
        </p:nvSpPr>
        <p:spPr>
          <a:xfrm>
            <a:off x="112940" y="489418"/>
            <a:ext cx="799069" cy="705179"/>
          </a:xfrm>
          <a:custGeom>
            <a:avLst/>
            <a:gdLst/>
            <a:ahLst/>
            <a:cxnLst/>
            <a:rect l="l" t="t" r="r" b="b"/>
            <a:pathLst>
              <a:path w="1198604" h="1057768">
                <a:moveTo>
                  <a:pt x="0" y="0"/>
                </a:moveTo>
                <a:lnTo>
                  <a:pt x="1198604" y="0"/>
                </a:lnTo>
                <a:lnTo>
                  <a:pt x="1198604" y="1057768"/>
                </a:lnTo>
                <a:lnTo>
                  <a:pt x="0" y="1057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9" name="Picture 18" descr="A group of people sitting on a bench at a bus stop&#10;&#10;Description automatically generated">
            <a:extLst>
              <a:ext uri="{FF2B5EF4-FFF2-40B4-BE49-F238E27FC236}">
                <a16:creationId xmlns:a16="http://schemas.microsoft.com/office/drawing/2014/main" id="{F61D23E1-43E8-E31D-08C3-38A5FED62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90" y="3252500"/>
            <a:ext cx="3396677" cy="322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person in a straw hat harvesting rice&#10;&#10;Description automatically generated">
            <a:extLst>
              <a:ext uri="{FF2B5EF4-FFF2-40B4-BE49-F238E27FC236}">
                <a16:creationId xmlns:a16="http://schemas.microsoft.com/office/drawing/2014/main" id="{5F202938-ED56-7CF5-CB96-BC7DC784E2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8" y="3233018"/>
            <a:ext cx="3217964" cy="3217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7892E7-359A-C65E-0A8C-DBC6F53CA7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78" y="3249314"/>
            <a:ext cx="3217964" cy="322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126435" y="395900"/>
            <a:ext cx="9635807" cy="6287420"/>
          </a:xfrm>
          <a:custGeom>
            <a:avLst/>
            <a:gdLst/>
            <a:ahLst/>
            <a:cxnLst/>
            <a:rect l="l" t="t" r="r" b="b"/>
            <a:pathLst>
              <a:path w="11929590" h="5427964">
                <a:moveTo>
                  <a:pt x="0" y="0"/>
                </a:moveTo>
                <a:lnTo>
                  <a:pt x="11929590" y="0"/>
                </a:lnTo>
                <a:lnTo>
                  <a:pt x="11929590" y="5427963"/>
                </a:lnTo>
                <a:lnTo>
                  <a:pt x="0" y="5427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1509004" y="2287244"/>
            <a:ext cx="8706011" cy="418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28"/>
              </a:lnSpc>
              <a:spcBef>
                <a:spcPct val="0"/>
              </a:spcBef>
            </a:pPr>
            <a:r>
              <a:rPr lang="en-US" sz="11067">
                <a:latin typeface="#9Slide07 SVNBeachwood Sans" pitchFamily="2" charset="0"/>
              </a:rPr>
              <a:t>TIẾT 5. </a:t>
            </a:r>
            <a:r>
              <a:rPr lang="en-US" sz="11067" dirty="0">
                <a:latin typeface="#9Slide07 SVNBeachwood Sans" pitchFamily="2" charset="0"/>
              </a:rPr>
              <a:t>BÀI 1: CÔNG VÀ CÔNG SUẤT 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9768711" y="4021136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" y="-312164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flipH="1" flipV="1">
            <a:off x="9079314" y="4993120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3245475"/>
                </a:moveTo>
                <a:lnTo>
                  <a:pt x="0" y="3245475"/>
                </a:lnTo>
                <a:lnTo>
                  <a:pt x="0" y="0"/>
                </a:lnTo>
                <a:lnTo>
                  <a:pt x="4826945" y="0"/>
                </a:lnTo>
                <a:lnTo>
                  <a:pt x="4826945" y="32454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1BA8BC7-7FEB-8B99-C2B9-C18202FEED16}"/>
              </a:ext>
            </a:extLst>
          </p:cNvPr>
          <p:cNvSpPr/>
          <p:nvPr/>
        </p:nvSpPr>
        <p:spPr>
          <a:xfrm>
            <a:off x="5412177" y="1851486"/>
            <a:ext cx="899667" cy="332361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65161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86AE65-8C9E-48BD-BE14-49E317971DE6}"/>
              </a:ext>
            </a:extLst>
          </p:cNvPr>
          <p:cNvSpPr txBox="1"/>
          <p:nvPr/>
        </p:nvSpPr>
        <p:spPr>
          <a:xfrm>
            <a:off x="432262" y="234498"/>
            <a:ext cx="11421687" cy="678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</a:t>
            </a:r>
            <a:r>
              <a:rPr lang="en-US" sz="3600" dirty="0" err="1">
                <a:effectLst/>
                <a:latin typeface="+mj-lt"/>
              </a:rPr>
              <a:t>Tính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công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mỗi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người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công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nhân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đã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thực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hiện</a:t>
            </a:r>
            <a:r>
              <a:rPr lang="en-US" sz="3600" dirty="0">
                <a:effectLst/>
                <a:latin typeface="+mj-lt"/>
              </a:rPr>
              <a:t> ?</a:t>
            </a:r>
          </a:p>
          <a:p>
            <a:pPr algn="just">
              <a:lnSpc>
                <a:spcPct val="115000"/>
              </a:lnSpc>
            </a:pP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</a:rPr>
              <a:t>Có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những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cách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nào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để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biết</a:t>
            </a:r>
            <a:r>
              <a:rPr lang="en-US" sz="3600" dirty="0">
                <a:effectLst/>
                <a:latin typeface="+mj-lt"/>
              </a:rPr>
              <a:t> ai </a:t>
            </a:r>
            <a:r>
              <a:rPr lang="en-US" sz="3600" dirty="0" err="1">
                <a:effectLst/>
                <a:latin typeface="+mj-lt"/>
              </a:rPr>
              <a:t>thực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hiện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công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nhanh</a:t>
            </a:r>
            <a:r>
              <a:rPr lang="en-US" sz="3600" dirty="0">
                <a:effectLst/>
                <a:latin typeface="+mj-lt"/>
              </a:rPr>
              <a:t> </a:t>
            </a:r>
            <a:r>
              <a:rPr lang="en-US" sz="3600" dirty="0" err="1">
                <a:effectLst/>
                <a:latin typeface="+mj-lt"/>
              </a:rPr>
              <a:t>hơn</a:t>
            </a:r>
            <a:r>
              <a:rPr lang="en-US" sz="3600" dirty="0">
                <a:effectLst/>
                <a:latin typeface="+mj-lt"/>
              </a:rPr>
              <a:t> 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FB15C8-BD55-4766-9BEE-69A690498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19954"/>
              </p:ext>
            </p:extLst>
          </p:nvPr>
        </p:nvGraphicFramePr>
        <p:xfrm>
          <a:off x="338051" y="1757934"/>
          <a:ext cx="11327475" cy="3342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5784">
                  <a:extLst>
                    <a:ext uri="{9D8B030D-6E8A-4147-A177-3AD203B41FA5}">
                      <a16:colId xmlns:a16="http://schemas.microsoft.com/office/drawing/2014/main" val="3853537714"/>
                    </a:ext>
                  </a:extLst>
                </a:gridCol>
                <a:gridCol w="2781467">
                  <a:extLst>
                    <a:ext uri="{9D8B030D-6E8A-4147-A177-3AD203B41FA5}">
                      <a16:colId xmlns:a16="http://schemas.microsoft.com/office/drawing/2014/main" val="4198060256"/>
                    </a:ext>
                  </a:extLst>
                </a:gridCol>
                <a:gridCol w="2150224">
                  <a:extLst>
                    <a:ext uri="{9D8B030D-6E8A-4147-A177-3AD203B41FA5}">
                      <a16:colId xmlns:a16="http://schemas.microsoft.com/office/drawing/2014/main" val="730181633"/>
                    </a:ext>
                  </a:extLst>
                </a:gridCol>
              </a:tblGrid>
              <a:tr h="881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Trọng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lượng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mỗi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kiện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hàng</a:t>
                      </a:r>
                      <a:r>
                        <a:rPr lang="en-US" sz="2800" dirty="0">
                          <a:effectLst/>
                        </a:rPr>
                        <a:t>: 45N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1,2m</a:t>
                      </a:r>
                    </a:p>
                  </a:txBody>
                  <a:tcPr marL="0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2249723027"/>
                  </a:ext>
                </a:extLst>
              </a:tr>
              <a:tr h="391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200" dirty="0" err="1">
                          <a:effectLst/>
                        </a:rPr>
                        <a:t>Công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nhân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</a:rPr>
                        <a:t>Số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kiện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hàng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được</a:t>
                      </a:r>
                      <a:r>
                        <a:rPr lang="en-US" sz="2800" dirty="0">
                          <a:effectLst/>
                        </a:rPr>
                        <a:t> ( </a:t>
                      </a:r>
                      <a:r>
                        <a:rPr lang="en-US" sz="2800" dirty="0" err="1">
                          <a:effectLst/>
                        </a:rPr>
                        <a:t>kiện</a:t>
                      </a:r>
                      <a:r>
                        <a:rPr lang="en-US" sz="2800" dirty="0">
                          <a:effectLst/>
                        </a:rPr>
                        <a:t> 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effectLst/>
                        </a:rPr>
                        <a:t>Thời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gian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nâng</a:t>
                      </a:r>
                      <a:r>
                        <a:rPr lang="en-US" sz="2800" dirty="0">
                          <a:effectLst/>
                        </a:rPr>
                        <a:t> (s)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1818726743"/>
                  </a:ext>
                </a:extLst>
              </a:tr>
              <a:tr h="504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200" dirty="0" err="1">
                          <a:effectLst/>
                        </a:rPr>
                        <a:t>Công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nhân</a:t>
                      </a:r>
                      <a:r>
                        <a:rPr lang="en-US" sz="3200" dirty="0">
                          <a:effectLst/>
                        </a:rPr>
                        <a:t> 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90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800583653"/>
                  </a:ext>
                </a:extLst>
              </a:tr>
              <a:tr h="504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200" dirty="0" err="1">
                          <a:effectLst/>
                        </a:rPr>
                        <a:t>Công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nhân</a:t>
                      </a:r>
                      <a:r>
                        <a:rPr lang="en-US" sz="3200" dirty="0">
                          <a:effectLst/>
                        </a:rPr>
                        <a:t> 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10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120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0" marT="47625" marB="47625" anchor="ctr"/>
                </a:tc>
                <a:extLst>
                  <a:ext uri="{0D108BD9-81ED-4DB2-BD59-A6C34878D82A}">
                    <a16:rowId xmlns:a16="http://schemas.microsoft.com/office/drawing/2014/main" val="642407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8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309085-E0A4-45E1-9E47-68DFE218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690039"/>
              </p:ext>
            </p:extLst>
          </p:nvPr>
        </p:nvGraphicFramePr>
        <p:xfrm>
          <a:off x="382385" y="332509"/>
          <a:ext cx="11637820" cy="6317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7820">
                  <a:extLst>
                    <a:ext uri="{9D8B030D-6E8A-4147-A177-3AD203B41FA5}">
                      <a16:colId xmlns:a16="http://schemas.microsoft.com/office/drawing/2014/main" val="30663155"/>
                    </a:ext>
                  </a:extLst>
                </a:gridCol>
              </a:tblGrid>
              <a:tr h="6317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3420745" algn="l"/>
                          <a:tab pos="3780790" algn="l"/>
                        </a:tabLst>
                      </a:pPr>
                      <a:r>
                        <a:rPr lang="vi-VN" sz="3200" dirty="0">
                          <a:effectLst/>
                        </a:rPr>
                        <a:t>PHIẾU HỌC TẬP SỐ 4</a:t>
                      </a:r>
                      <a:endParaRPr lang="en-US" sz="3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3420745" algn="l"/>
                          <a:tab pos="3780790" algn="l"/>
                        </a:tabLst>
                      </a:pPr>
                      <a:r>
                        <a:rPr lang="vi-VN" sz="4000" dirty="0">
                          <a:effectLst/>
                        </a:rPr>
                        <a:t>Câu 1: </a:t>
                      </a:r>
                      <a:r>
                        <a:rPr lang="vi-VN" sz="4000" dirty="0" err="1">
                          <a:effectLst/>
                        </a:rPr>
                        <a:t>Phát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biểu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định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nghĩa</a:t>
                      </a:r>
                      <a:r>
                        <a:rPr lang="vi-VN" sz="4000" dirty="0">
                          <a:effectLst/>
                        </a:rPr>
                        <a:t> công </a:t>
                      </a:r>
                      <a:r>
                        <a:rPr lang="vi-VN" sz="4000" dirty="0" err="1">
                          <a:effectLst/>
                        </a:rPr>
                        <a:t>suất</a:t>
                      </a:r>
                      <a:r>
                        <a:rPr lang="vi-VN" sz="4000" dirty="0">
                          <a:effectLst/>
                        </a:rPr>
                        <a:t>?</a:t>
                      </a:r>
                      <a:endParaRPr lang="en-US" sz="4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3420745" algn="l"/>
                          <a:tab pos="3780790" algn="l"/>
                        </a:tabLst>
                      </a:pPr>
                      <a:r>
                        <a:rPr lang="vi-VN" sz="4000" dirty="0">
                          <a:effectLst/>
                        </a:rPr>
                        <a:t>Câu 2: </a:t>
                      </a:r>
                      <a:r>
                        <a:rPr lang="vi-VN" sz="4000" dirty="0" err="1">
                          <a:effectLst/>
                        </a:rPr>
                        <a:t>Viết</a:t>
                      </a:r>
                      <a:r>
                        <a:rPr lang="vi-VN" sz="4000" dirty="0">
                          <a:effectLst/>
                        </a:rPr>
                        <a:t> công </a:t>
                      </a:r>
                      <a:r>
                        <a:rPr lang="vi-VN" sz="4000" dirty="0" err="1">
                          <a:effectLst/>
                        </a:rPr>
                        <a:t>thức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tính</a:t>
                      </a:r>
                      <a:r>
                        <a:rPr lang="vi-VN" sz="4000" dirty="0">
                          <a:effectLst/>
                        </a:rPr>
                        <a:t> công </a:t>
                      </a:r>
                      <a:r>
                        <a:rPr lang="vi-VN" sz="4000" dirty="0" err="1">
                          <a:effectLst/>
                        </a:rPr>
                        <a:t>suất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và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giải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thích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các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đại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lượng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có</a:t>
                      </a:r>
                      <a:r>
                        <a:rPr lang="vi-VN" sz="4000" dirty="0">
                          <a:effectLst/>
                        </a:rPr>
                        <a:t> trong công </a:t>
                      </a:r>
                      <a:r>
                        <a:rPr lang="vi-VN" sz="4000" dirty="0" err="1">
                          <a:effectLst/>
                        </a:rPr>
                        <a:t>thức</a:t>
                      </a:r>
                      <a:r>
                        <a:rPr lang="vi-VN" sz="4000" dirty="0">
                          <a:effectLst/>
                        </a:rPr>
                        <a:t>? </a:t>
                      </a:r>
                      <a:endParaRPr lang="en-US" sz="4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3420745" algn="l"/>
                          <a:tab pos="3780790" algn="l"/>
                        </a:tabLst>
                      </a:pPr>
                      <a:r>
                        <a:rPr lang="vi-VN" sz="4000" dirty="0">
                          <a:effectLst/>
                        </a:rPr>
                        <a:t>Câu 3: </a:t>
                      </a:r>
                      <a:r>
                        <a:rPr lang="vi-VN" sz="4000" dirty="0" err="1">
                          <a:effectLst/>
                        </a:rPr>
                        <a:t>Kể</a:t>
                      </a:r>
                      <a:r>
                        <a:rPr lang="vi-VN" sz="4000" dirty="0">
                          <a:effectLst/>
                        </a:rPr>
                        <a:t> tên </a:t>
                      </a:r>
                      <a:r>
                        <a:rPr lang="vi-VN" sz="4000" dirty="0" err="1">
                          <a:effectLst/>
                        </a:rPr>
                        <a:t>các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bội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số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của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oát</a:t>
                      </a:r>
                      <a:r>
                        <a:rPr lang="vi-VN" sz="4000" dirty="0">
                          <a:effectLst/>
                        </a:rPr>
                        <a:t>? </a:t>
                      </a:r>
                      <a:r>
                        <a:rPr lang="vi-VN" sz="4000" dirty="0" err="1">
                          <a:effectLst/>
                        </a:rPr>
                        <a:t>Và</a:t>
                      </a:r>
                      <a:r>
                        <a:rPr lang="vi-VN" sz="4000" dirty="0">
                          <a:effectLst/>
                        </a:rPr>
                        <a:t> nêu </a:t>
                      </a:r>
                      <a:r>
                        <a:rPr lang="vi-VN" sz="4000" dirty="0" err="1">
                          <a:effectLst/>
                        </a:rPr>
                        <a:t>cách</a:t>
                      </a:r>
                      <a:r>
                        <a:rPr lang="vi-VN" sz="4000" dirty="0">
                          <a:effectLst/>
                        </a:rPr>
                        <a:t> quy </a:t>
                      </a:r>
                      <a:r>
                        <a:rPr lang="vi-VN" sz="4000" dirty="0" err="1">
                          <a:effectLst/>
                        </a:rPr>
                        <a:t>đổi</a:t>
                      </a:r>
                      <a:r>
                        <a:rPr lang="vi-VN" sz="4000" dirty="0">
                          <a:effectLst/>
                        </a:rPr>
                        <a:t> sang đơn </a:t>
                      </a:r>
                      <a:r>
                        <a:rPr lang="vi-VN" sz="4000" dirty="0" err="1">
                          <a:effectLst/>
                        </a:rPr>
                        <a:t>vị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oát</a:t>
                      </a:r>
                      <a:r>
                        <a:rPr lang="vi-VN" sz="4000" dirty="0">
                          <a:effectLst/>
                        </a:rPr>
                        <a:t>?</a:t>
                      </a:r>
                      <a:endParaRPr lang="en-US" sz="4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3420745" algn="l"/>
                          <a:tab pos="3780790" algn="l"/>
                        </a:tabLst>
                      </a:pPr>
                      <a:r>
                        <a:rPr lang="vi-VN" sz="4000" dirty="0">
                          <a:effectLst/>
                        </a:rPr>
                        <a:t>Câu 4: </a:t>
                      </a:r>
                      <a:r>
                        <a:rPr lang="vi-VN" sz="4000" dirty="0" err="1">
                          <a:effectLst/>
                        </a:rPr>
                        <a:t>Ngoài</a:t>
                      </a:r>
                      <a:r>
                        <a:rPr lang="vi-VN" sz="4000" dirty="0">
                          <a:effectLst/>
                        </a:rPr>
                        <a:t> đơn </a:t>
                      </a:r>
                      <a:r>
                        <a:rPr lang="vi-VN" sz="4000" dirty="0" err="1">
                          <a:effectLst/>
                        </a:rPr>
                        <a:t>vị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oát</a:t>
                      </a:r>
                      <a:r>
                        <a:rPr lang="vi-VN" sz="4000" dirty="0">
                          <a:effectLst/>
                        </a:rPr>
                        <a:t>, công </a:t>
                      </a:r>
                      <a:r>
                        <a:rPr lang="vi-VN" sz="4000" dirty="0" err="1">
                          <a:effectLst/>
                        </a:rPr>
                        <a:t>suất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còn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có</a:t>
                      </a:r>
                      <a:r>
                        <a:rPr lang="vi-VN" sz="4000" dirty="0">
                          <a:effectLst/>
                        </a:rPr>
                        <a:t> đơn </a:t>
                      </a:r>
                      <a:r>
                        <a:rPr lang="vi-VN" sz="4000" dirty="0" err="1">
                          <a:effectLst/>
                        </a:rPr>
                        <a:t>vị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nào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khác</a:t>
                      </a:r>
                      <a:r>
                        <a:rPr lang="vi-VN" sz="4000" dirty="0">
                          <a:effectLst/>
                        </a:rPr>
                        <a:t>? Nêu </a:t>
                      </a:r>
                      <a:r>
                        <a:rPr lang="vi-VN" sz="4000" dirty="0" err="1">
                          <a:effectLst/>
                        </a:rPr>
                        <a:t>cách</a:t>
                      </a:r>
                      <a:r>
                        <a:rPr lang="vi-VN" sz="4000" dirty="0">
                          <a:effectLst/>
                        </a:rPr>
                        <a:t> quy </a:t>
                      </a:r>
                      <a:r>
                        <a:rPr lang="vi-VN" sz="4000" dirty="0" err="1">
                          <a:effectLst/>
                        </a:rPr>
                        <a:t>đổi</a:t>
                      </a:r>
                      <a:r>
                        <a:rPr lang="vi-VN" sz="4000" dirty="0">
                          <a:effectLst/>
                        </a:rPr>
                        <a:t> sang đơn </a:t>
                      </a:r>
                      <a:r>
                        <a:rPr lang="vi-VN" sz="4000" dirty="0" err="1">
                          <a:effectLst/>
                        </a:rPr>
                        <a:t>vị</a:t>
                      </a:r>
                      <a:r>
                        <a:rPr lang="vi-VN" sz="4000" dirty="0">
                          <a:effectLst/>
                        </a:rPr>
                        <a:t> </a:t>
                      </a:r>
                      <a:r>
                        <a:rPr lang="vi-VN" sz="4000" dirty="0" err="1">
                          <a:effectLst/>
                        </a:rPr>
                        <a:t>oát</a:t>
                      </a:r>
                      <a:r>
                        <a:rPr lang="vi-VN" sz="4000" dirty="0">
                          <a:effectLst/>
                        </a:rPr>
                        <a:t>?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099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599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890749" y="1332924"/>
            <a:ext cx="5337722" cy="5227517"/>
          </a:xfrm>
          <a:custGeom>
            <a:avLst/>
            <a:gdLst/>
            <a:ahLst/>
            <a:cxnLst/>
            <a:rect l="l" t="t" r="r" b="b"/>
            <a:pathLst>
              <a:path w="7698706" h="7841275">
                <a:moveTo>
                  <a:pt x="0" y="0"/>
                </a:moveTo>
                <a:lnTo>
                  <a:pt x="7698706" y="0"/>
                </a:lnTo>
                <a:lnTo>
                  <a:pt x="7698706" y="7841274"/>
                </a:lnTo>
                <a:lnTo>
                  <a:pt x="0" y="7841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flipH="1">
            <a:off x="994444" y="2771775"/>
            <a:ext cx="4111777" cy="3857595"/>
          </a:xfrm>
          <a:custGeom>
            <a:avLst/>
            <a:gdLst/>
            <a:ahLst/>
            <a:cxnLst/>
            <a:rect l="l" t="t" r="r" b="b"/>
            <a:pathLst>
              <a:path w="6167665" h="5786392">
                <a:moveTo>
                  <a:pt x="6167665" y="0"/>
                </a:moveTo>
                <a:lnTo>
                  <a:pt x="0" y="0"/>
                </a:lnTo>
                <a:lnTo>
                  <a:pt x="0" y="5786392"/>
                </a:lnTo>
                <a:lnTo>
                  <a:pt x="6167665" y="5786392"/>
                </a:lnTo>
                <a:lnTo>
                  <a:pt x="616766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177653" y="2771775"/>
            <a:ext cx="4763914" cy="1932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600">
                <a:latin typeface="#9Slide03 SFU Futura_12" panose="00000400000000000000" pitchFamily="2" charset="0"/>
              </a:rPr>
              <a:t>Đại lượng đặc trưng cho tốc độ thực hiện công được gọi là </a:t>
            </a:r>
            <a:r>
              <a:rPr lang="en-US" sz="3600">
                <a:solidFill>
                  <a:srgbClr val="C00000"/>
                </a:solidFill>
                <a:latin typeface="#9Slide03 SFU Futura_12" panose="00000400000000000000" pitchFamily="2" charset="0"/>
              </a:rPr>
              <a:t>công suất.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9B7BBCF-875E-3C6F-BFB5-95B6E89D97C5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3C90E5-C541-973B-500A-7C4BE88DD958}"/>
              </a:ext>
            </a:extLst>
          </p:cNvPr>
          <p:cNvGrpSpPr/>
          <p:nvPr/>
        </p:nvGrpSpPr>
        <p:grpSpPr>
          <a:xfrm>
            <a:off x="7410831" y="4866715"/>
            <a:ext cx="2325700" cy="1384995"/>
            <a:chOff x="11833008" y="6075718"/>
            <a:chExt cx="3488550" cy="20774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8477CA-C7A8-BF75-350C-3D279C8CF2AB}"/>
                    </a:ext>
                  </a:extLst>
                </p:cNvPr>
                <p:cNvSpPr txBox="1"/>
                <p:nvPr/>
              </p:nvSpPr>
              <p:spPr>
                <a:xfrm>
                  <a:off x="12425522" y="6075718"/>
                  <a:ext cx="2812827" cy="20774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>
                                <a:latin typeface="Cambria Math" panose="02040503050406030204" pitchFamily="18" charset="0"/>
                              </a:rPr>
                              <m:t>𝐀</m:t>
                            </m:r>
                          </m:num>
                          <m:den>
                            <m:r>
                              <a:rPr lang="en-US" sz="4800" b="1">
                                <a:latin typeface="Cambria Math" panose="02040503050406030204" pitchFamily="18" charset="0"/>
                              </a:rPr>
                              <m:t>𝐭</m:t>
                            </m:r>
                          </m:den>
                        </m:f>
                      </m:oMath>
                    </m:oMathPara>
                  </a14:m>
                  <a:endParaRPr lang="en-US" sz="5334" b="1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8477CA-C7A8-BF75-350C-3D279C8CF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5522" y="6075718"/>
                  <a:ext cx="2812827" cy="207749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EFEB7A82-7A48-ED71-1ED3-E1F0256B9A5D}"/>
                </a:ext>
              </a:extLst>
            </p:cNvPr>
            <p:cNvSpPr txBox="1"/>
            <p:nvPr/>
          </p:nvSpPr>
          <p:spPr>
            <a:xfrm>
              <a:off x="11833008" y="6930284"/>
              <a:ext cx="3488550" cy="828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969"/>
                </a:lnSpc>
              </a:pPr>
              <a:r>
                <a:rPr lang="en-US" sz="4400"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180503" y="1331494"/>
            <a:ext cx="9895463" cy="2480455"/>
            <a:chOff x="0" y="0"/>
            <a:chExt cx="3909319" cy="10769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09319" cy="1076973"/>
            </a:xfrm>
            <a:custGeom>
              <a:avLst/>
              <a:gdLst/>
              <a:ahLst/>
              <a:cxnLst/>
              <a:rect l="l" t="t" r="r" b="b"/>
              <a:pathLst>
                <a:path w="3909319" h="1076973">
                  <a:moveTo>
                    <a:pt x="0" y="0"/>
                  </a:moveTo>
                  <a:lnTo>
                    <a:pt x="3909319" y="0"/>
                  </a:lnTo>
                  <a:lnTo>
                    <a:pt x="3909319" y="1076973"/>
                  </a:lnTo>
                  <a:lnTo>
                    <a:pt x="0" y="1076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067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09319" cy="1115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067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7697" y="2184576"/>
            <a:ext cx="759887" cy="7598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>
                <a:alpha val="75686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039294" y="2680970"/>
            <a:ext cx="6389659" cy="109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600">
                <a:latin typeface="#9Slide03 SFU Futura_12" panose="00000400000000000000" pitchFamily="2" charset="0"/>
              </a:rPr>
              <a:t>Đơn vị của công suất là oát (W). 1W = 1 J/ 1 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2882" y="4387913"/>
            <a:ext cx="11759117" cy="515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>
                <a:latin typeface="#9Slide03 SFU Futura_12" panose="00000400000000000000" pitchFamily="2" charset="0"/>
              </a:rPr>
              <a:t>Các bội của oát là kilôoát (kW), mêgaoát (MW) và gigaoát (GW).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8"/>
              <p:cNvSpPr txBox="1"/>
              <p:nvPr/>
            </p:nvSpPr>
            <p:spPr>
              <a:xfrm>
                <a:off x="5065246" y="5202519"/>
                <a:ext cx="4413082" cy="14619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3765"/>
                  </a:lnSpc>
                </a:pPr>
                <a:r>
                  <a:rPr lang="en-US" sz="2800">
                    <a:latin typeface="#9Slide03 SFU Futura_12" panose="00000400000000000000" pitchFamily="2" charset="0"/>
                  </a:rPr>
                  <a:t>1 kW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>
                    <a:latin typeface="#9Slide03 SFU Futura_12" panose="00000400000000000000" pitchFamily="2" charset="0"/>
                  </a:rPr>
                  <a:t> W</a:t>
                </a:r>
              </a:p>
              <a:p>
                <a:pPr>
                  <a:lnSpc>
                    <a:spcPts val="3765"/>
                  </a:lnSpc>
                </a:pPr>
                <a:r>
                  <a:rPr lang="en-US" sz="2800">
                    <a:latin typeface="#9Slide03 SFU Futura_12" panose="00000400000000000000" pitchFamily="2" charset="0"/>
                  </a:rPr>
                  <a:t>1 MW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800">
                    <a:latin typeface="#9Slide03 SFU Futura_12" panose="00000400000000000000" pitchFamily="2" charset="0"/>
                  </a:rPr>
                  <a:t> W</a:t>
                </a:r>
              </a:p>
              <a:p>
                <a:pPr>
                  <a:lnSpc>
                    <a:spcPts val="3765"/>
                  </a:lnSpc>
                </a:pPr>
                <a:r>
                  <a:rPr lang="en-US" sz="2800">
                    <a:latin typeface="#9Slide03 SFU Futura_12" panose="00000400000000000000" pitchFamily="2" charset="0"/>
                  </a:rPr>
                  <a:t>1 GW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800">
                    <a:latin typeface="#9Slide03 SFU Futura_12" panose="00000400000000000000" pitchFamily="2" charset="0"/>
                  </a:rPr>
                  <a:t> W</a:t>
                </a:r>
              </a:p>
            </p:txBody>
          </p:sp>
        </mc:Choice>
        <mc:Fallback xmlns="">
          <p:sp>
            <p:nvSpPr>
              <p:cNvPr id="18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246" y="5202519"/>
                <a:ext cx="4413082" cy="1461939"/>
              </a:xfrm>
              <a:prstGeom prst="rect">
                <a:avLst/>
              </a:prstGeom>
              <a:blipFill>
                <a:blip r:embed="rId9"/>
                <a:stretch>
                  <a:fillRect l="-4972" t="-458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19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55C0DD16-DD1F-C059-7DF4-6095BECA2091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6EBF0A-61E4-7B20-EB37-5FB5CCFA6AD0}"/>
              </a:ext>
            </a:extLst>
          </p:cNvPr>
          <p:cNvGrpSpPr/>
          <p:nvPr/>
        </p:nvGrpSpPr>
        <p:grpSpPr>
          <a:xfrm>
            <a:off x="5065246" y="1440424"/>
            <a:ext cx="2325700" cy="1154162"/>
            <a:chOff x="11833008" y="6075718"/>
            <a:chExt cx="3488550" cy="17312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BF9C289-AF32-031A-993C-0A216985DF7C}"/>
                    </a:ext>
                  </a:extLst>
                </p:cNvPr>
                <p:cNvSpPr txBox="1"/>
                <p:nvPr/>
              </p:nvSpPr>
              <p:spPr>
                <a:xfrm>
                  <a:off x="12425522" y="6075718"/>
                  <a:ext cx="2812827" cy="1731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>
                                <a:latin typeface="Cambria Math" panose="02040503050406030204" pitchFamily="18" charset="0"/>
                              </a:rPr>
                              <m:t>𝐀</m:t>
                            </m:r>
                          </m:num>
                          <m:den>
                            <m:r>
                              <a:rPr lang="en-US" sz="4000" b="1">
                                <a:latin typeface="Cambria Math" panose="02040503050406030204" pitchFamily="18" charset="0"/>
                              </a:rPr>
                              <m:t>𝐭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BF9C289-AF32-031A-993C-0A216985DF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5522" y="6075718"/>
                  <a:ext cx="2812827" cy="17312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2F4FA020-0777-7FAC-A2AF-030EF2C29C8A}"/>
                </a:ext>
              </a:extLst>
            </p:cNvPr>
            <p:cNvSpPr txBox="1"/>
            <p:nvPr/>
          </p:nvSpPr>
          <p:spPr>
            <a:xfrm>
              <a:off x="11833008" y="6930285"/>
              <a:ext cx="3488550" cy="783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969"/>
                </a:lnSpc>
              </a:pPr>
              <a:r>
                <a:rPr lang="en-US" sz="3600"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1279825" y="1473545"/>
            <a:ext cx="9592869" cy="1170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latin typeface="#9Slide03 SFU Futura_12" panose="00000400000000000000" pitchFamily="2" charset="0"/>
              </a:rPr>
              <a:t>Ngoài đơn vị oát, công suất còn có đơn vị đo là mã lực, kí hiệu là HP và BTU/h.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0591" y="3342564"/>
            <a:ext cx="4274819" cy="155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#9Slide03 SFU Futura_12" panose="00000400000000000000" pitchFamily="2" charset="0"/>
              </a:rPr>
              <a:t>1 HP = 746 W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#9Slide03 SFU Futura_12" panose="00000400000000000000" pitchFamily="2" charset="0"/>
              </a:rPr>
              <a:t>1 BTU/h = 0,293 W</a:t>
            </a:r>
          </a:p>
        </p:txBody>
      </p:sp>
      <p:sp>
        <p:nvSpPr>
          <p:cNvPr id="17" name="Freeform 17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3A267F1-C6B6-21F1-BCCE-D04E58BD94BD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EE80396-16A6-96A0-A2CD-B267143C5BBB}"/>
              </a:ext>
            </a:extLst>
          </p:cNvPr>
          <p:cNvSpPr/>
          <p:nvPr/>
        </p:nvSpPr>
        <p:spPr>
          <a:xfrm>
            <a:off x="191859" y="3128486"/>
            <a:ext cx="5323171" cy="3445543"/>
          </a:xfrm>
          <a:custGeom>
            <a:avLst/>
            <a:gdLst/>
            <a:ahLst/>
            <a:cxnLst/>
            <a:rect l="l" t="t" r="r" b="b"/>
            <a:pathLst>
              <a:path w="6357135" h="4114800">
                <a:moveTo>
                  <a:pt x="0" y="0"/>
                </a:moveTo>
                <a:lnTo>
                  <a:pt x="6357134" y="0"/>
                </a:lnTo>
                <a:lnTo>
                  <a:pt x="6357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b="31790"/>
          <a:stretch/>
        </p:blipFill>
        <p:spPr>
          <a:xfrm>
            <a:off x="2" y="-7553"/>
            <a:ext cx="12368268" cy="6865553"/>
          </a:xfrm>
          <a:prstGeom prst="rect">
            <a:avLst/>
          </a:prstGeom>
        </p:spPr>
      </p:pic>
      <p:pic>
        <p:nvPicPr>
          <p:cNvPr id="31" name="CẤM BUÔN BÁN, CẤM REUP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7"/>
            <a:ext cx="1906124" cy="3388667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3" cy="2920903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4" y="2218743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3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4"/>
            <a:ext cx="1865971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307909" y="4674582"/>
            <a:ext cx="3990202" cy="2156544"/>
            <a:chOff x="3644786" y="4711977"/>
            <a:chExt cx="3902752" cy="2146023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644786" y="4711977"/>
              <a:ext cx="3902752" cy="2146023"/>
              <a:chOff x="3694505" y="4810848"/>
              <a:chExt cx="3902752" cy="2146023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4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3694505" y="4836561"/>
                <a:ext cx="1797352" cy="909938"/>
              </a:xfrm>
              <a:prstGeom prst="wedgeEllipseCallout">
                <a:avLst>
                  <a:gd name="adj1" fmla="val 37696"/>
                  <a:gd name="adj2" fmla="val 5617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</a:pPr>
                <a:r>
                  <a:rPr lang="en-US" sz="2000" b="1" dirty="0">
                    <a:solidFill>
                      <a:prstClr val="black"/>
                    </a:solidFill>
                    <a:latin typeface="#9Slide03 SFU Futura_12" panose="00000400000000000000" pitchFamily="2" charset="0"/>
                    <a:cs typeface="Times New Roman" panose="02020603050405020304" pitchFamily="18" charset="0"/>
                    <a:sym typeface="Arial"/>
                  </a:rPr>
                  <a:t>CỐ LÊN!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500424-245B-4CEA-B9BC-82C1368809AB}"/>
              </a:ext>
            </a:extLst>
          </p:cNvPr>
          <p:cNvSpPr txBox="1"/>
          <p:nvPr/>
        </p:nvSpPr>
        <p:spPr>
          <a:xfrm>
            <a:off x="4323389" y="424779"/>
            <a:ext cx="425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247" t="19426" r="3668" b="4034"/>
          <a:stretch/>
        </p:blipFill>
        <p:spPr>
          <a:xfrm>
            <a:off x="0" y="-57150"/>
            <a:ext cx="12192000" cy="6915151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7" y="-78352"/>
            <a:ext cx="2920903" cy="2920903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2" y="1515624"/>
            <a:ext cx="1192492" cy="1776971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2" y="-99062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09" y="1245503"/>
            <a:ext cx="1865971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28" y="3429000"/>
            <a:ext cx="1947363" cy="1615165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3" y="2789161"/>
            <a:ext cx="3200211" cy="32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1" cy="32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Blank 2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7AC32714-2EB7-A090-0CCC-202764B5374E}"/>
              </a:ext>
            </a:extLst>
          </p:cNvPr>
          <p:cNvSpPr/>
          <p:nvPr/>
        </p:nvSpPr>
        <p:spPr>
          <a:xfrm>
            <a:off x="4776716" y="5732060"/>
            <a:ext cx="2402006" cy="805218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/>
                </a:solidFill>
                <a:latin typeface="#9Slide03 SFU Futura_12" panose="00000400000000000000" pitchFamily="2" charset="0"/>
              </a:rPr>
              <a:t>KẾT THÚC</a:t>
            </a:r>
            <a:endParaRPr lang="en-US" sz="3200" b="1">
              <a:solidFill>
                <a:schemeClr val="accent2"/>
              </a:solidFill>
              <a:latin typeface="#9Slide06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3" y="-39549"/>
            <a:ext cx="12213373" cy="692498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8072" y="207683"/>
            <a:ext cx="10775855" cy="1650616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4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Đâu KHÔNG phải là đơn vị của công suất?</a:t>
            </a:r>
            <a:endParaRPr lang="en-US" sz="44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04983" y="4797626"/>
            <a:ext cx="4683803" cy="1177337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4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J.s.</a:t>
            </a:r>
            <a:endParaRPr lang="en-US" sz="44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35564" y="3422942"/>
            <a:ext cx="4683803" cy="1177337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4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HP.</a:t>
            </a:r>
            <a:endParaRPr lang="en-US" sz="44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43412" y="2081844"/>
            <a:ext cx="4683803" cy="1177337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4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N.m/s</a:t>
            </a:r>
            <a:endParaRPr lang="en-US" sz="44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42685" y="2194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73265" y="33825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9567" y="474035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122704" y="2299182"/>
            <a:ext cx="2598709" cy="2207133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5400" dirty="0">
                  <a:solidFill>
                    <a:prstClr val="black"/>
                  </a:solidFill>
                  <a:latin typeface="#9Slide03 SFU Futura_12" panose="00000400000000000000" pitchFamily="2" charset="0"/>
                  <a:sym typeface="Arial"/>
                </a:rPr>
                <a:t>…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6934" y="2252886"/>
            <a:ext cx="3744479" cy="26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6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5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#9Slide03 SFU Futura_12" panose="00000400000000000000" pitchFamily="2" charset="0"/>
                <a:cs typeface="Arial"/>
                <a:sym typeface="Arial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54099" y="3793377"/>
            <a:ext cx="4683803" cy="1132441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3 J.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37981" y="5130129"/>
            <a:ext cx="4683803" cy="1132441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2,4 J.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54099" y="2449164"/>
            <a:ext cx="4683803" cy="1132441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0,6 J.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0003" y="24648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0003" y="51375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68102" y="3625082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986676" y="2754409"/>
            <a:ext cx="2465260" cy="2093793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dirty="0">
                  <a:solidFill>
                    <a:prstClr val="black"/>
                  </a:solidFill>
                  <a:latin typeface="#9Slide03 SFU Futura_12" panose="00000400000000000000" pitchFamily="2" charset="0"/>
                  <a:sym typeface="Arial"/>
                </a:rPr>
                <a:t>…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101" y="2987785"/>
            <a:ext cx="2997339" cy="20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5107A1-ABD9-7C1D-DF72-9E9CD30BF1CA}"/>
              </a:ext>
            </a:extLst>
          </p:cNvPr>
          <p:cNvSpPr/>
          <p:nvPr/>
        </p:nvSpPr>
        <p:spPr>
          <a:xfrm>
            <a:off x="854553" y="235976"/>
            <a:ext cx="10500851" cy="2001416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Thả rơi một hòn sỏi trọng lượng 0,6 N từ độ cao 1 m xuống một giếng sâu 4 m. Công của trọng lực </a:t>
            </a:r>
            <a:endParaRPr lang="en-US" sz="360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khi vật rơi chạm đáy giếng là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126435" y="395900"/>
            <a:ext cx="9635807" cy="6287420"/>
          </a:xfrm>
          <a:custGeom>
            <a:avLst/>
            <a:gdLst/>
            <a:ahLst/>
            <a:cxnLst/>
            <a:rect l="l" t="t" r="r" b="b"/>
            <a:pathLst>
              <a:path w="11929590" h="5427964">
                <a:moveTo>
                  <a:pt x="0" y="0"/>
                </a:moveTo>
                <a:lnTo>
                  <a:pt x="11929590" y="0"/>
                </a:lnTo>
                <a:lnTo>
                  <a:pt x="11929590" y="5427963"/>
                </a:lnTo>
                <a:lnTo>
                  <a:pt x="0" y="5427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1509004" y="2287244"/>
            <a:ext cx="8706011" cy="418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28"/>
              </a:lnSpc>
              <a:spcBef>
                <a:spcPct val="0"/>
              </a:spcBef>
            </a:pPr>
            <a:r>
              <a:rPr lang="en-US" sz="11067" dirty="0">
                <a:latin typeface="#9Slide07 SVNBeachwood Sans" pitchFamily="2" charset="0"/>
              </a:rPr>
              <a:t>TIẾT 4. BÀI 1: CÔNG VÀ CÔNG SUẤT 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9768711" y="4021136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" y="-312164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flipH="1" flipV="1">
            <a:off x="9079314" y="4993120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3245475"/>
                </a:moveTo>
                <a:lnTo>
                  <a:pt x="0" y="3245475"/>
                </a:lnTo>
                <a:lnTo>
                  <a:pt x="0" y="0"/>
                </a:lnTo>
                <a:lnTo>
                  <a:pt x="4826945" y="0"/>
                </a:lnTo>
                <a:lnTo>
                  <a:pt x="4826945" y="32454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1BA8BC7-7FEB-8B99-C2B9-C18202FEED16}"/>
              </a:ext>
            </a:extLst>
          </p:cNvPr>
          <p:cNvSpPr/>
          <p:nvPr/>
        </p:nvSpPr>
        <p:spPr>
          <a:xfrm>
            <a:off x="5412177" y="1851486"/>
            <a:ext cx="899667" cy="332361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6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5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#9Slide03 SFU Futura_12" panose="00000400000000000000" pitchFamily="2" charset="0"/>
                <a:cs typeface="Arial"/>
                <a:sym typeface="Arial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54099" y="3407785"/>
            <a:ext cx="4683803" cy="1132441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Trọng lực.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37981" y="4744537"/>
            <a:ext cx="4683803" cy="1132441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Lực kéo.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54099" y="2063572"/>
            <a:ext cx="4683803" cy="1132441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Lực ma sát.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0003" y="20793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0003" y="47519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68102" y="3239490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165716" y="2747223"/>
            <a:ext cx="2465260" cy="2093793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dirty="0">
                  <a:solidFill>
                    <a:prstClr val="black"/>
                  </a:solidFill>
                  <a:latin typeface="#9Slide03 SFU Futura_12" panose="00000400000000000000" pitchFamily="2" charset="0"/>
                  <a:sym typeface="Arial"/>
                </a:rPr>
                <a:t>…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6000" y="2615091"/>
            <a:ext cx="2997339" cy="20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5107A1-ABD9-7C1D-DF72-9E9CD30BF1CA}"/>
              </a:ext>
            </a:extLst>
          </p:cNvPr>
          <p:cNvSpPr/>
          <p:nvPr/>
        </p:nvSpPr>
        <p:spPr>
          <a:xfrm>
            <a:off x="854553" y="235976"/>
            <a:ext cx="10500851" cy="1650616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Lực nào dưới đây KHÔNG thực hiện công khi vật chuyển động trên mặt phẳng nằm ngang?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19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6006"/>
            <a:ext cx="12309513" cy="6912863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8D5E3CE-C916-1F37-F437-0DDF40598EBA}"/>
                  </a:ext>
                </a:extLst>
              </p:cNvPr>
              <p:cNvSpPr/>
              <p:nvPr/>
            </p:nvSpPr>
            <p:spPr>
              <a:xfrm>
                <a:off x="854553" y="235975"/>
                <a:ext cx="10500851" cy="2328229"/>
              </a:xfrm>
              <a:prstGeom prst="rect">
                <a:avLst/>
              </a:prstGeom>
              <a:solidFill>
                <a:srgbClr val="00626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vi-VN" sz="3600">
                    <a:solidFill>
                      <a:prstClr val="white"/>
                    </a:solidFill>
                    <a:latin typeface="#9Slide03 SFU Futura_12" panose="00000400000000000000" pitchFamily="2" charset="0"/>
                    <a:sym typeface="Arial"/>
                  </a:rPr>
                  <a:t>Một gàu nước khối lượng 8 kg được kéo đều lên cao 4 m trong 50 giây. Lấy g = 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6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sym typeface="Arial"/>
                      </a:rPr>
                      <m:t>m</m:t>
                    </m:r>
                    <m:r>
                      <a:rPr lang="vi-VN" sz="36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sym typeface="Arial"/>
                      </a:rPr>
                      <m:t>/</m:t>
                    </m:r>
                    <m:sSup>
                      <m:sSupPr>
                        <m:ctrlPr>
                          <a:rPr lang="vi-VN" sz="36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s</m:t>
                        </m:r>
                      </m:e>
                      <m:sup>
                        <m:r>
                          <a:rPr lang="vi-VN" sz="36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>
                    <a:solidFill>
                      <a:prstClr val="white"/>
                    </a:solidFill>
                    <a:latin typeface="#9Slide03 SFU Futura_12" panose="00000400000000000000" pitchFamily="2" charset="0"/>
                    <a:sym typeface="Arial"/>
                  </a:rPr>
                  <a:t>. </a:t>
                </a:r>
                <a:endParaRPr lang="en-US" sz="3600">
                  <a:solidFill>
                    <a:prstClr val="white"/>
                  </a:solidFill>
                  <a:latin typeface="#9Slide03 SFU Futura_12" panose="00000400000000000000" pitchFamily="2" charset="0"/>
                  <a:sym typeface="Arial"/>
                </a:endParaRPr>
              </a:p>
              <a:p>
                <a:pPr algn="ctr" defTabSz="914377"/>
                <a:r>
                  <a:rPr lang="vi-VN" sz="3600">
                    <a:solidFill>
                      <a:prstClr val="white"/>
                    </a:solidFill>
                    <a:latin typeface="#9Slide03 SFU Futura_12" panose="00000400000000000000" pitchFamily="2" charset="0"/>
                    <a:sym typeface="Arial"/>
                  </a:rPr>
                  <a:t>Công suất trung bình của lực kéo là</a:t>
                </a:r>
                <a:endParaRPr lang="en-US" sz="3600" dirty="0">
                  <a:solidFill>
                    <a:prstClr val="white"/>
                  </a:solidFill>
                  <a:latin typeface="#9Slide03 SFU Futura_12" panose="00000400000000000000" pitchFamily="2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8D5E3CE-C916-1F37-F437-0DDF40598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3" y="235975"/>
                <a:ext cx="10500851" cy="2328229"/>
              </a:xfrm>
              <a:prstGeom prst="rect">
                <a:avLst/>
              </a:prstGeom>
              <a:blipFill>
                <a:blip r:embed="rId8"/>
                <a:stretch>
                  <a:fillRect l="-638" r="-1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8886C26-2724-D73B-FFFF-35F5A88B2F57}"/>
              </a:ext>
            </a:extLst>
          </p:cNvPr>
          <p:cNvSpPr/>
          <p:nvPr/>
        </p:nvSpPr>
        <p:spPr>
          <a:xfrm>
            <a:off x="3778601" y="3798709"/>
            <a:ext cx="4683803" cy="915275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6,4 W.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1CC6BB-3D83-E978-6616-6B7C844AE34C}"/>
              </a:ext>
            </a:extLst>
          </p:cNvPr>
          <p:cNvSpPr/>
          <p:nvPr/>
        </p:nvSpPr>
        <p:spPr>
          <a:xfrm>
            <a:off x="3770799" y="4913391"/>
            <a:ext cx="4683803" cy="915275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50 W.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C09A1-0955-F2A9-EE70-B2E22ECDCA3D}"/>
              </a:ext>
            </a:extLst>
          </p:cNvPr>
          <p:cNvSpPr/>
          <p:nvPr/>
        </p:nvSpPr>
        <p:spPr>
          <a:xfrm>
            <a:off x="3794719" y="2718844"/>
            <a:ext cx="4683803" cy="915275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320 W.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AF9E25-8ACC-F21A-0B99-D367A580F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67917" y="2741469"/>
            <a:ext cx="797668" cy="8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CCA01E-589E-EF61-3674-298A2DAC1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9549" y="4966841"/>
            <a:ext cx="797668" cy="8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E9FC4D1-EEAE-1E6D-F461-E29C1B760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50002" y="3806315"/>
            <a:ext cx="978351" cy="8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7E6AC3-6923-740B-801A-B4853E66F93F}"/>
              </a:ext>
            </a:extLst>
          </p:cNvPr>
          <p:cNvGrpSpPr/>
          <p:nvPr/>
        </p:nvGrpSpPr>
        <p:grpSpPr>
          <a:xfrm>
            <a:off x="4631962" y="2838303"/>
            <a:ext cx="2465260" cy="2093793"/>
            <a:chOff x="2584349" y="235974"/>
            <a:chExt cx="7177510" cy="6096001"/>
          </a:xfrm>
        </p:grpSpPr>
        <p:pic>
          <p:nvPicPr>
            <p:cNvPr id="14" name="Picture 8" descr="Cat's Cafe - *sad penguin noise* Past few weeks have been...">
              <a:extLst>
                <a:ext uri="{FF2B5EF4-FFF2-40B4-BE49-F238E27FC236}">
                  <a16:creationId xmlns:a16="http://schemas.microsoft.com/office/drawing/2014/main" id="{9DC73F29-9D40-050A-AE6B-5E512FC541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Callout 17">
              <a:extLst>
                <a:ext uri="{FF2B5EF4-FFF2-40B4-BE49-F238E27FC236}">
                  <a16:creationId xmlns:a16="http://schemas.microsoft.com/office/drawing/2014/main" id="{3F8905B1-2CFB-D8E3-17AF-D87FFE4A7C4F}"/>
                </a:ext>
              </a:extLst>
            </p:cNvPr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dirty="0">
                  <a:solidFill>
                    <a:prstClr val="black"/>
                  </a:solidFill>
                  <a:latin typeface="#9Slide03 SFU Futura_12" panose="00000400000000000000" pitchFamily="2" charset="0"/>
                  <a:sym typeface="Arial"/>
                </a:rPr>
                <a:t>…</a:t>
              </a:r>
            </a:p>
          </p:txBody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08BE7B8C-89E3-B650-9D84-97ED6B1BD2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5923" y="2856185"/>
            <a:ext cx="2997339" cy="20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6"/>
            <a:ext cx="12324203" cy="6912863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9831C4-E8D9-A73B-9C14-208E5EC90FD3}"/>
              </a:ext>
            </a:extLst>
          </p:cNvPr>
          <p:cNvSpPr/>
          <p:nvPr/>
        </p:nvSpPr>
        <p:spPr>
          <a:xfrm>
            <a:off x="854553" y="235975"/>
            <a:ext cx="10500851" cy="2328229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Một ô tô có công suất của động cơ là 120 kW đang chạy trên đường với vận tốc 36 km/h. Lực kéo của động cơ lúc đó là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5ED387-AB0B-A87E-02AC-244E6BFA9A87}"/>
              </a:ext>
            </a:extLst>
          </p:cNvPr>
          <p:cNvSpPr/>
          <p:nvPr/>
        </p:nvSpPr>
        <p:spPr>
          <a:xfrm>
            <a:off x="3770799" y="2764229"/>
            <a:ext cx="4683803" cy="915275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12000 N.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E75E5-02F1-46B3-669F-75B7696322D5}"/>
              </a:ext>
            </a:extLst>
          </p:cNvPr>
          <p:cNvSpPr/>
          <p:nvPr/>
        </p:nvSpPr>
        <p:spPr>
          <a:xfrm>
            <a:off x="3770799" y="4913391"/>
            <a:ext cx="4683803" cy="915275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15000 N.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30D33-6603-1D7A-7C5F-BE4B0FAD5311}"/>
              </a:ext>
            </a:extLst>
          </p:cNvPr>
          <p:cNvSpPr/>
          <p:nvPr/>
        </p:nvSpPr>
        <p:spPr>
          <a:xfrm>
            <a:off x="3770799" y="3845580"/>
            <a:ext cx="4683803" cy="915275"/>
          </a:xfrm>
          <a:prstGeom prst="rect">
            <a:avLst/>
          </a:prstGeom>
          <a:solidFill>
            <a:srgbClr val="0062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600">
                <a:solidFill>
                  <a:prstClr val="white"/>
                </a:solidFill>
                <a:latin typeface="#9Slide03 SFU Futura_12" panose="00000400000000000000" pitchFamily="2" charset="0"/>
                <a:sym typeface="Arial"/>
              </a:rPr>
              <a:t>10000 N.</a:t>
            </a:r>
            <a:endParaRPr lang="en-US" sz="3600" dirty="0">
              <a:solidFill>
                <a:prstClr val="white"/>
              </a:solidFill>
              <a:latin typeface="#9Slide03 SFU Futura_12" panose="00000400000000000000" pitchFamily="2" charset="0"/>
              <a:sym typeface="Arial"/>
            </a:endParaRPr>
          </a:p>
        </p:txBody>
      </p:sp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316814-279B-D4E9-046E-BC190545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3997" y="3868205"/>
            <a:ext cx="797668" cy="8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B1A2C5B-E1DB-D7BF-A1EC-48C387E5B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9549" y="4966841"/>
            <a:ext cx="797668" cy="8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9AA7508-9A1E-6357-1C2E-5C0F71F44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42199" y="2771835"/>
            <a:ext cx="978351" cy="8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9A4F48-D484-BE42-075C-377CC40535E2}"/>
              </a:ext>
            </a:extLst>
          </p:cNvPr>
          <p:cNvGrpSpPr/>
          <p:nvPr/>
        </p:nvGrpSpPr>
        <p:grpSpPr>
          <a:xfrm>
            <a:off x="5170234" y="3109752"/>
            <a:ext cx="2465260" cy="2093793"/>
            <a:chOff x="2584349" y="235974"/>
            <a:chExt cx="7177510" cy="6096001"/>
          </a:xfrm>
        </p:grpSpPr>
        <p:pic>
          <p:nvPicPr>
            <p:cNvPr id="13" name="Picture 8" descr="Cat's Cafe - *sad penguin noise* Past few weeks have been...">
              <a:extLst>
                <a:ext uri="{FF2B5EF4-FFF2-40B4-BE49-F238E27FC236}">
                  <a16:creationId xmlns:a16="http://schemas.microsoft.com/office/drawing/2014/main" id="{1072D452-D732-455C-D4DA-5BD468BB3E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Callout 17">
              <a:extLst>
                <a:ext uri="{FF2B5EF4-FFF2-40B4-BE49-F238E27FC236}">
                  <a16:creationId xmlns:a16="http://schemas.microsoft.com/office/drawing/2014/main" id="{44E7DE88-662F-336B-C20F-127840859C5A}"/>
                </a:ext>
              </a:extLst>
            </p:cNvPr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dirty="0">
                  <a:solidFill>
                    <a:prstClr val="black"/>
                  </a:solidFill>
                  <a:latin typeface="#9Slide03 SFU Futura_12" panose="00000400000000000000" pitchFamily="2" charset="0"/>
                  <a:sym typeface="Arial"/>
                </a:rPr>
                <a:t>…</a:t>
              </a:r>
            </a:p>
          </p:txBody>
        </p:sp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18438AC2-8D8D-AA6D-BD84-80E18ACBB9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953" y="3146703"/>
            <a:ext cx="2997339" cy="20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5B0C79-401A-9048-D074-1952AA5E9639}"/>
              </a:ext>
            </a:extLst>
          </p:cNvPr>
          <p:cNvGrpSpPr/>
          <p:nvPr/>
        </p:nvGrpSpPr>
        <p:grpSpPr>
          <a:xfrm>
            <a:off x="820130" y="1167441"/>
            <a:ext cx="10926833" cy="5348064"/>
            <a:chOff x="1213899" y="1648733"/>
            <a:chExt cx="16390250" cy="8022096"/>
          </a:xfrm>
        </p:grpSpPr>
        <p:grpSp>
          <p:nvGrpSpPr>
            <p:cNvPr id="7" name="Group 7"/>
            <p:cNvGrpSpPr/>
            <p:nvPr/>
          </p:nvGrpSpPr>
          <p:grpSpPr>
            <a:xfrm>
              <a:off x="1213899" y="1648733"/>
              <a:ext cx="16390250" cy="8022096"/>
              <a:chOff x="0" y="-38100"/>
              <a:chExt cx="4316774" cy="211281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807452" cy="2074715"/>
              </a:xfrm>
              <a:custGeom>
                <a:avLst/>
                <a:gdLst/>
                <a:ahLst/>
                <a:cxnLst/>
                <a:rect l="l" t="t" r="r" b="b"/>
                <a:pathLst>
                  <a:path w="4316774" h="2074715">
                    <a:moveTo>
                      <a:pt x="17477" y="0"/>
                    </a:moveTo>
                    <a:lnTo>
                      <a:pt x="4299297" y="0"/>
                    </a:lnTo>
                    <a:cubicBezTo>
                      <a:pt x="4303932" y="0"/>
                      <a:pt x="4308377" y="1841"/>
                      <a:pt x="4311655" y="5119"/>
                    </a:cubicBezTo>
                    <a:cubicBezTo>
                      <a:pt x="4314932" y="8396"/>
                      <a:pt x="4316774" y="12842"/>
                      <a:pt x="4316774" y="17477"/>
                    </a:cubicBezTo>
                    <a:lnTo>
                      <a:pt x="4316774" y="2057238"/>
                    </a:lnTo>
                    <a:cubicBezTo>
                      <a:pt x="4316774" y="2061874"/>
                      <a:pt x="4314932" y="2066319"/>
                      <a:pt x="4311655" y="2069596"/>
                    </a:cubicBezTo>
                    <a:cubicBezTo>
                      <a:pt x="4308377" y="2072874"/>
                      <a:pt x="4303932" y="2074715"/>
                      <a:pt x="4299297" y="2074715"/>
                    </a:cubicBezTo>
                    <a:lnTo>
                      <a:pt x="17477" y="2074715"/>
                    </a:lnTo>
                    <a:cubicBezTo>
                      <a:pt x="12842" y="2074715"/>
                      <a:pt x="8396" y="2072874"/>
                      <a:pt x="5119" y="2069596"/>
                    </a:cubicBezTo>
                    <a:cubicBezTo>
                      <a:pt x="1841" y="2066319"/>
                      <a:pt x="0" y="2061874"/>
                      <a:pt x="0" y="2057238"/>
                    </a:cubicBezTo>
                    <a:lnTo>
                      <a:pt x="0" y="17477"/>
                    </a:lnTo>
                    <a:cubicBezTo>
                      <a:pt x="0" y="12842"/>
                      <a:pt x="1841" y="8396"/>
                      <a:pt x="5119" y="5119"/>
                    </a:cubicBezTo>
                    <a:cubicBezTo>
                      <a:pt x="8396" y="1841"/>
                      <a:pt x="12842" y="0"/>
                      <a:pt x="17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8901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316774" cy="21128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33209" y="2290770"/>
              <a:ext cx="831897" cy="1246287"/>
            </a:xfrm>
            <a:custGeom>
              <a:avLst/>
              <a:gdLst/>
              <a:ahLst/>
              <a:cxnLst/>
              <a:rect l="l" t="t" r="r" b="b"/>
              <a:pathLst>
                <a:path w="831897" h="1246287">
                  <a:moveTo>
                    <a:pt x="0" y="0"/>
                  </a:moveTo>
                  <a:lnTo>
                    <a:pt x="831897" y="0"/>
                  </a:lnTo>
                  <a:lnTo>
                    <a:pt x="831897" y="1246287"/>
                  </a:lnTo>
                  <a:lnTo>
                    <a:pt x="0" y="12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1577832" y="1673696"/>
            <a:ext cx="5981022" cy="4363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>
                <a:latin typeface="#9Slide03 SFU Futura_12" panose="00000400000000000000" pitchFamily="2" charset="0"/>
              </a:rPr>
              <a:t>Cứ mỗi lần đập, tim người thực hiện một công khoảng 1 J. Em hãy đề xuất cách đo công suất của tim bằng cách sử dụng một đồng hồ bấm giây.</a:t>
            </a:r>
            <a:endParaRPr lang="en-US" sz="4000">
              <a:latin typeface="#9Slide03 SFU Futura_12" panose="00000400000000000000" pitchFamily="2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FB64A8B-14B5-6096-860C-BC6F9BFB9EE4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2F749D10-6543-A759-2622-155A966D06F8}"/>
              </a:ext>
            </a:extLst>
          </p:cNvPr>
          <p:cNvSpPr txBox="1"/>
          <p:nvPr/>
        </p:nvSpPr>
        <p:spPr>
          <a:xfrm>
            <a:off x="3235844" y="-183940"/>
            <a:ext cx="5720313" cy="13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8"/>
              </a:lnSpc>
              <a:spcBef>
                <a:spcPct val="0"/>
              </a:spcBef>
            </a:pPr>
            <a:r>
              <a:rPr lang="en-US" sz="7267" dirty="0" err="1">
                <a:latin typeface="#9Slide07 SVNBeachwood Sans" pitchFamily="2" charset="0"/>
              </a:rPr>
              <a:t>Vận</a:t>
            </a:r>
            <a:r>
              <a:rPr lang="en-US" sz="7267" dirty="0">
                <a:latin typeface="#9Slide07 SVNBeachwood Sans" pitchFamily="2" charset="0"/>
              </a:rPr>
              <a:t> </a:t>
            </a:r>
            <a:r>
              <a:rPr lang="en-US" sz="7267" dirty="0" err="1">
                <a:latin typeface="#9Slide07 SVNBeachwood Sans" pitchFamily="2" charset="0"/>
              </a:rPr>
              <a:t>dụng</a:t>
            </a:r>
            <a:endParaRPr lang="en-US" sz="7267" dirty="0">
              <a:latin typeface="#9Slide07 SVNBeachwood Sans" pitchFamily="2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A81F1E3-02E4-2CF0-AB6B-731AB456A311}"/>
              </a:ext>
            </a:extLst>
          </p:cNvPr>
          <p:cNvSpPr/>
          <p:nvPr/>
        </p:nvSpPr>
        <p:spPr>
          <a:xfrm>
            <a:off x="11508015" y="5287733"/>
            <a:ext cx="477895" cy="688767"/>
          </a:xfrm>
          <a:custGeom>
            <a:avLst/>
            <a:gdLst/>
            <a:ahLst/>
            <a:cxnLst/>
            <a:rect l="l" t="t" r="r" b="b"/>
            <a:pathLst>
              <a:path w="976791" h="1471877">
                <a:moveTo>
                  <a:pt x="0" y="0"/>
                </a:moveTo>
                <a:lnTo>
                  <a:pt x="976791" y="0"/>
                </a:lnTo>
                <a:lnTo>
                  <a:pt x="976791" y="1471877"/>
                </a:lnTo>
                <a:lnTo>
                  <a:pt x="0" y="14718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07256A38-A35F-0F5B-2FB5-44B09497C5F4}"/>
              </a:ext>
            </a:extLst>
          </p:cNvPr>
          <p:cNvSpPr/>
          <p:nvPr/>
        </p:nvSpPr>
        <p:spPr>
          <a:xfrm>
            <a:off x="8388159" y="2010129"/>
            <a:ext cx="2658188" cy="4121221"/>
          </a:xfrm>
          <a:custGeom>
            <a:avLst/>
            <a:gdLst/>
            <a:ahLst/>
            <a:cxnLst/>
            <a:rect l="l" t="t" r="r" b="b"/>
            <a:pathLst>
              <a:path w="4943948" h="7665035">
                <a:moveTo>
                  <a:pt x="0" y="0"/>
                </a:moveTo>
                <a:lnTo>
                  <a:pt x="4943948" y="0"/>
                </a:lnTo>
                <a:lnTo>
                  <a:pt x="4943948" y="7665035"/>
                </a:lnTo>
                <a:lnTo>
                  <a:pt x="0" y="76650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14" grpId="1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1172818" y="2014877"/>
            <a:ext cx="99557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600" b="1">
                <a:latin typeface="#9Slide03 SFU Futura_12" panose="00000400000000000000" pitchFamily="2" charset="0"/>
              </a:rPr>
              <a:t>Bước 1</a:t>
            </a:r>
            <a:r>
              <a:rPr lang="vi-VN" sz="3600">
                <a:latin typeface="#9Slide03 SFU Futura_12" panose="00000400000000000000" pitchFamily="2" charset="0"/>
              </a:rPr>
              <a:t>: Bấm nút RESET để đồng hồ bấm giây về 0.</a:t>
            </a:r>
            <a:endParaRPr lang="en-US" sz="3600">
              <a:latin typeface="#9Slide03 SFU Futura_12" panose="00000400000000000000" pitchFamily="2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FB64A8B-14B5-6096-860C-BC6F9BFB9EE4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98BBC097-2A72-38C7-88F5-EC1907138FC0}"/>
              </a:ext>
            </a:extLst>
          </p:cNvPr>
          <p:cNvSpPr/>
          <p:nvPr/>
        </p:nvSpPr>
        <p:spPr>
          <a:xfrm>
            <a:off x="1919633" y="842056"/>
            <a:ext cx="814844" cy="882105"/>
          </a:xfrm>
          <a:custGeom>
            <a:avLst/>
            <a:gdLst/>
            <a:ahLst/>
            <a:cxnLst/>
            <a:rect l="l" t="t" r="r" b="b"/>
            <a:pathLst>
              <a:path w="1222266" h="1323157">
                <a:moveTo>
                  <a:pt x="0" y="0"/>
                </a:moveTo>
                <a:lnTo>
                  <a:pt x="1222266" y="0"/>
                </a:lnTo>
                <a:lnTo>
                  <a:pt x="1222266" y="1323157"/>
                </a:lnTo>
                <a:lnTo>
                  <a:pt x="0" y="13231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93506C-DD92-076F-A54E-D5C5A0E77C10}"/>
              </a:ext>
            </a:extLst>
          </p:cNvPr>
          <p:cNvSpPr txBox="1"/>
          <p:nvPr/>
        </p:nvSpPr>
        <p:spPr>
          <a:xfrm>
            <a:off x="1170901" y="2776966"/>
            <a:ext cx="952159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600" b="1">
                <a:latin typeface="#9Slide03 SFU Futura_12" panose="00000400000000000000" pitchFamily="2" charset="0"/>
              </a:rPr>
              <a:t>Bước 2</a:t>
            </a:r>
            <a:r>
              <a:rPr lang="vi-VN" sz="3600">
                <a:latin typeface="#9Slide03 SFU Futura_12" panose="00000400000000000000" pitchFamily="2" charset="0"/>
              </a:rPr>
              <a:t>: Bấm nút ON/OFF để bắt đầu đo.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FA6B6A-2974-D5AE-1989-1E9F448C3201}"/>
              </a:ext>
            </a:extLst>
          </p:cNvPr>
          <p:cNvSpPr txBox="1"/>
          <p:nvPr/>
        </p:nvSpPr>
        <p:spPr>
          <a:xfrm>
            <a:off x="1170901" y="3594820"/>
            <a:ext cx="952159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600" b="1">
                <a:latin typeface="#9Slide03 SFU Futura_12" panose="00000400000000000000" pitchFamily="2" charset="0"/>
              </a:rPr>
              <a:t>Bước 3</a:t>
            </a:r>
            <a:r>
              <a:rPr lang="vi-VN" sz="3600">
                <a:latin typeface="#9Slide03 SFU Futura_12" panose="00000400000000000000" pitchFamily="2" charset="0"/>
              </a:rPr>
              <a:t>: Đếm số nhịp đập của tim trong 1 phút.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A7811-65A3-1B7E-2604-8693A0425B11}"/>
              </a:ext>
            </a:extLst>
          </p:cNvPr>
          <p:cNvSpPr txBox="1"/>
          <p:nvPr/>
        </p:nvSpPr>
        <p:spPr>
          <a:xfrm>
            <a:off x="1171908" y="4517099"/>
            <a:ext cx="1042518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600" b="1">
                <a:latin typeface="#9Slide03 SFU Futura_12" panose="00000400000000000000" pitchFamily="2" charset="0"/>
              </a:rPr>
              <a:t>Bước 4</a:t>
            </a:r>
            <a:r>
              <a:rPr lang="vi-VN" sz="3600">
                <a:latin typeface="#9Slide03 SFU Futura_12" panose="00000400000000000000" pitchFamily="2" charset="0"/>
              </a:rPr>
              <a:t>: Bấm nút ON/OFF để dừng đo khi đủ 1 phút.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8C78C0-ED75-588A-F808-FCAD2C5ECFDD}"/>
              </a:ext>
            </a:extLst>
          </p:cNvPr>
          <p:cNvSpPr txBox="1"/>
          <p:nvPr/>
        </p:nvSpPr>
        <p:spPr>
          <a:xfrm>
            <a:off x="1170901" y="5480153"/>
            <a:ext cx="94390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600" b="1">
                <a:latin typeface="#9Slide03 SFU Futura_12" panose="00000400000000000000" pitchFamily="2" charset="0"/>
              </a:rPr>
              <a:t>Bước 5</a:t>
            </a:r>
            <a:r>
              <a:rPr lang="vi-VN" sz="3600">
                <a:latin typeface="#9Slide03 SFU Futura_12" panose="00000400000000000000" pitchFamily="2" charset="0"/>
              </a:rPr>
              <a:t>: Áp dụng công thức tính công suất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C042BD-EA22-3422-2E28-43C6722FF6D5}"/>
              </a:ext>
            </a:extLst>
          </p:cNvPr>
          <p:cNvGrpSpPr/>
          <p:nvPr/>
        </p:nvGrpSpPr>
        <p:grpSpPr>
          <a:xfrm>
            <a:off x="9484160" y="5135964"/>
            <a:ext cx="2393544" cy="1200842"/>
            <a:chOff x="11833008" y="6156594"/>
            <a:chExt cx="4186602" cy="2100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065F4B-B398-A2E1-82DE-83FD737C34FB}"/>
                    </a:ext>
                  </a:extLst>
                </p:cNvPr>
                <p:cNvSpPr txBox="1"/>
                <p:nvPr/>
              </p:nvSpPr>
              <p:spPr>
                <a:xfrm>
                  <a:off x="13206783" y="6156594"/>
                  <a:ext cx="2812827" cy="21004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5400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5400" b="0" i="1">
                              <a:latin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5400" b="0" i="1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en-US" sz="6000"/>
                    <a:t>.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065F4B-B398-A2E1-82DE-83FD737C34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06783" y="6156594"/>
                  <a:ext cx="2812827" cy="2100420"/>
                </a:xfrm>
                <a:prstGeom prst="rect">
                  <a:avLst/>
                </a:prstGeom>
                <a:blipFill>
                  <a:blip r:embed="rId12"/>
                  <a:stretch>
                    <a:fillRect t="-7614" r="-7985" b="-258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096DEDAE-AD9D-ED78-BB55-1FC220F1BAC7}"/>
                </a:ext>
              </a:extLst>
            </p:cNvPr>
            <p:cNvSpPr txBox="1"/>
            <p:nvPr/>
          </p:nvSpPr>
          <p:spPr>
            <a:xfrm>
              <a:off x="11833008" y="6930285"/>
              <a:ext cx="3488550" cy="783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969"/>
                </a:lnSpc>
              </a:pPr>
              <a:r>
                <a:rPr lang="en-US" sz="3600"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49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animBg="1"/>
      <p:bldP spid="16" grpId="0"/>
      <p:bldP spid="17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95612" y="2675227"/>
            <a:ext cx="4789306" cy="2931455"/>
          </a:xfrm>
          <a:custGeom>
            <a:avLst/>
            <a:gdLst/>
            <a:ahLst/>
            <a:cxnLst/>
            <a:rect l="l" t="t" r="r" b="b"/>
            <a:pathLst>
              <a:path w="7183959" h="4397182">
                <a:moveTo>
                  <a:pt x="0" y="0"/>
                </a:moveTo>
                <a:lnTo>
                  <a:pt x="7183959" y="0"/>
                </a:lnTo>
                <a:lnTo>
                  <a:pt x="7183959" y="4397182"/>
                </a:lnTo>
                <a:lnTo>
                  <a:pt x="0" y="4397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1982114" y="933444"/>
            <a:ext cx="8188294" cy="1152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18"/>
              </a:lnSpc>
              <a:spcBef>
                <a:spcPct val="0"/>
              </a:spcBef>
            </a:pPr>
            <a:r>
              <a:rPr lang="en-US" sz="9200">
                <a:latin typeface="#9Slide07 SVNBeachwood Sans" pitchFamily="2" charset="0"/>
              </a:rPr>
              <a:t>Tổng hợp kiến thức</a:t>
            </a:r>
          </a:p>
        </p:txBody>
      </p:sp>
      <p:sp>
        <p:nvSpPr>
          <p:cNvPr id="10" name="Freeform 10"/>
          <p:cNvSpPr/>
          <p:nvPr/>
        </p:nvSpPr>
        <p:spPr>
          <a:xfrm>
            <a:off x="845370" y="2675227"/>
            <a:ext cx="4789306" cy="2931455"/>
          </a:xfrm>
          <a:custGeom>
            <a:avLst/>
            <a:gdLst/>
            <a:ahLst/>
            <a:cxnLst/>
            <a:rect l="l" t="t" r="r" b="b"/>
            <a:pathLst>
              <a:path w="7183959" h="4397182">
                <a:moveTo>
                  <a:pt x="0" y="0"/>
                </a:moveTo>
                <a:lnTo>
                  <a:pt x="7183959" y="0"/>
                </a:lnTo>
                <a:lnTo>
                  <a:pt x="7183959" y="4397182"/>
                </a:lnTo>
                <a:lnTo>
                  <a:pt x="0" y="4397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1977507" y="3486338"/>
            <a:ext cx="23257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69"/>
              </a:lnSpc>
            </a:pPr>
            <a:r>
              <a:rPr lang="en-US" sz="4000">
                <a:latin typeface="#9Slide03 SFU Futura_12" panose="00000400000000000000" pitchFamily="2" charset="0"/>
              </a:rPr>
              <a:t>01. Công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20582" y="3486338"/>
            <a:ext cx="3635998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69"/>
              </a:lnSpc>
            </a:pPr>
            <a:r>
              <a:rPr lang="en-US" sz="4000">
                <a:latin typeface="#9Slide03 SFU Futura_12" panose="00000400000000000000" pitchFamily="2" charset="0"/>
              </a:rPr>
              <a:t>02. Công suất</a:t>
            </a:r>
          </a:p>
        </p:txBody>
      </p:sp>
      <p:sp>
        <p:nvSpPr>
          <p:cNvPr id="15" name="Freeform 15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458E1D8-7EF5-4067-E034-7FFD321702D0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CC0087-4866-CAFF-DEE2-286C75653BE0}"/>
                  </a:ext>
                </a:extLst>
              </p:cNvPr>
              <p:cNvSpPr txBox="1"/>
              <p:nvPr/>
            </p:nvSpPr>
            <p:spPr>
              <a:xfrm>
                <a:off x="1349576" y="4315936"/>
                <a:ext cx="339849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4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4800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800" b="1">
                          <a:latin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CC0087-4866-CAFF-DEE2-286C75653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576" y="4315936"/>
                <a:ext cx="3398499" cy="7386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66682056-B0FE-0574-2A57-07CB2906E26B}"/>
              </a:ext>
            </a:extLst>
          </p:cNvPr>
          <p:cNvGrpSpPr/>
          <p:nvPr/>
        </p:nvGrpSpPr>
        <p:grpSpPr>
          <a:xfrm>
            <a:off x="7888672" y="4050479"/>
            <a:ext cx="2325700" cy="1269515"/>
            <a:chOff x="11833008" y="6075718"/>
            <a:chExt cx="3488550" cy="1904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5A43446-430B-CCEC-7F9B-CCEDA863907B}"/>
                    </a:ext>
                  </a:extLst>
                </p:cNvPr>
                <p:cNvSpPr txBox="1"/>
                <p:nvPr/>
              </p:nvSpPr>
              <p:spPr>
                <a:xfrm>
                  <a:off x="12425522" y="6075718"/>
                  <a:ext cx="2812827" cy="19042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>
                                <a:latin typeface="Cambria Math" panose="02040503050406030204" pitchFamily="18" charset="0"/>
                              </a:rPr>
                              <m:t>𝐀</m:t>
                            </m:r>
                          </m:num>
                          <m:den>
                            <m:r>
                              <a:rPr lang="en-US" sz="4400" b="1">
                                <a:latin typeface="Cambria Math" panose="02040503050406030204" pitchFamily="18" charset="0"/>
                              </a:rPr>
                              <m:t>𝐭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5A43446-430B-CCEC-7F9B-CCEDA86390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5522" y="6075718"/>
                  <a:ext cx="2812827" cy="190427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D3455361-9DB6-4B10-78DC-1690C87FD456}"/>
                </a:ext>
              </a:extLst>
            </p:cNvPr>
            <p:cNvSpPr txBox="1"/>
            <p:nvPr/>
          </p:nvSpPr>
          <p:spPr>
            <a:xfrm>
              <a:off x="11833008" y="6930285"/>
              <a:ext cx="3488550" cy="80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969"/>
                </a:lnSpc>
              </a:pPr>
              <a:r>
                <a:rPr lang="en-US" sz="4000"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P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9C37A8-5338-4DE1-A1E4-1E12687FA891}"/>
              </a:ext>
            </a:extLst>
          </p:cNvPr>
          <p:cNvSpPr txBox="1"/>
          <p:nvPr/>
        </p:nvSpPr>
        <p:spPr>
          <a:xfrm>
            <a:off x="622852" y="318052"/>
            <a:ext cx="10668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57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5B0C79-401A-9048-D074-1952AA5E9639}"/>
              </a:ext>
            </a:extLst>
          </p:cNvPr>
          <p:cNvGrpSpPr/>
          <p:nvPr/>
        </p:nvGrpSpPr>
        <p:grpSpPr>
          <a:xfrm>
            <a:off x="809266" y="1195597"/>
            <a:ext cx="10926833" cy="5251623"/>
            <a:chOff x="1213899" y="1793394"/>
            <a:chExt cx="16390250" cy="7877435"/>
          </a:xfrm>
        </p:grpSpPr>
        <p:grpSp>
          <p:nvGrpSpPr>
            <p:cNvPr id="7" name="Group 7"/>
            <p:cNvGrpSpPr/>
            <p:nvPr/>
          </p:nvGrpSpPr>
          <p:grpSpPr>
            <a:xfrm>
              <a:off x="1213899" y="1793394"/>
              <a:ext cx="16390250" cy="7877435"/>
              <a:chOff x="0" y="0"/>
              <a:chExt cx="4316774" cy="207471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16774" cy="2074715"/>
              </a:xfrm>
              <a:custGeom>
                <a:avLst/>
                <a:gdLst/>
                <a:ahLst/>
                <a:cxnLst/>
                <a:rect l="l" t="t" r="r" b="b"/>
                <a:pathLst>
                  <a:path w="4316774" h="2074715">
                    <a:moveTo>
                      <a:pt x="17477" y="0"/>
                    </a:moveTo>
                    <a:lnTo>
                      <a:pt x="4299297" y="0"/>
                    </a:lnTo>
                    <a:cubicBezTo>
                      <a:pt x="4303932" y="0"/>
                      <a:pt x="4308377" y="1841"/>
                      <a:pt x="4311655" y="5119"/>
                    </a:cubicBezTo>
                    <a:cubicBezTo>
                      <a:pt x="4314932" y="8396"/>
                      <a:pt x="4316774" y="12842"/>
                      <a:pt x="4316774" y="17477"/>
                    </a:cubicBezTo>
                    <a:lnTo>
                      <a:pt x="4316774" y="2057238"/>
                    </a:lnTo>
                    <a:cubicBezTo>
                      <a:pt x="4316774" y="2061874"/>
                      <a:pt x="4314932" y="2066319"/>
                      <a:pt x="4311655" y="2069596"/>
                    </a:cubicBezTo>
                    <a:cubicBezTo>
                      <a:pt x="4308377" y="2072874"/>
                      <a:pt x="4303932" y="2074715"/>
                      <a:pt x="4299297" y="2074715"/>
                    </a:cubicBezTo>
                    <a:lnTo>
                      <a:pt x="17477" y="2074715"/>
                    </a:lnTo>
                    <a:cubicBezTo>
                      <a:pt x="12842" y="2074715"/>
                      <a:pt x="8396" y="2072874"/>
                      <a:pt x="5119" y="2069596"/>
                    </a:cubicBezTo>
                    <a:cubicBezTo>
                      <a:pt x="1841" y="2066319"/>
                      <a:pt x="0" y="2061874"/>
                      <a:pt x="0" y="2057238"/>
                    </a:cubicBezTo>
                    <a:lnTo>
                      <a:pt x="0" y="17477"/>
                    </a:lnTo>
                    <a:cubicBezTo>
                      <a:pt x="0" y="12842"/>
                      <a:pt x="1841" y="8396"/>
                      <a:pt x="5119" y="5119"/>
                    </a:cubicBezTo>
                    <a:cubicBezTo>
                      <a:pt x="8396" y="1841"/>
                      <a:pt x="12842" y="0"/>
                      <a:pt x="17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8901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316774" cy="21128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33209" y="2290770"/>
              <a:ext cx="831897" cy="1246287"/>
            </a:xfrm>
            <a:custGeom>
              <a:avLst/>
              <a:gdLst/>
              <a:ahLst/>
              <a:cxnLst/>
              <a:rect l="l" t="t" r="r" b="b"/>
              <a:pathLst>
                <a:path w="831897" h="1246287">
                  <a:moveTo>
                    <a:pt x="0" y="0"/>
                  </a:moveTo>
                  <a:lnTo>
                    <a:pt x="831897" y="0"/>
                  </a:lnTo>
                  <a:lnTo>
                    <a:pt x="831897" y="1246287"/>
                  </a:lnTo>
                  <a:lnTo>
                    <a:pt x="0" y="12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7265707" y="3539868"/>
            <a:ext cx="4194951" cy="2632332"/>
          </a:xfrm>
          <a:custGeom>
            <a:avLst/>
            <a:gdLst/>
            <a:ahLst/>
            <a:cxnLst/>
            <a:rect l="l" t="t" r="r" b="b"/>
            <a:pathLst>
              <a:path w="6292427" h="3948498">
                <a:moveTo>
                  <a:pt x="0" y="0"/>
                </a:moveTo>
                <a:lnTo>
                  <a:pt x="6292427" y="0"/>
                </a:lnTo>
                <a:lnTo>
                  <a:pt x="6292427" y="3948498"/>
                </a:lnTo>
                <a:lnTo>
                  <a:pt x="0" y="39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1557316" y="1544750"/>
            <a:ext cx="9825418" cy="182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743">
                <a:latin typeface="#9Slide03 SFU Futura_12" panose="00000400000000000000" pitchFamily="2" charset="0"/>
              </a:rPr>
              <a:t>Hai xe nâng được dùng để nâng hai thùng hàng từ mặt đất tới sàn một xe tải có độ cao 1 m. Xe thứ nhất nâng thùng hàng có trọng lượng 500 N hết thời gian 10 s. Xe thứ hai nâng thùng hàng có trọng lượng 700 N hết thời gian 15 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76857" y="3813450"/>
            <a:ext cx="4571543" cy="892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743">
                <a:latin typeface="#9Slide03 SFU Futura_12" panose="00000400000000000000" pitchFamily="2" charset="0"/>
              </a:rPr>
              <a:t>a) Tính công mà mỗi xe đã thực hiện để nâng thùng hàng.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76857" y="5054600"/>
            <a:ext cx="4936677" cy="89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743">
                <a:latin typeface="#9Slide03 SFU Futura_12" panose="00000400000000000000" pitchFamily="2" charset="0"/>
              </a:rPr>
              <a:t>b) So sánh công </a:t>
            </a:r>
            <a:r>
              <a:rPr lang="vi-VN" sz="2743">
                <a:latin typeface="#9Slide03 SFU Futura_12" panose="00000400000000000000" pitchFamily="2" charset="0"/>
              </a:rPr>
              <a:t>mỗi xe thực hiện được trong một giây.</a:t>
            </a:r>
            <a:endParaRPr lang="en-US" sz="2743">
              <a:latin typeface="#9Slide03 SFU Futura_12" panose="00000400000000000000" pitchFamily="2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FB64A8B-14B5-6096-860C-BC6F9BFB9EE4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2F749D10-6543-A759-2622-155A966D06F8}"/>
              </a:ext>
            </a:extLst>
          </p:cNvPr>
          <p:cNvSpPr txBox="1"/>
          <p:nvPr/>
        </p:nvSpPr>
        <p:spPr>
          <a:xfrm>
            <a:off x="3235844" y="-183940"/>
            <a:ext cx="5720313" cy="134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8"/>
              </a:lnSpc>
              <a:spcBef>
                <a:spcPct val="0"/>
              </a:spcBef>
            </a:pPr>
            <a:r>
              <a:rPr lang="en-US" sz="7267" dirty="0" err="1">
                <a:latin typeface="#9Slide07 SVNBeachwood Sans" pitchFamily="2" charset="0"/>
              </a:rPr>
              <a:t>Bài</a:t>
            </a:r>
            <a:r>
              <a:rPr lang="en-US" sz="7267" dirty="0">
                <a:latin typeface="#9Slide07 SVNBeachwood Sans" pitchFamily="2" charset="0"/>
              </a:rPr>
              <a:t> </a:t>
            </a:r>
            <a:r>
              <a:rPr lang="en-US" sz="7267" dirty="0" err="1">
                <a:latin typeface="#9Slide07 SVNBeachwood Sans" pitchFamily="2" charset="0"/>
              </a:rPr>
              <a:t>tập</a:t>
            </a:r>
            <a:r>
              <a:rPr lang="en-US" sz="7267" dirty="0">
                <a:latin typeface="#9Slide07 SVNBeachwood Sans" pitchFamily="2" charset="0"/>
              </a:rPr>
              <a:t> </a:t>
            </a:r>
            <a:r>
              <a:rPr lang="en-US" sz="7267" dirty="0" err="1">
                <a:latin typeface="#9Slide07 SVNBeachwood Sans" pitchFamily="2" charset="0"/>
              </a:rPr>
              <a:t>về</a:t>
            </a:r>
            <a:r>
              <a:rPr lang="en-US" sz="7267" dirty="0">
                <a:latin typeface="#9Slide07 SVNBeachwood Sans" pitchFamily="2" charset="0"/>
              </a:rPr>
              <a:t> </a:t>
            </a:r>
            <a:r>
              <a:rPr lang="en-US" sz="7267" dirty="0" err="1">
                <a:latin typeface="#9Slide07 SVNBeachwood Sans" pitchFamily="2" charset="0"/>
              </a:rPr>
              <a:t>nhà</a:t>
            </a:r>
            <a:endParaRPr lang="en-US" sz="7267" dirty="0">
              <a:latin typeface="#9Slide07 SVNBeachwood Sans" pitchFamily="2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A81F1E3-02E4-2CF0-AB6B-731AB456A311}"/>
              </a:ext>
            </a:extLst>
          </p:cNvPr>
          <p:cNvSpPr/>
          <p:nvPr/>
        </p:nvSpPr>
        <p:spPr>
          <a:xfrm>
            <a:off x="11056771" y="3224192"/>
            <a:ext cx="477895" cy="688767"/>
          </a:xfrm>
          <a:custGeom>
            <a:avLst/>
            <a:gdLst/>
            <a:ahLst/>
            <a:cxnLst/>
            <a:rect l="l" t="t" r="r" b="b"/>
            <a:pathLst>
              <a:path w="976791" h="1471877">
                <a:moveTo>
                  <a:pt x="0" y="0"/>
                </a:moveTo>
                <a:lnTo>
                  <a:pt x="976791" y="0"/>
                </a:lnTo>
                <a:lnTo>
                  <a:pt x="976791" y="1471877"/>
                </a:lnTo>
                <a:lnTo>
                  <a:pt x="0" y="1471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7" grpId="0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2190984" y="769660"/>
            <a:ext cx="8101276" cy="4818992"/>
          </a:xfrm>
          <a:custGeom>
            <a:avLst/>
            <a:gdLst/>
            <a:ahLst/>
            <a:cxnLst/>
            <a:rect l="l" t="t" r="r" b="b"/>
            <a:pathLst>
              <a:path w="12151914" h="7622564">
                <a:moveTo>
                  <a:pt x="0" y="0"/>
                </a:moveTo>
                <a:lnTo>
                  <a:pt x="12151913" y="0"/>
                </a:lnTo>
                <a:lnTo>
                  <a:pt x="12151913" y="7622565"/>
                </a:lnTo>
                <a:lnTo>
                  <a:pt x="0" y="7622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flipH="1" flipV="1">
            <a:off x="9768711" y="4021136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" y="-312164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flipH="1">
            <a:off x="7661327" y="1630953"/>
            <a:ext cx="561796" cy="673927"/>
          </a:xfrm>
          <a:custGeom>
            <a:avLst/>
            <a:gdLst/>
            <a:ahLst/>
            <a:cxnLst/>
            <a:rect l="l" t="t" r="r" b="b"/>
            <a:pathLst>
              <a:path w="842694" h="1010890">
                <a:moveTo>
                  <a:pt x="842694" y="0"/>
                </a:moveTo>
                <a:lnTo>
                  <a:pt x="0" y="0"/>
                </a:lnTo>
                <a:lnTo>
                  <a:pt x="0" y="1010890"/>
                </a:lnTo>
                <a:lnTo>
                  <a:pt x="842694" y="1010890"/>
                </a:lnTo>
                <a:lnTo>
                  <a:pt x="84269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8539" y="2238305"/>
            <a:ext cx="3182879" cy="3933895"/>
          </a:xfrm>
          <a:custGeom>
            <a:avLst/>
            <a:gdLst/>
            <a:ahLst/>
            <a:cxnLst/>
            <a:rect l="l" t="t" r="r" b="b"/>
            <a:pathLst>
              <a:path w="4774318" h="5900843">
                <a:moveTo>
                  <a:pt x="0" y="0"/>
                </a:moveTo>
                <a:lnTo>
                  <a:pt x="4774318" y="0"/>
                </a:lnTo>
                <a:lnTo>
                  <a:pt x="4774318" y="5900843"/>
                </a:lnTo>
                <a:lnTo>
                  <a:pt x="0" y="5900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2726433" y="2551465"/>
            <a:ext cx="6739135" cy="117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1"/>
              </a:lnSpc>
              <a:spcBef>
                <a:spcPct val="0"/>
              </a:spcBef>
            </a:pPr>
            <a:r>
              <a:rPr lang="en-US" sz="9267">
                <a:latin typeface="#9Slide07 SVNBeachwood Sans" pitchFamily="2" charset="0"/>
              </a:rPr>
              <a:t>Cảm ơn các em!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2915F44-7FF2-B69E-C0C3-482469E01949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éo pháo vào tấn công tập đoàn cứ điểm Điện Biên Phủ">
            <a:hlinkClick r:id="" action="ppaction://media"/>
            <a:extLst>
              <a:ext uri="{FF2B5EF4-FFF2-40B4-BE49-F238E27FC236}">
                <a16:creationId xmlns:a16="http://schemas.microsoft.com/office/drawing/2014/main" id="{0FA3B0CF-1B90-41FE-B9A6-40EAF3348F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13" y="166255"/>
            <a:ext cx="11554689" cy="6388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4840B8-728F-43E0-8E89-CDCFC4402CBA}"/>
              </a:ext>
            </a:extLst>
          </p:cNvPr>
          <p:cNvSpPr txBox="1"/>
          <p:nvPr/>
        </p:nvSpPr>
        <p:spPr>
          <a:xfrm>
            <a:off x="1113905" y="1180407"/>
            <a:ext cx="9277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1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167632" y="164552"/>
            <a:ext cx="12540643" cy="6290061"/>
            <a:chOff x="0" y="0"/>
            <a:chExt cx="25081285" cy="12580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20278" y="1097422"/>
            <a:ext cx="8522521" cy="4304257"/>
            <a:chOff x="0" y="0"/>
            <a:chExt cx="17045043" cy="860851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10294187" cy="8608514"/>
            </a:xfrm>
            <a:custGeom>
              <a:avLst/>
              <a:gdLst/>
              <a:ahLst/>
              <a:cxnLst/>
              <a:rect l="l" t="t" r="r" b="b"/>
              <a:pathLst>
                <a:path w="10294187" h="8608514">
                  <a:moveTo>
                    <a:pt x="10294187" y="0"/>
                  </a:moveTo>
                  <a:lnTo>
                    <a:pt x="0" y="0"/>
                  </a:lnTo>
                  <a:lnTo>
                    <a:pt x="0" y="8608514"/>
                  </a:lnTo>
                  <a:lnTo>
                    <a:pt x="10294187" y="8608514"/>
                  </a:lnTo>
                  <a:lnTo>
                    <a:pt x="1029418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221756" y="4213549"/>
              <a:ext cx="4823287" cy="4394964"/>
            </a:xfrm>
            <a:custGeom>
              <a:avLst/>
              <a:gdLst/>
              <a:ahLst/>
              <a:cxnLst/>
              <a:rect l="l" t="t" r="r" b="b"/>
              <a:pathLst>
                <a:path w="4823287" h="4394964">
                  <a:moveTo>
                    <a:pt x="0" y="0"/>
                  </a:moveTo>
                  <a:lnTo>
                    <a:pt x="4823287" y="0"/>
                  </a:lnTo>
                  <a:lnTo>
                    <a:pt x="4823287" y="4394965"/>
                  </a:lnTo>
                  <a:lnTo>
                    <a:pt x="0" y="4394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4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3783235" y="106093"/>
            <a:ext cx="5720313" cy="1356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8"/>
              </a:lnSpc>
              <a:spcBef>
                <a:spcPct val="0"/>
              </a:spcBef>
            </a:pPr>
            <a:r>
              <a:rPr lang="en-US" sz="7667" dirty="0" err="1">
                <a:latin typeface="#9Slide07 SVNBeachwood Sans" pitchFamily="2" charset="0"/>
              </a:rPr>
              <a:t>Công</a:t>
            </a:r>
            <a:r>
              <a:rPr lang="en-US" sz="7667" dirty="0">
                <a:latin typeface="#9Slide07 SVNBeachwood Sans" pitchFamily="2" charset="0"/>
              </a:rPr>
              <a:t> </a:t>
            </a:r>
            <a:r>
              <a:rPr lang="en-US" sz="7667" dirty="0" err="1">
                <a:latin typeface="#9Slide07 SVNBeachwood Sans" pitchFamily="2" charset="0"/>
              </a:rPr>
              <a:t>cơ</a:t>
            </a:r>
            <a:r>
              <a:rPr lang="en-US" sz="7667" dirty="0">
                <a:latin typeface="#9Slide07 SVNBeachwood Sans" pitchFamily="2" charset="0"/>
              </a:rPr>
              <a:t> </a:t>
            </a:r>
            <a:r>
              <a:rPr lang="en-US" sz="7667" dirty="0" err="1">
                <a:latin typeface="#9Slide07 SVNBeachwood Sans" pitchFamily="2" charset="0"/>
              </a:rPr>
              <a:t>học</a:t>
            </a:r>
            <a:endParaRPr lang="en-US" sz="7667" dirty="0">
              <a:latin typeface="#9Slide07 SVNBeachwood Sans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BB120B-7317-2841-F36D-EB6C6D2E293B}"/>
              </a:ext>
            </a:extLst>
          </p:cNvPr>
          <p:cNvGrpSpPr/>
          <p:nvPr/>
        </p:nvGrpSpPr>
        <p:grpSpPr>
          <a:xfrm>
            <a:off x="5249863" y="5402676"/>
            <a:ext cx="3592583" cy="1053629"/>
            <a:chOff x="7874794" y="8084415"/>
            <a:chExt cx="5388874" cy="1580442"/>
          </a:xfrm>
        </p:grpSpPr>
        <p:sp>
          <p:nvSpPr>
            <p:cNvPr id="11" name="Freeform 11"/>
            <p:cNvSpPr/>
            <p:nvPr/>
          </p:nvSpPr>
          <p:spPr>
            <a:xfrm rot="5476998">
              <a:off x="10289683" y="5669526"/>
              <a:ext cx="559096" cy="5388874"/>
            </a:xfrm>
            <a:custGeom>
              <a:avLst/>
              <a:gdLst/>
              <a:ahLst/>
              <a:cxnLst/>
              <a:rect l="l" t="t" r="r" b="b"/>
              <a:pathLst>
                <a:path w="559096" h="5388874">
                  <a:moveTo>
                    <a:pt x="0" y="0"/>
                  </a:moveTo>
                  <a:lnTo>
                    <a:pt x="559095" y="0"/>
                  </a:lnTo>
                  <a:lnTo>
                    <a:pt x="559095" y="5388874"/>
                  </a:lnTo>
                  <a:lnTo>
                    <a:pt x="0" y="538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317706" y="8743162"/>
              <a:ext cx="1128052" cy="921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6"/>
                </a:lnSpc>
                <a:spcBef>
                  <a:spcPct val="0"/>
                </a:spcBef>
              </a:pPr>
              <a:r>
                <a:rPr lang="en-US" sz="6600">
                  <a:latin typeface="#9Slide03 SFU Futura_12" panose="00000400000000000000" pitchFamily="2" charset="0"/>
                </a:rPr>
                <a:t>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17D9E-A2EA-8719-8770-D7E550B70D88}"/>
              </a:ext>
            </a:extLst>
          </p:cNvPr>
          <p:cNvGrpSpPr/>
          <p:nvPr/>
        </p:nvGrpSpPr>
        <p:grpSpPr>
          <a:xfrm>
            <a:off x="10305541" y="3639992"/>
            <a:ext cx="1200659" cy="614464"/>
            <a:chOff x="15458312" y="5459980"/>
            <a:chExt cx="1800988" cy="921694"/>
          </a:xfrm>
        </p:grpSpPr>
        <p:sp>
          <p:nvSpPr>
            <p:cNvPr id="14" name="AutoShape 14"/>
            <p:cNvSpPr/>
            <p:nvPr/>
          </p:nvSpPr>
          <p:spPr>
            <a:xfrm>
              <a:off x="15458312" y="6024389"/>
              <a:ext cx="928955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131248" y="5459980"/>
              <a:ext cx="1128052" cy="921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6"/>
                </a:lnSpc>
                <a:spcBef>
                  <a:spcPct val="0"/>
                </a:spcBef>
              </a:pPr>
              <a:r>
                <a:rPr lang="en-US" sz="6600">
                  <a:latin typeface="#9Slide03 SFU Futura_12" panose="00000400000000000000" pitchFamily="2" charset="0"/>
                </a:rPr>
                <a:t>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63AE34-0636-D211-A3FF-5DB28AF988EA}"/>
              </a:ext>
            </a:extLst>
          </p:cNvPr>
          <p:cNvGrpSpPr/>
          <p:nvPr/>
        </p:nvGrpSpPr>
        <p:grpSpPr>
          <a:xfrm>
            <a:off x="4219964" y="2427061"/>
            <a:ext cx="1402193" cy="614464"/>
            <a:chOff x="6329946" y="3640597"/>
            <a:chExt cx="2103289" cy="921698"/>
          </a:xfrm>
        </p:grpSpPr>
        <p:sp>
          <p:nvSpPr>
            <p:cNvPr id="16" name="AutoShape 16"/>
            <p:cNvSpPr/>
            <p:nvPr/>
          </p:nvSpPr>
          <p:spPr>
            <a:xfrm>
              <a:off x="6329946" y="4478902"/>
              <a:ext cx="1905380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305183" y="3640597"/>
              <a:ext cx="1128052" cy="921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6"/>
                </a:lnSpc>
                <a:spcBef>
                  <a:spcPct val="0"/>
                </a:spcBef>
              </a:pPr>
              <a:r>
                <a:rPr lang="en-US" sz="6600">
                  <a:latin typeface="#9Slide03 SFU Futura_12" panose="00000400000000000000" pitchFamily="2" charset="0"/>
                </a:rPr>
                <a:t>F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12797188-02E3-9837-FD4D-4C74A0AAF590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Freeform 2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9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9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5540116" y="3717349"/>
            <a:ext cx="5617646" cy="2837164"/>
            <a:chOff x="0" y="0"/>
            <a:chExt cx="11235292" cy="5674328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6785445" cy="5674328"/>
            </a:xfrm>
            <a:custGeom>
              <a:avLst/>
              <a:gdLst/>
              <a:ahLst/>
              <a:cxnLst/>
              <a:rect l="l" t="t" r="r" b="b"/>
              <a:pathLst>
                <a:path w="6785445" h="5674328">
                  <a:moveTo>
                    <a:pt x="6785445" y="0"/>
                  </a:moveTo>
                  <a:lnTo>
                    <a:pt x="0" y="0"/>
                  </a:lnTo>
                  <a:lnTo>
                    <a:pt x="0" y="5674328"/>
                  </a:lnTo>
                  <a:lnTo>
                    <a:pt x="6785445" y="5674328"/>
                  </a:lnTo>
                  <a:lnTo>
                    <a:pt x="678544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8056007" y="2777374"/>
              <a:ext cx="3179284" cy="2896954"/>
            </a:xfrm>
            <a:custGeom>
              <a:avLst/>
              <a:gdLst/>
              <a:ahLst/>
              <a:cxnLst/>
              <a:rect l="l" t="t" r="r" b="b"/>
              <a:pathLst>
                <a:path w="3179284" h="2896954">
                  <a:moveTo>
                    <a:pt x="0" y="0"/>
                  </a:moveTo>
                  <a:lnTo>
                    <a:pt x="3179285" y="0"/>
                  </a:lnTo>
                  <a:lnTo>
                    <a:pt x="3179285" y="2896954"/>
                  </a:lnTo>
                  <a:lnTo>
                    <a:pt x="0" y="2896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4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23"/>
          <p:cNvSpPr txBox="1"/>
          <p:nvPr/>
        </p:nvSpPr>
        <p:spPr>
          <a:xfrm>
            <a:off x="886158" y="1737619"/>
            <a:ext cx="500458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latin typeface="#9Slide03 SFU Futura_09" panose="00000400000000000000" pitchFamily="2" charset="0"/>
              </a:rPr>
              <a:t>Lực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đẩy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của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tay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người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làm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chiếc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xe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chuyển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động</a:t>
            </a:r>
            <a:r>
              <a:rPr lang="en-US" sz="4800" dirty="0">
                <a:latin typeface="#9Slide03 SFU Futura_09" panose="00000400000000000000" pitchFamily="2" charset="0"/>
              </a:rPr>
              <a:t>. </a:t>
            </a:r>
          </a:p>
          <a:p>
            <a:r>
              <a:rPr lang="en-US" sz="4800" dirty="0">
                <a:latin typeface="#9Slide03 SFU Futura_09" panose="00000400000000000000" pitchFamily="2" charset="0"/>
              </a:rPr>
              <a:t>Ta </a:t>
            </a:r>
            <a:r>
              <a:rPr lang="en-US" sz="4800" dirty="0" err="1">
                <a:latin typeface="#9Slide03 SFU Futura_09" panose="00000400000000000000" pitchFamily="2" charset="0"/>
              </a:rPr>
              <a:t>nói</a:t>
            </a:r>
            <a:r>
              <a:rPr lang="en-US" sz="4800" dirty="0">
                <a:latin typeface="#9Slide03 SFU Futura_09" panose="00000400000000000000" pitchFamily="2" charset="0"/>
              </a:rPr>
              <a:t>, </a:t>
            </a:r>
            <a:r>
              <a:rPr lang="en-US" sz="4800" dirty="0" err="1">
                <a:latin typeface="#9Slide03 SFU Futura_09" panose="00000400000000000000" pitchFamily="2" charset="0"/>
              </a:rPr>
              <a:t>lực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đẩy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xe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đã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thực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hiện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công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hoặc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sinh</a:t>
            </a:r>
            <a:r>
              <a:rPr lang="en-US" sz="4800" dirty="0">
                <a:latin typeface="#9Slide03 SFU Futura_09" panose="00000400000000000000" pitchFamily="2" charset="0"/>
              </a:rPr>
              <a:t> </a:t>
            </a:r>
            <a:r>
              <a:rPr lang="en-US" sz="4800" dirty="0" err="1">
                <a:latin typeface="#9Slide03 SFU Futura_09" panose="00000400000000000000" pitchFamily="2" charset="0"/>
              </a:rPr>
              <a:t>công</a:t>
            </a:r>
            <a:endParaRPr lang="en-US" sz="4800" dirty="0">
              <a:latin typeface="#9Slide03 SFU Futura_09" panose="00000400000000000000" pitchFamily="2" charset="0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C819E175-1E39-83F0-DB7F-0C1CCC3A1E95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2EAB3-EFAB-49C5-A556-213B94D76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9" y="228599"/>
            <a:ext cx="5519996" cy="6400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0684B-396D-4C06-8B07-64528FBE806C}"/>
              </a:ext>
            </a:extLst>
          </p:cNvPr>
          <p:cNvSpPr txBox="1"/>
          <p:nvPr/>
        </p:nvSpPr>
        <p:spPr>
          <a:xfrm>
            <a:off x="5885411" y="228599"/>
            <a:ext cx="5951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F6446-A9C7-4151-B94E-788175A37792}"/>
              </a:ext>
            </a:extLst>
          </p:cNvPr>
          <p:cNvSpPr txBox="1"/>
          <p:nvPr/>
        </p:nvSpPr>
        <p:spPr>
          <a:xfrm>
            <a:off x="5885411" y="3161578"/>
            <a:ext cx="5951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5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AB60F6-81F9-4A84-A7E3-3D5134D47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46767"/>
              </p:ext>
            </p:extLst>
          </p:nvPr>
        </p:nvGraphicFramePr>
        <p:xfrm>
          <a:off x="332509" y="299258"/>
          <a:ext cx="11621193" cy="6101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1193">
                  <a:extLst>
                    <a:ext uri="{9D8B030D-6E8A-4147-A177-3AD203B41FA5}">
                      <a16:colId xmlns:a16="http://schemas.microsoft.com/office/drawing/2014/main" val="1953468009"/>
                    </a:ext>
                  </a:extLst>
                </a:gridCol>
              </a:tblGrid>
              <a:tr h="6101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PHIẾU HỌC TẬP SỐ 1</a:t>
                      </a:r>
                      <a:endParaRPr lang="en-US" sz="40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Câu 1: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Lấy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ví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dụ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một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số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hoạt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động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em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đã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thực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hiện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công cơ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học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trong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cuộc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sống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hằng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ngày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giải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thích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.</a:t>
                      </a:r>
                      <a:endParaRPr lang="en-US" sz="40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40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Câu 2: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lực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được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mô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tả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trong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hình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1.3</a:t>
                      </a:r>
                      <a:r>
                        <a:rPr lang="en-US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+mj-lt"/>
                        </a:rPr>
                        <a:t>sgk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có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sinh công hay không?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Vì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sao?</a:t>
                      </a:r>
                      <a:endParaRPr lang="en-US" sz="40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 </a:t>
                      </a:r>
                      <a:endParaRPr lang="en-US" sz="40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Câu 3: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Thế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nào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là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 công cơ </a:t>
                      </a:r>
                      <a:r>
                        <a:rPr lang="vi-VN" sz="4000" dirty="0" err="1">
                          <a:effectLst/>
                          <a:latin typeface="+mj-lt"/>
                        </a:rPr>
                        <a:t>học</a:t>
                      </a:r>
                      <a:r>
                        <a:rPr lang="vi-VN" sz="4000" dirty="0">
                          <a:effectLst/>
                          <a:latin typeface="+mj-lt"/>
                        </a:rPr>
                        <a:t>?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967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53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322" y="283970"/>
            <a:ext cx="12540643" cy="6290061"/>
            <a:chOff x="0" y="0"/>
            <a:chExt cx="25081285" cy="12580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01164" y="0"/>
              <a:ext cx="12580121" cy="12580121"/>
            </a:xfrm>
            <a:custGeom>
              <a:avLst/>
              <a:gdLst/>
              <a:ahLst/>
              <a:cxnLst/>
              <a:rect l="l" t="t" r="r" b="b"/>
              <a:pathLst>
                <a:path w="12580121" h="12580121">
                  <a:moveTo>
                    <a:pt x="0" y="0"/>
                  </a:moveTo>
                  <a:lnTo>
                    <a:pt x="12580121" y="0"/>
                  </a:lnTo>
                  <a:lnTo>
                    <a:pt x="12580121" y="12580121"/>
                  </a:lnTo>
                  <a:lnTo>
                    <a:pt x="0" y="1258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10504262" y="4213685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6119551" y="804426"/>
            <a:ext cx="5386647" cy="5486400"/>
          </a:xfrm>
          <a:custGeom>
            <a:avLst/>
            <a:gdLst/>
            <a:ahLst/>
            <a:cxnLst/>
            <a:rect l="l" t="t" r="r" b="b"/>
            <a:pathLst>
              <a:path w="8079971" h="8229600">
                <a:moveTo>
                  <a:pt x="0" y="0"/>
                </a:moveTo>
                <a:lnTo>
                  <a:pt x="8079971" y="0"/>
                </a:lnTo>
                <a:lnTo>
                  <a:pt x="8079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Freeform 7"/>
          <p:cNvSpPr/>
          <p:nvPr/>
        </p:nvSpPr>
        <p:spPr>
          <a:xfrm flipH="1">
            <a:off x="9144047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4826945" y="0"/>
                </a:moveTo>
                <a:lnTo>
                  <a:pt x="0" y="0"/>
                </a:lnTo>
                <a:lnTo>
                  <a:pt x="0" y="3245474"/>
                </a:lnTo>
                <a:lnTo>
                  <a:pt x="4826945" y="3245474"/>
                </a:lnTo>
                <a:lnTo>
                  <a:pt x="48269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15217" y="685800"/>
            <a:ext cx="561796" cy="673927"/>
          </a:xfrm>
          <a:custGeom>
            <a:avLst/>
            <a:gdLst/>
            <a:ahLst/>
            <a:cxnLst/>
            <a:rect l="l" t="t" r="r" b="b"/>
            <a:pathLst>
              <a:path w="842694" h="1010890">
                <a:moveTo>
                  <a:pt x="0" y="0"/>
                </a:moveTo>
                <a:lnTo>
                  <a:pt x="842695" y="0"/>
                </a:lnTo>
                <a:lnTo>
                  <a:pt x="842695" y="1010890"/>
                </a:lnTo>
                <a:lnTo>
                  <a:pt x="0" y="1010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2423289" cy="2836864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0" y="0"/>
                </a:moveTo>
                <a:lnTo>
                  <a:pt x="3634934" y="0"/>
                </a:lnTo>
                <a:lnTo>
                  <a:pt x="3634934" y="4255296"/>
                </a:lnTo>
                <a:lnTo>
                  <a:pt x="0" y="425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-167632" y="-317481"/>
            <a:ext cx="3217963" cy="2163650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833107" y="1022763"/>
            <a:ext cx="3127248" cy="5486400"/>
          </a:xfrm>
          <a:custGeom>
            <a:avLst/>
            <a:gdLst/>
            <a:ahLst/>
            <a:cxnLst/>
            <a:rect l="l" t="t" r="r" b="b"/>
            <a:pathLst>
              <a:path w="4690872" h="8229600">
                <a:moveTo>
                  <a:pt x="0" y="0"/>
                </a:moveTo>
                <a:lnTo>
                  <a:pt x="4690872" y="0"/>
                </a:lnTo>
                <a:lnTo>
                  <a:pt x="46908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F5AE9F38-D4EC-EC50-1825-497B4D3735DE}"/>
              </a:ext>
            </a:extLst>
          </p:cNvPr>
          <p:cNvSpPr/>
          <p:nvPr/>
        </p:nvSpPr>
        <p:spPr>
          <a:xfrm>
            <a:off x="11430000" y="164552"/>
            <a:ext cx="646500" cy="238834"/>
          </a:xfrm>
          <a:custGeom>
            <a:avLst/>
            <a:gdLst/>
            <a:ahLst/>
            <a:cxnLst/>
            <a:rect l="l" t="t" r="r" b="b"/>
            <a:pathLst>
              <a:path w="950893" h="351285">
                <a:moveTo>
                  <a:pt x="0" y="0"/>
                </a:moveTo>
                <a:lnTo>
                  <a:pt x="950893" y="0"/>
                </a:lnTo>
                <a:lnTo>
                  <a:pt x="950893" y="351285"/>
                </a:lnTo>
                <a:lnTo>
                  <a:pt x="0" y="351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AB282-77F5-4B96-9B4E-7151443EFE9F}"/>
              </a:ext>
            </a:extLst>
          </p:cNvPr>
          <p:cNvSpPr txBox="1"/>
          <p:nvPr/>
        </p:nvSpPr>
        <p:spPr>
          <a:xfrm>
            <a:off x="5515030" y="2128058"/>
            <a:ext cx="6561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“, “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”…..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53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4. Công và công suất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AS9NY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DAS9NY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MBL01g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DAS9NY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DAS9NY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MBL01g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DAS9NYASLxaX0AAAB9AAAAHAAAAHVuaXZlcnNhbC9sb2NhbF9zZXR0aW5ncy54bWyzsa/IzVEoSy0qzszPs1Uy1DNQUkjNS85PycxLt1UKDXHTtVBSKC5JzEtJzMnPS7VVystXUrC347LJyU9OzAlOLSkBKixWKMhJrEwtCknNBTJKUv0Sc4EqwzIf7m4vUcg4vDlRR+HhrpV5CskPd88sUcgvzcnMS1XSt+MCAFBLAwQUAAIACADBS9NYwTFqPx4ZAAChLgAAFwAAAHVuaXZlcnNhbC91bml2ZXJzYWwucG5n7Xp7VFJp2zflZDNm0zQ6lWVaaamZmpp5QsiZGuuxUcvxlAdqxCwTTBlF5FQ5NWXmsUQ8gM805ZQHRk0MU8wxRQVhOijZVmg8QImASoKIwIc9z7zr+9613vW8/35ryVqw197cv/u+rmv/ruv63XvtGyFBAetNtpqAQKD1x44ePgkCfWIPAhklf2psuEI2Jn9qOKxCnQz4GlTPtXxvOPkk0f87fxCoIX/d0pk1hvPPLh6NQoFAn3ctf1exUn6Dg0DOB48d9v8+M046yruZ/P6M1dsl9MG4/kzSp/Ir0tiCmW9Xde/4NJJydbMNdqf5kbhzZuc3flp0pW3Lr6ePb9rU1Hjg2O3D/l+eObqrO/7r6z5taFG5ZuB5RPrDoAgVViIQXybV1yvuBlWiWluZLQ9r9J1GBisOka+sNhx+Cw0x/ILSTZb9qQryX2U4vHIwOAS61PrNmm4aYd7RISHBgxpDqRsEp5ykhyt6azaDQI/REV+Z19h1v7gxnqp5Xe0SDxtJAYHexjnYyw7ksaTxVGYuPrVjFegSNj3VvyFr175du2hxhgFWDvaHD8c1gUBP/ebsrNBbWePKhmBYD/Ox0HCp/WTIyHnLfIAFwVtoxggGK1X/8E+tvtGhBaydq/sa/ts6Z0AY4P+6NLguR47Xa1wayzJsiQpP6MIzlX7uAnF25iVV98GMjyh+j1XkJvOhdi3zd63bWyoyJM9C1+9AWSMxx2W7g5uDibM3YSPTbY/PxuqntgnBWCaFHSq9eZcxCeFkMbVS+b7qgT4cY3TwUWDa+/F+J3m0IXyqqWPrcng45QaSRXY22EEfQNWNbsZwzD6Yrnb7IpAw7kmUjPtHmWRDdWPUpTdLAJwJ90CU1xLT8UWaeTVP/zztTZ1ZwNoCB2s6Cz6tNy2Z08q1OuuRH//88KrPlYe5PV6pQb+frVCU4svioXJew3ZyCYKdDiR8y60MBabrLtiynFkz70Cad8yFFyTddLdyUnx6KWZ0DNz6gQArsiwPpDu0eFoF5sEJMWSXFBRbU7Ic56wSdEhF1mpKRGaoM/z3AjbwnrRHYm10yVTZc+jti3TKNnByk2cpp+qDt7EyFQ7yNrmenKgEMvZT5ajjbsL4vD5UoqltkxxFzDPl5Mte3jZzCOiBbLcQ+ztTt13KQ3TYYiVb++iWTnZFdzW7gBKE5b0zyu8IZ50xdp2MmKwOVVF82nudlSrBQ1rEyXdk6KuVnXUywJA4IzVJ/q7GrL7MiCNFEWcUHkYTx9n80Oy6fZ60eOcvRIAlrSwPI+5U4UYf4x7CS/lUYBtQxmHzjMqliESGVBUvCDQLMC7AJGhe4QNFWm+5al/xeYUre7IhRpZSz8YPEILDVRf2UdU9TDZO0caow3TkwQGxYocRczbvTgyU7ujttgPSGhw8yi9M1VHfoBUYHzvVmYpQBjWKJ2htFIrGn4y2kESumh8gqmJLSWpFUXKwiE0/qxFLmqanxBflBF4fgd3aAx6v6PNp3D5MOV7OK3Ql3s/XNre3T7waDxmqfD+sbBiIJ8dwfVhZxWrIHkadqxM7XyKmdgYuM/5heMjEsUzBFYqdlExhq8vOk9FWBZNplFoe2w4zpnsg1FVuzr7OIaVPalzxzmZp3pItEo6jIP5pgUShLT3ItGZzLSSWki3ZP5vaihDcjNzzUXteovB0D2FiwQEeVnrJJ890RxM1gm8XH91D52rwx7dpfGBiKZe5hZ1ADuss0Baqe3zCjRi2L+niwKJ00cEeFQOMtAPK2FEH+bQSITt0+qUt8CNSOCB+XzFdrAb36YDoCBm6nsp3lQOBqB9hySnQvgyeypVlB1TChbfiy6TgeVSpnDcqL6wIVeCiWAvenPTx2T3iQLchPytiEQbG1UBJxanRNlG8UhcJTzqxiBHySO5CHDYqo4I2PHR8G0A+H8/4Oz65dh/GNerPcKJK6u3EpwX+rAWCrYEBl85YfYpwyb/8DzdhHBO59lW18S0GJLvKtKIH5DuMFIJDAIFSqcEYKML/fEcE60yQ8am7j46JtJSEFqNZKd6Sn9hRi7RjXYDU2ygajgYhEod8U75xFrcmizN0oSx5DLI5WIF34z64oBytGPTuaKlXpzUuk6GXeZTeAk2bgnABEq2a8LlKpjrKvbrPXY+rK5psxDmL22AI1P38xp1kErmYVSXNsAM0B51TiFzRPJL4bdCoiLGckw+/MldDjPJw2y2C36Awvqcj118U2WltFLhqZztFI1YyHAelY7FaHKzoxOlkfrMWokDK5XFjQ2u6k3x76BSfa/G6GCva4tnf6aPUviQorR7aUjmssviJm3BExDsNYXOGnZ+Q7mp+9L3ITbc4l4eIHKXiqBIUBgvJra0XRvNx3t7NPFUaHGYLAMEnN+U27mY5GX3gkH59tw1oeTMUyOvwdvgqbRvqRilii/z7oyLqX6EGmzreXLOVcL2pQPnNHLWOQ+LVeSrgfmoCPIxQse7f+dzhw6g8CL1MXeuFmoMTNBN4q1eVrRUco2vqud6ki171PJC3UQWGHEOcCgOkrXRhily++4aNUe80K1mfdMr4osKVrNI8iPei+8JYEDJsO6X4fE3nUIaehrxgK7GiReYDFi3tlao34LPUvMszvTjrcFWiAC3mNku9m//rJr1jvhYQ3DpeOmiSIFCRNBohee2JVWHvzKLKgMAzrvSdZD6JVsP6RboYAfz+neyCybUYSLqQ3uJJ81TERB9N/pt6/l0LEKM21y3sNsUjzCV3O6MC1y1H03wVp+WvJidevT0D99UrF10zrY1Kk2F0FMezPpgueUOganx5xGNjvSC3bKrpG7rRFLxtDmySi+mg5f3VNkp2kXBV1TllqW30NceQiRCB9yYA2Gqh8SOn2EkqYU6w0Y52g3NnsUHrfVTK0QcoJ82P2DhZnaMmFbLBHfEkLzDtRxgHKJqgN6X0uPI+NOC9g7yR8Zq59Cd18cLpUbm3Qn1H6zrkS41ngIc8rW7SxZMZ2hrEUdFkmuAWgiLn4TCa1yQJK6upfro4FSnWSDOkBqUiG2wyN8e8YGaF7Te6A3a1tsjuj+G+TY6hshWnfwwyvhrPBD+nptjx65ztLGxtAbYNoI7g56/COydqRAiKGKi/oMHT1W9WpVtaHNrDoCkyuEAxwoI/oMGnm7IyEimuvVth7vaxo9XqzN0MZBykDwwAZcWYYnXryFCbnudE3Js/XA1oPFK6GHgSm4ymHGz0q04bUQ55yH+uKB+ulzLwx/JkN5PZrwW2QOP2pzzAUz89QApwE0bKRrQUdyEBaaNxJbc4JXS1MdVL2/gp/GW+AuCS7wwUYVZwgEY/YYv4RdvI7mWlMr9vTTcDPlPU2YWLpdymxVncId24m/0+OpFQ3X3UOAb48oxLQJwTMyHuHv5N3r/VTZiLPZ22b49JjvZZzfchE6W30nbCFIm2fKuuQcZMBeaO8ryvsltrUIaysPaqyATNUJJ6/lnNgUsVwkYKOnRkfBY7qDzv/u8hg45RIb2EP0Bz9P+oiVLBSGvNh4Tpm5r1hixzXNNd2TP7GD/9ktTgIvMEgS7SzM3/d+Lq/52opsYkJ9JvZ4l4INkjtp6X7KH9rn8oyQozv6x1ZFMfFePbIXPzZf1Y+T/rx9iwkKUFFnTTxn99hgea652XJSWIe+J/VJs+a5a1cUh11fKAqf+4xApoBbQCWgGtgFZAK6AV0ApoBbQCWgGtgFZAK6AV0ApoBbQC+v8QJIsyMfn3c8NCFEavVUGTvnRGh32casb8Pz96jA1ZknfoiRtgep0+c6Eapn/fBdUp9IszD6C6YBqusXJYkIymW4NA7xZqrHWjXVC9iCdPAu+sdu855X3fm55f2PCG1KHR3ZzfXQMUR7iPl04u+J3l4MP8ZxV6NdFa9xdVJ540Hg1s1DIMszxVLL4kKoQk3vPJ+WN5sxv1s2K9WMYqmzuTZokC5z9+WJUZaxWSp/vTYBwL/rQxC+lMg+WZBik+zx1snYAUj2Oeha3plrw4N0kwjODZEZHtH4ek1dKaT+WPoPMMM0SOvms3BoEyISY5nnYmJsfyQkJAPNmQNR37IfsiYi0ITF2KO6UVFPFdvIf4p+oCZL4B9vaXEudfWdPL02Fz/o/pRiAK6crYwI0rXxfZmJs/bcrK2wC0T/wL7LKmu9xszVVbAwb5LhGqGe4S64et/dpUAuLCuzI8bGmM2haJVGrl+iebJerpRP3MEebsrRTCgavRms4NhJlZJpevjsSJffXK8fiZe1CN4meYbo5k/Z36V5QitjWvbhBTmNChbO5YyMQrMIWYJk5piaa50ROGtAHIUsLeYDXycuFIjxWwCsQL9J8VTaQ72s/FTI3q51TcvxxRP10Z+9btT027UJ/9czBxER38+ectJ+Fwcp0pOPQk/PfSdG1Pim4o7N5aEnu2n8klcAm8t35uBdYst2OYhq2PqOXyF+nJlT4ujclDrkMkTNq2QmkQplCCIqY9cRSL2K2NulpPBfjOIG88FM5LIlf3UgbdgjeCzrk/xqLS5GuO6I6cNbkxQV26qVfO0PRafdYsLZQ6fvUe32E5YLbZ7V6qqfnwuAfMidGN/Npi9mRpwiGI5lWKnsuS7yrNH4jZCt8BNZ4Ri3w9pRWh4iMllTcfcooxTe3DsigZ38suNHliabjcBeYeLCu/MpYxjBpwy1ejvgCdCw1p82aIr+y6ehgCX6IRFtAu//is+9ms5T+rHjdc6P/JdYugOIIhvuzQ0rD1ev54i08exi5wIjL3h/ERnPh+JWqq7bWzb0oikyvSlHxpM9klwHVNtUaf0oKRxUM+HeYvTllvvy2PclKYD6Peu+Vra01A556k+xeKP/vGmSYqDJIxqnoVf7oQVdr8Dt5kjCdP4TPhTSDk/bbJPJoU9OQIpT8ppLUooplFNasojuhroc2httVcXgC/FVqxwhgXkcxAvqsvOs7Syf5aoDg6Fh1YQ2UVHhg6/yAxgMqZjnJqIoUCaUg81jlKtCn4HahKWrLmiPGtb+KkkLmU1iY/i9KBKES8QEA9D2xeN9eWsM8TRs3l7TuqmxuFEX44pftqoZSOT4CoHPk8ownveMaIMmmxlwEEcxEapyJtZt1gVt5Zy6ZQC1YaDqoUt8HoUXW+Lr9NMvdUcztHhtooiEYmBz0BDkx1Q0L7VCQmYAP46n0XQ8Uj8WkGxvWEZ7+4o66br564I5deKgKi1j8Tr9IrvSAB/qmytszRdTngUq7+c3dSxIYXmBnOoxiibFWmgT2hFh0TwU7oqUU4bzd7gsQSmBW2gw5FG4fUCE/w93SYJQbEjQqYO9zYjzCCWcvTT7QOW6+pF215oWeBTkkm1924+hglxbTa+Mk3SKwHHi5X8pb9waf/7U9Pg2WPrkLFHhK0KnCI+ZEfU2BwvCLLxY9HZ2VmTC0N74H6NrEgwhHRp2u6b9UZ34se7zLj9Tm+V3MuB+o++Sn+5CfJwsq0vsQQDncA/d7nWrti7F1iiCmJy99rL1qrkRopKg4MNrXt/T1r/2hTpf77ucAzSJL4/LhmNv2On7ikD78tSPviyQHQnxkylcaDzL4KdokcQDkrLrm64CbQ+CJ219LqvmYjFhwMs2AjYZWUtaRxFbY/J7J9/Ay8F0G7nz89qmMgOo6I8LgHBqf28NazUreLA5WSx0jTtz/HkOSK9C2KvNz0fHzZ/C30ftOaeBKwVbKFJ238brx1FqwsU+yTWLrpIyPyFBnqdg6vrmVyJH65SPQ4O9j3PJ27fSII7mejeHob6LuEnwZMX7F8TdNi+6+c+OKWnrDR4cu03LHl/KibrtxMhmzeO255IwbaX5AsXPLeNDwUs1ks2rZ1TfdS4OKIy+TEbWn2LAUjQHCHuZ7E2ATeg4Qes7sY4QSp53nRatCb+u1edUXppgFszewfXQ9Hthj1mm5ipfNNLYsxM14CaSH6OEdhq3hinwbdBWTIBuU7W9rLKDFpmmq6Npyc//JeuIRxJGh7B3yLRlGkbTwlnGqLSpgmDeL4FYnjSivN6vCiSRbvcK3y5fOPOW+6X9X/k+n3rEupu7MnENz1Md7OrJ3ZyulxXOVaicUSTUmspwpvXExienkiLsjbrt9eF4+/a3sjGT0EvT8gPs20vveMob5Wi45T1dURrAJQ5TCK2ArekvINO/u81eGIjl5VspiK4pYyF1v7DTVQUXPwGCVmgrnnbkLHQdCfyteXeeCQm66/te1R+IQTtzZuNY1zv3i8x9f121VucZ1C3edC5iEzrOacF1rowtCGAoSaCULMhWZK9MSr2cBrDVCxtkgdIBKfrZm/Nd6yt10EJ2cm+7uaXB2RgeXPOS0b44nggx/bVrpMnKrz5YT1ZOsvyhDnsOHs3Ar3+zRmfWNiM2cv5mTqo4qjoCqE70zrwfiq7VijzlDy2h9q/F8n7c9E+LvSUaZJLCqyliLORZ84bFyJpV3bIDYuII3oHiA6wnoOLZ2sQZeO7A1YlzMcY587n1COwuCsgc1kuoUmIU7YG8nbLR7+vTU4wD1ufy6K10Dr22hi8jaqUoMZwRYMfJAKF+tEgcraEgvvxOMwvIETSeRAlMypCgAdAuLXho5XrirsXPLoWBsg6hRsuU0pg9Q/OfvWS485YnJ5n3vc6aj1f4jRJ2IaidcG6XYkgS4JSCGPyDzCjZTRk/8VJraN4ubheHxTRX7N6qTyBli4SlWmSI4crbbpw7gL7mwEePu8yz62cR+VIrPPCFukvjb4Ybl5FaJ6Pgzywwz2MWwxjYUwWwAdVpFFWgN6NPrD/vnXERhWot+zJOy3n7ltENEsvLi7+/unVB8K5hHVCPeKMtULAGYoN8Ufyw2y8O6a7gxBYQMTvJm91HePauSqZMevy5l1Jt+V2745W+uCbOZOGKrMVcJcMRWM00pgxEyNtAVaGEM6/zQhHJo/vkr9okV1a+1zVPDxf0XMV7hkqCI1CUo3/S9lgTm4ARWgNgOdi17/BW3ACfJnym3LKN6Sc26tL+/IrmxeqjZz7R9KDCuzE07QuZXwUOXJQC/4t0p+oalay6ykD1xMEgSmED3etSeklRtkj3iThcoPeFR5MFeL6SN4tzDbc7VF6cnVsSjKLcz4q5uhpLOQcDX58aNkxrLWyfgVd3Tj7FB0it/SPEw/34WVt6tutCm4vhtgC39sjuPc/e0S3tCzLggEXsQQEaOFKjU0rf6lqu2KR7PahY8pQoILEtUJRXKWGX1wyVAS4Yda+pXfNNG2V936Gjrnkd0NN5W1ZD9SS+UW4Dz1z7MMoyj576P3XZ0kZFrwtQsmOXXJPI8WWtXC/q6HVa+3siuihXE9hD4f+ktnQ0FXiCSlaA6UpooRofaEW1tqSg1lwGs8ewMk8wTk15+87BS3ftlFuvzSEOq+zJNfVFvNKKq8oVuoFzJVtSXed5Yat7Y8KSMstyIDR91J5k2DbR9tRO9VOPZacGI1D1OMM6OQjnzEWtWx+ugBqB4zlXnPl2chSgjoQd2Q7rhoSNDUAamjPYQzs9fcvM+QGb0PUJmE6m7GROLZOMK8jMJa7jMWMHV/RNzSZ6x7biklq4KiteA9mENWHV42G0oxX1iT9aIDyq0Cw23n7t4wVk0gG7w0xI4PX/qlvE5kdIm+xD2lzfMpWoqjwEYi1791Pmb8a589eC4GHhZiyxhwJRatGkuCYJpNcrDsZvGwh4JrcTV8ItHB4Jzc1fuXUyEHmuyIzEL04RhHNjzqNGJe4ZX28DPK5I1vrC5FsHnDTadEDsuV495wiU9XUpxB5ST4p0rgFw9SssGDp6WM4he7XerB3Y7j2BMhYGe1u8jyyQSF123IL7uJ0S/UnBt1Maq6FLzkSNB3HaLYzTP3o7Rgbl/2Ravb4ogju4TV79sfWQj+XmS3d1jQsyQC6Bz2zroc247oplt9dfpNHYWzspd35c6Y4+bm+eyFlH0OA+Ev5bsNJAxaGBFDVDM6DXXJ0w+6+Dzfirk4SCPsYiBLEhr3/U5fxOBypj+KtOUVVoMQtCz/2dbdLlMxc/Uvq69fGUvtW5fB1/X11JQuG4wTuVPV714EAmk/wC8075v5pziz/BQyPl8KuiS+V5WJ+qWqYDllPzMxydyq6Dia9bBiUb7J/W/hfdh/p6Ha5ZiFE8cKeaTXJWYA758zdlYXBaHEme+H2rVLOV/996Fz8q8jrK+o2+V4+XjaLlJLYy7Rw0Q8aUSkjKXsauK261e7NW0HzeDMzVOCzM2Llgn81yhaiM+U1LVAFmVpUXvYhp2ci4O9oMLe3tZ77OGVMQfhtaWKPu3jw/3X0AKM+K5cmSCwuWfY/rTJlsWfM7WcLSFZSi6Maoi1BcF7WIrrNSY54oX9LeLee9ZbPCHBY4BQpwzg1+JnOte6iKLwSMO+c+YvsXMdZRlpQyXOt+Z6THZZaguUBmS1bhnZbL2F9MdOqkOhYdeDtY7VvFgILTgeEWTY3p2H6WQatvjd3KIta+E6/0ytg7Xojatq+uGVXZSprhGKTb766WPcwiSQ0qEdg13n9qXXbHj5CQhEiIVQnx76MB+Y976QRykdVUSGQjjx0F+1/+uXaP7Tttkem7mg/+t5evlQU63z8r/HjgQdrv/69JX/A1BLAwQUAAIACADBS9NYkXUJiEwAAABrAAAAGwAAAHVuaXZlcnNhbC91bml2ZXJzYWwucG5nLnhtbLOxr8jNUShLLSrOzM+zVTLUM1Cyt+PlsikoSi3LTC1XqACKAQUhQEmh0lbJxAjBLc9MKckAqjAwMUAIZqRmpmeU2CqZWyAE9YFmAgBQSwECAAAUAAIACADlCyFRNmFYAkcDAADhCQAAFAAAAAAAAAABAAAAAAAAAAAAdW5pdmVyc2FsL3BsYXllci54bWxQSwECAAAUAAIACADAS9NYpmRal5QGAACRFwAAHQAAAAAAAAABAAAAAAB5AwAAdW5pdmVyc2FsL2NvbW1vbl9tZXNzYWdlcy5sbmdQSwECAAAUAAIACADAS9NYFR5gG6MAAAB/AQAALgAAAAAAAAABAAAAAABICgAAdW5pdmVyc2FsL3BsYXliYWNrX2FuZF9uYXZpZ2F0aW9uX3NldHRpbmdzLnhtbFBLAQIAABQAAgAIAMBL01gNPB/kAgUAABcZAAAnAAAAAAAAAAEAAAAAADcLAAB1bml2ZXJzYWwvZmxhc2hfcHVibGlzaGluZ19zZXR0aW5ncy54bWxQSwECAAAUAAIACADAS9NYtFD3CpMDAAC0DAAAIQAAAAAAAAABAAAAAAB+EAAAdW5pdmVyc2FsL2ZsYXNoX3NraW5fc2V0dGluZ3MueG1sUEsBAgAAFAACAAgAwEvTWJLIT/X+BAAAoRgAACYAAAAAAAAAAQAAAAAAUBQAAHVuaXZlcnNhbC9odG1sX3B1Ymxpc2hpbmdfc2V0dGluZ3MueG1sUEsBAgAAFAACAAgAwEvTWDdJ7OC8AQAAfwYAAB8AAAAAAAAAAQAAAAAAkhkAAHVuaXZlcnNhbC9odG1sX3NraW5fc2V0dGluZ3MuanNQSwECAAAUAAIACADAS9NYASLxaX0AAAB9AAAAHAAAAAAAAAABAAAAAACLGwAAdW5pdmVyc2FsL2xvY2FsX3NldHRpbmdzLnhtbFBLAQIAABQAAgAIAMFL01jBMWo/HhkAAKEuAAAXAAAAAAAAAAAAAAAAAEIcAAB1bml2ZXJzYWwvdW5pdmVyc2FsLnBuZ1BLAQIAABQAAgAIAMFL01iRdQmITAAAAGsAAAAbAAAAAAAAAAEAAAAAAJU1AAB1bml2ZXJzYWwvdW5pdmVyc2FsLnBuZy54bWxQSwUGAAAAAAoACgAGAwAAGjYAAAAA"/>
  <p:tag name="ISPRING_LMS_API_VERSION" val="SCORM 2004 (4th edition)"/>
  <p:tag name="ISPRING_ULTRA_SCORM_COURSE_ID" val="FF75A95C-42B7-4F59-BACA-92D9ACCA4C8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FFFD{184A3F2C-7B01-4768-B473-701242AE261E}&quot;,&quot;C:\\Users\\DELL\\OneDrive\\Máy tính\\Diệp\\PPT GV\\KHTN 9 - KNT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compressionType&quot;:&quot;LOSSLESS&quot;,&quot;jpegQuality&quot;:100,&quot;optimizeImageForResolution&quot;:&quot;T_TRUE&quot;,&quot;optimizeImageForResolutionWidth&quot;:2048,&quot;optimizeImageForResolutionHeight&quot;:1536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4. Công và công suấ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1482</Words>
  <Application>Microsoft Office PowerPoint</Application>
  <PresentationFormat>Widescreen</PresentationFormat>
  <Paragraphs>218</Paragraphs>
  <Slides>38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#9Slide03 SFU Futura_09</vt:lpstr>
      <vt:lpstr>#9Slide03 SFU Futura_12</vt:lpstr>
      <vt:lpstr>#9Slide05 SVNQuarzo</vt:lpstr>
      <vt:lpstr>#9Slide06 SVNClementine</vt:lpstr>
      <vt:lpstr>#9Slide07 SVNBeachwood Sans</vt:lpstr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4. Công và công suất</dc:title>
  <dc:creator>diepliveschool@gmail.com</dc:creator>
  <cp:lastModifiedBy>Tran Van Quan</cp:lastModifiedBy>
  <cp:revision>33</cp:revision>
  <dcterms:created xsi:type="dcterms:W3CDTF">2024-06-17T09:02:33Z</dcterms:created>
  <dcterms:modified xsi:type="dcterms:W3CDTF">2024-09-30T11:31:33Z</dcterms:modified>
</cp:coreProperties>
</file>