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8" r:id="rId3"/>
    <p:sldId id="2007577730" r:id="rId4"/>
    <p:sldId id="328" r:id="rId5"/>
    <p:sldId id="2007577715" r:id="rId6"/>
    <p:sldId id="2007577727" r:id="rId7"/>
    <p:sldId id="2007577716" r:id="rId8"/>
    <p:sldId id="2007577717" r:id="rId9"/>
    <p:sldId id="2007577718" r:id="rId10"/>
    <p:sldId id="2007577719" r:id="rId11"/>
    <p:sldId id="336" r:id="rId12"/>
    <p:sldId id="261" r:id="rId13"/>
    <p:sldId id="2007577720" r:id="rId14"/>
    <p:sldId id="2007577699" r:id="rId15"/>
    <p:sldId id="322" r:id="rId16"/>
    <p:sldId id="2007577700" r:id="rId17"/>
    <p:sldId id="2007577701" r:id="rId18"/>
    <p:sldId id="2007577703" r:id="rId19"/>
    <p:sldId id="2007577721" r:id="rId20"/>
    <p:sldId id="2007577722" r:id="rId21"/>
    <p:sldId id="2007577723" r:id="rId22"/>
    <p:sldId id="2007577724" r:id="rId23"/>
    <p:sldId id="2007577728" r:id="rId24"/>
    <p:sldId id="2007577704" r:id="rId25"/>
    <p:sldId id="2007577725" r:id="rId26"/>
    <p:sldId id="2007577729" r:id="rId27"/>
    <p:sldId id="2007577726" r:id="rId28"/>
    <p:sldId id="20075777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E2E0"/>
    <a:srgbClr val="FCE3EE"/>
    <a:srgbClr val="0099FF"/>
    <a:srgbClr val="0066CC"/>
    <a:srgbClr val="99CCFF"/>
    <a:srgbClr val="CC6600"/>
    <a:srgbClr val="A8EAE8"/>
    <a:srgbClr val="33CCCC"/>
    <a:srgbClr val="009999"/>
    <a:srgbClr val="E8A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AB985-FF6B-4F96-8641-7B4562D1B1CA}"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B25BA-3B3C-420F-8006-0FDD5EF3051D}" type="slidenum">
              <a:rPr lang="en-US" smtClean="0"/>
              <a:t>‹#›</a:t>
            </a:fld>
            <a:endParaRPr lang="en-US"/>
          </a:p>
        </p:txBody>
      </p:sp>
    </p:spTree>
    <p:extLst>
      <p:ext uri="{BB962C8B-B14F-4D97-AF65-F5344CB8AC3E}">
        <p14:creationId xmlns:p14="http://schemas.microsoft.com/office/powerpoint/2010/main" val="41497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6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11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41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3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3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33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19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52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20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57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44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609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35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72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190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48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42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3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1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6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24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 y="0"/>
            <a:ext cx="12192121" cy="6858197"/>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2"/>
          <p:cNvGrpSpPr/>
          <p:nvPr/>
        </p:nvGrpSpPr>
        <p:grpSpPr>
          <a:xfrm>
            <a:off x="669954" y="533232"/>
            <a:ext cx="10852092" cy="5791541"/>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txBox="1">
            <a:spLocks noGrp="1"/>
          </p:cNvSpPr>
          <p:nvPr>
            <p:ph type="ctrTitle"/>
          </p:nvPr>
        </p:nvSpPr>
        <p:spPr>
          <a:xfrm>
            <a:off x="2560133" y="2112433"/>
            <a:ext cx="7072000" cy="2409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128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79" name="Google Shape;79;p2"/>
          <p:cNvSpPr txBox="1">
            <a:spLocks noGrp="1"/>
          </p:cNvSpPr>
          <p:nvPr>
            <p:ph type="subTitle" idx="1"/>
          </p:nvPr>
        </p:nvSpPr>
        <p:spPr>
          <a:xfrm>
            <a:off x="2560033" y="4576800"/>
            <a:ext cx="7072000" cy="497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2"/>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857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1" y="0"/>
            <a:ext cx="12192121" cy="6858197"/>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669954" y="533232"/>
            <a:ext cx="10852092" cy="5791541"/>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3"/>
          <p:cNvSpPr txBox="1">
            <a:spLocks noGrp="1"/>
          </p:cNvSpPr>
          <p:nvPr>
            <p:ph type="title"/>
          </p:nvPr>
        </p:nvSpPr>
        <p:spPr>
          <a:xfrm>
            <a:off x="1722000" y="3200667"/>
            <a:ext cx="5760000" cy="1221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1722000" y="1655367"/>
            <a:ext cx="2202800" cy="1221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1722000" y="4480967"/>
            <a:ext cx="5760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3"/>
          <p:cNvSpPr/>
          <p:nvPr/>
        </p:nvSpPr>
        <p:spPr>
          <a:xfrm>
            <a:off x="1587788" y="6502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283788" y="5927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861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447"/>
        <p:cNvGrpSpPr/>
        <p:nvPr/>
      </p:nvGrpSpPr>
      <p:grpSpPr>
        <a:xfrm>
          <a:off x="0" y="0"/>
          <a:ext cx="0" cy="0"/>
          <a:chOff x="0" y="0"/>
          <a:chExt cx="0" cy="0"/>
        </a:xfrm>
      </p:grpSpPr>
      <p:grpSp>
        <p:nvGrpSpPr>
          <p:cNvPr id="448" name="Google Shape;448;p8"/>
          <p:cNvGrpSpPr/>
          <p:nvPr/>
        </p:nvGrpSpPr>
        <p:grpSpPr>
          <a:xfrm>
            <a:off x="1" y="0"/>
            <a:ext cx="12192121" cy="6858197"/>
            <a:chOff x="0" y="0"/>
            <a:chExt cx="7440875" cy="4152456"/>
          </a:xfrm>
        </p:grpSpPr>
        <p:sp>
          <p:nvSpPr>
            <p:cNvPr id="449"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1" name="Google Shape;511;p8"/>
          <p:cNvGrpSpPr/>
          <p:nvPr/>
        </p:nvGrpSpPr>
        <p:grpSpPr>
          <a:xfrm>
            <a:off x="669954" y="533232"/>
            <a:ext cx="10852092" cy="5791541"/>
            <a:chOff x="916986" y="2500875"/>
            <a:chExt cx="2280618" cy="1217119"/>
          </a:xfrm>
        </p:grpSpPr>
        <p:sp>
          <p:nvSpPr>
            <p:cNvPr id="512"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8"/>
          <p:cNvSpPr txBox="1">
            <a:spLocks noGrp="1"/>
          </p:cNvSpPr>
          <p:nvPr>
            <p:ph type="title"/>
          </p:nvPr>
        </p:nvSpPr>
        <p:spPr>
          <a:xfrm>
            <a:off x="2358000" y="3184433"/>
            <a:ext cx="7476000" cy="221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solidFill>
                  <a:schemeClr val="accen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18" name="Google Shape;518;p8"/>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233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1036"/>
        <p:cNvGrpSpPr/>
        <p:nvPr/>
      </p:nvGrpSpPr>
      <p:grpSpPr>
        <a:xfrm>
          <a:off x="0" y="0"/>
          <a:ext cx="0" cy="0"/>
          <a:chOff x="0" y="0"/>
          <a:chExt cx="0" cy="0"/>
        </a:xfrm>
      </p:grpSpPr>
      <p:grpSp>
        <p:nvGrpSpPr>
          <p:cNvPr id="1037" name="Google Shape;1037;p18"/>
          <p:cNvGrpSpPr/>
          <p:nvPr/>
        </p:nvGrpSpPr>
        <p:grpSpPr>
          <a:xfrm>
            <a:off x="1" y="0"/>
            <a:ext cx="12192121" cy="6858197"/>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0" name="Google Shape;1100;p18"/>
          <p:cNvGrpSpPr/>
          <p:nvPr/>
        </p:nvGrpSpPr>
        <p:grpSpPr>
          <a:xfrm>
            <a:off x="256545" y="180885"/>
            <a:ext cx="11678892" cy="6496659"/>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6" name="Google Shape;1106;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7" name="Google Shape;1107;p18"/>
          <p:cNvSpPr txBox="1">
            <a:spLocks noGrp="1"/>
          </p:cNvSpPr>
          <p:nvPr>
            <p:ph type="subTitle" idx="1"/>
          </p:nvPr>
        </p:nvSpPr>
        <p:spPr>
          <a:xfrm>
            <a:off x="6564101"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18"/>
          <p:cNvSpPr txBox="1">
            <a:spLocks noGrp="1"/>
          </p:cNvSpPr>
          <p:nvPr>
            <p:ph type="subTitle" idx="2"/>
          </p:nvPr>
        </p:nvSpPr>
        <p:spPr>
          <a:xfrm>
            <a:off x="2107867"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8"/>
          <p:cNvSpPr txBox="1">
            <a:spLocks noGrp="1"/>
          </p:cNvSpPr>
          <p:nvPr>
            <p:ph type="subTitle" idx="3"/>
          </p:nvPr>
        </p:nvSpPr>
        <p:spPr>
          <a:xfrm>
            <a:off x="2107873"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0" name="Google Shape;1110;p18"/>
          <p:cNvSpPr txBox="1">
            <a:spLocks noGrp="1"/>
          </p:cNvSpPr>
          <p:nvPr>
            <p:ph type="subTitle" idx="4"/>
          </p:nvPr>
        </p:nvSpPr>
        <p:spPr>
          <a:xfrm>
            <a:off x="6564109"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1" name="Google Shape;1111;p18"/>
          <p:cNvSpPr/>
          <p:nvPr/>
        </p:nvSpPr>
        <p:spPr>
          <a:xfrm>
            <a:off x="11241021" y="4702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70BA"/>
              </a:solidFill>
            </a:endParaRPr>
          </a:p>
        </p:txBody>
      </p:sp>
    </p:spTree>
    <p:extLst>
      <p:ext uri="{BB962C8B-B14F-4D97-AF65-F5344CB8AC3E}">
        <p14:creationId xmlns:p14="http://schemas.microsoft.com/office/powerpoint/2010/main" val="2288014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1" y="0"/>
            <a:ext cx="12192121" cy="6858197"/>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9" name="Google Shape;2009;p30"/>
          <p:cNvGrpSpPr/>
          <p:nvPr/>
        </p:nvGrpSpPr>
        <p:grpSpPr>
          <a:xfrm>
            <a:off x="669954" y="533232"/>
            <a:ext cx="10852092" cy="5791541"/>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41685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1" y="0"/>
            <a:ext cx="12192121" cy="6858197"/>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31"/>
          <p:cNvGrpSpPr/>
          <p:nvPr/>
        </p:nvGrpSpPr>
        <p:grpSpPr>
          <a:xfrm>
            <a:off x="231049" y="174484"/>
            <a:ext cx="11729675" cy="6508992"/>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8621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20637608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pic>
        <p:nvPicPr>
          <p:cNvPr id="3" name="Picture 2">
            <a:extLst>
              <a:ext uri="{FF2B5EF4-FFF2-40B4-BE49-F238E27FC236}">
                <a16:creationId xmlns:a16="http://schemas.microsoft.com/office/drawing/2014/main" id="{27DA9F8B-FA75-1568-0DC2-367B05904C50}"/>
              </a:ext>
            </a:extLst>
          </p:cNvPr>
          <p:cNvPicPr>
            <a:picLocks noChangeAspect="1"/>
          </p:cNvPicPr>
          <p:nvPr/>
        </p:nvPicPr>
        <p:blipFill>
          <a:blip r:embed="rId3"/>
          <a:stretch>
            <a:fillRect/>
          </a:stretch>
        </p:blipFill>
        <p:spPr>
          <a:xfrm>
            <a:off x="7932774" y="2756452"/>
            <a:ext cx="3716206" cy="3749636"/>
          </a:xfrm>
          <a:prstGeom prst="rect">
            <a:avLst/>
          </a:prstGeom>
        </p:spPr>
      </p:pic>
      <p:sp>
        <p:nvSpPr>
          <p:cNvPr id="2095" name="Google Shape;2095;p35"/>
          <p:cNvSpPr txBox="1">
            <a:spLocks noGrp="1"/>
          </p:cNvSpPr>
          <p:nvPr>
            <p:ph type="ctrTitle"/>
          </p:nvPr>
        </p:nvSpPr>
        <p:spPr>
          <a:xfrm>
            <a:off x="1499671" y="2196605"/>
            <a:ext cx="6962859" cy="1702439"/>
          </a:xfrm>
          <a:prstGeom prst="rect">
            <a:avLst/>
          </a:prstGeom>
        </p:spPr>
        <p:txBody>
          <a:bodyPr spcFirstLastPara="1" wrap="square" lIns="121900" tIns="121900" rIns="121900" bIns="121900" anchor="ctr" anchorCtr="0">
            <a:noAutofit/>
          </a:bodyPr>
          <a:lstStyle/>
          <a:p>
            <a:pPr>
              <a:lnSpc>
                <a:spcPct val="100000"/>
              </a:lnSpc>
            </a:pPr>
            <a:r>
              <a:rPr lang="en" sz="8000">
                <a:solidFill>
                  <a:schemeClr val="accent1"/>
                </a:solidFill>
                <a:latin typeface="Bahnschrift SemiBold SemiConden" panose="020B0502040204020203" pitchFamily="34" charset="0"/>
                <a:cs typeface="Times New Roman" panose="02020603050405020304" pitchFamily="18" charset="0"/>
              </a:rPr>
              <a:t>THỰC HÀNH ĐỌC</a:t>
            </a:r>
            <a:endParaRPr sz="4000" dirty="0">
              <a:latin typeface="Bahnschrift SemiBold SemiConden" panose="020B0502040204020203" pitchFamily="34" charset="0"/>
              <a:cs typeface="Times New Roman" panose="02020603050405020304" pitchFamily="18" charset="0"/>
            </a:endParaRPr>
          </a:p>
        </p:txBody>
      </p:sp>
      <p:grpSp>
        <p:nvGrpSpPr>
          <p:cNvPr id="2097" name="Google Shape;2097;p35"/>
          <p:cNvGrpSpPr/>
          <p:nvPr/>
        </p:nvGrpSpPr>
        <p:grpSpPr>
          <a:xfrm rot="19329283" flipH="1">
            <a:off x="7314303" y="4691874"/>
            <a:ext cx="827736" cy="1328504"/>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14" name="Google Shape;2114;p35"/>
          <p:cNvSpPr/>
          <p:nvPr/>
        </p:nvSpPr>
        <p:spPr>
          <a:xfrm>
            <a:off x="9011478" y="743624"/>
            <a:ext cx="1770229" cy="114176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15" name="Google Shape;2115;p35"/>
          <p:cNvSpPr/>
          <p:nvPr/>
        </p:nvSpPr>
        <p:spPr>
          <a:xfrm>
            <a:off x="10303455" y="53859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TextBox 2060">
            <a:extLst>
              <a:ext uri="{FF2B5EF4-FFF2-40B4-BE49-F238E27FC236}">
                <a16:creationId xmlns:a16="http://schemas.microsoft.com/office/drawing/2014/main" id="{045CD4ED-C660-D971-BA57-C438216F8F55}"/>
              </a:ext>
            </a:extLst>
          </p:cNvPr>
          <p:cNvSpPr txBox="1"/>
          <p:nvPr/>
        </p:nvSpPr>
        <p:spPr>
          <a:xfrm>
            <a:off x="1341419" y="1122967"/>
            <a:ext cx="7279362" cy="1015663"/>
          </a:xfrm>
          <a:prstGeom prst="rect">
            <a:avLst/>
          </a:prstGeom>
          <a:noFill/>
        </p:spPr>
        <p:txBody>
          <a:bodyPr wrap="square">
            <a:spAutoFit/>
          </a:bodyPr>
          <a:lstStyle/>
          <a:p>
            <a:pPr algn="ctr" defTabSz="1219170">
              <a:buClr>
                <a:srgbClr val="000000"/>
              </a:buClr>
            </a:pPr>
            <a:r>
              <a:rPr lang="en-US" sz="6000" b="1" kern="0">
                <a:solidFill>
                  <a:srgbClr val="000000"/>
                </a:solidFill>
                <a:highlight>
                  <a:srgbClr val="D5D9EE"/>
                </a:highlight>
                <a:latin typeface="Bahnschrift SemiBold SemiConden" panose="020B0502040204020203" pitchFamily="34" charset="0"/>
                <a:cs typeface="Times New Roman" panose="02020603050405020304" pitchFamily="18" charset="0"/>
                <a:sym typeface="Arial"/>
              </a:rPr>
              <a:t>CỦNG CỐ MỞ RỘNG</a:t>
            </a:r>
            <a:endParaRPr lang="en-US" sz="6000" b="1" kern="0">
              <a:solidFill>
                <a:srgbClr val="000000"/>
              </a:solidFill>
              <a:latin typeface="Bahnschrift SemiBold SemiConden" panose="020B0502040204020203" pitchFamily="34" charset="0"/>
              <a:cs typeface="Arial"/>
              <a:sym typeface="Arial"/>
            </a:endParaRPr>
          </a:p>
        </p:txBody>
      </p:sp>
      <p:sp>
        <p:nvSpPr>
          <p:cNvPr id="22"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84E2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
        <p:nvSpPr>
          <p:cNvPr id="23" name="Google Shape;1888;p33">
            <a:extLst>
              <a:ext uri="{FF2B5EF4-FFF2-40B4-BE49-F238E27FC236}">
                <a16:creationId xmlns:a16="http://schemas.microsoft.com/office/drawing/2014/main" id="{91AC8897-A561-7585-E081-4174F1D8EB38}"/>
              </a:ext>
            </a:extLst>
          </p:cNvPr>
          <p:cNvSpPr/>
          <p:nvPr/>
        </p:nvSpPr>
        <p:spPr>
          <a:xfrm>
            <a:off x="1345365" y="5065701"/>
            <a:ext cx="4377155" cy="96344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Thanh </a:t>
            </a:r>
            <a:r>
              <a:rPr lang="en-US" sz="2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Huyền</a:t>
            </a:r>
            <a:endPar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95"/>
                                        </p:tgtEl>
                                        <p:attrNameLst>
                                          <p:attrName>style.visibility</p:attrName>
                                        </p:attrNameLst>
                                      </p:cBhvr>
                                      <p:to>
                                        <p:strVal val="visible"/>
                                      </p:to>
                                    </p:set>
                                    <p:animEffect transition="in" filter="randombar(horizontal)">
                                      <p:cBhvr>
                                        <p:cTn id="10" dur="500"/>
                                        <p:tgtEl>
                                          <p:spTgt spid="2095"/>
                                        </p:tgtEl>
                                      </p:cBhvr>
                                    </p:animEffect>
                                  </p:childTnLst>
                                </p:cTn>
                              </p:par>
                              <p:par>
                                <p:cTn id="11" presetID="14" presetClass="entr" presetSubtype="10" fill="hold"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randombar(horizontal)">
                                      <p:cBhvr>
                                        <p:cTn id="13" dur="500"/>
                                        <p:tgtEl>
                                          <p:spTgt spid="209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14"/>
                                        </p:tgtEl>
                                        <p:attrNameLst>
                                          <p:attrName>style.visibility</p:attrName>
                                        </p:attrNameLst>
                                      </p:cBhvr>
                                      <p:to>
                                        <p:strVal val="visible"/>
                                      </p:to>
                                    </p:set>
                                    <p:animEffect transition="in" filter="randombar(horizontal)">
                                      <p:cBhvr>
                                        <p:cTn id="16" dur="500"/>
                                        <p:tgtEl>
                                          <p:spTgt spid="21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15"/>
                                        </p:tgtEl>
                                        <p:attrNameLst>
                                          <p:attrName>style.visibility</p:attrName>
                                        </p:attrNameLst>
                                      </p:cBhvr>
                                      <p:to>
                                        <p:strVal val="visible"/>
                                      </p:to>
                                    </p:set>
                                    <p:animEffect transition="in" filter="randombar(horizontal)">
                                      <p:cBhvr>
                                        <p:cTn id="19" dur="500"/>
                                        <p:tgtEl>
                                          <p:spTgt spid="21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randombar(horizontal)">
                                      <p:cBhvr>
                                        <p:cTn id="22" dur="500"/>
                                        <p:tgtEl>
                                          <p:spTgt spid="206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 grpId="0"/>
      <p:bldP spid="2114" grpId="0" animBg="1"/>
      <p:bldP spid="2115" grpId="0" animBg="1"/>
      <p:bldP spid="2061" grpId="0"/>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9842002"/>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67696">
                  <a:extLst>
                    <a:ext uri="{9D8B030D-6E8A-4147-A177-3AD203B41FA5}">
                      <a16:colId xmlns:a16="http://schemas.microsoft.com/office/drawing/2014/main" val="1902763396"/>
                    </a:ext>
                  </a:extLst>
                </a:gridCol>
                <a:gridCol w="5408004">
                  <a:extLst>
                    <a:ext uri="{9D8B030D-6E8A-4147-A177-3AD203B41FA5}">
                      <a16:colId xmlns:a16="http://schemas.microsoft.com/office/drawing/2014/main" val="3907586584"/>
                    </a:ext>
                  </a:extLst>
                </a:gridCol>
                <a:gridCol w="4816300">
                  <a:extLst>
                    <a:ext uri="{9D8B030D-6E8A-4147-A177-3AD203B41FA5}">
                      <a16:colId xmlns:a16="http://schemas.microsoft.com/office/drawing/2014/main" val="1937816398"/>
                    </a:ext>
                  </a:extLst>
                </a:gridCol>
              </a:tblGrid>
              <a:tr h="527538">
                <a:tc>
                  <a:txBody>
                    <a:bodyPr/>
                    <a:lstStyle/>
                    <a:p>
                      <a:pPr algn="just">
                        <a:lnSpc>
                          <a:spcPct val="15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 </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Chuyện người con gái</a:t>
                      </a:r>
                      <a:r>
                        <a:rPr lang="en-US" sz="2200" baseline="0">
                          <a:solidFill>
                            <a:schemeClr val="bg1"/>
                          </a:solidFill>
                          <a:effectLst/>
                          <a:latin typeface="Times New Roman" panose="02020603050405020304" pitchFamily="18" charset="0"/>
                          <a:cs typeface="Times New Roman" panose="02020603050405020304" pitchFamily="18" charset="0"/>
                        </a:rPr>
                        <a:t> </a:t>
                      </a:r>
                      <a:r>
                        <a:rPr lang="vi-VN" sz="2200">
                          <a:solidFill>
                            <a:schemeClr val="bg1"/>
                          </a:solidFill>
                          <a:effectLst/>
                          <a:latin typeface="Times New Roman" panose="02020603050405020304" pitchFamily="18" charset="0"/>
                          <a:cs typeface="Times New Roman" panose="02020603050405020304" pitchFamily="18" charset="0"/>
                        </a:rPr>
                        <a:t>Nam Xương</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Dế chọi</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4220308">
                <a:tc>
                  <a:txBody>
                    <a:bodyPr/>
                    <a:lstStyle/>
                    <a:p>
                      <a:pPr algn="ctr">
                        <a:lnSpc>
                          <a:spcPct val="100000"/>
                        </a:lnSpc>
                        <a:spcAft>
                          <a:spcPts val="0"/>
                        </a:spcAft>
                      </a:pPr>
                      <a:r>
                        <a:rPr lang="vi-VN" sz="2200">
                          <a:solidFill>
                            <a:schemeClr val="accent4">
                              <a:lumMod val="10000"/>
                            </a:schemeClr>
                          </a:solidFill>
                          <a:effectLst/>
                          <a:latin typeface="Times New Roman" panose="02020603050405020304" pitchFamily="18" charset="0"/>
                          <a:cs typeface="Times New Roman" panose="02020603050405020304" pitchFamily="18" charset="0"/>
                        </a:rPr>
                        <a:t>Yếu tố kì ảo</a:t>
                      </a: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06691081"/>
                  </a:ext>
                </a:extLst>
              </a:tr>
              <a:tr h="2110154">
                <a:tc>
                  <a:txBody>
                    <a:bodyPr/>
                    <a:lstStyle/>
                    <a:p>
                      <a:pPr algn="ctr">
                        <a:lnSpc>
                          <a:spcPct val="100000"/>
                        </a:lnSpc>
                        <a:spcAft>
                          <a:spcPts val="0"/>
                        </a:spcAft>
                      </a:pPr>
                      <a:r>
                        <a:rPr lang="vi-VN" sz="2200">
                          <a:solidFill>
                            <a:schemeClr val="accent4">
                              <a:lumMod val="10000"/>
                            </a:schemeClr>
                          </a:solidFill>
                          <a:effectLst/>
                          <a:latin typeface="Times New Roman" panose="02020603050405020304" pitchFamily="18" charset="0"/>
                          <a:cs typeface="Times New Roman" panose="02020603050405020304" pitchFamily="18" charset="0"/>
                        </a:rPr>
                        <a:t>Chủ đề</a:t>
                      </a: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21845305"/>
                  </a:ext>
                </a:extLst>
              </a:tr>
            </a:tbl>
          </a:graphicData>
        </a:graphic>
      </p:graphicFrame>
      <p:sp>
        <p:nvSpPr>
          <p:cNvPr id="2" name="Rectangle 1"/>
          <p:cNvSpPr/>
          <p:nvPr/>
        </p:nvSpPr>
        <p:spPr>
          <a:xfrm>
            <a:off x="2064150" y="544788"/>
            <a:ext cx="5216326" cy="4154984"/>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Phan Lang nằm mộng rồi thả rùa.</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Phan Lang gặp nạn, lạc vào động rùa gặp Linh Phi và được cứu giúp. Phan Lang gặp lại Vũ Nương, được sứ giả Linh Phi rẽ đường nước đưa về dương thế.</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Vũ Nương hiện về trong lễ giải oan trên bến Hoàng Giang giữa lung linh, huyền ảo rồi lại biến đi mất.</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423230" y="544788"/>
            <a:ext cx="4649165" cy="3647152"/>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Bà đồng gù chỉ điểm nơi tìm thấy dế chọi</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Con trai Thành bị ngây ngốc như người gỗ, ngủ mê mệt, sau một năm thì tỉnh dậy mà kể rằng mình hóa thân thành dế, khỏe mạnh chọi giỏi nên mới sống lại.</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064151" y="4734342"/>
            <a:ext cx="5216325" cy="2123658"/>
          </a:xfrm>
          <a:prstGeom prst="rect">
            <a:avLst/>
          </a:prstGeom>
        </p:spPr>
        <p:txBody>
          <a:bodyPr wrap="square">
            <a:spAutoFit/>
          </a:bodyPr>
          <a:lstStyle/>
          <a:p>
            <a:pPr algn="just">
              <a:lnSpc>
                <a:spcPct val="150000"/>
              </a:lnSpc>
            </a:pPr>
            <a:r>
              <a:rPr lang="vi-VN" sz="2200">
                <a:solidFill>
                  <a:schemeClr val="accent4">
                    <a:lumMod val="10000"/>
                  </a:schemeClr>
                </a:solidFill>
                <a:latin typeface="Times New Roman" panose="02020603050405020304" pitchFamily="18" charset="0"/>
                <a:cs typeface="Times New Roman" panose="02020603050405020304" pitchFamily="18" charset="0"/>
              </a:rPr>
              <a:t>Thể hiện </a:t>
            </a:r>
            <a:r>
              <a:rPr lang="vi-VN" sz="2200">
                <a:solidFill>
                  <a:srgbClr val="0066FF"/>
                </a:solidFill>
                <a:latin typeface="Times New Roman" panose="02020603050405020304" pitchFamily="18" charset="0"/>
                <a:cs typeface="Times New Roman" panose="02020603050405020304" pitchFamily="18" charset="0"/>
              </a:rPr>
              <a:t>bi kịch </a:t>
            </a:r>
            <a:r>
              <a:rPr lang="vi-VN" sz="2200">
                <a:solidFill>
                  <a:schemeClr val="accent4">
                    <a:lumMod val="10000"/>
                  </a:schemeClr>
                </a:solidFill>
                <a:latin typeface="Times New Roman" panose="02020603050405020304" pitchFamily="18" charset="0"/>
                <a:cs typeface="Times New Roman" panose="02020603050405020304" pitchFamily="18" charset="0"/>
              </a:rPr>
              <a:t>tan vỡ hạnh phúc gia đình, </a:t>
            </a:r>
            <a:r>
              <a:rPr lang="vi-VN" sz="2200">
                <a:solidFill>
                  <a:srgbClr val="0066FF"/>
                </a:solidFill>
                <a:latin typeface="Times New Roman" panose="02020603050405020304" pitchFamily="18" charset="0"/>
                <a:cs typeface="Times New Roman" panose="02020603050405020304" pitchFamily="18" charset="0"/>
              </a:rPr>
              <a:t>phê phán </a:t>
            </a:r>
            <a:r>
              <a:rPr lang="vi-VN" sz="2200">
                <a:solidFill>
                  <a:schemeClr val="accent4">
                    <a:lumMod val="10000"/>
                  </a:schemeClr>
                </a:solidFill>
                <a:latin typeface="Times New Roman" panose="02020603050405020304" pitchFamily="18" charset="0"/>
                <a:cs typeface="Times New Roman" panose="02020603050405020304" pitchFamily="18" charset="0"/>
              </a:rPr>
              <a:t>xã hội phong kiến, bày tỏ </a:t>
            </a:r>
            <a:r>
              <a:rPr lang="vi-VN" sz="2200">
                <a:solidFill>
                  <a:srgbClr val="0066FF"/>
                </a:solidFill>
                <a:latin typeface="Times New Roman" panose="02020603050405020304" pitchFamily="18" charset="0"/>
                <a:cs typeface="Times New Roman" panose="02020603050405020304" pitchFamily="18" charset="0"/>
              </a:rPr>
              <a:t>niềm thương cảm </a:t>
            </a:r>
            <a:r>
              <a:rPr lang="vi-VN" sz="2200">
                <a:solidFill>
                  <a:schemeClr val="accent4">
                    <a:lumMod val="10000"/>
                  </a:schemeClr>
                </a:solidFill>
                <a:latin typeface="Times New Roman" panose="02020603050405020304" pitchFamily="18" charset="0"/>
                <a:cs typeface="Times New Roman" panose="02020603050405020304" pitchFamily="18" charset="0"/>
              </a:rPr>
              <a:t>sâu sắc đối với sự bất hạnh của người phụ nữ</a:t>
            </a:r>
            <a:r>
              <a:rPr lang="en-US" sz="2200">
                <a:solidFill>
                  <a:schemeClr val="accent4">
                    <a:lumMod val="10000"/>
                  </a:schemeClr>
                </a:solidFill>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6" name="Rectangle 5"/>
          <p:cNvSpPr/>
          <p:nvPr/>
        </p:nvSpPr>
        <p:spPr>
          <a:xfrm>
            <a:off x="7423230" y="4699772"/>
            <a:ext cx="4649165" cy="2123658"/>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Thể hiện </a:t>
            </a:r>
            <a:r>
              <a:rPr lang="vi-VN" sz="2200">
                <a:solidFill>
                  <a:srgbClr val="0066FF"/>
                </a:solidFill>
                <a:latin typeface="Times New Roman" panose="02020603050405020304" pitchFamily="18" charset="0"/>
                <a:cs typeface="Times New Roman" panose="02020603050405020304" pitchFamily="18" charset="0"/>
              </a:rPr>
              <a:t>nghịch lí </a:t>
            </a:r>
            <a:r>
              <a:rPr lang="vi-VN" sz="2200">
                <a:solidFill>
                  <a:schemeClr val="accent4">
                    <a:lumMod val="10000"/>
                  </a:schemeClr>
                </a:solidFill>
                <a:latin typeface="Times New Roman" panose="02020603050405020304" pitchFamily="18" charset="0"/>
                <a:cs typeface="Times New Roman" panose="02020603050405020304" pitchFamily="18" charset="0"/>
              </a:rPr>
              <a:t>khó tin trong cuộc sống mà nguyên nhân chỉ từ một con dế nhỏ, qua đó, tác giả </a:t>
            </a:r>
            <a:r>
              <a:rPr lang="vi-VN" sz="2200">
                <a:solidFill>
                  <a:srgbClr val="0066FF"/>
                </a:solidFill>
                <a:latin typeface="Times New Roman" panose="02020603050405020304" pitchFamily="18" charset="0"/>
                <a:cs typeface="Times New Roman" panose="02020603050405020304" pitchFamily="18" charset="0"/>
              </a:rPr>
              <a:t>phê phán </a:t>
            </a:r>
            <a:r>
              <a:rPr lang="vi-VN" sz="2200">
                <a:solidFill>
                  <a:schemeClr val="accent4">
                    <a:lumMod val="10000"/>
                  </a:schemeClr>
                </a:solidFill>
                <a:latin typeface="Times New Roman" panose="02020603050405020304" pitchFamily="18" charset="0"/>
                <a:cs typeface="Times New Roman" panose="02020603050405020304" pitchFamily="18" charset="0"/>
              </a:rPr>
              <a:t>sâu sắc xã hội phong kiến đương thời.</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169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2</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766718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Freeform 61">
            <a:extLst>
              <a:ext uri="{FF2B5EF4-FFF2-40B4-BE49-F238E27FC236}">
                <a16:creationId xmlns:a16="http://schemas.microsoft.com/office/drawing/2014/main" id="{75A2112C-1491-F49D-6A82-D4BACED2E3FE}"/>
              </a:ext>
            </a:extLst>
          </p:cNvPr>
          <p:cNvSpPr/>
          <p:nvPr/>
        </p:nvSpPr>
        <p:spPr>
          <a:xfrm flipH="1">
            <a:off x="9080538" y="2851589"/>
            <a:ext cx="2306732" cy="4006412"/>
          </a:xfrm>
          <a:custGeom>
            <a:avLst/>
            <a:gdLst/>
            <a:ahLst/>
            <a:cxnLst/>
            <a:rect l="l" t="t" r="r" b="b"/>
            <a:pathLst>
              <a:path w="3281476" h="5607135">
                <a:moveTo>
                  <a:pt x="3281476" y="0"/>
                </a:moveTo>
                <a:lnTo>
                  <a:pt x="0" y="0"/>
                </a:lnTo>
                <a:lnTo>
                  <a:pt x="0" y="5607135"/>
                </a:lnTo>
                <a:lnTo>
                  <a:pt x="3281476" y="5607135"/>
                </a:lnTo>
                <a:lnTo>
                  <a:pt x="3281476" y="0"/>
                </a:lnTo>
                <a:close/>
              </a:path>
            </a:pathLst>
          </a:custGeom>
          <a:blipFill>
            <a:blip r:embed="rId3">
              <a:extLst>
                <a:ext uri="{96DAC541-7B7A-43D3-8B79-37D633B846F1}">
                  <asvg:svgBlip xmlns:asvg="http://schemas.microsoft.com/office/drawing/2016/SVG/main" r:embed="rId4"/>
                </a:ext>
              </a:extLst>
            </a:blip>
            <a:stretch>
              <a:fillRect b="-78820"/>
            </a:stretch>
          </a:blipFill>
        </p:spPr>
        <p:txBody>
          <a:bodyPr/>
          <a:lstStyle/>
          <a:p>
            <a:endParaRPr lang="en-SG" sz="2400"/>
          </a:p>
        </p:txBody>
      </p:sp>
      <p:grpSp>
        <p:nvGrpSpPr>
          <p:cNvPr id="63" name="Group 62"/>
          <p:cNvGrpSpPr/>
          <p:nvPr/>
        </p:nvGrpSpPr>
        <p:grpSpPr>
          <a:xfrm>
            <a:off x="945161" y="1026590"/>
            <a:ext cx="8051059" cy="4995606"/>
            <a:chOff x="708871" y="769942"/>
            <a:chExt cx="6038294" cy="3746704"/>
          </a:xfrm>
        </p:grpSpPr>
        <p:sp>
          <p:nvSpPr>
            <p:cNvPr id="64" name="Rectangle: Rounded Corners 13">
              <a:extLst>
                <a:ext uri="{FF2B5EF4-FFF2-40B4-BE49-F238E27FC236}">
                  <a16:creationId xmlns:a16="http://schemas.microsoft.com/office/drawing/2014/main" id="{8EE96391-C2C1-06DA-464B-FA62549C1419}"/>
                </a:ext>
              </a:extLst>
            </p:cNvPr>
            <p:cNvSpPr/>
            <p:nvPr/>
          </p:nvSpPr>
          <p:spPr>
            <a:xfrm>
              <a:off x="708871" y="769942"/>
              <a:ext cx="6038294" cy="3746704"/>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733">
                <a:solidFill>
                  <a:schemeClr val="tx1"/>
                </a:solidFill>
                <a:latin typeface="+mj-lt"/>
              </a:endParaRPr>
            </a:p>
          </p:txBody>
        </p:sp>
        <p:sp>
          <p:nvSpPr>
            <p:cNvPr id="65" name="Rectangle 64"/>
            <p:cNvSpPr/>
            <p:nvPr/>
          </p:nvSpPr>
          <p:spPr>
            <a:xfrm>
              <a:off x="1202637" y="1297392"/>
              <a:ext cx="5090259" cy="2839239"/>
            </a:xfrm>
            <a:prstGeom prst="rect">
              <a:avLst/>
            </a:prstGeom>
          </p:spPr>
          <p:txBody>
            <a:bodyPr wrap="square">
              <a:spAutoFit/>
            </a:bodyPr>
            <a:lstStyle/>
            <a:p>
              <a:pPr algn="just">
                <a:lnSpc>
                  <a:spcPct val="150000"/>
                </a:lnSpc>
                <a:spcAft>
                  <a:spcPts val="800"/>
                </a:spcAft>
              </a:pPr>
              <a:r>
                <a:rPr lang="vi-VN" sz="40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Nêu vai trò của yếu tố kì ảo, chỉ ra mối quan hệ giữa thế giới kì ảo và thế giới hiện thực trong các văn bản đã đọc ở bài 1</a:t>
              </a:r>
              <a:r>
                <a:rPr lang="en-US" sz="40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edge">
                                      <p:cBhvr>
                                        <p:cTn id="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71" name="Freeform: Shape 3">
            <a:extLst>
              <a:ext uri="{FF2B5EF4-FFF2-40B4-BE49-F238E27FC236}">
                <a16:creationId xmlns:a16="http://schemas.microsoft.com/office/drawing/2014/main" id="{DA17C3F7-8976-3630-DEB1-C7993638E6B7}"/>
              </a:ext>
            </a:extLst>
          </p:cNvPr>
          <p:cNvSpPr/>
          <p:nvPr/>
        </p:nvSpPr>
        <p:spPr>
          <a:xfrm>
            <a:off x="3588330" y="672797"/>
            <a:ext cx="5283202" cy="852709"/>
          </a:xfrm>
          <a:custGeom>
            <a:avLst/>
            <a:gdLst>
              <a:gd name="connsiteX0" fmla="*/ 0 w 3713327"/>
              <a:gd name="connsiteY0" fmla="*/ 63232 h 632323"/>
              <a:gd name="connsiteX1" fmla="*/ 63232 w 3713327"/>
              <a:gd name="connsiteY1" fmla="*/ 0 h 632323"/>
              <a:gd name="connsiteX2" fmla="*/ 3650095 w 3713327"/>
              <a:gd name="connsiteY2" fmla="*/ 0 h 632323"/>
              <a:gd name="connsiteX3" fmla="*/ 3713327 w 3713327"/>
              <a:gd name="connsiteY3" fmla="*/ 63232 h 632323"/>
              <a:gd name="connsiteX4" fmla="*/ 3713327 w 3713327"/>
              <a:gd name="connsiteY4" fmla="*/ 569091 h 632323"/>
              <a:gd name="connsiteX5" fmla="*/ 3650095 w 3713327"/>
              <a:gd name="connsiteY5" fmla="*/ 632323 h 632323"/>
              <a:gd name="connsiteX6" fmla="*/ 63232 w 3713327"/>
              <a:gd name="connsiteY6" fmla="*/ 632323 h 632323"/>
              <a:gd name="connsiteX7" fmla="*/ 0 w 3713327"/>
              <a:gd name="connsiteY7" fmla="*/ 569091 h 632323"/>
              <a:gd name="connsiteX8" fmla="*/ 0 w 3713327"/>
              <a:gd name="connsiteY8" fmla="*/ 63232 h 6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327" h="632323">
                <a:moveTo>
                  <a:pt x="0" y="63232"/>
                </a:moveTo>
                <a:cubicBezTo>
                  <a:pt x="0" y="28310"/>
                  <a:pt x="28310" y="0"/>
                  <a:pt x="63232" y="0"/>
                </a:cubicBezTo>
                <a:lnTo>
                  <a:pt x="3650095" y="0"/>
                </a:lnTo>
                <a:cubicBezTo>
                  <a:pt x="3685017" y="0"/>
                  <a:pt x="3713327" y="28310"/>
                  <a:pt x="3713327" y="63232"/>
                </a:cubicBezTo>
                <a:lnTo>
                  <a:pt x="3713327" y="569091"/>
                </a:lnTo>
                <a:cubicBezTo>
                  <a:pt x="3713327" y="604013"/>
                  <a:pt x="3685017" y="632323"/>
                  <a:pt x="3650095" y="632323"/>
                </a:cubicBezTo>
                <a:lnTo>
                  <a:pt x="63232" y="632323"/>
                </a:lnTo>
                <a:cubicBezTo>
                  <a:pt x="28310" y="632323"/>
                  <a:pt x="0" y="604013"/>
                  <a:pt x="0" y="569091"/>
                </a:cubicBezTo>
                <a:lnTo>
                  <a:pt x="0" y="63232"/>
                </a:lnTo>
                <a:close/>
              </a:path>
            </a:pathLst>
          </a:custGeom>
          <a:solidFill>
            <a:srgbClr val="FF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73" tIns="105973" rIns="105973" bIns="105973" numCol="1" spcCol="1270" anchor="ctr" anchorCtr="0">
            <a:noAutofit/>
          </a:bodyPr>
          <a:lstStyle/>
          <a:p>
            <a:pPr algn="ctr" defTabSz="948243">
              <a:spcBef>
                <a:spcPct val="0"/>
              </a:spcBef>
              <a:spcAft>
                <a:spcPct val="35000"/>
              </a:spcAft>
            </a:pPr>
            <a:r>
              <a:rPr lang="en-US" sz="3200" b="1">
                <a:solidFill>
                  <a:schemeClr val="accent4">
                    <a:lumMod val="10000"/>
                  </a:schemeClr>
                </a:solidFill>
                <a:latin typeface="Times New Roman" panose="02020603050405020304" pitchFamily="18" charset="0"/>
                <a:cs typeface="Times New Roman" panose="02020603050405020304" pitchFamily="18" charset="0"/>
              </a:rPr>
              <a:t>Vai trò của yếu tố kì ảo</a:t>
            </a:r>
            <a:endParaRPr lang="en-SG" sz="3200"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72" name="Freeform: Shape 14">
            <a:extLst>
              <a:ext uri="{FF2B5EF4-FFF2-40B4-BE49-F238E27FC236}">
                <a16:creationId xmlns:a16="http://schemas.microsoft.com/office/drawing/2014/main" id="{082020E1-887E-DBA8-D381-88ACEBDF3009}"/>
              </a:ext>
            </a:extLst>
          </p:cNvPr>
          <p:cNvSpPr/>
          <p:nvPr/>
        </p:nvSpPr>
        <p:spPr>
          <a:xfrm>
            <a:off x="715122" y="2118359"/>
            <a:ext cx="3414918"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spcAft>
                <a:spcPts val="800"/>
              </a:spcAft>
            </a:pPr>
            <a:r>
              <a:rPr lang="en-US"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G</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iúp tháo gỡ bế tắc của nhân vật</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3" name="Freeform: Shape 16">
            <a:extLst>
              <a:ext uri="{FF2B5EF4-FFF2-40B4-BE49-F238E27FC236}">
                <a16:creationId xmlns:a16="http://schemas.microsoft.com/office/drawing/2014/main" id="{64F0865B-6CE3-26CA-C405-7F08EDC959CF}"/>
              </a:ext>
            </a:extLst>
          </p:cNvPr>
          <p:cNvSpPr/>
          <p:nvPr/>
        </p:nvSpPr>
        <p:spPr>
          <a:xfrm>
            <a:off x="4232334" y="2118358"/>
            <a:ext cx="4306452"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en-US"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Đ</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ẩy câu chuyện phát triển theo chủ ý sáng tạo của tác giả</a:t>
            </a:r>
            <a:endParaRPr lang="en-US" sz="3000">
              <a:solidFill>
                <a:schemeClr val="accent4">
                  <a:lumMod val="10000"/>
                </a:schemeClr>
              </a:solidFill>
              <a:latin typeface="+mj-lt"/>
            </a:endParaRPr>
          </a:p>
        </p:txBody>
      </p:sp>
      <p:cxnSp>
        <p:nvCxnSpPr>
          <p:cNvPr id="74" name="Straight Arrow Connector 73"/>
          <p:cNvCxnSpPr/>
          <p:nvPr/>
        </p:nvCxnSpPr>
        <p:spPr>
          <a:xfrm flipH="1">
            <a:off x="2110325" y="1525506"/>
            <a:ext cx="3985679"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096005" y="1525506"/>
            <a:ext cx="1"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Freeform: Shape 14">
            <a:extLst>
              <a:ext uri="{FF2B5EF4-FFF2-40B4-BE49-F238E27FC236}">
                <a16:creationId xmlns:a16="http://schemas.microsoft.com/office/drawing/2014/main" id="{082020E1-887E-DBA8-D381-88ACEBDF3009}"/>
              </a:ext>
            </a:extLst>
          </p:cNvPr>
          <p:cNvSpPr/>
          <p:nvPr/>
        </p:nvSpPr>
        <p:spPr>
          <a:xfrm>
            <a:off x="8641080" y="2118359"/>
            <a:ext cx="3048852"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spcAft>
                <a:spcPts val="800"/>
              </a:spcAft>
            </a:pPr>
            <a:r>
              <a:rPr lang="en-US"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K</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hiến câu chuyện thêm li kì, hấp dẫn.</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Arrow Connector 77"/>
          <p:cNvCxnSpPr/>
          <p:nvPr/>
        </p:nvCxnSpPr>
        <p:spPr>
          <a:xfrm>
            <a:off x="6096005" y="1525506"/>
            <a:ext cx="3985681"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73" name="Rectangle 2272"/>
          <p:cNvSpPr/>
          <p:nvPr/>
        </p:nvSpPr>
        <p:spPr>
          <a:xfrm>
            <a:off x="1600200" y="4778662"/>
            <a:ext cx="9967812" cy="1477328"/>
          </a:xfrm>
          <a:prstGeom prst="rect">
            <a:avLst/>
          </a:prstGeom>
        </p:spPr>
        <p:txBody>
          <a:bodyPr wrap="square">
            <a:spAutoFit/>
          </a:bodyPr>
          <a:lstStyle/>
          <a:p>
            <a:pPr algn="just">
              <a:lnSpc>
                <a:spcPct val="150000"/>
              </a:lnSpc>
              <a:spcAft>
                <a:spcPts val="800"/>
              </a:spcAft>
            </a:pPr>
            <a:r>
              <a:rPr lang="vi-VN"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 quan hệ giữa thế giới kì ảo và thế giới hiện thực: </a:t>
            </a:r>
            <a:r>
              <a:rPr lang="vi-VN" sz="30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có mối quan hệ chặt chẽ, bổ sung và giải quyết nút thắt trong văn bản.</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78" name="Right Arrow 2277"/>
          <p:cNvSpPr/>
          <p:nvPr/>
        </p:nvSpPr>
        <p:spPr>
          <a:xfrm>
            <a:off x="852281" y="5181599"/>
            <a:ext cx="641239" cy="579120"/>
          </a:xfrm>
          <a:prstGeom prst="rightArrow">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52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up)">
                                      <p:cBhvr>
                                        <p:cTn id="14" dur="500"/>
                                        <p:tgtEl>
                                          <p:spTgt spid="74"/>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arn(inVertical)">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up)">
                                      <p:cBhvr>
                                        <p:cTn id="23" dur="500"/>
                                        <p:tgtEl>
                                          <p:spTgt spid="75"/>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up)">
                                      <p:cBhvr>
                                        <p:cTn id="32" dur="500"/>
                                        <p:tgtEl>
                                          <p:spTgt spid="78"/>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barn(inVertical)">
                                      <p:cBhvr>
                                        <p:cTn id="36" dur="500"/>
                                        <p:tgtEl>
                                          <p:spTgt spid="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78"/>
                                        </p:tgtEl>
                                        <p:attrNameLst>
                                          <p:attrName>style.visibility</p:attrName>
                                        </p:attrNameLst>
                                      </p:cBhvr>
                                      <p:to>
                                        <p:strVal val="visible"/>
                                      </p:to>
                                    </p:set>
                                    <p:animEffect transition="in" filter="wipe(left)">
                                      <p:cBhvr>
                                        <p:cTn id="41" dur="500"/>
                                        <p:tgtEl>
                                          <p:spTgt spid="227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273"/>
                                        </p:tgtEl>
                                        <p:attrNameLst>
                                          <p:attrName>style.visibility</p:attrName>
                                        </p:attrNameLst>
                                      </p:cBhvr>
                                      <p:to>
                                        <p:strVal val="visible"/>
                                      </p:to>
                                    </p:set>
                                    <p:animEffect transition="in" filter="randombar(horizontal)">
                                      <p:cBhvr>
                                        <p:cTn id="46" dur="500"/>
                                        <p:tgtEl>
                                          <p:spTgt spid="2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6" grpId="0" animBg="1"/>
      <p:bldP spid="2273" grpId="0"/>
      <p:bldP spid="22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3</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7138989" y="3365124"/>
            <a:ext cx="4346442" cy="3163200"/>
          </a:xfrm>
          <a:prstGeom prst="rect">
            <a:avLst/>
          </a:prstGeom>
        </p:spPr>
      </p:pic>
    </p:spTree>
    <p:extLst>
      <p:ext uri="{BB962C8B-B14F-4D97-AF65-F5344CB8AC3E}">
        <p14:creationId xmlns:p14="http://schemas.microsoft.com/office/powerpoint/2010/main" val="151100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943A03F6-5AA6-498F-002A-C2976FB3BD35}"/>
              </a:ext>
            </a:extLst>
          </p:cNvPr>
          <p:cNvPicPr>
            <a:picLocks noChangeAspect="1"/>
          </p:cNvPicPr>
          <p:nvPr/>
        </p:nvPicPr>
        <p:blipFill>
          <a:blip r:embed="rId3"/>
          <a:stretch>
            <a:fillRect/>
          </a:stretch>
        </p:blipFill>
        <p:spPr>
          <a:xfrm>
            <a:off x="218965" y="4362010"/>
            <a:ext cx="3180947" cy="2300097"/>
          </a:xfrm>
          <a:prstGeom prst="rect">
            <a:avLst/>
          </a:prstGeom>
        </p:spPr>
      </p:pic>
      <p:grpSp>
        <p:nvGrpSpPr>
          <p:cNvPr id="2" name="Group 1"/>
          <p:cNvGrpSpPr/>
          <p:nvPr/>
        </p:nvGrpSpPr>
        <p:grpSpPr>
          <a:xfrm>
            <a:off x="3495363" y="315648"/>
            <a:ext cx="7751009" cy="6147352"/>
            <a:chOff x="3495363" y="315648"/>
            <a:chExt cx="7751009" cy="6147352"/>
          </a:xfrm>
        </p:grpSpPr>
        <p:sp>
          <p:nvSpPr>
            <p:cNvPr id="43" name="Freeform 4"/>
            <p:cNvSpPr/>
            <p:nvPr/>
          </p:nvSpPr>
          <p:spPr>
            <a:xfrm>
              <a:off x="3495363" y="315648"/>
              <a:ext cx="7751009" cy="6147352"/>
            </a:xfrm>
            <a:custGeom>
              <a:avLst/>
              <a:gdLst/>
              <a:ahLst/>
              <a:cxnLst/>
              <a:rect l="l" t="t" r="r" b="b"/>
              <a:pathLst>
                <a:path w="4815083" h="3818859">
                  <a:moveTo>
                    <a:pt x="0" y="0"/>
                  </a:moveTo>
                  <a:lnTo>
                    <a:pt x="4815083" y="0"/>
                  </a:lnTo>
                  <a:lnTo>
                    <a:pt x="4815083" y="3818860"/>
                  </a:lnTo>
                  <a:lnTo>
                    <a:pt x="0" y="3818860"/>
                  </a:lnTo>
                  <a:lnTo>
                    <a:pt x="0" y="0"/>
                  </a:lnTo>
                  <a:close/>
                </a:path>
              </a:pathLst>
            </a:custGeom>
            <a:blipFill>
              <a:blip r:embed="rId4"/>
              <a:stretch>
                <a:fillRect/>
              </a:stretch>
            </a:blipFill>
          </p:spPr>
        </p:sp>
        <p:sp>
          <p:nvSpPr>
            <p:cNvPr id="6" name="Rectangle 5"/>
            <p:cNvSpPr/>
            <p:nvPr/>
          </p:nvSpPr>
          <p:spPr>
            <a:xfrm>
              <a:off x="4187751" y="2095738"/>
              <a:ext cx="6366232" cy="3416320"/>
            </a:xfrm>
            <a:prstGeom prst="rect">
              <a:avLst/>
            </a:prstGeom>
          </p:spPr>
          <p:txBody>
            <a:bodyPr wrap="square">
              <a:spAutoFit/>
            </a:bodyPr>
            <a:lstStyle/>
            <a:p>
              <a:pPr algn="just">
                <a:lnSpc>
                  <a:spcPct val="150000"/>
                </a:lnSpc>
                <a:spcAft>
                  <a:spcPts val="800"/>
                </a:spcAft>
              </a:pP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Qua hai tác phẩm </a:t>
              </a:r>
              <a:r>
                <a:rPr lang="vi-VN" sz="3600" b="1" i="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Chuyện người con gái Nam Xương </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và </a:t>
              </a:r>
              <a:r>
                <a:rPr lang="vi-VN" sz="3600" b="1" i="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Dế chọi</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hãy rút ra những đặc điểm cơ bản của thể loại truyện truyền kì.</a:t>
              </a:r>
              <a:endParaRPr lang="en-US" sz="360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5739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999217"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591833"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1031820" y="181016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60;p36">
            <a:extLst>
              <a:ext uri="{FF2B5EF4-FFF2-40B4-BE49-F238E27FC236}">
                <a16:creationId xmlns:a16="http://schemas.microsoft.com/office/drawing/2014/main" id="{25EB15BA-F231-D273-1564-30EB6C977FA1}"/>
              </a:ext>
            </a:extLst>
          </p:cNvPr>
          <p:cNvSpPr/>
          <p:nvPr/>
        </p:nvSpPr>
        <p:spPr>
          <a:xfrm>
            <a:off x="689420" y="133577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7" name="Google Shape;392;p4">
            <a:extLst>
              <a:ext uri="{FF2B5EF4-FFF2-40B4-BE49-F238E27FC236}">
                <a16:creationId xmlns:a16="http://schemas.microsoft.com/office/drawing/2014/main" id="{BDD5B9F3-68BA-87DA-AA32-7E7AF5AB118D}"/>
              </a:ext>
            </a:extLst>
          </p:cNvPr>
          <p:cNvGrpSpPr/>
          <p:nvPr/>
        </p:nvGrpSpPr>
        <p:grpSpPr>
          <a:xfrm rot="672145">
            <a:off x="11675192" y="4580452"/>
            <a:ext cx="439524" cy="565119"/>
            <a:chOff x="3526675" y="707075"/>
            <a:chExt cx="187750" cy="241400"/>
          </a:xfrm>
        </p:grpSpPr>
        <p:sp>
          <p:nvSpPr>
            <p:cNvPr id="2258" name="Google Shape;393;p4">
              <a:extLst>
                <a:ext uri="{FF2B5EF4-FFF2-40B4-BE49-F238E27FC236}">
                  <a16:creationId xmlns:a16="http://schemas.microsoft.com/office/drawing/2014/main" id="{C4C26A3B-FDE8-1EBE-124C-797FE3FA6610}"/>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sp>
          <p:nvSpPr>
            <p:cNvPr id="2259" name="Google Shape;394;p4">
              <a:extLst>
                <a:ext uri="{FF2B5EF4-FFF2-40B4-BE49-F238E27FC236}">
                  <a16:creationId xmlns:a16="http://schemas.microsoft.com/office/drawing/2014/main" id="{790E1B8B-227C-02FE-492A-B55BD32B2AEA}"/>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sp>
          <p:nvSpPr>
            <p:cNvPr id="2260" name="Google Shape;395;p4">
              <a:extLst>
                <a:ext uri="{FF2B5EF4-FFF2-40B4-BE49-F238E27FC236}">
                  <a16:creationId xmlns:a16="http://schemas.microsoft.com/office/drawing/2014/main" id="{72D31023-7687-94E6-F361-50C35B2FC586}"/>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grpSp>
      <p:sp>
        <p:nvSpPr>
          <p:cNvPr id="2261" name="Google Shape;1166;p36">
            <a:extLst>
              <a:ext uri="{FF2B5EF4-FFF2-40B4-BE49-F238E27FC236}">
                <a16:creationId xmlns:a16="http://schemas.microsoft.com/office/drawing/2014/main" id="{A6EC2876-6866-50EE-ED38-16EA1AB0CBE6}"/>
              </a:ext>
            </a:extLst>
          </p:cNvPr>
          <p:cNvSpPr txBox="1"/>
          <p:nvPr/>
        </p:nvSpPr>
        <p:spPr>
          <a:xfrm>
            <a:off x="838402" y="2575005"/>
            <a:ext cx="2520999" cy="18146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mj-lt"/>
              </a:rPr>
              <a:t>Đề tài</a:t>
            </a:r>
            <a:r>
              <a:rPr lang="en-US" sz="2600" b="1">
                <a:solidFill>
                  <a:srgbClr val="0066FF"/>
                </a:solidFill>
                <a:latin typeface="+mj-lt"/>
              </a:rPr>
              <a:t>:</a:t>
            </a:r>
            <a:r>
              <a:rPr lang="vi-VN" sz="2600" b="1">
                <a:solidFill>
                  <a:srgbClr val="0066FF"/>
                </a:solidFill>
                <a:latin typeface="+mj-lt"/>
              </a:rPr>
              <a:t> </a:t>
            </a:r>
            <a:r>
              <a:rPr lang="vi-VN" sz="2600">
                <a:latin typeface="+mj-lt"/>
              </a:rPr>
              <a:t>thường lấy từ lịch sử, những vấn đề có ý nghĩa trọng đại.</a:t>
            </a:r>
            <a:endParaRPr lang="en-US" sz="2600">
              <a:latin typeface="+mj-lt"/>
            </a:endParaRPr>
          </a:p>
        </p:txBody>
      </p:sp>
      <p:sp>
        <p:nvSpPr>
          <p:cNvPr id="2262" name="Google Shape;1170;p36">
            <a:extLst>
              <a:ext uri="{FF2B5EF4-FFF2-40B4-BE49-F238E27FC236}">
                <a16:creationId xmlns:a16="http://schemas.microsoft.com/office/drawing/2014/main" id="{43C2CE5B-A242-E88C-327E-4F019ACD29C9}"/>
              </a:ext>
            </a:extLst>
          </p:cNvPr>
          <p:cNvSpPr txBox="1"/>
          <p:nvPr/>
        </p:nvSpPr>
        <p:spPr>
          <a:xfrm>
            <a:off x="5411827" y="2542254"/>
            <a:ext cx="2939693" cy="3823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Times New Roman" panose="02020603050405020304" pitchFamily="18" charset="0"/>
                <a:cs typeface="Times New Roman" panose="02020603050405020304" pitchFamily="18" charset="0"/>
              </a:rPr>
              <a:t>Nhân vật</a:t>
            </a:r>
            <a:r>
              <a:rPr lang="en-US" sz="2600" b="1">
                <a:solidFill>
                  <a:srgbClr val="0066FF"/>
                </a:solidFill>
                <a:latin typeface="Times New Roman" panose="02020603050405020304" pitchFamily="18" charset="0"/>
                <a:cs typeface="Times New Roman" panose="02020603050405020304" pitchFamily="18" charset="0"/>
              </a:rPr>
              <a:t>:</a:t>
            </a:r>
            <a:r>
              <a:rPr lang="vi-VN" sz="2600" b="1">
                <a:solidFill>
                  <a:srgbClr val="0066FF"/>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được xây dựng đơn giản, có sự kết hợp kì lạ</a:t>
            </a:r>
            <a:r>
              <a:rPr lang="en-US" sz="260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giữa nét đời thường, thế tục với nét phi thường, kì ảo.</a:t>
            </a:r>
            <a:endParaRPr lang="en-US" sz="2600">
              <a:latin typeface="Times New Roman" panose="02020603050405020304" pitchFamily="18" charset="0"/>
              <a:cs typeface="Times New Roman" panose="02020603050405020304" pitchFamily="18" charset="0"/>
            </a:endParaRPr>
          </a:p>
        </p:txBody>
      </p:sp>
      <p:sp>
        <p:nvSpPr>
          <p:cNvPr id="2263" name="Google Shape;1174;p36">
            <a:extLst>
              <a:ext uri="{FF2B5EF4-FFF2-40B4-BE49-F238E27FC236}">
                <a16:creationId xmlns:a16="http://schemas.microsoft.com/office/drawing/2014/main" id="{92C0A896-5065-4379-7BE5-47C3BEEF8B68}"/>
              </a:ext>
            </a:extLst>
          </p:cNvPr>
          <p:cNvSpPr txBox="1"/>
          <p:nvPr/>
        </p:nvSpPr>
        <p:spPr>
          <a:xfrm>
            <a:off x="3402093" y="2582616"/>
            <a:ext cx="2053827" cy="1935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600" b="1">
                <a:solidFill>
                  <a:srgbClr val="0066FF"/>
                </a:solidFill>
                <a:latin typeface="Times New Roman" panose="02020603050405020304" pitchFamily="18" charset="0"/>
                <a:cs typeface="Times New Roman" panose="02020603050405020304" pitchFamily="18" charset="0"/>
              </a:rPr>
              <a:t>Nghệ thuật: </a:t>
            </a:r>
            <a:r>
              <a:rPr lang="en-US" sz="2600">
                <a:latin typeface="Times New Roman" panose="02020603050405020304" pitchFamily="18" charset="0"/>
                <a:cs typeface="Times New Roman" panose="02020603050405020304" pitchFamily="18" charset="0"/>
              </a:rPr>
              <a:t>s</a:t>
            </a:r>
            <a:r>
              <a:rPr lang="vi-VN" sz="2600">
                <a:latin typeface="Times New Roman" panose="02020603050405020304" pitchFamily="18" charset="0"/>
                <a:cs typeface="Times New Roman" panose="02020603050405020304" pitchFamily="18" charset="0"/>
              </a:rPr>
              <a:t>ử dụng các yếu tố tưởng tượng, hư cấu.</a:t>
            </a:r>
            <a:endParaRPr lang="en-US" sz="2600">
              <a:latin typeface="Times New Roman" panose="02020603050405020304" pitchFamily="18" charset="0"/>
              <a:cs typeface="Times New Roman" panose="02020603050405020304" pitchFamily="18" charset="0"/>
            </a:endParaRPr>
          </a:p>
        </p:txBody>
      </p:sp>
      <p:sp>
        <p:nvSpPr>
          <p:cNvPr id="2264" name="Google Shape;1182;p36">
            <a:extLst>
              <a:ext uri="{FF2B5EF4-FFF2-40B4-BE49-F238E27FC236}">
                <a16:creationId xmlns:a16="http://schemas.microsoft.com/office/drawing/2014/main" id="{ECEA9BE2-EF71-BAA8-089E-DD4B04C1E46F}"/>
              </a:ext>
            </a:extLst>
          </p:cNvPr>
          <p:cNvSpPr txBox="1"/>
          <p:nvPr/>
        </p:nvSpPr>
        <p:spPr>
          <a:xfrm>
            <a:off x="8315659" y="2543417"/>
            <a:ext cx="3123496" cy="3823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Times New Roman" panose="02020603050405020304" pitchFamily="18" charset="0"/>
                <a:cs typeface="Times New Roman" panose="02020603050405020304" pitchFamily="18" charset="0"/>
              </a:rPr>
              <a:t>Cốt truyện</a:t>
            </a:r>
            <a:r>
              <a:rPr lang="en-US" sz="2600" b="1">
                <a:solidFill>
                  <a:srgbClr val="0066FF"/>
                </a:solidFill>
                <a:latin typeface="Times New Roman" panose="02020603050405020304" pitchFamily="18" charset="0"/>
                <a:cs typeface="Times New Roman" panose="02020603050405020304" pitchFamily="18" charset="0"/>
              </a:rPr>
              <a:t>:</a:t>
            </a:r>
            <a:r>
              <a:rPr lang="vi-VN" sz="2600" b="1">
                <a:solidFill>
                  <a:srgbClr val="0066FF"/>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mô phỏng cốt truyện dân gian, tổ chức dựa trên chuỗi sự kiện sắp xếp theo trật tự tuyến tính, có hệ nhân quả.</a:t>
            </a:r>
            <a:endParaRPr lang="en-US" sz="2600">
              <a:latin typeface="Times New Roman" panose="02020603050405020304" pitchFamily="18" charset="0"/>
              <a:cs typeface="Times New Roman" panose="02020603050405020304" pitchFamily="18" charset="0"/>
            </a:endParaRPr>
          </a:p>
        </p:txBody>
      </p:sp>
      <p:grpSp>
        <p:nvGrpSpPr>
          <p:cNvPr id="2265" name="Google Shape;1160;p36">
            <a:extLst>
              <a:ext uri="{FF2B5EF4-FFF2-40B4-BE49-F238E27FC236}">
                <a16:creationId xmlns:a16="http://schemas.microsoft.com/office/drawing/2014/main" id="{4FE0CF2F-7BFF-8DB8-47E3-349F1E4639C3}"/>
              </a:ext>
            </a:extLst>
          </p:cNvPr>
          <p:cNvGrpSpPr/>
          <p:nvPr/>
        </p:nvGrpSpPr>
        <p:grpSpPr>
          <a:xfrm>
            <a:off x="2453471" y="519186"/>
            <a:ext cx="7149725" cy="1227456"/>
            <a:chOff x="1594861" y="1394300"/>
            <a:chExt cx="5984494" cy="1227456"/>
          </a:xfrm>
        </p:grpSpPr>
        <p:sp>
          <p:nvSpPr>
            <p:cNvPr id="2266" name="Google Shape;1161;p36">
              <a:extLst>
                <a:ext uri="{FF2B5EF4-FFF2-40B4-BE49-F238E27FC236}">
                  <a16:creationId xmlns:a16="http://schemas.microsoft.com/office/drawing/2014/main" id="{37AFB433-27A9-6BFA-DF0A-6516B048E5E8}"/>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1162;p36">
              <a:extLst>
                <a:ext uri="{FF2B5EF4-FFF2-40B4-BE49-F238E27FC236}">
                  <a16:creationId xmlns:a16="http://schemas.microsoft.com/office/drawing/2014/main" id="{48A590D9-59E0-5F7E-67DF-1D2FA22907DB}"/>
                </a:ext>
              </a:extLst>
            </p:cNvPr>
            <p:cNvSpPr txBox="1"/>
            <p:nvPr/>
          </p:nvSpPr>
          <p:spPr>
            <a:xfrm>
              <a:off x="1594861" y="1993250"/>
              <a:ext cx="5984494" cy="628506"/>
            </a:xfrm>
            <a:prstGeom prst="rect">
              <a:avLst/>
            </a:prstGeom>
            <a:solidFill>
              <a:srgbClr val="FCA90A">
                <a:lumMod val="20000"/>
                <a:lumOff val="8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en-US" sz="3000" b="1" i="1">
                  <a:latin typeface="Times New Roman" panose="02020603050405020304" pitchFamily="18" charset="0"/>
                  <a:ea typeface="Calibri" panose="020F0502020204030204" pitchFamily="34" charset="0"/>
                  <a:cs typeface="Times New Roman" panose="02020603050405020304" pitchFamily="18" charset="0"/>
                </a:rPr>
                <a:t>Các đặc điểm cơ bản của truyện truyền kì</a:t>
              </a:r>
              <a:endParaRPr lang="en-US" sz="3000" b="1" i="1">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68" name="Google Shape;1167;p36">
            <a:extLst>
              <a:ext uri="{FF2B5EF4-FFF2-40B4-BE49-F238E27FC236}">
                <a16:creationId xmlns:a16="http://schemas.microsoft.com/office/drawing/2014/main" id="{1808FC43-5CF7-7073-9AC1-AB7A59B019BD}"/>
              </a:ext>
            </a:extLst>
          </p:cNvPr>
          <p:cNvSpPr/>
          <p:nvPr/>
        </p:nvSpPr>
        <p:spPr>
          <a:xfrm>
            <a:off x="1751684"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01</a:t>
            </a:r>
            <a:endParaRPr sz="2400" b="1" kern="0">
              <a:solidFill>
                <a:srgbClr val="FFFFFF"/>
              </a:solidFill>
              <a:latin typeface="+mj-lt"/>
              <a:ea typeface="Fredoka"/>
              <a:cs typeface="Fredoka"/>
              <a:sym typeface="Fredoka"/>
            </a:endParaRPr>
          </a:p>
        </p:txBody>
      </p:sp>
      <p:sp>
        <p:nvSpPr>
          <p:cNvPr id="2269" name="Google Shape;1171;p36">
            <a:extLst>
              <a:ext uri="{FF2B5EF4-FFF2-40B4-BE49-F238E27FC236}">
                <a16:creationId xmlns:a16="http://schemas.microsoft.com/office/drawing/2014/main" id="{0377E5D3-9D19-DA4F-E674-243B470E3002}"/>
              </a:ext>
            </a:extLst>
          </p:cNvPr>
          <p:cNvSpPr/>
          <p:nvPr/>
        </p:nvSpPr>
        <p:spPr>
          <a:xfrm>
            <a:off x="6343704"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03</a:t>
            </a:r>
            <a:endParaRPr sz="2400" b="1" kern="0">
              <a:solidFill>
                <a:srgbClr val="FFFFFF"/>
              </a:solidFill>
              <a:latin typeface="+mj-lt"/>
              <a:ea typeface="Fredoka"/>
              <a:cs typeface="Fredoka"/>
              <a:sym typeface="Fredoka"/>
            </a:endParaRPr>
          </a:p>
        </p:txBody>
      </p:sp>
      <p:sp>
        <p:nvSpPr>
          <p:cNvPr id="2270" name="Google Shape;1175;p36">
            <a:extLst>
              <a:ext uri="{FF2B5EF4-FFF2-40B4-BE49-F238E27FC236}">
                <a16:creationId xmlns:a16="http://schemas.microsoft.com/office/drawing/2014/main" id="{5EF9532B-E831-44A2-4DE9-A6050DDBABC1}"/>
              </a:ext>
            </a:extLst>
          </p:cNvPr>
          <p:cNvSpPr/>
          <p:nvPr/>
        </p:nvSpPr>
        <p:spPr>
          <a:xfrm>
            <a:off x="3863105"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02</a:t>
            </a:r>
            <a:endParaRPr sz="2400" b="1" kern="0">
              <a:solidFill>
                <a:srgbClr val="FFFFFF"/>
              </a:solidFill>
              <a:latin typeface="+mj-lt"/>
              <a:ea typeface="Fredoka"/>
              <a:cs typeface="Fredoka"/>
              <a:sym typeface="Fredoka"/>
            </a:endParaRPr>
          </a:p>
        </p:txBody>
      </p:sp>
      <p:sp>
        <p:nvSpPr>
          <p:cNvPr id="2271" name="Google Shape;1183;p36">
            <a:extLst>
              <a:ext uri="{FF2B5EF4-FFF2-40B4-BE49-F238E27FC236}">
                <a16:creationId xmlns:a16="http://schemas.microsoft.com/office/drawing/2014/main" id="{89B11095-7E22-B02D-84DD-9AB4F10F77F1}"/>
              </a:ext>
            </a:extLst>
          </p:cNvPr>
          <p:cNvSpPr/>
          <p:nvPr/>
        </p:nvSpPr>
        <p:spPr>
          <a:xfrm>
            <a:off x="9211356"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04</a:t>
            </a:r>
            <a:endParaRPr sz="2400" b="1" kern="0">
              <a:solidFill>
                <a:srgbClr val="FFFFFF"/>
              </a:solidFill>
              <a:latin typeface="+mj-lt"/>
              <a:ea typeface="Fredoka"/>
              <a:cs typeface="Fredoka"/>
              <a:sym typeface="Fredoka"/>
            </a:endParaRPr>
          </a:p>
        </p:txBody>
      </p:sp>
      <p:cxnSp>
        <p:nvCxnSpPr>
          <p:cNvPr id="2272" name="Google Shape;1184;p36">
            <a:extLst>
              <a:ext uri="{FF2B5EF4-FFF2-40B4-BE49-F238E27FC236}">
                <a16:creationId xmlns:a16="http://schemas.microsoft.com/office/drawing/2014/main" id="{B5945A1C-D4BC-7386-2633-41E16C422571}"/>
              </a:ext>
            </a:extLst>
          </p:cNvPr>
          <p:cNvCxnSpPr>
            <a:stCxn id="2268" idx="3"/>
            <a:endCxn id="2270" idx="1"/>
          </p:cNvCxnSpPr>
          <p:nvPr/>
        </p:nvCxnSpPr>
        <p:spPr>
          <a:xfrm>
            <a:off x="2809001" y="2153511"/>
            <a:ext cx="1054104" cy="0"/>
          </a:xfrm>
          <a:prstGeom prst="straightConnector1">
            <a:avLst/>
          </a:prstGeom>
          <a:noFill/>
          <a:ln w="19050" cap="flat" cmpd="sng">
            <a:solidFill>
              <a:srgbClr val="FFAB15"/>
            </a:solidFill>
            <a:prstDash val="solid"/>
            <a:round/>
            <a:headEnd type="none" w="med" len="med"/>
            <a:tailEnd type="none" w="med" len="med"/>
          </a:ln>
        </p:spPr>
      </p:cxnSp>
      <p:cxnSp>
        <p:nvCxnSpPr>
          <p:cNvPr id="2273" name="Google Shape;1185;p36">
            <a:extLst>
              <a:ext uri="{FF2B5EF4-FFF2-40B4-BE49-F238E27FC236}">
                <a16:creationId xmlns:a16="http://schemas.microsoft.com/office/drawing/2014/main" id="{0150BC56-059F-5CB8-C3EE-9654AD1B54FA}"/>
              </a:ext>
            </a:extLst>
          </p:cNvPr>
          <p:cNvCxnSpPr>
            <a:stCxn id="2270" idx="3"/>
            <a:endCxn id="2269" idx="1"/>
          </p:cNvCxnSpPr>
          <p:nvPr/>
        </p:nvCxnSpPr>
        <p:spPr>
          <a:xfrm>
            <a:off x="4920422" y="2153511"/>
            <a:ext cx="1423282" cy="0"/>
          </a:xfrm>
          <a:prstGeom prst="straightConnector1">
            <a:avLst/>
          </a:prstGeom>
          <a:noFill/>
          <a:ln w="19050" cap="flat" cmpd="sng">
            <a:solidFill>
              <a:srgbClr val="FFAB15"/>
            </a:solidFill>
            <a:prstDash val="solid"/>
            <a:round/>
            <a:headEnd type="none" w="med" len="med"/>
            <a:tailEnd type="none" w="med" len="med"/>
          </a:ln>
        </p:spPr>
      </p:cxnSp>
      <p:cxnSp>
        <p:nvCxnSpPr>
          <p:cNvPr id="2275" name="Google Shape;1187;p36">
            <a:extLst>
              <a:ext uri="{FF2B5EF4-FFF2-40B4-BE49-F238E27FC236}">
                <a16:creationId xmlns:a16="http://schemas.microsoft.com/office/drawing/2014/main" id="{553AAA2E-C96A-9B80-09D4-1526373CBEE7}"/>
              </a:ext>
            </a:extLst>
          </p:cNvPr>
          <p:cNvCxnSpPr>
            <a:cxnSpLocks/>
            <a:stCxn id="2269" idx="3"/>
            <a:endCxn id="2271" idx="1"/>
          </p:cNvCxnSpPr>
          <p:nvPr/>
        </p:nvCxnSpPr>
        <p:spPr>
          <a:xfrm>
            <a:off x="7401021" y="2153511"/>
            <a:ext cx="1810335" cy="0"/>
          </a:xfrm>
          <a:prstGeom prst="straightConnector1">
            <a:avLst/>
          </a:prstGeom>
          <a:noFill/>
          <a:ln w="19050" cap="flat" cmpd="sng">
            <a:solidFill>
              <a:srgbClr val="FFAB15"/>
            </a:solidFill>
            <a:prstDash val="solid"/>
            <a:round/>
            <a:headEnd type="none" w="med" len="med"/>
            <a:tailEnd type="none" w="med" len="med"/>
          </a:ln>
        </p:spPr>
      </p:cxnSp>
      <p:cxnSp>
        <p:nvCxnSpPr>
          <p:cNvPr id="2276" name="Google Shape;1188;p36">
            <a:extLst>
              <a:ext uri="{FF2B5EF4-FFF2-40B4-BE49-F238E27FC236}">
                <a16:creationId xmlns:a16="http://schemas.microsoft.com/office/drawing/2014/main" id="{3D42C804-DC3A-EBFD-BB70-61476D19167A}"/>
              </a:ext>
            </a:extLst>
          </p:cNvPr>
          <p:cNvCxnSpPr>
            <a:stCxn id="2266" idx="1"/>
            <a:endCxn id="2268" idx="0"/>
          </p:cNvCxnSpPr>
          <p:nvPr/>
        </p:nvCxnSpPr>
        <p:spPr>
          <a:xfrm flipH="1">
            <a:off x="2280485" y="765486"/>
            <a:ext cx="3303131" cy="1141800"/>
          </a:xfrm>
          <a:prstGeom prst="bentConnector2">
            <a:avLst/>
          </a:prstGeom>
          <a:noFill/>
          <a:ln w="19050" cap="flat" cmpd="sng">
            <a:solidFill>
              <a:srgbClr val="FFAB15"/>
            </a:solidFill>
            <a:prstDash val="solid"/>
            <a:round/>
            <a:headEnd type="none" w="med" len="med"/>
            <a:tailEnd type="none" w="med" len="med"/>
          </a:ln>
        </p:spPr>
      </p:cxnSp>
      <p:cxnSp>
        <p:nvCxnSpPr>
          <p:cNvPr id="2277" name="Google Shape;1189;p36">
            <a:extLst>
              <a:ext uri="{FF2B5EF4-FFF2-40B4-BE49-F238E27FC236}">
                <a16:creationId xmlns:a16="http://schemas.microsoft.com/office/drawing/2014/main" id="{2D9D9C13-BFF9-30F6-1635-DA7568B719B1}"/>
              </a:ext>
            </a:extLst>
          </p:cNvPr>
          <p:cNvCxnSpPr>
            <a:stCxn id="2266" idx="3"/>
            <a:endCxn id="2271" idx="0"/>
          </p:cNvCxnSpPr>
          <p:nvPr/>
        </p:nvCxnSpPr>
        <p:spPr>
          <a:xfrm>
            <a:off x="6436997" y="765486"/>
            <a:ext cx="3303131" cy="1141800"/>
          </a:xfrm>
          <a:prstGeom prst="bentConnector2">
            <a:avLst/>
          </a:prstGeom>
          <a:noFill/>
          <a:ln w="19050" cap="flat" cmpd="sng">
            <a:solidFill>
              <a:srgbClr val="FFAB15"/>
            </a:solidFill>
            <a:prstDash val="solid"/>
            <a:round/>
            <a:headEnd type="none" w="med" len="med"/>
            <a:tailEnd type="none" w="med" len="med"/>
          </a:ln>
        </p:spPr>
      </p:cxnSp>
      <p:grpSp>
        <p:nvGrpSpPr>
          <p:cNvPr id="2279" name="Google Shape;1190;p36">
            <a:extLst>
              <a:ext uri="{FF2B5EF4-FFF2-40B4-BE49-F238E27FC236}">
                <a16:creationId xmlns:a16="http://schemas.microsoft.com/office/drawing/2014/main" id="{8BA5A055-95A5-E8B9-7F71-2AA7BAF24605}"/>
              </a:ext>
            </a:extLst>
          </p:cNvPr>
          <p:cNvGrpSpPr/>
          <p:nvPr/>
        </p:nvGrpSpPr>
        <p:grpSpPr>
          <a:xfrm>
            <a:off x="5831634" y="622372"/>
            <a:ext cx="354359" cy="292329"/>
            <a:chOff x="-64774725" y="1916550"/>
            <a:chExt cx="319000" cy="314400"/>
          </a:xfrm>
        </p:grpSpPr>
        <p:sp>
          <p:nvSpPr>
            <p:cNvPr id="2280" name="Google Shape;1191;p36">
              <a:extLst>
                <a:ext uri="{FF2B5EF4-FFF2-40B4-BE49-F238E27FC236}">
                  <a16:creationId xmlns:a16="http://schemas.microsoft.com/office/drawing/2014/main" id="{7A8681F9-3DFA-02BC-00E4-BD9CCC7CBFB3}"/>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1192;p36">
              <a:extLst>
                <a:ext uri="{FF2B5EF4-FFF2-40B4-BE49-F238E27FC236}">
                  <a16:creationId xmlns:a16="http://schemas.microsoft.com/office/drawing/2014/main" id="{4281FC05-B2FE-34D7-1746-3A53BFA38414}"/>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0835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65"/>
                                        </p:tgtEl>
                                        <p:attrNameLst>
                                          <p:attrName>style.visibility</p:attrName>
                                        </p:attrNameLst>
                                      </p:cBhvr>
                                      <p:to>
                                        <p:strVal val="visible"/>
                                      </p:to>
                                    </p:set>
                                    <p:animEffect transition="in" filter="barn(inVertical)">
                                      <p:cBhvr>
                                        <p:cTn id="7" dur="500"/>
                                        <p:tgtEl>
                                          <p:spTgt spid="2265"/>
                                        </p:tgtEl>
                                      </p:cBhvr>
                                    </p:animEffect>
                                  </p:childTnLst>
                                </p:cTn>
                              </p:par>
                              <p:par>
                                <p:cTn id="8" presetID="16" presetClass="entr" presetSubtype="21" fill="hold" nodeType="withEffect">
                                  <p:stCondLst>
                                    <p:cond delay="0"/>
                                  </p:stCondLst>
                                  <p:childTnLst>
                                    <p:set>
                                      <p:cBhvr>
                                        <p:cTn id="9" dur="1" fill="hold">
                                          <p:stCondLst>
                                            <p:cond delay="0"/>
                                          </p:stCondLst>
                                        </p:cTn>
                                        <p:tgtEl>
                                          <p:spTgt spid="2276"/>
                                        </p:tgtEl>
                                        <p:attrNameLst>
                                          <p:attrName>style.visibility</p:attrName>
                                        </p:attrNameLst>
                                      </p:cBhvr>
                                      <p:to>
                                        <p:strVal val="visible"/>
                                      </p:to>
                                    </p:set>
                                    <p:animEffect transition="in" filter="barn(inVertical)">
                                      <p:cBhvr>
                                        <p:cTn id="10" dur="500"/>
                                        <p:tgtEl>
                                          <p:spTgt spid="2276"/>
                                        </p:tgtEl>
                                      </p:cBhvr>
                                    </p:animEffect>
                                  </p:childTnLst>
                                </p:cTn>
                              </p:par>
                              <p:par>
                                <p:cTn id="11" presetID="16" presetClass="entr" presetSubtype="21" fill="hold" nodeType="withEffect">
                                  <p:stCondLst>
                                    <p:cond delay="0"/>
                                  </p:stCondLst>
                                  <p:childTnLst>
                                    <p:set>
                                      <p:cBhvr>
                                        <p:cTn id="12" dur="1" fill="hold">
                                          <p:stCondLst>
                                            <p:cond delay="0"/>
                                          </p:stCondLst>
                                        </p:cTn>
                                        <p:tgtEl>
                                          <p:spTgt spid="2277"/>
                                        </p:tgtEl>
                                        <p:attrNameLst>
                                          <p:attrName>style.visibility</p:attrName>
                                        </p:attrNameLst>
                                      </p:cBhvr>
                                      <p:to>
                                        <p:strVal val="visible"/>
                                      </p:to>
                                    </p:set>
                                    <p:animEffect transition="in" filter="barn(inVertical)">
                                      <p:cBhvr>
                                        <p:cTn id="13" dur="500"/>
                                        <p:tgtEl>
                                          <p:spTgt spid="2277"/>
                                        </p:tgtEl>
                                      </p:cBhvr>
                                    </p:animEffect>
                                  </p:childTnLst>
                                </p:cTn>
                              </p:par>
                              <p:par>
                                <p:cTn id="14" presetID="16" presetClass="entr" presetSubtype="21" fill="hold" nodeType="withEffect">
                                  <p:stCondLst>
                                    <p:cond delay="0"/>
                                  </p:stCondLst>
                                  <p:childTnLst>
                                    <p:set>
                                      <p:cBhvr>
                                        <p:cTn id="15" dur="1" fill="hold">
                                          <p:stCondLst>
                                            <p:cond delay="0"/>
                                          </p:stCondLst>
                                        </p:cTn>
                                        <p:tgtEl>
                                          <p:spTgt spid="2279"/>
                                        </p:tgtEl>
                                        <p:attrNameLst>
                                          <p:attrName>style.visibility</p:attrName>
                                        </p:attrNameLst>
                                      </p:cBhvr>
                                      <p:to>
                                        <p:strVal val="visible"/>
                                      </p:to>
                                    </p:set>
                                    <p:animEffect transition="in" filter="barn(inVertical)">
                                      <p:cBhvr>
                                        <p:cTn id="16" dur="500"/>
                                        <p:tgtEl>
                                          <p:spTgt spid="227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68"/>
                                        </p:tgtEl>
                                        <p:attrNameLst>
                                          <p:attrName>style.visibility</p:attrName>
                                        </p:attrNameLst>
                                      </p:cBhvr>
                                      <p:to>
                                        <p:strVal val="visible"/>
                                      </p:to>
                                    </p:set>
                                    <p:animEffect transition="in" filter="barn(inVertical)">
                                      <p:cBhvr>
                                        <p:cTn id="21" dur="500"/>
                                        <p:tgtEl>
                                          <p:spTgt spid="226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61"/>
                                        </p:tgtEl>
                                        <p:attrNameLst>
                                          <p:attrName>style.visibility</p:attrName>
                                        </p:attrNameLst>
                                      </p:cBhvr>
                                      <p:to>
                                        <p:strVal val="visible"/>
                                      </p:to>
                                    </p:set>
                                    <p:animEffect transition="in" filter="barn(inVertical)">
                                      <p:cBhvr>
                                        <p:cTn id="24" dur="500"/>
                                        <p:tgtEl>
                                          <p:spTgt spid="226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72"/>
                                        </p:tgtEl>
                                        <p:attrNameLst>
                                          <p:attrName>style.visibility</p:attrName>
                                        </p:attrNameLst>
                                      </p:cBhvr>
                                      <p:to>
                                        <p:strVal val="visible"/>
                                      </p:to>
                                    </p:set>
                                    <p:animEffect transition="in" filter="barn(inVertical)">
                                      <p:cBhvr>
                                        <p:cTn id="29" dur="500"/>
                                        <p:tgtEl>
                                          <p:spTgt spid="22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70"/>
                                        </p:tgtEl>
                                        <p:attrNameLst>
                                          <p:attrName>style.visibility</p:attrName>
                                        </p:attrNameLst>
                                      </p:cBhvr>
                                      <p:to>
                                        <p:strVal val="visible"/>
                                      </p:to>
                                    </p:set>
                                    <p:animEffect transition="in" filter="barn(inVertical)">
                                      <p:cBhvr>
                                        <p:cTn id="32" dur="500"/>
                                        <p:tgtEl>
                                          <p:spTgt spid="22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63"/>
                                        </p:tgtEl>
                                        <p:attrNameLst>
                                          <p:attrName>style.visibility</p:attrName>
                                        </p:attrNameLst>
                                      </p:cBhvr>
                                      <p:to>
                                        <p:strVal val="visible"/>
                                      </p:to>
                                    </p:set>
                                    <p:animEffect transition="in" filter="barn(inVertical)">
                                      <p:cBhvr>
                                        <p:cTn id="35" dur="500"/>
                                        <p:tgtEl>
                                          <p:spTgt spid="226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73"/>
                                        </p:tgtEl>
                                        <p:attrNameLst>
                                          <p:attrName>style.visibility</p:attrName>
                                        </p:attrNameLst>
                                      </p:cBhvr>
                                      <p:to>
                                        <p:strVal val="visible"/>
                                      </p:to>
                                    </p:set>
                                    <p:animEffect transition="in" filter="barn(inVertical)">
                                      <p:cBhvr>
                                        <p:cTn id="40" dur="500"/>
                                        <p:tgtEl>
                                          <p:spTgt spid="227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69"/>
                                        </p:tgtEl>
                                        <p:attrNameLst>
                                          <p:attrName>style.visibility</p:attrName>
                                        </p:attrNameLst>
                                      </p:cBhvr>
                                      <p:to>
                                        <p:strVal val="visible"/>
                                      </p:to>
                                    </p:set>
                                    <p:animEffect transition="in" filter="barn(inVertical)">
                                      <p:cBhvr>
                                        <p:cTn id="43" dur="500"/>
                                        <p:tgtEl>
                                          <p:spTgt spid="226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62"/>
                                        </p:tgtEl>
                                        <p:attrNameLst>
                                          <p:attrName>style.visibility</p:attrName>
                                        </p:attrNameLst>
                                      </p:cBhvr>
                                      <p:to>
                                        <p:strVal val="visible"/>
                                      </p:to>
                                    </p:set>
                                    <p:animEffect transition="in" filter="barn(inVertical)">
                                      <p:cBhvr>
                                        <p:cTn id="46" dur="500"/>
                                        <p:tgtEl>
                                          <p:spTgt spid="226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71"/>
                                        </p:tgtEl>
                                        <p:attrNameLst>
                                          <p:attrName>style.visibility</p:attrName>
                                        </p:attrNameLst>
                                      </p:cBhvr>
                                      <p:to>
                                        <p:strVal val="visible"/>
                                      </p:to>
                                    </p:set>
                                    <p:animEffect transition="in" filter="barn(inVertical)">
                                      <p:cBhvr>
                                        <p:cTn id="51" dur="500"/>
                                        <p:tgtEl>
                                          <p:spTgt spid="2271"/>
                                        </p:tgtEl>
                                      </p:cBhvr>
                                    </p:animEffect>
                                  </p:childTnLst>
                                </p:cTn>
                              </p:par>
                              <p:par>
                                <p:cTn id="52" presetID="16" presetClass="entr" presetSubtype="21" fill="hold" nodeType="withEffect">
                                  <p:stCondLst>
                                    <p:cond delay="0"/>
                                  </p:stCondLst>
                                  <p:childTnLst>
                                    <p:set>
                                      <p:cBhvr>
                                        <p:cTn id="53" dur="1" fill="hold">
                                          <p:stCondLst>
                                            <p:cond delay="0"/>
                                          </p:stCondLst>
                                        </p:cTn>
                                        <p:tgtEl>
                                          <p:spTgt spid="2275"/>
                                        </p:tgtEl>
                                        <p:attrNameLst>
                                          <p:attrName>style.visibility</p:attrName>
                                        </p:attrNameLst>
                                      </p:cBhvr>
                                      <p:to>
                                        <p:strVal val="visible"/>
                                      </p:to>
                                    </p:set>
                                    <p:animEffect transition="in" filter="barn(inVertical)">
                                      <p:cBhvr>
                                        <p:cTn id="54" dur="500"/>
                                        <p:tgtEl>
                                          <p:spTgt spid="227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64"/>
                                        </p:tgtEl>
                                        <p:attrNameLst>
                                          <p:attrName>style.visibility</p:attrName>
                                        </p:attrNameLst>
                                      </p:cBhvr>
                                      <p:to>
                                        <p:strVal val="visible"/>
                                      </p:to>
                                    </p:set>
                                    <p:animEffect transition="in" filter="barn(inVertical)">
                                      <p:cBhvr>
                                        <p:cTn id="57" dur="500"/>
                                        <p:tgtEl>
                                          <p:spTgt spid="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1" grpId="0"/>
      <p:bldP spid="2262" grpId="0"/>
      <p:bldP spid="2263" grpId="0"/>
      <p:bldP spid="2264" grpId="0"/>
      <p:bldP spid="2268" grpId="0" animBg="1"/>
      <p:bldP spid="2269" grpId="0" animBg="1"/>
      <p:bldP spid="2270" grpId="0" animBg="1"/>
      <p:bldP spid="22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4</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4</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158735" y="2178655"/>
            <a:ext cx="5260837" cy="3828667"/>
          </a:xfrm>
          <a:prstGeom prst="rect">
            <a:avLst/>
          </a:prstGeom>
        </p:spPr>
      </p:pic>
    </p:spTree>
    <p:extLst>
      <p:ext uri="{BB962C8B-B14F-4D97-AF65-F5344CB8AC3E}">
        <p14:creationId xmlns:p14="http://schemas.microsoft.com/office/powerpoint/2010/main" val="4123364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5;p65">
            <a:extLst>
              <a:ext uri="{FF2B5EF4-FFF2-40B4-BE49-F238E27FC236}">
                <a16:creationId xmlns:a16="http://schemas.microsoft.com/office/drawing/2014/main" id="{454C5D76-AA20-DE09-F6DC-76C3639236FF}"/>
              </a:ext>
            </a:extLst>
          </p:cNvPr>
          <p:cNvSpPr/>
          <p:nvPr/>
        </p:nvSpPr>
        <p:spPr>
          <a:xfrm rot="5400000">
            <a:off x="2395779" y="-144401"/>
            <a:ext cx="5301221" cy="7221777"/>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242" name="Google Shape;1273;p65">
            <a:extLst>
              <a:ext uri="{FF2B5EF4-FFF2-40B4-BE49-F238E27FC236}">
                <a16:creationId xmlns:a16="http://schemas.microsoft.com/office/drawing/2014/main" id="{2D90D5EB-93F6-D637-A531-F4F75845CDC3}"/>
              </a:ext>
            </a:extLst>
          </p:cNvPr>
          <p:cNvGrpSpPr/>
          <p:nvPr/>
        </p:nvGrpSpPr>
        <p:grpSpPr>
          <a:xfrm>
            <a:off x="8698083" y="2204719"/>
            <a:ext cx="1874464" cy="4348325"/>
            <a:chOff x="3529925" y="2463125"/>
            <a:chExt cx="482925" cy="1120275"/>
          </a:xfrm>
        </p:grpSpPr>
        <p:sp>
          <p:nvSpPr>
            <p:cNvPr id="2243" name="Google Shape;1274;p65">
              <a:extLst>
                <a:ext uri="{FF2B5EF4-FFF2-40B4-BE49-F238E27FC236}">
                  <a16:creationId xmlns:a16="http://schemas.microsoft.com/office/drawing/2014/main" id="{767FC09E-3AD2-CBFD-ABDF-E7BE71C6CD32}"/>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1275;p65">
              <a:extLst>
                <a:ext uri="{FF2B5EF4-FFF2-40B4-BE49-F238E27FC236}">
                  <a16:creationId xmlns:a16="http://schemas.microsoft.com/office/drawing/2014/main" id="{85C92DBB-45F0-5697-9976-682E205CCD2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1276;p65">
              <a:extLst>
                <a:ext uri="{FF2B5EF4-FFF2-40B4-BE49-F238E27FC236}">
                  <a16:creationId xmlns:a16="http://schemas.microsoft.com/office/drawing/2014/main" id="{B2970143-2AE3-3145-CB43-14591B909A0F}"/>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1277;p65">
              <a:extLst>
                <a:ext uri="{FF2B5EF4-FFF2-40B4-BE49-F238E27FC236}">
                  <a16:creationId xmlns:a16="http://schemas.microsoft.com/office/drawing/2014/main" id="{05A6DF3F-7E2E-4DF2-A2E6-A89BA33321C2}"/>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1278;p65">
              <a:extLst>
                <a:ext uri="{FF2B5EF4-FFF2-40B4-BE49-F238E27FC236}">
                  <a16:creationId xmlns:a16="http://schemas.microsoft.com/office/drawing/2014/main" id="{C7B4F90D-6719-9297-39EE-99956AB8A977}"/>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1279;p65">
              <a:extLst>
                <a:ext uri="{FF2B5EF4-FFF2-40B4-BE49-F238E27FC236}">
                  <a16:creationId xmlns:a16="http://schemas.microsoft.com/office/drawing/2014/main" id="{61AC6032-824A-57E4-8B3F-8D936F96085A}"/>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1280;p65">
              <a:extLst>
                <a:ext uri="{FF2B5EF4-FFF2-40B4-BE49-F238E27FC236}">
                  <a16:creationId xmlns:a16="http://schemas.microsoft.com/office/drawing/2014/main" id="{844C2254-C001-AA61-7812-021139ACCF88}"/>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1281;p65">
              <a:extLst>
                <a:ext uri="{FF2B5EF4-FFF2-40B4-BE49-F238E27FC236}">
                  <a16:creationId xmlns:a16="http://schemas.microsoft.com/office/drawing/2014/main" id="{2A74DC34-A226-F1A6-2B7E-BAB111DBF40C}"/>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1282;p65">
              <a:extLst>
                <a:ext uri="{FF2B5EF4-FFF2-40B4-BE49-F238E27FC236}">
                  <a16:creationId xmlns:a16="http://schemas.microsoft.com/office/drawing/2014/main" id="{CCA512F7-DFB7-E5F8-01E4-937C9A5B430A}"/>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1283;p65">
              <a:extLst>
                <a:ext uri="{FF2B5EF4-FFF2-40B4-BE49-F238E27FC236}">
                  <a16:creationId xmlns:a16="http://schemas.microsoft.com/office/drawing/2014/main" id="{4A6C400E-B850-524B-2439-E23FC9279BBE}"/>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1284;p65">
              <a:extLst>
                <a:ext uri="{FF2B5EF4-FFF2-40B4-BE49-F238E27FC236}">
                  <a16:creationId xmlns:a16="http://schemas.microsoft.com/office/drawing/2014/main" id="{0799E92D-B345-479C-01F8-4AFD9594FEBA}"/>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1285;p65">
              <a:extLst>
                <a:ext uri="{FF2B5EF4-FFF2-40B4-BE49-F238E27FC236}">
                  <a16:creationId xmlns:a16="http://schemas.microsoft.com/office/drawing/2014/main" id="{A5B15990-49FA-71A7-F567-0D8A83883E0C}"/>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1286;p65">
              <a:extLst>
                <a:ext uri="{FF2B5EF4-FFF2-40B4-BE49-F238E27FC236}">
                  <a16:creationId xmlns:a16="http://schemas.microsoft.com/office/drawing/2014/main" id="{0107BC76-A1FE-442F-7BE3-F5B038666C05}"/>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1287;p65">
              <a:extLst>
                <a:ext uri="{FF2B5EF4-FFF2-40B4-BE49-F238E27FC236}">
                  <a16:creationId xmlns:a16="http://schemas.microsoft.com/office/drawing/2014/main" id="{1012E5C1-EA35-5A4F-7C10-2FEA9D1F5AB6}"/>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1288;p65">
              <a:extLst>
                <a:ext uri="{FF2B5EF4-FFF2-40B4-BE49-F238E27FC236}">
                  <a16:creationId xmlns:a16="http://schemas.microsoft.com/office/drawing/2014/main" id="{E7FDD7AA-FA57-F5BC-B7F3-922C251CD302}"/>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1289;p65">
              <a:extLst>
                <a:ext uri="{FF2B5EF4-FFF2-40B4-BE49-F238E27FC236}">
                  <a16:creationId xmlns:a16="http://schemas.microsoft.com/office/drawing/2014/main" id="{D0594269-4DB1-04D9-D2DB-96E59683B451}"/>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1290;p65">
              <a:extLst>
                <a:ext uri="{FF2B5EF4-FFF2-40B4-BE49-F238E27FC236}">
                  <a16:creationId xmlns:a16="http://schemas.microsoft.com/office/drawing/2014/main" id="{4B4E8C3B-0479-268B-DA04-2E9AC7D0C5C9}"/>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1291;p65">
              <a:extLst>
                <a:ext uri="{FF2B5EF4-FFF2-40B4-BE49-F238E27FC236}">
                  <a16:creationId xmlns:a16="http://schemas.microsoft.com/office/drawing/2014/main" id="{456B7A92-1C87-30E3-46D9-8F2B4116C8A9}"/>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1292;p65">
              <a:extLst>
                <a:ext uri="{FF2B5EF4-FFF2-40B4-BE49-F238E27FC236}">
                  <a16:creationId xmlns:a16="http://schemas.microsoft.com/office/drawing/2014/main" id="{E19001E9-CB7F-351F-1B69-CA160BB1FF9A}"/>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1293;p65">
              <a:extLst>
                <a:ext uri="{FF2B5EF4-FFF2-40B4-BE49-F238E27FC236}">
                  <a16:creationId xmlns:a16="http://schemas.microsoft.com/office/drawing/2014/main" id="{F3437640-6A5A-B1B9-B901-51928B3F0B26}"/>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1294;p65">
              <a:extLst>
                <a:ext uri="{FF2B5EF4-FFF2-40B4-BE49-F238E27FC236}">
                  <a16:creationId xmlns:a16="http://schemas.microsoft.com/office/drawing/2014/main" id="{8259C35C-8D4B-9D9C-E218-CA1015E343FB}"/>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1295;p65">
              <a:extLst>
                <a:ext uri="{FF2B5EF4-FFF2-40B4-BE49-F238E27FC236}">
                  <a16:creationId xmlns:a16="http://schemas.microsoft.com/office/drawing/2014/main" id="{3D59974C-E265-6992-2A09-15614EB958DE}"/>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1296;p65">
              <a:extLst>
                <a:ext uri="{FF2B5EF4-FFF2-40B4-BE49-F238E27FC236}">
                  <a16:creationId xmlns:a16="http://schemas.microsoft.com/office/drawing/2014/main" id="{D021F7D9-809D-257A-4FAA-824FECA3069A}"/>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1297;p65">
              <a:extLst>
                <a:ext uri="{FF2B5EF4-FFF2-40B4-BE49-F238E27FC236}">
                  <a16:creationId xmlns:a16="http://schemas.microsoft.com/office/drawing/2014/main" id="{4F703F5A-74D3-8348-28ED-28AB517C551C}"/>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1298;p65">
              <a:extLst>
                <a:ext uri="{FF2B5EF4-FFF2-40B4-BE49-F238E27FC236}">
                  <a16:creationId xmlns:a16="http://schemas.microsoft.com/office/drawing/2014/main" id="{12E7EFD1-9EF7-60C0-C696-0004D9124754}"/>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1299;p65">
              <a:extLst>
                <a:ext uri="{FF2B5EF4-FFF2-40B4-BE49-F238E27FC236}">
                  <a16:creationId xmlns:a16="http://schemas.microsoft.com/office/drawing/2014/main" id="{B3C2F57D-76DE-475A-9884-EAA07DC7F1FF}"/>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1300;p65">
              <a:extLst>
                <a:ext uri="{FF2B5EF4-FFF2-40B4-BE49-F238E27FC236}">
                  <a16:creationId xmlns:a16="http://schemas.microsoft.com/office/drawing/2014/main" id="{336B371D-04D1-3E8A-956D-BFCE2D9FEB37}"/>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1301;p65">
              <a:extLst>
                <a:ext uri="{FF2B5EF4-FFF2-40B4-BE49-F238E27FC236}">
                  <a16:creationId xmlns:a16="http://schemas.microsoft.com/office/drawing/2014/main" id="{9A137D50-568D-5BA3-682C-601C34D9F85D}"/>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1302;p65">
              <a:extLst>
                <a:ext uri="{FF2B5EF4-FFF2-40B4-BE49-F238E27FC236}">
                  <a16:creationId xmlns:a16="http://schemas.microsoft.com/office/drawing/2014/main" id="{383BD541-C05D-295F-224A-101DF7DC09F5}"/>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1303;p65">
              <a:extLst>
                <a:ext uri="{FF2B5EF4-FFF2-40B4-BE49-F238E27FC236}">
                  <a16:creationId xmlns:a16="http://schemas.microsoft.com/office/drawing/2014/main" id="{4145F1B4-BF46-3087-BE57-F7ACDCD47D67}"/>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1304;p65">
              <a:extLst>
                <a:ext uri="{FF2B5EF4-FFF2-40B4-BE49-F238E27FC236}">
                  <a16:creationId xmlns:a16="http://schemas.microsoft.com/office/drawing/2014/main" id="{971AA589-A7FA-8A3F-D588-F5784E54460E}"/>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1305;p65">
              <a:extLst>
                <a:ext uri="{FF2B5EF4-FFF2-40B4-BE49-F238E27FC236}">
                  <a16:creationId xmlns:a16="http://schemas.microsoft.com/office/drawing/2014/main" id="{9AA1729D-6AB9-6A7B-7D7F-EE5252A7B2E9}"/>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1306;p65">
              <a:extLst>
                <a:ext uri="{FF2B5EF4-FFF2-40B4-BE49-F238E27FC236}">
                  <a16:creationId xmlns:a16="http://schemas.microsoft.com/office/drawing/2014/main" id="{AF788CFA-A84E-E384-4DE6-75257593D7E7}"/>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1307;p65">
              <a:extLst>
                <a:ext uri="{FF2B5EF4-FFF2-40B4-BE49-F238E27FC236}">
                  <a16:creationId xmlns:a16="http://schemas.microsoft.com/office/drawing/2014/main" id="{E879DC97-A039-00E2-CD52-C5C5EFE0ED0F}"/>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1308;p65">
              <a:extLst>
                <a:ext uri="{FF2B5EF4-FFF2-40B4-BE49-F238E27FC236}">
                  <a16:creationId xmlns:a16="http://schemas.microsoft.com/office/drawing/2014/main" id="{BBC332CE-CFD9-2F99-FD8E-72BC5478E351}"/>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1309;p65">
              <a:extLst>
                <a:ext uri="{FF2B5EF4-FFF2-40B4-BE49-F238E27FC236}">
                  <a16:creationId xmlns:a16="http://schemas.microsoft.com/office/drawing/2014/main" id="{F07BB643-B90E-9D1A-0ECE-D90EBA168444}"/>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1310;p65">
              <a:extLst>
                <a:ext uri="{FF2B5EF4-FFF2-40B4-BE49-F238E27FC236}">
                  <a16:creationId xmlns:a16="http://schemas.microsoft.com/office/drawing/2014/main" id="{5631BE52-4D43-921C-173B-BA3A942E311F}"/>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3"/>
          <p:cNvSpPr/>
          <p:nvPr/>
        </p:nvSpPr>
        <p:spPr>
          <a:xfrm>
            <a:off x="1648286" y="1424585"/>
            <a:ext cx="6830990" cy="4524315"/>
          </a:xfrm>
          <a:prstGeom prst="rect">
            <a:avLst/>
          </a:prstGeom>
        </p:spPr>
        <p:txBody>
          <a:bodyPr wrap="square">
            <a:spAutoFit/>
          </a:bodyPr>
          <a:lstStyle/>
          <a:p>
            <a:pPr algn="just">
              <a:lnSpc>
                <a:spcPct val="150000"/>
              </a:lnSpc>
              <a:spcAft>
                <a:spcPts val="800"/>
              </a:spcAft>
            </a:pPr>
            <a:r>
              <a:rPr lang="vi-VN" sz="32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Tìm đọc thêm 3</a:t>
            </a:r>
            <a:r>
              <a:rPr lang="en-US" sz="32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4 truyện truyền kì hoặc truyện hiện đại có yếu tố kì ảo, ghi chép các thông tin cơ bản về cốt truyện, nhân vật, không gian, thời gian, đặc điểm yếu tố kì ảo, chủ đề và nêu nhận xét về nội dung, nghệ thuật của từng truyện.</a:t>
            </a:r>
            <a:endParaRPr lang="en-US" sz="32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65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2"/>
                                        </p:tgtEl>
                                        <p:attrNameLst>
                                          <p:attrName>style.visibility</p:attrName>
                                        </p:attrNameLst>
                                      </p:cBhvr>
                                      <p:to>
                                        <p:strVal val="visible"/>
                                      </p:to>
                                    </p:set>
                                    <p:anim calcmode="lin" valueType="num">
                                      <p:cBhvr additive="base">
                                        <p:cTn id="11" dur="500" fill="hold"/>
                                        <p:tgtEl>
                                          <p:spTgt spid="2242"/>
                                        </p:tgtEl>
                                        <p:attrNameLst>
                                          <p:attrName>ppt_x</p:attrName>
                                        </p:attrNameLst>
                                      </p:cBhvr>
                                      <p:tavLst>
                                        <p:tav tm="0">
                                          <p:val>
                                            <p:strVal val="#ppt_x"/>
                                          </p:val>
                                        </p:tav>
                                        <p:tav tm="100000">
                                          <p:val>
                                            <p:strVal val="#ppt_x"/>
                                          </p:val>
                                        </p:tav>
                                      </p:tavLst>
                                    </p:anim>
                                    <p:anim calcmode="lin" valueType="num">
                                      <p:cBhvr additive="base">
                                        <p:cTn id="12" dur="500" fill="hold"/>
                                        <p:tgtEl>
                                          <p:spTgt spid="22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a:latin typeface="Times New Roman" panose="02020603050405020304" pitchFamily="18" charset="0"/>
                <a:cs typeface="Times New Roman" panose="02020603050405020304" pitchFamily="18" charset="0"/>
              </a:rPr>
              <a:t>Chuyện chức phán sự đền Tản Viên</a:t>
            </a:r>
          </a:p>
        </p:txBody>
      </p:sp>
      <p:sp>
        <p:nvSpPr>
          <p:cNvPr id="95" name="Rectangle 94"/>
          <p:cNvSpPr/>
          <p:nvPr/>
        </p:nvSpPr>
        <p:spPr>
          <a:xfrm>
            <a:off x="2444186" y="96166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Cốt truyện</a:t>
            </a:r>
          </a:p>
        </p:txBody>
      </p:sp>
      <p:sp>
        <p:nvSpPr>
          <p:cNvPr id="96" name="Rectangle 95"/>
          <p:cNvSpPr/>
          <p:nvPr/>
        </p:nvSpPr>
        <p:spPr>
          <a:xfrm>
            <a:off x="4793848" y="439838"/>
            <a:ext cx="6803985" cy="192139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a:solidFill>
                  <a:schemeClr val="accent4">
                    <a:lumMod val="10000"/>
                  </a:schemeClr>
                </a:solidFill>
                <a:latin typeface="+mj-lt"/>
              </a:rPr>
              <a:t>Đa tuyến</a:t>
            </a:r>
            <a:r>
              <a:rPr lang="en-US" sz="2600">
                <a:solidFill>
                  <a:schemeClr val="accent4">
                    <a:lumMod val="10000"/>
                  </a:schemeClr>
                </a:solidFill>
                <a:latin typeface="+mj-lt"/>
              </a:rPr>
              <a:t>, </a:t>
            </a:r>
            <a:r>
              <a:rPr lang="vi-VN" sz="2600">
                <a:solidFill>
                  <a:schemeClr val="accent4">
                    <a:lumMod val="10000"/>
                  </a:schemeClr>
                </a:solidFill>
                <a:latin typeface="+mj-lt"/>
              </a:rPr>
              <a:t>mô phỏng cốt truyện dân gian, được tổ chức theo chuỗi sự kiện được sắp xếp theo trật tự tuyến tính.</a:t>
            </a:r>
            <a:endParaRPr lang="en-US" sz="2600" b="1">
              <a:solidFill>
                <a:schemeClr val="accent4">
                  <a:lumMod val="10000"/>
                </a:schemeClr>
              </a:solidFill>
              <a:latin typeface="+mj-lt"/>
              <a:cs typeface="Times New Roman" panose="02020603050405020304" pitchFamily="18" charset="0"/>
            </a:endParaRPr>
          </a:p>
        </p:txBody>
      </p:sp>
      <p:sp>
        <p:nvSpPr>
          <p:cNvPr id="97" name="Rectangle 96"/>
          <p:cNvSpPr/>
          <p:nvPr/>
        </p:nvSpPr>
        <p:spPr>
          <a:xfrm>
            <a:off x="2444187" y="2602369"/>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Nhân vật</a:t>
            </a:r>
          </a:p>
        </p:txBody>
      </p:sp>
      <p:sp>
        <p:nvSpPr>
          <p:cNvPr id="98" name="Rectangle 97"/>
          <p:cNvSpPr/>
          <p:nvPr/>
        </p:nvSpPr>
        <p:spPr>
          <a:xfrm>
            <a:off x="4793848" y="2602369"/>
            <a:ext cx="6803985" cy="87774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a:solidFill>
                  <a:schemeClr val="accent4">
                    <a:lumMod val="10000"/>
                  </a:schemeClr>
                </a:solidFill>
                <a:latin typeface="+mj-lt"/>
              </a:rPr>
              <a:t>Ngô Tử Văn, Thổ công, Diêm Vương…</a:t>
            </a:r>
            <a:endParaRPr lang="en-US" sz="2600" b="1">
              <a:solidFill>
                <a:schemeClr val="accent4">
                  <a:lumMod val="10000"/>
                </a:schemeClr>
              </a:solidFill>
              <a:latin typeface="+mj-lt"/>
              <a:cs typeface="Times New Roman" panose="02020603050405020304" pitchFamily="18" charset="0"/>
            </a:endParaRPr>
          </a:p>
        </p:txBody>
      </p:sp>
      <p:sp>
        <p:nvSpPr>
          <p:cNvPr id="99" name="Rectangle 98"/>
          <p:cNvSpPr/>
          <p:nvPr/>
        </p:nvSpPr>
        <p:spPr>
          <a:xfrm>
            <a:off x="2444185" y="4034730"/>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Không gian</a:t>
            </a:r>
          </a:p>
        </p:txBody>
      </p:sp>
      <p:sp>
        <p:nvSpPr>
          <p:cNvPr id="100" name="Rectangle 99"/>
          <p:cNvSpPr/>
          <p:nvPr/>
        </p:nvSpPr>
        <p:spPr>
          <a:xfrm>
            <a:off x="4793848" y="3721250"/>
            <a:ext cx="6803985" cy="1504708"/>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vi-VN" sz="2600">
                <a:solidFill>
                  <a:schemeClr val="accent4">
                    <a:lumMod val="10000"/>
                  </a:schemeClr>
                </a:solidFill>
                <a:latin typeface="+mj-lt"/>
              </a:rPr>
              <a:t>Giấc mộng của Ngô Tử Văn</a:t>
            </a:r>
            <a:endParaRPr lang="en-US" sz="2600">
              <a:solidFill>
                <a:schemeClr val="accent4">
                  <a:lumMod val="10000"/>
                </a:schemeClr>
              </a:solidFill>
              <a:latin typeface="+mj-lt"/>
            </a:endParaRPr>
          </a:p>
          <a:p>
            <a:pPr marL="457200" indent="-457200" algn="just">
              <a:lnSpc>
                <a:spcPct val="150000"/>
              </a:lnSpc>
              <a:buFont typeface="Arial" panose="020B0604020202020204" pitchFamily="34" charset="0"/>
              <a:buChar char="•"/>
            </a:pPr>
            <a:r>
              <a:rPr lang="vi-VN" sz="2600">
                <a:solidFill>
                  <a:schemeClr val="accent4">
                    <a:lumMod val="10000"/>
                  </a:schemeClr>
                </a:solidFill>
                <a:latin typeface="+mj-lt"/>
              </a:rPr>
              <a:t>Không gian cõi âm</a:t>
            </a:r>
            <a:endParaRPr lang="en-US" sz="2600" b="1">
              <a:solidFill>
                <a:schemeClr val="accent4">
                  <a:lumMod val="10000"/>
                </a:schemeClr>
              </a:solidFill>
              <a:latin typeface="+mj-lt"/>
              <a:cs typeface="Times New Roman" panose="02020603050405020304" pitchFamily="18" charset="0"/>
            </a:endParaRPr>
          </a:p>
        </p:txBody>
      </p:sp>
      <p:sp>
        <p:nvSpPr>
          <p:cNvPr id="101" name="Rectangle 100"/>
          <p:cNvSpPr/>
          <p:nvPr/>
        </p:nvSpPr>
        <p:spPr>
          <a:xfrm>
            <a:off x="2444187" y="546709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Thời gian</a:t>
            </a:r>
          </a:p>
        </p:txBody>
      </p:sp>
      <p:sp>
        <p:nvSpPr>
          <p:cNvPr id="102" name="Rectangle 101"/>
          <p:cNvSpPr/>
          <p:nvPr/>
        </p:nvSpPr>
        <p:spPr>
          <a:xfrm>
            <a:off x="4793848" y="5467092"/>
            <a:ext cx="6803985" cy="87774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chemeClr val="accent4">
                    <a:lumMod val="10000"/>
                  </a:schemeClr>
                </a:solidFill>
                <a:latin typeface="Times New Roman" panose="02020603050405020304" pitchFamily="18" charset="0"/>
                <a:cs typeface="Times New Roman" panose="02020603050405020304" pitchFamily="18" charset="0"/>
              </a:rPr>
              <a:t>Cuối đời nhà Hồ</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cxnSp>
        <p:nvCxnSpPr>
          <p:cNvPr id="5" name="Elbow Connector 4"/>
          <p:cNvCxnSpPr>
            <a:stCxn id="2" idx="3"/>
            <a:endCxn id="95" idx="1"/>
          </p:cNvCxnSpPr>
          <p:nvPr/>
        </p:nvCxnSpPr>
        <p:spPr>
          <a:xfrm flipV="1">
            <a:off x="1886674" y="1400536"/>
            <a:ext cx="557512" cy="1990845"/>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2" idx="3"/>
            <a:endCxn id="97" idx="1"/>
          </p:cNvCxnSpPr>
          <p:nvPr/>
        </p:nvCxnSpPr>
        <p:spPr>
          <a:xfrm flipV="1">
            <a:off x="1886674" y="3041243"/>
            <a:ext cx="557513" cy="350138"/>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2" idx="3"/>
            <a:endCxn id="99" idx="1"/>
          </p:cNvCxnSpPr>
          <p:nvPr/>
        </p:nvCxnSpPr>
        <p:spPr>
          <a:xfrm>
            <a:off x="1886674" y="3391381"/>
            <a:ext cx="557511" cy="1082223"/>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3" cy="251458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a:endCxn id="96" idx="1"/>
          </p:cNvCxnSpPr>
          <p:nvPr/>
        </p:nvCxnSpPr>
        <p:spPr>
          <a:xfrm>
            <a:off x="4409953" y="1400536"/>
            <a:ext cx="383895"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7" idx="3"/>
            <a:endCxn id="98" idx="1"/>
          </p:cNvCxnSpPr>
          <p:nvPr/>
        </p:nvCxnSpPr>
        <p:spPr>
          <a:xfrm>
            <a:off x="4409954" y="3041243"/>
            <a:ext cx="383894"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9" idx="3"/>
            <a:endCxn id="100" idx="1"/>
          </p:cNvCxnSpPr>
          <p:nvPr/>
        </p:nvCxnSpPr>
        <p:spPr>
          <a:xfrm>
            <a:off x="4409952" y="4473604"/>
            <a:ext cx="3838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409954" y="5905966"/>
            <a:ext cx="383894"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7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81"/>
                                        </p:tgtEl>
                                        <p:attrNameLst>
                                          <p:attrName>style.visibility</p:attrName>
                                        </p:attrNameLst>
                                      </p:cBhvr>
                                      <p:to>
                                        <p:strVal val="visible"/>
                                      </p:to>
                                    </p:set>
                                    <p:animEffect transition="in" filter="barn(inVertical)">
                                      <p:cBhvr>
                                        <p:cTn id="20" dur="500"/>
                                        <p:tgtEl>
                                          <p:spTgt spid="228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arn(inVertical)">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left)">
                                      <p:cBhvr>
                                        <p:cTn id="28" dur="500"/>
                                        <p:tgtEl>
                                          <p:spTgt spid="10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barn(inVertical)">
                                      <p:cBhvr>
                                        <p:cTn id="36" dur="500"/>
                                        <p:tgtEl>
                                          <p:spTgt spid="1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barn(inVertical)">
                                      <p:cBhvr>
                                        <p:cTn id="39" dur="50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left)">
                                      <p:cBhvr>
                                        <p:cTn id="44" dur="500"/>
                                        <p:tgtEl>
                                          <p:spTgt spid="10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barn(inVertical)">
                                      <p:cBhvr>
                                        <p:cTn id="52" dur="500"/>
                                        <p:tgtEl>
                                          <p:spTgt spid="1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arn(inVertical)">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barn(inVertical)">
                                      <p:cBhvr>
                                        <p:cTn id="68" dur="500"/>
                                        <p:tgtEl>
                                          <p:spTgt spid="12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barn(inVertical)">
                                      <p:cBhvr>
                                        <p:cTn id="7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570001" y="4768900"/>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2564241" y="1672351"/>
            <a:ext cx="6518900"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a:solidFill>
                  <a:srgbClr val="FFFFFF"/>
                </a:solidFill>
                <a:latin typeface="Times New Roman" panose="02020603050405020304" pitchFamily="18" charset="0"/>
                <a:cs typeface="Times New Roman" panose="02020603050405020304" pitchFamily="18" charset="0"/>
              </a:rPr>
              <a:t>MỞ ĐẦU</a:t>
            </a: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603417" y="3880677"/>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a:latin typeface="Times New Roman" panose="02020603050405020304" pitchFamily="18" charset="0"/>
                <a:cs typeface="Times New Roman" panose="02020603050405020304" pitchFamily="18" charset="0"/>
              </a:rPr>
              <a:t>Chuyện chức phán sự đền Tản Viên</a:t>
            </a:r>
          </a:p>
        </p:txBody>
      </p:sp>
      <p:sp>
        <p:nvSpPr>
          <p:cNvPr id="95" name="Rectangle 94"/>
          <p:cNvSpPr/>
          <p:nvPr/>
        </p:nvSpPr>
        <p:spPr>
          <a:xfrm>
            <a:off x="2444187" y="836747"/>
            <a:ext cx="1608881" cy="14574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a:solidFill>
                  <a:schemeClr val="accent4">
                    <a:lumMod val="10000"/>
                  </a:schemeClr>
                </a:solidFill>
                <a:latin typeface="Times New Roman" panose="02020603050405020304" pitchFamily="18" charset="0"/>
                <a:cs typeface="Times New Roman" panose="02020603050405020304" pitchFamily="18" charset="0"/>
              </a:rPr>
              <a:t>Yếu tố </a:t>
            </a:r>
          </a:p>
          <a:p>
            <a:pPr algn="ctr">
              <a:lnSpc>
                <a:spcPct val="150000"/>
              </a:lnSpc>
            </a:pPr>
            <a:r>
              <a:rPr lang="en-US" sz="2600" b="1">
                <a:solidFill>
                  <a:schemeClr val="accent4">
                    <a:lumMod val="10000"/>
                  </a:schemeClr>
                </a:solidFill>
                <a:latin typeface="Times New Roman" panose="02020603050405020304" pitchFamily="18" charset="0"/>
                <a:cs typeface="Times New Roman" panose="02020603050405020304" pitchFamily="18" charset="0"/>
              </a:rPr>
              <a:t>kì ảo</a:t>
            </a:r>
          </a:p>
        </p:txBody>
      </p:sp>
      <p:sp>
        <p:nvSpPr>
          <p:cNvPr id="96" name="Rectangle 95"/>
          <p:cNvSpPr/>
          <p:nvPr/>
        </p:nvSpPr>
        <p:spPr>
          <a:xfrm>
            <a:off x="4467828" y="439838"/>
            <a:ext cx="7187880" cy="4588382"/>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a:solidFill>
                  <a:schemeClr val="accent4">
                    <a:lumMod val="10000"/>
                  </a:schemeClr>
                </a:solidFill>
                <a:latin typeface="Times New Roman" panose="02020603050405020304" pitchFamily="18" charset="0"/>
                <a:cs typeface="Times New Roman" panose="02020603050405020304" pitchFamily="18" charset="0"/>
              </a:rPr>
              <a:t>+ </a:t>
            </a:r>
            <a:r>
              <a:rPr lang="vi-VN" sz="2400">
                <a:solidFill>
                  <a:schemeClr val="accent4">
                    <a:lumMod val="10000"/>
                  </a:schemeClr>
                </a:solidFill>
                <a:latin typeface="Times New Roman" panose="02020603050405020304" pitchFamily="18" charset="0"/>
                <a:cs typeface="Times New Roman" panose="02020603050405020304" pitchFamily="18" charset="0"/>
              </a:rPr>
              <a:t>Các vị thần: Thổ công, đức Thánh Tản Viên. Ma quỷ: Diêm Vương, hồn ma tướng giặc,…</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Đốt đền xong, Tử Văn phát bệnh; quỷ sứ đến bắt Tử Văn đi.</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Viên Bách hộ họ Thôi bị đày xuống Cửu U</a:t>
            </a:r>
            <a:r>
              <a:rPr lang="en-US" sz="2400">
                <a:solidFill>
                  <a:schemeClr val="accent4">
                    <a:lumMod val="10000"/>
                  </a:schemeClr>
                </a:solidFill>
                <a:latin typeface="Times New Roman" panose="02020603050405020304" pitchFamily="18" charset="0"/>
                <a:cs typeface="Times New Roman" panose="02020603050405020304" pitchFamily="18" charset="0"/>
              </a:rPr>
              <a:t>.</a:t>
            </a: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về đến nhà mới biết mình đã chết được </a:t>
            </a:r>
            <a:r>
              <a:rPr lang="en-US" sz="2400">
                <a:solidFill>
                  <a:schemeClr val="accent4">
                    <a:lumMod val="10000"/>
                  </a:schemeClr>
                </a:solidFill>
                <a:latin typeface="Times New Roman" panose="02020603050405020304" pitchFamily="18" charset="0"/>
                <a:cs typeface="Times New Roman" panose="02020603050405020304" pitchFamily="18" charset="0"/>
              </a:rPr>
              <a:t>2</a:t>
            </a:r>
            <a:r>
              <a:rPr lang="vi-VN" sz="2400">
                <a:solidFill>
                  <a:schemeClr val="accent4">
                    <a:lumMod val="10000"/>
                  </a:schemeClr>
                </a:solidFill>
                <a:latin typeface="Times New Roman" panose="02020603050405020304" pitchFamily="18" charset="0"/>
                <a:cs typeface="Times New Roman" panose="02020603050405020304" pitchFamily="18" charset="0"/>
              </a:rPr>
              <a:t> ngày</a:t>
            </a:r>
            <a:r>
              <a:rPr lang="en-US" sz="2400">
                <a:solidFill>
                  <a:schemeClr val="accent4">
                    <a:lumMod val="10000"/>
                  </a:schemeClr>
                </a:solidFill>
                <a:latin typeface="Times New Roman" panose="02020603050405020304" pitchFamily="18" charset="0"/>
                <a:cs typeface="Times New Roman" panose="02020603050405020304" pitchFamily="18" charset="0"/>
              </a:rPr>
              <a:t>.</a:t>
            </a: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sống lại, rồi không bệnh mà mất, thành phán sự đền Tản Viên</a:t>
            </a:r>
            <a:r>
              <a:rPr lang="en-US" sz="2400">
                <a:solidFill>
                  <a:schemeClr val="accent4">
                    <a:lumMod val="10000"/>
                  </a:schemeClr>
                </a:solidFill>
                <a:latin typeface="Times New Roman" panose="02020603050405020304" pitchFamily="18" charset="0"/>
                <a:cs typeface="Times New Roman" panose="02020603050405020304" pitchFamily="18" charset="0"/>
              </a:rPr>
              <a:t>.</a:t>
            </a: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cưỡi gió biến mất,…</a:t>
            </a:r>
            <a:endParaRPr lang="en-US" sz="24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1" name="Rectangle 100"/>
          <p:cNvSpPr/>
          <p:nvPr/>
        </p:nvSpPr>
        <p:spPr>
          <a:xfrm>
            <a:off x="2395960" y="5326274"/>
            <a:ext cx="1608881"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Chủ đề</a:t>
            </a:r>
          </a:p>
        </p:txBody>
      </p:sp>
      <p:sp>
        <p:nvSpPr>
          <p:cNvPr id="102" name="Rectangle 101"/>
          <p:cNvSpPr/>
          <p:nvPr/>
        </p:nvSpPr>
        <p:spPr>
          <a:xfrm>
            <a:off x="4467828" y="5185458"/>
            <a:ext cx="7187880" cy="1159381"/>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400">
                <a:solidFill>
                  <a:schemeClr val="accent4">
                    <a:lumMod val="10000"/>
                  </a:schemeClr>
                </a:solidFill>
                <a:latin typeface="+mj-lt"/>
              </a:rPr>
              <a:t>Đề cao chính nghĩa, dũng cảm cương trực nhất định chiến thắng gian tà.</a:t>
            </a:r>
            <a:endParaRPr lang="en-US" sz="2400" b="1">
              <a:solidFill>
                <a:schemeClr val="accent4">
                  <a:lumMod val="10000"/>
                </a:schemeClr>
              </a:solidFill>
              <a:latin typeface="+mj-lt"/>
              <a:cs typeface="Times New Roman" panose="02020603050405020304" pitchFamily="18" charset="0"/>
            </a:endParaRPr>
          </a:p>
        </p:txBody>
      </p:sp>
      <p:cxnSp>
        <p:nvCxnSpPr>
          <p:cNvPr id="5" name="Elbow Connector 4"/>
          <p:cNvCxnSpPr>
            <a:stCxn id="2" idx="3"/>
            <a:endCxn id="95" idx="1"/>
          </p:cNvCxnSpPr>
          <p:nvPr/>
        </p:nvCxnSpPr>
        <p:spPr>
          <a:xfrm flipV="1">
            <a:off x="1886674" y="1565471"/>
            <a:ext cx="557513" cy="1825910"/>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3" cy="251458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p:cNvCxnSpPr>
          <p:nvPr/>
        </p:nvCxnSpPr>
        <p:spPr>
          <a:xfrm flipV="1">
            <a:off x="4053068" y="1565470"/>
            <a:ext cx="414760"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004841" y="5765148"/>
            <a:ext cx="462987"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89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81"/>
                                        </p:tgtEl>
                                        <p:attrNameLst>
                                          <p:attrName>style.visibility</p:attrName>
                                        </p:attrNameLst>
                                      </p:cBhvr>
                                      <p:to>
                                        <p:strVal val="visible"/>
                                      </p:to>
                                    </p:set>
                                    <p:animEffect transition="in" filter="barn(inVertical)">
                                      <p:cBhvr>
                                        <p:cTn id="15" dur="500"/>
                                        <p:tgtEl>
                                          <p:spTgt spid="228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left)">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arn(inVertical)">
                                      <p:cBhvr>
                                        <p:cTn id="31" dur="500"/>
                                        <p:tgtEl>
                                          <p:spTgt spid="1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a:latin typeface="Times New Roman" panose="02020603050405020304" pitchFamily="18" charset="0"/>
                <a:cs typeface="Times New Roman" panose="02020603050405020304" pitchFamily="18" charset="0"/>
              </a:rPr>
              <a:t>Chuyện chức phán sự đền Tản Viên</a:t>
            </a:r>
          </a:p>
        </p:txBody>
      </p:sp>
      <p:sp>
        <p:nvSpPr>
          <p:cNvPr id="95" name="Rectangle 94"/>
          <p:cNvSpPr/>
          <p:nvPr/>
        </p:nvSpPr>
        <p:spPr>
          <a:xfrm>
            <a:off x="2444185" y="1511460"/>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Nội dung</a:t>
            </a:r>
          </a:p>
        </p:txBody>
      </p:sp>
      <p:sp>
        <p:nvSpPr>
          <p:cNvPr id="96" name="Rectangle 95"/>
          <p:cNvSpPr/>
          <p:nvPr/>
        </p:nvSpPr>
        <p:spPr>
          <a:xfrm>
            <a:off x="4793848" y="474563"/>
            <a:ext cx="6803985" cy="2951543"/>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vi-VN" sz="2500">
                <a:solidFill>
                  <a:schemeClr val="accent4">
                    <a:lumMod val="10000"/>
                  </a:schemeClr>
                </a:solidFill>
                <a:latin typeface="+mj-lt"/>
              </a:rPr>
              <a:t>- Qua hình tượng nhân vật người trí thức Ngô Tử Văn và tên giặc ngoại xâm, tác giả đã ca ngợi chính nghĩa và thái độ kiên quyết diệt trừ gian tà của con người.</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Bài học nhân sinh về chính - tà; thiện - ác.</a:t>
            </a:r>
            <a:endParaRPr lang="en-US" sz="2500" b="1">
              <a:solidFill>
                <a:schemeClr val="accent4">
                  <a:lumMod val="10000"/>
                </a:schemeClr>
              </a:solidFill>
              <a:latin typeface="+mj-lt"/>
              <a:cs typeface="Times New Roman" panose="02020603050405020304" pitchFamily="18" charset="0"/>
            </a:endParaRPr>
          </a:p>
        </p:txBody>
      </p:sp>
      <p:sp>
        <p:nvSpPr>
          <p:cNvPr id="101" name="Rectangle 100"/>
          <p:cNvSpPr/>
          <p:nvPr/>
        </p:nvSpPr>
        <p:spPr>
          <a:xfrm>
            <a:off x="2444184" y="457392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accent4">
                    <a:lumMod val="10000"/>
                  </a:schemeClr>
                </a:solidFill>
                <a:latin typeface="Times New Roman" panose="02020603050405020304" pitchFamily="18" charset="0"/>
                <a:cs typeface="Times New Roman" panose="02020603050405020304" pitchFamily="18" charset="0"/>
              </a:rPr>
              <a:t>Nghệ thuật</a:t>
            </a:r>
          </a:p>
        </p:txBody>
      </p:sp>
      <p:sp>
        <p:nvSpPr>
          <p:cNvPr id="102" name="Rectangle 101"/>
          <p:cNvSpPr/>
          <p:nvPr/>
        </p:nvSpPr>
        <p:spPr>
          <a:xfrm>
            <a:off x="4793848" y="3646027"/>
            <a:ext cx="6803985" cy="2733538"/>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vi-VN" sz="2500">
                <a:solidFill>
                  <a:schemeClr val="accent4">
                    <a:lumMod val="10000"/>
                  </a:schemeClr>
                </a:solidFill>
                <a:latin typeface="+mj-lt"/>
              </a:rPr>
              <a:t>- Xây dựng cốt truyện kịch tính, kết cấu chặt chẽ.</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Dẫn dắt truyện khéo léo, nhiều chi tiết gây sự chú ý, hấp dẫn.</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Sử dụng nhiều yếu tố kì ảo, nhưng vẫn mang những nét hiện thực.</a:t>
            </a:r>
            <a:endParaRPr lang="en-US" sz="2500" b="1">
              <a:solidFill>
                <a:schemeClr val="accent4">
                  <a:lumMod val="10000"/>
                </a:schemeClr>
              </a:solidFill>
              <a:latin typeface="+mj-lt"/>
              <a:cs typeface="Times New Roman" panose="02020603050405020304" pitchFamily="18" charset="0"/>
            </a:endParaRPr>
          </a:p>
        </p:txBody>
      </p:sp>
      <p:cxnSp>
        <p:nvCxnSpPr>
          <p:cNvPr id="5" name="Elbow Connector 4"/>
          <p:cNvCxnSpPr>
            <a:stCxn id="2" idx="3"/>
            <a:endCxn id="95" idx="1"/>
          </p:cNvCxnSpPr>
          <p:nvPr/>
        </p:nvCxnSpPr>
        <p:spPr>
          <a:xfrm flipV="1">
            <a:off x="1886674" y="1950334"/>
            <a:ext cx="557511" cy="1441047"/>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0" cy="162141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a:endCxn id="96" idx="1"/>
          </p:cNvCxnSpPr>
          <p:nvPr/>
        </p:nvCxnSpPr>
        <p:spPr>
          <a:xfrm>
            <a:off x="4409952" y="1950334"/>
            <a:ext cx="383896"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409951" y="5012796"/>
            <a:ext cx="38389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14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81"/>
                                        </p:tgtEl>
                                        <p:attrNameLst>
                                          <p:attrName>style.visibility</p:attrName>
                                        </p:attrNameLst>
                                      </p:cBhvr>
                                      <p:to>
                                        <p:strVal val="visible"/>
                                      </p:to>
                                    </p:set>
                                    <p:animEffect transition="in" filter="barn(inVertical)">
                                      <p:cBhvr>
                                        <p:cTn id="15" dur="500"/>
                                        <p:tgtEl>
                                          <p:spTgt spid="228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left)">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arn(inVertical)">
                                      <p:cBhvr>
                                        <p:cTn id="31" dur="500"/>
                                        <p:tgtEl>
                                          <p:spTgt spid="1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640907" y="5225075"/>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1634633" y="1795568"/>
            <a:ext cx="9166205"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a:solidFill>
                  <a:srgbClr val="FFFFFF"/>
                </a:solidFill>
                <a:latin typeface="Times New Roman" panose="02020603050405020304" pitchFamily="18" charset="0"/>
                <a:cs typeface="Times New Roman" panose="02020603050405020304" pitchFamily="18" charset="0"/>
              </a:rPr>
              <a:t>THỰC HÀNH ĐỌC</a:t>
            </a: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829" y="4491893"/>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73515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a:solidFill>
                  <a:srgbClr val="002060"/>
                </a:solidFill>
                <a:latin typeface="Times New Roman" panose="02020603050405020304" pitchFamily="18" charset="0"/>
                <a:cs typeface="Times New Roman" panose="02020603050405020304" pitchFamily="18" charset="0"/>
              </a:rPr>
              <a:t>âu 1</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32819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677753" y="508412"/>
            <a:ext cx="10272000" cy="763600"/>
          </a:xfrm>
          <a:prstGeom prst="rect">
            <a:avLst/>
          </a:prstGeom>
        </p:spPr>
        <p:txBody>
          <a:bodyPr spcFirstLastPara="1" wrap="square" lIns="121900" tIns="121900" rIns="121900" bIns="121900" anchor="t" anchorCtr="0">
            <a:noAutofit/>
          </a:bodyPr>
          <a:lstStyle/>
          <a:p>
            <a:r>
              <a:rPr lang="en" sz="4400">
                <a:latin typeface="Times New Roman" panose="02020603050405020304" pitchFamily="18" charset="0"/>
                <a:cs typeface="Times New Roman" panose="02020603050405020304" pitchFamily="18" charset="0"/>
              </a:rPr>
              <a:t>Câu 1</a:t>
            </a:r>
            <a:endParaRPr sz="4400">
              <a:latin typeface="Times New Roman" panose="02020603050405020304" pitchFamily="18" charset="0"/>
              <a:cs typeface="Times New Roman" panose="02020603050405020304" pitchFamily="18" charset="0"/>
            </a:endParaRPr>
          </a:p>
        </p:txBody>
      </p:sp>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图片 4" descr="2">
            <a:extLst>
              <a:ext uri="{FF2B5EF4-FFF2-40B4-BE49-F238E27FC236}">
                <a16:creationId xmlns:a16="http://schemas.microsoft.com/office/drawing/2014/main" id="{0EE60873-C64C-EDF7-1303-A1EA997FC0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844" y="-132626"/>
            <a:ext cx="11366157" cy="8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7DDEC01-73FB-6FCB-03ED-3A4E0C9D305D}"/>
              </a:ext>
            </a:extLst>
          </p:cNvPr>
          <p:cNvSpPr txBox="1"/>
          <p:nvPr/>
        </p:nvSpPr>
        <p:spPr>
          <a:xfrm>
            <a:off x="2699892" y="2217210"/>
            <a:ext cx="6770721" cy="3416320"/>
          </a:xfrm>
          <a:prstGeom prst="rect">
            <a:avLst/>
          </a:prstGeom>
          <a:noFill/>
        </p:spPr>
        <p:txBody>
          <a:bodyPr wrap="square">
            <a:spAutoFit/>
          </a:bodyPr>
          <a:lstStyle/>
          <a:p>
            <a:pPr algn="just">
              <a:lnSpc>
                <a:spcPct val="150000"/>
              </a:lnSpc>
            </a:pPr>
            <a:r>
              <a:rPr lang="vi-VN" sz="3600">
                <a:solidFill>
                  <a:schemeClr val="accent4">
                    <a:lumMod val="10000"/>
                  </a:schemeClr>
                </a:solidFill>
                <a:latin typeface="+mj-lt"/>
              </a:rPr>
              <a:t>Những đặc điểm của cốt truyện, nhân vật, không gian, thời gian, lời người kể chuyện và lời nhân vật của một truyện truyền kì.</a:t>
            </a:r>
            <a:endParaRPr lang="en-US" sz="3600">
              <a:solidFill>
                <a:schemeClr val="accent4">
                  <a:lumMod val="10000"/>
                </a:schemeClr>
              </a:solidFill>
              <a:latin typeface="+mj-lt"/>
            </a:endParaRPr>
          </a:p>
        </p:txBody>
      </p:sp>
    </p:spTree>
    <p:extLst>
      <p:ext uri="{BB962C8B-B14F-4D97-AF65-F5344CB8AC3E}">
        <p14:creationId xmlns:p14="http://schemas.microsoft.com/office/powerpoint/2010/main" val="1404060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3" name="Rounded Rectangle 2"/>
          <p:cNvSpPr/>
          <p:nvPr/>
        </p:nvSpPr>
        <p:spPr>
          <a:xfrm>
            <a:off x="700751" y="311438"/>
            <a:ext cx="2408209" cy="9938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30000"/>
              </a:lnSpc>
            </a:pPr>
            <a:r>
              <a:rPr lang="vi-VN" sz="2600" b="1">
                <a:latin typeface="Times New Roman" panose="02020603050405020304" pitchFamily="18" charset="0"/>
                <a:ea typeface="Calibri" panose="020F0502020204030204" pitchFamily="34" charset="0"/>
                <a:cs typeface="Times New Roman" panose="02020603050405020304" pitchFamily="18" charset="0"/>
              </a:rPr>
              <a:t>Đặc điểm cốt truyện</a:t>
            </a:r>
            <a:endParaRPr lang="en-US" sz="2600" b="1"/>
          </a:p>
        </p:txBody>
      </p:sp>
      <p:sp>
        <p:nvSpPr>
          <p:cNvPr id="6" name="Rectangle 5"/>
          <p:cNvSpPr/>
          <p:nvPr/>
        </p:nvSpPr>
        <p:spPr>
          <a:xfrm>
            <a:off x="3185159" y="311438"/>
            <a:ext cx="8549641" cy="1126783"/>
          </a:xfrm>
          <a:prstGeom prst="rect">
            <a:avLst/>
          </a:prstGeom>
          <a:solidFill>
            <a:srgbClr val="FCE3EE"/>
          </a:solidFill>
        </p:spPr>
        <p:txBody>
          <a:bodyPr wrap="square">
            <a:spAutoFit/>
          </a:bodyPr>
          <a:lstStyle/>
          <a:p>
            <a:pPr marL="457200" indent="-457200" algn="just">
              <a:lnSpc>
                <a:spcPct val="130000"/>
              </a:lnSpc>
              <a:buFont typeface="Arial" panose="020B0604020202020204" pitchFamily="34" charset="0"/>
              <a:buChar char="•"/>
            </a:pPr>
            <a:r>
              <a:rPr lang="en-US" sz="26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vi-VN" sz="26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ô phỏng cốt truyện dân gian, được tổ chức theo chuỗi sự kiện được sắp xếp theo trật tự tuyến tính.</a:t>
            </a:r>
            <a:endParaRPr lang="en-US" sz="26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700751" y="1430968"/>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a:latin typeface="Times New Roman" panose="02020603050405020304" pitchFamily="18" charset="0"/>
                <a:ea typeface="Calibri" panose="020F0502020204030204" pitchFamily="34" charset="0"/>
                <a:cs typeface="Times New Roman" panose="02020603050405020304" pitchFamily="18" charset="0"/>
              </a:rPr>
              <a:t>Nhân vật</a:t>
            </a:r>
            <a:endParaRPr lang="en-US" sz="2600" b="1"/>
          </a:p>
        </p:txBody>
      </p:sp>
      <p:sp>
        <p:nvSpPr>
          <p:cNvPr id="15" name="Rectangle 14"/>
          <p:cNvSpPr/>
          <p:nvPr/>
        </p:nvSpPr>
        <p:spPr>
          <a:xfrm>
            <a:off x="3185159" y="1609153"/>
            <a:ext cx="8549641" cy="492443"/>
          </a:xfrm>
          <a:prstGeom prst="rect">
            <a:avLst/>
          </a:prstGeom>
          <a:solidFill>
            <a:srgbClr val="FCE3EE"/>
          </a:solidFill>
        </p:spPr>
        <p:txBody>
          <a:bodyPr wrap="square">
            <a:spAutoFit/>
          </a:bodyPr>
          <a:lstStyle/>
          <a:p>
            <a:pPr marL="457200" indent="-457200" algn="just">
              <a:buFont typeface="Arial" panose="020B0604020202020204" pitchFamily="34" charset="0"/>
              <a:buChar char="•"/>
            </a:pPr>
            <a:r>
              <a:rPr lang="vi-VN" sz="26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Ngọc Hoàng Thượng Đế, Ngọc Tỳ, Sơn thần, Thủy thần,…</a:t>
            </a:r>
            <a:endParaRPr lang="en-US" sz="26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5"/>
          <p:cNvSpPr/>
          <p:nvPr/>
        </p:nvSpPr>
        <p:spPr>
          <a:xfrm>
            <a:off x="700748" y="2405452"/>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a:latin typeface="Times New Roman" panose="02020603050405020304" pitchFamily="18" charset="0"/>
                <a:ea typeface="Calibri" panose="020F0502020204030204" pitchFamily="34" charset="0"/>
                <a:cs typeface="Times New Roman" panose="02020603050405020304" pitchFamily="18" charset="0"/>
              </a:rPr>
              <a:t>Không gian</a:t>
            </a:r>
            <a:endParaRPr lang="en-US" sz="2600" b="1"/>
          </a:p>
        </p:txBody>
      </p:sp>
      <p:sp>
        <p:nvSpPr>
          <p:cNvPr id="17" name="Rectangle 16"/>
          <p:cNvSpPr/>
          <p:nvPr/>
        </p:nvSpPr>
        <p:spPr>
          <a:xfrm>
            <a:off x="3185159" y="2568249"/>
            <a:ext cx="8069869" cy="523220"/>
          </a:xfrm>
          <a:prstGeom prst="rect">
            <a:avLst/>
          </a:prstGeom>
          <a:solidFill>
            <a:srgbClr val="FCE3EE"/>
          </a:solidFill>
        </p:spPr>
        <p:txBody>
          <a:bodyPr wrap="square">
            <a:spAutoFit/>
          </a:bodyPr>
          <a:lstStyle/>
          <a:p>
            <a:pPr marL="457200" indent="-457200" algn="just">
              <a:spcAft>
                <a:spcPts val="800"/>
              </a:spcAft>
              <a:buFont typeface="Arial" panose="020B0604020202020204" pitchFamily="34" charset="0"/>
              <a:buChar char="•"/>
            </a:pPr>
            <a:r>
              <a:rPr lang="en-US"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ó sự pha trộn giữa cõi trần và cõi tiên.</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ounded Rectangle 19"/>
          <p:cNvSpPr/>
          <p:nvPr/>
        </p:nvSpPr>
        <p:spPr>
          <a:xfrm>
            <a:off x="700747" y="3379936"/>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a:latin typeface="Times New Roman" panose="02020603050405020304" pitchFamily="18" charset="0"/>
                <a:ea typeface="Calibri" panose="020F0502020204030204" pitchFamily="34" charset="0"/>
                <a:cs typeface="Times New Roman" panose="02020603050405020304" pitchFamily="18" charset="0"/>
              </a:rPr>
              <a:t>Thời gian</a:t>
            </a:r>
            <a:endParaRPr lang="en-US" sz="2600" b="1"/>
          </a:p>
        </p:txBody>
      </p:sp>
      <p:sp>
        <p:nvSpPr>
          <p:cNvPr id="21" name="Rectangle 20"/>
          <p:cNvSpPr/>
          <p:nvPr/>
        </p:nvSpPr>
        <p:spPr>
          <a:xfrm>
            <a:off x="3185159" y="3520548"/>
            <a:ext cx="8549641" cy="523220"/>
          </a:xfrm>
          <a:prstGeom prst="rect">
            <a:avLst/>
          </a:prstGeom>
          <a:solidFill>
            <a:srgbClr val="FCE3EE"/>
          </a:solidFill>
        </p:spPr>
        <p:txBody>
          <a:bodyPr wrap="square">
            <a:spAutoFit/>
          </a:bodyPr>
          <a:lstStyle/>
          <a:p>
            <a:pPr marL="457200" indent="-457200" algn="just">
              <a:spcAft>
                <a:spcPts val="800"/>
              </a:spcAft>
              <a:buFont typeface="Arial" panose="020B0604020202020204" pitchFamily="34" charset="0"/>
              <a:buChar char="•"/>
            </a:pPr>
            <a:r>
              <a:rPr lang="en-US"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õi tiên nơi mọi thứ không biến đổi, không giới hạn.</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21"/>
          <p:cNvSpPr/>
          <p:nvPr/>
        </p:nvSpPr>
        <p:spPr>
          <a:xfrm>
            <a:off x="700747" y="4354609"/>
            <a:ext cx="3535973"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a:latin typeface="Times New Roman" panose="02020603050405020304" pitchFamily="18" charset="0"/>
                <a:ea typeface="Calibri" panose="020F0502020204030204" pitchFamily="34" charset="0"/>
                <a:cs typeface="Times New Roman" panose="02020603050405020304" pitchFamily="18" charset="0"/>
              </a:rPr>
              <a:t>Lời người kể chuyện</a:t>
            </a:r>
            <a:endParaRPr lang="en-US" sz="2600" b="1"/>
          </a:p>
        </p:txBody>
      </p:sp>
      <p:sp>
        <p:nvSpPr>
          <p:cNvPr id="23" name="Rounded Rectangle 22"/>
          <p:cNvSpPr/>
          <p:nvPr/>
        </p:nvSpPr>
        <p:spPr>
          <a:xfrm>
            <a:off x="700747" y="5338991"/>
            <a:ext cx="3535973" cy="11989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30000"/>
              </a:lnSpc>
            </a:pPr>
            <a:r>
              <a:rPr lang="en-US" sz="2600" b="1">
                <a:latin typeface="Times New Roman" panose="02020603050405020304" pitchFamily="18" charset="0"/>
                <a:ea typeface="Calibri" panose="020F0502020204030204" pitchFamily="34" charset="0"/>
                <a:cs typeface="Times New Roman" panose="02020603050405020304" pitchFamily="18" charset="0"/>
              </a:rPr>
              <a:t>Lời nhân vật của một truyện truyền kì</a:t>
            </a:r>
            <a:endParaRPr lang="en-US" sz="2600" b="1"/>
          </a:p>
        </p:txBody>
      </p:sp>
      <p:sp>
        <p:nvSpPr>
          <p:cNvPr id="7" name="Rectangle 6"/>
          <p:cNvSpPr/>
          <p:nvPr/>
        </p:nvSpPr>
        <p:spPr>
          <a:xfrm>
            <a:off x="4366555" y="4545281"/>
            <a:ext cx="5184433" cy="523220"/>
          </a:xfrm>
          <a:prstGeom prst="rect">
            <a:avLst/>
          </a:prstGeom>
          <a:solidFill>
            <a:srgbClr val="FCE3EE"/>
          </a:solidFill>
        </p:spPr>
        <p:txBody>
          <a:bodyPr wrap="none">
            <a:spAutoFit/>
          </a:bodyPr>
          <a:lstStyle/>
          <a:p>
            <a:pPr marL="457200" indent="-457200">
              <a:spcAft>
                <a:spcPts val="800"/>
              </a:spcAft>
              <a:buFont typeface="Arial" panose="020B0604020202020204" pitchFamily="34" charset="0"/>
              <a:buChar char="•"/>
            </a:pP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Ngôi thứ ba, điểm nhìn toàn tri.</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366555" y="5692254"/>
            <a:ext cx="5383205" cy="523220"/>
          </a:xfrm>
          <a:prstGeom prst="rect">
            <a:avLst/>
          </a:prstGeom>
          <a:solidFill>
            <a:srgbClr val="FCE3EE"/>
          </a:solidFill>
        </p:spPr>
        <p:txBody>
          <a:bodyPr wrap="none">
            <a:spAutoFit/>
          </a:bodyPr>
          <a:lstStyle/>
          <a:p>
            <a:pPr marL="457200" indent="-457200">
              <a:spcAft>
                <a:spcPts val="800"/>
              </a:spcAft>
              <a:buFont typeface="Arial" panose="020B0604020202020204" pitchFamily="34" charset="0"/>
              <a:buChar char="•"/>
            </a:pPr>
            <a:r>
              <a:rPr lang="en-US"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ử dụng nhiều điển cố, điển tích</a:t>
            </a:r>
            <a:r>
              <a:rPr lang="en-US"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Freeform 11"/>
          <p:cNvSpPr/>
          <p:nvPr/>
        </p:nvSpPr>
        <p:spPr>
          <a:xfrm>
            <a:off x="9620349" y="4791502"/>
            <a:ext cx="2571651" cy="2081965"/>
          </a:xfrm>
          <a:custGeom>
            <a:avLst/>
            <a:gdLst/>
            <a:ahLst/>
            <a:cxnLst/>
            <a:rect l="l" t="t" r="r" b="b"/>
            <a:pathLst>
              <a:path w="2327638" h="1884417">
                <a:moveTo>
                  <a:pt x="0" y="0"/>
                </a:moveTo>
                <a:lnTo>
                  <a:pt x="2327638" y="0"/>
                </a:lnTo>
                <a:lnTo>
                  <a:pt x="2327638" y="1884416"/>
                </a:lnTo>
                <a:lnTo>
                  <a:pt x="0" y="1884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4772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4" grpId="0" animBg="1"/>
      <p:bldP spid="15" grpId="0" animBg="1"/>
      <p:bldP spid="16" grpId="0" animBg="1"/>
      <p:bldP spid="17" grpId="0" animBg="1"/>
      <p:bldP spid="20" grpId="0" animBg="1"/>
      <p:bldP spid="21" grpId="0" animBg="1"/>
      <p:bldP spid="22" grpId="0" animBg="1"/>
      <p:bldP spid="23"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2</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7006807" y="3001806"/>
            <a:ext cx="4490841" cy="3268289"/>
          </a:xfrm>
          <a:prstGeom prst="rect">
            <a:avLst/>
          </a:prstGeom>
        </p:spPr>
      </p:pic>
      <p:sp>
        <p:nvSpPr>
          <p:cNvPr id="2" name="Rectangle 1"/>
          <p:cNvSpPr/>
          <p:nvPr/>
        </p:nvSpPr>
        <p:spPr>
          <a:xfrm>
            <a:off x="6838121" y="838410"/>
            <a:ext cx="2424489"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779</a:t>
            </a: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211649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71"/>
                                        </p:tgtEl>
                                        <p:attrNameLst>
                                          <p:attrName>style.visibility</p:attrName>
                                        </p:attrNameLst>
                                      </p:cBhvr>
                                      <p:to>
                                        <p:strVal val="visible"/>
                                      </p:to>
                                    </p:set>
                                    <p:animEffect transition="in" filter="barn(inVertical)">
                                      <p:cBhvr>
                                        <p:cTn id="7" dur="500"/>
                                        <p:tgtEl>
                                          <p:spTgt spid="22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2"/>
                                        </p:tgtEl>
                                        <p:attrNameLst>
                                          <p:attrName>style.visibility</p:attrName>
                                        </p:attrNameLst>
                                      </p:cBhvr>
                                      <p:to>
                                        <p:strVal val="visible"/>
                                      </p:to>
                                    </p:set>
                                    <p:animEffect transition="in" filter="barn(inVertical)">
                                      <p:cBhvr>
                                        <p:cTn id="10" dur="500"/>
                                        <p:tgtEl>
                                          <p:spTgt spid="227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3"/>
                                        </p:tgtEl>
                                        <p:attrNameLst>
                                          <p:attrName>style.visibility</p:attrName>
                                        </p:attrNameLst>
                                      </p:cBhvr>
                                      <p:to>
                                        <p:strVal val="visible"/>
                                      </p:to>
                                    </p:set>
                                    <p:animEffect transition="in" filter="barn(inVertical)">
                                      <p:cBhvr>
                                        <p:cTn id="13" dur="500"/>
                                        <p:tgtEl>
                                          <p:spTgt spid="227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02"/>
                                        </p:tgtEl>
                                        <p:attrNameLst>
                                          <p:attrName>style.visibility</p:attrName>
                                        </p:attrNameLst>
                                      </p:cBhvr>
                                      <p:to>
                                        <p:strVal val="visible"/>
                                      </p:to>
                                    </p:set>
                                    <p:animEffect transition="in" filter="barn(inVertical)">
                                      <p:cBhvr>
                                        <p:cTn id="40" dur="500"/>
                                        <p:tgtEl>
                                          <p:spTgt spid="230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3"/>
                                        </p:tgtEl>
                                        <p:attrNameLst>
                                          <p:attrName>style.visibility</p:attrName>
                                        </p:attrNameLst>
                                      </p:cBhvr>
                                      <p:to>
                                        <p:strVal val="visible"/>
                                      </p:to>
                                    </p:set>
                                    <p:animEffect transition="in" filter="barn(inVertical)">
                                      <p:cBhvr>
                                        <p:cTn id="43" dur="500"/>
                                        <p:tgtEl>
                                          <p:spTgt spid="230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4"/>
                                        </p:tgtEl>
                                        <p:attrNameLst>
                                          <p:attrName>style.visibility</p:attrName>
                                        </p:attrNameLst>
                                      </p:cBhvr>
                                      <p:to>
                                        <p:strVal val="visible"/>
                                      </p:to>
                                    </p:set>
                                    <p:animEffect transition="in" filter="barn(inVertical)">
                                      <p:cBhvr>
                                        <p:cTn id="46" dur="500"/>
                                        <p:tgtEl>
                                          <p:spTgt spid="230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5"/>
                                        </p:tgtEl>
                                        <p:attrNameLst>
                                          <p:attrName>style.visibility</p:attrName>
                                        </p:attrNameLst>
                                      </p:cBhvr>
                                      <p:to>
                                        <p:strVal val="visible"/>
                                      </p:to>
                                    </p:set>
                                    <p:animEffect transition="in" filter="barn(inVertical)">
                                      <p:cBhvr>
                                        <p:cTn id="49" dur="500"/>
                                        <p:tgtEl>
                                          <p:spTgt spid="230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6"/>
                                        </p:tgtEl>
                                        <p:attrNameLst>
                                          <p:attrName>style.visibility</p:attrName>
                                        </p:attrNameLst>
                                      </p:cBhvr>
                                      <p:to>
                                        <p:strVal val="visible"/>
                                      </p:to>
                                    </p:set>
                                    <p:animEffect transition="in" filter="barn(inVertical)">
                                      <p:cBhvr>
                                        <p:cTn id="52" dur="500"/>
                                        <p:tgtEl>
                                          <p:spTgt spid="230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7"/>
                                        </p:tgtEl>
                                        <p:attrNameLst>
                                          <p:attrName>style.visibility</p:attrName>
                                        </p:attrNameLst>
                                      </p:cBhvr>
                                      <p:to>
                                        <p:strVal val="visible"/>
                                      </p:to>
                                    </p:set>
                                    <p:animEffect transition="in" filter="barn(inVertical)">
                                      <p:cBhvr>
                                        <p:cTn id="55" dur="500"/>
                                        <p:tgtEl>
                                          <p:spTgt spid="230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8"/>
                                        </p:tgtEl>
                                        <p:attrNameLst>
                                          <p:attrName>style.visibility</p:attrName>
                                        </p:attrNameLst>
                                      </p:cBhvr>
                                      <p:to>
                                        <p:strVal val="visible"/>
                                      </p:to>
                                    </p:set>
                                    <p:animEffect transition="in" filter="barn(inVertical)">
                                      <p:cBhvr>
                                        <p:cTn id="58" dur="500"/>
                                        <p:tgtEl>
                                          <p:spTgt spid="2308"/>
                                        </p:tgtEl>
                                      </p:cBhvr>
                                    </p:animEffect>
                                  </p:childTnLst>
                                </p:cTn>
                              </p:par>
                              <p:par>
                                <p:cTn id="59" presetID="16" presetClass="entr" presetSubtype="21" fill="hold" nodeType="withEffect">
                                  <p:stCondLst>
                                    <p:cond delay="0"/>
                                  </p:stCondLst>
                                  <p:childTnLst>
                                    <p:set>
                                      <p:cBhvr>
                                        <p:cTn id="60" dur="1" fill="hold">
                                          <p:stCondLst>
                                            <p:cond delay="0"/>
                                          </p:stCondLst>
                                        </p:cTn>
                                        <p:tgtEl>
                                          <p:spTgt spid="2309"/>
                                        </p:tgtEl>
                                        <p:attrNameLst>
                                          <p:attrName>style.visibility</p:attrName>
                                        </p:attrNameLst>
                                      </p:cBhvr>
                                      <p:to>
                                        <p:strVal val="visible"/>
                                      </p:to>
                                    </p:set>
                                    <p:animEffect transition="in" filter="barn(inVertical)">
                                      <p:cBhvr>
                                        <p:cTn id="61" dur="500"/>
                                        <p:tgtEl>
                                          <p:spTgt spid="230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23"/>
                                        </p:tgtEl>
                                        <p:attrNameLst>
                                          <p:attrName>style.visibility</p:attrName>
                                        </p:attrNameLst>
                                      </p:cBhvr>
                                      <p:to>
                                        <p:strVal val="visible"/>
                                      </p:to>
                                    </p:set>
                                    <p:animEffect transition="in" filter="barn(inVertical)">
                                      <p:cBhvr>
                                        <p:cTn id="64" dur="500"/>
                                        <p:tgtEl>
                                          <p:spTgt spid="232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55"/>
                                        </p:tgtEl>
                                        <p:attrNameLst>
                                          <p:attrName>style.visibility</p:attrName>
                                        </p:attrNameLst>
                                      </p:cBhvr>
                                      <p:to>
                                        <p:strVal val="visible"/>
                                      </p:to>
                                    </p:set>
                                    <p:animEffect transition="in" filter="fade">
                                      <p:cBhvr>
                                        <p:cTn id="69" dur="1000"/>
                                        <p:tgtEl>
                                          <p:spTgt spid="2255"/>
                                        </p:tgtEl>
                                      </p:cBhvr>
                                    </p:animEffect>
                                    <p:anim calcmode="lin" valueType="num">
                                      <p:cBhvr>
                                        <p:cTn id="70" dur="1000" fill="hold"/>
                                        <p:tgtEl>
                                          <p:spTgt spid="2255"/>
                                        </p:tgtEl>
                                        <p:attrNameLst>
                                          <p:attrName>ppt_x</p:attrName>
                                        </p:attrNameLst>
                                      </p:cBhvr>
                                      <p:tavLst>
                                        <p:tav tm="0">
                                          <p:val>
                                            <p:strVal val="#ppt_x"/>
                                          </p:val>
                                        </p:tav>
                                        <p:tav tm="100000">
                                          <p:val>
                                            <p:strVal val="#ppt_x"/>
                                          </p:val>
                                        </p:tav>
                                      </p:tavLst>
                                    </p:anim>
                                    <p:anim calcmode="lin" valueType="num">
                                      <p:cBhvr>
                                        <p:cTn id="71" dur="1000" fill="hold"/>
                                        <p:tgtEl>
                                          <p:spTgt spid="225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53"/>
                                        </p:tgtEl>
                                        <p:attrNameLst>
                                          <p:attrName>style.visibility</p:attrName>
                                        </p:attrNameLst>
                                      </p:cBhvr>
                                      <p:to>
                                        <p:strVal val="visible"/>
                                      </p:to>
                                    </p:set>
                                    <p:animEffect transition="in" filter="fade">
                                      <p:cBhvr>
                                        <p:cTn id="74" dur="1000"/>
                                        <p:tgtEl>
                                          <p:spTgt spid="2253"/>
                                        </p:tgtEl>
                                      </p:cBhvr>
                                    </p:animEffect>
                                    <p:anim calcmode="lin" valueType="num">
                                      <p:cBhvr>
                                        <p:cTn id="75" dur="1000" fill="hold"/>
                                        <p:tgtEl>
                                          <p:spTgt spid="2253"/>
                                        </p:tgtEl>
                                        <p:attrNameLst>
                                          <p:attrName>ppt_x</p:attrName>
                                        </p:attrNameLst>
                                      </p:cBhvr>
                                      <p:tavLst>
                                        <p:tav tm="0">
                                          <p:val>
                                            <p:strVal val="#ppt_x"/>
                                          </p:val>
                                        </p:tav>
                                        <p:tav tm="100000">
                                          <p:val>
                                            <p:strVal val="#ppt_x"/>
                                          </p:val>
                                        </p:tav>
                                      </p:tavLst>
                                    </p:anim>
                                    <p:anim calcmode="lin" valueType="num">
                                      <p:cBhvr>
                                        <p:cTn id="76" dur="1000" fill="hold"/>
                                        <p:tgtEl>
                                          <p:spTgt spid="225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54"/>
                                        </p:tgtEl>
                                        <p:attrNameLst>
                                          <p:attrName>style.visibility</p:attrName>
                                        </p:attrNameLst>
                                      </p:cBhvr>
                                      <p:to>
                                        <p:strVal val="visible"/>
                                      </p:to>
                                    </p:set>
                                    <p:animEffect transition="in" filter="fade">
                                      <p:cBhvr>
                                        <p:cTn id="79" dur="1000"/>
                                        <p:tgtEl>
                                          <p:spTgt spid="2254"/>
                                        </p:tgtEl>
                                      </p:cBhvr>
                                    </p:animEffect>
                                    <p:anim calcmode="lin" valueType="num">
                                      <p:cBhvr>
                                        <p:cTn id="80" dur="1000" fill="hold"/>
                                        <p:tgtEl>
                                          <p:spTgt spid="2254"/>
                                        </p:tgtEl>
                                        <p:attrNameLst>
                                          <p:attrName>ppt_x</p:attrName>
                                        </p:attrNameLst>
                                      </p:cBhvr>
                                      <p:tavLst>
                                        <p:tav tm="0">
                                          <p:val>
                                            <p:strVal val="#ppt_x"/>
                                          </p:val>
                                        </p:tav>
                                        <p:tav tm="100000">
                                          <p:val>
                                            <p:strVal val="#ppt_x"/>
                                          </p:val>
                                        </p:tav>
                                      </p:tavLst>
                                    </p:anim>
                                    <p:anim calcmode="lin" valueType="num">
                                      <p:cBhvr>
                                        <p:cTn id="81" dur="1000" fill="hold"/>
                                        <p:tgtEl>
                                          <p:spTgt spid="2254"/>
                                        </p:tgtEl>
                                        <p:attrNameLst>
                                          <p:attrName>ppt_y</p:attrName>
                                        </p:attrNameLst>
                                      </p:cBhvr>
                                      <p:tavLst>
                                        <p:tav tm="0">
                                          <p:val>
                                            <p:strVal val="#ppt_y+.1"/>
                                          </p:val>
                                        </p:tav>
                                        <p:tav tm="100000">
                                          <p:val>
                                            <p:strVal val="#ppt_y"/>
                                          </p:val>
                                        </p:tav>
                                      </p:tavLst>
                                    </p:anim>
                                  </p:childTnLst>
                                </p:cTn>
                              </p:par>
                              <p:par>
                                <p:cTn id="82" presetID="53" presetClass="entr" presetSubtype="16" fill="hold" nodeType="with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pic>
        <p:nvPicPr>
          <p:cNvPr id="2" name="图片 4" descr="2">
            <a:extLst>
              <a:ext uri="{FF2B5EF4-FFF2-40B4-BE49-F238E27FC236}">
                <a16:creationId xmlns:a16="http://schemas.microsoft.com/office/drawing/2014/main" id="{0EE60873-C64C-EDF7-1303-A1EA997FC0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844" y="-132626"/>
            <a:ext cx="11366157" cy="8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8" name="Google Shape;2278;p40"/>
          <p:cNvSpPr txBox="1">
            <a:spLocks noGrp="1"/>
          </p:cNvSpPr>
          <p:nvPr>
            <p:ph type="title"/>
          </p:nvPr>
        </p:nvSpPr>
        <p:spPr>
          <a:xfrm>
            <a:off x="1677753" y="508412"/>
            <a:ext cx="10272000" cy="763600"/>
          </a:xfrm>
          <a:prstGeom prst="rect">
            <a:avLst/>
          </a:prstGeom>
        </p:spPr>
        <p:txBody>
          <a:bodyPr spcFirstLastPara="1" wrap="square" lIns="121900" tIns="121900" rIns="121900" bIns="121900" anchor="t" anchorCtr="0">
            <a:noAutofit/>
          </a:bodyPr>
          <a:lstStyle/>
          <a:p>
            <a:r>
              <a:rPr lang="en" sz="4400">
                <a:latin typeface="Times New Roman" panose="02020603050405020304" pitchFamily="18" charset="0"/>
                <a:cs typeface="Times New Roman" panose="02020603050405020304" pitchFamily="18" charset="0"/>
              </a:rPr>
              <a:t>Câu 2</a:t>
            </a:r>
            <a:endParaRPr sz="4400">
              <a:latin typeface="Times New Roman" panose="02020603050405020304" pitchFamily="18" charset="0"/>
              <a:cs typeface="Times New Roman" panose="02020603050405020304" pitchFamily="18" charset="0"/>
            </a:endParaRPr>
          </a:p>
        </p:txBody>
      </p:sp>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87DDEC01-73FB-6FCB-03ED-3A4E0C9D305D}"/>
              </a:ext>
            </a:extLst>
          </p:cNvPr>
          <p:cNvSpPr txBox="1"/>
          <p:nvPr/>
        </p:nvSpPr>
        <p:spPr>
          <a:xfrm>
            <a:off x="2699892" y="2095290"/>
            <a:ext cx="6770721" cy="3495316"/>
          </a:xfrm>
          <a:prstGeom prst="rect">
            <a:avLst/>
          </a:prstGeom>
          <a:noFill/>
        </p:spPr>
        <p:txBody>
          <a:bodyPr wrap="square">
            <a:spAutoFit/>
          </a:bodyPr>
          <a:lstStyle/>
          <a:p>
            <a:pPr algn="just">
              <a:lnSpc>
                <a:spcPct val="150000"/>
              </a:lnSpc>
            </a:pPr>
            <a:r>
              <a:rPr lang="vi-VN" sz="3800" dirty="0">
                <a:solidFill>
                  <a:schemeClr val="accent4">
                    <a:lumMod val="10000"/>
                  </a:schemeClr>
                </a:solidFill>
                <a:latin typeface="+mj-lt"/>
              </a:rPr>
              <a:t>Những tình huống truyện li kì kết hợp với các chi tiết đậm chất hoang đường tạo nên sự biến hóa bất ngờ, hấp dẫn của truyện.</a:t>
            </a:r>
            <a:endParaRPr lang="en-US" sz="3800" dirty="0">
              <a:solidFill>
                <a:schemeClr val="accent4">
                  <a:lumMod val="10000"/>
                </a:schemeClr>
              </a:solidFill>
              <a:latin typeface="+mj-lt"/>
            </a:endParaRPr>
          </a:p>
        </p:txBody>
      </p:sp>
    </p:spTree>
    <p:extLst>
      <p:ext uri="{BB962C8B-B14F-4D97-AF65-F5344CB8AC3E}">
        <p14:creationId xmlns:p14="http://schemas.microsoft.com/office/powerpoint/2010/main" val="277478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4" name="Rectangle 3"/>
          <p:cNvSpPr/>
          <p:nvPr/>
        </p:nvSpPr>
        <p:spPr>
          <a:xfrm>
            <a:off x="3870960" y="487680"/>
            <a:ext cx="4663440" cy="8534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Times New Roman" panose="02020603050405020304" pitchFamily="18" charset="0"/>
                <a:ea typeface="Calibri" panose="020F0502020204030204" pitchFamily="34" charset="0"/>
                <a:cs typeface="Times New Roman" panose="02020603050405020304" pitchFamily="18" charset="0"/>
              </a:rPr>
              <a:t>Tình huống truyện</a:t>
            </a:r>
            <a:endParaRPr lang="en-US" sz="4000" b="1" dirty="0"/>
          </a:p>
        </p:txBody>
      </p:sp>
      <p:sp>
        <p:nvSpPr>
          <p:cNvPr id="6" name="Rectangle 5"/>
          <p:cNvSpPr/>
          <p:nvPr/>
        </p:nvSpPr>
        <p:spPr>
          <a:xfrm>
            <a:off x="727710" y="1596331"/>
            <a:ext cx="10949940" cy="584775"/>
          </a:xfrm>
          <a:prstGeom prst="rect">
            <a:avLst/>
          </a:prstGeom>
          <a:solidFill>
            <a:srgbClr val="FCE3EE"/>
          </a:solidFill>
        </p:spPr>
        <p:txBody>
          <a:bodyPr wrap="square">
            <a:spAutoFit/>
          </a:bodyPr>
          <a:lstStyle/>
          <a:p>
            <a:pPr algn="ctr">
              <a:spcAft>
                <a:spcPts val="800"/>
              </a:spcAft>
            </a:pPr>
            <a:r>
              <a:rPr lang="vi-VN" sz="3200" i="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Ngọc Hoàng kén rể, Sơn thần và Thủy thần đến thể hiện tài năng.</a:t>
            </a:r>
            <a:endParaRPr lang="en-US" sz="3200" i="1"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p:cNvSpPr/>
          <p:nvPr/>
        </p:nvSpPr>
        <p:spPr>
          <a:xfrm>
            <a:off x="1623060" y="2545080"/>
            <a:ext cx="3665220" cy="85344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Sơn thần</a:t>
            </a:r>
            <a:endParaRPr lang="en-US" sz="3200" b="1">
              <a:solidFill>
                <a:schemeClr val="bg1"/>
              </a:solidFill>
            </a:endParaRPr>
          </a:p>
        </p:txBody>
      </p:sp>
      <p:sp>
        <p:nvSpPr>
          <p:cNvPr id="60" name="Rectangle 59"/>
          <p:cNvSpPr/>
          <p:nvPr/>
        </p:nvSpPr>
        <p:spPr>
          <a:xfrm>
            <a:off x="1165860" y="3762493"/>
            <a:ext cx="4579620" cy="24837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3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“xua tay lên quãng không, chỉ vào cung tuyết lập tức biến thành gò núi” …</a:t>
            </a:r>
            <a:endParaRPr lang="en-US" sz="32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p:cNvSpPr/>
          <p:nvPr/>
        </p:nvSpPr>
        <p:spPr>
          <a:xfrm>
            <a:off x="7018020" y="2545080"/>
            <a:ext cx="3665220" cy="85344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Thuỷ thần</a:t>
            </a:r>
            <a:endParaRPr lang="en-US" sz="3200" b="1">
              <a:solidFill>
                <a:schemeClr val="bg1"/>
              </a:solidFill>
            </a:endParaRPr>
          </a:p>
        </p:txBody>
      </p:sp>
      <p:sp>
        <p:nvSpPr>
          <p:cNvPr id="62" name="Rectangle 61"/>
          <p:cNvSpPr/>
          <p:nvPr/>
        </p:nvSpPr>
        <p:spPr>
          <a:xfrm>
            <a:off x="6560820" y="3762493"/>
            <a:ext cx="4579620" cy="248374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accent4">
                    <a:lumMod val="10000"/>
                  </a:schemeClr>
                </a:solidFill>
                <a:latin typeface="Times New Roman" panose="02020603050405020304" pitchFamily="18" charset="0"/>
                <a:ea typeface="Calibri" panose="020F0502020204030204" pitchFamily="34" charset="0"/>
              </a:rPr>
              <a:t>“thè lưỡi như phù bỗng vạn ngõ vàn cửa biến thành biển”…</a:t>
            </a:r>
            <a:endParaRPr lang="en-US" sz="3200">
              <a:solidFill>
                <a:schemeClr val="accent4">
                  <a:lumMod val="10000"/>
                </a:schemeClr>
              </a:solidFill>
            </a:endParaRPr>
          </a:p>
        </p:txBody>
      </p:sp>
      <p:pic>
        <p:nvPicPr>
          <p:cNvPr id="63"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39911">
            <a:off x="4892346" y="3400602"/>
            <a:ext cx="1006459" cy="359809"/>
          </a:xfrm>
          <a:prstGeom prst="rect">
            <a:avLst/>
          </a:prstGeom>
        </p:spPr>
      </p:pic>
      <p:pic>
        <p:nvPicPr>
          <p:cNvPr id="64"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39911">
            <a:off x="10317787" y="3400600"/>
            <a:ext cx="1006459" cy="359809"/>
          </a:xfrm>
          <a:prstGeom prst="rect">
            <a:avLst/>
          </a:prstGeom>
        </p:spPr>
      </p:pic>
    </p:spTree>
    <p:extLst>
      <p:ext uri="{BB962C8B-B14F-4D97-AF65-F5344CB8AC3E}">
        <p14:creationId xmlns:p14="http://schemas.microsoft.com/office/powerpoint/2010/main" val="3346279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strips(downLeft)">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randombar(horizontal)">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9" grpId="0" animBg="1"/>
      <p:bldP spid="60"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 name="Google Shape;4210;p81">
            <a:extLst>
              <a:ext uri="{FF2B5EF4-FFF2-40B4-BE49-F238E27FC236}">
                <a16:creationId xmlns:a16="http://schemas.microsoft.com/office/drawing/2014/main" id="{51F0D81A-1369-F7B8-AEF2-859D81EDAE4F}"/>
              </a:ext>
            </a:extLst>
          </p:cNvPr>
          <p:cNvGrpSpPr/>
          <p:nvPr/>
        </p:nvGrpSpPr>
        <p:grpSpPr>
          <a:xfrm>
            <a:off x="1385100" y="4140179"/>
            <a:ext cx="1914691" cy="2395398"/>
            <a:chOff x="5972575" y="2706600"/>
            <a:chExt cx="1145700" cy="1400625"/>
          </a:xfrm>
        </p:grpSpPr>
        <p:sp>
          <p:nvSpPr>
            <p:cNvPr id="3" name="Google Shape;4211;p81">
              <a:extLst>
                <a:ext uri="{FF2B5EF4-FFF2-40B4-BE49-F238E27FC236}">
                  <a16:creationId xmlns:a16="http://schemas.microsoft.com/office/drawing/2014/main" id="{1EE6FED5-E25A-6797-6F14-2025FF068878}"/>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 name="Google Shape;4212;p81">
              <a:extLst>
                <a:ext uri="{FF2B5EF4-FFF2-40B4-BE49-F238E27FC236}">
                  <a16:creationId xmlns:a16="http://schemas.microsoft.com/office/drawing/2014/main" id="{25B32EB8-2E69-B8E2-041A-4ECDC2E57B4B}"/>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4213;p81">
              <a:extLst>
                <a:ext uri="{FF2B5EF4-FFF2-40B4-BE49-F238E27FC236}">
                  <a16:creationId xmlns:a16="http://schemas.microsoft.com/office/drawing/2014/main" id="{3AEA44AE-3528-575B-0859-DDEC8ED7C667}"/>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4214;p81">
              <a:extLst>
                <a:ext uri="{FF2B5EF4-FFF2-40B4-BE49-F238E27FC236}">
                  <a16:creationId xmlns:a16="http://schemas.microsoft.com/office/drawing/2014/main" id="{067E6ED4-BECA-84A6-C707-ACEF71C15081}"/>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4215;p81">
              <a:extLst>
                <a:ext uri="{FF2B5EF4-FFF2-40B4-BE49-F238E27FC236}">
                  <a16:creationId xmlns:a16="http://schemas.microsoft.com/office/drawing/2014/main" id="{C116308C-D106-BE76-F7CD-3C20D65AE986}"/>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4216;p81">
              <a:extLst>
                <a:ext uri="{FF2B5EF4-FFF2-40B4-BE49-F238E27FC236}">
                  <a16:creationId xmlns:a16="http://schemas.microsoft.com/office/drawing/2014/main" id="{CB8731AB-F634-D0AB-1FAD-A579BAEB29EE}"/>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217;p81">
              <a:extLst>
                <a:ext uri="{FF2B5EF4-FFF2-40B4-BE49-F238E27FC236}">
                  <a16:creationId xmlns:a16="http://schemas.microsoft.com/office/drawing/2014/main" id="{0D339426-C98C-4632-B991-9BACA1A07571}"/>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218;p81">
              <a:extLst>
                <a:ext uri="{FF2B5EF4-FFF2-40B4-BE49-F238E27FC236}">
                  <a16:creationId xmlns:a16="http://schemas.microsoft.com/office/drawing/2014/main" id="{684C6DB5-A292-255C-088E-C40D7A2667C9}"/>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219;p81">
              <a:extLst>
                <a:ext uri="{FF2B5EF4-FFF2-40B4-BE49-F238E27FC236}">
                  <a16:creationId xmlns:a16="http://schemas.microsoft.com/office/drawing/2014/main" id="{7692E1BF-1454-C01A-6EEA-EFAB80005477}"/>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220;p81">
              <a:extLst>
                <a:ext uri="{FF2B5EF4-FFF2-40B4-BE49-F238E27FC236}">
                  <a16:creationId xmlns:a16="http://schemas.microsoft.com/office/drawing/2014/main" id="{2BF10F60-8206-866D-0340-ABDDA348FBFF}"/>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221;p81">
              <a:extLst>
                <a:ext uri="{FF2B5EF4-FFF2-40B4-BE49-F238E27FC236}">
                  <a16:creationId xmlns:a16="http://schemas.microsoft.com/office/drawing/2014/main" id="{DD4C53EF-97E0-66CB-DD97-B15C3DE02503}"/>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222;p81">
              <a:extLst>
                <a:ext uri="{FF2B5EF4-FFF2-40B4-BE49-F238E27FC236}">
                  <a16:creationId xmlns:a16="http://schemas.microsoft.com/office/drawing/2014/main" id="{D5C8F50A-60F7-5DDB-ADF0-2AD3F8422307}"/>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223;p81">
              <a:extLst>
                <a:ext uri="{FF2B5EF4-FFF2-40B4-BE49-F238E27FC236}">
                  <a16:creationId xmlns:a16="http://schemas.microsoft.com/office/drawing/2014/main" id="{C1314D7B-E1B4-C686-E3E1-B95294E202C2}"/>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0" name="Google Shape;4224;p81">
              <a:extLst>
                <a:ext uri="{FF2B5EF4-FFF2-40B4-BE49-F238E27FC236}">
                  <a16:creationId xmlns:a16="http://schemas.microsoft.com/office/drawing/2014/main" id="{787A56FF-D705-5321-1AC5-54E72475DCEA}"/>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1" name="Google Shape;4225;p81">
              <a:extLst>
                <a:ext uri="{FF2B5EF4-FFF2-40B4-BE49-F238E27FC236}">
                  <a16:creationId xmlns:a16="http://schemas.microsoft.com/office/drawing/2014/main" id="{FFDE0C70-350C-2375-E1F0-F828A30863BF}"/>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2" name="Google Shape;4226;p81">
              <a:extLst>
                <a:ext uri="{FF2B5EF4-FFF2-40B4-BE49-F238E27FC236}">
                  <a16:creationId xmlns:a16="http://schemas.microsoft.com/office/drawing/2014/main" id="{0744A1FA-F95F-F182-EDDA-C66B25EB21BB}"/>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3" name="Google Shape;4227;p81">
              <a:extLst>
                <a:ext uri="{FF2B5EF4-FFF2-40B4-BE49-F238E27FC236}">
                  <a16:creationId xmlns:a16="http://schemas.microsoft.com/office/drawing/2014/main" id="{CF700485-E73F-6FAA-0A7E-101C079D1594}"/>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4" name="Google Shape;4228;p81">
              <a:extLst>
                <a:ext uri="{FF2B5EF4-FFF2-40B4-BE49-F238E27FC236}">
                  <a16:creationId xmlns:a16="http://schemas.microsoft.com/office/drawing/2014/main" id="{05969D3C-78A7-C8A9-75CB-6BBDD55966CA}"/>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5" name="Google Shape;4229;p81">
              <a:extLst>
                <a:ext uri="{FF2B5EF4-FFF2-40B4-BE49-F238E27FC236}">
                  <a16:creationId xmlns:a16="http://schemas.microsoft.com/office/drawing/2014/main" id="{5F146F17-FADA-3710-C288-AFD67388CEC8}"/>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6" name="Google Shape;4230;p81">
              <a:extLst>
                <a:ext uri="{FF2B5EF4-FFF2-40B4-BE49-F238E27FC236}">
                  <a16:creationId xmlns:a16="http://schemas.microsoft.com/office/drawing/2014/main" id="{149ADE8D-E0CA-A4B0-0580-43C9E8252AF8}"/>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7" name="Google Shape;4231;p81">
              <a:extLst>
                <a:ext uri="{FF2B5EF4-FFF2-40B4-BE49-F238E27FC236}">
                  <a16:creationId xmlns:a16="http://schemas.microsoft.com/office/drawing/2014/main" id="{D3437DA2-493F-148B-3724-7387DA1EFDA4}"/>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8" name="Google Shape;4232;p81">
              <a:extLst>
                <a:ext uri="{FF2B5EF4-FFF2-40B4-BE49-F238E27FC236}">
                  <a16:creationId xmlns:a16="http://schemas.microsoft.com/office/drawing/2014/main" id="{2377800F-E95E-61E2-3498-A7B913446CB6}"/>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9" name="Google Shape;4233;p81">
              <a:extLst>
                <a:ext uri="{FF2B5EF4-FFF2-40B4-BE49-F238E27FC236}">
                  <a16:creationId xmlns:a16="http://schemas.microsoft.com/office/drawing/2014/main" id="{2A6B6786-2FAF-3A1E-7A36-9C586EB3FB1D}"/>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0" name="Google Shape;4234;p81">
              <a:extLst>
                <a:ext uri="{FF2B5EF4-FFF2-40B4-BE49-F238E27FC236}">
                  <a16:creationId xmlns:a16="http://schemas.microsoft.com/office/drawing/2014/main" id="{EDD21D17-E70F-4379-B453-70545CEF7ECC}"/>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1" name="Google Shape;4235;p81">
              <a:extLst>
                <a:ext uri="{FF2B5EF4-FFF2-40B4-BE49-F238E27FC236}">
                  <a16:creationId xmlns:a16="http://schemas.microsoft.com/office/drawing/2014/main" id="{47A4D294-DA44-91EC-525B-B72A2E5F291F}"/>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2" name="Google Shape;4236;p81">
              <a:extLst>
                <a:ext uri="{FF2B5EF4-FFF2-40B4-BE49-F238E27FC236}">
                  <a16:creationId xmlns:a16="http://schemas.microsoft.com/office/drawing/2014/main" id="{31568DDD-BC77-B231-004B-1B350CDD2D52}"/>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3" name="Google Shape;4237;p81">
              <a:extLst>
                <a:ext uri="{FF2B5EF4-FFF2-40B4-BE49-F238E27FC236}">
                  <a16:creationId xmlns:a16="http://schemas.microsoft.com/office/drawing/2014/main" id="{D51F0E4F-A6FE-97FB-6E21-182C343E7FCD}"/>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4" name="Google Shape;4238;p81">
              <a:extLst>
                <a:ext uri="{FF2B5EF4-FFF2-40B4-BE49-F238E27FC236}">
                  <a16:creationId xmlns:a16="http://schemas.microsoft.com/office/drawing/2014/main" id="{5E49F5DE-647F-D0FF-B5CA-1D0F30894CA4}"/>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5" name="Google Shape;4239;p81">
              <a:extLst>
                <a:ext uri="{FF2B5EF4-FFF2-40B4-BE49-F238E27FC236}">
                  <a16:creationId xmlns:a16="http://schemas.microsoft.com/office/drawing/2014/main" id="{49E2C1E7-B9EF-0A47-D2DC-9E8ED19E4C08}"/>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6" name="Google Shape;4240;p81">
              <a:extLst>
                <a:ext uri="{FF2B5EF4-FFF2-40B4-BE49-F238E27FC236}">
                  <a16:creationId xmlns:a16="http://schemas.microsoft.com/office/drawing/2014/main" id="{48107BD4-1B45-76AD-4EF2-33743F4C92BC}"/>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7" name="Google Shape;4241;p81">
              <a:extLst>
                <a:ext uri="{FF2B5EF4-FFF2-40B4-BE49-F238E27FC236}">
                  <a16:creationId xmlns:a16="http://schemas.microsoft.com/office/drawing/2014/main" id="{C9BD5D87-1D93-92DA-0495-F68FF788645C}"/>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8" name="Google Shape;4242;p81">
              <a:extLst>
                <a:ext uri="{FF2B5EF4-FFF2-40B4-BE49-F238E27FC236}">
                  <a16:creationId xmlns:a16="http://schemas.microsoft.com/office/drawing/2014/main" id="{A8E083D7-1B2C-9D9A-07D7-7366920B4CBE}"/>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9" name="Google Shape;4243;p81">
              <a:extLst>
                <a:ext uri="{FF2B5EF4-FFF2-40B4-BE49-F238E27FC236}">
                  <a16:creationId xmlns:a16="http://schemas.microsoft.com/office/drawing/2014/main" id="{F420212D-4121-0631-E802-04341E651635}"/>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0" name="Google Shape;4244;p81">
              <a:extLst>
                <a:ext uri="{FF2B5EF4-FFF2-40B4-BE49-F238E27FC236}">
                  <a16:creationId xmlns:a16="http://schemas.microsoft.com/office/drawing/2014/main" id="{365FA986-B607-4917-C25C-3DA36CC56881}"/>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1" name="Google Shape;4245;p81">
              <a:extLst>
                <a:ext uri="{FF2B5EF4-FFF2-40B4-BE49-F238E27FC236}">
                  <a16:creationId xmlns:a16="http://schemas.microsoft.com/office/drawing/2014/main" id="{6A15C028-024D-6740-5124-EC995DEC92F7}"/>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2" name="Google Shape;4246;p81">
              <a:extLst>
                <a:ext uri="{FF2B5EF4-FFF2-40B4-BE49-F238E27FC236}">
                  <a16:creationId xmlns:a16="http://schemas.microsoft.com/office/drawing/2014/main" id="{5C97407D-E7A9-B82A-EE2A-52EC4C3B2597}"/>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3" name="Google Shape;4247;p81">
              <a:extLst>
                <a:ext uri="{FF2B5EF4-FFF2-40B4-BE49-F238E27FC236}">
                  <a16:creationId xmlns:a16="http://schemas.microsoft.com/office/drawing/2014/main" id="{E55399CD-D6D2-D273-EB2E-482B6487423F}"/>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4" name="Google Shape;4248;p81">
              <a:extLst>
                <a:ext uri="{FF2B5EF4-FFF2-40B4-BE49-F238E27FC236}">
                  <a16:creationId xmlns:a16="http://schemas.microsoft.com/office/drawing/2014/main" id="{B9099C41-164C-B3F9-0F60-463903200774}"/>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5" name="Google Shape;4249;p81">
              <a:extLst>
                <a:ext uri="{FF2B5EF4-FFF2-40B4-BE49-F238E27FC236}">
                  <a16:creationId xmlns:a16="http://schemas.microsoft.com/office/drawing/2014/main" id="{5F6A1CC3-BD88-DD63-A766-890CDDE94BC0}"/>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6" name="Google Shape;4250;p81">
              <a:extLst>
                <a:ext uri="{FF2B5EF4-FFF2-40B4-BE49-F238E27FC236}">
                  <a16:creationId xmlns:a16="http://schemas.microsoft.com/office/drawing/2014/main" id="{58177F3E-051D-A283-D427-D156763048EC}"/>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7" name="Google Shape;4251;p81">
              <a:extLst>
                <a:ext uri="{FF2B5EF4-FFF2-40B4-BE49-F238E27FC236}">
                  <a16:creationId xmlns:a16="http://schemas.microsoft.com/office/drawing/2014/main" id="{C74E2775-D458-A519-0361-C5A57529E41B}"/>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8" name="Google Shape;4252;p81">
              <a:extLst>
                <a:ext uri="{FF2B5EF4-FFF2-40B4-BE49-F238E27FC236}">
                  <a16:creationId xmlns:a16="http://schemas.microsoft.com/office/drawing/2014/main" id="{89DCC84D-C298-2454-3634-A0AAEFFE4E21}"/>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9" name="Google Shape;4253;p81">
              <a:extLst>
                <a:ext uri="{FF2B5EF4-FFF2-40B4-BE49-F238E27FC236}">
                  <a16:creationId xmlns:a16="http://schemas.microsoft.com/office/drawing/2014/main" id="{52BDC4D9-DDFB-2898-C53F-F10B53E5EB88}"/>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0" name="Google Shape;4254;p81">
              <a:extLst>
                <a:ext uri="{FF2B5EF4-FFF2-40B4-BE49-F238E27FC236}">
                  <a16:creationId xmlns:a16="http://schemas.microsoft.com/office/drawing/2014/main" id="{D07386E0-460B-0C38-297B-0236E7853415}"/>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1" name="Google Shape;4255;p81">
              <a:extLst>
                <a:ext uri="{FF2B5EF4-FFF2-40B4-BE49-F238E27FC236}">
                  <a16:creationId xmlns:a16="http://schemas.microsoft.com/office/drawing/2014/main" id="{2B8DB1FF-32A0-2C6B-D095-3D14294DC855}"/>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2" name="Google Shape;4256;p81">
              <a:extLst>
                <a:ext uri="{FF2B5EF4-FFF2-40B4-BE49-F238E27FC236}">
                  <a16:creationId xmlns:a16="http://schemas.microsoft.com/office/drawing/2014/main" id="{850E4CCF-255C-E638-5E88-3D5E42F6073D}"/>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3" name="Google Shape;4257;p81">
              <a:extLst>
                <a:ext uri="{FF2B5EF4-FFF2-40B4-BE49-F238E27FC236}">
                  <a16:creationId xmlns:a16="http://schemas.microsoft.com/office/drawing/2014/main" id="{8C5C8EA3-66DF-CFB2-0986-9C63E4DA53EE}"/>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4" name="Google Shape;4258;p81">
              <a:extLst>
                <a:ext uri="{FF2B5EF4-FFF2-40B4-BE49-F238E27FC236}">
                  <a16:creationId xmlns:a16="http://schemas.microsoft.com/office/drawing/2014/main" id="{64166F0E-0654-9CB9-C1D8-27F3CB4598C0}"/>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5" name="Google Shape;4259;p81">
              <a:extLst>
                <a:ext uri="{FF2B5EF4-FFF2-40B4-BE49-F238E27FC236}">
                  <a16:creationId xmlns:a16="http://schemas.microsoft.com/office/drawing/2014/main" id="{C4D14C8E-A420-12DC-0406-36F934419577}"/>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6" name="Google Shape;4260;p81">
              <a:extLst>
                <a:ext uri="{FF2B5EF4-FFF2-40B4-BE49-F238E27FC236}">
                  <a16:creationId xmlns:a16="http://schemas.microsoft.com/office/drawing/2014/main" id="{3EA15713-1729-E422-4269-767338FDBC31}"/>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7" name="Google Shape;4261;p81">
              <a:extLst>
                <a:ext uri="{FF2B5EF4-FFF2-40B4-BE49-F238E27FC236}">
                  <a16:creationId xmlns:a16="http://schemas.microsoft.com/office/drawing/2014/main" id="{B09C4406-DACA-32F7-075D-BB4FB9AA1298}"/>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9" name="Google Shape;4262;p81">
              <a:extLst>
                <a:ext uri="{FF2B5EF4-FFF2-40B4-BE49-F238E27FC236}">
                  <a16:creationId xmlns:a16="http://schemas.microsoft.com/office/drawing/2014/main" id="{2B377836-734A-7ACE-BE04-737F3DE29236}"/>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0" name="Google Shape;4263;p81">
              <a:extLst>
                <a:ext uri="{FF2B5EF4-FFF2-40B4-BE49-F238E27FC236}">
                  <a16:creationId xmlns:a16="http://schemas.microsoft.com/office/drawing/2014/main" id="{89575302-B484-EAD4-A2EC-E83CFD7AE2AC}"/>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1" name="Google Shape;4264;p81">
              <a:extLst>
                <a:ext uri="{FF2B5EF4-FFF2-40B4-BE49-F238E27FC236}">
                  <a16:creationId xmlns:a16="http://schemas.microsoft.com/office/drawing/2014/main" id="{3E7F9F23-31E7-379F-0500-34EAEB8CFC3C}"/>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2" name="Google Shape;4265;p81">
              <a:extLst>
                <a:ext uri="{FF2B5EF4-FFF2-40B4-BE49-F238E27FC236}">
                  <a16:creationId xmlns:a16="http://schemas.microsoft.com/office/drawing/2014/main" id="{FD496160-ED1F-8144-1743-BCF9BECBB3CB}"/>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6" name="Google Shape;4266;p81">
              <a:extLst>
                <a:ext uri="{FF2B5EF4-FFF2-40B4-BE49-F238E27FC236}">
                  <a16:creationId xmlns:a16="http://schemas.microsoft.com/office/drawing/2014/main" id="{553C12DA-3466-DEBC-2E8E-EC5BD6309D25}"/>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7" name="Google Shape;4267;p81">
              <a:extLst>
                <a:ext uri="{FF2B5EF4-FFF2-40B4-BE49-F238E27FC236}">
                  <a16:creationId xmlns:a16="http://schemas.microsoft.com/office/drawing/2014/main" id="{337496F2-CCDE-C143-5748-6891B68AA6C1}"/>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8" name="Google Shape;4268;p81">
              <a:extLst>
                <a:ext uri="{FF2B5EF4-FFF2-40B4-BE49-F238E27FC236}">
                  <a16:creationId xmlns:a16="http://schemas.microsoft.com/office/drawing/2014/main" id="{CCAA3004-A881-6F74-5A89-EF3CB17A98AF}"/>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9" name="Google Shape;4269;p81">
              <a:extLst>
                <a:ext uri="{FF2B5EF4-FFF2-40B4-BE49-F238E27FC236}">
                  <a16:creationId xmlns:a16="http://schemas.microsoft.com/office/drawing/2014/main" id="{6D70FD85-F41A-2066-78F6-811EE905D02C}"/>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0" name="Google Shape;4270;p81">
              <a:extLst>
                <a:ext uri="{FF2B5EF4-FFF2-40B4-BE49-F238E27FC236}">
                  <a16:creationId xmlns:a16="http://schemas.microsoft.com/office/drawing/2014/main" id="{93A92446-3307-9544-E94D-AC30368ECABD}"/>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1" name="Google Shape;4271;p81">
              <a:extLst>
                <a:ext uri="{FF2B5EF4-FFF2-40B4-BE49-F238E27FC236}">
                  <a16:creationId xmlns:a16="http://schemas.microsoft.com/office/drawing/2014/main" id="{88C0492A-E0A8-ED12-4BBA-6C2662489834}"/>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2" name="Google Shape;4272;p81">
              <a:extLst>
                <a:ext uri="{FF2B5EF4-FFF2-40B4-BE49-F238E27FC236}">
                  <a16:creationId xmlns:a16="http://schemas.microsoft.com/office/drawing/2014/main" id="{CFF66185-9AF9-7317-4FD5-3B77552A9E8E}"/>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0" name="Group 9"/>
          <p:cNvGrpSpPr/>
          <p:nvPr/>
        </p:nvGrpSpPr>
        <p:grpSpPr>
          <a:xfrm>
            <a:off x="3232192" y="606965"/>
            <a:ext cx="8356090" cy="5671006"/>
            <a:chOff x="3232192" y="606965"/>
            <a:chExt cx="8356090" cy="5671006"/>
          </a:xfrm>
        </p:grpSpPr>
        <p:grpSp>
          <p:nvGrpSpPr>
            <p:cNvPr id="2293" name="Google Shape;502;p33">
              <a:extLst>
                <a:ext uri="{FF2B5EF4-FFF2-40B4-BE49-F238E27FC236}">
                  <a16:creationId xmlns:a16="http://schemas.microsoft.com/office/drawing/2014/main" id="{ED5D7F15-6F23-2688-D627-72C8B49ADC1C}"/>
                </a:ext>
              </a:extLst>
            </p:cNvPr>
            <p:cNvGrpSpPr/>
            <p:nvPr/>
          </p:nvGrpSpPr>
          <p:grpSpPr>
            <a:xfrm>
              <a:off x="3232192" y="606965"/>
              <a:ext cx="8356090" cy="5671006"/>
              <a:chOff x="309900" y="238100"/>
              <a:chExt cx="7048350" cy="5237800"/>
            </a:xfrm>
            <a:solidFill>
              <a:schemeClr val="tx2">
                <a:lumMod val="60000"/>
                <a:lumOff val="40000"/>
              </a:schemeClr>
            </a:solidFill>
          </p:grpSpPr>
          <p:sp>
            <p:nvSpPr>
              <p:cNvPr id="2294" name="Google Shape;503;p33">
                <a:extLst>
                  <a:ext uri="{FF2B5EF4-FFF2-40B4-BE49-F238E27FC236}">
                    <a16:creationId xmlns:a16="http://schemas.microsoft.com/office/drawing/2014/main" id="{0FF0547A-01E7-DE4E-B97B-5A6690390D5E}"/>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5" name="Google Shape;504;p33">
                <a:extLst>
                  <a:ext uri="{FF2B5EF4-FFF2-40B4-BE49-F238E27FC236}">
                    <a16:creationId xmlns:a16="http://schemas.microsoft.com/office/drawing/2014/main" id="{8357F42B-5C0B-DDD7-95D5-74E0A7391E7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6" name="Google Shape;505;p33">
                <a:extLst>
                  <a:ext uri="{FF2B5EF4-FFF2-40B4-BE49-F238E27FC236}">
                    <a16:creationId xmlns:a16="http://schemas.microsoft.com/office/drawing/2014/main" id="{F322D8EC-4796-3465-6DCA-AF1B7204758C}"/>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7" name="Google Shape;506;p33">
                <a:extLst>
                  <a:ext uri="{FF2B5EF4-FFF2-40B4-BE49-F238E27FC236}">
                    <a16:creationId xmlns:a16="http://schemas.microsoft.com/office/drawing/2014/main" id="{F96D15D3-68FD-7FD4-EE35-39B7582E7D77}"/>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8" name="Google Shape;507;p33">
                <a:extLst>
                  <a:ext uri="{FF2B5EF4-FFF2-40B4-BE49-F238E27FC236}">
                    <a16:creationId xmlns:a16="http://schemas.microsoft.com/office/drawing/2014/main" id="{4014A3A1-8886-597A-3376-FAB84F1BE6D4}"/>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9" name="Google Shape;508;p33">
                <a:extLst>
                  <a:ext uri="{FF2B5EF4-FFF2-40B4-BE49-F238E27FC236}">
                    <a16:creationId xmlns:a16="http://schemas.microsoft.com/office/drawing/2014/main" id="{7D8CFEE6-9C6E-24B3-5E27-84CB1E5283E2}"/>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0" name="Google Shape;509;p33">
                <a:extLst>
                  <a:ext uri="{FF2B5EF4-FFF2-40B4-BE49-F238E27FC236}">
                    <a16:creationId xmlns:a16="http://schemas.microsoft.com/office/drawing/2014/main" id="{25B97C72-01E8-D874-07FC-519B12624AD4}"/>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1" name="Google Shape;510;p33">
                <a:extLst>
                  <a:ext uri="{FF2B5EF4-FFF2-40B4-BE49-F238E27FC236}">
                    <a16:creationId xmlns:a16="http://schemas.microsoft.com/office/drawing/2014/main" id="{074E0A9F-03E4-705B-9A32-6E105DC4E5C5}"/>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511;p33">
                <a:extLst>
                  <a:ext uri="{FF2B5EF4-FFF2-40B4-BE49-F238E27FC236}">
                    <a16:creationId xmlns:a16="http://schemas.microsoft.com/office/drawing/2014/main" id="{FE5F9662-B9FB-04CE-D17E-5F101DF0D54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303" name="TextBox 2302">
              <a:extLst>
                <a:ext uri="{FF2B5EF4-FFF2-40B4-BE49-F238E27FC236}">
                  <a16:creationId xmlns:a16="http://schemas.microsoft.com/office/drawing/2014/main" id="{7DA7F160-361E-DE57-47C6-D83D3D1B8851}"/>
                </a:ext>
              </a:extLst>
            </p:cNvPr>
            <p:cNvSpPr txBox="1"/>
            <p:nvPr/>
          </p:nvSpPr>
          <p:spPr>
            <a:xfrm>
              <a:off x="4620388" y="2084930"/>
              <a:ext cx="5464442" cy="2862322"/>
            </a:xfrm>
            <a:prstGeom prst="rect">
              <a:avLst/>
            </a:prstGeom>
            <a:noFill/>
          </p:spPr>
          <p:txBody>
            <a:bodyPr wrap="square">
              <a:spAutoFit/>
            </a:bodyPr>
            <a:lstStyle/>
            <a:p>
              <a:pPr algn="just">
                <a:lnSpc>
                  <a:spcPct val="150000"/>
                </a:lnSpc>
              </a:pPr>
              <a:r>
                <a:rPr lang="vi-VN" sz="4000">
                  <a:solidFill>
                    <a:schemeClr val="accent4">
                      <a:lumMod val="10000"/>
                    </a:schemeClr>
                  </a:solidFill>
                  <a:latin typeface="+mj-lt"/>
                </a:rPr>
                <a:t>Em hãy nhắc lại đặc điểm của một số yếu tố trong truyện truyền kì</a:t>
              </a:r>
              <a:r>
                <a:rPr lang="en-US" sz="4000">
                  <a:solidFill>
                    <a:schemeClr val="accent4">
                      <a:lumMod val="10000"/>
                    </a:schemeClr>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14104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 name="Group 10"/>
          <p:cNvGrpSpPr/>
          <p:nvPr/>
        </p:nvGrpSpPr>
        <p:grpSpPr>
          <a:xfrm>
            <a:off x="1188360" y="915307"/>
            <a:ext cx="2751636" cy="1994936"/>
            <a:chOff x="1359568" y="1089585"/>
            <a:chExt cx="2751636" cy="1994936"/>
          </a:xfrm>
        </p:grpSpPr>
        <p:sp>
          <p:nvSpPr>
            <p:cNvPr id="114"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0" name="Rectangle 9"/>
            <p:cNvSpPr/>
            <p:nvPr/>
          </p:nvSpPr>
          <p:spPr>
            <a:xfrm>
              <a:off x="1598574" y="1763887"/>
              <a:ext cx="2250937" cy="707886"/>
            </a:xfrm>
            <a:prstGeom prst="rect">
              <a:avLst/>
            </a:prstGeom>
          </p:spPr>
          <p:txBody>
            <a:bodyPr wrap="none">
              <a:spAutoFit/>
            </a:bodyPr>
            <a:lstStyle/>
            <a:p>
              <a:pPr algn="ctr"/>
              <a:r>
                <a:rPr lang="vi-VN" sz="4000">
                  <a:solidFill>
                    <a:schemeClr val="accent4">
                      <a:lumMod val="10000"/>
                    </a:schemeClr>
                  </a:solidFill>
                  <a:latin typeface="+mj-lt"/>
                </a:rPr>
                <a:t>cốt truyện</a:t>
              </a:r>
              <a:endParaRPr lang="en-US" sz="4000">
                <a:latin typeface="+mj-lt"/>
              </a:endParaRPr>
            </a:p>
          </p:txBody>
        </p:sp>
      </p:grpSp>
      <p:grpSp>
        <p:nvGrpSpPr>
          <p:cNvPr id="117" name="Group 116"/>
          <p:cNvGrpSpPr/>
          <p:nvPr/>
        </p:nvGrpSpPr>
        <p:grpSpPr>
          <a:xfrm>
            <a:off x="4784500" y="915308"/>
            <a:ext cx="2751636" cy="1994936"/>
            <a:chOff x="1359568" y="1089585"/>
            <a:chExt cx="2751636" cy="1994936"/>
          </a:xfrm>
        </p:grpSpPr>
        <p:sp>
          <p:nvSpPr>
            <p:cNvPr id="118"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19" name="Rectangle 118"/>
            <p:cNvSpPr/>
            <p:nvPr/>
          </p:nvSpPr>
          <p:spPr>
            <a:xfrm>
              <a:off x="1755672" y="1763887"/>
              <a:ext cx="1936749" cy="707886"/>
            </a:xfrm>
            <a:prstGeom prst="rect">
              <a:avLst/>
            </a:prstGeom>
          </p:spPr>
          <p:txBody>
            <a:bodyPr wrap="none">
              <a:spAutoFit/>
            </a:bodyPr>
            <a:lstStyle/>
            <a:p>
              <a:pPr algn="ctr"/>
              <a:r>
                <a:rPr lang="en-US" sz="4000">
                  <a:solidFill>
                    <a:schemeClr val="accent4">
                      <a:lumMod val="10000"/>
                    </a:schemeClr>
                  </a:solidFill>
                  <a:latin typeface="Times New Roman" panose="02020603050405020304" pitchFamily="18" charset="0"/>
                  <a:cs typeface="Times New Roman" panose="02020603050405020304" pitchFamily="18" charset="0"/>
                </a:rPr>
                <a:t>nhân vật</a:t>
              </a:r>
              <a:endParaRPr lang="en-US" sz="4000">
                <a:latin typeface="Times New Roman" panose="02020603050405020304" pitchFamily="18" charset="0"/>
                <a:cs typeface="Times New Roman" panose="02020603050405020304" pitchFamily="18" charset="0"/>
              </a:endParaRPr>
            </a:p>
          </p:txBody>
        </p:sp>
      </p:grpSp>
      <p:grpSp>
        <p:nvGrpSpPr>
          <p:cNvPr id="120" name="Group 119"/>
          <p:cNvGrpSpPr/>
          <p:nvPr/>
        </p:nvGrpSpPr>
        <p:grpSpPr>
          <a:xfrm>
            <a:off x="8380640" y="915308"/>
            <a:ext cx="2751636" cy="1994936"/>
            <a:chOff x="1359568" y="1089585"/>
            <a:chExt cx="2751636" cy="1994936"/>
          </a:xfrm>
        </p:grpSpPr>
        <p:sp>
          <p:nvSpPr>
            <p:cNvPr id="121"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2" name="Rectangle 121"/>
            <p:cNvSpPr/>
            <p:nvPr/>
          </p:nvSpPr>
          <p:spPr>
            <a:xfrm>
              <a:off x="1484763" y="1763887"/>
              <a:ext cx="2478564" cy="707886"/>
            </a:xfrm>
            <a:prstGeom prst="rect">
              <a:avLst/>
            </a:prstGeom>
          </p:spPr>
          <p:txBody>
            <a:bodyPr wrap="none">
              <a:spAutoFit/>
            </a:bodyPr>
            <a:lstStyle/>
            <a:p>
              <a:pPr algn="ctr"/>
              <a:r>
                <a:rPr lang="en-US" sz="4000">
                  <a:solidFill>
                    <a:schemeClr val="accent4">
                      <a:lumMod val="10000"/>
                    </a:schemeClr>
                  </a:solidFill>
                  <a:latin typeface="Times New Roman" panose="02020603050405020304" pitchFamily="18" charset="0"/>
                  <a:cs typeface="Times New Roman" panose="02020603050405020304" pitchFamily="18" charset="0"/>
                </a:rPr>
                <a:t>không gian</a:t>
              </a:r>
              <a:endParaRPr lang="en-US" sz="4000">
                <a:latin typeface="Times New Roman" panose="02020603050405020304" pitchFamily="18" charset="0"/>
                <a:cs typeface="Times New Roman" panose="02020603050405020304" pitchFamily="18" charset="0"/>
              </a:endParaRPr>
            </a:p>
          </p:txBody>
        </p:sp>
      </p:grpSp>
      <p:grpSp>
        <p:nvGrpSpPr>
          <p:cNvPr id="123" name="Group 122"/>
          <p:cNvGrpSpPr/>
          <p:nvPr/>
        </p:nvGrpSpPr>
        <p:grpSpPr>
          <a:xfrm>
            <a:off x="1193124" y="3660305"/>
            <a:ext cx="2751636" cy="1994936"/>
            <a:chOff x="1359568" y="1089585"/>
            <a:chExt cx="2751636" cy="1994936"/>
          </a:xfrm>
        </p:grpSpPr>
        <p:sp>
          <p:nvSpPr>
            <p:cNvPr id="124"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5" name="Rectangle 124"/>
            <p:cNvSpPr/>
            <p:nvPr/>
          </p:nvSpPr>
          <p:spPr>
            <a:xfrm>
              <a:off x="1719603" y="1763887"/>
              <a:ext cx="2008884" cy="707886"/>
            </a:xfrm>
            <a:prstGeom prst="rect">
              <a:avLst/>
            </a:prstGeom>
          </p:spPr>
          <p:txBody>
            <a:bodyPr wrap="none">
              <a:spAutoFit/>
            </a:bodyPr>
            <a:lstStyle/>
            <a:p>
              <a:pPr algn="ctr"/>
              <a:r>
                <a:rPr lang="en-US" sz="4000">
                  <a:solidFill>
                    <a:schemeClr val="accent4">
                      <a:lumMod val="10000"/>
                    </a:schemeClr>
                  </a:solidFill>
                  <a:latin typeface="Times New Roman" panose="02020603050405020304" pitchFamily="18" charset="0"/>
                  <a:cs typeface="Times New Roman" panose="02020603050405020304" pitchFamily="18" charset="0"/>
                </a:rPr>
                <a:t>thời gian</a:t>
              </a:r>
              <a:endParaRPr lang="en-US" sz="4000">
                <a:latin typeface="Times New Roman" panose="02020603050405020304" pitchFamily="18" charset="0"/>
                <a:cs typeface="Times New Roman" panose="02020603050405020304" pitchFamily="18" charset="0"/>
              </a:endParaRPr>
            </a:p>
          </p:txBody>
        </p:sp>
      </p:grpSp>
      <p:grpSp>
        <p:nvGrpSpPr>
          <p:cNvPr id="126" name="Group 125"/>
          <p:cNvGrpSpPr/>
          <p:nvPr/>
        </p:nvGrpSpPr>
        <p:grpSpPr>
          <a:xfrm>
            <a:off x="4789264" y="3660306"/>
            <a:ext cx="2983423" cy="1994936"/>
            <a:chOff x="1359568" y="1089585"/>
            <a:chExt cx="2983423" cy="1994936"/>
          </a:xfrm>
        </p:grpSpPr>
        <p:sp>
          <p:nvSpPr>
            <p:cNvPr id="127" name="Freeform 3"/>
            <p:cNvSpPr/>
            <p:nvPr/>
          </p:nvSpPr>
          <p:spPr>
            <a:xfrm>
              <a:off x="1359568" y="1089585"/>
              <a:ext cx="2983423"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8" name="Rectangle 127"/>
            <p:cNvSpPr/>
            <p:nvPr/>
          </p:nvSpPr>
          <p:spPr>
            <a:xfrm>
              <a:off x="1555091" y="1789996"/>
              <a:ext cx="2592376" cy="707886"/>
            </a:xfrm>
            <a:prstGeom prst="rect">
              <a:avLst/>
            </a:prstGeom>
          </p:spPr>
          <p:txBody>
            <a:bodyPr wrap="none">
              <a:spAutoFit/>
            </a:bodyPr>
            <a:lstStyle/>
            <a:p>
              <a:pPr algn="ctr"/>
              <a:r>
                <a:rPr lang="en-US" sz="4000">
                  <a:solidFill>
                    <a:schemeClr val="accent4">
                      <a:lumMod val="10000"/>
                    </a:schemeClr>
                  </a:solidFill>
                  <a:latin typeface="Times New Roman" panose="02020603050405020304" pitchFamily="18" charset="0"/>
                  <a:cs typeface="Times New Roman" panose="02020603050405020304" pitchFamily="18" charset="0"/>
                </a:rPr>
                <a:t>yếu tố kì ảo</a:t>
              </a:r>
              <a:endParaRPr lang="en-US" sz="4000">
                <a:latin typeface="Times New Roman" panose="02020603050405020304" pitchFamily="18" charset="0"/>
                <a:cs typeface="Times New Roman" panose="02020603050405020304" pitchFamily="18" charset="0"/>
              </a:endParaRPr>
            </a:p>
          </p:txBody>
        </p:sp>
      </p:grpSp>
      <p:sp>
        <p:nvSpPr>
          <p:cNvPr id="129" name="Freeform 2"/>
          <p:cNvSpPr/>
          <p:nvPr/>
        </p:nvSpPr>
        <p:spPr>
          <a:xfrm>
            <a:off x="9475304" y="4360717"/>
            <a:ext cx="2169346" cy="2296446"/>
          </a:xfrm>
          <a:custGeom>
            <a:avLst/>
            <a:gdLst/>
            <a:ahLst/>
            <a:cxnLst/>
            <a:rect l="l" t="t" r="r" b="b"/>
            <a:pathLst>
              <a:path w="3138815" h="3334731">
                <a:moveTo>
                  <a:pt x="0" y="0"/>
                </a:moveTo>
                <a:lnTo>
                  <a:pt x="3138815" y="0"/>
                </a:lnTo>
                <a:lnTo>
                  <a:pt x="3138815" y="3334731"/>
                </a:lnTo>
                <a:lnTo>
                  <a:pt x="0" y="3334731"/>
                </a:lnTo>
                <a:lnTo>
                  <a:pt x="0" y="0"/>
                </a:lnTo>
                <a:close/>
              </a:path>
            </a:pathLst>
          </a:custGeom>
          <a:blipFill>
            <a:blip r:embed="rId4"/>
            <a:stretch>
              <a:fillRect/>
            </a:stretch>
          </a:blipFill>
        </p:spPr>
      </p:sp>
    </p:spTree>
    <p:extLst>
      <p:ext uri="{BB962C8B-B14F-4D97-AF65-F5344CB8AC3E}">
        <p14:creationId xmlns:p14="http://schemas.microsoft.com/office/powerpoint/2010/main" val="229803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0-#ppt_w/2"/>
                                          </p:val>
                                        </p:tav>
                                        <p:tav tm="100000">
                                          <p:val>
                                            <p:strVal val="#ppt_x"/>
                                          </p:val>
                                        </p:tav>
                                      </p:tavLst>
                                    </p:anim>
                                    <p:anim calcmode="lin" valueType="num">
                                      <p:cBhvr additive="base">
                                        <p:cTn id="26"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640907" y="5225075"/>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1634633" y="1795568"/>
            <a:ext cx="9166205"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a:solidFill>
                  <a:srgbClr val="FFFFFF"/>
                </a:solidFill>
                <a:latin typeface="Times New Roman" panose="02020603050405020304" pitchFamily="18" charset="0"/>
                <a:cs typeface="Times New Roman" panose="02020603050405020304" pitchFamily="18" charset="0"/>
              </a:rPr>
              <a:t>CỦNG CỐ, MỞ RỘNG</a:t>
            </a: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829" y="4491893"/>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80613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a:solidFill>
                  <a:srgbClr val="002060"/>
                </a:solidFill>
                <a:latin typeface="Times New Roman" panose="02020603050405020304" pitchFamily="18" charset="0"/>
                <a:cs typeface="Times New Roman" panose="02020603050405020304" pitchFamily="18" charset="0"/>
              </a:rPr>
              <a:t>âu 1</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391996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 name="Group 57"/>
          <p:cNvGrpSpPr/>
          <p:nvPr/>
        </p:nvGrpSpPr>
        <p:grpSpPr>
          <a:xfrm>
            <a:off x="1858541" y="731537"/>
            <a:ext cx="8662379" cy="5458679"/>
            <a:chOff x="11277599" y="3773296"/>
            <a:chExt cx="8662379" cy="5458679"/>
          </a:xfrm>
        </p:grpSpPr>
        <p:sp>
          <p:nvSpPr>
            <p:cNvPr id="59" name="Folded Corner 58"/>
            <p:cNvSpPr/>
            <p:nvPr/>
          </p:nvSpPr>
          <p:spPr>
            <a:xfrm>
              <a:off x="11277599" y="3773296"/>
              <a:ext cx="8662379" cy="5458679"/>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10000"/>
                  </a:schemeClr>
                </a:solidFill>
              </a:endParaRPr>
            </a:p>
          </p:txBody>
        </p:sp>
        <p:sp>
          <p:nvSpPr>
            <p:cNvPr id="60" name="Rectangle 59"/>
            <p:cNvSpPr/>
            <p:nvPr/>
          </p:nvSpPr>
          <p:spPr>
            <a:xfrm>
              <a:off x="11594838" y="3966619"/>
              <a:ext cx="8027900" cy="5078313"/>
            </a:xfrm>
            <a:prstGeom prst="rect">
              <a:avLst/>
            </a:prstGeom>
          </p:spPr>
          <p:txBody>
            <a:bodyPr wrap="square">
              <a:spAutoFit/>
            </a:bodyPr>
            <a:lstStyle/>
            <a:p>
              <a:pPr algn="just">
                <a:lnSpc>
                  <a:spcPct val="150000"/>
                </a:lnSpc>
                <a:spcAft>
                  <a:spcPts val="800"/>
                </a:spcAft>
              </a:pP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Kẻ vào vở bảng hệ thống hóa kiến thức về hai văn bản đọc (</a:t>
              </a:r>
              <a:r>
                <a:rPr lang="vi-VN" sz="3600" b="1" i="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Chuyện người con gái Nam Xương</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và </a:t>
              </a:r>
              <a:r>
                <a:rPr lang="vi-VN" sz="3600" b="1" i="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Dế chọi</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gồm các mục: cốt truyện, nhân vật, không gian, thời gian, yếu tố kì ảo, chủ đề và điền thông tin phù hợp với những mục đó.</a:t>
              </a:r>
              <a:endParaRPr lang="en-US" sz="36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926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244258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126926">
                  <a:extLst>
                    <a:ext uri="{9D8B030D-6E8A-4147-A177-3AD203B41FA5}">
                      <a16:colId xmlns:a16="http://schemas.microsoft.com/office/drawing/2014/main" val="1902763396"/>
                    </a:ext>
                  </a:extLst>
                </a:gridCol>
                <a:gridCol w="6575114">
                  <a:extLst>
                    <a:ext uri="{9D8B030D-6E8A-4147-A177-3AD203B41FA5}">
                      <a16:colId xmlns:a16="http://schemas.microsoft.com/office/drawing/2014/main" val="3907586584"/>
                    </a:ext>
                  </a:extLst>
                </a:gridCol>
                <a:gridCol w="3489960">
                  <a:extLst>
                    <a:ext uri="{9D8B030D-6E8A-4147-A177-3AD203B41FA5}">
                      <a16:colId xmlns:a16="http://schemas.microsoft.com/office/drawing/2014/main" val="1937816398"/>
                    </a:ext>
                  </a:extLst>
                </a:gridCol>
              </a:tblGrid>
              <a:tr h="1314399">
                <a:tc>
                  <a:txBody>
                    <a:bodyPr/>
                    <a:lstStyle/>
                    <a:p>
                      <a:pPr algn="ctr">
                        <a:lnSpc>
                          <a:spcPct val="100000"/>
                        </a:lnSpc>
                        <a:spcAft>
                          <a:spcPts val="0"/>
                        </a:spcAft>
                      </a:pPr>
                      <a:r>
                        <a:rPr lang="vi-VN" sz="2800">
                          <a:solidFill>
                            <a:schemeClr val="bg1"/>
                          </a:solidFill>
                          <a:effectLst/>
                          <a:latin typeface="+mj-lt"/>
                        </a:rPr>
                        <a:t> </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800">
                          <a:solidFill>
                            <a:schemeClr val="bg1"/>
                          </a:solidFill>
                          <a:effectLst/>
                          <a:latin typeface="+mj-lt"/>
                        </a:rPr>
                        <a:t>Chuyện người con gái</a:t>
                      </a:r>
                      <a:r>
                        <a:rPr lang="en-US" sz="2800" baseline="0">
                          <a:solidFill>
                            <a:schemeClr val="bg1"/>
                          </a:solidFill>
                          <a:effectLst/>
                          <a:latin typeface="+mj-lt"/>
                        </a:rPr>
                        <a:t> </a:t>
                      </a:r>
                      <a:r>
                        <a:rPr lang="vi-VN" sz="2800">
                          <a:solidFill>
                            <a:schemeClr val="bg1"/>
                          </a:solidFill>
                          <a:effectLst/>
                          <a:latin typeface="+mj-lt"/>
                        </a:rPr>
                        <a:t>Nam Xương</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800">
                          <a:solidFill>
                            <a:schemeClr val="bg1"/>
                          </a:solidFill>
                          <a:effectLst/>
                          <a:latin typeface="+mj-lt"/>
                        </a:rPr>
                        <a:t>Dế chọi</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904571">
                <a:tc>
                  <a:txBody>
                    <a:bodyPr/>
                    <a:lstStyle/>
                    <a:p>
                      <a:pPr algn="ctr">
                        <a:lnSpc>
                          <a:spcPct val="100000"/>
                        </a:lnSpc>
                        <a:spcAft>
                          <a:spcPts val="0"/>
                        </a:spcAft>
                      </a:pPr>
                      <a:r>
                        <a:rPr lang="vi-VN" sz="2800">
                          <a:solidFill>
                            <a:schemeClr val="accent4">
                              <a:lumMod val="10000"/>
                            </a:schemeClr>
                          </a:solidFill>
                          <a:effectLst/>
                          <a:latin typeface="+mj-lt"/>
                        </a:rPr>
                        <a:t>Cốt truyện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0249259"/>
                  </a:ext>
                </a:extLst>
              </a:tr>
              <a:tr h="904571">
                <a:tc>
                  <a:txBody>
                    <a:bodyPr/>
                    <a:lstStyle/>
                    <a:p>
                      <a:pPr algn="ctr">
                        <a:lnSpc>
                          <a:spcPct val="100000"/>
                        </a:lnSpc>
                        <a:spcAft>
                          <a:spcPts val="0"/>
                        </a:spcAft>
                      </a:pPr>
                      <a:r>
                        <a:rPr lang="vi-VN" sz="2800">
                          <a:solidFill>
                            <a:schemeClr val="accent4">
                              <a:lumMod val="10000"/>
                            </a:schemeClr>
                          </a:solidFill>
                          <a:effectLst/>
                          <a:latin typeface="+mj-lt"/>
                        </a:rPr>
                        <a:t>Nhân vật</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90148849"/>
                  </a:ext>
                </a:extLst>
              </a:tr>
              <a:tr h="765171">
                <a:tc>
                  <a:txBody>
                    <a:bodyPr/>
                    <a:lstStyle/>
                    <a:p>
                      <a:pPr algn="ctr">
                        <a:lnSpc>
                          <a:spcPct val="100000"/>
                        </a:lnSpc>
                        <a:spcAft>
                          <a:spcPts val="0"/>
                        </a:spcAft>
                      </a:pPr>
                      <a:r>
                        <a:rPr lang="vi-VN" sz="2800">
                          <a:solidFill>
                            <a:schemeClr val="accent4">
                              <a:lumMod val="10000"/>
                            </a:schemeClr>
                          </a:solidFill>
                          <a:effectLst/>
                          <a:latin typeface="+mj-lt"/>
                        </a:rPr>
                        <a:t>Không gian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52401295"/>
                  </a:ext>
                </a:extLst>
              </a:tr>
              <a:tr h="932005">
                <a:tc>
                  <a:txBody>
                    <a:bodyPr/>
                    <a:lstStyle/>
                    <a:p>
                      <a:pPr algn="ctr">
                        <a:lnSpc>
                          <a:spcPct val="100000"/>
                        </a:lnSpc>
                        <a:spcAft>
                          <a:spcPts val="0"/>
                        </a:spcAft>
                      </a:pPr>
                      <a:r>
                        <a:rPr lang="vi-VN" sz="2800">
                          <a:solidFill>
                            <a:schemeClr val="accent4">
                              <a:lumMod val="10000"/>
                            </a:schemeClr>
                          </a:solidFill>
                          <a:effectLst/>
                          <a:latin typeface="+mj-lt"/>
                        </a:rPr>
                        <a:t>Thời gian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08164273"/>
                  </a:ext>
                </a:extLst>
              </a:tr>
              <a:tr h="906568">
                <a:tc>
                  <a:txBody>
                    <a:bodyPr/>
                    <a:lstStyle/>
                    <a:p>
                      <a:pPr algn="ctr">
                        <a:lnSpc>
                          <a:spcPct val="100000"/>
                        </a:lnSpc>
                        <a:spcAft>
                          <a:spcPts val="0"/>
                        </a:spcAft>
                      </a:pPr>
                      <a:r>
                        <a:rPr lang="vi-VN" sz="2800">
                          <a:solidFill>
                            <a:schemeClr val="accent4">
                              <a:lumMod val="10000"/>
                            </a:schemeClr>
                          </a:solidFill>
                          <a:effectLst/>
                          <a:latin typeface="+mj-lt"/>
                        </a:rPr>
                        <a:t>Yếu tố kì ảo</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06691081"/>
                  </a:ext>
                </a:extLst>
              </a:tr>
              <a:tr h="1130715">
                <a:tc>
                  <a:txBody>
                    <a:bodyPr/>
                    <a:lstStyle/>
                    <a:p>
                      <a:pPr algn="ctr">
                        <a:lnSpc>
                          <a:spcPct val="100000"/>
                        </a:lnSpc>
                        <a:spcAft>
                          <a:spcPts val="0"/>
                        </a:spcAft>
                      </a:pPr>
                      <a:r>
                        <a:rPr lang="vi-VN" sz="2800">
                          <a:solidFill>
                            <a:schemeClr val="accent4">
                              <a:lumMod val="10000"/>
                            </a:schemeClr>
                          </a:solidFill>
                          <a:effectLst/>
                          <a:latin typeface="+mj-lt"/>
                        </a:rPr>
                        <a:t>Chủ đề</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21845305"/>
                  </a:ext>
                </a:extLst>
              </a:tr>
            </a:tbl>
          </a:graphicData>
        </a:graphic>
      </p:graphicFrame>
    </p:spTree>
    <p:extLst>
      <p:ext uri="{BB962C8B-B14F-4D97-AF65-F5344CB8AC3E}">
        <p14:creationId xmlns:p14="http://schemas.microsoft.com/office/powerpoint/2010/main" val="14744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5871947"/>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1859280">
                  <a:extLst>
                    <a:ext uri="{9D8B030D-6E8A-4147-A177-3AD203B41FA5}">
                      <a16:colId xmlns:a16="http://schemas.microsoft.com/office/drawing/2014/main" val="1902763396"/>
                    </a:ext>
                  </a:extLst>
                </a:gridCol>
                <a:gridCol w="5074920">
                  <a:extLst>
                    <a:ext uri="{9D8B030D-6E8A-4147-A177-3AD203B41FA5}">
                      <a16:colId xmlns:a16="http://schemas.microsoft.com/office/drawing/2014/main" val="3907586584"/>
                    </a:ext>
                  </a:extLst>
                </a:gridCol>
                <a:gridCol w="5257800">
                  <a:extLst>
                    <a:ext uri="{9D8B030D-6E8A-4147-A177-3AD203B41FA5}">
                      <a16:colId xmlns:a16="http://schemas.microsoft.com/office/drawing/2014/main" val="1937816398"/>
                    </a:ext>
                  </a:extLst>
                </a:gridCol>
              </a:tblGrid>
              <a:tr h="588682">
                <a:tc>
                  <a:txBody>
                    <a:bodyPr/>
                    <a:lstStyle/>
                    <a:p>
                      <a:pPr algn="ctr">
                        <a:lnSpc>
                          <a:spcPct val="100000"/>
                        </a:lnSpc>
                        <a:spcAft>
                          <a:spcPts val="0"/>
                        </a:spcAft>
                      </a:pPr>
                      <a:r>
                        <a:rPr lang="vi-VN" sz="2400">
                          <a:solidFill>
                            <a:schemeClr val="bg1"/>
                          </a:solidFill>
                          <a:effectLst/>
                          <a:latin typeface="+mj-lt"/>
                        </a:rPr>
                        <a:t> </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400">
                          <a:solidFill>
                            <a:schemeClr val="bg1"/>
                          </a:solidFill>
                          <a:effectLst/>
                          <a:latin typeface="+mj-lt"/>
                        </a:rPr>
                        <a:t>Chuyện người con gái</a:t>
                      </a:r>
                      <a:r>
                        <a:rPr lang="en-US" sz="2400" baseline="0">
                          <a:solidFill>
                            <a:schemeClr val="bg1"/>
                          </a:solidFill>
                          <a:effectLst/>
                          <a:latin typeface="+mj-lt"/>
                        </a:rPr>
                        <a:t> </a:t>
                      </a:r>
                      <a:r>
                        <a:rPr lang="vi-VN" sz="2400">
                          <a:solidFill>
                            <a:schemeClr val="bg1"/>
                          </a:solidFill>
                          <a:effectLst/>
                          <a:latin typeface="+mj-lt"/>
                        </a:rPr>
                        <a:t>Nam Xương</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400">
                          <a:solidFill>
                            <a:schemeClr val="bg1"/>
                          </a:solidFill>
                          <a:effectLst/>
                          <a:latin typeface="+mj-lt"/>
                        </a:rPr>
                        <a:t>Dế chọi</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1567329">
                <a:tc>
                  <a:txBody>
                    <a:bodyPr/>
                    <a:lstStyle/>
                    <a:p>
                      <a:pPr algn="ctr">
                        <a:lnSpc>
                          <a:spcPct val="100000"/>
                        </a:lnSpc>
                        <a:spcAft>
                          <a:spcPts val="0"/>
                        </a:spcAft>
                      </a:pPr>
                      <a:r>
                        <a:rPr lang="vi-VN" sz="2400">
                          <a:solidFill>
                            <a:schemeClr val="accent4">
                              <a:lumMod val="10000"/>
                            </a:schemeClr>
                          </a:solidFill>
                          <a:effectLst/>
                          <a:latin typeface="+mj-lt"/>
                        </a:rPr>
                        <a:t>Cốt truyện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0249259"/>
                  </a:ext>
                </a:extLst>
              </a:tr>
              <a:tr h="1025427">
                <a:tc>
                  <a:txBody>
                    <a:bodyPr/>
                    <a:lstStyle/>
                    <a:p>
                      <a:pPr algn="ctr">
                        <a:lnSpc>
                          <a:spcPct val="100000"/>
                        </a:lnSpc>
                        <a:spcAft>
                          <a:spcPts val="0"/>
                        </a:spcAft>
                      </a:pPr>
                      <a:r>
                        <a:rPr lang="vi-VN" sz="2400">
                          <a:solidFill>
                            <a:schemeClr val="accent4">
                              <a:lumMod val="10000"/>
                            </a:schemeClr>
                          </a:solidFill>
                          <a:effectLst/>
                          <a:latin typeface="+mj-lt"/>
                        </a:rPr>
                        <a:t>Nhân vật</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90148849"/>
                  </a:ext>
                </a:extLst>
              </a:tr>
              <a:tr h="2651135">
                <a:tc>
                  <a:txBody>
                    <a:bodyPr/>
                    <a:lstStyle/>
                    <a:p>
                      <a:pPr algn="ctr">
                        <a:lnSpc>
                          <a:spcPct val="100000"/>
                        </a:lnSpc>
                        <a:spcAft>
                          <a:spcPts val="0"/>
                        </a:spcAft>
                      </a:pPr>
                      <a:r>
                        <a:rPr lang="vi-VN" sz="2400">
                          <a:solidFill>
                            <a:schemeClr val="accent4">
                              <a:lumMod val="10000"/>
                            </a:schemeClr>
                          </a:solidFill>
                          <a:effectLst/>
                          <a:latin typeface="+mj-lt"/>
                        </a:rPr>
                        <a:t>Không gian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52401295"/>
                  </a:ext>
                </a:extLst>
              </a:tr>
              <a:tr h="1025427">
                <a:tc>
                  <a:txBody>
                    <a:bodyPr/>
                    <a:lstStyle/>
                    <a:p>
                      <a:pPr algn="ctr">
                        <a:lnSpc>
                          <a:spcPct val="100000"/>
                        </a:lnSpc>
                        <a:spcAft>
                          <a:spcPts val="0"/>
                        </a:spcAft>
                      </a:pPr>
                      <a:r>
                        <a:rPr lang="vi-VN" sz="2400">
                          <a:solidFill>
                            <a:schemeClr val="accent4">
                              <a:lumMod val="10000"/>
                            </a:schemeClr>
                          </a:solidFill>
                          <a:effectLst/>
                          <a:latin typeface="+mj-lt"/>
                        </a:rPr>
                        <a:t>Thời gian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08164273"/>
                  </a:ext>
                </a:extLst>
              </a:tr>
            </a:tbl>
          </a:graphicData>
        </a:graphic>
      </p:graphicFrame>
      <p:sp>
        <p:nvSpPr>
          <p:cNvPr id="2" name="Rectangle 1"/>
          <p:cNvSpPr/>
          <p:nvPr/>
        </p:nvSpPr>
        <p:spPr>
          <a:xfrm>
            <a:off x="1959979" y="463546"/>
            <a:ext cx="4926957"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Mô phỏng </a:t>
            </a:r>
            <a:r>
              <a:rPr lang="vi-VN" sz="2400">
                <a:solidFill>
                  <a:srgbClr val="FF0000"/>
                </a:solidFill>
                <a:latin typeface="+mj-lt"/>
              </a:rPr>
              <a:t>cốt truyện dân gian</a:t>
            </a:r>
            <a:r>
              <a:rPr lang="vi-VN" sz="2400">
                <a:solidFill>
                  <a:schemeClr val="accent4">
                    <a:lumMod val="10000"/>
                  </a:schemeClr>
                </a:solidFill>
                <a:latin typeface="+mj-lt"/>
              </a:rPr>
              <a:t>, được tổ chức theo </a:t>
            </a:r>
            <a:r>
              <a:rPr lang="vi-VN" sz="2400">
                <a:solidFill>
                  <a:srgbClr val="FF0000"/>
                </a:solidFill>
                <a:latin typeface="+mj-lt"/>
              </a:rPr>
              <a:t>chuỗi sự kiện </a:t>
            </a:r>
            <a:r>
              <a:rPr lang="vi-VN" sz="2400">
                <a:solidFill>
                  <a:schemeClr val="accent4">
                    <a:lumMod val="10000"/>
                  </a:schemeClr>
                </a:solidFill>
                <a:latin typeface="+mj-lt"/>
              </a:rPr>
              <a:t>được sắp xếp theo </a:t>
            </a:r>
            <a:r>
              <a:rPr lang="vi-VN" sz="2400">
                <a:solidFill>
                  <a:srgbClr val="FF0000"/>
                </a:solidFill>
                <a:latin typeface="+mj-lt"/>
              </a:rPr>
              <a:t>trật tự tuyến tính</a:t>
            </a:r>
            <a:r>
              <a:rPr lang="vi-VN" sz="2400">
                <a:solidFill>
                  <a:schemeClr val="accent4">
                    <a:lumMod val="10000"/>
                  </a:schemeClr>
                </a:solidFill>
                <a:latin typeface="+mj-lt"/>
              </a:rPr>
              <a:t>.</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4" name="Rectangle 3"/>
          <p:cNvSpPr/>
          <p:nvPr/>
        </p:nvSpPr>
        <p:spPr>
          <a:xfrm>
            <a:off x="7000753" y="475121"/>
            <a:ext cx="5071641"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Mô phỏng </a:t>
            </a:r>
            <a:r>
              <a:rPr lang="vi-VN" sz="2400">
                <a:solidFill>
                  <a:srgbClr val="FF0000"/>
                </a:solidFill>
                <a:latin typeface="+mj-lt"/>
              </a:rPr>
              <a:t>cốt truyện dân gian</a:t>
            </a:r>
            <a:r>
              <a:rPr lang="vi-VN" sz="2400">
                <a:solidFill>
                  <a:schemeClr val="accent4">
                    <a:lumMod val="10000"/>
                  </a:schemeClr>
                </a:solidFill>
                <a:latin typeface="+mj-lt"/>
              </a:rPr>
              <a:t>, được tổ chức theo </a:t>
            </a:r>
            <a:r>
              <a:rPr lang="vi-VN" sz="2400">
                <a:solidFill>
                  <a:srgbClr val="FF0000"/>
                </a:solidFill>
                <a:latin typeface="+mj-lt"/>
              </a:rPr>
              <a:t>chuỗi sự kiện </a:t>
            </a:r>
            <a:r>
              <a:rPr lang="vi-VN" sz="2400">
                <a:solidFill>
                  <a:schemeClr val="accent4">
                    <a:lumMod val="10000"/>
                  </a:schemeClr>
                </a:solidFill>
                <a:latin typeface="+mj-lt"/>
              </a:rPr>
              <a:t>được sắp xếp theo </a:t>
            </a:r>
            <a:r>
              <a:rPr lang="vi-VN" sz="2400">
                <a:solidFill>
                  <a:srgbClr val="FF0000"/>
                </a:solidFill>
                <a:latin typeface="+mj-lt"/>
              </a:rPr>
              <a:t>trật tự tuyến tính</a:t>
            </a:r>
            <a:r>
              <a:rPr lang="vi-VN" sz="2400">
                <a:solidFill>
                  <a:schemeClr val="accent4">
                    <a:lumMod val="10000"/>
                  </a:schemeClr>
                </a:solidFill>
                <a:latin typeface="+mj-lt"/>
              </a:rPr>
              <a:t>.</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5" name="Rectangle 4"/>
          <p:cNvSpPr/>
          <p:nvPr/>
        </p:nvSpPr>
        <p:spPr>
          <a:xfrm>
            <a:off x="1959980" y="2033073"/>
            <a:ext cx="4921167"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Times New Roman" panose="02020603050405020304" pitchFamily="18" charset="0"/>
                <a:cs typeface="Times New Roman" panose="02020603050405020304" pitchFamily="18" charset="0"/>
              </a:rPr>
              <a:t>Vũ Nương</a:t>
            </a:r>
            <a:r>
              <a:rPr lang="en-US" sz="2400">
                <a:solidFill>
                  <a:schemeClr val="accent4">
                    <a:lumMod val="10000"/>
                  </a:schemeClr>
                </a:solidFill>
                <a:latin typeface="Times New Roman" panose="02020603050405020304" pitchFamily="18" charset="0"/>
                <a:cs typeface="Times New Roman" panose="02020603050405020304" pitchFamily="18" charset="0"/>
              </a:rPr>
              <a:t>, </a:t>
            </a:r>
            <a:r>
              <a:rPr lang="vi-VN" sz="2400">
                <a:solidFill>
                  <a:schemeClr val="accent4">
                    <a:lumMod val="10000"/>
                  </a:schemeClr>
                </a:solidFill>
                <a:latin typeface="Times New Roman" panose="02020603050405020304" pitchFamily="18" charset="0"/>
                <a:cs typeface="Times New Roman" panose="02020603050405020304" pitchFamily="18" charset="0"/>
              </a:rPr>
              <a:t>Trương Sinh</a:t>
            </a:r>
            <a:r>
              <a:rPr lang="en-US" sz="2400">
                <a:solidFill>
                  <a:schemeClr val="accent4">
                    <a:lumMod val="10000"/>
                  </a:schemeClr>
                </a:solidFill>
                <a:latin typeface="Times New Roman" panose="02020603050405020304" pitchFamily="18" charset="0"/>
                <a:cs typeface="Times New Roman" panose="02020603050405020304" pitchFamily="18" charset="0"/>
              </a:rPr>
              <a:t>, </a:t>
            </a:r>
            <a:r>
              <a:rPr lang="vi-VN" sz="2400">
                <a:solidFill>
                  <a:schemeClr val="accent4">
                    <a:lumMod val="10000"/>
                  </a:schemeClr>
                </a:solidFill>
                <a:latin typeface="Times New Roman" panose="02020603050405020304" pitchFamily="18" charset="0"/>
                <a:cs typeface="Times New Roman" panose="02020603050405020304" pitchFamily="18" charset="0"/>
              </a:rPr>
              <a:t>Phan Lang</a:t>
            </a:r>
            <a:r>
              <a:rPr lang="en-US" sz="2400">
                <a:solidFill>
                  <a:schemeClr val="accent4">
                    <a:lumMod val="10000"/>
                  </a:schemeClr>
                </a:solidFill>
                <a:latin typeface="Times New Roman" panose="02020603050405020304" pitchFamily="18" charset="0"/>
                <a:cs typeface="Times New Roman" panose="02020603050405020304" pitchFamily="18" charset="0"/>
              </a:rPr>
              <a:t>, c</a:t>
            </a:r>
            <a:r>
              <a:rPr lang="vi-VN" sz="2400">
                <a:solidFill>
                  <a:schemeClr val="accent4">
                    <a:lumMod val="10000"/>
                  </a:schemeClr>
                </a:solidFill>
                <a:latin typeface="Times New Roman" panose="02020603050405020304" pitchFamily="18" charset="0"/>
                <a:cs typeface="Times New Roman" panose="02020603050405020304" pitchFamily="18" charset="0"/>
              </a:rPr>
              <a:t>ậu bé Đản</a:t>
            </a:r>
            <a:r>
              <a:rPr lang="en-US" sz="2400">
                <a:solidFill>
                  <a:schemeClr val="accent4">
                    <a:lumMod val="10000"/>
                  </a:schemeClr>
                </a:solidFill>
                <a:latin typeface="Times New Roman" panose="02020603050405020304" pitchFamily="18" charset="0"/>
                <a:cs typeface="Times New Roman" panose="02020603050405020304" pitchFamily="18" charset="0"/>
              </a:rPr>
              <a:t>.</a:t>
            </a:r>
            <a:endParaRPr lang="en-US" sz="24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7000753" y="2044648"/>
            <a:ext cx="5071641"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Thành, </a:t>
            </a:r>
            <a:r>
              <a:rPr lang="en-US" sz="2400">
                <a:solidFill>
                  <a:schemeClr val="accent4">
                    <a:lumMod val="10000"/>
                  </a:schemeClr>
                </a:solidFill>
                <a:latin typeface="Times New Roman" panose="02020603050405020304" pitchFamily="18" charset="0"/>
                <a:cs typeface="Times New Roman" panose="02020603050405020304" pitchFamily="18" charset="0"/>
              </a:rPr>
              <a:t>v</a:t>
            </a:r>
            <a:r>
              <a:rPr lang="vi-VN" sz="2400">
                <a:solidFill>
                  <a:schemeClr val="accent4">
                    <a:lumMod val="10000"/>
                  </a:schemeClr>
                </a:solidFill>
                <a:latin typeface="+mj-lt"/>
              </a:rPr>
              <a:t>ợ Thành, vua, bà đồng, quan, dế chọi.</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7" name="Rectangle 6"/>
          <p:cNvSpPr/>
          <p:nvPr/>
        </p:nvSpPr>
        <p:spPr>
          <a:xfrm>
            <a:off x="1959979" y="3609846"/>
            <a:ext cx="3156030"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 làng quê Nam Xương</a:t>
            </a:r>
            <a:endParaRPr lang="en-US" sz="2400">
              <a:solidFill>
                <a:schemeClr val="accent4">
                  <a:lumMod val="10000"/>
                </a:schemeClr>
              </a:solidFill>
              <a:latin typeface="+mj-lt"/>
            </a:endParaRPr>
          </a:p>
          <a:p>
            <a:pPr algn="just">
              <a:lnSpc>
                <a:spcPct val="150000"/>
              </a:lnSpc>
              <a:spcAft>
                <a:spcPts val="0"/>
              </a:spcAft>
            </a:pPr>
            <a:r>
              <a:rPr lang="vi-VN" sz="2400">
                <a:solidFill>
                  <a:schemeClr val="accent4">
                    <a:lumMod val="10000"/>
                  </a:schemeClr>
                </a:solidFill>
                <a:latin typeface="+mj-lt"/>
              </a:rPr>
              <a:t>-</a:t>
            </a:r>
            <a:r>
              <a:rPr lang="vi-VN" sz="2400" i="1">
                <a:solidFill>
                  <a:schemeClr val="accent4">
                    <a:lumMod val="10000"/>
                  </a:schemeClr>
                </a:solidFill>
                <a:latin typeface="+mj-lt"/>
              </a:rPr>
              <a:t> Bến </a:t>
            </a:r>
            <a:r>
              <a:rPr lang="vi-VN" sz="2400">
                <a:solidFill>
                  <a:schemeClr val="accent4">
                    <a:lumMod val="10000"/>
                  </a:schemeClr>
                </a:solidFill>
                <a:latin typeface="+mj-lt"/>
              </a:rPr>
              <a:t>Hoàng Giang</a:t>
            </a:r>
            <a:endParaRPr lang="en-US" sz="2400">
              <a:solidFill>
                <a:schemeClr val="accent4">
                  <a:lumMod val="10000"/>
                </a:schemeClr>
              </a:solidFill>
              <a:latin typeface="+mj-lt"/>
            </a:endParaRPr>
          </a:p>
          <a:p>
            <a:pPr algn="just">
              <a:lnSpc>
                <a:spcPct val="150000"/>
              </a:lnSpc>
              <a:spcAft>
                <a:spcPts val="0"/>
              </a:spcAft>
            </a:pPr>
            <a:r>
              <a:rPr lang="vi-VN" sz="2400">
                <a:solidFill>
                  <a:schemeClr val="accent4">
                    <a:lumMod val="10000"/>
                  </a:schemeClr>
                </a:solidFill>
                <a:latin typeface="+mj-lt"/>
              </a:rPr>
              <a:t>- gác Triêu Dương</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8" name="Rectangle 7"/>
          <p:cNvSpPr/>
          <p:nvPr/>
        </p:nvSpPr>
        <p:spPr>
          <a:xfrm>
            <a:off x="7012328" y="3053265"/>
            <a:ext cx="5071641" cy="2862322"/>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ngôi nhà của Thành, điện thờ của bà đồng gù làm nghề bói toán, ngôi chùa có mộ cổ mà Thành đi tìm dế, thôn nhỏ nơi Thành sinh sống, huyện Hoa Âm, tỉnh Thiểm Tây,...</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9" name="Rectangle 8"/>
          <p:cNvSpPr/>
          <p:nvPr/>
        </p:nvSpPr>
        <p:spPr>
          <a:xfrm>
            <a:off x="1959979" y="5750005"/>
            <a:ext cx="4921168"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 Truyện lấy bối cảnh từ thời nhà Trần cho đến nhà Hồ.</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10" name="Rectangle 9"/>
          <p:cNvSpPr/>
          <p:nvPr/>
        </p:nvSpPr>
        <p:spPr>
          <a:xfrm>
            <a:off x="6987032" y="6092249"/>
            <a:ext cx="4832220" cy="461665"/>
          </a:xfrm>
          <a:prstGeom prst="rect">
            <a:avLst/>
          </a:prstGeom>
        </p:spPr>
        <p:txBody>
          <a:bodyPr wrap="none">
            <a:spAutoFit/>
          </a:bodyPr>
          <a:lstStyle/>
          <a:p>
            <a:pPr algn="just">
              <a:spcAft>
                <a:spcPts val="0"/>
              </a:spcAft>
            </a:pPr>
            <a:r>
              <a:rPr lang="vi-VN" sz="2400">
                <a:solidFill>
                  <a:schemeClr val="accent4">
                    <a:lumMod val="10000"/>
                  </a:schemeClr>
                </a:solidFill>
                <a:latin typeface="+mj-lt"/>
              </a:rPr>
              <a:t>- Thời gian: đời Tuyên Đức nhà Minh</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530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1315</Words>
  <Application>Microsoft Office PowerPoint</Application>
  <PresentationFormat>Widescreen</PresentationFormat>
  <Paragraphs>137</Paragraphs>
  <Slides>28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SimSun-ExtB</vt:lpstr>
      <vt:lpstr>Arial</vt:lpstr>
      <vt:lpstr>Bahnschrift SemiBold SemiConden</vt:lpstr>
      <vt:lpstr>Bebas Neue</vt:lpstr>
      <vt:lpstr>Calibri</vt:lpstr>
      <vt:lpstr>DM Sans</vt:lpstr>
      <vt:lpstr>Fredoka</vt:lpstr>
      <vt:lpstr>Fredoka One</vt:lpstr>
      <vt:lpstr>Nunito</vt:lpstr>
      <vt:lpstr>Times New Roman</vt:lpstr>
      <vt:lpstr>Varela Round</vt:lpstr>
      <vt:lpstr>Study Guide to Middle School Students by Slidesgo</vt:lpstr>
      <vt:lpstr>THỰC HÀNH ĐỌC</vt:lpstr>
      <vt:lpstr>PowerPoint Presentation</vt:lpstr>
      <vt:lpstr>PowerPoint Presentation</vt:lpstr>
      <vt:lpstr>PowerPoint Presentation</vt:lpstr>
      <vt:lpstr>PowerPoint Presentation</vt:lpstr>
      <vt:lpstr>Câu 1</vt:lpstr>
      <vt:lpstr>PowerPoint Presentation</vt:lpstr>
      <vt:lpstr>PowerPoint Presentation</vt:lpstr>
      <vt:lpstr>PowerPoint Presentation</vt:lpstr>
      <vt:lpstr>PowerPoint Presentation</vt:lpstr>
      <vt:lpstr>Câu 2</vt:lpstr>
      <vt:lpstr>PowerPoint Presentation</vt:lpstr>
      <vt:lpstr>PowerPoint Presentation</vt:lpstr>
      <vt:lpstr>Câu 3</vt:lpstr>
      <vt:lpstr>PowerPoint Presentation</vt:lpstr>
      <vt:lpstr>PowerPoint Presentation</vt:lpstr>
      <vt:lpstr>Câu 4</vt:lpstr>
      <vt:lpstr>PowerPoint Presentation</vt:lpstr>
      <vt:lpstr>PowerPoint Presentation</vt:lpstr>
      <vt:lpstr>PowerPoint Presentation</vt:lpstr>
      <vt:lpstr>PowerPoint Presentation</vt:lpstr>
      <vt:lpstr>PowerPoint Presentation</vt:lpstr>
      <vt:lpstr>Câu 1</vt:lpstr>
      <vt:lpstr>Câu 1</vt:lpstr>
      <vt:lpstr>PowerPoint Presentation</vt:lpstr>
      <vt:lpstr>Câu 2</vt:lpstr>
      <vt:lpstr>Câu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giữa kì II</dc:title>
  <dc:creator>Nguyễn Chà</dc:creator>
  <cp:lastModifiedBy>Admin</cp:lastModifiedBy>
  <cp:revision>42</cp:revision>
  <dcterms:created xsi:type="dcterms:W3CDTF">2023-10-05T03:27:11Z</dcterms:created>
  <dcterms:modified xsi:type="dcterms:W3CDTF">2025-03-18T02:29:27Z</dcterms:modified>
</cp:coreProperties>
</file>