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90" r:id="rId2"/>
    <p:sldId id="291" r:id="rId3"/>
    <p:sldId id="292" r:id="rId4"/>
    <p:sldId id="270" r:id="rId5"/>
    <p:sldId id="288" r:id="rId6"/>
    <p:sldId id="271" r:id="rId7"/>
    <p:sldId id="274" r:id="rId8"/>
    <p:sldId id="280" r:id="rId9"/>
    <p:sldId id="282" r:id="rId10"/>
    <p:sldId id="281" r:id="rId11"/>
    <p:sldId id="266" r:id="rId12"/>
    <p:sldId id="286" r:id="rId13"/>
    <p:sldId id="287" r:id="rId14"/>
    <p:sldId id="293"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15" autoAdjust="0"/>
    <p:restoredTop sz="94291" autoAdjust="0"/>
  </p:normalViewPr>
  <p:slideViewPr>
    <p:cSldViewPr>
      <p:cViewPr varScale="1">
        <p:scale>
          <a:sx n="67" d="100"/>
          <a:sy n="67" d="100"/>
        </p:scale>
        <p:origin x="216" y="96"/>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79327-8E65-4489-88CA-30FAAB1A0258}" type="datetimeFigureOut">
              <a:rPr lang="en-US" smtClean="0"/>
              <a:t>10/10/2023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5363C-CD01-4436-8E51-655F0A7C319A}" type="slidenum">
              <a:rPr lang="en-US" smtClean="0"/>
              <a:t>‹#›</a:t>
            </a:fld>
            <a:endParaRPr lang="en-US"/>
          </a:p>
        </p:txBody>
      </p:sp>
    </p:spTree>
    <p:extLst>
      <p:ext uri="{BB962C8B-B14F-4D97-AF65-F5344CB8AC3E}">
        <p14:creationId xmlns:p14="http://schemas.microsoft.com/office/powerpoint/2010/main" val="327729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https://www.youtube.com/watch?v=YIf4pgOkafA&amp;ab_channel=TheoD%C3%B2ngL%E1%BB%8BchS%E1%BB%AD</a:t>
            </a:r>
          </a:p>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4</a:t>
            </a:fld>
            <a:endParaRPr lang="en-US"/>
          </a:p>
        </p:txBody>
      </p:sp>
    </p:spTree>
    <p:extLst>
      <p:ext uri="{BB962C8B-B14F-4D97-AF65-F5344CB8AC3E}">
        <p14:creationId xmlns:p14="http://schemas.microsoft.com/office/powerpoint/2010/main" val="74621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9" y="2130444"/>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10/10/2023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11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10/10/2023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19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22" y="274657"/>
            <a:ext cx="365453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590" y="274657"/>
            <a:ext cx="1076468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10/10/2023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7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10/10/2023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78399"/>
      </p:ext>
    </p:extLst>
  </p:cSld>
  <p:clrMapOvr>
    <a:masterClrMapping/>
  </p:clrMapOvr>
  <p:transition spd="slow">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9"/>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10/10/2023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1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589" y="1600206"/>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5348" y="1600206"/>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10/10/2023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8"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8"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8"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9B9EE9-F3BF-4B40-83E7-C9BC68FDDB0E}" type="datetimeFigureOut">
              <a:rPr lang="en-US" smtClean="0">
                <a:solidFill>
                  <a:prstClr val="black">
                    <a:tint val="75000"/>
                  </a:prstClr>
                </a:solidFill>
              </a:rPr>
              <a:pPr/>
              <a:t>10/10/2023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17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9B9EE9-F3BF-4B40-83E7-C9BC68FDDB0E}" type="datetimeFigureOut">
              <a:rPr lang="en-US" smtClean="0">
                <a:solidFill>
                  <a:prstClr val="black">
                    <a:tint val="75000"/>
                  </a:prstClr>
                </a:solidFill>
              </a:rPr>
              <a:pPr/>
              <a:t>10/10/2023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12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9EE9-F3BF-4B40-83E7-C9BC68FDDB0E}" type="datetimeFigureOut">
              <a:rPr lang="en-US" smtClean="0">
                <a:solidFill>
                  <a:prstClr val="black">
                    <a:tint val="75000"/>
                  </a:prstClr>
                </a:solidFill>
              </a:rPr>
              <a:pPr/>
              <a:t>10/10/2023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9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69"/>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10/10/2023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53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02"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02"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02"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10/10/2023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7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8"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8" y="1600206"/>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69"/>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10/10/2023</a:t>
            </a:fld>
            <a:endParaRPr lang="en-US">
              <a:solidFill>
                <a:prstClr val="black">
                  <a:tint val="75000"/>
                </a:prstClr>
              </a:solidFill>
            </a:endParaRPr>
          </a:p>
        </p:txBody>
      </p:sp>
      <p:sp>
        <p:nvSpPr>
          <p:cNvPr id="5" name="Footer Placeholder 4"/>
          <p:cNvSpPr>
            <a:spLocks noGrp="1"/>
          </p:cNvSpPr>
          <p:nvPr>
            <p:ph type="ftr" sz="quarter" idx="3"/>
          </p:nvPr>
        </p:nvSpPr>
        <p:spPr>
          <a:xfrm>
            <a:off x="4164522" y="6356369"/>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33" y="6356369"/>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6840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l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9B64B3-50C0-4139-88BF-E44999BCA33F}"/>
              </a:ext>
            </a:extLst>
          </p:cNvPr>
          <p:cNvPicPr>
            <a:picLocks noChangeAspect="1"/>
          </p:cNvPicPr>
          <p:nvPr/>
        </p:nvPicPr>
        <p:blipFill>
          <a:blip r:embed="rId2"/>
          <a:stretch>
            <a:fillRect/>
          </a:stretch>
        </p:blipFill>
        <p:spPr>
          <a:xfrm>
            <a:off x="0" y="0"/>
            <a:ext cx="12188825" cy="6858000"/>
          </a:xfrm>
          <a:prstGeom prst="rect">
            <a:avLst/>
          </a:prstGeom>
        </p:spPr>
      </p:pic>
      <p:sp>
        <p:nvSpPr>
          <p:cNvPr id="3" name="TextBox 2">
            <a:extLst>
              <a:ext uri="{FF2B5EF4-FFF2-40B4-BE49-F238E27FC236}">
                <a16:creationId xmlns:a16="http://schemas.microsoft.com/office/drawing/2014/main" id="{F2B6B30E-50B5-4B56-861C-1FE2A33CB9EE}"/>
              </a:ext>
            </a:extLst>
          </p:cNvPr>
          <p:cNvSpPr txBox="1"/>
          <p:nvPr/>
        </p:nvSpPr>
        <p:spPr>
          <a:xfrm>
            <a:off x="684211" y="457200"/>
            <a:ext cx="10820400" cy="1447800"/>
          </a:xfrm>
          <a:prstGeom prst="rect">
            <a:avLst/>
          </a:prstGeom>
          <a:noFill/>
        </p:spPr>
        <p:txBody>
          <a:bodyPr wrap="square" rtlCol="0">
            <a:prstTxWarp prst="textChevron">
              <a:avLst/>
            </a:prstTxWarp>
            <a:spAutoFit/>
          </a:bodyPr>
          <a:lstStyle/>
          <a:p>
            <a:r>
              <a:rPr lang="en-US" dirty="0">
                <a:ln>
                  <a:solidFill>
                    <a:srgbClr val="FF0000"/>
                  </a:solidFill>
                </a:ln>
                <a:solidFill>
                  <a:srgbClr val="FF0000"/>
                </a:solidFill>
                <a:latin typeface="Times New Roman" panose="02020603050405020304" pitchFamily="18" charset="0"/>
                <a:cs typeface="Times New Roman" panose="02020603050405020304" pitchFamily="18" charset="0"/>
              </a:rPr>
              <a:t>CHÀO MỪNG CÁC THẦY CÔ GIÁO VỀ DỰ TIẾT HỌC LỊCH SỬ CỦA LỚP 7C </a:t>
            </a:r>
          </a:p>
        </p:txBody>
      </p:sp>
      <p:sp>
        <p:nvSpPr>
          <p:cNvPr id="5" name="TextBox 4">
            <a:extLst>
              <a:ext uri="{FF2B5EF4-FFF2-40B4-BE49-F238E27FC236}">
                <a16:creationId xmlns:a16="http://schemas.microsoft.com/office/drawing/2014/main" id="{78968A65-2819-4E64-90E6-C4FB7DE3227C}"/>
              </a:ext>
            </a:extLst>
          </p:cNvPr>
          <p:cNvSpPr txBox="1"/>
          <p:nvPr/>
        </p:nvSpPr>
        <p:spPr>
          <a:xfrm>
            <a:off x="2587625" y="2971799"/>
            <a:ext cx="7315200"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TIẾT 5. CHỦ ĐỀ CHUNG 1:</a:t>
            </a:r>
          </a:p>
          <a:p>
            <a:pPr algn="ctr"/>
            <a:r>
              <a:rPr lang="en-US" sz="2800" b="1" dirty="0">
                <a:latin typeface="Times New Roman" panose="02020603050405020304" pitchFamily="18" charset="0"/>
                <a:cs typeface="Times New Roman" panose="02020603050405020304" pitchFamily="18" charset="0"/>
              </a:rPr>
              <a:t> CÁC CUỘC ĐẠI PHÁT KIẾN ĐỊA LÝ</a:t>
            </a:r>
          </a:p>
          <a:p>
            <a:pPr algn="ctr"/>
            <a:endParaRPr lang="en-US" sz="1600" dirty="0"/>
          </a:p>
        </p:txBody>
      </p:sp>
      <p:pic>
        <p:nvPicPr>
          <p:cNvPr id="7" name="Picture 6">
            <a:extLst>
              <a:ext uri="{FF2B5EF4-FFF2-40B4-BE49-F238E27FC236}">
                <a16:creationId xmlns:a16="http://schemas.microsoft.com/office/drawing/2014/main" id="{C52CA846-2AF7-4BFC-B26C-7442EF742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825" y="2143214"/>
            <a:ext cx="762000" cy="2857500"/>
          </a:xfrm>
          <a:prstGeom prst="rect">
            <a:avLst/>
          </a:prstGeom>
        </p:spPr>
      </p:pic>
      <p:pic>
        <p:nvPicPr>
          <p:cNvPr id="8" name="Picture 7">
            <a:extLst>
              <a:ext uri="{FF2B5EF4-FFF2-40B4-BE49-F238E27FC236}">
                <a16:creationId xmlns:a16="http://schemas.microsoft.com/office/drawing/2014/main" id="{60495C4F-DED1-48B6-8458-847E70417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1" y="2095501"/>
            <a:ext cx="762000" cy="2857500"/>
          </a:xfrm>
          <a:prstGeom prst="rect">
            <a:avLst/>
          </a:prstGeom>
        </p:spPr>
      </p:pic>
    </p:spTree>
    <p:extLst>
      <p:ext uri="{BB962C8B-B14F-4D97-AF65-F5344CB8AC3E}">
        <p14:creationId xmlns:p14="http://schemas.microsoft.com/office/powerpoint/2010/main" val="3016042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6EAF714-11E5-4932-8272-76CC87DBE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152400"/>
            <a:ext cx="4191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98426B4E-4AC8-4D97-A6AE-A0D15EA383B8}"/>
              </a:ext>
            </a:extLst>
          </p:cNvPr>
          <p:cNvPicPr>
            <a:picLocks noChangeAspect="1"/>
          </p:cNvPicPr>
          <p:nvPr/>
        </p:nvPicPr>
        <p:blipFill>
          <a:blip r:embed="rId3"/>
          <a:stretch>
            <a:fillRect/>
          </a:stretch>
        </p:blipFill>
        <p:spPr>
          <a:xfrm>
            <a:off x="5484819" y="228600"/>
            <a:ext cx="6553200" cy="5334000"/>
          </a:xfrm>
          <a:prstGeom prst="rect">
            <a:avLst/>
          </a:prstGeom>
        </p:spPr>
      </p:pic>
    </p:spTree>
    <p:extLst>
      <p:ext uri="{BB962C8B-B14F-4D97-AF65-F5344CB8AC3E}">
        <p14:creationId xmlns:p14="http://schemas.microsoft.com/office/powerpoint/2010/main" val="3105029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6344" y="998265"/>
            <a:ext cx="7659688" cy="1578894"/>
          </a:xfrm>
          <a:prstGeom prst="rect">
            <a:avLst/>
          </a:prstGeom>
        </p:spPr>
        <p:txBody>
          <a:bodyPr wrap="square">
            <a:spAutoFit/>
          </a:bodyPr>
          <a:lstStyle/>
          <a:p>
            <a:pPr algn="just">
              <a:lnSpc>
                <a:spcPct val="115000"/>
              </a:lnSpc>
              <a:spcAft>
                <a:spcPts val="0"/>
              </a:spcAft>
            </a:pPr>
            <a:r>
              <a:rPr lang="en-US" sz="2800" b="1" i="1" dirty="0">
                <a:latin typeface="Times New Roman"/>
                <a:ea typeface="Calibri"/>
                <a:cs typeface="Times New Roman"/>
              </a:rPr>
              <a:t>Câu 1. Trong các tác động của các cuộc đại phát kiến địa lí đối với lịch sử, theo em, tác động nào là quan trọng nhất? Vì sao?</a:t>
            </a:r>
            <a:endParaRPr lang="en-US" sz="2800" dirty="0">
              <a:ea typeface="Calibri"/>
              <a:cs typeface="Times New Roman"/>
            </a:endParaRPr>
          </a:p>
        </p:txBody>
      </p:sp>
      <p:pic>
        <p:nvPicPr>
          <p:cNvPr id="3" name="Picture 2">
            <a:extLst>
              <a:ext uri="{FF2B5EF4-FFF2-40B4-BE49-F238E27FC236}">
                <a16:creationId xmlns:a16="http://schemas.microsoft.com/office/drawing/2014/main"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1276" y="2466852"/>
            <a:ext cx="4191000" cy="4192092"/>
          </a:xfrm>
          <a:prstGeom prst="rect">
            <a:avLst/>
          </a:prstGeom>
        </p:spPr>
      </p:pic>
      <p:sp>
        <p:nvSpPr>
          <p:cNvPr id="4" name="TextBox 3"/>
          <p:cNvSpPr txBox="1"/>
          <p:nvPr/>
        </p:nvSpPr>
        <p:spPr>
          <a:xfrm>
            <a:off x="1903412" y="199056"/>
            <a:ext cx="10336406" cy="646331"/>
          </a:xfrm>
          <a:prstGeom prst="rect">
            <a:avLst/>
          </a:prstGeom>
          <a:noFill/>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LUYỆN TẬP – VẬN DỤNG</a:t>
            </a:r>
          </a:p>
        </p:txBody>
      </p:sp>
      <p:sp>
        <p:nvSpPr>
          <p:cNvPr id="6" name="Rectangle 5"/>
          <p:cNvSpPr/>
          <p:nvPr/>
        </p:nvSpPr>
        <p:spPr>
          <a:xfrm>
            <a:off x="3808753" y="2995875"/>
            <a:ext cx="7659688" cy="2569934"/>
          </a:xfrm>
          <a:prstGeom prst="rect">
            <a:avLst/>
          </a:prstGeom>
        </p:spPr>
        <p:txBody>
          <a:bodyPr wrap="square">
            <a:spAutoFit/>
          </a:bodyPr>
          <a:lstStyle/>
          <a:p>
            <a:pPr algn="just">
              <a:lnSpc>
                <a:spcPct val="115000"/>
              </a:lnSpc>
              <a:spcAft>
                <a:spcPts val="0"/>
              </a:spcAft>
            </a:pPr>
            <a:r>
              <a:rPr lang="en-US" sz="2800" b="1" i="1" dirty="0" err="1">
                <a:latin typeface="Times New Roman"/>
                <a:ea typeface="Calibri"/>
                <a:cs typeface="Times New Roman"/>
              </a:rPr>
              <a:t>Câu</a:t>
            </a:r>
            <a:r>
              <a:rPr lang="en-US" sz="2800" b="1" i="1" dirty="0">
                <a:latin typeface="Times New Roman"/>
                <a:ea typeface="Calibri"/>
                <a:cs typeface="Times New Roman"/>
              </a:rPr>
              <a:t> 2. </a:t>
            </a:r>
            <a:r>
              <a:rPr lang="vi-VN" sz="2800" b="1" i="1" dirty="0">
                <a:latin typeface="Times New Roman"/>
                <a:ea typeface="Calibri"/>
                <a:cs typeface="Times New Roman"/>
              </a:rPr>
              <a:t>Quan sát lược đồ sau và cho biết tên các đại dương, lục địa, các quốc gia và địa danh ngày nay gắn với các cuộc phát kiến địa lí (ở các vị trí đánh dấu từ số 1 đến số 8).</a:t>
            </a:r>
            <a:endParaRPr lang="en-US" sz="2000" b="1" i="1" dirty="0">
              <a:ea typeface="Calibri"/>
              <a:cs typeface="Times New Roman"/>
            </a:endParaRPr>
          </a:p>
          <a:p>
            <a:pPr algn="just">
              <a:lnSpc>
                <a:spcPct val="115000"/>
              </a:lnSpc>
              <a:spcAft>
                <a:spcPts val="0"/>
              </a:spcAft>
            </a:pPr>
            <a:endParaRPr lang="en-US" sz="2800" dirty="0">
              <a:solidFill>
                <a:srgbClr val="FF0000"/>
              </a:solidFill>
              <a:ea typeface="Calibri"/>
              <a:cs typeface="Times New Roman"/>
            </a:endParaRPr>
          </a:p>
        </p:txBody>
      </p:sp>
      <p:pic>
        <p:nvPicPr>
          <p:cNvPr id="9" name="Picture 8">
            <a:extLst>
              <a:ext uri="{FF2B5EF4-FFF2-40B4-BE49-F238E27FC236}">
                <a16:creationId xmlns:a16="http://schemas.microsoft.com/office/drawing/2014/main" id="{145F2D40-6FFB-43AB-9BD5-93D9AE21E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11" y="-152400"/>
            <a:ext cx="2744116" cy="1578893"/>
          </a:xfrm>
          <a:prstGeom prst="rect">
            <a:avLst/>
          </a:prstGeom>
        </p:spPr>
      </p:pic>
    </p:spTree>
    <p:extLst>
      <p:ext uri="{BB962C8B-B14F-4D97-AF65-F5344CB8AC3E}">
        <p14:creationId xmlns:p14="http://schemas.microsoft.com/office/powerpoint/2010/main" val="42549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505" y="184622"/>
            <a:ext cx="12038013" cy="646331"/>
          </a:xfrm>
          <a:prstGeom prst="rect">
            <a:avLst/>
          </a:prstGeom>
          <a:noFill/>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LUYỆN TẬP – VẬN DỤNG</a:t>
            </a:r>
          </a:p>
        </p:txBody>
      </p:sp>
      <p:pic>
        <p:nvPicPr>
          <p:cNvPr id="8" name="Picture 7" descr="Map&#10;&#10;Description automatically generated"/>
          <p:cNvPicPr/>
          <p:nvPr/>
        </p:nvPicPr>
        <p:blipFill>
          <a:blip r:embed="rId2"/>
          <a:stretch>
            <a:fillRect/>
          </a:stretch>
        </p:blipFill>
        <p:spPr>
          <a:xfrm>
            <a:off x="945143" y="891680"/>
            <a:ext cx="10591800" cy="5308315"/>
          </a:xfrm>
          <a:prstGeom prst="rect">
            <a:avLst/>
          </a:prstGeom>
          <a:solidFill>
            <a:srgbClr val="FF0000"/>
          </a:solidFill>
        </p:spPr>
      </p:pic>
      <p:sp>
        <p:nvSpPr>
          <p:cNvPr id="9" name="TextBox 8"/>
          <p:cNvSpPr txBox="1"/>
          <p:nvPr/>
        </p:nvSpPr>
        <p:spPr>
          <a:xfrm>
            <a:off x="2869799" y="1899547"/>
            <a:ext cx="1542687"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schemeClr val="tx1"/>
                </a:solidFill>
              </a:rPr>
              <a:t>LỤC ĐỊA BẮC MỸ</a:t>
            </a:r>
          </a:p>
        </p:txBody>
      </p:sp>
      <p:sp>
        <p:nvSpPr>
          <p:cNvPr id="10" name="TextBox 9"/>
          <p:cNvSpPr txBox="1"/>
          <p:nvPr/>
        </p:nvSpPr>
        <p:spPr>
          <a:xfrm>
            <a:off x="5561012" y="2464952"/>
            <a:ext cx="1600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tx1"/>
                </a:solidFill>
              </a:rPr>
              <a:t>TÂY BAN NHA</a:t>
            </a:r>
          </a:p>
        </p:txBody>
      </p:sp>
      <p:sp>
        <p:nvSpPr>
          <p:cNvPr id="12" name="Oval 11"/>
          <p:cNvSpPr/>
          <p:nvPr/>
        </p:nvSpPr>
        <p:spPr>
          <a:xfrm>
            <a:off x="6098460" y="2294607"/>
            <a:ext cx="152400" cy="1190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Oval 12"/>
          <p:cNvSpPr/>
          <p:nvPr/>
        </p:nvSpPr>
        <p:spPr>
          <a:xfrm>
            <a:off x="9752012" y="3047119"/>
            <a:ext cx="152400" cy="1190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2132012" y="3426820"/>
            <a:ext cx="152400" cy="1190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Oval 14"/>
          <p:cNvSpPr/>
          <p:nvPr/>
        </p:nvSpPr>
        <p:spPr>
          <a:xfrm>
            <a:off x="6894512" y="4343400"/>
            <a:ext cx="152400" cy="1190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Oval 15"/>
          <p:cNvSpPr/>
          <p:nvPr/>
        </p:nvSpPr>
        <p:spPr>
          <a:xfrm>
            <a:off x="3986933" y="2771565"/>
            <a:ext cx="152400" cy="1190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p:cNvSpPr/>
          <p:nvPr/>
        </p:nvSpPr>
        <p:spPr>
          <a:xfrm>
            <a:off x="8711333" y="3376149"/>
            <a:ext cx="152400" cy="1190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Oval 17"/>
          <p:cNvSpPr/>
          <p:nvPr/>
        </p:nvSpPr>
        <p:spPr>
          <a:xfrm>
            <a:off x="3641143" y="2286000"/>
            <a:ext cx="152400" cy="1190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Oval 18"/>
          <p:cNvSpPr/>
          <p:nvPr/>
        </p:nvSpPr>
        <p:spPr>
          <a:xfrm>
            <a:off x="8473203" y="3064093"/>
            <a:ext cx="152400" cy="1190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TextBox 19"/>
          <p:cNvSpPr txBox="1"/>
          <p:nvPr/>
        </p:nvSpPr>
        <p:spPr>
          <a:xfrm>
            <a:off x="7749303" y="2521251"/>
            <a:ext cx="131690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tx1"/>
                </a:solidFill>
                <a:latin typeface="Times New Roman" pitchFamily="18" charset="0"/>
                <a:cs typeface="Times New Roman" pitchFamily="18" charset="0"/>
              </a:rPr>
              <a:t>   ẤN ĐỘ</a:t>
            </a:r>
          </a:p>
        </p:txBody>
      </p:sp>
      <p:sp>
        <p:nvSpPr>
          <p:cNvPr id="22" name="TextBox 21"/>
          <p:cNvSpPr txBox="1"/>
          <p:nvPr/>
        </p:nvSpPr>
        <p:spPr>
          <a:xfrm>
            <a:off x="9904412" y="2586899"/>
            <a:ext cx="1600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tx1"/>
                </a:solidFill>
              </a:rPr>
              <a:t>  PHI-LIP-PIN</a:t>
            </a:r>
          </a:p>
        </p:txBody>
      </p:sp>
      <p:sp>
        <p:nvSpPr>
          <p:cNvPr id="23" name="TextBox 22"/>
          <p:cNvSpPr txBox="1"/>
          <p:nvPr/>
        </p:nvSpPr>
        <p:spPr>
          <a:xfrm>
            <a:off x="1293813" y="2981471"/>
            <a:ext cx="201164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tx1"/>
                </a:solidFill>
              </a:rPr>
              <a:t>THÁI BÌNH DƯƠNG</a:t>
            </a:r>
          </a:p>
        </p:txBody>
      </p:sp>
      <p:sp>
        <p:nvSpPr>
          <p:cNvPr id="24" name="TextBox 23"/>
          <p:cNvSpPr txBox="1"/>
          <p:nvPr/>
        </p:nvSpPr>
        <p:spPr>
          <a:xfrm>
            <a:off x="3641143" y="2981471"/>
            <a:ext cx="128486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tx1"/>
                </a:solidFill>
              </a:rPr>
              <a:t>    CU BA</a:t>
            </a:r>
          </a:p>
        </p:txBody>
      </p:sp>
      <p:sp>
        <p:nvSpPr>
          <p:cNvPr id="25" name="TextBox 24"/>
          <p:cNvSpPr txBox="1"/>
          <p:nvPr/>
        </p:nvSpPr>
        <p:spPr>
          <a:xfrm>
            <a:off x="6132511" y="3964960"/>
            <a:ext cx="17087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tx1"/>
                </a:solidFill>
              </a:rPr>
              <a:t>MŨI HẢO VỌNG</a:t>
            </a:r>
          </a:p>
        </p:txBody>
      </p:sp>
      <p:sp>
        <p:nvSpPr>
          <p:cNvPr id="26" name="TextBox 25"/>
          <p:cNvSpPr txBox="1"/>
          <p:nvPr/>
        </p:nvSpPr>
        <p:spPr>
          <a:xfrm>
            <a:off x="7923212" y="3607302"/>
            <a:ext cx="1828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tx1"/>
                </a:solidFill>
                <a:latin typeface="Times New Roman" pitchFamily="18" charset="0"/>
                <a:cs typeface="Times New Roman" pitchFamily="18" charset="0"/>
              </a:rPr>
              <a:t>ẤN ĐỘ DƯƠNG</a:t>
            </a:r>
          </a:p>
        </p:txBody>
      </p:sp>
      <p:sp>
        <p:nvSpPr>
          <p:cNvPr id="2" name="Rectangle 1">
            <a:extLst>
              <a:ext uri="{FF2B5EF4-FFF2-40B4-BE49-F238E27FC236}">
                <a16:creationId xmlns:a16="http://schemas.microsoft.com/office/drawing/2014/main" id="{113FC0FC-D35A-4EA1-A4D9-E166102CBAA2}"/>
              </a:ext>
            </a:extLst>
          </p:cNvPr>
          <p:cNvSpPr/>
          <p:nvPr/>
        </p:nvSpPr>
        <p:spPr>
          <a:xfrm>
            <a:off x="2322512" y="5857689"/>
            <a:ext cx="8077200" cy="29581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0286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ircle(in)">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circle(in)">
                                      <p:cBhvr>
                                        <p:cTn id="4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0"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4012" y="930685"/>
            <a:ext cx="7659688" cy="556434"/>
          </a:xfrm>
          <a:prstGeom prst="rect">
            <a:avLst/>
          </a:prstGeom>
        </p:spPr>
        <p:txBody>
          <a:bodyPr wrap="square">
            <a:spAutoFit/>
          </a:bodyPr>
          <a:lstStyle/>
          <a:p>
            <a:pPr algn="ctr">
              <a:lnSpc>
                <a:spcPct val="115000"/>
              </a:lnSpc>
              <a:spcAft>
                <a:spcPts val="0"/>
              </a:spcAft>
            </a:pPr>
            <a:r>
              <a:rPr lang="en-US" sz="2800" b="1" i="1" dirty="0">
                <a:solidFill>
                  <a:srgbClr val="FF0000"/>
                </a:solidFill>
                <a:latin typeface="Times New Roman"/>
                <a:ea typeface="Calibri"/>
                <a:cs typeface="Times New Roman"/>
              </a:rPr>
              <a:t>HS </a:t>
            </a:r>
            <a:r>
              <a:rPr lang="en-US" sz="2800" b="1" i="1" dirty="0" err="1">
                <a:solidFill>
                  <a:srgbClr val="FF0000"/>
                </a:solidFill>
                <a:latin typeface="Times New Roman"/>
                <a:ea typeface="Calibri"/>
                <a:cs typeface="Times New Roman"/>
              </a:rPr>
              <a:t>thực</a:t>
            </a:r>
            <a:r>
              <a:rPr lang="en-US" sz="2800" b="1" i="1" dirty="0">
                <a:solidFill>
                  <a:srgbClr val="FF0000"/>
                </a:solidFill>
                <a:latin typeface="Times New Roman"/>
                <a:ea typeface="Calibri"/>
                <a:cs typeface="Times New Roman"/>
              </a:rPr>
              <a:t> </a:t>
            </a:r>
            <a:r>
              <a:rPr lang="en-US" sz="2800" b="1" i="1" dirty="0" err="1">
                <a:solidFill>
                  <a:srgbClr val="FF0000"/>
                </a:solidFill>
                <a:latin typeface="Times New Roman"/>
                <a:ea typeface="Calibri"/>
                <a:cs typeface="Times New Roman"/>
              </a:rPr>
              <a:t>hiện</a:t>
            </a:r>
            <a:r>
              <a:rPr lang="en-US" sz="2800" b="1" i="1" dirty="0">
                <a:solidFill>
                  <a:srgbClr val="FF0000"/>
                </a:solidFill>
                <a:latin typeface="Times New Roman"/>
                <a:ea typeface="Calibri"/>
                <a:cs typeface="Times New Roman"/>
              </a:rPr>
              <a:t> ở </a:t>
            </a:r>
            <a:r>
              <a:rPr lang="en-US" sz="2800" b="1" i="1" dirty="0" err="1">
                <a:solidFill>
                  <a:srgbClr val="FF0000"/>
                </a:solidFill>
                <a:latin typeface="Times New Roman"/>
                <a:ea typeface="Calibri"/>
                <a:cs typeface="Times New Roman"/>
              </a:rPr>
              <a:t>nhà</a:t>
            </a:r>
            <a:r>
              <a:rPr lang="en-US" sz="2800" b="1" i="1" dirty="0">
                <a:solidFill>
                  <a:srgbClr val="FF0000"/>
                </a:solidFill>
                <a:latin typeface="Times New Roman"/>
                <a:ea typeface="Calibri"/>
                <a:cs typeface="Times New Roman"/>
              </a:rPr>
              <a:t>:</a:t>
            </a:r>
            <a:endParaRPr lang="en-US" sz="2800" dirty="0">
              <a:solidFill>
                <a:srgbClr val="FF0000"/>
              </a:solidFill>
              <a:ea typeface="Calibri"/>
              <a:cs typeface="Times New Roman"/>
            </a:endParaRPr>
          </a:p>
        </p:txBody>
      </p:sp>
      <p:sp>
        <p:nvSpPr>
          <p:cNvPr id="6" name="Rectangle 5"/>
          <p:cNvSpPr/>
          <p:nvPr/>
        </p:nvSpPr>
        <p:spPr>
          <a:xfrm>
            <a:off x="4149724" y="2128323"/>
            <a:ext cx="7659688" cy="1578894"/>
          </a:xfrm>
          <a:prstGeom prst="rect">
            <a:avLst/>
          </a:prstGeom>
        </p:spPr>
        <p:txBody>
          <a:bodyPr wrap="square">
            <a:spAutoFit/>
          </a:bodyPr>
          <a:lstStyle/>
          <a:p>
            <a:pPr algn="just">
              <a:lnSpc>
                <a:spcPct val="115000"/>
              </a:lnSpc>
              <a:spcAft>
                <a:spcPts val="0"/>
              </a:spcAft>
            </a:pPr>
            <a:r>
              <a:rPr lang="en-US" sz="2800" b="1" i="1" dirty="0" err="1">
                <a:latin typeface="Times New Roman"/>
                <a:ea typeface="Calibri"/>
                <a:cs typeface="Times New Roman"/>
              </a:rPr>
              <a:t>Câu</a:t>
            </a:r>
            <a:r>
              <a:rPr lang="en-US" sz="2800" b="1" i="1" dirty="0">
                <a:latin typeface="Times New Roman"/>
                <a:ea typeface="Calibri"/>
                <a:cs typeface="Times New Roman"/>
              </a:rPr>
              <a:t> 1: Là một người dân châu Á, em có suy nghĩ gì về sự có mặt của người châu Âu ở các nước châu Á sau các cuộc phát kiến địa lí.</a:t>
            </a:r>
            <a:endParaRPr lang="en-US" sz="2800" dirty="0">
              <a:ea typeface="Calibri"/>
              <a:cs typeface="Times New Roman"/>
            </a:endParaRPr>
          </a:p>
        </p:txBody>
      </p:sp>
      <p:sp>
        <p:nvSpPr>
          <p:cNvPr id="7" name="Rectangle 6"/>
          <p:cNvSpPr/>
          <p:nvPr/>
        </p:nvSpPr>
        <p:spPr>
          <a:xfrm>
            <a:off x="4112967" y="4042709"/>
            <a:ext cx="7659688" cy="1578894"/>
          </a:xfrm>
          <a:prstGeom prst="rect">
            <a:avLst/>
          </a:prstGeom>
        </p:spPr>
        <p:txBody>
          <a:bodyPr wrap="square">
            <a:spAutoFit/>
          </a:bodyPr>
          <a:lstStyle/>
          <a:p>
            <a:pPr algn="just">
              <a:lnSpc>
                <a:spcPct val="115000"/>
              </a:lnSpc>
              <a:spcAft>
                <a:spcPts val="0"/>
              </a:spcAft>
            </a:pPr>
            <a:r>
              <a:rPr lang="en-US" sz="2800" b="1" i="1" dirty="0" err="1">
                <a:latin typeface="Times New Roman"/>
                <a:ea typeface="Calibri"/>
                <a:cs typeface="Times New Roman"/>
              </a:rPr>
              <a:t>Câu</a:t>
            </a:r>
            <a:r>
              <a:rPr lang="en-US" sz="2800" b="1" i="1" dirty="0">
                <a:latin typeface="Times New Roman"/>
                <a:ea typeface="Calibri"/>
                <a:cs typeface="Times New Roman"/>
              </a:rPr>
              <a:t> 2: Sưu tầm tư liệu từ sách, báo và internet về C. Cô-lôm-bô, Ph. Ma-gien-lăng và đánh giá công lao của họ.</a:t>
            </a:r>
            <a:endParaRPr lang="en-US" sz="2800" dirty="0">
              <a:ea typeface="Calibri"/>
              <a:cs typeface="Times New Roman"/>
            </a:endParaRPr>
          </a:p>
        </p:txBody>
      </p:sp>
      <p:pic>
        <p:nvPicPr>
          <p:cNvPr id="3074" name="Picture 2" descr="Hình ảnh Cậu Bé Làm Bài Tập Về Nhà PNG Miễn Phí Tải Về - Lovepik">
            <a:extLst>
              <a:ext uri="{FF2B5EF4-FFF2-40B4-BE49-F238E27FC236}">
                <a16:creationId xmlns:a16="http://schemas.microsoft.com/office/drawing/2014/main" id="{0CCDB085-22EA-42FF-93CD-C78561F07A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12" y="2320381"/>
            <a:ext cx="3444656" cy="3444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133E88A-BDE6-4067-BCE0-7A482B71D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978" y="255825"/>
            <a:ext cx="1792287" cy="1189406"/>
          </a:xfrm>
          <a:prstGeom prst="rect">
            <a:avLst/>
          </a:prstGeom>
        </p:spPr>
      </p:pic>
    </p:spTree>
    <p:extLst>
      <p:ext uri="{BB962C8B-B14F-4D97-AF65-F5344CB8AC3E}">
        <p14:creationId xmlns:p14="http://schemas.microsoft.com/office/powerpoint/2010/main" val="68181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B8C4C-1E61-4A34-B105-96EB49D91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412" y="0"/>
            <a:ext cx="9144000" cy="6858000"/>
          </a:xfrm>
          <a:prstGeom prst="rect">
            <a:avLst/>
          </a:prstGeom>
        </p:spPr>
      </p:pic>
      <p:pic>
        <p:nvPicPr>
          <p:cNvPr id="5" name="Picture 4">
            <a:extLst>
              <a:ext uri="{FF2B5EF4-FFF2-40B4-BE49-F238E27FC236}">
                <a16:creationId xmlns:a16="http://schemas.microsoft.com/office/drawing/2014/main" id="{30DCB772-BCAA-4407-8D36-A19004682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462" y="1981200"/>
            <a:ext cx="857250" cy="2647950"/>
          </a:xfrm>
          <a:prstGeom prst="rect">
            <a:avLst/>
          </a:prstGeom>
        </p:spPr>
      </p:pic>
      <p:pic>
        <p:nvPicPr>
          <p:cNvPr id="6" name="Picture 5">
            <a:extLst>
              <a:ext uri="{FF2B5EF4-FFF2-40B4-BE49-F238E27FC236}">
                <a16:creationId xmlns:a16="http://schemas.microsoft.com/office/drawing/2014/main" id="{4729BE69-1DD3-43D9-9718-CF872B4F6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612" y="1752600"/>
            <a:ext cx="857250" cy="2647950"/>
          </a:xfrm>
          <a:prstGeom prst="rect">
            <a:avLst/>
          </a:prstGeom>
        </p:spPr>
      </p:pic>
    </p:spTree>
    <p:extLst>
      <p:ext uri="{BB962C8B-B14F-4D97-AF65-F5344CB8AC3E}">
        <p14:creationId xmlns:p14="http://schemas.microsoft.com/office/powerpoint/2010/main" val="211986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F8CE0C-C12A-4859-B595-B39A7B8CD3F9}"/>
              </a:ext>
            </a:extLst>
          </p:cNvPr>
          <p:cNvPicPr>
            <a:picLocks noChangeAspect="1"/>
          </p:cNvPicPr>
          <p:nvPr/>
        </p:nvPicPr>
        <p:blipFill>
          <a:blip r:embed="rId2"/>
          <a:stretch>
            <a:fillRect/>
          </a:stretch>
        </p:blipFill>
        <p:spPr>
          <a:xfrm>
            <a:off x="-1" y="15240"/>
            <a:ext cx="12188825" cy="6614160"/>
          </a:xfrm>
          <a:prstGeom prst="rect">
            <a:avLst/>
          </a:prstGeom>
        </p:spPr>
      </p:pic>
    </p:spTree>
    <p:extLst>
      <p:ext uri="{BB962C8B-B14F-4D97-AF65-F5344CB8AC3E}">
        <p14:creationId xmlns:p14="http://schemas.microsoft.com/office/powerpoint/2010/main" val="1191829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1C592D6-591F-45C6-BF88-C8FCDEEC3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2" y="609600"/>
            <a:ext cx="495579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699 Ảnh Vàng Bạc Đẹp Đem Lại May Mắn Tài Lộc - Đề án 2020 - Tổng Hợp Chia  Sẻ Hình ảnh, Tranh Vẽ, Biểu Mẫu Trong Lĩnh Vực Giáo Dục">
            <a:extLst>
              <a:ext uri="{FF2B5EF4-FFF2-40B4-BE49-F238E27FC236}">
                <a16:creationId xmlns:a16="http://schemas.microsoft.com/office/drawing/2014/main" id="{6742567B-3CB6-474E-A3F4-AF1863840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2" y="242668"/>
            <a:ext cx="489585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C7306AB-18DB-4003-BFE2-2BDC3D6FE362}"/>
              </a:ext>
            </a:extLst>
          </p:cNvPr>
          <p:cNvPicPr>
            <a:picLocks noChangeAspect="1"/>
          </p:cNvPicPr>
          <p:nvPr/>
        </p:nvPicPr>
        <p:blipFill>
          <a:blip r:embed="rId4"/>
          <a:stretch>
            <a:fillRect/>
          </a:stretch>
        </p:blipFill>
        <p:spPr>
          <a:xfrm>
            <a:off x="5805863" y="3581400"/>
            <a:ext cx="4955799" cy="2947035"/>
          </a:xfrm>
          <a:prstGeom prst="rect">
            <a:avLst/>
          </a:prstGeom>
        </p:spPr>
      </p:pic>
    </p:spTree>
    <p:extLst>
      <p:ext uri="{BB962C8B-B14F-4D97-AF65-F5344CB8AC3E}">
        <p14:creationId xmlns:p14="http://schemas.microsoft.com/office/powerpoint/2010/main" val="3093938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3" y="152400"/>
            <a:ext cx="11734800" cy="523220"/>
          </a:xfrm>
          <a:prstGeom prst="rect">
            <a:avLst/>
          </a:prstGeom>
          <a:no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đại phát kiến địa lí.</a:t>
            </a:r>
          </a:p>
        </p:txBody>
      </p:sp>
      <p:sp>
        <p:nvSpPr>
          <p:cNvPr id="4" name="Rectangle 3"/>
          <p:cNvSpPr/>
          <p:nvPr/>
        </p:nvSpPr>
        <p:spPr>
          <a:xfrm>
            <a:off x="292331" y="980234"/>
            <a:ext cx="11734800" cy="3036344"/>
          </a:xfrm>
          <a:prstGeom prst="rect">
            <a:avLst/>
          </a:prstGeom>
        </p:spPr>
        <p:txBody>
          <a:bodyPr wrap="square">
            <a:spAutoFit/>
          </a:bodyPr>
          <a:lstStyle/>
          <a:p>
            <a:pPr algn="ctr">
              <a:lnSpc>
                <a:spcPct val="115000"/>
              </a:lnSpc>
            </a:pPr>
            <a:r>
              <a:rPr lang="en-US" sz="2800" b="1" dirty="0">
                <a:solidFill>
                  <a:srgbClr val="FF0000"/>
                </a:solidFill>
                <a:latin typeface="Times New Roman"/>
                <a:ea typeface="Calibri"/>
                <a:cs typeface="Times New Roman"/>
              </a:rPr>
              <a:t>HOẠT ĐỘNG NHÓM</a:t>
            </a:r>
          </a:p>
          <a:p>
            <a:pPr algn="just">
              <a:lnSpc>
                <a:spcPct val="115000"/>
              </a:lnSpc>
            </a:pPr>
            <a:r>
              <a:rPr lang="en-US" sz="2800" b="1" dirty="0" err="1">
                <a:latin typeface="Times New Roman"/>
                <a:ea typeface="Calibri"/>
                <a:cs typeface="Times New Roman"/>
              </a:rPr>
              <a:t>Câu</a:t>
            </a:r>
            <a:r>
              <a:rPr lang="en-US" sz="2800" b="1" dirty="0">
                <a:latin typeface="Times New Roman"/>
                <a:ea typeface="Calibri"/>
                <a:cs typeface="Times New Roman"/>
              </a:rPr>
              <a:t> 1 : </a:t>
            </a:r>
            <a:r>
              <a:rPr lang="en-US" sz="2800" b="1" i="1" dirty="0">
                <a:latin typeface="Times New Roman"/>
                <a:ea typeface="Calibri"/>
                <a:cs typeface="Times New Roman"/>
              </a:rPr>
              <a:t>Phân tích những tác </a:t>
            </a:r>
            <a:r>
              <a:rPr lang="en-US" sz="2800" b="1" i="1" dirty="0" err="1">
                <a:latin typeface="Times New Roman"/>
                <a:ea typeface="Calibri"/>
                <a:cs typeface="Times New Roman"/>
              </a:rPr>
              <a:t>động</a:t>
            </a:r>
            <a:r>
              <a:rPr lang="en-US" sz="2800" b="1" i="1" dirty="0">
                <a:latin typeface="Times New Roman"/>
                <a:ea typeface="Calibri"/>
                <a:cs typeface="Times New Roman"/>
              </a:rPr>
              <a:t> </a:t>
            </a:r>
            <a:r>
              <a:rPr lang="en-US" sz="2800" b="1" i="1" dirty="0" err="1">
                <a:latin typeface="Times New Roman"/>
                <a:ea typeface="Calibri"/>
                <a:cs typeface="Times New Roman"/>
              </a:rPr>
              <a:t>tích</a:t>
            </a:r>
            <a:r>
              <a:rPr lang="en-US" sz="2800" b="1" i="1" dirty="0">
                <a:latin typeface="Times New Roman"/>
                <a:ea typeface="Calibri"/>
                <a:cs typeface="Times New Roman"/>
              </a:rPr>
              <a:t> </a:t>
            </a:r>
            <a:r>
              <a:rPr lang="en-US" sz="2800" b="1" i="1" dirty="0" err="1">
                <a:latin typeface="Times New Roman"/>
                <a:ea typeface="Calibri"/>
                <a:cs typeface="Times New Roman"/>
              </a:rPr>
              <a:t>cực</a:t>
            </a:r>
            <a:r>
              <a:rPr lang="en-US" sz="2800" b="1" i="1" dirty="0">
                <a:latin typeface="Times New Roman"/>
                <a:ea typeface="Calibri"/>
                <a:cs typeface="Times New Roman"/>
              </a:rPr>
              <a:t> </a:t>
            </a:r>
            <a:r>
              <a:rPr lang="en-US" sz="2800" b="1" i="1" dirty="0" err="1">
                <a:latin typeface="Times New Roman"/>
                <a:ea typeface="Calibri"/>
                <a:cs typeface="Times New Roman"/>
              </a:rPr>
              <a:t>của</a:t>
            </a:r>
            <a:r>
              <a:rPr lang="en-US" sz="2800" b="1" i="1" dirty="0">
                <a:latin typeface="Times New Roman"/>
                <a:ea typeface="Calibri"/>
                <a:cs typeface="Times New Roman"/>
              </a:rPr>
              <a:t> các cuộc đại phát kiến địa lí đối với tiến trình lịch </a:t>
            </a:r>
            <a:r>
              <a:rPr lang="en-US" sz="2800" b="1" i="1" dirty="0" err="1">
                <a:latin typeface="Times New Roman"/>
                <a:ea typeface="Calibri"/>
                <a:cs typeface="Times New Roman"/>
              </a:rPr>
              <a:t>sử</a:t>
            </a:r>
            <a:r>
              <a:rPr lang="en-US" sz="2800" b="1" i="1" dirty="0">
                <a:latin typeface="Times New Roman"/>
                <a:ea typeface="Calibri"/>
                <a:cs typeface="Times New Roman"/>
              </a:rPr>
              <a:t>.</a:t>
            </a:r>
          </a:p>
          <a:p>
            <a:pPr algn="just">
              <a:lnSpc>
                <a:spcPct val="115000"/>
              </a:lnSpc>
            </a:pPr>
            <a:r>
              <a:rPr lang="en-US" sz="2800" b="1" dirty="0" err="1">
                <a:latin typeface="Times New Roman"/>
                <a:ea typeface="Calibri"/>
                <a:cs typeface="Times New Roman"/>
              </a:rPr>
              <a:t>Câu</a:t>
            </a:r>
            <a:r>
              <a:rPr lang="en-US" sz="2800" b="1" dirty="0">
                <a:latin typeface="Times New Roman"/>
                <a:ea typeface="Calibri"/>
                <a:cs typeface="Times New Roman"/>
              </a:rPr>
              <a:t> 2: </a:t>
            </a:r>
            <a:r>
              <a:rPr lang="en-US" sz="2800" b="1" i="1" dirty="0" err="1">
                <a:latin typeface="Times New Roman"/>
                <a:ea typeface="Calibri"/>
                <a:cs typeface="Times New Roman"/>
              </a:rPr>
              <a:t>Phân</a:t>
            </a:r>
            <a:r>
              <a:rPr lang="en-US" sz="2800" b="1" i="1" dirty="0">
                <a:latin typeface="Times New Roman"/>
                <a:ea typeface="Calibri"/>
                <a:cs typeface="Times New Roman"/>
              </a:rPr>
              <a:t> </a:t>
            </a:r>
            <a:r>
              <a:rPr lang="en-US" sz="2800" b="1" i="1" dirty="0" err="1">
                <a:latin typeface="Times New Roman"/>
                <a:ea typeface="Calibri"/>
                <a:cs typeface="Times New Roman"/>
              </a:rPr>
              <a:t>tích</a:t>
            </a:r>
            <a:r>
              <a:rPr lang="en-US" sz="2800" b="1" i="1" dirty="0">
                <a:latin typeface="Times New Roman"/>
                <a:ea typeface="Calibri"/>
                <a:cs typeface="Times New Roman"/>
              </a:rPr>
              <a:t> </a:t>
            </a:r>
            <a:r>
              <a:rPr lang="en-US" sz="2800" b="1" i="1" dirty="0" err="1">
                <a:latin typeface="Times New Roman"/>
                <a:ea typeface="Calibri"/>
                <a:cs typeface="Times New Roman"/>
              </a:rPr>
              <a:t>những</a:t>
            </a:r>
            <a:r>
              <a:rPr lang="en-US" sz="2800" b="1" i="1" dirty="0">
                <a:latin typeface="Times New Roman"/>
                <a:ea typeface="Calibri"/>
                <a:cs typeface="Times New Roman"/>
              </a:rPr>
              <a:t> </a:t>
            </a:r>
            <a:r>
              <a:rPr lang="en-US" sz="2800" b="1" i="1" dirty="0" err="1">
                <a:latin typeface="Times New Roman"/>
                <a:ea typeface="Calibri"/>
                <a:cs typeface="Times New Roman"/>
              </a:rPr>
              <a:t>tác</a:t>
            </a:r>
            <a:r>
              <a:rPr lang="en-US" sz="2800" b="1" i="1" dirty="0">
                <a:latin typeface="Times New Roman"/>
                <a:ea typeface="Calibri"/>
                <a:cs typeface="Times New Roman"/>
              </a:rPr>
              <a:t> </a:t>
            </a:r>
            <a:r>
              <a:rPr lang="en-US" sz="2800" b="1" i="1" dirty="0" err="1">
                <a:latin typeface="Times New Roman"/>
                <a:ea typeface="Calibri"/>
                <a:cs typeface="Times New Roman"/>
              </a:rPr>
              <a:t>động</a:t>
            </a:r>
            <a:r>
              <a:rPr lang="en-US" sz="2800" b="1" i="1" dirty="0">
                <a:latin typeface="Times New Roman"/>
                <a:ea typeface="Calibri"/>
                <a:cs typeface="Times New Roman"/>
              </a:rPr>
              <a:t> </a:t>
            </a:r>
            <a:r>
              <a:rPr lang="en-US" sz="2800" b="1" i="1" dirty="0" err="1">
                <a:latin typeface="Times New Roman"/>
                <a:ea typeface="Calibri"/>
                <a:cs typeface="Times New Roman"/>
              </a:rPr>
              <a:t>tiêu</a:t>
            </a:r>
            <a:r>
              <a:rPr lang="en-US" sz="2800" b="1" i="1" dirty="0">
                <a:latin typeface="Times New Roman"/>
                <a:ea typeface="Calibri"/>
                <a:cs typeface="Times New Roman"/>
              </a:rPr>
              <a:t> </a:t>
            </a:r>
            <a:r>
              <a:rPr lang="en-US" sz="2800" b="1" i="1" dirty="0" err="1">
                <a:latin typeface="Times New Roman"/>
                <a:ea typeface="Calibri"/>
                <a:cs typeface="Times New Roman"/>
              </a:rPr>
              <a:t>cực</a:t>
            </a:r>
            <a:r>
              <a:rPr lang="en-US" sz="2800" b="1" i="1" dirty="0">
                <a:latin typeface="Times New Roman"/>
                <a:ea typeface="Calibri"/>
                <a:cs typeface="Times New Roman"/>
              </a:rPr>
              <a:t> </a:t>
            </a:r>
            <a:r>
              <a:rPr lang="en-US" sz="2800" b="1" i="1" dirty="0" err="1">
                <a:latin typeface="Times New Roman"/>
                <a:ea typeface="Calibri"/>
                <a:cs typeface="Times New Roman"/>
              </a:rPr>
              <a:t>của</a:t>
            </a:r>
            <a:r>
              <a:rPr lang="en-US" sz="2800" b="1" i="1" dirty="0">
                <a:latin typeface="Times New Roman"/>
                <a:ea typeface="Calibri"/>
                <a:cs typeface="Times New Roman"/>
              </a:rPr>
              <a:t> </a:t>
            </a:r>
            <a:r>
              <a:rPr lang="en-US" sz="2800" b="1" i="1" dirty="0" err="1">
                <a:latin typeface="Times New Roman"/>
                <a:ea typeface="Calibri"/>
                <a:cs typeface="Times New Roman"/>
              </a:rPr>
              <a:t>các</a:t>
            </a:r>
            <a:r>
              <a:rPr lang="en-US" sz="2800" b="1" i="1" dirty="0">
                <a:latin typeface="Times New Roman"/>
                <a:ea typeface="Calibri"/>
                <a:cs typeface="Times New Roman"/>
              </a:rPr>
              <a:t> </a:t>
            </a:r>
            <a:r>
              <a:rPr lang="en-US" sz="2800" b="1" i="1" dirty="0" err="1">
                <a:latin typeface="Times New Roman"/>
                <a:ea typeface="Calibri"/>
                <a:cs typeface="Times New Roman"/>
              </a:rPr>
              <a:t>cuộc</a:t>
            </a:r>
            <a:r>
              <a:rPr lang="en-US" sz="2800" b="1" i="1" dirty="0">
                <a:latin typeface="Times New Roman"/>
                <a:ea typeface="Calibri"/>
                <a:cs typeface="Times New Roman"/>
              </a:rPr>
              <a:t> </a:t>
            </a:r>
            <a:r>
              <a:rPr lang="en-US" sz="2800" b="1" i="1" dirty="0" err="1">
                <a:latin typeface="Times New Roman"/>
                <a:ea typeface="Calibri"/>
                <a:cs typeface="Times New Roman"/>
              </a:rPr>
              <a:t>đại</a:t>
            </a:r>
            <a:r>
              <a:rPr lang="en-US" sz="2800" b="1" i="1" dirty="0">
                <a:latin typeface="Times New Roman"/>
                <a:ea typeface="Calibri"/>
                <a:cs typeface="Times New Roman"/>
              </a:rPr>
              <a:t> </a:t>
            </a:r>
            <a:r>
              <a:rPr lang="en-US" sz="2800" b="1" i="1" dirty="0" err="1">
                <a:latin typeface="Times New Roman"/>
                <a:ea typeface="Calibri"/>
                <a:cs typeface="Times New Roman"/>
              </a:rPr>
              <a:t>phát</a:t>
            </a:r>
            <a:r>
              <a:rPr lang="en-US" sz="2800" b="1" i="1" dirty="0">
                <a:latin typeface="Times New Roman"/>
                <a:ea typeface="Calibri"/>
                <a:cs typeface="Times New Roman"/>
              </a:rPr>
              <a:t> </a:t>
            </a:r>
            <a:r>
              <a:rPr lang="en-US" sz="2800" b="1" i="1" dirty="0" err="1">
                <a:latin typeface="Times New Roman"/>
                <a:ea typeface="Calibri"/>
                <a:cs typeface="Times New Roman"/>
              </a:rPr>
              <a:t>kiến</a:t>
            </a:r>
            <a:r>
              <a:rPr lang="en-US" sz="2800" b="1" i="1" dirty="0">
                <a:latin typeface="Times New Roman"/>
                <a:ea typeface="Calibri"/>
                <a:cs typeface="Times New Roman"/>
              </a:rPr>
              <a:t> </a:t>
            </a:r>
            <a:r>
              <a:rPr lang="en-US" sz="2800" b="1" i="1" dirty="0" err="1">
                <a:latin typeface="Times New Roman"/>
                <a:ea typeface="Calibri"/>
                <a:cs typeface="Times New Roman"/>
              </a:rPr>
              <a:t>địa</a:t>
            </a:r>
            <a:r>
              <a:rPr lang="en-US" sz="2800" b="1" i="1" dirty="0">
                <a:latin typeface="Times New Roman"/>
                <a:ea typeface="Calibri"/>
                <a:cs typeface="Times New Roman"/>
              </a:rPr>
              <a:t> </a:t>
            </a:r>
            <a:r>
              <a:rPr lang="en-US" sz="2800" b="1" i="1" dirty="0" err="1">
                <a:latin typeface="Times New Roman"/>
                <a:ea typeface="Calibri"/>
                <a:cs typeface="Times New Roman"/>
              </a:rPr>
              <a:t>lí</a:t>
            </a:r>
            <a:r>
              <a:rPr lang="en-US" sz="2800" b="1" i="1" dirty="0">
                <a:latin typeface="Times New Roman"/>
                <a:ea typeface="Calibri"/>
                <a:cs typeface="Times New Roman"/>
              </a:rPr>
              <a:t> </a:t>
            </a:r>
            <a:r>
              <a:rPr lang="en-US" sz="2800" b="1" i="1" dirty="0" err="1">
                <a:latin typeface="Times New Roman"/>
                <a:ea typeface="Calibri"/>
                <a:cs typeface="Times New Roman"/>
              </a:rPr>
              <a:t>đối</a:t>
            </a:r>
            <a:r>
              <a:rPr lang="en-US" sz="2800" b="1" i="1" dirty="0">
                <a:latin typeface="Times New Roman"/>
                <a:ea typeface="Calibri"/>
                <a:cs typeface="Times New Roman"/>
              </a:rPr>
              <a:t> </a:t>
            </a:r>
            <a:r>
              <a:rPr lang="en-US" sz="2800" b="1" i="1" dirty="0" err="1">
                <a:latin typeface="Times New Roman"/>
                <a:ea typeface="Calibri"/>
                <a:cs typeface="Times New Roman"/>
              </a:rPr>
              <a:t>với</a:t>
            </a:r>
            <a:r>
              <a:rPr lang="en-US" sz="2800" b="1" i="1" dirty="0">
                <a:latin typeface="Times New Roman"/>
                <a:ea typeface="Calibri"/>
                <a:cs typeface="Times New Roman"/>
              </a:rPr>
              <a:t> </a:t>
            </a:r>
            <a:r>
              <a:rPr lang="en-US" sz="2800" b="1" i="1" dirty="0" err="1">
                <a:latin typeface="Times New Roman"/>
                <a:ea typeface="Calibri"/>
                <a:cs typeface="Times New Roman"/>
              </a:rPr>
              <a:t>tiến</a:t>
            </a:r>
            <a:r>
              <a:rPr lang="en-US" sz="2800" b="1" i="1" dirty="0">
                <a:latin typeface="Times New Roman"/>
                <a:ea typeface="Calibri"/>
                <a:cs typeface="Times New Roman"/>
              </a:rPr>
              <a:t> </a:t>
            </a:r>
            <a:r>
              <a:rPr lang="en-US" sz="2800" b="1" i="1" dirty="0" err="1">
                <a:latin typeface="Times New Roman"/>
                <a:ea typeface="Calibri"/>
                <a:cs typeface="Times New Roman"/>
              </a:rPr>
              <a:t>trình</a:t>
            </a:r>
            <a:r>
              <a:rPr lang="en-US" sz="2800" b="1" i="1" dirty="0">
                <a:latin typeface="Times New Roman"/>
                <a:ea typeface="Calibri"/>
                <a:cs typeface="Times New Roman"/>
              </a:rPr>
              <a:t> </a:t>
            </a:r>
            <a:r>
              <a:rPr lang="en-US" sz="2800" b="1" i="1" dirty="0" err="1">
                <a:latin typeface="Times New Roman"/>
                <a:ea typeface="Calibri"/>
                <a:cs typeface="Times New Roman"/>
              </a:rPr>
              <a:t>lịch</a:t>
            </a:r>
            <a:r>
              <a:rPr lang="en-US" sz="2800" b="1" i="1" dirty="0">
                <a:latin typeface="Times New Roman"/>
                <a:ea typeface="Calibri"/>
                <a:cs typeface="Times New Roman"/>
              </a:rPr>
              <a:t> </a:t>
            </a:r>
            <a:r>
              <a:rPr lang="en-US" sz="2800" b="1" i="1" dirty="0" err="1">
                <a:latin typeface="Times New Roman"/>
                <a:ea typeface="Calibri"/>
                <a:cs typeface="Times New Roman"/>
              </a:rPr>
              <a:t>sử</a:t>
            </a:r>
            <a:r>
              <a:rPr lang="en-US" sz="2800" b="1" i="1" dirty="0">
                <a:latin typeface="Times New Roman"/>
                <a:ea typeface="Calibri"/>
                <a:cs typeface="Times New Roman"/>
              </a:rPr>
              <a:t>.</a:t>
            </a:r>
            <a:endParaRPr lang="en-US" sz="2800" b="1" dirty="0">
              <a:ea typeface="Calibri"/>
              <a:cs typeface="Times New Roman"/>
            </a:endParaRPr>
          </a:p>
          <a:p>
            <a:pPr algn="just">
              <a:lnSpc>
                <a:spcPct val="115000"/>
              </a:lnSpc>
            </a:pPr>
            <a:endParaRPr lang="en-US" sz="2800" b="1" dirty="0">
              <a:solidFill>
                <a:srgbClr val="FF0000"/>
              </a:solidFill>
              <a:ea typeface="Calibri"/>
              <a:cs typeface="Times New Roman"/>
            </a:endParaRPr>
          </a:p>
        </p:txBody>
      </p:sp>
      <p:pic>
        <p:nvPicPr>
          <p:cNvPr id="2050" name="Picture 2" descr="Giáo Dục, Học Tập, Học Sinh, Kiến Thức, Học Nhóm, Tải hình PNG 187 -  Free.Vector6.com">
            <a:extLst>
              <a:ext uri="{FF2B5EF4-FFF2-40B4-BE49-F238E27FC236}">
                <a16:creationId xmlns:a16="http://schemas.microsoft.com/office/drawing/2014/main" id="{618EBF68-6E95-4EAA-95F7-7A1D6137A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012" y="2498406"/>
            <a:ext cx="5715000" cy="394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26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83137A-173C-4BD0-B265-296C43F18F36}"/>
              </a:ext>
            </a:extLst>
          </p:cNvPr>
          <p:cNvPicPr>
            <a:picLocks noChangeAspect="1"/>
          </p:cNvPicPr>
          <p:nvPr/>
        </p:nvPicPr>
        <p:blipFill>
          <a:blip r:embed="rId2"/>
          <a:stretch>
            <a:fillRect/>
          </a:stretch>
        </p:blipFill>
        <p:spPr>
          <a:xfrm>
            <a:off x="104510" y="156769"/>
            <a:ext cx="5685101" cy="2586431"/>
          </a:xfrm>
          <a:prstGeom prst="rect">
            <a:avLst/>
          </a:prstGeom>
        </p:spPr>
      </p:pic>
      <p:pic>
        <p:nvPicPr>
          <p:cNvPr id="3" name="Picture 2">
            <a:extLst>
              <a:ext uri="{FF2B5EF4-FFF2-40B4-BE49-F238E27FC236}">
                <a16:creationId xmlns:a16="http://schemas.microsoft.com/office/drawing/2014/main" id="{EF137C87-03AE-4DBF-8E31-C0E3B6754EB4}"/>
              </a:ext>
            </a:extLst>
          </p:cNvPr>
          <p:cNvPicPr>
            <a:picLocks noChangeAspect="1"/>
          </p:cNvPicPr>
          <p:nvPr/>
        </p:nvPicPr>
        <p:blipFill>
          <a:blip r:embed="rId3"/>
          <a:stretch>
            <a:fillRect/>
          </a:stretch>
        </p:blipFill>
        <p:spPr>
          <a:xfrm>
            <a:off x="6018211" y="156769"/>
            <a:ext cx="5597245" cy="2586431"/>
          </a:xfrm>
          <a:prstGeom prst="rect">
            <a:avLst/>
          </a:prstGeom>
        </p:spPr>
      </p:pic>
      <p:pic>
        <p:nvPicPr>
          <p:cNvPr id="4" name="Picture 3">
            <a:extLst>
              <a:ext uri="{FF2B5EF4-FFF2-40B4-BE49-F238E27FC236}">
                <a16:creationId xmlns:a16="http://schemas.microsoft.com/office/drawing/2014/main" id="{75660397-F983-40DE-A86F-44502B287224}"/>
              </a:ext>
            </a:extLst>
          </p:cNvPr>
          <p:cNvPicPr>
            <a:picLocks noChangeAspect="1"/>
          </p:cNvPicPr>
          <p:nvPr/>
        </p:nvPicPr>
        <p:blipFill>
          <a:blip r:embed="rId4"/>
          <a:stretch>
            <a:fillRect/>
          </a:stretch>
        </p:blipFill>
        <p:spPr>
          <a:xfrm>
            <a:off x="197715" y="2971800"/>
            <a:ext cx="5591896" cy="3557465"/>
          </a:xfrm>
          <a:prstGeom prst="rect">
            <a:avLst/>
          </a:prstGeom>
        </p:spPr>
      </p:pic>
      <p:pic>
        <p:nvPicPr>
          <p:cNvPr id="5" name="Picture 2">
            <a:extLst>
              <a:ext uri="{FF2B5EF4-FFF2-40B4-BE49-F238E27FC236}">
                <a16:creationId xmlns:a16="http://schemas.microsoft.com/office/drawing/2014/main" id="{B6EAF714-11E5-4932-8272-76CC87DBE7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2" y="2957945"/>
            <a:ext cx="567184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57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304800"/>
            <a:ext cx="12038013" cy="523220"/>
          </a:xfrm>
          <a:prstGeom prst="rect">
            <a:avLst/>
          </a:prstGeom>
          <a:no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đại phát kiến địa lí.</a:t>
            </a:r>
          </a:p>
        </p:txBody>
      </p:sp>
      <p:sp>
        <p:nvSpPr>
          <p:cNvPr id="4" name="Rectangle 3"/>
          <p:cNvSpPr/>
          <p:nvPr/>
        </p:nvSpPr>
        <p:spPr>
          <a:xfrm>
            <a:off x="454025" y="1488564"/>
            <a:ext cx="11279187" cy="4764381"/>
          </a:xfrm>
          <a:prstGeom prst="rect">
            <a:avLst/>
          </a:prstGeom>
        </p:spPr>
        <p:txBody>
          <a:bodyPr wrap="square">
            <a:spAutoFit/>
          </a:bodyPr>
          <a:lstStyle/>
          <a:p>
            <a:pPr algn="just">
              <a:lnSpc>
                <a:spcPct val="115000"/>
              </a:lnSpc>
            </a:pPr>
            <a:r>
              <a:rPr lang="en-US" sz="2400" dirty="0">
                <a:latin typeface="Times New Roman"/>
                <a:ea typeface="Calibri"/>
                <a:cs typeface="Times New Roman"/>
              </a:rPr>
              <a:t>* </a:t>
            </a:r>
            <a:r>
              <a:rPr lang="en-US" sz="2400" b="1" dirty="0" err="1">
                <a:latin typeface="Times New Roman"/>
                <a:ea typeface="Calibri"/>
                <a:cs typeface="Times New Roman"/>
              </a:rPr>
              <a:t>Tích</a:t>
            </a:r>
            <a:r>
              <a:rPr lang="en-US" sz="2400" b="1" dirty="0">
                <a:latin typeface="Times New Roman"/>
                <a:ea typeface="Calibri"/>
                <a:cs typeface="Times New Roman"/>
              </a:rPr>
              <a:t> </a:t>
            </a:r>
            <a:r>
              <a:rPr lang="en-US" sz="2400" b="1" dirty="0" err="1">
                <a:latin typeface="Times New Roman"/>
                <a:ea typeface="Calibri"/>
                <a:cs typeface="Times New Roman"/>
              </a:rPr>
              <a:t>cực</a:t>
            </a:r>
            <a:r>
              <a:rPr lang="en-US" sz="2400" b="1" dirty="0">
                <a:latin typeface="Times New Roman"/>
                <a:ea typeface="Calibri"/>
                <a:cs typeface="Times New Roman"/>
              </a:rPr>
              <a:t>:</a:t>
            </a:r>
          </a:p>
          <a:p>
            <a:pPr algn="just">
              <a:lnSpc>
                <a:spcPct val="115000"/>
              </a:lnSpc>
            </a:pPr>
            <a:r>
              <a:rPr lang="vi-VN" sz="2400" dirty="0">
                <a:latin typeface="Times New Roman"/>
                <a:ea typeface="Calibri"/>
                <a:cs typeface="Times New Roman"/>
              </a:rPr>
              <a:t>- Về kinh tế, góp phần mở rộng phạm vi buôn bán trên thế giới, thúc đẩy sự phát triển nhanh chóng của thương nghiệp và công nghiệp.</a:t>
            </a:r>
            <a:r>
              <a:rPr lang="en-US" sz="2400" dirty="0">
                <a:latin typeface="Times New Roman"/>
                <a:ea typeface="Calibri"/>
              </a:rPr>
              <a:t> </a:t>
            </a:r>
            <a:r>
              <a:rPr lang="en-US" sz="2400" dirty="0" err="1">
                <a:latin typeface="Times New Roman"/>
                <a:ea typeface="Calibri"/>
              </a:rPr>
              <a:t>Nhờ</a:t>
            </a:r>
            <a:r>
              <a:rPr lang="en-US" sz="2400" dirty="0">
                <a:latin typeface="Times New Roman"/>
                <a:ea typeface="Calibri"/>
              </a:rPr>
              <a:t> </a:t>
            </a:r>
            <a:r>
              <a:rPr lang="en-US" sz="2400" dirty="0" err="1">
                <a:latin typeface="Times New Roman"/>
                <a:ea typeface="Calibri"/>
              </a:rPr>
              <a:t>vậy</a:t>
            </a:r>
            <a:r>
              <a:rPr lang="en-US" sz="2400" dirty="0">
                <a:latin typeface="Times New Roman"/>
                <a:ea typeface="Calibri"/>
              </a:rPr>
              <a:t>, </a:t>
            </a:r>
            <a:r>
              <a:rPr lang="en-US" sz="2400" dirty="0" err="1">
                <a:latin typeface="Times New Roman"/>
                <a:ea typeface="Calibri"/>
              </a:rPr>
              <a:t>tầng</a:t>
            </a:r>
            <a:r>
              <a:rPr lang="en-US" sz="2400" dirty="0">
                <a:latin typeface="Times New Roman"/>
                <a:ea typeface="Calibri"/>
              </a:rPr>
              <a:t> </a:t>
            </a:r>
            <a:r>
              <a:rPr lang="en-US" sz="2400" dirty="0" err="1">
                <a:latin typeface="Times New Roman"/>
                <a:ea typeface="Calibri"/>
              </a:rPr>
              <a:t>lớp</a:t>
            </a:r>
            <a:r>
              <a:rPr lang="en-US" sz="2400" dirty="0">
                <a:latin typeface="Times New Roman"/>
                <a:ea typeface="Calibri"/>
              </a:rPr>
              <a:t> </a:t>
            </a:r>
            <a:r>
              <a:rPr lang="en-US" sz="2400" dirty="0" err="1">
                <a:latin typeface="Times New Roman"/>
                <a:ea typeface="Calibri"/>
              </a:rPr>
              <a:t>thương</a:t>
            </a:r>
            <a:r>
              <a:rPr lang="en-US" sz="2400" dirty="0">
                <a:latin typeface="Times New Roman"/>
                <a:ea typeface="Calibri"/>
              </a:rPr>
              <a:t> </a:t>
            </a:r>
            <a:r>
              <a:rPr lang="en-US" sz="2400" dirty="0" err="1">
                <a:latin typeface="Times New Roman"/>
                <a:ea typeface="Calibri"/>
              </a:rPr>
              <a:t>nhân</a:t>
            </a:r>
            <a:r>
              <a:rPr lang="en-US" sz="2400" dirty="0">
                <a:latin typeface="Times New Roman"/>
                <a:ea typeface="Calibri"/>
              </a:rPr>
              <a:t> </a:t>
            </a:r>
            <a:r>
              <a:rPr lang="en-US" sz="2400" dirty="0" err="1">
                <a:latin typeface="Times New Roman"/>
                <a:ea typeface="Calibri"/>
              </a:rPr>
              <a:t>và</a:t>
            </a:r>
            <a:r>
              <a:rPr lang="en-US" sz="2400" dirty="0">
                <a:latin typeface="Times New Roman"/>
                <a:ea typeface="Calibri"/>
              </a:rPr>
              <a:t> </a:t>
            </a:r>
            <a:r>
              <a:rPr lang="en-US" sz="2400" dirty="0" err="1">
                <a:latin typeface="Times New Roman"/>
                <a:ea typeface="Calibri"/>
              </a:rPr>
              <a:t>chủ</a:t>
            </a:r>
            <a:r>
              <a:rPr lang="en-US" sz="2400" dirty="0">
                <a:latin typeface="Times New Roman"/>
                <a:ea typeface="Calibri"/>
              </a:rPr>
              <a:t> </a:t>
            </a:r>
            <a:r>
              <a:rPr lang="en-US" sz="2400" dirty="0" err="1">
                <a:latin typeface="Times New Roman"/>
                <a:ea typeface="Calibri"/>
              </a:rPr>
              <a:t>xưởng</a:t>
            </a:r>
            <a:r>
              <a:rPr lang="en-US" sz="2400" dirty="0">
                <a:latin typeface="Times New Roman"/>
                <a:ea typeface="Calibri"/>
              </a:rPr>
              <a:t> </a:t>
            </a:r>
            <a:r>
              <a:rPr lang="en-US" sz="2400" dirty="0" err="1">
                <a:latin typeface="Times New Roman"/>
                <a:ea typeface="Calibri"/>
              </a:rPr>
              <a:t>sản</a:t>
            </a:r>
            <a:r>
              <a:rPr lang="en-US" sz="2400" dirty="0">
                <a:latin typeface="Times New Roman"/>
                <a:ea typeface="Calibri"/>
              </a:rPr>
              <a:t> </a:t>
            </a:r>
            <a:r>
              <a:rPr lang="en-US" sz="2400" dirty="0" err="1">
                <a:latin typeface="Times New Roman"/>
                <a:ea typeface="Calibri"/>
              </a:rPr>
              <a:t>xuất</a:t>
            </a:r>
            <a:r>
              <a:rPr lang="en-US" sz="2400" dirty="0">
                <a:latin typeface="Times New Roman"/>
                <a:ea typeface="Calibri"/>
              </a:rPr>
              <a:t>,... ở </a:t>
            </a:r>
            <a:r>
              <a:rPr lang="en-US" sz="2400" dirty="0" err="1">
                <a:latin typeface="Times New Roman"/>
                <a:ea typeface="Calibri"/>
              </a:rPr>
              <a:t>Tây</a:t>
            </a:r>
            <a:r>
              <a:rPr lang="en-US" sz="2400" dirty="0">
                <a:latin typeface="Times New Roman"/>
                <a:ea typeface="Calibri"/>
              </a:rPr>
              <a:t> </a:t>
            </a:r>
            <a:r>
              <a:rPr lang="en-US" sz="2400" dirty="0" err="1">
                <a:latin typeface="Times New Roman"/>
                <a:ea typeface="Calibri"/>
              </a:rPr>
              <a:t>Âu</a:t>
            </a:r>
            <a:r>
              <a:rPr lang="en-US" sz="2400" dirty="0">
                <a:latin typeface="Times New Roman"/>
                <a:ea typeface="Calibri"/>
              </a:rPr>
              <a:t> </a:t>
            </a:r>
            <a:r>
              <a:rPr lang="en-US" sz="2400" dirty="0" err="1">
                <a:latin typeface="Times New Roman"/>
                <a:ea typeface="Calibri"/>
              </a:rPr>
              <a:t>trở</a:t>
            </a:r>
            <a:r>
              <a:rPr lang="en-US" sz="2400" dirty="0">
                <a:latin typeface="Times New Roman"/>
                <a:ea typeface="Calibri"/>
              </a:rPr>
              <a:t> </a:t>
            </a:r>
            <a:r>
              <a:rPr lang="en-US" sz="2400" dirty="0" err="1">
                <a:latin typeface="Times New Roman"/>
                <a:ea typeface="Calibri"/>
              </a:rPr>
              <a:t>nên</a:t>
            </a:r>
            <a:r>
              <a:rPr lang="en-US" sz="2400" dirty="0">
                <a:latin typeface="Times New Roman"/>
                <a:ea typeface="Calibri"/>
              </a:rPr>
              <a:t> </a:t>
            </a:r>
            <a:r>
              <a:rPr lang="en-US" sz="2400" dirty="0" err="1">
                <a:latin typeface="Times New Roman"/>
                <a:ea typeface="Calibri"/>
              </a:rPr>
              <a:t>giàu</a:t>
            </a:r>
            <a:r>
              <a:rPr lang="en-US" sz="2400" dirty="0">
                <a:latin typeface="Times New Roman"/>
                <a:ea typeface="Calibri"/>
              </a:rPr>
              <a:t> </a:t>
            </a:r>
            <a:r>
              <a:rPr lang="en-US" sz="2400" dirty="0" err="1">
                <a:latin typeface="Times New Roman"/>
                <a:ea typeface="Calibri"/>
              </a:rPr>
              <a:t>có</a:t>
            </a:r>
            <a:r>
              <a:rPr lang="en-US" sz="2400" dirty="0">
                <a:latin typeface="Times New Roman"/>
                <a:ea typeface="Calibri"/>
              </a:rPr>
              <a:t>.</a:t>
            </a:r>
            <a:r>
              <a:rPr lang="vi-VN" sz="2400" dirty="0">
                <a:latin typeface="Times New Roman"/>
                <a:ea typeface="Calibri"/>
                <a:cs typeface="Times New Roman"/>
              </a:rPr>
              <a:t> </a:t>
            </a:r>
          </a:p>
          <a:p>
            <a:pPr algn="just">
              <a:lnSpc>
                <a:spcPct val="115000"/>
              </a:lnSpc>
            </a:pPr>
            <a:r>
              <a:rPr lang="vi-VN" sz="2400" dirty="0">
                <a:latin typeface="Times New Roman"/>
                <a:ea typeface="Calibri"/>
                <a:cs typeface="Times New Roman"/>
              </a:rPr>
              <a:t>- Đem lại cho loài người hiểu biết v</a:t>
            </a:r>
            <a:r>
              <a:rPr lang="en-US" sz="2400" dirty="0">
                <a:latin typeface="Times New Roman"/>
                <a:ea typeface="Calibri"/>
                <a:cs typeface="Times New Roman"/>
              </a:rPr>
              <a:t>ề</a:t>
            </a:r>
            <a:r>
              <a:rPr lang="vi-VN" sz="2400" dirty="0">
                <a:latin typeface="Times New Roman"/>
                <a:ea typeface="Calibri"/>
                <a:cs typeface="Times New Roman"/>
              </a:rPr>
              <a:t> những con đường mới, vùng đất mới,... Từ đó, sự giao lưu văn hoá giữa các dân tộc được tăng cường và mở rộng. </a:t>
            </a:r>
            <a:endParaRPr lang="en-US" sz="2400" dirty="0">
              <a:latin typeface="Times New Roman"/>
              <a:ea typeface="Calibri"/>
              <a:cs typeface="Times New Roman"/>
            </a:endParaRPr>
          </a:p>
          <a:p>
            <a:pPr algn="just">
              <a:lnSpc>
                <a:spcPct val="115000"/>
              </a:lnSpc>
            </a:pPr>
            <a:r>
              <a:rPr lang="en-US" sz="2400" dirty="0">
                <a:latin typeface="Times New Roman"/>
                <a:ea typeface="Calibri"/>
                <a:cs typeface="Times New Roman"/>
              </a:rPr>
              <a:t>* </a:t>
            </a:r>
            <a:r>
              <a:rPr lang="en-US" sz="2400" b="1" dirty="0" err="1">
                <a:latin typeface="Times New Roman"/>
                <a:ea typeface="Calibri"/>
                <a:cs typeface="Times New Roman"/>
              </a:rPr>
              <a:t>Tiêu</a:t>
            </a:r>
            <a:r>
              <a:rPr lang="en-US" sz="2400" b="1" dirty="0">
                <a:latin typeface="Times New Roman"/>
                <a:ea typeface="Calibri"/>
                <a:cs typeface="Times New Roman"/>
              </a:rPr>
              <a:t> </a:t>
            </a:r>
            <a:r>
              <a:rPr lang="en-US" sz="2400" b="1" dirty="0" err="1">
                <a:latin typeface="Times New Roman"/>
                <a:ea typeface="Calibri"/>
                <a:cs typeface="Times New Roman"/>
              </a:rPr>
              <a:t>cực</a:t>
            </a:r>
            <a:r>
              <a:rPr lang="en-US" sz="2400" b="1" dirty="0">
                <a:latin typeface="Times New Roman"/>
                <a:ea typeface="Calibri"/>
                <a:cs typeface="Times New Roman"/>
              </a:rPr>
              <a:t>:</a:t>
            </a:r>
          </a:p>
          <a:p>
            <a:pPr algn="just">
              <a:lnSpc>
                <a:spcPct val="115000"/>
              </a:lnSpc>
            </a:pPr>
            <a:r>
              <a:rPr lang="en-US" sz="2400" dirty="0">
                <a:latin typeface="Times New Roman"/>
                <a:ea typeface="Calibri"/>
                <a:cs typeface="Times New Roman"/>
              </a:rPr>
              <a:t>- </a:t>
            </a:r>
            <a:r>
              <a:rPr lang="vi-VN" sz="2400" dirty="0">
                <a:latin typeface="Times New Roman"/>
                <a:ea typeface="Calibri"/>
                <a:cs typeface="Times New Roman"/>
              </a:rPr>
              <a:t>Trong sự phát triển nhanh chóng của nền kinh tế, người lao động (nhất là nông dân) ngày càng bị b</a:t>
            </a:r>
            <a:r>
              <a:rPr lang="en-US" sz="2400" dirty="0">
                <a:latin typeface="Times New Roman"/>
                <a:ea typeface="Calibri"/>
                <a:cs typeface="Times New Roman"/>
              </a:rPr>
              <a:t>ầ</a:t>
            </a:r>
            <a:r>
              <a:rPr lang="vi-VN" sz="2400" dirty="0">
                <a:latin typeface="Times New Roman"/>
                <a:ea typeface="Calibri"/>
                <a:cs typeface="Times New Roman"/>
              </a:rPr>
              <a:t>n cùng hoá.</a:t>
            </a:r>
          </a:p>
          <a:p>
            <a:pPr algn="just">
              <a:lnSpc>
                <a:spcPct val="115000"/>
              </a:lnSpc>
            </a:pPr>
            <a:r>
              <a:rPr lang="vi-VN" sz="2400" dirty="0">
                <a:latin typeface="Times New Roman"/>
                <a:ea typeface="Calibri"/>
                <a:cs typeface="Times New Roman"/>
              </a:rPr>
              <a:t>- </a:t>
            </a:r>
            <a:r>
              <a:rPr lang="en-US" sz="2400" dirty="0" err="1">
                <a:latin typeface="Times New Roman"/>
                <a:ea typeface="Calibri"/>
                <a:cs typeface="Times New Roman"/>
              </a:rPr>
              <a:t>Dẫn</a:t>
            </a:r>
            <a:r>
              <a:rPr lang="vi-VN" sz="2400" dirty="0">
                <a:latin typeface="Times New Roman"/>
                <a:ea typeface="Calibri"/>
                <a:cs typeface="Times New Roman"/>
              </a:rPr>
              <a:t> đến nạn buôn bán nô lệ và làm nảy sinh quá trình cướp bóc</a:t>
            </a:r>
            <a:r>
              <a:rPr lang="en-US" sz="2400" dirty="0">
                <a:latin typeface="Times New Roman"/>
                <a:ea typeface="Calibri"/>
                <a:cs typeface="Times New Roman"/>
              </a:rPr>
              <a:t>, </a:t>
            </a:r>
            <a:r>
              <a:rPr lang="en-US" sz="2400" dirty="0" err="1">
                <a:latin typeface="Times New Roman"/>
                <a:ea typeface="Calibri"/>
                <a:cs typeface="Times New Roman"/>
              </a:rPr>
              <a:t>chiếm</a:t>
            </a:r>
            <a:r>
              <a:rPr lang="en-US" sz="2400" dirty="0">
                <a:latin typeface="Times New Roman"/>
                <a:ea typeface="Calibri"/>
                <a:cs typeface="Times New Roman"/>
              </a:rPr>
              <a:t> </a:t>
            </a:r>
            <a:r>
              <a:rPr lang="en-US" sz="2400" dirty="0" err="1">
                <a:latin typeface="Times New Roman"/>
                <a:ea typeface="Calibri"/>
                <a:cs typeface="Times New Roman"/>
              </a:rPr>
              <a:t>lĩnh</a:t>
            </a:r>
            <a:r>
              <a:rPr lang="en-US" sz="2400" dirty="0">
                <a:latin typeface="Times New Roman"/>
                <a:ea typeface="Calibri"/>
                <a:cs typeface="Times New Roman"/>
              </a:rPr>
              <a:t> </a:t>
            </a:r>
            <a:r>
              <a:rPr lang="en-US" sz="2400" dirty="0" err="1">
                <a:latin typeface="Times New Roman"/>
                <a:ea typeface="Calibri"/>
                <a:cs typeface="Times New Roman"/>
              </a:rPr>
              <a:t>các</a:t>
            </a:r>
            <a:r>
              <a:rPr lang="en-US" sz="2400" dirty="0">
                <a:latin typeface="Times New Roman"/>
                <a:ea typeface="Calibri"/>
                <a:cs typeface="Times New Roman"/>
              </a:rPr>
              <a:t> </a:t>
            </a:r>
            <a:r>
              <a:rPr lang="en-US" sz="2400" dirty="0" err="1">
                <a:latin typeface="Times New Roman"/>
                <a:ea typeface="Calibri"/>
                <a:cs typeface="Times New Roman"/>
              </a:rPr>
              <a:t>vùng</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 </a:t>
            </a:r>
            <a:r>
              <a:rPr lang="en-US" sz="2400" dirty="0" err="1">
                <a:latin typeface="Times New Roman"/>
                <a:ea typeface="Calibri"/>
                <a:cs typeface="Times New Roman"/>
              </a:rPr>
              <a:t>mới</a:t>
            </a:r>
            <a:r>
              <a:rPr lang="en-US" sz="2400" dirty="0">
                <a:latin typeface="Times New Roman"/>
                <a:ea typeface="Calibri"/>
                <a:cs typeface="Times New Roman"/>
              </a:rPr>
              <a:t> </a:t>
            </a:r>
            <a:r>
              <a:rPr lang="en-US" sz="2400" dirty="0" err="1">
                <a:latin typeface="Times New Roman"/>
                <a:ea typeface="Calibri"/>
                <a:cs typeface="Times New Roman"/>
              </a:rPr>
              <a:t>làm</a:t>
            </a:r>
            <a:r>
              <a:rPr lang="en-US" sz="2400" dirty="0">
                <a:latin typeface="Times New Roman"/>
                <a:ea typeface="Calibri"/>
                <a:cs typeface="Times New Roman"/>
              </a:rPr>
              <a:t> </a:t>
            </a:r>
            <a:r>
              <a:rPr lang="vi-VN" sz="2400" dirty="0">
                <a:latin typeface="Times New Roman"/>
                <a:ea typeface="Calibri"/>
                <a:cs typeface="Times New Roman"/>
              </a:rPr>
              <a:t>thuộc địa.</a:t>
            </a:r>
          </a:p>
        </p:txBody>
      </p:sp>
    </p:spTree>
    <p:extLst>
      <p:ext uri="{BB962C8B-B14F-4D97-AF65-F5344CB8AC3E}">
        <p14:creationId xmlns:p14="http://schemas.microsoft.com/office/powerpoint/2010/main" val="647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83137A-173C-4BD0-B265-296C43F18F36}"/>
              </a:ext>
            </a:extLst>
          </p:cNvPr>
          <p:cNvPicPr>
            <a:picLocks noChangeAspect="1"/>
          </p:cNvPicPr>
          <p:nvPr/>
        </p:nvPicPr>
        <p:blipFill>
          <a:blip r:embed="rId2"/>
          <a:stretch>
            <a:fillRect/>
          </a:stretch>
        </p:blipFill>
        <p:spPr>
          <a:xfrm>
            <a:off x="104510" y="156769"/>
            <a:ext cx="4923109" cy="6320245"/>
          </a:xfrm>
          <a:prstGeom prst="rect">
            <a:avLst/>
          </a:prstGeom>
        </p:spPr>
      </p:pic>
      <p:pic>
        <p:nvPicPr>
          <p:cNvPr id="4" name="Picture 3">
            <a:extLst>
              <a:ext uri="{FF2B5EF4-FFF2-40B4-BE49-F238E27FC236}">
                <a16:creationId xmlns:a16="http://schemas.microsoft.com/office/drawing/2014/main" id="{EF137C87-03AE-4DBF-8E31-C0E3B6754EB4}"/>
              </a:ext>
            </a:extLst>
          </p:cNvPr>
          <p:cNvPicPr>
            <a:picLocks noChangeAspect="1"/>
          </p:cNvPicPr>
          <p:nvPr/>
        </p:nvPicPr>
        <p:blipFill>
          <a:blip r:embed="rId3"/>
          <a:stretch>
            <a:fillRect/>
          </a:stretch>
        </p:blipFill>
        <p:spPr>
          <a:xfrm>
            <a:off x="5484819" y="304800"/>
            <a:ext cx="6130638" cy="6172200"/>
          </a:xfrm>
          <a:prstGeom prst="rect">
            <a:avLst/>
          </a:prstGeom>
        </p:spPr>
      </p:pic>
    </p:spTree>
    <p:extLst>
      <p:ext uri="{BB962C8B-B14F-4D97-AF65-F5344CB8AC3E}">
        <p14:creationId xmlns:p14="http://schemas.microsoft.com/office/powerpoint/2010/main" val="189311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213" y="990600"/>
            <a:ext cx="495579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75A65AD0-3CD0-48A0-B0AC-A5435E5B307D}"/>
              </a:ext>
            </a:extLst>
          </p:cNvPr>
          <p:cNvPicPr>
            <a:picLocks noChangeAspect="1"/>
          </p:cNvPicPr>
          <p:nvPr/>
        </p:nvPicPr>
        <p:blipFill>
          <a:blip r:embed="rId3"/>
          <a:stretch>
            <a:fillRect/>
          </a:stretch>
        </p:blipFill>
        <p:spPr>
          <a:xfrm>
            <a:off x="6122549" y="827314"/>
            <a:ext cx="5331917" cy="4887686"/>
          </a:xfrm>
          <a:prstGeom prst="rect">
            <a:avLst/>
          </a:prstGeom>
        </p:spPr>
      </p:pic>
    </p:spTree>
    <p:extLst>
      <p:ext uri="{BB962C8B-B14F-4D97-AF65-F5344CB8AC3E}">
        <p14:creationId xmlns:p14="http://schemas.microsoft.com/office/powerpoint/2010/main" val="1208086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660397-F983-40DE-A86F-44502B287224}"/>
              </a:ext>
            </a:extLst>
          </p:cNvPr>
          <p:cNvPicPr>
            <a:picLocks noChangeAspect="1"/>
          </p:cNvPicPr>
          <p:nvPr/>
        </p:nvPicPr>
        <p:blipFill>
          <a:blip r:embed="rId2"/>
          <a:stretch>
            <a:fillRect/>
          </a:stretch>
        </p:blipFill>
        <p:spPr>
          <a:xfrm>
            <a:off x="1267097" y="91454"/>
            <a:ext cx="9601200" cy="6361611"/>
          </a:xfrm>
          <a:prstGeom prst="rect">
            <a:avLst/>
          </a:prstGeom>
        </p:spPr>
      </p:pic>
    </p:spTree>
    <p:extLst>
      <p:ext uri="{BB962C8B-B14F-4D97-AF65-F5344CB8AC3E}">
        <p14:creationId xmlns:p14="http://schemas.microsoft.com/office/powerpoint/2010/main" val="3040590134"/>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TotalTime>
  <Words>489</Words>
  <Application>Microsoft Office PowerPoint</Application>
  <PresentationFormat>Custom</PresentationFormat>
  <Paragraphs>31</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dc:creator>
  <cp:lastModifiedBy>Admin</cp:lastModifiedBy>
  <cp:revision>55</cp:revision>
  <dcterms:created xsi:type="dcterms:W3CDTF">2022-07-25T03:13:08Z</dcterms:created>
  <dcterms:modified xsi:type="dcterms:W3CDTF">2023-10-10T15:16:59Z</dcterms:modified>
</cp:coreProperties>
</file>