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8"/>
  </p:notesMasterIdLst>
  <p:sldIdLst>
    <p:sldId id="773" r:id="rId3"/>
    <p:sldId id="775" r:id="rId4"/>
    <p:sldId id="752" r:id="rId5"/>
    <p:sldId id="753" r:id="rId6"/>
    <p:sldId id="754" r:id="rId7"/>
    <p:sldId id="755" r:id="rId8"/>
    <p:sldId id="703" r:id="rId9"/>
    <p:sldId id="769" r:id="rId10"/>
    <p:sldId id="756" r:id="rId11"/>
    <p:sldId id="757" r:id="rId12"/>
    <p:sldId id="766" r:id="rId13"/>
    <p:sldId id="768" r:id="rId14"/>
    <p:sldId id="759" r:id="rId15"/>
    <p:sldId id="760" r:id="rId16"/>
    <p:sldId id="771" r:id="rId17"/>
    <p:sldId id="733" r:id="rId18"/>
    <p:sldId id="764" r:id="rId19"/>
    <p:sldId id="762" r:id="rId20"/>
    <p:sldId id="751" r:id="rId21"/>
    <p:sldId id="734" r:id="rId22"/>
    <p:sldId id="743" r:id="rId23"/>
    <p:sldId id="744" r:id="rId24"/>
    <p:sldId id="747" r:id="rId25"/>
    <p:sldId id="763" r:id="rId26"/>
    <p:sldId id="742" r:id="rId27"/>
  </p:sldIdLst>
  <p:sldSz cx="12192000" cy="6858000"/>
  <p:notesSz cx="6858000" cy="9144000"/>
  <p:embeddedFontLst>
    <p:embeddedFont>
      <p:font typeface="#9Slide05 SVNClementine" charset="0"/>
      <p:regular r:id="rId29"/>
    </p:embeddedFont>
    <p:embeddedFont>
      <p:font typeface="Calibri" pitchFamily="34" charset="0"/>
      <p:regular r:id="rId30"/>
      <p:bold r:id="rId31"/>
      <p:italic r:id="rId32"/>
      <p:boldItalic r:id="rId33"/>
    </p:embeddedFont>
    <p:embeddedFont>
      <p:font typeface="#9Slide03 SFU Futura_12" charset="0"/>
      <p:regular r:id="rId34"/>
    </p:embeddedFont>
    <p:embeddedFont>
      <p:font typeface="Tahoma" pitchFamily="34" charset="0"/>
      <p:regular r:id="rId35"/>
      <p:bold r:id="rId36"/>
    </p:embeddedFont>
    <p:embeddedFont>
      <p:font typeface="#9Slide07 IcielKoni" charset="0"/>
      <p:bold r:id="rId37"/>
    </p:embeddedFont>
    <p:embeddedFont>
      <p:font typeface="#9Slide05 Great Vibes" charset="0"/>
      <p:regular r:id="rId38"/>
    </p:embeddedFont>
    <p:embeddedFont>
      <p:font typeface="Cambria" pitchFamily="18" charset="0"/>
      <p:regular r:id="rId39"/>
      <p:bold r:id="rId40"/>
      <p:italic r:id="rId41"/>
      <p:boldItalic r:id="rId42"/>
    </p:embeddedFont>
    <p:embeddedFont>
      <p:font typeface="Calibri Light"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xmlns=""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17D"/>
    <a:srgbClr val="2B8D3A"/>
    <a:srgbClr val="0033CC"/>
    <a:srgbClr val="FDCC99"/>
    <a:srgbClr val="D0F5FE"/>
    <a:srgbClr val="ABE0F9"/>
    <a:srgbClr val="DEEBF7"/>
    <a:srgbClr val="C8CBD3"/>
    <a:srgbClr val="2BA5F9"/>
    <a:srgbClr val="2BC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8909" autoAdjust="0"/>
  </p:normalViewPr>
  <p:slideViewPr>
    <p:cSldViewPr snapToGrid="0">
      <p:cViewPr>
        <p:scale>
          <a:sx n="60" d="100"/>
          <a:sy n="60" d="100"/>
        </p:scale>
        <p:origin x="-990"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23/10/23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13095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19226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94686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1100794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49845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Là một liên minh có 7 thành viên bao gồm các nước có nền công nghiệp tiên tiến kết hợp thành một nhóm được gọi là G7. Liên minh G7 bao gồm các quốc gia: Anh, Mỹ, Đức, Nhật Bản, Pháp, Canada và Ý. Những người đứng đầu của mỗi quốc gia này tập hợp lại và giải quyết các vấn đề liên quan đến chính sách kinh tế quốc tế.</a:t>
            </a:r>
          </a:p>
          <a:p>
            <a:r>
              <a:rPr lang="vi-VN" sz="1200" b="0" i="0" kern="1200" dirty="0" smtClean="0">
                <a:solidFill>
                  <a:schemeClr val="tx1"/>
                </a:solidFill>
                <a:effectLst/>
                <a:latin typeface="+mn-lt"/>
                <a:ea typeface="+mn-ea"/>
                <a:cs typeface="+mn-cs"/>
              </a:rPr>
              <a:t>Nhóm G7 (viết tắt tiếng Anh của Group of Seven) được thành lập vào năm 1976 khi Canada gia nhập nhóm G6 trước kia gồm: Pháp, Đức, Ý, Nhật, Anh và Hoa Kỳ. Bảy vị bộ trưởng nhóm họp vài lần mỗi năm để bàn luận và trao đổi về chính sách kinh tế.</a:t>
            </a:r>
          </a:p>
          <a:p>
            <a:r>
              <a:rPr lang="vi-VN" sz="1200" b="0" i="0" kern="1200" dirty="0" smtClean="0">
                <a:solidFill>
                  <a:schemeClr val="tx1"/>
                </a:solidFill>
                <a:effectLst/>
                <a:latin typeface="+mn-lt"/>
                <a:ea typeface="+mn-ea"/>
                <a:cs typeface="+mn-cs"/>
              </a:rPr>
              <a:t>Cần lưu ý là nhóm G7 khác nhóm G8. G8 là tập hợp họp cấp thượng đỉnh của bảy nước kể trên với Nga thêm vào. Cuộc họp G8 là do nguyên thủ quốc gia tham dự thường cân nhắc những vấn đề chính trị trong khi G7 là do bộ trưởng tài chính đảm nhiệm và chủ đề thì hạn chế trong phạm vi kinh tế.</a:t>
            </a: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286103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422425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239484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365526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122975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0227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236438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36438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latin typeface="#9Slide03 SFU Futura_12" panose="00000400000000000000" pitchFamily="2" charset="0"/>
                <a:cs typeface="Arial" panose="020B0604020202020204" pitchFamily="34" charset="0"/>
              </a:rPr>
              <a:t>L</a:t>
            </a:r>
            <a:r>
              <a:rPr lang="vi-VN" sz="1200" b="1" dirty="0" smtClean="0">
                <a:solidFill>
                  <a:srgbClr val="002060"/>
                </a:solidFill>
                <a:latin typeface="#9Slide03 SFU Futura_12" panose="00000400000000000000" pitchFamily="2" charset="0"/>
                <a:cs typeface="Arial" panose="020B0604020202020204" pitchFamily="34" charset="0"/>
              </a:rPr>
              <a:t>ần lượt</a:t>
            </a:r>
            <a:r>
              <a:rPr lang="en-US" sz="1200" b="1" dirty="0" smtClean="0">
                <a:solidFill>
                  <a:srgbClr val="002060"/>
                </a:solidFill>
                <a:latin typeface="#9Slide03 SFU Futura_12" panose="00000400000000000000" pitchFamily="2" charset="0"/>
                <a:cs typeface="Arial" panose="020B0604020202020204" pitchFamily="34" charset="0"/>
              </a:rPr>
              <a:t> GV</a:t>
            </a:r>
            <a:r>
              <a:rPr lang="vi-VN" sz="1200" b="1" dirty="0" smtClean="0">
                <a:solidFill>
                  <a:srgbClr val="002060"/>
                </a:solidFill>
                <a:latin typeface="#9Slide03 SFU Futura_12" panose="00000400000000000000" pitchFamily="2" charset="0"/>
                <a:cs typeface="Arial" panose="020B0604020202020204" pitchFamily="34" charset="0"/>
              </a:rPr>
              <a:t> từng HS đọc tên 1 nước trong liên minh châu Âu (các nước không trùng nhau).</a:t>
            </a:r>
            <a:endParaRPr lang="en-US" sz="1200" b="1" dirty="0" smtClean="0">
              <a:solidFill>
                <a:srgbClr val="002060"/>
              </a:solidFill>
              <a:latin typeface="#9Slide03 SFU Futura_12" panose="00000400000000000000" pitchFamily="2"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123142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DBAE35-4AF4-4519-A968-806D9E59725D}"/>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5" name="Footer Placeholder 4">
            <a:extLst>
              <a:ext uri="{FF2B5EF4-FFF2-40B4-BE49-F238E27FC236}">
                <a16:creationId xmlns:a16="http://schemas.microsoft.com/office/drawing/2014/main" xmlns=""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A2234C-D72C-46F3-A2D6-20475363484F}"/>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5" name="Footer Placeholder 4">
            <a:extLst>
              <a:ext uri="{FF2B5EF4-FFF2-40B4-BE49-F238E27FC236}">
                <a16:creationId xmlns:a16="http://schemas.microsoft.com/office/drawing/2014/main" xmlns=""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1474C-DCAD-411B-AF4D-0CBD9EB5A636}"/>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5" name="Footer Placeholder 4">
            <a:extLst>
              <a:ext uri="{FF2B5EF4-FFF2-40B4-BE49-F238E27FC236}">
                <a16:creationId xmlns:a16="http://schemas.microsoft.com/office/drawing/2014/main" xmlns=""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BF9D9-3D85-4F50-B482-2799AAE5FFCA}"/>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5" name="Footer Placeholder 4">
            <a:extLst>
              <a:ext uri="{FF2B5EF4-FFF2-40B4-BE49-F238E27FC236}">
                <a16:creationId xmlns:a16="http://schemas.microsoft.com/office/drawing/2014/main" xmlns=""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C3A1BC-566C-4269-B685-26C4AC62851E}"/>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5" name="Footer Placeholder 4">
            <a:extLst>
              <a:ext uri="{FF2B5EF4-FFF2-40B4-BE49-F238E27FC236}">
                <a16:creationId xmlns:a16="http://schemas.microsoft.com/office/drawing/2014/main" xmlns=""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F8F2B-E362-45E2-B396-CFC8EB4F74E4}"/>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6" name="Footer Placeholder 5">
            <a:extLst>
              <a:ext uri="{FF2B5EF4-FFF2-40B4-BE49-F238E27FC236}">
                <a16:creationId xmlns:a16="http://schemas.microsoft.com/office/drawing/2014/main" xmlns=""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EBED0-D2D7-4417-B306-837209F710AD}"/>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8" name="Footer Placeholder 7">
            <a:extLst>
              <a:ext uri="{FF2B5EF4-FFF2-40B4-BE49-F238E27FC236}">
                <a16:creationId xmlns:a16="http://schemas.microsoft.com/office/drawing/2014/main" xmlns=""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BD0591-0175-4144-9CB8-C26C7CBBC4DA}"/>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4" name="Footer Placeholder 3">
            <a:extLst>
              <a:ext uri="{FF2B5EF4-FFF2-40B4-BE49-F238E27FC236}">
                <a16:creationId xmlns:a16="http://schemas.microsoft.com/office/drawing/2014/main" xmlns=""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011306-E80E-441B-B8D0-DE38E9DEE4A3}"/>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3" name="Footer Placeholder 2">
            <a:extLst>
              <a:ext uri="{FF2B5EF4-FFF2-40B4-BE49-F238E27FC236}">
                <a16:creationId xmlns:a16="http://schemas.microsoft.com/office/drawing/2014/main" xmlns=""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DB210-35C4-4084-BFF3-9038B00CCA7D}"/>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6" name="Footer Placeholder 5">
            <a:extLst>
              <a:ext uri="{FF2B5EF4-FFF2-40B4-BE49-F238E27FC236}">
                <a16:creationId xmlns:a16="http://schemas.microsoft.com/office/drawing/2014/main" xmlns=""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931A0F-212A-4FDB-9B0E-F87E996D82AD}"/>
              </a:ext>
            </a:extLst>
          </p:cNvPr>
          <p:cNvSpPr>
            <a:spLocks noGrp="1"/>
          </p:cNvSpPr>
          <p:nvPr>
            <p:ph type="dt" sz="half" idx="10"/>
          </p:nvPr>
        </p:nvSpPr>
        <p:spPr/>
        <p:txBody>
          <a:bodyPr/>
          <a:lstStyle/>
          <a:p>
            <a:fld id="{19D6E806-824E-41C9-8D3A-2E5D3B8BCB4A}" type="datetimeFigureOut">
              <a:rPr lang="en-US" smtClean="0"/>
              <a:t>23/10/23</a:t>
            </a:fld>
            <a:endParaRPr lang="en-US"/>
          </a:p>
        </p:txBody>
      </p:sp>
      <p:sp>
        <p:nvSpPr>
          <p:cNvPr id="6" name="Footer Placeholder 5">
            <a:extLst>
              <a:ext uri="{FF2B5EF4-FFF2-40B4-BE49-F238E27FC236}">
                <a16:creationId xmlns:a16="http://schemas.microsoft.com/office/drawing/2014/main" xmlns=""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23/10/23</a:t>
            </a:fld>
            <a:endParaRPr lang="en-US"/>
          </a:p>
        </p:txBody>
      </p:sp>
      <p:sp>
        <p:nvSpPr>
          <p:cNvPr id="5" name="Footer Placeholder 4">
            <a:extLst>
              <a:ext uri="{FF2B5EF4-FFF2-40B4-BE49-F238E27FC236}">
                <a16:creationId xmlns:a16="http://schemas.microsoft.com/office/drawing/2014/main" xmlns=""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0.jpeg"/><Relationship Id="rId12" Type="http://schemas.microsoft.com/office/2007/relationships/hdphoto" Target="../media/hdphoto9.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notesSlide" Target="../notesSlides/notesSlide6.xml"/><Relationship Id="rId11" Type="http://schemas.openxmlformats.org/officeDocument/2006/relationships/image" Target="../media/image25.png"/><Relationship Id="rId5" Type="http://schemas.openxmlformats.org/officeDocument/2006/relationships/slideLayout" Target="../slideLayouts/slideLayout18.xml"/><Relationship Id="rId10" Type="http://schemas.openxmlformats.org/officeDocument/2006/relationships/image" Target="../media/image24.png"/><Relationship Id="rId4" Type="http://schemas.openxmlformats.org/officeDocument/2006/relationships/video" Target="../media/media2.mp4"/><Relationship Id="rId9" Type="http://schemas.microsoft.com/office/2007/relationships/hdphoto" Target="../media/hdphoto8.wdp"/><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jpeg"/><Relationship Id="rId7" Type="http://schemas.microsoft.com/office/2007/relationships/hdphoto" Target="../media/hdphoto12.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1.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11" Type="http://schemas.openxmlformats.org/officeDocument/2006/relationships/image" Target="../media/image34.jpeg"/><Relationship Id="rId5" Type="http://schemas.openxmlformats.org/officeDocument/2006/relationships/image" Target="../media/image16.png"/><Relationship Id="rId10" Type="http://schemas.microsoft.com/office/2007/relationships/hdphoto" Target="../media/hdphoto5.wdp"/><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microsoft.com/office/2007/relationships/hdphoto" Target="../media/hdphoto15.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png"/><Relationship Id="rId5" Type="http://schemas.microsoft.com/office/2007/relationships/hdphoto" Target="../media/hdphoto17.wdp"/><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8.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20.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19.wdp"/><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21.wdp"/></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4.wdp"/><Relationship Id="rId11" Type="http://schemas.openxmlformats.org/officeDocument/2006/relationships/image" Target="../media/image20.jpeg"/><Relationship Id="rId5" Type="http://schemas.openxmlformats.org/officeDocument/2006/relationships/image" Target="../media/image1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9.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xmlns=""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743201" y="-35927"/>
            <a:ext cx="9748797" cy="6893927"/>
          </a:xfrm>
          <a:prstGeom prst="rect">
            <a:avLst/>
          </a:prstGeom>
          <a:solidFill>
            <a:srgbClr val="D5EBFF"/>
          </a:solidFill>
        </p:spPr>
      </p:pic>
      <p:sp>
        <p:nvSpPr>
          <p:cNvPr id="4" name="Hộp Văn bản 3">
            <a:extLst>
              <a:ext uri="{FF2B5EF4-FFF2-40B4-BE49-F238E27FC236}">
                <a16:creationId xmlns:a16="http://schemas.microsoft.com/office/drawing/2014/main" xmlns="" id="{7DEA9588-FE09-49B2-9891-2C4E72518EA5}"/>
              </a:ext>
            </a:extLst>
          </p:cNvPr>
          <p:cNvSpPr txBox="1"/>
          <p:nvPr/>
        </p:nvSpPr>
        <p:spPr>
          <a:xfrm>
            <a:off x="4267200" y="1447800"/>
            <a:ext cx="769620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CHÀO MỪNG THẦY CÔ VÀ CÁC EM ĐẾN VỚI TIẾT HỌC LỊCH SỬ VÀ ĐỊA LÍ</a:t>
            </a:r>
          </a:p>
        </p:txBody>
      </p:sp>
      <p:sp>
        <p:nvSpPr>
          <p:cNvPr id="5" name="Hộp Văn bản 4">
            <a:extLst>
              <a:ext uri="{FF2B5EF4-FFF2-40B4-BE49-F238E27FC236}">
                <a16:creationId xmlns:a16="http://schemas.microsoft.com/office/drawing/2014/main" xmlns="" id="{2063A12F-3C4D-4FDC-A202-B69D9CC1BD8C}"/>
              </a:ext>
            </a:extLst>
          </p:cNvPr>
          <p:cNvSpPr txBox="1"/>
          <p:nvPr/>
        </p:nvSpPr>
        <p:spPr>
          <a:xfrm>
            <a:off x="5600700" y="2819400"/>
            <a:ext cx="502920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FC1E9">
                    <a:lumMod val="50000"/>
                  </a:srgbClr>
                </a:solidFill>
                <a:effectLst/>
                <a:uLnTx/>
                <a:uFillTx/>
                <a:latin typeface="Times New Roman" panose="02020603050405020304" pitchFamily="18" charset="0"/>
                <a:cs typeface="Times New Roman" panose="02020603050405020304" pitchFamily="18" charset="0"/>
              </a:rPr>
              <a:t>Địa</a:t>
            </a:r>
            <a:r>
              <a:rPr kumimoji="0" lang="en-US" sz="3200" b="0" i="0" u="none" strike="noStrike" kern="1200" cap="none" spc="0" normalizeH="0" baseline="0" noProof="0" dirty="0">
                <a:ln>
                  <a:noFill/>
                </a:ln>
                <a:solidFill>
                  <a:srgbClr val="4FC1E9">
                    <a:lumMod val="50000"/>
                  </a:srgb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4FC1E9">
                    <a:lumMod val="50000"/>
                  </a:srgbClr>
                </a:solidFill>
                <a:effectLst/>
                <a:uLnTx/>
                <a:uFillTx/>
                <a:latin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rgbClr val="4FC1E9">
                    <a:lumMod val="50000"/>
                  </a:srgbClr>
                </a:solidFill>
                <a:effectLst/>
                <a:uLnTx/>
                <a:uFillTx/>
                <a:latin typeface="Times New Roman" panose="02020603050405020304" pitchFamily="18" charset="0"/>
                <a:cs typeface="Times New Roman" panose="02020603050405020304" pitchFamily="18" charset="0"/>
              </a:rPr>
              <a:t> hay - </a:t>
            </a:r>
            <a:r>
              <a:rPr kumimoji="0" lang="en-US" sz="3200" b="0" i="0" u="none" strike="noStrike" kern="1200" cap="none" spc="0" normalizeH="0" baseline="0" noProof="0" dirty="0" err="1">
                <a:ln>
                  <a:noFill/>
                </a:ln>
                <a:solidFill>
                  <a:srgbClr val="4FC1E9">
                    <a:lumMod val="50000"/>
                  </a:srgbClr>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baseline="0" noProof="0" dirty="0">
                <a:ln>
                  <a:noFill/>
                </a:ln>
                <a:solidFill>
                  <a:srgbClr val="4FC1E9">
                    <a:lumMod val="50000"/>
                  </a:srgb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4FC1E9">
                    <a:lumMod val="50000"/>
                  </a:srgbClr>
                </a:solidFill>
                <a:effectLst/>
                <a:uLnTx/>
                <a:uFillTx/>
                <a:latin typeface="Times New Roman" panose="02020603050405020304" pitchFamily="18" charset="0"/>
                <a:cs typeface="Times New Roman" panose="02020603050405020304" pitchFamily="18" charset="0"/>
              </a:rPr>
              <a:t>mê</a:t>
            </a:r>
            <a:r>
              <a:rPr kumimoji="0" lang="en-US" sz="3200" b="0" i="0" u="none" strike="noStrike" kern="1200" cap="none" spc="0" normalizeH="0" baseline="0" noProof="0" dirty="0">
                <a:ln>
                  <a:noFill/>
                </a:ln>
                <a:solidFill>
                  <a:srgbClr val="4FC1E9">
                    <a:lumMod val="50000"/>
                  </a:srgbClr>
                </a:solidFill>
                <a:effectLst/>
                <a:uLnTx/>
                <a:uFillTx/>
                <a:latin typeface="Times New Roman" panose="02020603050405020304" pitchFamily="18" charset="0"/>
                <a:cs typeface="Times New Roman" panose="02020603050405020304" pitchFamily="18" charset="0"/>
              </a:rPr>
              <a:t> say</a:t>
            </a:r>
          </a:p>
        </p:txBody>
      </p:sp>
      <p:sp>
        <p:nvSpPr>
          <p:cNvPr id="3" name="TextBox 2">
            <a:extLst>
              <a:ext uri="{FF2B5EF4-FFF2-40B4-BE49-F238E27FC236}">
                <a16:creationId xmlns:a16="http://schemas.microsoft.com/office/drawing/2014/main" xmlns="" id="{04EA9A1C-17E0-4D59-9124-EC29E656DE6B}"/>
              </a:ext>
            </a:extLst>
          </p:cNvPr>
          <p:cNvSpPr txBox="1"/>
          <p:nvPr/>
        </p:nvSpPr>
        <p:spPr>
          <a:xfrm>
            <a:off x="914400" y="281558"/>
            <a:ext cx="5181600" cy="369332"/>
          </a:xfrm>
          <a:prstGeom prst="rect">
            <a:avLst/>
          </a:prstGeom>
          <a:noFill/>
        </p:spPr>
        <p:txBody>
          <a:bodyPr wrap="square" lIns="0" tIns="0" rIns="0" bIns="0"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Thứ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4</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25</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tháng</a:t>
            </a:r>
            <a:r>
              <a:rPr lang="en-US" sz="2400" b="1" dirty="0">
                <a:solidFill>
                  <a:srgbClr val="FF0000"/>
                </a:solidFill>
                <a:latin typeface="Times New Roman" panose="02020603050405020304" pitchFamily="18" charset="0"/>
                <a:cs typeface="Times New Roman" panose="02020603050405020304" pitchFamily="18" charset="0"/>
              </a:rPr>
              <a:t> 10 </a:t>
            </a: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2023</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645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xmlns="" id="{D6CE6303-3C40-4361-9869-64BB994762E1}"/>
              </a:ext>
            </a:extLst>
          </p:cNvPr>
          <p:cNvSpPr/>
          <p:nvPr/>
        </p:nvSpPr>
        <p:spPr>
          <a:xfrm>
            <a:off x="8388823" y="843237"/>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7897499" y="1092723"/>
            <a:ext cx="719961"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872182" y="863083"/>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xmlns=""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xmlns=""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8047788" y="1563079"/>
            <a:ext cx="4028071" cy="5191508"/>
            <a:chOff x="232715" y="-219765"/>
            <a:chExt cx="12039674" cy="7077540"/>
          </a:xfrm>
        </p:grpSpPr>
        <p:sp>
          <p:nvSpPr>
            <p:cNvPr id="20" name="Rectangle 19"/>
            <p:cNvSpPr/>
            <p:nvPr/>
          </p:nvSpPr>
          <p:spPr>
            <a:xfrm>
              <a:off x="232715" y="-219765"/>
              <a:ext cx="11185312" cy="6695757"/>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563652" y="5426634"/>
              <a:ext cx="1708737" cy="120295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1394" y="1464108"/>
            <a:ext cx="568106" cy="60493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1405913" y="1092723"/>
            <a:ext cx="786087"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ivi màn hình Máy tính Biểu tượng TRUYỀN thông Minh Phòng - Truyền Hình  Kích Thước Biểu Tượng png tải về - Miễn phí trong suốt Phương Tiện Truyền  Thông png Tải về."/>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6556" y1="82692" x2="56556" y2="82692"/>
                        <a14:foregroundMark x1="56556" y1="82308" x2="56556" y2="82308"/>
                      </a14:backgroundRemoval>
                    </a14:imgEffect>
                  </a14:imgLayer>
                </a14:imgProps>
              </a:ext>
              <a:ext uri="{28A0092B-C50C-407E-A947-70E740481C1C}">
                <a14:useLocalDpi xmlns:a14="http://schemas.microsoft.com/office/drawing/2010/main" val="0"/>
              </a:ext>
            </a:extLst>
          </a:blip>
          <a:srcRect l="20637" t="10014" r="20869" b="10780"/>
          <a:stretch/>
        </p:blipFill>
        <p:spPr bwMode="auto">
          <a:xfrm>
            <a:off x="-4928" y="867705"/>
            <a:ext cx="7656765" cy="5990295"/>
          </a:xfrm>
          <a:prstGeom prst="rect">
            <a:avLst/>
          </a:prstGeom>
          <a:noFill/>
          <a:extLst>
            <a:ext uri="{909E8E84-426E-40DD-AFC4-6F175D3DCCD1}">
              <a14:hiddenFill xmlns:a14="http://schemas.microsoft.com/office/drawing/2010/main">
                <a:solidFill>
                  <a:srgbClr val="FFFFFF"/>
                </a:solidFill>
              </a14:hiddenFill>
            </a:ext>
          </a:extLst>
        </p:spPr>
      </p:pic>
      <p:pic>
        <p:nvPicPr>
          <p:cNvPr id="4" name="Giới thiệu về Liên minh Châu Âu EU">
            <a:hlinkClick r:id="" action="ppaction://media"/>
          </p:cNvPr>
          <p:cNvPicPr>
            <a:picLocks noChangeAspect="1"/>
          </p:cNvPicPr>
          <p:nvPr>
            <a:videoFile r:link="rId1"/>
            <p:extLst>
              <p:ext uri="{DAA4B4D4-6D71-4841-9C94-3DE7FCFB9230}">
                <p14:media xmlns:p14="http://schemas.microsoft.com/office/powerpoint/2010/main" r:embed="rId2">
                  <p14:trim st="1568"/>
                </p14:media>
              </p:ext>
            </p:extLst>
          </p:nvPr>
        </p:nvPicPr>
        <p:blipFill>
          <a:blip r:embed="rId13"/>
          <a:stretch>
            <a:fillRect/>
          </a:stretch>
        </p:blipFill>
        <p:spPr>
          <a:xfrm>
            <a:off x="258814" y="1138393"/>
            <a:ext cx="7129279" cy="4010219"/>
          </a:xfrm>
          <a:prstGeom prst="rect">
            <a:avLst/>
          </a:prstGeom>
        </p:spPr>
      </p:pic>
      <p:sp>
        <p:nvSpPr>
          <p:cNvPr id="24" name="Rectangle 23"/>
          <p:cNvSpPr/>
          <p:nvPr/>
        </p:nvSpPr>
        <p:spPr>
          <a:xfrm>
            <a:off x="8342382" y="1902687"/>
            <a:ext cx="3561300" cy="4693593"/>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000" dirty="0">
                <a:latin typeface="#9Slide03 SFU Futura_12" panose="020B0604020202020204" charset="0"/>
                <a:ea typeface="Cambria" panose="02040503050406030204" pitchFamily="18" charset="0"/>
              </a:rPr>
              <a:t>EU </a:t>
            </a:r>
            <a:r>
              <a:rPr lang="en-US" sz="2000" dirty="0" err="1">
                <a:latin typeface="#9Slide03 SFU Futura_12" panose="020B0604020202020204" charset="0"/>
                <a:ea typeface="Cambria" panose="02040503050406030204" pitchFamily="18" charset="0"/>
              </a:rPr>
              <a:t>bao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gồm</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bao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nhiêu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quốc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gia</a:t>
            </a:r>
            <a:r>
              <a:rPr lang="en-US" sz="2000" dirty="0">
                <a:latin typeface="#9Slide03 SFU Futura_12" panose="020B0604020202020204" charset="0"/>
                <a:ea typeface="Cambria" panose="02040503050406030204" pitchFamily="18" charset="0"/>
              </a:rPr>
              <a:t>? </a:t>
            </a:r>
            <a:endParaRPr lang="en-US" sz="2000" dirty="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000" dirty="0">
                <a:latin typeface="#9Slide03 SFU Futura_12" panose="020B0604020202020204" charset="0"/>
                <a:ea typeface="Cambria" panose="02040503050406030204" pitchFamily="18" charset="0"/>
              </a:rPr>
              <a:t>EU </a:t>
            </a:r>
            <a:r>
              <a:rPr lang="en-US" sz="2000" dirty="0" err="1">
                <a:latin typeface="#9Slide03 SFU Futura_12" panose="020B0604020202020204" charset="0"/>
                <a:ea typeface="Cambria" panose="02040503050406030204" pitchFamily="18" charset="0"/>
              </a:rPr>
              <a:t>được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thành</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lập</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chính</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thức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vào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ngày</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endParaRPr lang="en-US" sz="20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Trụ</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sở</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của</a:t>
            </a:r>
            <a:r>
              <a:rPr lang="en-US" sz="2000" dirty="0">
                <a:latin typeface="#9Slide03 SFU Futura_12" panose="020B0604020202020204" charset="0"/>
                <a:ea typeface="Cambria" panose="02040503050406030204" pitchFamily="18" charset="0"/>
              </a:rPr>
              <a:t> EU </a:t>
            </a:r>
            <a:r>
              <a:rPr lang="en-US" sz="2000" dirty="0" err="1">
                <a:latin typeface="#9Slide03 SFU Futura_12" panose="020B0604020202020204" charset="0"/>
                <a:ea typeface="Cambria" panose="02040503050406030204" pitchFamily="18" charset="0"/>
              </a:rPr>
              <a:t>được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đặt</a:t>
            </a:r>
            <a:r>
              <a:rPr lang="en-US" sz="2000" dirty="0">
                <a:latin typeface="#9Slide03 SFU Futura_12" panose="020B0604020202020204" charset="0"/>
                <a:ea typeface="Cambria" panose="02040503050406030204" pitchFamily="18" charset="0"/>
              </a:rPr>
              <a:t> ở </a:t>
            </a:r>
            <a:r>
              <a:rPr lang="en-US" sz="2000" dirty="0" err="1">
                <a:latin typeface="#9Slide03 SFU Futura_12" panose="020B0604020202020204" charset="0"/>
                <a:ea typeface="Cambria" panose="02040503050406030204" pitchFamily="18" charset="0"/>
              </a:rPr>
              <a:t>đâu</a:t>
            </a:r>
            <a:r>
              <a:rPr lang="en-US" sz="2000" dirty="0">
                <a:latin typeface="#9Slide03 SFU Futura_12" panose="020B0604020202020204" charset="0"/>
                <a:ea typeface="Cambria" panose="02040503050406030204" pitchFamily="18" charset="0"/>
              </a:rPr>
              <a:t>? </a:t>
            </a:r>
            <a:endParaRPr lang="en-US" sz="2000" dirty="0" smtClean="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Đồng</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tiền</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chung</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châu</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Âu</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là</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gì</a:t>
            </a:r>
            <a:r>
              <a:rPr lang="en-US" sz="2000" dirty="0" smtClean="0">
                <a:latin typeface="#9Slide03 SFU Futura_12" panose="020B0604020202020204" charset="0"/>
                <a:ea typeface="Cambria" panose="02040503050406030204" pitchFamily="18" charset="0"/>
              </a:rPr>
              <a:t>?</a:t>
            </a:r>
            <a:r>
              <a:rPr lang="en-US" sz="20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Nước</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đã</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rút</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khỏi</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liên</a:t>
            </a:r>
            <a:r>
              <a:rPr lang="en-US" sz="2000" dirty="0">
                <a:latin typeface="#9Slide03 SFU Futura_12" panose="020B0604020202020204" charset="0"/>
                <a:ea typeface="Cambria" panose="02040503050406030204" pitchFamily="18" charset="0"/>
              </a:rPr>
              <a:t> minh </a:t>
            </a:r>
            <a:r>
              <a:rPr lang="en-US" sz="2000" dirty="0" err="1">
                <a:latin typeface="#9Slide03 SFU Futura_12" panose="020B0604020202020204" charset="0"/>
                <a:ea typeface="Cambria" panose="02040503050406030204" pitchFamily="18" charset="0"/>
              </a:rPr>
              <a:t>châu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Âu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vào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năm</a:t>
            </a:r>
            <a:r>
              <a:rPr lang="en-US" sz="2000" dirty="0">
                <a:latin typeface="#9Slide03 SFU Futura_12" panose="020B0604020202020204" charset="0"/>
                <a:ea typeface="Cambria" panose="02040503050406030204" pitchFamily="18" charset="0"/>
              </a:rPr>
              <a:t> 2020? </a:t>
            </a:r>
            <a:endParaRPr lang="en-US" sz="20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Công</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dân</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của</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các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nước</a:t>
            </a:r>
            <a:r>
              <a:rPr lang="en-US" sz="2000" dirty="0">
                <a:latin typeface="#9Slide03 SFU Futura_12" panose="020B0604020202020204" charset="0"/>
                <a:ea typeface="Cambria" panose="02040503050406030204" pitchFamily="18" charset="0"/>
              </a:rPr>
              <a:t> EU </a:t>
            </a:r>
            <a:r>
              <a:rPr lang="en-US" sz="2000" dirty="0" err="1">
                <a:latin typeface="#9Slide03 SFU Futura_12" panose="020B0604020202020204" charset="0"/>
                <a:ea typeface="Cambria" panose="02040503050406030204" pitchFamily="18" charset="0"/>
              </a:rPr>
              <a:t>có</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quyền</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lợi</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như</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thế</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endParaRPr lang="en-US" sz="2000" dirty="0">
              <a:latin typeface="#9Slide03 SFU Futura_12" panose="020B0604020202020204" charset="0"/>
            </a:endParaRPr>
          </a:p>
        </p:txBody>
      </p:sp>
      <p:pic>
        <p:nvPicPr>
          <p:cNvPr id="27" name="3 PHÚT.mp4" descr="3 PHÚT.mp4">
            <a:hlinkClick r:id="" action="ppaction://media"/>
            <a:extLst>
              <a:ext uri="{FF2B5EF4-FFF2-40B4-BE49-F238E27FC236}">
                <a16:creationId xmlns:a16="http://schemas.microsoft.com/office/drawing/2014/main" xmlns="" id="{6AB81581-5671-DEF4-6F75-F58FDFC4C51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3035" t="3524" r="23032" b="2843"/>
          <a:stretch/>
        </p:blipFill>
        <p:spPr>
          <a:xfrm>
            <a:off x="6346882" y="5674394"/>
            <a:ext cx="1525300" cy="1136610"/>
          </a:xfrm>
          <a:prstGeom prst="ellipse">
            <a:avLst/>
          </a:prstGeom>
        </p:spPr>
      </p:pic>
    </p:spTree>
    <p:extLst>
      <p:ext uri="{BB962C8B-B14F-4D97-AF65-F5344CB8AC3E}">
        <p14:creationId xmlns:p14="http://schemas.microsoft.com/office/powerpoint/2010/main" val="7947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video>
              <p:cMediaNode vol="80000">
                <p:cTn id="11" fill="hold" display="0">
                  <p:stCondLst>
                    <p:cond delay="indefinite"/>
                  </p:stCondLst>
                </p:cTn>
                <p:tgtEl>
                  <p:spTgt spid="2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xmlns=""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xmlns=""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221226" y="1002890"/>
            <a:ext cx="11651226" cy="5707626"/>
            <a:chOff x="394387" y="-219765"/>
            <a:chExt cx="11760396" cy="7077540"/>
          </a:xfrm>
        </p:grpSpPr>
        <p:sp>
          <p:nvSpPr>
            <p:cNvPr id="25" name="Rectangle 24"/>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9438" y="254201"/>
              <a:ext cx="11306849"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Văn phòng phẩm Hà Nội"/>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00" y="815189"/>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xmlns="" id="{D6CE6303-3C40-4361-9869-64BB994762E1}"/>
              </a:ext>
            </a:extLst>
          </p:cNvPr>
          <p:cNvSpPr/>
          <p:nvPr/>
        </p:nvSpPr>
        <p:spPr>
          <a:xfrm>
            <a:off x="3434686" y="1586867"/>
            <a:ext cx="5130920"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rgbClr val="0033CC"/>
                </a:solidFill>
                <a:latin typeface="#9Slide05 Great Vibes" panose="02000507080000020002" pitchFamily="2" charset="0"/>
                <a:cs typeface="Arial" panose="020B0604020202020204" pitchFamily="34" charset="0"/>
              </a:rPr>
              <a:t>Phiếu</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học</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tập</a:t>
            </a:r>
            <a:endParaRPr lang="en-US" sz="6600" b="1" dirty="0">
              <a:solidFill>
                <a:srgbClr val="0033CC"/>
              </a:solidFill>
              <a:latin typeface="#9Slide05 Great Vibes" panose="02000507080000020002" pitchFamily="2" charset="0"/>
              <a:cs typeface="Arial" panose="020B0604020202020204" pitchFamily="34" charset="0"/>
            </a:endParaRPr>
          </a:p>
        </p:txBody>
      </p:sp>
      <p:sp>
        <p:nvSpPr>
          <p:cNvPr id="3" name="Rectangle 2"/>
          <p:cNvSpPr/>
          <p:nvPr/>
        </p:nvSpPr>
        <p:spPr>
          <a:xfrm>
            <a:off x="710206" y="2363557"/>
            <a:ext cx="10579880" cy="4552015"/>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smtClean="0">
                <a:latin typeface="#9Slide03 SFU Futura_12" panose="020B0604020202020204" charset="0"/>
                <a:ea typeface="Cambria" panose="02040503050406030204" pitchFamily="18" charset="0"/>
              </a:rPr>
              <a:t>?.. </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smtClean="0">
                <a:latin typeface="#9Slide03 SFU Futura_12" panose="020B0604020202020204" charset="0"/>
                <a:ea typeface="Cambria" panose="02040503050406030204" pitchFamily="18" charset="0"/>
              </a:rPr>
              <a:t>EU </a:t>
            </a:r>
            <a:r>
              <a:rPr lang="en-US" sz="2800" dirty="0" err="1" smtClean="0">
                <a:latin typeface="#9Slide03 SFU Futura_12" panose="020B0604020202020204" charset="0"/>
                <a:ea typeface="Cambria" panose="02040503050406030204" pitchFamily="18" charset="0"/>
              </a:rPr>
              <a:t>được</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thành</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lập</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chính</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thức</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vào</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ngày</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nào</a:t>
            </a:r>
            <a:r>
              <a:rPr lang="en-US" sz="2800" dirty="0" smtClean="0">
                <a:latin typeface="#9Slide03 SFU Futura_12" panose="020B0604020202020204" charset="0"/>
                <a:ea typeface="Cambria" panose="02040503050406030204" pitchFamily="18" charset="0"/>
              </a:rPr>
              <a:t>? </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Trụ</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Đồng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tiền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chung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là</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gì</a:t>
            </a:r>
            <a:r>
              <a:rPr lang="en-US" sz="2800" dirty="0">
                <a:latin typeface="#9Slide03 SFU Futura_12" panose="020B0604020202020204" charset="0"/>
                <a:ea typeface="Cambria" panose="02040503050406030204" pitchFamily="18" charset="0"/>
              </a:rPr>
              <a:t>?</a:t>
            </a:r>
            <a:r>
              <a:rPr lang="en-US" sz="2800" i="1" dirty="0">
                <a:latin typeface="#9Slide03 SFU Futura_12" panose="020B0604020202020204" charset="0"/>
                <a:ea typeface="Cambria" panose="02040503050406030204" pitchFamily="18" charset="0"/>
              </a:rPr>
              <a:t> </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b="1" dirty="0" smtClean="0">
                <a:solidFill>
                  <a:srgbClr val="FF0000"/>
                </a:solidFill>
                <a:latin typeface="#9Slide03 SFU Futura_12" panose="020B0604020202020204" charset="0"/>
              </a:rPr>
              <a:t>…..............</a:t>
            </a:r>
          </a:p>
          <a:p>
            <a:pPr marR="0" lvl="0" algn="just">
              <a:lnSpc>
                <a:spcPct val="115000"/>
              </a:lnSpc>
              <a:spcBef>
                <a:spcPts val="0"/>
              </a:spcBef>
              <a:spcAft>
                <a:spcPts val="0"/>
              </a:spcAft>
            </a:pPr>
            <a:r>
              <a:rPr lang="en-US" sz="2800" b="1" i="1" dirty="0" smtClean="0">
                <a:solidFill>
                  <a:srgbClr val="FF0000"/>
                </a:solidFill>
                <a:latin typeface="#9Slide03 SFU Futura_12" panose="020B0604020202020204" charset="0"/>
                <a:ea typeface="Cambria" panose="02040503050406030204" pitchFamily="18" charset="0"/>
              </a:rPr>
              <a:t>…………………………………………………………………………………………………………………………………………………………….</a:t>
            </a:r>
            <a:endParaRPr lang="en-US" sz="2800" b="1" i="1" dirty="0">
              <a:solidFill>
                <a:srgbClr val="FF0000"/>
              </a:solidFill>
              <a:latin typeface="#9Slide03 SFU Futura_12" panose="020B0604020202020204" charset="0"/>
              <a:ea typeface="Cambria" panose="02040503050406030204" pitchFamily="18" charset="0"/>
            </a:endParaRPr>
          </a:p>
        </p:txBody>
      </p:sp>
      <p:sp>
        <p:nvSpPr>
          <p:cNvPr id="15" name="TextBox 14"/>
          <p:cNvSpPr txBox="1"/>
          <p:nvPr/>
        </p:nvSpPr>
        <p:spPr>
          <a:xfrm>
            <a:off x="6790982" y="2205311"/>
            <a:ext cx="4055693"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27 </a:t>
            </a:r>
            <a:r>
              <a:rPr lang="en-US" sz="3200" b="1" dirty="0" err="1" smtClean="0">
                <a:solidFill>
                  <a:srgbClr val="FF0000"/>
                </a:solidFill>
                <a:latin typeface="Times New Roman" pitchFamily="18" charset="0"/>
                <a:cs typeface="Times New Roman" pitchFamily="18" charset="0"/>
              </a:rPr>
              <a:t>Quốc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gia</a:t>
            </a:r>
            <a:endParaRPr lang="en-US" sz="3200" b="1" dirty="0">
              <a:solidFill>
                <a:srgbClr val="FF0000"/>
              </a:solidFill>
              <a:latin typeface="Times New Roman" pitchFamily="18" charset="0"/>
              <a:cs typeface="Times New Roman" pitchFamily="18" charset="0"/>
            </a:endParaRPr>
          </a:p>
        </p:txBody>
      </p:sp>
      <p:sp>
        <p:nvSpPr>
          <p:cNvPr id="16" name="TextBox 15"/>
          <p:cNvSpPr txBox="1"/>
          <p:nvPr/>
        </p:nvSpPr>
        <p:spPr>
          <a:xfrm>
            <a:off x="8141599" y="2771596"/>
            <a:ext cx="3284712"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1/11/1993</a:t>
            </a:r>
            <a:endParaRPr lang="en-US" sz="3200" b="1" dirty="0">
              <a:solidFill>
                <a:srgbClr val="FF0000"/>
              </a:solidFill>
              <a:latin typeface="Times New Roman" pitchFamily="18" charset="0"/>
              <a:cs typeface="Times New Roman" pitchFamily="18" charset="0"/>
            </a:endParaRPr>
          </a:p>
        </p:txBody>
      </p:sp>
      <p:sp>
        <p:nvSpPr>
          <p:cNvPr id="17" name="TextBox 16"/>
          <p:cNvSpPr txBox="1"/>
          <p:nvPr/>
        </p:nvSpPr>
        <p:spPr>
          <a:xfrm>
            <a:off x="6000146" y="3292094"/>
            <a:ext cx="3284712"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Brúc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xen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Bỉ</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18" name="TextBox 17"/>
          <p:cNvSpPr txBox="1"/>
          <p:nvPr/>
        </p:nvSpPr>
        <p:spPr>
          <a:xfrm>
            <a:off x="6000146" y="3727061"/>
            <a:ext cx="3284712"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Đồng</a:t>
            </a:r>
            <a:r>
              <a:rPr lang="en-US" sz="3200" b="1" dirty="0" smtClean="0">
                <a:solidFill>
                  <a:srgbClr val="FF0000"/>
                </a:solidFill>
                <a:latin typeface="Times New Roman" pitchFamily="18" charset="0"/>
                <a:cs typeface="Times New Roman" pitchFamily="18" charset="0"/>
              </a:rPr>
              <a:t> Ơ- </a:t>
            </a:r>
            <a:r>
              <a:rPr lang="en-US" sz="3200" b="1" dirty="0" err="1" smtClean="0">
                <a:solidFill>
                  <a:srgbClr val="FF0000"/>
                </a:solidFill>
                <a:latin typeface="Times New Roman" pitchFamily="18" charset="0"/>
                <a:cs typeface="Times New Roman" pitchFamily="18" charset="0"/>
              </a:rPr>
              <a:t>Rô</a:t>
            </a:r>
            <a:endParaRPr lang="en-US" sz="3200" b="1" dirty="0">
              <a:solidFill>
                <a:srgbClr val="FF0000"/>
              </a:solidFill>
              <a:latin typeface="Times New Roman" pitchFamily="18" charset="0"/>
              <a:cs typeface="Times New Roman" pitchFamily="18" charset="0"/>
            </a:endParaRPr>
          </a:p>
        </p:txBody>
      </p:sp>
      <p:sp>
        <p:nvSpPr>
          <p:cNvPr id="19" name="TextBox 18"/>
          <p:cNvSpPr txBox="1"/>
          <p:nvPr/>
        </p:nvSpPr>
        <p:spPr>
          <a:xfrm>
            <a:off x="9783955" y="4273840"/>
            <a:ext cx="1642356"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Anh</a:t>
            </a:r>
            <a:endParaRPr lang="en-US" sz="3200" b="1" dirty="0">
              <a:solidFill>
                <a:srgbClr val="FF0000"/>
              </a:solidFill>
              <a:latin typeface="Times New Roman" pitchFamily="18" charset="0"/>
              <a:cs typeface="Times New Roman" pitchFamily="18" charset="0"/>
            </a:endParaRPr>
          </a:p>
        </p:txBody>
      </p:sp>
      <p:sp>
        <p:nvSpPr>
          <p:cNvPr id="20" name="Rectangle 19"/>
          <p:cNvSpPr/>
          <p:nvPr/>
        </p:nvSpPr>
        <p:spPr>
          <a:xfrm>
            <a:off x="856592" y="5280548"/>
            <a:ext cx="9863959" cy="1040670"/>
          </a:xfrm>
          <a:prstGeom prst="rect">
            <a:avLst/>
          </a:prstGeom>
        </p:spPr>
        <p:txBody>
          <a:bodyPr wrap="square">
            <a:spAutoFit/>
          </a:bodyPr>
          <a:lstStyle/>
          <a:p>
            <a:pPr marR="0" lvl="0" algn="just">
              <a:lnSpc>
                <a:spcPct val="115000"/>
              </a:lnSpc>
              <a:spcBef>
                <a:spcPts val="0"/>
              </a:spcBef>
              <a:spcAft>
                <a:spcPts val="0"/>
              </a:spcAft>
            </a:pPr>
            <a:r>
              <a:rPr lang="en-US" sz="2800" b="1" dirty="0" err="1" smtClean="0">
                <a:solidFill>
                  <a:srgbClr val="FF0000"/>
                </a:solidFill>
                <a:latin typeface="#9Slide03 SFU Futura_12" panose="020B0604020202020204" charset="0"/>
                <a:ea typeface="Cambria" panose="02040503050406030204" pitchFamily="18" charset="0"/>
              </a:rPr>
              <a:t>Được</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tự</a:t>
            </a:r>
            <a:r>
              <a:rPr lang="en-US" sz="2800" b="1" dirty="0">
                <a:solidFill>
                  <a:srgbClr val="FF0000"/>
                </a:solidFill>
                <a:latin typeface="#9Slide03 SFU Futura_12" panose="020B0604020202020204" charset="0"/>
                <a:ea typeface="Cambria" panose="02040503050406030204" pitchFamily="18" charset="0"/>
              </a:rPr>
              <a:t> do </a:t>
            </a:r>
            <a:r>
              <a:rPr lang="en-US" sz="2800" b="1" dirty="0" err="1">
                <a:solidFill>
                  <a:srgbClr val="FF0000"/>
                </a:solidFill>
                <a:latin typeface="#9Slide03 SFU Futura_12" panose="020B0604020202020204" charset="0"/>
                <a:ea typeface="Cambria" panose="02040503050406030204" pitchFamily="18" charset="0"/>
              </a:rPr>
              <a:t>sinh</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sống</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đi</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lại</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làm</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việc</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và</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học</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tập</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tại</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bất</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kỳ</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quốc</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gia</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nào</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trong</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các</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nước</a:t>
            </a:r>
            <a:r>
              <a:rPr lang="en-US" sz="2800" b="1" dirty="0">
                <a:solidFill>
                  <a:srgbClr val="FF0000"/>
                </a:solidFill>
                <a:latin typeface="#9Slide03 SFU Futura_12" panose="020B0604020202020204" charset="0"/>
                <a:ea typeface="Cambria" panose="02040503050406030204" pitchFamily="18" charset="0"/>
              </a:rPr>
              <a:t> </a:t>
            </a:r>
            <a:r>
              <a:rPr lang="en-US" sz="2800" b="1" dirty="0" err="1">
                <a:solidFill>
                  <a:srgbClr val="FF0000"/>
                </a:solidFill>
                <a:latin typeface="#9Slide03 SFU Futura_12" panose="020B0604020202020204" charset="0"/>
                <a:ea typeface="Cambria" panose="02040503050406030204" pitchFamily="18" charset="0"/>
              </a:rPr>
              <a:t>thành</a:t>
            </a:r>
            <a:r>
              <a:rPr lang="en-US" sz="2800" b="1" dirty="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viên</a:t>
            </a:r>
            <a:endParaRPr lang="en-US" sz="2800" b="1"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3156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80">
                                          <p:stCondLst>
                                            <p:cond delay="0"/>
                                          </p:stCondLst>
                                        </p:cTn>
                                        <p:tgtEl>
                                          <p:spTgt spid="17"/>
                                        </p:tgtEl>
                                      </p:cBhvr>
                                    </p:animEffect>
                                    <p:anim calcmode="lin" valueType="num">
                                      <p:cBhvr>
                                        <p:cTn id="2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8" dur="26">
                                          <p:stCondLst>
                                            <p:cond delay="650"/>
                                          </p:stCondLst>
                                        </p:cTn>
                                        <p:tgtEl>
                                          <p:spTgt spid="17"/>
                                        </p:tgtEl>
                                      </p:cBhvr>
                                      <p:to x="100000" y="60000"/>
                                    </p:animScale>
                                    <p:animScale>
                                      <p:cBhvr>
                                        <p:cTn id="29" dur="166" decel="50000">
                                          <p:stCondLst>
                                            <p:cond delay="676"/>
                                          </p:stCondLst>
                                        </p:cTn>
                                        <p:tgtEl>
                                          <p:spTgt spid="17"/>
                                        </p:tgtEl>
                                      </p:cBhvr>
                                      <p:to x="100000" y="100000"/>
                                    </p:animScale>
                                    <p:animScale>
                                      <p:cBhvr>
                                        <p:cTn id="30" dur="26">
                                          <p:stCondLst>
                                            <p:cond delay="1312"/>
                                          </p:stCondLst>
                                        </p:cTn>
                                        <p:tgtEl>
                                          <p:spTgt spid="17"/>
                                        </p:tgtEl>
                                      </p:cBhvr>
                                      <p:to x="100000" y="80000"/>
                                    </p:animScale>
                                    <p:animScale>
                                      <p:cBhvr>
                                        <p:cTn id="31" dur="166" decel="50000">
                                          <p:stCondLst>
                                            <p:cond delay="1338"/>
                                          </p:stCondLst>
                                        </p:cTn>
                                        <p:tgtEl>
                                          <p:spTgt spid="17"/>
                                        </p:tgtEl>
                                      </p:cBhvr>
                                      <p:to x="100000" y="100000"/>
                                    </p:animScale>
                                    <p:animScale>
                                      <p:cBhvr>
                                        <p:cTn id="32" dur="26">
                                          <p:stCondLst>
                                            <p:cond delay="1642"/>
                                          </p:stCondLst>
                                        </p:cTn>
                                        <p:tgtEl>
                                          <p:spTgt spid="17"/>
                                        </p:tgtEl>
                                      </p:cBhvr>
                                      <p:to x="100000" y="90000"/>
                                    </p:animScale>
                                    <p:animScale>
                                      <p:cBhvr>
                                        <p:cTn id="33" dur="166" decel="50000">
                                          <p:stCondLst>
                                            <p:cond delay="1668"/>
                                          </p:stCondLst>
                                        </p:cTn>
                                        <p:tgtEl>
                                          <p:spTgt spid="17"/>
                                        </p:tgtEl>
                                      </p:cBhvr>
                                      <p:to x="100000" y="100000"/>
                                    </p:animScale>
                                    <p:animScale>
                                      <p:cBhvr>
                                        <p:cTn id="34" dur="26">
                                          <p:stCondLst>
                                            <p:cond delay="1808"/>
                                          </p:stCondLst>
                                        </p:cTn>
                                        <p:tgtEl>
                                          <p:spTgt spid="17"/>
                                        </p:tgtEl>
                                      </p:cBhvr>
                                      <p:to x="100000" y="95000"/>
                                    </p:animScale>
                                    <p:animScale>
                                      <p:cBhvr>
                                        <p:cTn id="35" dur="166" decel="50000">
                                          <p:stCondLst>
                                            <p:cond delay="1834"/>
                                          </p:stCondLst>
                                        </p:cTn>
                                        <p:tgtEl>
                                          <p:spTgt spid="1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anim calcmode="lin" valueType="num">
                                      <p:cBhvr>
                                        <p:cTn id="41" dur="2000" fill="hold"/>
                                        <p:tgtEl>
                                          <p:spTgt spid="18"/>
                                        </p:tgtEl>
                                        <p:attrNameLst>
                                          <p:attrName>ppt_w</p:attrName>
                                        </p:attrNameLst>
                                      </p:cBhvr>
                                      <p:tavLst>
                                        <p:tav tm="0" fmla="#ppt_w*sin(2.5*pi*$)">
                                          <p:val>
                                            <p:fltVal val="0"/>
                                          </p:val>
                                        </p:tav>
                                        <p:tav tm="100000">
                                          <p:val>
                                            <p:fltVal val="1"/>
                                          </p:val>
                                        </p:tav>
                                      </p:tavLst>
                                    </p:anim>
                                    <p:anim calcmode="lin" valueType="num">
                                      <p:cBhvr>
                                        <p:cTn id="42"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80">
                                          <p:stCondLst>
                                            <p:cond delay="0"/>
                                          </p:stCondLst>
                                        </p:cTn>
                                        <p:tgtEl>
                                          <p:spTgt spid="19"/>
                                        </p:tgtEl>
                                      </p:cBhvr>
                                    </p:animEffect>
                                    <p:anim calcmode="lin" valueType="num">
                                      <p:cBhvr>
                                        <p:cTn id="4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3" dur="26">
                                          <p:stCondLst>
                                            <p:cond delay="650"/>
                                          </p:stCondLst>
                                        </p:cTn>
                                        <p:tgtEl>
                                          <p:spTgt spid="19"/>
                                        </p:tgtEl>
                                      </p:cBhvr>
                                      <p:to x="100000" y="60000"/>
                                    </p:animScale>
                                    <p:animScale>
                                      <p:cBhvr>
                                        <p:cTn id="54" dur="166" decel="50000">
                                          <p:stCondLst>
                                            <p:cond delay="676"/>
                                          </p:stCondLst>
                                        </p:cTn>
                                        <p:tgtEl>
                                          <p:spTgt spid="19"/>
                                        </p:tgtEl>
                                      </p:cBhvr>
                                      <p:to x="100000" y="100000"/>
                                    </p:animScale>
                                    <p:animScale>
                                      <p:cBhvr>
                                        <p:cTn id="55" dur="26">
                                          <p:stCondLst>
                                            <p:cond delay="1312"/>
                                          </p:stCondLst>
                                        </p:cTn>
                                        <p:tgtEl>
                                          <p:spTgt spid="19"/>
                                        </p:tgtEl>
                                      </p:cBhvr>
                                      <p:to x="100000" y="80000"/>
                                    </p:animScale>
                                    <p:animScale>
                                      <p:cBhvr>
                                        <p:cTn id="56" dur="166" decel="50000">
                                          <p:stCondLst>
                                            <p:cond delay="1338"/>
                                          </p:stCondLst>
                                        </p:cTn>
                                        <p:tgtEl>
                                          <p:spTgt spid="19"/>
                                        </p:tgtEl>
                                      </p:cBhvr>
                                      <p:to x="100000" y="100000"/>
                                    </p:animScale>
                                    <p:animScale>
                                      <p:cBhvr>
                                        <p:cTn id="57" dur="26">
                                          <p:stCondLst>
                                            <p:cond delay="1642"/>
                                          </p:stCondLst>
                                        </p:cTn>
                                        <p:tgtEl>
                                          <p:spTgt spid="19"/>
                                        </p:tgtEl>
                                      </p:cBhvr>
                                      <p:to x="100000" y="90000"/>
                                    </p:animScale>
                                    <p:animScale>
                                      <p:cBhvr>
                                        <p:cTn id="58" dur="166" decel="50000">
                                          <p:stCondLst>
                                            <p:cond delay="1668"/>
                                          </p:stCondLst>
                                        </p:cTn>
                                        <p:tgtEl>
                                          <p:spTgt spid="19"/>
                                        </p:tgtEl>
                                      </p:cBhvr>
                                      <p:to x="100000" y="100000"/>
                                    </p:animScale>
                                    <p:animScale>
                                      <p:cBhvr>
                                        <p:cTn id="59" dur="26">
                                          <p:stCondLst>
                                            <p:cond delay="1808"/>
                                          </p:stCondLst>
                                        </p:cTn>
                                        <p:tgtEl>
                                          <p:spTgt spid="19"/>
                                        </p:tgtEl>
                                      </p:cBhvr>
                                      <p:to x="100000" y="95000"/>
                                    </p:animScale>
                                    <p:animScale>
                                      <p:cBhvr>
                                        <p:cTn id="60" dur="166" decel="50000">
                                          <p:stCondLst>
                                            <p:cond delay="1834"/>
                                          </p:stCondLst>
                                        </p:cTn>
                                        <p:tgtEl>
                                          <p:spTgt spid="19"/>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1000" fill="hold"/>
                                        <p:tgtEl>
                                          <p:spTgt spid="20"/>
                                        </p:tgtEl>
                                        <p:attrNameLst>
                                          <p:attrName>ppt_w</p:attrName>
                                        </p:attrNameLst>
                                      </p:cBhvr>
                                      <p:tavLst>
                                        <p:tav tm="0">
                                          <p:val>
                                            <p:fltVal val="0"/>
                                          </p:val>
                                        </p:tav>
                                        <p:tav tm="100000">
                                          <p:val>
                                            <p:strVal val="#ppt_w"/>
                                          </p:val>
                                        </p:tav>
                                      </p:tavLst>
                                    </p:anim>
                                    <p:anim calcmode="lin" valueType="num">
                                      <p:cBhvr>
                                        <p:cTn id="66" dur="1000" fill="hold"/>
                                        <p:tgtEl>
                                          <p:spTgt spid="20"/>
                                        </p:tgtEl>
                                        <p:attrNameLst>
                                          <p:attrName>ppt_h</p:attrName>
                                        </p:attrNameLst>
                                      </p:cBhvr>
                                      <p:tavLst>
                                        <p:tav tm="0">
                                          <p:val>
                                            <p:fltVal val="0"/>
                                          </p:val>
                                        </p:tav>
                                        <p:tav tm="100000">
                                          <p:val>
                                            <p:strVal val="#ppt_h"/>
                                          </p:val>
                                        </p:tav>
                                      </p:tavLst>
                                    </p:anim>
                                    <p:anim calcmode="lin" valueType="num">
                                      <p:cBhvr>
                                        <p:cTn id="67" dur="1000" fill="hold"/>
                                        <p:tgtEl>
                                          <p:spTgt spid="20"/>
                                        </p:tgtEl>
                                        <p:attrNameLst>
                                          <p:attrName>style.rotation</p:attrName>
                                        </p:attrNameLst>
                                      </p:cBhvr>
                                      <p:tavLst>
                                        <p:tav tm="0">
                                          <p:val>
                                            <p:fltVal val="90"/>
                                          </p:val>
                                        </p:tav>
                                        <p:tav tm="100000">
                                          <p:val>
                                            <p:fltVal val="0"/>
                                          </p:val>
                                        </p:tav>
                                      </p:tavLst>
                                    </p:anim>
                                    <p:animEffect transition="in" filter="fade">
                                      <p:cBhvr>
                                        <p:cTn id="6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xmlns=""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xmlns=""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221226" y="1002890"/>
            <a:ext cx="11651226" cy="5707626"/>
            <a:chOff x="394387" y="-219765"/>
            <a:chExt cx="11760396" cy="7077540"/>
          </a:xfrm>
        </p:grpSpPr>
        <p:sp>
          <p:nvSpPr>
            <p:cNvPr id="25" name="Rectangle 24"/>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9438" y="254201"/>
              <a:ext cx="11306849"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Văn phòng phẩm Hà Nội"/>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00" y="815189"/>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xmlns="" id="{D6CE6303-3C40-4361-9869-64BB994762E1}"/>
              </a:ext>
            </a:extLst>
          </p:cNvPr>
          <p:cNvSpPr/>
          <p:nvPr/>
        </p:nvSpPr>
        <p:spPr>
          <a:xfrm>
            <a:off x="3434686" y="1586867"/>
            <a:ext cx="5130920"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rgbClr val="0033CC"/>
                </a:solidFill>
                <a:latin typeface="#9Slide05 Great Vibes" panose="02000507080000020002" pitchFamily="2" charset="0"/>
                <a:cs typeface="Arial" panose="020B0604020202020204" pitchFamily="34" charset="0"/>
              </a:rPr>
              <a:t>Phiếu</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học</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tập</a:t>
            </a:r>
            <a:endParaRPr lang="en-US" sz="6600" b="1" dirty="0">
              <a:solidFill>
                <a:srgbClr val="0033CC"/>
              </a:solidFill>
              <a:latin typeface="#9Slide05 Great Vibes" panose="02000507080000020002" pitchFamily="2" charset="0"/>
              <a:cs typeface="Arial" panose="020B0604020202020204" pitchFamily="34" charset="0"/>
            </a:endParaRPr>
          </a:p>
        </p:txBody>
      </p:sp>
      <p:sp>
        <p:nvSpPr>
          <p:cNvPr id="3" name="Rectangle 2"/>
          <p:cNvSpPr/>
          <p:nvPr/>
        </p:nvSpPr>
        <p:spPr>
          <a:xfrm>
            <a:off x="710206" y="2363557"/>
            <a:ext cx="10579880" cy="4056495"/>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smtClean="0">
                <a:latin typeface="#9Slide03 SFU Futura_12" panose="020B0604020202020204" charset="0"/>
                <a:ea typeface="Cambria" panose="02040503050406030204" pitchFamily="18" charset="0"/>
              </a:rPr>
              <a:t>?.. </a:t>
            </a:r>
            <a:r>
              <a:rPr lang="en-US" sz="2800" b="1" i="1" dirty="0" smtClean="0">
                <a:solidFill>
                  <a:srgbClr val="FF0000"/>
                </a:solidFill>
                <a:latin typeface="#9Slide03 SFU Futura_12" panose="020B0604020202020204" charset="0"/>
                <a:ea typeface="Cambria" panose="02040503050406030204" pitchFamily="18" charset="0"/>
              </a:rPr>
              <a:t>(27)</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smtClean="0">
                <a:latin typeface="#9Slide03 SFU Futura_12" panose="020B0604020202020204" charset="0"/>
                <a:ea typeface="Cambria" panose="02040503050406030204" pitchFamily="18" charset="0"/>
              </a:rPr>
              <a:t>EU </a:t>
            </a:r>
            <a:r>
              <a:rPr lang="en-US" sz="2800" dirty="0" err="1" smtClean="0">
                <a:latin typeface="#9Slide03 SFU Futura_12" panose="020B0604020202020204" charset="0"/>
                <a:ea typeface="Cambria" panose="02040503050406030204" pitchFamily="18" charset="0"/>
              </a:rPr>
              <a:t>được</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thành</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lập</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chính</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thức</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vào</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ngày</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nào</a:t>
            </a:r>
            <a:r>
              <a:rPr lang="en-US" sz="2800" dirty="0" smtClean="0">
                <a:latin typeface="#9Slide03 SFU Futura_12" panose="020B0604020202020204" charset="0"/>
                <a:ea typeface="Cambria" panose="02040503050406030204" pitchFamily="18" charset="0"/>
              </a:rPr>
              <a:t>? </a:t>
            </a:r>
            <a:r>
              <a:rPr lang="en-US" sz="2800" b="1" i="1" dirty="0" smtClean="0">
                <a:solidFill>
                  <a:srgbClr val="FF0000"/>
                </a:solidFill>
                <a:latin typeface="#9Slide03 SFU Futura_12" panose="020B0604020202020204" charset="0"/>
                <a:ea typeface="Cambria" panose="02040503050406030204" pitchFamily="18" charset="0"/>
              </a:rPr>
              <a:t>(1/11/1993)</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Trụ</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Brúc-xen</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Bỉ</a:t>
            </a:r>
            <a:r>
              <a:rPr lang="en-US" sz="28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Đồng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tiền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chung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là</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gì</a:t>
            </a:r>
            <a:r>
              <a:rPr lang="en-US" sz="2800" dirty="0">
                <a:latin typeface="#9Slide03 SFU Futura_12" panose="020B0604020202020204" charset="0"/>
                <a:ea typeface="Cambria" panose="02040503050406030204" pitchFamily="18" charset="0"/>
              </a:rPr>
              <a:t>?</a:t>
            </a:r>
            <a:r>
              <a:rPr lang="en-US" sz="2800" i="1"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đồng</a:t>
            </a:r>
            <a:r>
              <a:rPr lang="en-US" sz="2800" b="1" i="1" dirty="0">
                <a:solidFill>
                  <a:srgbClr val="FF0000"/>
                </a:solidFill>
                <a:latin typeface="#9Slide03 SFU Futura_12" panose="020B0604020202020204" charset="0"/>
                <a:ea typeface="Cambria" panose="02040503050406030204" pitchFamily="18" charset="0"/>
              </a:rPr>
              <a:t> Ơ-</a:t>
            </a:r>
            <a:r>
              <a:rPr lang="en-US" sz="2800" b="1" i="1" dirty="0" err="1">
                <a:solidFill>
                  <a:srgbClr val="FF0000"/>
                </a:solidFill>
                <a:latin typeface="#9Slide03 SFU Futura_12" panose="020B0604020202020204" charset="0"/>
                <a:ea typeface="Cambria" panose="02040503050406030204" pitchFamily="18" charset="0"/>
              </a:rPr>
              <a:t>rô</a:t>
            </a:r>
            <a:r>
              <a:rPr lang="en-US" sz="28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smtClean="0">
                <a:solidFill>
                  <a:srgbClr val="FF0000"/>
                </a:solidFill>
                <a:latin typeface="#9Slide03 SFU Futura_12" panose="020B0604020202020204" charset="0"/>
                <a:ea typeface="Cambria" panose="02040503050406030204" pitchFamily="18" charset="0"/>
              </a:rPr>
              <a:t>Anh</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Được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tự</a:t>
            </a:r>
            <a:r>
              <a:rPr lang="en-US" sz="2800" b="1" i="1" dirty="0">
                <a:solidFill>
                  <a:srgbClr val="FF0000"/>
                </a:solidFill>
                <a:latin typeface="#9Slide03 SFU Futura_12" panose="020B0604020202020204" charset="0"/>
                <a:ea typeface="Cambria" panose="02040503050406030204" pitchFamily="18" charset="0"/>
              </a:rPr>
              <a:t> do </a:t>
            </a:r>
            <a:r>
              <a:rPr lang="en-US" sz="2800" b="1" i="1" dirty="0" err="1">
                <a:solidFill>
                  <a:srgbClr val="FF0000"/>
                </a:solidFill>
                <a:latin typeface="#9Slide03 SFU Futura_12" panose="020B0604020202020204" charset="0"/>
                <a:ea typeface="Cambria" panose="02040503050406030204" pitchFamily="18" charset="0"/>
              </a:rPr>
              <a:t>sinh</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sống</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đi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lại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làm</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việc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và</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học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tập</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tại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bất</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kỳ</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quốc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gia</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nào</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trong</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các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nước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thành</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viên</a:t>
            </a:r>
            <a:r>
              <a:rPr lang="en-US" sz="2800" b="1" i="1" dirty="0">
                <a:solidFill>
                  <a:srgbClr val="FF0000"/>
                </a:solidFill>
                <a:latin typeface="#9Slide03 SFU Futura_12" panose="020B0604020202020204" charset="0"/>
                <a:ea typeface="Cambria" panose="02040503050406030204" pitchFamily="18" charset="0"/>
              </a:rPr>
              <a:t>).</a:t>
            </a:r>
            <a:endParaRPr lang="en-US" sz="2800" b="1"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22173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xmlns=""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xmlns=""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stretch>
            <a:fillRect/>
          </a:stretch>
        </p:blipFill>
        <p:spPr>
          <a:xfrm>
            <a:off x="4081671" y="798764"/>
            <a:ext cx="7831842" cy="5689904"/>
          </a:xfrm>
          <a:prstGeom prst="rect">
            <a:avLst/>
          </a:prstGeom>
        </p:spPr>
      </p:pic>
      <p:sp>
        <p:nvSpPr>
          <p:cNvPr id="4" name="Rectangle 3"/>
          <p:cNvSpPr/>
          <p:nvPr/>
        </p:nvSpPr>
        <p:spPr>
          <a:xfrm>
            <a:off x="6514277" y="6488668"/>
            <a:ext cx="5399235" cy="369332"/>
          </a:xfrm>
          <a:prstGeom prst="rect">
            <a:avLst/>
          </a:prstGeom>
        </p:spPr>
        <p:txBody>
          <a:bodyPr wrap="none">
            <a:spAutoFit/>
          </a:bodyPr>
          <a:lstStyle/>
          <a:p>
            <a:r>
              <a:rPr lang="en-US" dirty="0" err="1">
                <a:latin typeface="#9Slide03 SFU Futura_12" panose="020B0604020202020204" charset="0"/>
                <a:ea typeface="Cambria" panose="02040503050406030204" pitchFamily="18" charset="0"/>
              </a:rPr>
              <a:t>Bản</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đồ</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các</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nước</a:t>
            </a:r>
            <a:r>
              <a:rPr lang="en-US" dirty="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thuộc</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liên</a:t>
            </a:r>
            <a:r>
              <a:rPr lang="en-US" dirty="0" smtClean="0">
                <a:latin typeface="#9Slide03 SFU Futura_12" panose="020B0604020202020204" charset="0"/>
                <a:ea typeface="Cambria" panose="02040503050406030204" pitchFamily="18" charset="0"/>
              </a:rPr>
              <a:t> minh </a:t>
            </a:r>
            <a:r>
              <a:rPr lang="en-US" dirty="0" err="1" smtClean="0">
                <a:latin typeface="#9Slide03 SFU Futura_12" panose="020B0604020202020204" charset="0"/>
                <a:ea typeface="Cambria" panose="02040503050406030204" pitchFamily="18" charset="0"/>
              </a:rPr>
              <a:t>châu</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Âu</a:t>
            </a:r>
            <a:r>
              <a:rPr lang="en-US" dirty="0" smtClean="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năm</a:t>
            </a:r>
            <a:r>
              <a:rPr lang="en-US" dirty="0">
                <a:latin typeface="#9Slide03 SFU Futura_12" panose="020B0604020202020204" charset="0"/>
                <a:ea typeface="Cambria" panose="02040503050406030204" pitchFamily="18" charset="0"/>
              </a:rPr>
              <a:t> 2020</a:t>
            </a:r>
            <a:endParaRPr lang="en-US" dirty="0">
              <a:latin typeface="#9Slide03 SFU Futura_12" panose="020B0604020202020204" charset="0"/>
            </a:endParaRPr>
          </a:p>
        </p:txBody>
      </p:sp>
      <p:sp>
        <p:nvSpPr>
          <p:cNvPr id="18" name="Cloud 17">
            <a:extLst>
              <a:ext uri="{FF2B5EF4-FFF2-40B4-BE49-F238E27FC236}">
                <a16:creationId xmlns:a16="http://schemas.microsoft.com/office/drawing/2014/main" xmlns="" id="{90A0D09F-1CF0-4A16-83AA-2F217797D253}"/>
              </a:ext>
            </a:extLst>
          </p:cNvPr>
          <p:cNvSpPr/>
          <p:nvPr/>
        </p:nvSpPr>
        <p:spPr>
          <a:xfrm>
            <a:off x="0" y="1742682"/>
            <a:ext cx="3843130" cy="4745986"/>
          </a:xfrm>
          <a:prstGeom prst="cloud">
            <a:avLst/>
          </a:prstGeom>
          <a:solidFill>
            <a:srgbClr val="ABE0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9" name="Rectangle 18"/>
          <p:cNvSpPr/>
          <p:nvPr/>
        </p:nvSpPr>
        <p:spPr>
          <a:xfrm>
            <a:off x="662609" y="2130516"/>
            <a:ext cx="2580055" cy="3416320"/>
          </a:xfrm>
          <a:prstGeom prst="rect">
            <a:avLst/>
          </a:prstGeom>
        </p:spPr>
        <p:txBody>
          <a:bodyPr wrap="square">
            <a:spAutoFit/>
          </a:bodyPr>
          <a:lstStyle/>
          <a:p>
            <a:pPr algn="ctr"/>
            <a:r>
              <a:rPr lang="en-US" sz="3600" dirty="0" err="1" smtClean="0">
                <a:solidFill>
                  <a:srgbClr val="FF0000"/>
                </a:solidFill>
                <a:latin typeface="#9Slide03 SFU Futura_12" panose="020B0604020202020204" charset="0"/>
                <a:ea typeface="Cambria" panose="02040503050406030204" pitchFamily="18" charset="0"/>
              </a:rPr>
              <a:t>Dựa</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vào</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bản</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đồ</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kể</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tên</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các</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a:solidFill>
                  <a:srgbClr val="FF0000"/>
                </a:solidFill>
                <a:latin typeface="#9Slide03 SFU Futura_12" panose="020B0604020202020204" charset="0"/>
                <a:ea typeface="Cambria" panose="02040503050406030204" pitchFamily="18" charset="0"/>
              </a:rPr>
              <a:t>nước</a:t>
            </a:r>
            <a:r>
              <a:rPr lang="en-US" sz="3600" dirty="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thuộc</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liên</a:t>
            </a:r>
            <a:r>
              <a:rPr lang="en-US" sz="3600" dirty="0" smtClean="0">
                <a:solidFill>
                  <a:srgbClr val="FF0000"/>
                </a:solidFill>
                <a:latin typeface="#9Slide03 SFU Futura_12" panose="020B0604020202020204" charset="0"/>
                <a:ea typeface="Cambria" panose="02040503050406030204" pitchFamily="18" charset="0"/>
              </a:rPr>
              <a:t> minh </a:t>
            </a:r>
            <a:r>
              <a:rPr lang="en-US" sz="3600" dirty="0" err="1" smtClean="0">
                <a:solidFill>
                  <a:srgbClr val="FF0000"/>
                </a:solidFill>
                <a:latin typeface="#9Slide03 SFU Futura_12" panose="020B0604020202020204" charset="0"/>
                <a:ea typeface="Cambria" panose="02040503050406030204" pitchFamily="18" charset="0"/>
              </a:rPr>
              <a:t>châu</a:t>
            </a:r>
            <a:r>
              <a:rPr lang="en-US" sz="3600" dirty="0" smtClean="0">
                <a:solidFill>
                  <a:srgbClr val="FF0000"/>
                </a:solidFill>
                <a:latin typeface="#9Slide03 SFU Futura_12" panose="020B0604020202020204" charset="0"/>
                <a:ea typeface="Cambria" panose="02040503050406030204" pitchFamily="18" charset="0"/>
              </a:rPr>
              <a:t> </a:t>
            </a:r>
            <a:r>
              <a:rPr lang="en-US" sz="3600" dirty="0" err="1" smtClean="0">
                <a:solidFill>
                  <a:srgbClr val="FF0000"/>
                </a:solidFill>
                <a:latin typeface="#9Slide03 SFU Futura_12" panose="020B0604020202020204" charset="0"/>
                <a:ea typeface="Cambria" panose="02040503050406030204" pitchFamily="18" charset="0"/>
              </a:rPr>
              <a:t>Âu</a:t>
            </a:r>
            <a:r>
              <a:rPr lang="en-US" sz="3600" dirty="0">
                <a:solidFill>
                  <a:srgbClr val="FF0000"/>
                </a:solidFill>
                <a:latin typeface="#9Slide03 SFU Futura_12" panose="020B0604020202020204" charset="0"/>
                <a:ea typeface="Cambria" panose="02040503050406030204" pitchFamily="18" charset="0"/>
              </a:rPr>
              <a:t>?</a:t>
            </a:r>
            <a:endParaRPr lang="en-US" sz="3600"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20953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xmlns=""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xmlns=""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1134853" y="1459758"/>
            <a:ext cx="4391304" cy="875304"/>
          </a:xfrm>
          <a:prstGeom prst="rect">
            <a:avLst/>
          </a:prstGeom>
        </p:spPr>
        <p:txBody>
          <a:bodyPr wrap="square">
            <a:spAutoFit/>
          </a:bodyPr>
          <a:lstStyle/>
          <a:p>
            <a:pPr>
              <a:lnSpc>
                <a:spcPct val="106000"/>
              </a:lnSpc>
              <a:spcAft>
                <a:spcPts val="600"/>
              </a:spcAft>
            </a:pP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Gồm</a:t>
            </a:r>
            <a:r>
              <a:rPr lang="en-US" sz="3200" b="1" dirty="0" smtClean="0">
                <a:latin typeface="#9Slide03 SFU Futura_12" panose="020B0604020202020204" charset="0"/>
                <a:ea typeface="Cambria" panose="02040503050406030204" pitchFamily="18" charset="0"/>
              </a:rPr>
              <a:t> </a:t>
            </a:r>
            <a:r>
              <a:rPr lang="en-US" sz="4800" b="1" dirty="0">
                <a:solidFill>
                  <a:srgbClr val="FF0000"/>
                </a:solidFill>
                <a:latin typeface="#9Slide03 SFU Futura_12" panose="020B0604020202020204" charset="0"/>
                <a:ea typeface="Cambria" panose="02040503050406030204" pitchFamily="18" charset="0"/>
              </a:rPr>
              <a:t>27</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quốc</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gia</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6" name="Rectangle 5"/>
          <p:cNvSpPr/>
          <p:nvPr/>
        </p:nvSpPr>
        <p:spPr>
          <a:xfrm>
            <a:off x="6790983" y="1026776"/>
            <a:ext cx="5058697" cy="1332096"/>
          </a:xfrm>
          <a:prstGeom prst="rect">
            <a:avLst/>
          </a:prstGeom>
        </p:spPr>
        <p:txBody>
          <a:bodyPr wrap="square">
            <a:spAutoFit/>
          </a:bodyPr>
          <a:lstStyle/>
          <a:p>
            <a:pPr>
              <a:lnSpc>
                <a:spcPct val="106000"/>
              </a:lnSpc>
              <a:spcAft>
                <a:spcPts val="600"/>
              </a:spcAft>
            </a:pPr>
            <a:r>
              <a:rPr lang="en-US" sz="3200" b="1" dirty="0" smtClean="0">
                <a:solidFill>
                  <a:srgbClr val="0033CC"/>
                </a:solidFill>
                <a:latin typeface="#9Slide03 SFU Futura_12" panose="020B0604020202020204" charset="0"/>
                <a:ea typeface="Cambria" panose="02040503050406030204" pitchFamily="18" charset="0"/>
              </a:rPr>
              <a:t> - </a:t>
            </a:r>
            <a:r>
              <a:rPr lang="en-US" sz="3200" b="1" dirty="0" err="1" smtClean="0">
                <a:solidFill>
                  <a:srgbClr val="0033CC"/>
                </a:solidFill>
                <a:latin typeface="#9Slide03 SFU Futura_12" panose="020B0604020202020204" charset="0"/>
                <a:ea typeface="Cambria" panose="02040503050406030204" pitchFamily="18" charset="0"/>
              </a:rPr>
              <a:t>Tiền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thân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Cộng</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kinh</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tế</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châu</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Âu</a:t>
            </a:r>
            <a:r>
              <a:rPr lang="en-US" sz="3200" b="1" dirty="0">
                <a:solidFill>
                  <a:srgbClr val="0033CC"/>
                </a:solidFill>
                <a:latin typeface="#9Slide03 SFU Futura_12" panose="020B0604020202020204" charset="0"/>
                <a:ea typeface="Cambria" panose="02040503050406030204" pitchFamily="18" charset="0"/>
              </a:rPr>
              <a:t> – </a:t>
            </a:r>
            <a:r>
              <a:rPr lang="en-US" sz="4400" b="1" dirty="0">
                <a:solidFill>
                  <a:srgbClr val="FF0000"/>
                </a:solidFill>
                <a:latin typeface="#9Slide03 SFU Futura_12" panose="020B0604020202020204" charset="0"/>
                <a:ea typeface="Cambria" panose="02040503050406030204" pitchFamily="18" charset="0"/>
              </a:rPr>
              <a:t>EEC</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7" name="Rectangle 6"/>
          <p:cNvSpPr/>
          <p:nvPr/>
        </p:nvSpPr>
        <p:spPr>
          <a:xfrm>
            <a:off x="1134853" y="3172691"/>
            <a:ext cx="5042140" cy="810094"/>
          </a:xfrm>
          <a:prstGeom prst="rect">
            <a:avLst/>
          </a:prstGeom>
        </p:spPr>
        <p:txBody>
          <a:bodyPr wrap="square">
            <a:spAutoFit/>
          </a:bodyPr>
          <a:lstStyle/>
          <a:p>
            <a:pPr algn="just">
              <a:lnSpc>
                <a:spcPct val="106000"/>
              </a:lnSpc>
              <a:spcAft>
                <a:spcPts val="600"/>
              </a:spcAft>
            </a:pP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Thành</a:t>
            </a: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lập</a:t>
            </a:r>
            <a:r>
              <a:rPr lang="en-US" sz="3200" b="1" dirty="0" smtClean="0">
                <a:latin typeface="#9Slide03 SFU Futura_12" panose="020B0604020202020204" charset="0"/>
                <a:ea typeface="Cambria" panose="02040503050406030204" pitchFamily="18" charset="0"/>
              </a:rPr>
              <a:t>: 1/11/</a:t>
            </a:r>
            <a:r>
              <a:rPr lang="en-US" sz="4400" b="1" dirty="0" smtClean="0">
                <a:solidFill>
                  <a:srgbClr val="FF0000"/>
                </a:solidFill>
                <a:latin typeface="#9Slide03 SFU Futura_12" panose="020B0604020202020204" charset="0"/>
                <a:ea typeface="Cambria" panose="02040503050406030204" pitchFamily="18" charset="0"/>
              </a:rPr>
              <a:t>1993</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8" name="Rectangle 7"/>
          <p:cNvSpPr/>
          <p:nvPr/>
        </p:nvSpPr>
        <p:spPr>
          <a:xfrm>
            <a:off x="1312608" y="5085066"/>
            <a:ext cx="4866967" cy="744819"/>
          </a:xfrm>
          <a:prstGeom prst="rect">
            <a:avLst/>
          </a:prstGeom>
        </p:spPr>
        <p:txBody>
          <a:bodyPr wrap="square">
            <a:spAutoFit/>
          </a:bodyPr>
          <a:lstStyle/>
          <a:p>
            <a:pPr algn="just">
              <a:lnSpc>
                <a:spcPct val="106000"/>
              </a:lnSpc>
              <a:spcAft>
                <a:spcPts val="600"/>
              </a:spcAft>
            </a:pPr>
            <a:r>
              <a:rPr lang="en-US" sz="3200" b="1" dirty="0" smtClean="0">
                <a:latin typeface="#9Slide03 SFU Futura_12" panose="020B0604020202020204" charset="0"/>
                <a:ea typeface="Cambria" panose="02040503050406030204" pitchFamily="18" charset="0"/>
              </a:rPr>
              <a:t> - </a:t>
            </a:r>
            <a:r>
              <a:rPr lang="en-US" sz="3200" b="1" dirty="0" err="1" smtClean="0">
                <a:latin typeface="#9Slide03 SFU Futura_12" panose="020B0604020202020204" charset="0"/>
                <a:ea typeface="Cambria" panose="02040503050406030204" pitchFamily="18" charset="0"/>
              </a:rPr>
              <a:t>Trụ</a:t>
            </a: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sở</a:t>
            </a:r>
            <a:r>
              <a:rPr lang="en-US" sz="3200" b="1" dirty="0" smtClean="0">
                <a:latin typeface="#9Slide03 SFU Futura_12" panose="020B0604020202020204" charset="0"/>
                <a:ea typeface="Cambria" panose="02040503050406030204" pitchFamily="18" charset="0"/>
              </a:rPr>
              <a:t>: </a:t>
            </a:r>
            <a:r>
              <a:rPr lang="en-US" sz="4000" b="1" dirty="0" err="1" smtClean="0">
                <a:solidFill>
                  <a:srgbClr val="FF0000"/>
                </a:solidFill>
                <a:latin typeface="#9Slide03 SFU Futura_12" panose="020B0604020202020204" charset="0"/>
                <a:ea typeface="Cambria" panose="02040503050406030204" pitchFamily="18" charset="0"/>
              </a:rPr>
              <a:t>Brúc-xen</a:t>
            </a:r>
            <a:r>
              <a:rPr lang="en-US" sz="4000" b="1" dirty="0">
                <a:solidFill>
                  <a:srgbClr val="FF0000"/>
                </a:solidFill>
                <a:latin typeface="#9Slide03 SFU Futura_12" panose="020B0604020202020204" charset="0"/>
                <a:ea typeface="Cambria" panose="02040503050406030204" pitchFamily="18" charset="0"/>
              </a:rPr>
              <a:t>-</a:t>
            </a:r>
            <a:r>
              <a:rPr lang="en-US" sz="4000" b="1" dirty="0" smtClean="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Bỉ</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9" name="Rectangle 8"/>
          <p:cNvSpPr/>
          <p:nvPr/>
        </p:nvSpPr>
        <p:spPr>
          <a:xfrm>
            <a:off x="7018159" y="4824440"/>
            <a:ext cx="5122529" cy="1815882"/>
          </a:xfrm>
          <a:prstGeom prst="rect">
            <a:avLst/>
          </a:prstGeom>
        </p:spPr>
        <p:txBody>
          <a:bodyPr wrap="square">
            <a:spAutoFit/>
          </a:bodyPr>
          <a:lstStyle/>
          <a:p>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Thiết</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lập</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một</a:t>
            </a:r>
            <a:r>
              <a:rPr lang="en-US" sz="3200" b="1" dirty="0">
                <a:solidFill>
                  <a:srgbClr val="0033CC"/>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thị</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trường</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chung</a:t>
            </a:r>
            <a:r>
              <a:rPr lang="en-US" sz="4000" b="1" dirty="0">
                <a:solidFill>
                  <a:srgbClr val="FF0000"/>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và</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có</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hệ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thống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chung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Ơ-</a:t>
            </a:r>
            <a:r>
              <a:rPr lang="en-US" sz="3200" b="1" dirty="0" err="1">
                <a:solidFill>
                  <a:srgbClr val="0033CC"/>
                </a:solidFill>
                <a:latin typeface="#9Slide03 SFU Futura_12" panose="020B0604020202020204" charset="0"/>
                <a:ea typeface="Cambria" panose="02040503050406030204" pitchFamily="18" charset="0"/>
              </a:rPr>
              <a:t>rô</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ndParaRPr>
          </a:p>
        </p:txBody>
      </p:sp>
      <p:pic>
        <p:nvPicPr>
          <p:cNvPr id="2050" name="Picture 2" descr="Google Maps Flag Biểu tượng máy tính Google Map Maker - bộ sưu tập biểu  tượng vector png png tải về - Miễn phí trong suốt Dò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6667" r="89778">
                        <a14:foregroundMark x1="17333" y1="96000" x2="34667" y2="96000"/>
                        <a14:foregroundMark x1="32000" y1="4444" x2="32000" y2="4444"/>
                        <a14:foregroundMark x1="6667" y1="83111" x2="6667" y2="83111"/>
                      </a14:backgroundRemoval>
                    </a14:imgEffect>
                  </a14:imgLayer>
                </a14:imgProps>
              </a:ext>
              <a:ext uri="{28A0092B-C50C-407E-A947-70E740481C1C}">
                <a14:useLocalDpi xmlns:a14="http://schemas.microsoft.com/office/drawing/2010/main" val="0"/>
              </a:ext>
            </a:extLst>
          </a:blip>
          <a:srcRect/>
          <a:stretch>
            <a:fillRect/>
          </a:stretch>
        </p:blipFill>
        <p:spPr bwMode="auto">
          <a:xfrm>
            <a:off x="214570" y="1234508"/>
            <a:ext cx="1098038" cy="1098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arm Clock Wall Decal Illustration, PNG, 1500x1500px, Clock, Aiguille,  Alarm Clock, Area, Can Stock Photo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85" b="99512" l="7317" r="90000">
                        <a14:foregroundMark x1="40366" y1="95000" x2="40366" y2="95000"/>
                        <a14:foregroundMark x1="14634" y1="99756" x2="19390" y2="95366"/>
                        <a14:foregroundMark x1="70610" y1="97317" x2="71829" y2="99756"/>
                        <a14:foregroundMark x1="7439" y1="25488" x2="8659" y2="31341"/>
                        <a14:foregroundMark x1="60244" y1="6829" x2="42073" y2="1585"/>
                        <a14:foregroundMark x1="40000" y1="18659" x2="47561" y2="19878"/>
                        <a14:foregroundMark x1="71829" y1="14756" x2="70610" y2="18293"/>
                        <a14:foregroundMark x1="16585" y1="14756" x2="19756" y2="18293"/>
                        <a14:foregroundMark x1="44390" y1="45732" x2="49146" y2="88537"/>
                        <a14:foregroundMark x1="59512" y1="41707" x2="63902" y2="74634"/>
                        <a14:foregroundMark x1="43171" y1="41707" x2="26951" y2="73902"/>
                        <a14:foregroundMark x1="41585" y1="38171" x2="21707" y2="59634"/>
                        <a14:foregroundMark x1="42805" y1="82195" x2="44024" y2="88537"/>
                        <a14:foregroundMark x1="46829" y1="61585" x2="60732" y2="54390"/>
                      </a14:backgroundRemoval>
                    </a14:imgEffect>
                  </a14:imgLayer>
                </a14:imgProps>
              </a:ext>
              <a:ext uri="{28A0092B-C50C-407E-A947-70E740481C1C}">
                <a14:useLocalDpi xmlns:a14="http://schemas.microsoft.com/office/drawing/2010/main" val="0"/>
              </a:ext>
            </a:extLst>
          </a:blip>
          <a:srcRect/>
          <a:stretch>
            <a:fillRect/>
          </a:stretch>
        </p:blipFill>
        <p:spPr bwMode="auto">
          <a:xfrm>
            <a:off x="178543" y="2848108"/>
            <a:ext cx="1266799" cy="12667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ụ Sở Máy Tính Biểu Tượng Tòa Nhà Văn Phòng Kinh Doanh - tòa nhà png tải  về - Miễn phí trong suốt Màu Vàng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00" b="96923" l="10000" r="90000">
                        <a14:foregroundMark x1="50000" y1="23654" x2="45444" y2="92885"/>
                        <a14:foregroundMark x1="56667" y1="30962" x2="61556" y2="91731"/>
                        <a14:foregroundMark x1="49667" y1="36346" x2="56333" y2="91154"/>
                        <a14:foregroundMark x1="39778" y1="32115" x2="35556" y2="89231"/>
                        <a14:foregroundMark x1="43333" y1="25577" x2="40889" y2="93462"/>
                        <a14:foregroundMark x1="44000" y1="26154" x2="48889" y2="97115"/>
                        <a14:foregroundMark x1="59444" y1="2500" x2="61222" y2="25577"/>
                      </a14:backgroundRemoval>
                    </a14:imgEffect>
                  </a14:imgLayer>
                </a14:imgProps>
              </a:ext>
              <a:ext uri="{28A0092B-C50C-407E-A947-70E740481C1C}">
                <a14:useLocalDpi xmlns:a14="http://schemas.microsoft.com/office/drawing/2010/main" val="0"/>
              </a:ext>
            </a:extLst>
          </a:blip>
          <a:srcRect/>
          <a:stretch>
            <a:fillRect/>
          </a:stretch>
        </p:blipFill>
        <p:spPr bwMode="auto">
          <a:xfrm>
            <a:off x="-332048" y="4824440"/>
            <a:ext cx="2191273" cy="12660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uro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7018159" y="2228426"/>
            <a:ext cx="4483510" cy="244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500"/>
                                        <p:tgtEl>
                                          <p:spTgt spid="20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E1277-D22A-4A15-A2C6-D1C190556FD0}"/>
              </a:ext>
            </a:extLst>
          </p:cNvPr>
          <p:cNvSpPr txBox="1"/>
          <p:nvPr/>
        </p:nvSpPr>
        <p:spPr>
          <a:xfrm>
            <a:off x="0" y="0"/>
            <a:ext cx="12192000" cy="127700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p>
            <a:pPr algn="ctr">
              <a:lnSpc>
                <a:spcPct val="90000"/>
              </a:lnSpc>
              <a:spcBef>
                <a:spcPct val="0"/>
              </a:spcBef>
              <a:spcAft>
                <a:spcPts val="600"/>
              </a:spcAft>
            </a:pPr>
            <a:r>
              <a:rPr lang="en-US" sz="6000" dirty="0" err="1" smtClean="0">
                <a:solidFill>
                  <a:schemeClr val="tx1"/>
                </a:solidFill>
                <a:latin typeface="#9Slide05 SVNClementine" panose="020F0502020204030203" pitchFamily="34" charset="0"/>
                <a:ea typeface="+mj-ea"/>
                <a:cs typeface="+mj-cs"/>
              </a:rPr>
              <a:t>Tiết</a:t>
            </a:r>
            <a:r>
              <a:rPr lang="en-US" sz="6000" dirty="0" smtClean="0">
                <a:solidFill>
                  <a:schemeClr val="tx1"/>
                </a:solidFill>
                <a:latin typeface="#9Slide05 SVNClementine" panose="020F0502020204030203" pitchFamily="34" charset="0"/>
                <a:ea typeface="+mj-ea"/>
                <a:cs typeface="+mj-cs"/>
              </a:rPr>
              <a:t> 8- </a:t>
            </a:r>
            <a:r>
              <a:rPr lang="en-US" sz="6000" dirty="0" err="1" smtClean="0">
                <a:solidFill>
                  <a:schemeClr val="tx1"/>
                </a:solidFill>
                <a:latin typeface="#9Slide05 SVNClementine" panose="020F0502020204030203" pitchFamily="34" charset="0"/>
                <a:ea typeface="+mj-ea"/>
                <a:cs typeface="+mj-cs"/>
              </a:rPr>
              <a:t>Bài</a:t>
            </a:r>
            <a:r>
              <a:rPr lang="en-US" sz="6000" dirty="0" smtClean="0">
                <a:solidFill>
                  <a:schemeClr val="tx1"/>
                </a:solidFill>
                <a:latin typeface="#9Slide05 SVNClementine" panose="020F0502020204030203" pitchFamily="34" charset="0"/>
                <a:ea typeface="+mj-ea"/>
                <a:cs typeface="+mj-cs"/>
              </a:rPr>
              <a:t> 4: </a:t>
            </a:r>
            <a:r>
              <a:rPr lang="en-US" sz="6000" dirty="0" smtClean="0">
                <a:solidFill>
                  <a:srgbClr val="14517D"/>
                </a:solidFill>
                <a:latin typeface="#9Slide05 SVNClementine" panose="020F0502020204030203" pitchFamily="34" charset="0"/>
                <a:ea typeface="+mj-ea"/>
                <a:cs typeface="+mj-cs"/>
              </a:rPr>
              <a:t>LIÊN MINH CHÂU ÂU</a:t>
            </a:r>
            <a:endParaRPr lang="en-US" sz="6000" dirty="0">
              <a:solidFill>
                <a:srgbClr val="14517D"/>
              </a:solidFill>
              <a:latin typeface="#9Slide05 SVNClementine" panose="020F0502020204030203" pitchFamily="34" charset="0"/>
              <a:ea typeface="+mj-ea"/>
              <a:cs typeface="+mj-cs"/>
            </a:endParaRPr>
          </a:p>
        </p:txBody>
      </p:sp>
      <p:sp>
        <p:nvSpPr>
          <p:cNvPr id="3" name="TextBox 2">
            <a:extLst>
              <a:ext uri="{FF2B5EF4-FFF2-40B4-BE49-F238E27FC236}">
                <a16:creationId xmlns:a16="http://schemas.microsoft.com/office/drawing/2014/main" xmlns="" id="{4EC68D7C-3C39-4B6F-8758-427A97DB07ED}"/>
              </a:ext>
            </a:extLst>
          </p:cNvPr>
          <p:cNvSpPr txBox="1"/>
          <p:nvPr/>
        </p:nvSpPr>
        <p:spPr>
          <a:xfrm>
            <a:off x="0" y="1523090"/>
            <a:ext cx="1024505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9Slide03 SFU Futura_12" panose="020B0604020202020204" charset="0"/>
              </a:rPr>
              <a:t>1. </a:t>
            </a:r>
            <a:r>
              <a:rPr lang="en-US" sz="4400" b="1" dirty="0" smtClean="0">
                <a:latin typeface="#9Slide03 SFU Futura_12" panose="020B0604020202020204" charset="0"/>
              </a:rPr>
              <a:t>KHÁI QUÁT VỀ LIÊN MINH CHÂU ÂU</a:t>
            </a:r>
            <a:endParaRPr kumimoji="0" lang="vi-VN" sz="4400" b="1" i="0" u="none" strike="noStrike" kern="1200" cap="none" spc="0" normalizeH="0" baseline="0" noProof="0" dirty="0">
              <a:ln>
                <a:noFill/>
              </a:ln>
              <a:effectLst/>
              <a:uLnTx/>
              <a:uFillTx/>
              <a:latin typeface="#9Slide03 SFU Futura_12" panose="020B0604020202020204" charset="0"/>
            </a:endParaRPr>
          </a:p>
        </p:txBody>
      </p:sp>
      <p:sp>
        <p:nvSpPr>
          <p:cNvPr id="4" name="TextBox 3">
            <a:extLst>
              <a:ext uri="{FF2B5EF4-FFF2-40B4-BE49-F238E27FC236}">
                <a16:creationId xmlns:a16="http://schemas.microsoft.com/office/drawing/2014/main" xmlns="" id="{4EC68D7C-3C39-4B6F-8758-427A97DB07ED}"/>
              </a:ext>
            </a:extLst>
          </p:cNvPr>
          <p:cNvSpPr txBox="1"/>
          <p:nvPr/>
        </p:nvSpPr>
        <p:spPr>
          <a:xfrm>
            <a:off x="187870" y="2306542"/>
            <a:ext cx="12645261"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9Slide03 SFU Futura_12" panose="020B0604020202020204" charset="0"/>
              </a:rPr>
              <a:t>2. EU</a:t>
            </a:r>
            <a:r>
              <a:rPr kumimoji="0" lang="en-US" sz="3600" b="1" i="0" u="none" strike="noStrike" kern="1200" cap="none" spc="0" normalizeH="0" noProof="0" dirty="0" smtClean="0">
                <a:ln>
                  <a:noFill/>
                </a:ln>
                <a:solidFill>
                  <a:srgbClr val="FF0000"/>
                </a:solidFill>
                <a:effectLst/>
                <a:uLnTx/>
                <a:uFillTx/>
                <a:latin typeface="#9Slide03 SFU Futura_12" panose="020B0604020202020204" charset="0"/>
              </a:rPr>
              <a:t> - </a:t>
            </a:r>
            <a:r>
              <a:rPr lang="en-US" sz="3600" b="1" dirty="0" smtClean="0">
                <a:solidFill>
                  <a:srgbClr val="FF0000"/>
                </a:solidFill>
                <a:latin typeface="#9Slide03 SFU Futura_12" panose="020B0604020202020204" charset="0"/>
              </a:rPr>
              <a:t>TRUNG TÂM KINH TẾ LỚN TRÊN THẾ GIỚI</a:t>
            </a:r>
            <a:endParaRPr kumimoji="0" lang="vi-VN" sz="3600" b="1" i="0" u="none" strike="noStrike" kern="1200" cap="none" spc="0" normalizeH="0" baseline="0" noProof="0" dirty="0">
              <a:ln>
                <a:noFill/>
              </a:ln>
              <a:solidFill>
                <a:srgbClr val="FF0000"/>
              </a:solidFill>
              <a:effectLst/>
              <a:uLnTx/>
              <a:uFillTx/>
              <a:latin typeface="#9Slide03 SFU Futura_12" panose="020B0604020202020204" charset="0"/>
            </a:endParaRPr>
          </a:p>
        </p:txBody>
      </p:sp>
    </p:spTree>
    <p:extLst>
      <p:ext uri="{BB962C8B-B14F-4D97-AF65-F5344CB8AC3E}">
        <p14:creationId xmlns:p14="http://schemas.microsoft.com/office/powerpoint/2010/main" val="41362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8529DE91-F9A3-4AAE-9D59-914616AB64F5}"/>
              </a:ext>
            </a:extLst>
          </p:cNvPr>
          <p:cNvCxnSpPr/>
          <p:nvPr/>
        </p:nvCxnSpPr>
        <p:spPr>
          <a:xfrm>
            <a:off x="0" y="268470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xmlns="" id="{81F2071E-DF8C-495C-8676-8F839E06F04F}"/>
              </a:ext>
            </a:extLst>
          </p:cNvPr>
          <p:cNvSpPr/>
          <p:nvPr/>
        </p:nvSpPr>
        <p:spPr>
          <a:xfrm>
            <a:off x="-1" y="1319490"/>
            <a:ext cx="9427780" cy="923330"/>
          </a:xfrm>
          <a:prstGeom prst="rect">
            <a:avLst/>
          </a:prstGeom>
          <a:solidFill>
            <a:schemeClr val="accent5">
              <a:lumMod val="20000"/>
              <a:lumOff val="80000"/>
            </a:schemeClr>
          </a:solidFill>
        </p:spPr>
        <p:txBody>
          <a:bodyPr wrap="square" lIns="91440" tIns="45720" rIns="91440" bIns="45720">
            <a:spAutoFit/>
          </a:bodyPr>
          <a:lstStyle/>
          <a:p>
            <a:pPr algn="ctr"/>
            <a:r>
              <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Hoạt</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động</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nhóm</a:t>
            </a:r>
            <a:r>
              <a:rPr lang="en-US" sz="5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 4 </a:t>
            </a:r>
            <a:r>
              <a:rPr lang="en-US" sz="5400" b="1" dirty="0" err="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nhóm</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9" name="Rectangle: Rounded Corners 7">
            <a:extLst>
              <a:ext uri="{FF2B5EF4-FFF2-40B4-BE49-F238E27FC236}">
                <a16:creationId xmlns:a16="http://schemas.microsoft.com/office/drawing/2014/main" xmlns="" id="{BE55959A-1F2C-46C2-9FCD-F989F5DD87B7}"/>
              </a:ext>
            </a:extLst>
          </p:cNvPr>
          <p:cNvSpPr/>
          <p:nvPr/>
        </p:nvSpPr>
        <p:spPr>
          <a:xfrm>
            <a:off x="189315" y="3116325"/>
            <a:ext cx="2640909" cy="103294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động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xmlns="" id="{53C967EF-6321-45EB-B34B-D99D778ACFBD}"/>
              </a:ext>
            </a:extLst>
          </p:cNvPr>
          <p:cNvSpPr/>
          <p:nvPr/>
        </p:nvSpPr>
        <p:spPr>
          <a:xfrm>
            <a:off x="189315" y="4290936"/>
            <a:ext cx="2630303" cy="11223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2" name="Rectangle: Rounded Corners 7">
            <a:extLst>
              <a:ext uri="{FF2B5EF4-FFF2-40B4-BE49-F238E27FC236}">
                <a16:creationId xmlns:a16="http://schemas.microsoft.com/office/drawing/2014/main" xmlns="" id="{3582B86B-BF97-4986-B5E7-3EF41E0CF4DB}"/>
              </a:ext>
            </a:extLst>
          </p:cNvPr>
          <p:cNvSpPr/>
          <p:nvPr/>
        </p:nvSpPr>
        <p:spPr>
          <a:xfrm>
            <a:off x="4810362" y="3171454"/>
            <a:ext cx="7255557" cy="2908445"/>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Đ</a:t>
            </a:r>
            <a:r>
              <a:rPr lang="en-US" sz="3200" b="1" dirty="0" err="1" smtClean="0">
                <a:solidFill>
                  <a:schemeClr val="tx1"/>
                </a:solidFill>
                <a:latin typeface="#9Slide03 SFU Futura_12" panose="00000400000000000000" pitchFamily="2" charset="0"/>
                <a:cs typeface="Arial" panose="020B0604020202020204" pitchFamily="34" charset="0"/>
              </a:rPr>
              <a:t>ọc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thông</a:t>
            </a:r>
            <a:r>
              <a:rPr lang="en-US" sz="3200" b="1" dirty="0">
                <a:solidFill>
                  <a:schemeClr val="tx1"/>
                </a:solidFill>
                <a:latin typeface="#9Slide03 SFU Futura_12" panose="00000400000000000000" pitchFamily="2" charset="0"/>
                <a:cs typeface="Arial" panose="020B0604020202020204" pitchFamily="34" charset="0"/>
              </a:rPr>
              <a:t> tin </a:t>
            </a:r>
            <a:r>
              <a:rPr lang="en-US" sz="3200" b="1" dirty="0" smtClean="0">
                <a:solidFill>
                  <a:schemeClr val="tx1"/>
                </a:solidFill>
                <a:latin typeface="#9Slide03 SFU Futura_12" panose="00000400000000000000" pitchFamily="2" charset="0"/>
                <a:cs typeface="Arial" panose="020B0604020202020204" pitchFamily="34" charset="0"/>
              </a:rPr>
              <a:t>SGK</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kết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hợp</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bảng</a:t>
            </a:r>
            <a:r>
              <a:rPr lang="en-US" sz="3200" b="1" dirty="0">
                <a:solidFill>
                  <a:schemeClr val="tx1"/>
                </a:solidFill>
                <a:latin typeface="#9Slide03 SFU Futura_12" panose="00000400000000000000" pitchFamily="2" charset="0"/>
                <a:cs typeface="Arial" panose="020B0604020202020204" pitchFamily="34" charset="0"/>
              </a:rPr>
              <a:t> </a:t>
            </a:r>
            <a:r>
              <a:rPr lang="vi-VN" sz="3200" b="1" i="1" dirty="0" smtClean="0">
                <a:solidFill>
                  <a:schemeClr val="tx1"/>
                </a:solidFill>
                <a:latin typeface="#9Slide03 SFU Futura_12" panose="00000400000000000000" pitchFamily="2" charset="0"/>
                <a:cs typeface="Arial" panose="020B0604020202020204" pitchFamily="34" charset="0"/>
              </a:rPr>
              <a:t>GDP </a:t>
            </a:r>
            <a:r>
              <a:rPr lang="vi-VN" sz="3200" b="1" i="1" dirty="0">
                <a:solidFill>
                  <a:schemeClr val="tx1"/>
                </a:solidFill>
                <a:latin typeface="#9Slide03 SFU Futura_12" panose="00000400000000000000" pitchFamily="2" charset="0"/>
                <a:cs typeface="Arial" panose="020B0604020202020204" pitchFamily="34" charset="0"/>
              </a:rPr>
              <a:t>và GDP/người của các trung tâm kinh tế lớn trên thế giới, năm 2020</a:t>
            </a:r>
            <a:r>
              <a:rPr lang="en-US" sz="3200" b="1" i="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viết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ra</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những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dẫn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chứng</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để</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chứng</a:t>
            </a:r>
            <a:r>
              <a:rPr lang="en-US" sz="3200" b="1" dirty="0" smtClean="0">
                <a:solidFill>
                  <a:schemeClr val="tx1"/>
                </a:solidFill>
                <a:latin typeface="#9Slide03 SFU Futura_12" panose="00000400000000000000" pitchFamily="2" charset="0"/>
                <a:cs typeface="Arial" panose="020B0604020202020204" pitchFamily="34" charset="0"/>
              </a:rPr>
              <a:t> minh:  </a:t>
            </a:r>
            <a:r>
              <a:rPr lang="en-US" sz="3200" b="1" dirty="0">
                <a:solidFill>
                  <a:srgbClr val="FF0000"/>
                </a:solidFill>
                <a:latin typeface="#9Slide03 SFU Futura_12" panose="00000400000000000000" pitchFamily="2" charset="0"/>
                <a:cs typeface="Arial" panose="020B0604020202020204" pitchFamily="34" charset="0"/>
              </a:rPr>
              <a:t>EU </a:t>
            </a:r>
            <a:r>
              <a:rPr lang="en-US" sz="3200" b="1" dirty="0" err="1">
                <a:solidFill>
                  <a:srgbClr val="FF0000"/>
                </a:solidFill>
                <a:latin typeface="#9Slide03 SFU Futura_12" panose="00000400000000000000" pitchFamily="2" charset="0"/>
                <a:cs typeface="Arial" panose="020B0604020202020204" pitchFamily="34" charset="0"/>
              </a:rPr>
              <a:t>là</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một</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trung</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tâm</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kinh</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tế</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lớn</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trên</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thế</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giới</a:t>
            </a:r>
            <a:r>
              <a:rPr lang="en-US" sz="3200" b="1" dirty="0" smtClean="0">
                <a:solidFill>
                  <a:srgbClr val="FF0000"/>
                </a:solidFill>
                <a:latin typeface="#9Slide03 SFU Futura_12" panose="00000400000000000000" pitchFamily="2" charset="0"/>
                <a:cs typeface="Arial" panose="020B0604020202020204" pitchFamily="34" charset="0"/>
              </a:rPr>
              <a:t>.</a:t>
            </a:r>
          </a:p>
        </p:txBody>
      </p:sp>
      <p:sp>
        <p:nvSpPr>
          <p:cNvPr id="23" name="Rectangle: Rounded Corners 7">
            <a:extLst>
              <a:ext uri="{FF2B5EF4-FFF2-40B4-BE49-F238E27FC236}">
                <a16:creationId xmlns:a16="http://schemas.microsoft.com/office/drawing/2014/main" xmlns="" id="{D5397E9F-57CE-4CBC-BF7D-C7F3ACC44961}"/>
              </a:ext>
            </a:extLst>
          </p:cNvPr>
          <p:cNvSpPr/>
          <p:nvPr/>
        </p:nvSpPr>
        <p:spPr>
          <a:xfrm>
            <a:off x="210737" y="5550231"/>
            <a:ext cx="2640908" cy="1059339"/>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5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xmlns="" id="{5D6E7CB2-DECE-4A7D-A15B-85B6D0E3F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683632" y="3132720"/>
            <a:ext cx="2041353" cy="1100730"/>
          </a:xfrm>
          <a:prstGeom prst="rect">
            <a:avLst/>
          </a:prstGeom>
        </p:spPr>
      </p:pic>
      <p:pic>
        <p:nvPicPr>
          <p:cNvPr id="32"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13661" y="4370425"/>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xmlns="" id="{A502EEEF-18B8-4A77-9404-58674D215B1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91098" y="5672465"/>
            <a:ext cx="1056245" cy="103381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0" y="26586"/>
            <a:ext cx="12192000" cy="838763"/>
            <a:chOff x="486698" y="-7562"/>
            <a:chExt cx="10058400" cy="838763"/>
          </a:xfrm>
        </p:grpSpPr>
        <p:grpSp>
          <p:nvGrpSpPr>
            <p:cNvPr id="45" name="Group 44"/>
            <p:cNvGrpSpPr/>
            <p:nvPr/>
          </p:nvGrpSpPr>
          <p:grpSpPr>
            <a:xfrm>
              <a:off x="486698" y="42558"/>
              <a:ext cx="10058400" cy="788643"/>
              <a:chOff x="-4229473" y="23612"/>
              <a:chExt cx="7627310" cy="876618"/>
            </a:xfrm>
          </p:grpSpPr>
          <p:sp>
            <p:nvSpPr>
              <p:cNvPr id="47" name="Rectangle: Rounded Corners 17">
                <a:extLst>
                  <a:ext uri="{FF2B5EF4-FFF2-40B4-BE49-F238E27FC236}">
                    <a16:creationId xmlns:a16="http://schemas.microsoft.com/office/drawing/2014/main" xmlns=""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8" name="TextBox 47">
                <a:extLst>
                  <a:ext uri="{FF2B5EF4-FFF2-40B4-BE49-F238E27FC236}">
                    <a16:creationId xmlns:a16="http://schemas.microsoft.com/office/drawing/2014/main" xmlns="" id="{4EC68D7C-3C39-4B6F-8758-427A97DB07ED}"/>
                  </a:ext>
                </a:extLst>
              </p:cNvPr>
              <p:cNvSpPr txBox="1"/>
              <p:nvPr/>
            </p:nvSpPr>
            <p:spPr>
              <a:xfrm>
                <a:off x="-3737975" y="44956"/>
                <a:ext cx="7135812"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TÂM KINH TẾ LỚN TRÊN TG</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46" name="Picture 2" descr="EU - Những Điều Bạn Cần Biế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445" y="-7562"/>
              <a:ext cx="611408"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821918" y="875069"/>
            <a:ext cx="2130458" cy="1586935"/>
          </a:xfrm>
          <a:prstGeom prst="rect">
            <a:avLst/>
          </a:prstGeom>
        </p:spPr>
      </p:pic>
    </p:spTree>
    <p:extLst>
      <p:ext uri="{BB962C8B-B14F-4D97-AF65-F5344CB8AC3E}">
        <p14:creationId xmlns:p14="http://schemas.microsoft.com/office/powerpoint/2010/main" val="12146939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4"/>
                                        </p:tgtEl>
                                      </p:cBhvr>
                                    </p:cmd>
                                  </p:childTnLst>
                                </p:cTn>
                              </p:par>
                            </p:childTnLst>
                          </p:cTn>
                        </p:par>
                      </p:childTnLst>
                    </p:cTn>
                  </p:par>
                </p:childTnLst>
              </p:cTn>
              <p:nextCondLst>
                <p:cond evt="onClick" delay="0">
                  <p:tgtEl>
                    <p:spTgt spid="24"/>
                  </p:tgtEl>
                </p:cond>
              </p:nextCondLst>
            </p:seq>
            <p:video>
              <p:cMediaNode vol="80000">
                <p:cTn id="48" fill="hold" display="0">
                  <p:stCondLst>
                    <p:cond delay="indefinite"/>
                  </p:stCondLst>
                </p:cTn>
                <p:tgtEl>
                  <p:spTgt spid="24"/>
                </p:tgtEl>
              </p:cMediaNode>
            </p:video>
          </p:childTnLst>
        </p:cTn>
      </p:par>
    </p:tnLst>
    <p:bldLst>
      <p:bldP spid="18" grpId="0" animBg="1"/>
      <p:bldP spid="19" grpId="0" animBg="1"/>
      <p:bldP spid="20"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6" name="Straight Connector 25"/>
          <p:cNvCxnSpPr/>
          <p:nvPr/>
        </p:nvCxnSpPr>
        <p:spPr>
          <a:xfrm>
            <a:off x="5208602" y="90834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172" name="Picture 4" descr="Gdp Icon - Download in Colored Outline Sty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3703" y="1133334"/>
            <a:ext cx="863901" cy="8639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Çizgi Film Manzarası Animasyon, Animasyon, şehir, ufuk çizgisi, çizgi film  png | PNGWi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1522735" y="5431431"/>
            <a:ext cx="3642531" cy="166461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0" y="26586"/>
            <a:ext cx="12328634" cy="838763"/>
            <a:chOff x="486698" y="-7562"/>
            <a:chExt cx="10171123" cy="838763"/>
          </a:xfrm>
        </p:grpSpPr>
        <p:grpSp>
          <p:nvGrpSpPr>
            <p:cNvPr id="17" name="Group 16"/>
            <p:cNvGrpSpPr/>
            <p:nvPr/>
          </p:nvGrpSpPr>
          <p:grpSpPr>
            <a:xfrm>
              <a:off x="486698" y="42558"/>
              <a:ext cx="10171123" cy="788643"/>
              <a:chOff x="-4229473" y="23612"/>
              <a:chExt cx="7712788" cy="876618"/>
            </a:xfrm>
          </p:grpSpPr>
          <p:sp>
            <p:nvSpPr>
              <p:cNvPr id="19" name="Rectangle: Rounded Corners 17">
                <a:extLst>
                  <a:ext uri="{FF2B5EF4-FFF2-40B4-BE49-F238E27FC236}">
                    <a16:creationId xmlns:a16="http://schemas.microsoft.com/office/drawing/2014/main" xmlns=""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xmlns="" id="{4EC68D7C-3C39-4B6F-8758-427A97DB07ED}"/>
                  </a:ext>
                </a:extLst>
              </p:cNvPr>
              <p:cNvSpPr txBox="1"/>
              <p:nvPr/>
            </p:nvSpPr>
            <p:spPr>
              <a:xfrm>
                <a:off x="-3431480" y="44956"/>
                <a:ext cx="6914795" cy="85527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TÂM KINH TẾ LỚN TRÊN TG</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18" name="Picture 2" descr="EU - Những Điều Bạn Cần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2" name="Table 21"/>
          <p:cNvGraphicFramePr>
            <a:graphicFrameLocks noGrp="1"/>
          </p:cNvGraphicFramePr>
          <p:nvPr>
            <p:extLst>
              <p:ext uri="{D42A27DB-BD31-4B8C-83A1-F6EECF244321}">
                <p14:modId xmlns:p14="http://schemas.microsoft.com/office/powerpoint/2010/main" val="28272454"/>
              </p:ext>
            </p:extLst>
          </p:nvPr>
        </p:nvGraphicFramePr>
        <p:xfrm>
          <a:off x="5278683" y="2746592"/>
          <a:ext cx="6667511" cy="2056466"/>
        </p:xfrm>
        <a:graphic>
          <a:graphicData uri="http://schemas.openxmlformats.org/drawingml/2006/table">
            <a:tbl>
              <a:tblPr firstRow="1" bandRow="1">
                <a:tableStyleId>{616DA210-FB5B-4158-B5E0-FEB733F419BA}</a:tableStyleId>
              </a:tblPr>
              <a:tblGrid>
                <a:gridCol w="1859536">
                  <a:extLst>
                    <a:ext uri="{9D8B030D-6E8A-4147-A177-3AD203B41FA5}">
                      <a16:colId xmlns:a16="http://schemas.microsoft.com/office/drawing/2014/main" xmlns="" val="3622398061"/>
                    </a:ext>
                  </a:extLst>
                </a:gridCol>
                <a:gridCol w="1120878">
                  <a:extLst>
                    <a:ext uri="{9D8B030D-6E8A-4147-A177-3AD203B41FA5}">
                      <a16:colId xmlns:a16="http://schemas.microsoft.com/office/drawing/2014/main" xmlns="" val="3525688987"/>
                    </a:ext>
                  </a:extLst>
                </a:gridCol>
                <a:gridCol w="1356851">
                  <a:extLst>
                    <a:ext uri="{9D8B030D-6E8A-4147-A177-3AD203B41FA5}">
                      <a16:colId xmlns:a16="http://schemas.microsoft.com/office/drawing/2014/main" xmlns="" val="2409968661"/>
                    </a:ext>
                  </a:extLst>
                </a:gridCol>
                <a:gridCol w="1076633">
                  <a:extLst>
                    <a:ext uri="{9D8B030D-6E8A-4147-A177-3AD203B41FA5}">
                      <a16:colId xmlns:a16="http://schemas.microsoft.com/office/drawing/2014/main" xmlns="" val="1282834482"/>
                    </a:ext>
                  </a:extLst>
                </a:gridCol>
                <a:gridCol w="1253613">
                  <a:extLst>
                    <a:ext uri="{9D8B030D-6E8A-4147-A177-3AD203B41FA5}">
                      <a16:colId xmlns:a16="http://schemas.microsoft.com/office/drawing/2014/main" xmlns="" val="4288583335"/>
                    </a:ext>
                  </a:extLst>
                </a:gridCol>
              </a:tblGrid>
              <a:tr h="837266">
                <a:tc>
                  <a:txBody>
                    <a:bodyPr/>
                    <a:lstStyle/>
                    <a:p>
                      <a:pPr algn="ctr"/>
                      <a:r>
                        <a:rPr lang="en-US" sz="2400" dirty="0" err="1" smtClean="0">
                          <a:latin typeface="#9Slide03 SFU Futura_12" panose="020B0604020202020204" charset="0"/>
                        </a:rPr>
                        <a:t>Chỉ</a:t>
                      </a:r>
                      <a:r>
                        <a:rPr lang="en-US" sz="2400" baseline="0" dirty="0" smtClean="0">
                          <a:latin typeface="#9Slide03 SFU Futura_12" panose="020B0604020202020204" charset="0"/>
                        </a:rPr>
                        <a:t> </a:t>
                      </a:r>
                      <a:r>
                        <a:rPr lang="en-US" sz="2400" baseline="0" dirty="0" err="1" smtClean="0">
                          <a:latin typeface="#9Slide03 SFU Futura_12" panose="020B0604020202020204" charset="0"/>
                        </a:rPr>
                        <a:t>số</a:t>
                      </a:r>
                      <a:endParaRPr lang="en-US" sz="2400" dirty="0">
                        <a:latin typeface="#9Slide03 SFU Futura_12" panose="020B0604020202020204" charset="0"/>
                      </a:endParaRPr>
                    </a:p>
                  </a:txBody>
                  <a:tcPr>
                    <a:solidFill>
                      <a:srgbClr val="D0F5FE"/>
                    </a:solidFill>
                  </a:tcPr>
                </a:tc>
                <a:tc>
                  <a:txBody>
                    <a:bodyPr/>
                    <a:lstStyle/>
                    <a:p>
                      <a:pPr algn="ctr"/>
                      <a:r>
                        <a:rPr lang="en-US" sz="2400" dirty="0" smtClean="0">
                          <a:latin typeface="#9Slide03 SFU Futura_12" panose="020B0604020202020204" charset="0"/>
                        </a:rPr>
                        <a:t>EU</a:t>
                      </a:r>
                      <a:endParaRPr lang="en-US" sz="2400" dirty="0">
                        <a:latin typeface="#9Slide03 SFU Futura_12" panose="020B0604020202020204" charset="0"/>
                      </a:endParaRPr>
                    </a:p>
                  </a:txBody>
                  <a:tcPr>
                    <a:solidFill>
                      <a:srgbClr val="D0F5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9Slide03 SFU Futura_12" panose="020B0604020202020204" charset="0"/>
                        </a:rPr>
                        <a:t>Hoa</a:t>
                      </a:r>
                      <a:r>
                        <a:rPr lang="en-US" sz="2400" dirty="0" smtClean="0">
                          <a:latin typeface="#9Slide03 SFU Futura_12" panose="020B0604020202020204" charset="0"/>
                        </a:rPr>
                        <a:t> </a:t>
                      </a:r>
                      <a:r>
                        <a:rPr lang="en-US" sz="2400" dirty="0" err="1" smtClean="0">
                          <a:latin typeface="#9Slide03 SFU Futura_12" panose="020B0604020202020204" charset="0"/>
                        </a:rPr>
                        <a:t>Kì</a:t>
                      </a:r>
                      <a:endParaRPr lang="en-US" sz="2400" dirty="0" smtClean="0">
                        <a:latin typeface="#9Slide03 SFU Futura_12" panose="020B0604020202020204" charset="0"/>
                      </a:endParaRPr>
                    </a:p>
                    <a:p>
                      <a:pPr algn="ctr"/>
                      <a:endParaRPr lang="en-US" sz="2400" dirty="0">
                        <a:latin typeface="#9Slide03 SFU Futura_12" panose="020B0604020202020204" charset="0"/>
                      </a:endParaRPr>
                    </a:p>
                  </a:txBody>
                  <a:tcPr>
                    <a:solidFill>
                      <a:srgbClr val="D0F5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9Slide03 SFU Futura_12" panose="020B0604020202020204" charset="0"/>
                        </a:rPr>
                        <a:t>Nhật</a:t>
                      </a:r>
                      <a:r>
                        <a:rPr lang="en-US" sz="2400" baseline="0" dirty="0" smtClean="0">
                          <a:latin typeface="#9Slide03 SFU Futura_12" panose="020B0604020202020204" charset="0"/>
                        </a:rPr>
                        <a:t> </a:t>
                      </a:r>
                      <a:r>
                        <a:rPr lang="en-US" sz="2400" baseline="0" dirty="0" err="1" smtClean="0">
                          <a:latin typeface="#9Slide03 SFU Futura_12" panose="020B0604020202020204" charset="0"/>
                        </a:rPr>
                        <a:t>Bản</a:t>
                      </a:r>
                      <a:endParaRPr lang="en-US" sz="2400" dirty="0" smtClean="0">
                        <a:latin typeface="#9Slide03 SFU Futura_12" panose="020B0604020202020204" charset="0"/>
                      </a:endParaRPr>
                    </a:p>
                  </a:txBody>
                  <a:tcPr>
                    <a:solidFill>
                      <a:srgbClr val="D0F5FE"/>
                    </a:solidFill>
                  </a:tcPr>
                </a:tc>
                <a:tc>
                  <a:txBody>
                    <a:bodyPr/>
                    <a:lstStyle/>
                    <a:p>
                      <a:pPr algn="ctr"/>
                      <a:r>
                        <a:rPr lang="en-US" sz="2400" dirty="0" err="1" smtClean="0">
                          <a:latin typeface="#9Slide03 SFU Futura_12" panose="020B0604020202020204" charset="0"/>
                        </a:rPr>
                        <a:t>Trung</a:t>
                      </a:r>
                      <a:r>
                        <a:rPr lang="en-US" sz="2400" dirty="0" smtClean="0">
                          <a:latin typeface="#9Slide03 SFU Futura_12" panose="020B0604020202020204" charset="0"/>
                        </a:rPr>
                        <a:t> </a:t>
                      </a:r>
                      <a:r>
                        <a:rPr lang="en-US" sz="2400" dirty="0" err="1" smtClean="0">
                          <a:latin typeface="#9Slide03 SFU Futura_12" panose="020B0604020202020204" charset="0"/>
                        </a:rPr>
                        <a:t>Quốc</a:t>
                      </a:r>
                      <a:endParaRPr lang="en-US" sz="2400" dirty="0">
                        <a:latin typeface="#9Slide03 SFU Futura_12" panose="020B0604020202020204" charset="0"/>
                      </a:endParaRPr>
                    </a:p>
                  </a:txBody>
                  <a:tcPr>
                    <a:solidFill>
                      <a:srgbClr val="D0F5FE"/>
                    </a:solidFill>
                  </a:tcPr>
                </a:tc>
                <a:extLst>
                  <a:ext uri="{0D108BD9-81ED-4DB2-BD59-A6C34878D82A}">
                    <a16:rowId xmlns:a16="http://schemas.microsoft.com/office/drawing/2014/main" xmlns="" val="1529982961"/>
                  </a:ext>
                </a:extLst>
              </a:tr>
              <a:tr h="370840">
                <a:tc>
                  <a:txBody>
                    <a:bodyPr/>
                    <a:lstStyle/>
                    <a:p>
                      <a:pPr algn="ctr"/>
                      <a:r>
                        <a:rPr lang="en-US" sz="2400" b="1" dirty="0" smtClean="0">
                          <a:latin typeface="#9Slide03 SFU Futura_12" panose="020B0604020202020204" charset="0"/>
                        </a:rPr>
                        <a:t>GDP</a:t>
                      </a:r>
                      <a:r>
                        <a:rPr lang="en-US" sz="2400" b="1" baseline="0" dirty="0" smtClean="0">
                          <a:latin typeface="#9Slide03 SFU Futura_12" panose="020B0604020202020204" charset="0"/>
                        </a:rPr>
                        <a:t> </a:t>
                      </a:r>
                      <a:r>
                        <a:rPr lang="en-US" sz="2000" b="0" i="1" baseline="0" dirty="0" smtClean="0">
                          <a:latin typeface="#9Slide03 SFU Futura_12" panose="020B0604020202020204" charset="0"/>
                        </a:rPr>
                        <a:t>(</a:t>
                      </a:r>
                      <a:r>
                        <a:rPr lang="en-US" sz="2000" b="0" i="1" baseline="0" dirty="0" err="1" smtClean="0">
                          <a:latin typeface="#9Slide03 SFU Futura_12" panose="020B0604020202020204" charset="0"/>
                        </a:rPr>
                        <a:t>tỉ</a:t>
                      </a:r>
                      <a:r>
                        <a:rPr lang="en-US" sz="2000" b="0" i="1" baseline="0" dirty="0" smtClean="0">
                          <a:latin typeface="#9Slide03 SFU Futura_12" panose="020B0604020202020204" charset="0"/>
                        </a:rPr>
                        <a:t> USD)</a:t>
                      </a:r>
                      <a:endParaRPr lang="en-US" sz="2000" b="0" i="1"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15276</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20937</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4975</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14723</a:t>
                      </a:r>
                      <a:endParaRPr lang="en-US" sz="2000" dirty="0">
                        <a:latin typeface="#9Slide03 SFU Futura_12" panose="020B0604020202020204" charset="0"/>
                      </a:endParaRPr>
                    </a:p>
                  </a:txBody>
                  <a:tcPr>
                    <a:solidFill>
                      <a:schemeClr val="bg1"/>
                    </a:solidFill>
                  </a:tcPr>
                </a:tc>
                <a:extLst>
                  <a:ext uri="{0D108BD9-81ED-4DB2-BD59-A6C34878D82A}">
                    <a16:rowId xmlns:a16="http://schemas.microsoft.com/office/drawing/2014/main" xmlns="" val="1608325627"/>
                  </a:ext>
                </a:extLst>
              </a:tr>
              <a:tr h="370840">
                <a:tc>
                  <a:txBody>
                    <a:bodyPr/>
                    <a:lstStyle/>
                    <a:p>
                      <a:pPr algn="ctr"/>
                      <a:r>
                        <a:rPr lang="en-US" sz="2400" b="1" dirty="0" smtClean="0">
                          <a:latin typeface="#9Slide03 SFU Futura_12" panose="020B0604020202020204" charset="0"/>
                        </a:rPr>
                        <a:t>GDP/</a:t>
                      </a:r>
                      <a:r>
                        <a:rPr lang="en-US" sz="2400" b="1" dirty="0" err="1" smtClean="0">
                          <a:latin typeface="#9Slide03 SFU Futura_12" panose="020B0604020202020204" charset="0"/>
                        </a:rPr>
                        <a:t>người</a:t>
                      </a:r>
                      <a:r>
                        <a:rPr lang="en-US" sz="2400" b="1" baseline="0" dirty="0" smtClean="0">
                          <a:latin typeface="#9Slide03 SFU Futura_12" panose="020B0604020202020204" charset="0"/>
                        </a:rPr>
                        <a:t> </a:t>
                      </a:r>
                      <a:r>
                        <a:rPr lang="en-US" sz="2000" b="0" i="1" baseline="0" dirty="0" smtClean="0">
                          <a:latin typeface="#9Slide03 SFU Futura_12" panose="020B0604020202020204" charset="0"/>
                        </a:rPr>
                        <a:t>(USD/</a:t>
                      </a:r>
                      <a:r>
                        <a:rPr lang="en-US" sz="2000" b="0" i="1" baseline="0" dirty="0" err="1" smtClean="0">
                          <a:latin typeface="#9Slide03 SFU Futura_12" panose="020B0604020202020204" charset="0"/>
                        </a:rPr>
                        <a:t>năm</a:t>
                      </a:r>
                      <a:r>
                        <a:rPr lang="en-US" sz="2000" b="0" i="1" baseline="0" dirty="0" smtClean="0">
                          <a:latin typeface="#9Slide03 SFU Futura_12" panose="020B0604020202020204" charset="0"/>
                        </a:rPr>
                        <a:t>)</a:t>
                      </a:r>
                      <a:endParaRPr lang="en-US" sz="2400" b="0" i="1"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34115</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63544</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39539</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10500</a:t>
                      </a:r>
                      <a:endParaRPr lang="en-US" sz="2000" dirty="0">
                        <a:latin typeface="#9Slide03 SFU Futura_12" panose="020B0604020202020204" charset="0"/>
                      </a:endParaRPr>
                    </a:p>
                  </a:txBody>
                  <a:tcPr>
                    <a:solidFill>
                      <a:schemeClr val="bg1"/>
                    </a:solidFill>
                  </a:tcPr>
                </a:tc>
                <a:extLst>
                  <a:ext uri="{0D108BD9-81ED-4DB2-BD59-A6C34878D82A}">
                    <a16:rowId xmlns:a16="http://schemas.microsoft.com/office/drawing/2014/main" xmlns="" val="376457932"/>
                  </a:ext>
                </a:extLst>
              </a:tr>
            </a:tbl>
          </a:graphicData>
        </a:graphic>
      </p:graphicFrame>
      <p:sp>
        <p:nvSpPr>
          <p:cNvPr id="4" name="Rectangle 3"/>
          <p:cNvSpPr/>
          <p:nvPr/>
        </p:nvSpPr>
        <p:spPr>
          <a:xfrm>
            <a:off x="5476405" y="1654229"/>
            <a:ext cx="6155299" cy="830997"/>
          </a:xfrm>
          <a:prstGeom prst="rect">
            <a:avLst/>
          </a:prstGeom>
        </p:spPr>
        <p:txBody>
          <a:bodyPr wrap="square">
            <a:spAutoFit/>
          </a:bodyPr>
          <a:lstStyle/>
          <a:p>
            <a:pPr algn="ctr"/>
            <a:r>
              <a:rPr lang="en-US" sz="2400" b="1" dirty="0">
                <a:solidFill>
                  <a:srgbClr val="FF0000"/>
                </a:solidFill>
                <a:latin typeface="#9Slide03 SFU Futura_12" panose="00000400000000000000" pitchFamily="2" charset="0"/>
                <a:cs typeface="Arial" panose="020B0604020202020204" pitchFamily="34" charset="0"/>
              </a:rPr>
              <a:t>GDP </a:t>
            </a:r>
            <a:r>
              <a:rPr lang="en-US" sz="2400" b="1" dirty="0" err="1" smtClean="0">
                <a:solidFill>
                  <a:srgbClr val="FF0000"/>
                </a:solidFill>
                <a:latin typeface="#9Slide03 SFU Futura_12" panose="00000400000000000000" pitchFamily="2" charset="0"/>
                <a:cs typeface="Arial" panose="020B0604020202020204" pitchFamily="34" charset="0"/>
              </a:rPr>
              <a:t>và</a:t>
            </a:r>
            <a:r>
              <a:rPr lang="en-US" sz="2400" b="1" dirty="0" smtClean="0">
                <a:solidFill>
                  <a:srgbClr val="FF0000"/>
                </a:solidFill>
                <a:latin typeface="#9Slide03 SFU Futura_12" panose="00000400000000000000" pitchFamily="2" charset="0"/>
                <a:cs typeface="Arial" panose="020B0604020202020204" pitchFamily="34" charset="0"/>
              </a:rPr>
              <a:t> GDP/</a:t>
            </a:r>
            <a:r>
              <a:rPr lang="en-US" sz="2400" b="1" dirty="0" err="1" smtClean="0">
                <a:solidFill>
                  <a:srgbClr val="FF0000"/>
                </a:solidFill>
                <a:latin typeface="#9Slide03 SFU Futura_12" panose="00000400000000000000" pitchFamily="2" charset="0"/>
                <a:cs typeface="Arial" panose="020B0604020202020204" pitchFamily="34" charset="0"/>
              </a:rPr>
              <a:t>người</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của</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các</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trung</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tâm</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kinh</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tế</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lớn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trên</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thế</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giới</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năm</a:t>
            </a:r>
            <a:r>
              <a:rPr lang="en-US" sz="2400" b="1" dirty="0" smtClean="0">
                <a:solidFill>
                  <a:srgbClr val="FF0000"/>
                </a:solidFill>
                <a:latin typeface="#9Slide03 SFU Futura_12" panose="00000400000000000000" pitchFamily="2" charset="0"/>
                <a:cs typeface="Arial" panose="020B0604020202020204" pitchFamily="34" charset="0"/>
              </a:rPr>
              <a:t> 2020</a:t>
            </a:r>
            <a:endParaRPr lang="en-US" sz="2400" dirty="0">
              <a:solidFill>
                <a:srgbClr val="FF0000"/>
              </a:solidFill>
            </a:endParaRPr>
          </a:p>
        </p:txBody>
      </p:sp>
      <p:sp>
        <p:nvSpPr>
          <p:cNvPr id="23" name="Oval 22"/>
          <p:cNvSpPr/>
          <p:nvPr/>
        </p:nvSpPr>
        <p:spPr>
          <a:xfrm rot="5400000">
            <a:off x="6497769" y="3216659"/>
            <a:ext cx="2317834" cy="1116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2571" y="1055439"/>
            <a:ext cx="3322864" cy="905184"/>
          </a:xfrm>
          <a:prstGeom prst="rect">
            <a:avLst/>
          </a:prstGeom>
        </p:spPr>
        <p:txBody>
          <a:bodyPr wrap="square">
            <a:spAutoFit/>
          </a:bodyPr>
          <a:lstStyle/>
          <a:p>
            <a:pPr marR="0" lvl="0" algn="just">
              <a:lnSpc>
                <a:spcPct val="115000"/>
              </a:lnSpc>
              <a:spcBef>
                <a:spcPts val="0"/>
              </a:spcBef>
              <a:spcAft>
                <a:spcPts val="0"/>
              </a:spcAft>
            </a:pPr>
            <a:r>
              <a:rPr lang="en-US" sz="2400" b="1" dirty="0">
                <a:solidFill>
                  <a:srgbClr val="C00000"/>
                </a:solidFill>
                <a:latin typeface="#9Slide03 SFU Futura_12" panose="020B0604020202020204" charset="0"/>
                <a:ea typeface="Cambria" panose="02040503050406030204" pitchFamily="18" charset="0"/>
              </a:rPr>
              <a:t>EU </a:t>
            </a:r>
            <a:r>
              <a:rPr lang="en-US" sz="2400" b="1" dirty="0" err="1">
                <a:solidFill>
                  <a:srgbClr val="C00000"/>
                </a:solidFill>
                <a:latin typeface="#9Slide03 SFU Futura_12" panose="020B0604020202020204" charset="0"/>
                <a:ea typeface="Cambria" panose="02040503050406030204" pitchFamily="18" charset="0"/>
              </a:rPr>
              <a:t>có</a:t>
            </a:r>
            <a:r>
              <a:rPr lang="en-US" sz="2400" b="1" dirty="0">
                <a:solidFill>
                  <a:srgbClr val="C00000"/>
                </a:solidFill>
                <a:latin typeface="#9Slide03 SFU Futura_12" panose="020B0604020202020204" charset="0"/>
                <a:ea typeface="Cambria" panose="02040503050406030204" pitchFamily="18" charset="0"/>
              </a:rPr>
              <a:t> 3/7 </a:t>
            </a:r>
            <a:r>
              <a:rPr lang="en-US" sz="2400" b="1" dirty="0" err="1">
                <a:solidFill>
                  <a:srgbClr val="C00000"/>
                </a:solidFill>
                <a:latin typeface="#9Slide03 SFU Futura_12" panose="020B0604020202020204" charset="0"/>
                <a:ea typeface="Cambria" panose="02040503050406030204" pitchFamily="18" charset="0"/>
              </a:rPr>
              <a:t>nước</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công</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nghiệp</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lớn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trên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thế</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giới</a:t>
            </a:r>
            <a:r>
              <a:rPr lang="en-US" sz="2400" b="1" dirty="0">
                <a:solidFill>
                  <a:srgbClr val="C00000"/>
                </a:solidFill>
                <a:latin typeface="#9Slide03 SFU Futura_12" panose="020B0604020202020204" charset="0"/>
                <a:ea typeface="Cambria" panose="02040503050406030204" pitchFamily="18" charset="0"/>
              </a:rPr>
              <a:t>.</a:t>
            </a:r>
            <a:endParaRPr lang="en-US" sz="2000" b="1" dirty="0">
              <a:solidFill>
                <a:srgbClr val="C00000"/>
              </a:solidFill>
              <a:effectLst/>
              <a:latin typeface="#9Slide03 SFU Futura_12" panose="020B0604020202020204" charset="0"/>
              <a:ea typeface="Cambria" panose="02040503050406030204" pitchFamily="18" charset="0"/>
            </a:endParaRPr>
          </a:p>
        </p:txBody>
      </p:sp>
      <p:sp>
        <p:nvSpPr>
          <p:cNvPr id="9" name="Rectangle 8"/>
          <p:cNvSpPr/>
          <p:nvPr/>
        </p:nvSpPr>
        <p:spPr>
          <a:xfrm>
            <a:off x="66312" y="2198732"/>
            <a:ext cx="4989068" cy="1366528"/>
          </a:xfrm>
          <a:prstGeom prst="rect">
            <a:avLst/>
          </a:prstGeom>
        </p:spPr>
        <p:txBody>
          <a:bodyPr wrap="square">
            <a:spAutoFit/>
          </a:bodyPr>
          <a:lstStyle/>
          <a:p>
            <a:pPr marR="0" lvl="0" algn="just">
              <a:lnSpc>
                <a:spcPct val="115000"/>
              </a:lnSpc>
              <a:spcBef>
                <a:spcPts val="0"/>
              </a:spcBef>
              <a:spcAft>
                <a:spcPts val="0"/>
              </a:spcAft>
            </a:pPr>
            <a:r>
              <a:rPr lang="en-US" sz="2400" b="1" dirty="0" err="1">
                <a:solidFill>
                  <a:srgbClr val="2B8D3A"/>
                </a:solidFill>
                <a:latin typeface="#9Slide03 SFU Futura_12" panose="020B0604020202020204" charset="0"/>
                <a:ea typeface="Cambria" panose="02040503050406030204" pitchFamily="18" charset="0"/>
              </a:rPr>
              <a:t>T</a:t>
            </a:r>
            <a:r>
              <a:rPr lang="en-US" sz="2400" b="1" dirty="0" err="1" smtClean="0">
                <a:solidFill>
                  <a:srgbClr val="2B8D3A"/>
                </a:solidFill>
                <a:latin typeface="#9Slide03 SFU Futura_12" panose="020B0604020202020204" charset="0"/>
                <a:ea typeface="Cambria" panose="02040503050406030204" pitchFamily="18" charset="0"/>
              </a:rPr>
              <a:t>rung</a:t>
            </a:r>
            <a:r>
              <a:rPr lang="en-US" sz="2400" b="1" dirty="0" smtClean="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tâm</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trao</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đổi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hàng</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hoá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và</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dịch</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vụ</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lớn</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nhất</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thế</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giới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chiếm</a:t>
            </a:r>
            <a:r>
              <a:rPr lang="en-US" sz="2400" b="1" dirty="0">
                <a:solidFill>
                  <a:srgbClr val="2B8D3A"/>
                </a:solidFill>
                <a:latin typeface="#9Slide03 SFU Futura_12" panose="020B0604020202020204" charset="0"/>
                <a:ea typeface="Cambria" panose="02040503050406030204" pitchFamily="18" charset="0"/>
              </a:rPr>
              <a:t> 31% </a:t>
            </a:r>
            <a:r>
              <a:rPr lang="en-US" sz="2400" b="1" dirty="0" err="1">
                <a:solidFill>
                  <a:srgbClr val="2B8D3A"/>
                </a:solidFill>
                <a:latin typeface="#9Slide03 SFU Futura_12" panose="020B0604020202020204" charset="0"/>
                <a:ea typeface="Cambria" panose="02040503050406030204" pitchFamily="18" charset="0"/>
              </a:rPr>
              <a:t>giá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trị</a:t>
            </a:r>
            <a:r>
              <a:rPr lang="en-US" sz="2400" b="1" dirty="0">
                <a:solidFill>
                  <a:srgbClr val="2B8D3A"/>
                </a:solidFill>
                <a:latin typeface="#9Slide03 SFU Futura_12" panose="020B0604020202020204" charset="0"/>
                <a:ea typeface="Cambria" panose="02040503050406030204" pitchFamily="18" charset="0"/>
              </a:rPr>
              <a:t>).</a:t>
            </a:r>
            <a:endParaRPr lang="en-US" sz="2000" b="1" dirty="0">
              <a:solidFill>
                <a:srgbClr val="2B8D3A"/>
              </a:solidFill>
              <a:effectLst/>
              <a:latin typeface="#9Slide03 SFU Futura_12" panose="020B0604020202020204" charset="0"/>
              <a:ea typeface="Cambria" panose="02040503050406030204" pitchFamily="18" charset="0"/>
            </a:endParaRPr>
          </a:p>
        </p:txBody>
      </p:sp>
      <p:sp>
        <p:nvSpPr>
          <p:cNvPr id="10" name="Rectangle 9"/>
          <p:cNvSpPr/>
          <p:nvPr/>
        </p:nvSpPr>
        <p:spPr>
          <a:xfrm>
            <a:off x="127558" y="4642969"/>
            <a:ext cx="4966116" cy="1366528"/>
          </a:xfrm>
          <a:prstGeom prst="rect">
            <a:avLst/>
          </a:prstGeom>
        </p:spPr>
        <p:txBody>
          <a:bodyPr wrap="square">
            <a:spAutoFit/>
          </a:bodyPr>
          <a:lstStyle/>
          <a:p>
            <a:pPr marR="0" lvl="0" algn="just">
              <a:lnSpc>
                <a:spcPct val="115000"/>
              </a:lnSpc>
              <a:spcBef>
                <a:spcPts val="0"/>
              </a:spcBef>
              <a:spcAft>
                <a:spcPts val="0"/>
              </a:spcAft>
            </a:pPr>
            <a:r>
              <a:rPr lang="en-US" sz="2400" b="1" dirty="0" err="1" smtClean="0">
                <a:solidFill>
                  <a:srgbClr val="0033CC"/>
                </a:solidFill>
                <a:latin typeface="#9Slide03 SFU Futura_12" panose="020B0604020202020204" charset="0"/>
                <a:ea typeface="Cambria" panose="02040503050406030204" pitchFamily="18" charset="0"/>
              </a:rPr>
              <a:t>Đối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tác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thương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mại</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của</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hơn</a:t>
            </a:r>
            <a:r>
              <a:rPr lang="en-US" sz="2400" b="1" dirty="0">
                <a:solidFill>
                  <a:srgbClr val="0033CC"/>
                </a:solidFill>
                <a:latin typeface="#9Slide03 SFU Futura_12" panose="020B0604020202020204" charset="0"/>
                <a:ea typeface="Cambria" panose="02040503050406030204" pitchFamily="18" charset="0"/>
              </a:rPr>
              <a:t> 80 </a:t>
            </a:r>
            <a:r>
              <a:rPr lang="en-US" sz="2400" b="1" dirty="0" err="1">
                <a:solidFill>
                  <a:srgbClr val="0033CC"/>
                </a:solidFill>
                <a:latin typeface="#9Slide03 SFU Futura_12" panose="020B0604020202020204" charset="0"/>
                <a:ea typeface="Cambria" panose="02040503050406030204" pitchFamily="18" charset="0"/>
              </a:rPr>
              <a:t>quốc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gia</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trong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Việt</a:t>
            </a:r>
            <a:r>
              <a:rPr lang="en-US" sz="2400" b="1" dirty="0">
                <a:solidFill>
                  <a:srgbClr val="0033CC"/>
                </a:solidFill>
                <a:latin typeface="#9Slide03 SFU Futura_12" panose="020B0604020202020204" charset="0"/>
                <a:ea typeface="Cambria" panose="02040503050406030204" pitchFamily="18" charset="0"/>
              </a:rPr>
              <a:t> Nam</a:t>
            </a:r>
            <a:r>
              <a:rPr lang="en-US" sz="2400" b="1" dirty="0" smtClean="0">
                <a:solidFill>
                  <a:srgbClr val="0033CC"/>
                </a:solidFill>
                <a:latin typeface="#9Slide03 SFU Futura_12" panose="020B0604020202020204" charset="0"/>
                <a:ea typeface="Cambria" panose="02040503050406030204" pitchFamily="18" charset="0"/>
              </a:rPr>
              <a:t>.</a:t>
            </a:r>
            <a:endParaRPr lang="en-US" sz="2000" b="1" dirty="0">
              <a:solidFill>
                <a:srgbClr val="0033CC"/>
              </a:solidFill>
              <a:latin typeface="#9Slide03 SFU Futura_12" panose="020B0604020202020204" charset="0"/>
              <a:ea typeface="Cambria" panose="02040503050406030204" pitchFamily="18" charset="0"/>
            </a:endParaRPr>
          </a:p>
        </p:txBody>
      </p:sp>
      <p:sp>
        <p:nvSpPr>
          <p:cNvPr id="11" name="Rectangle 10"/>
          <p:cNvSpPr/>
          <p:nvPr/>
        </p:nvSpPr>
        <p:spPr>
          <a:xfrm>
            <a:off x="155575" y="3805848"/>
            <a:ext cx="4899804" cy="461665"/>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Trung</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tâm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tài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chính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lớn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giới</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ndParaRPr>
          </a:p>
        </p:txBody>
      </p:sp>
      <p:sp>
        <p:nvSpPr>
          <p:cNvPr id="24" name="Rectangle 23"/>
          <p:cNvSpPr/>
          <p:nvPr/>
        </p:nvSpPr>
        <p:spPr>
          <a:xfrm>
            <a:off x="7098520" y="5431431"/>
            <a:ext cx="3724550" cy="954107"/>
          </a:xfrm>
          <a:prstGeom prst="rect">
            <a:avLst/>
          </a:prstGeom>
        </p:spPr>
        <p:txBody>
          <a:bodyPr wrap="square">
            <a:spAutoFit/>
          </a:bodyPr>
          <a:lstStyle/>
          <a:p>
            <a:pPr algn="ctr"/>
            <a:r>
              <a:rPr lang="en-US" sz="2800" b="1" dirty="0">
                <a:solidFill>
                  <a:srgbClr val="2B8D3A"/>
                </a:solidFill>
                <a:latin typeface="#9Slide03 SFU Futura_12" panose="00000400000000000000" pitchFamily="2" charset="0"/>
                <a:cs typeface="Arial" panose="020B0604020202020204" pitchFamily="34" charset="0"/>
              </a:rPr>
              <a:t>GDP </a:t>
            </a:r>
            <a:r>
              <a:rPr lang="en-US" sz="2800" b="1" dirty="0" err="1" smtClean="0">
                <a:solidFill>
                  <a:srgbClr val="2B8D3A"/>
                </a:solidFill>
                <a:latin typeface="#9Slide03 SFU Futura_12" panose="00000400000000000000" pitchFamily="2" charset="0"/>
                <a:cs typeface="Arial" panose="020B0604020202020204" pitchFamily="34" charset="0"/>
              </a:rPr>
              <a:t>và</a:t>
            </a:r>
            <a:r>
              <a:rPr lang="en-US" sz="2800" b="1" dirty="0" smtClean="0">
                <a:solidFill>
                  <a:srgbClr val="2B8D3A"/>
                </a:solidFill>
                <a:latin typeface="#9Slide03 SFU Futura_12" panose="00000400000000000000" pitchFamily="2" charset="0"/>
                <a:cs typeface="Arial" panose="020B0604020202020204" pitchFamily="34" charset="0"/>
              </a:rPr>
              <a:t> GDP/</a:t>
            </a:r>
            <a:r>
              <a:rPr lang="en-US" sz="2800" b="1" dirty="0" err="1" smtClean="0">
                <a:solidFill>
                  <a:srgbClr val="2B8D3A"/>
                </a:solidFill>
                <a:latin typeface="#9Slide03 SFU Futura_12" panose="00000400000000000000" pitchFamily="2" charset="0"/>
                <a:cs typeface="Arial" panose="020B0604020202020204" pitchFamily="34" charset="0"/>
              </a:rPr>
              <a:t>người</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của</a:t>
            </a:r>
            <a:r>
              <a:rPr lang="en-US" sz="2800" b="1" dirty="0" smtClean="0">
                <a:solidFill>
                  <a:srgbClr val="2B8D3A"/>
                </a:solidFill>
                <a:latin typeface="#9Slide03 SFU Futura_12" panose="00000400000000000000" pitchFamily="2" charset="0"/>
                <a:cs typeface="Arial" panose="020B0604020202020204" pitchFamily="34" charset="0"/>
              </a:rPr>
              <a:t> EU ở </a:t>
            </a:r>
            <a:r>
              <a:rPr lang="en-US" sz="2800" b="1" dirty="0" err="1" smtClean="0">
                <a:solidFill>
                  <a:srgbClr val="2B8D3A"/>
                </a:solidFill>
                <a:latin typeface="#9Slide03 SFU Futura_12" panose="00000400000000000000" pitchFamily="2" charset="0"/>
                <a:cs typeface="Arial" panose="020B0604020202020204" pitchFamily="34" charset="0"/>
              </a:rPr>
              <a:t>mức</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cao</a:t>
            </a:r>
            <a:endParaRPr lang="en-US" sz="2800" dirty="0">
              <a:solidFill>
                <a:srgbClr val="2B8D3A"/>
              </a:solidFill>
            </a:endParaRPr>
          </a:p>
        </p:txBody>
      </p:sp>
      <p:pic>
        <p:nvPicPr>
          <p:cNvPr id="25"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8685" y="5514397"/>
            <a:ext cx="882755" cy="78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5930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anim calcmode="lin" valueType="num">
                                      <p:cBhvr>
                                        <p:cTn id="16" dur="2000" fill="hold"/>
                                        <p:tgtEl>
                                          <p:spTgt spid="23"/>
                                        </p:tgtEl>
                                        <p:attrNameLst>
                                          <p:attrName>ppt_w</p:attrName>
                                        </p:attrNameLst>
                                      </p:cBhvr>
                                      <p:tavLst>
                                        <p:tav tm="0" fmla="#ppt_w*sin(2.5*pi*$)">
                                          <p:val>
                                            <p:fltVal val="0"/>
                                          </p:val>
                                        </p:tav>
                                        <p:tav tm="100000">
                                          <p:val>
                                            <p:fltVal val="1"/>
                                          </p:val>
                                        </p:tav>
                                      </p:tavLst>
                                    </p:anim>
                                    <p:anim calcmode="lin" valueType="num">
                                      <p:cBhvr>
                                        <p:cTn id="17"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7174"/>
                                        </p:tgtEl>
                                        <p:attrNameLst>
                                          <p:attrName>style.visibility</p:attrName>
                                        </p:attrNameLst>
                                      </p:cBhvr>
                                      <p:to>
                                        <p:strVal val="visible"/>
                                      </p:to>
                                    </p:set>
                                    <p:animEffect transition="in" filter="fade">
                                      <p:cBhvr>
                                        <p:cTn id="51"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8" grpId="0"/>
      <p:bldP spid="9" grpId="0"/>
      <p:bldP spid="10" grpId="0"/>
      <p:bldP spid="1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1F2071E-DF8C-495C-8676-8F839E06F04F}"/>
              </a:ext>
            </a:extLst>
          </p:cNvPr>
          <p:cNvSpPr/>
          <p:nvPr/>
        </p:nvSpPr>
        <p:spPr>
          <a:xfrm>
            <a:off x="-162416" y="0"/>
            <a:ext cx="6357908"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rPr>
              <a:t>EM CÓ BIẾT?</a:t>
            </a:r>
            <a:endParaRPr lang="en-US" sz="60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endParaRPr>
          </a:p>
        </p:txBody>
      </p:sp>
      <p:pic>
        <p:nvPicPr>
          <p:cNvPr id="3" name="Picture 2"/>
          <p:cNvPicPr>
            <a:picLocks noChangeAspect="1"/>
          </p:cNvPicPr>
          <p:nvPr/>
        </p:nvPicPr>
        <p:blipFill>
          <a:blip r:embed="rId2"/>
          <a:stretch>
            <a:fillRect/>
          </a:stretch>
        </p:blipFill>
        <p:spPr>
          <a:xfrm>
            <a:off x="39161" y="2790382"/>
            <a:ext cx="6946490" cy="3480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39161" y="972620"/>
            <a:ext cx="6946491" cy="1569660"/>
          </a:xfrm>
          <a:prstGeom prst="rect">
            <a:avLst/>
          </a:prstGeom>
        </p:spPr>
        <p:txBody>
          <a:bodyPr wrap="square">
            <a:spAutoFit/>
          </a:bodyPr>
          <a:lstStyle/>
          <a:p>
            <a:pPr algn="just"/>
            <a:r>
              <a:rPr lang="en-US" sz="2400" b="1" dirty="0" smtClean="0">
                <a:solidFill>
                  <a:srgbClr val="0033CC"/>
                </a:solidFill>
                <a:latin typeface="#9Slide03 SFU Futura_12" panose="020B0604020202020204" charset="0"/>
                <a:ea typeface="Cambria" panose="02040503050406030204" pitchFamily="18" charset="0"/>
              </a:rPr>
              <a:t>EU </a:t>
            </a:r>
            <a:r>
              <a:rPr lang="en-US" sz="2400" b="1" dirty="0" err="1" smtClean="0">
                <a:solidFill>
                  <a:srgbClr val="0033CC"/>
                </a:solidFill>
                <a:latin typeface="#9Slide03 SFU Futura_12" panose="020B0604020202020204" charset="0"/>
                <a:ea typeface="Cambria" panose="02040503050406030204" pitchFamily="18" charset="0"/>
              </a:rPr>
              <a:t>là</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nơi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sản</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xuất</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khoảng</a:t>
            </a:r>
            <a:r>
              <a:rPr lang="en-US" sz="2400" b="1" dirty="0" smtClean="0">
                <a:solidFill>
                  <a:srgbClr val="0033CC"/>
                </a:solidFill>
                <a:latin typeface="#9Slide03 SFU Futura_12" panose="020B0604020202020204" charset="0"/>
                <a:ea typeface="Cambria" panose="02040503050406030204" pitchFamily="18" charset="0"/>
              </a:rPr>
              <a:t> ½ </a:t>
            </a:r>
            <a:r>
              <a:rPr lang="en-US" sz="2400" b="1" dirty="0" err="1" smtClean="0">
                <a:solidFill>
                  <a:srgbClr val="0033CC"/>
                </a:solidFill>
                <a:latin typeface="#9Slide03 SFU Futura_12" panose="020B0604020202020204" charset="0"/>
                <a:ea typeface="Cambria" panose="02040503050406030204" pitchFamily="18" charset="0"/>
              </a:rPr>
              <a:t>số</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máy</a:t>
            </a:r>
            <a:r>
              <a:rPr lang="en-US" sz="2400" b="1" dirty="0" smtClean="0">
                <a:solidFill>
                  <a:srgbClr val="0033CC"/>
                </a:solidFill>
                <a:latin typeface="#9Slide03 SFU Futura_12" panose="020B0604020202020204" charset="0"/>
                <a:ea typeface="Cambria" panose="02040503050406030204" pitchFamily="18" charset="0"/>
              </a:rPr>
              <a:t> bay </a:t>
            </a:r>
            <a:r>
              <a:rPr lang="en-US" sz="2400" b="1" dirty="0" err="1" smtClean="0">
                <a:solidFill>
                  <a:srgbClr val="0033CC"/>
                </a:solidFill>
                <a:latin typeface="#9Slide03 SFU Futura_12" panose="020B0604020202020204" charset="0"/>
                <a:ea typeface="Cambria" panose="02040503050406030204" pitchFamily="18" charset="0"/>
              </a:rPr>
              <a:t>trên</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thế</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giới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Với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thương</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hiệu</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nổi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tiếng</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là</a:t>
            </a:r>
            <a:r>
              <a:rPr lang="en-US" sz="2400" b="1" dirty="0" smtClean="0">
                <a:solidFill>
                  <a:srgbClr val="0033CC"/>
                </a:solidFill>
                <a:latin typeface="#9Slide03 SFU Futura_12" panose="020B0604020202020204" charset="0"/>
                <a:ea typeface="Cambria" panose="02040503050406030204" pitchFamily="18" charset="0"/>
              </a:rPr>
              <a:t> E-</a:t>
            </a:r>
            <a:r>
              <a:rPr lang="en-US" sz="2400" b="1" dirty="0" err="1" smtClean="0">
                <a:solidFill>
                  <a:srgbClr val="0033CC"/>
                </a:solidFill>
                <a:latin typeface="#9Slide03 SFU Futura_12" panose="020B0604020202020204" charset="0"/>
                <a:ea typeface="Cambria" panose="02040503050406030204" pitchFamily="18" charset="0"/>
              </a:rPr>
              <a:t>Bớt</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Tổ</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hợp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không</a:t>
            </a:r>
            <a:r>
              <a:rPr lang="en-US" sz="2400" b="1" dirty="0">
                <a:solidFill>
                  <a:srgbClr val="0033CC"/>
                </a:solidFill>
                <a:latin typeface="#9Slide03 SFU Futura_12" panose="020B0604020202020204" charset="0"/>
                <a:ea typeface="Cambria" panose="02040503050406030204" pitchFamily="18" charset="0"/>
              </a:rPr>
              <a:t> E-</a:t>
            </a:r>
            <a:r>
              <a:rPr lang="en-US" sz="2400" b="1" dirty="0" err="1">
                <a:solidFill>
                  <a:srgbClr val="0033CC"/>
                </a:solidFill>
                <a:latin typeface="#9Slide03 SFU Futura_12" panose="020B0604020202020204" charset="0"/>
                <a:ea typeface="Cambria" panose="02040503050406030204" pitchFamily="18" charset="0"/>
              </a:rPr>
              <a:t>bớt</a:t>
            </a:r>
            <a:r>
              <a:rPr lang="en-US" sz="2400" b="1" dirty="0">
                <a:solidFill>
                  <a:srgbClr val="0033CC"/>
                </a:solidFill>
                <a:latin typeface="#9Slide03 SFU Futura_12" panose="020B0604020202020204" charset="0"/>
                <a:ea typeface="Cambria" panose="02040503050406030204" pitchFamily="18" charset="0"/>
              </a:rPr>
              <a:t> (Airbus)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sở</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Tu-lu-dơ</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do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Đức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Anh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lập</a:t>
            </a:r>
            <a:r>
              <a:rPr lang="en-US" sz="2400" b="1" dirty="0" smtClean="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ndParaRPr>
          </a:p>
        </p:txBody>
      </p:sp>
      <p:pic>
        <p:nvPicPr>
          <p:cNvPr id="8194" name="Picture 2" descr="1710201006Air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2995">
            <a:off x="7241998" y="567878"/>
            <a:ext cx="4679726" cy="31276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195" name="Picture 3" descr="1710201010Air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476" y="3641090"/>
            <a:ext cx="4515647" cy="3010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039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1171"/>
            <a:ext cx="12360050" cy="6858000"/>
            <a:chOff x="0" y="0"/>
            <a:chExt cx="12360050" cy="6700838"/>
          </a:xfrm>
        </p:grpSpPr>
        <p:grpSp>
          <p:nvGrpSpPr>
            <p:cNvPr id="3" name="Group 2"/>
            <p:cNvGrpSpPr/>
            <p:nvPr/>
          </p:nvGrpSpPr>
          <p:grpSpPr>
            <a:xfrm>
              <a:off x="284302" y="734949"/>
              <a:ext cx="12075748" cy="5965889"/>
              <a:chOff x="157921" y="487018"/>
              <a:chExt cx="11075612" cy="5917749"/>
            </a:xfrm>
          </p:grpSpPr>
          <p:sp>
            <p:nvSpPr>
              <p:cNvPr id="5" name="Rectangle 4"/>
              <p:cNvSpPr/>
              <p:nvPr/>
            </p:nvSpPr>
            <p:spPr>
              <a:xfrm>
                <a:off x="157921" y="487018"/>
                <a:ext cx="10478618" cy="5719338"/>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5"/>
              <p:cNvSpPr/>
              <p:nvPr/>
            </p:nvSpPr>
            <p:spPr>
              <a:xfrm>
                <a:off x="281436" y="609267"/>
                <a:ext cx="10566473" cy="5795500"/>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6"/>
              <p:cNvSpPr/>
              <p:nvPr/>
            </p:nvSpPr>
            <p:spPr>
              <a:xfrm>
                <a:off x="424082" y="924333"/>
                <a:ext cx="10296032" cy="538300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8" name="Picture 2" descr="Văn phòng phẩm Hà Nộ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60" t="11843" r="11674" b="12259"/>
              <a:stretch/>
            </p:blipFill>
            <p:spPr bwMode="auto">
              <a:xfrm rot="20852549">
                <a:off x="9889615" y="4870211"/>
                <a:ext cx="1343918" cy="141497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1497706" cy="15947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xmlns="" id="{81F2071E-DF8C-495C-8676-8F839E06F04F}"/>
              </a:ext>
            </a:extLst>
          </p:cNvPr>
          <p:cNvSpPr/>
          <p:nvPr/>
        </p:nvSpPr>
        <p:spPr>
          <a:xfrm>
            <a:off x="1026033" y="-28578"/>
            <a:ext cx="10361075"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NỘI DUNG CHÍNH</a:t>
            </a:r>
            <a:endParaRPr lang="en-US" sz="4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0" name="Rectangle 9">
            <a:extLst>
              <a:ext uri="{FF2B5EF4-FFF2-40B4-BE49-F238E27FC236}">
                <a16:creationId xmlns:a16="http://schemas.microsoft.com/office/drawing/2014/main" xmlns="" id="{81F2071E-DF8C-495C-8676-8F839E06F04F}"/>
              </a:ext>
            </a:extLst>
          </p:cNvPr>
          <p:cNvSpPr/>
          <p:nvPr/>
        </p:nvSpPr>
        <p:spPr>
          <a:xfrm>
            <a:off x="1213946" y="829680"/>
            <a:ext cx="10978054" cy="523220"/>
          </a:xfrm>
          <a:prstGeom prst="rect">
            <a:avLst/>
          </a:prstGeom>
          <a:noFill/>
        </p:spPr>
        <p:txBody>
          <a:bodyPr wrap="square" lIns="91440" tIns="45720" rIns="91440" bIns="45720">
            <a:spAutoFit/>
          </a:bodyPr>
          <a:lstStyle/>
          <a:p>
            <a:r>
              <a:rPr lang="en-US" sz="28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2. LIÊN MINH CHÂU ÂU- MỘT TRUNG TÂM KINH TẾ LỚN TRÊN TG </a:t>
            </a:r>
            <a:endParaRPr lang="en-US" sz="2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5" name="Picture 14"/>
          <p:cNvPicPr>
            <a:picLocks noChangeAspect="1"/>
          </p:cNvPicPr>
          <p:nvPr/>
        </p:nvPicPr>
        <p:blipFill>
          <a:blip r:embed="rId5"/>
          <a:stretch>
            <a:fillRect/>
          </a:stretch>
        </p:blipFill>
        <p:spPr>
          <a:xfrm>
            <a:off x="612367" y="1539225"/>
            <a:ext cx="955006" cy="899804"/>
          </a:xfrm>
          <a:prstGeom prst="rect">
            <a:avLst/>
          </a:prstGeom>
        </p:spPr>
      </p:pic>
      <p:pic>
        <p:nvPicPr>
          <p:cNvPr id="29" name="Picture 4" descr="Gdp Icon - Download in Colored Outline Sty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6076" y="2745185"/>
            <a:ext cx="1797318" cy="17973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Çizgi Film Manzarası Animasyon, Animasyon, şehir, ufuk çizgisi, çizgi film  png | PNGWi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8936203" y="5725193"/>
            <a:ext cx="2557119" cy="116858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988169" y="1518229"/>
            <a:ext cx="7707624" cy="587853"/>
          </a:xfrm>
          <a:prstGeom prst="rect">
            <a:avLst/>
          </a:prstGeom>
        </p:spPr>
        <p:txBody>
          <a:bodyPr wrap="square">
            <a:spAutoFit/>
          </a:bodyPr>
          <a:lstStyle/>
          <a:p>
            <a:pPr marR="0" lvl="0" algn="just">
              <a:lnSpc>
                <a:spcPct val="115000"/>
              </a:lnSpc>
              <a:spcBef>
                <a:spcPts val="0"/>
              </a:spcBef>
              <a:spcAft>
                <a:spcPts val="0"/>
              </a:spcAft>
            </a:pPr>
            <a:r>
              <a:rPr lang="en-US" sz="2800" b="1" dirty="0" smtClean="0">
                <a:solidFill>
                  <a:srgbClr val="C00000"/>
                </a:solidFill>
                <a:latin typeface="#9Slide03 SFU Futura_12" panose="020B0604020202020204" charset="0"/>
                <a:ea typeface="Cambria" panose="02040503050406030204" pitchFamily="18" charset="0"/>
              </a:rPr>
              <a:t>- EU </a:t>
            </a:r>
            <a:r>
              <a:rPr lang="en-US" sz="2800" b="1" dirty="0" err="1">
                <a:solidFill>
                  <a:srgbClr val="C00000"/>
                </a:solidFill>
                <a:latin typeface="#9Slide03 SFU Futura_12" panose="020B0604020202020204" charset="0"/>
                <a:ea typeface="Cambria" panose="02040503050406030204" pitchFamily="18" charset="0"/>
              </a:rPr>
              <a:t>có</a:t>
            </a:r>
            <a:r>
              <a:rPr lang="en-US" sz="2800" b="1" dirty="0">
                <a:solidFill>
                  <a:srgbClr val="C00000"/>
                </a:solidFill>
                <a:latin typeface="#9Slide03 SFU Futura_12" panose="020B0604020202020204" charset="0"/>
                <a:ea typeface="Cambria" panose="02040503050406030204" pitchFamily="18" charset="0"/>
              </a:rPr>
              <a:t> 3/7 </a:t>
            </a:r>
            <a:r>
              <a:rPr lang="en-US" sz="2800" b="1" dirty="0" err="1">
                <a:solidFill>
                  <a:srgbClr val="C00000"/>
                </a:solidFill>
                <a:latin typeface="#9Slide03 SFU Futura_12" panose="020B0604020202020204" charset="0"/>
                <a:ea typeface="Cambria" panose="02040503050406030204" pitchFamily="18" charset="0"/>
              </a:rPr>
              <a:t>nước</a:t>
            </a:r>
            <a:r>
              <a:rPr lang="en-US" sz="2800" b="1" dirty="0">
                <a:solidFill>
                  <a:srgbClr val="C00000"/>
                </a:solidFill>
                <a:latin typeface="#9Slide03 SFU Futura_12" panose="020B0604020202020204" charset="0"/>
                <a:ea typeface="Cambria" panose="02040503050406030204" pitchFamily="18" charset="0"/>
              </a:rPr>
              <a:t> </a:t>
            </a:r>
            <a:r>
              <a:rPr lang="en-US" sz="2800" b="1" dirty="0" err="1">
                <a:solidFill>
                  <a:srgbClr val="C00000"/>
                </a:solidFill>
                <a:latin typeface="#9Slide03 SFU Futura_12" panose="020B0604020202020204" charset="0"/>
                <a:ea typeface="Cambria" panose="02040503050406030204" pitchFamily="18" charset="0"/>
              </a:rPr>
              <a:t>công</a:t>
            </a:r>
            <a:r>
              <a:rPr lang="en-US" sz="2800" b="1" dirty="0">
                <a:solidFill>
                  <a:srgbClr val="C00000"/>
                </a:solidFill>
                <a:latin typeface="#9Slide03 SFU Futura_12" panose="020B0604020202020204" charset="0"/>
                <a:ea typeface="Cambria" panose="02040503050406030204" pitchFamily="18" charset="0"/>
              </a:rPr>
              <a:t> </a:t>
            </a:r>
            <a:r>
              <a:rPr lang="en-US" sz="2800" b="1" dirty="0" err="1">
                <a:solidFill>
                  <a:srgbClr val="C00000"/>
                </a:solidFill>
                <a:latin typeface="#9Slide03 SFU Futura_12" panose="020B0604020202020204" charset="0"/>
                <a:ea typeface="Cambria" panose="02040503050406030204" pitchFamily="18" charset="0"/>
              </a:rPr>
              <a:t>nghiệp</a:t>
            </a:r>
            <a:r>
              <a:rPr lang="en-US" sz="2800" b="1" dirty="0">
                <a:solidFill>
                  <a:srgbClr val="C00000"/>
                </a:solidFill>
                <a:latin typeface="#9Slide03 SFU Futura_12" panose="020B0604020202020204" charset="0"/>
                <a:ea typeface="Cambria" panose="02040503050406030204" pitchFamily="18" charset="0"/>
              </a:rPr>
              <a:t> </a:t>
            </a:r>
            <a:r>
              <a:rPr lang="en-US" sz="2800" b="1" dirty="0" err="1">
                <a:solidFill>
                  <a:srgbClr val="C00000"/>
                </a:solidFill>
                <a:latin typeface="#9Slide03 SFU Futura_12" panose="020B0604020202020204" charset="0"/>
                <a:ea typeface="Cambria" panose="02040503050406030204" pitchFamily="18" charset="0"/>
              </a:rPr>
              <a:t>lớn</a:t>
            </a:r>
            <a:r>
              <a:rPr lang="en-US" sz="2800" b="1" dirty="0">
                <a:solidFill>
                  <a:srgbClr val="C00000"/>
                </a:solidFill>
                <a:latin typeface="#9Slide03 SFU Futura_12" panose="020B0604020202020204" charset="0"/>
                <a:ea typeface="Cambria" panose="02040503050406030204" pitchFamily="18" charset="0"/>
              </a:rPr>
              <a:t> </a:t>
            </a:r>
            <a:r>
              <a:rPr lang="en-US" sz="2800" b="1" dirty="0" err="1">
                <a:solidFill>
                  <a:srgbClr val="C00000"/>
                </a:solidFill>
                <a:latin typeface="#9Slide03 SFU Futura_12" panose="020B0604020202020204" charset="0"/>
                <a:ea typeface="Cambria" panose="02040503050406030204" pitchFamily="18" charset="0"/>
              </a:rPr>
              <a:t>trên</a:t>
            </a:r>
            <a:r>
              <a:rPr lang="en-US" sz="2800" b="1" dirty="0">
                <a:solidFill>
                  <a:srgbClr val="C00000"/>
                </a:solidFill>
                <a:latin typeface="#9Slide03 SFU Futura_12" panose="020B0604020202020204" charset="0"/>
                <a:ea typeface="Cambria" panose="02040503050406030204" pitchFamily="18" charset="0"/>
              </a:rPr>
              <a:t> </a:t>
            </a:r>
            <a:r>
              <a:rPr lang="en-US" sz="2800" b="1" dirty="0" err="1">
                <a:solidFill>
                  <a:srgbClr val="C00000"/>
                </a:solidFill>
                <a:latin typeface="#9Slide03 SFU Futura_12" panose="020B0604020202020204" charset="0"/>
                <a:ea typeface="Cambria" panose="02040503050406030204" pitchFamily="18" charset="0"/>
              </a:rPr>
              <a:t>thế</a:t>
            </a:r>
            <a:r>
              <a:rPr lang="en-US" sz="2800" b="1" dirty="0">
                <a:solidFill>
                  <a:srgbClr val="C00000"/>
                </a:solidFill>
                <a:latin typeface="#9Slide03 SFU Futura_12" panose="020B0604020202020204" charset="0"/>
                <a:ea typeface="Cambria" panose="02040503050406030204" pitchFamily="18" charset="0"/>
              </a:rPr>
              <a:t> </a:t>
            </a:r>
            <a:r>
              <a:rPr lang="en-US" sz="2800" b="1" dirty="0" err="1">
                <a:solidFill>
                  <a:srgbClr val="C00000"/>
                </a:solidFill>
                <a:latin typeface="#9Slide03 SFU Futura_12" panose="020B0604020202020204" charset="0"/>
                <a:ea typeface="Cambria" panose="02040503050406030204" pitchFamily="18" charset="0"/>
              </a:rPr>
              <a:t>giới</a:t>
            </a:r>
            <a:r>
              <a:rPr lang="en-US" sz="2800" b="1" dirty="0">
                <a:solidFill>
                  <a:srgbClr val="C00000"/>
                </a:solidFill>
                <a:latin typeface="#9Slide03 SFU Futura_12" panose="020B0604020202020204" charset="0"/>
                <a:ea typeface="Cambria" panose="02040503050406030204" pitchFamily="18" charset="0"/>
              </a:rPr>
              <a:t>.</a:t>
            </a:r>
            <a:endParaRPr lang="en-US" sz="2800" b="1" dirty="0">
              <a:solidFill>
                <a:srgbClr val="C00000"/>
              </a:solidFill>
              <a:effectLst/>
              <a:latin typeface="#9Slide03 SFU Futura_12" panose="020B0604020202020204" charset="0"/>
              <a:ea typeface="Cambria" panose="02040503050406030204" pitchFamily="18" charset="0"/>
            </a:endParaRPr>
          </a:p>
        </p:txBody>
      </p:sp>
      <p:sp>
        <p:nvSpPr>
          <p:cNvPr id="32" name="Rectangle 31"/>
          <p:cNvSpPr/>
          <p:nvPr/>
        </p:nvSpPr>
        <p:spPr>
          <a:xfrm>
            <a:off x="1998093" y="2275578"/>
            <a:ext cx="7444733" cy="1578894"/>
          </a:xfrm>
          <a:prstGeom prst="rect">
            <a:avLst/>
          </a:prstGeom>
        </p:spPr>
        <p:txBody>
          <a:bodyPr wrap="square">
            <a:spAutoFit/>
          </a:bodyPr>
          <a:lstStyle/>
          <a:p>
            <a:pPr marR="0" lvl="0" algn="just">
              <a:lnSpc>
                <a:spcPct val="115000"/>
              </a:lnSpc>
              <a:spcBef>
                <a:spcPts val="0"/>
              </a:spcBef>
              <a:spcAft>
                <a:spcPts val="0"/>
              </a:spcAft>
            </a:pPr>
            <a:r>
              <a:rPr lang="en-US" sz="2800" b="1" dirty="0" smtClean="0">
                <a:solidFill>
                  <a:srgbClr val="2B8D3A"/>
                </a:solidFill>
                <a:latin typeface="#9Slide03 SFU Futura_12" panose="020B0604020202020204" charset="0"/>
                <a:ea typeface="Cambria" panose="02040503050406030204" pitchFamily="18" charset="0"/>
              </a:rPr>
              <a:t>- EU </a:t>
            </a:r>
            <a:r>
              <a:rPr lang="en-US" sz="2800" b="1" dirty="0" err="1">
                <a:solidFill>
                  <a:srgbClr val="2B8D3A"/>
                </a:solidFill>
                <a:latin typeface="#9Slide03 SFU Futura_12" panose="020B0604020202020204" charset="0"/>
                <a:ea typeface="Cambria" panose="02040503050406030204" pitchFamily="18" charset="0"/>
              </a:rPr>
              <a:t>l</a:t>
            </a:r>
            <a:r>
              <a:rPr lang="en-US" sz="2800" b="1" dirty="0" err="1" smtClean="0">
                <a:solidFill>
                  <a:srgbClr val="2B8D3A"/>
                </a:solidFill>
                <a:latin typeface="#9Slide03 SFU Futura_12" panose="020B0604020202020204" charset="0"/>
                <a:ea typeface="Cambria" panose="02040503050406030204" pitchFamily="18" charset="0"/>
              </a:rPr>
              <a:t>à</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t</a:t>
            </a:r>
            <a:r>
              <a:rPr lang="en-US" sz="2800" b="1" dirty="0" err="1" smtClean="0">
                <a:solidFill>
                  <a:srgbClr val="2B8D3A"/>
                </a:solidFill>
                <a:latin typeface="#9Slide03 SFU Futura_12" panose="020B0604020202020204" charset="0"/>
                <a:ea typeface="Cambria" panose="02040503050406030204" pitchFamily="18" charset="0"/>
              </a:rPr>
              <a:t>rung</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tâm</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trao</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đổi</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hàng</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hoá</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và</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dịch</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vụ</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lớn</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nhất</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thế</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giới</a:t>
            </a:r>
            <a:r>
              <a:rPr lang="en-US" sz="2800" b="1" dirty="0">
                <a:solidFill>
                  <a:srgbClr val="2B8D3A"/>
                </a:solidFill>
                <a:latin typeface="#9Slide03 SFU Futura_12" panose="020B0604020202020204" charset="0"/>
                <a:ea typeface="Cambria" panose="02040503050406030204" pitchFamily="18" charset="0"/>
              </a:rPr>
              <a:t> </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chiếm</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a:solidFill>
                  <a:srgbClr val="2B8D3A"/>
                </a:solidFill>
                <a:latin typeface="#9Slide03 SFU Futura_12" panose="020B0604020202020204" charset="0"/>
                <a:ea typeface="Cambria" panose="02040503050406030204" pitchFamily="18" charset="0"/>
              </a:rPr>
              <a:t>31% </a:t>
            </a:r>
            <a:r>
              <a:rPr lang="en-US" sz="2800" b="1" dirty="0" err="1">
                <a:solidFill>
                  <a:srgbClr val="2B8D3A"/>
                </a:solidFill>
                <a:latin typeface="#9Slide03 SFU Futura_12" panose="020B0604020202020204" charset="0"/>
                <a:ea typeface="Cambria" panose="02040503050406030204" pitchFamily="18" charset="0"/>
              </a:rPr>
              <a:t>giá</a:t>
            </a:r>
            <a:r>
              <a:rPr lang="en-US" sz="2800" b="1" dirty="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trị</a:t>
            </a:r>
            <a:r>
              <a:rPr lang="en-US" sz="2800" b="1" dirty="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xuất</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khẩu</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hàng</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hóa</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và</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dịch</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vụ</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của</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thế</a:t>
            </a:r>
            <a:r>
              <a:rPr lang="en-US" sz="2800" b="1" dirty="0" smtClean="0">
                <a:solidFill>
                  <a:srgbClr val="2B8D3A"/>
                </a:solidFill>
                <a:latin typeface="#9Slide03 SFU Futura_12" panose="020B0604020202020204" charset="0"/>
                <a:ea typeface="Cambria" panose="02040503050406030204" pitchFamily="18" charset="0"/>
              </a:rPr>
              <a:t> </a:t>
            </a:r>
            <a:r>
              <a:rPr lang="en-US" sz="2800" b="1" dirty="0" err="1" smtClean="0">
                <a:solidFill>
                  <a:srgbClr val="2B8D3A"/>
                </a:solidFill>
                <a:latin typeface="#9Slide03 SFU Futura_12" panose="020B0604020202020204" charset="0"/>
                <a:ea typeface="Cambria" panose="02040503050406030204" pitchFamily="18" charset="0"/>
              </a:rPr>
              <a:t>giới</a:t>
            </a:r>
            <a:endParaRPr lang="en-US" sz="2800" b="1" dirty="0">
              <a:solidFill>
                <a:srgbClr val="2B8D3A"/>
              </a:solidFill>
              <a:effectLst/>
              <a:latin typeface="#9Slide03 SFU Futura_12" panose="020B0604020202020204" charset="0"/>
              <a:ea typeface="Cambria" panose="02040503050406030204" pitchFamily="18" charset="0"/>
            </a:endParaRPr>
          </a:p>
        </p:txBody>
      </p:sp>
      <p:sp>
        <p:nvSpPr>
          <p:cNvPr id="33" name="Rectangle 32"/>
          <p:cNvSpPr/>
          <p:nvPr/>
        </p:nvSpPr>
        <p:spPr>
          <a:xfrm>
            <a:off x="2108372" y="4748102"/>
            <a:ext cx="7355264" cy="1083374"/>
          </a:xfrm>
          <a:prstGeom prst="rect">
            <a:avLst/>
          </a:prstGeom>
        </p:spPr>
        <p:txBody>
          <a:bodyPr wrap="square">
            <a:spAutoFit/>
          </a:bodyPr>
          <a:lstStyle/>
          <a:p>
            <a:pPr marR="0" lvl="0" algn="just">
              <a:lnSpc>
                <a:spcPct val="115000"/>
              </a:lnSpc>
              <a:spcBef>
                <a:spcPts val="0"/>
              </a:spcBef>
              <a:spcAft>
                <a:spcPts val="0"/>
              </a:spcAft>
            </a:pPr>
            <a:r>
              <a:rPr lang="en-US" sz="2800" b="1" dirty="0" smtClean="0">
                <a:solidFill>
                  <a:srgbClr val="0033CC"/>
                </a:solidFill>
                <a:latin typeface="#9Slide03 SFU Futura_12" panose="020B0604020202020204" charset="0"/>
                <a:ea typeface="Cambria" panose="02040503050406030204" pitchFamily="18" charset="0"/>
              </a:rPr>
              <a:t>- EU </a:t>
            </a:r>
            <a:r>
              <a:rPr lang="en-US" sz="2800" b="1" dirty="0" err="1" smtClean="0">
                <a:solidFill>
                  <a:srgbClr val="0033CC"/>
                </a:solidFill>
                <a:latin typeface="#9Slide03 SFU Futura_12" panose="020B0604020202020204" charset="0"/>
                <a:ea typeface="Cambria" panose="02040503050406030204" pitchFamily="18" charset="0"/>
              </a:rPr>
              <a:t>là</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đối</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tác</a:t>
            </a:r>
            <a:r>
              <a:rPr lang="en-US" sz="2800" b="1" dirty="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thương</a:t>
            </a:r>
            <a:r>
              <a:rPr lang="en-US" sz="2800" b="1" dirty="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mại</a:t>
            </a:r>
            <a:r>
              <a:rPr lang="en-US" sz="2800" b="1" dirty="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hàng</a:t>
            </a:r>
            <a:r>
              <a:rPr lang="en-US" sz="2800" b="1" dirty="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đầu</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của</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hơn</a:t>
            </a:r>
            <a:r>
              <a:rPr lang="en-US" sz="2800" b="1" dirty="0" smtClean="0">
                <a:solidFill>
                  <a:srgbClr val="0033CC"/>
                </a:solidFill>
                <a:latin typeface="#9Slide03 SFU Futura_12" panose="020B0604020202020204" charset="0"/>
                <a:ea typeface="Cambria" panose="02040503050406030204" pitchFamily="18" charset="0"/>
              </a:rPr>
              <a:t> 80 </a:t>
            </a:r>
            <a:r>
              <a:rPr lang="en-US" sz="2800" b="1" dirty="0" err="1" smtClean="0">
                <a:solidFill>
                  <a:srgbClr val="0033CC"/>
                </a:solidFill>
                <a:latin typeface="#9Slide03 SFU Futura_12" panose="020B0604020202020204" charset="0"/>
                <a:ea typeface="Cambria" panose="02040503050406030204" pitchFamily="18" charset="0"/>
              </a:rPr>
              <a:t>quốc</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gia</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trong</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đó</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có</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smtClean="0">
                <a:solidFill>
                  <a:srgbClr val="0033CC"/>
                </a:solidFill>
                <a:latin typeface="#9Slide03 SFU Futura_12" panose="020B0604020202020204" charset="0"/>
                <a:ea typeface="Cambria" panose="02040503050406030204" pitchFamily="18" charset="0"/>
              </a:rPr>
              <a:t>Việt</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a:solidFill>
                  <a:srgbClr val="0033CC"/>
                </a:solidFill>
                <a:latin typeface="#9Slide03 SFU Futura_12" panose="020B0604020202020204" charset="0"/>
                <a:ea typeface="Cambria" panose="02040503050406030204" pitchFamily="18" charset="0"/>
              </a:rPr>
              <a:t>Nam</a:t>
            </a:r>
            <a:r>
              <a:rPr lang="en-US" sz="2800" b="1" dirty="0" smtClean="0">
                <a:solidFill>
                  <a:srgbClr val="0033CC"/>
                </a:solidFill>
                <a:latin typeface="#9Slide03 SFU Futura_12" panose="020B0604020202020204" charset="0"/>
                <a:ea typeface="Cambria" panose="02040503050406030204" pitchFamily="18" charset="0"/>
              </a:rPr>
              <a:t>.</a:t>
            </a:r>
            <a:endParaRPr lang="en-US" sz="2800" b="1" dirty="0">
              <a:solidFill>
                <a:srgbClr val="0033CC"/>
              </a:solidFill>
              <a:latin typeface="#9Slide03 SFU Futura_12" panose="020B0604020202020204" charset="0"/>
              <a:ea typeface="Cambria" panose="02040503050406030204" pitchFamily="18" charset="0"/>
            </a:endParaRPr>
          </a:p>
        </p:txBody>
      </p:sp>
      <p:sp>
        <p:nvSpPr>
          <p:cNvPr id="34" name="Rectangle 33"/>
          <p:cNvSpPr/>
          <p:nvPr/>
        </p:nvSpPr>
        <p:spPr>
          <a:xfrm>
            <a:off x="2087563" y="3931515"/>
            <a:ext cx="7355263" cy="523220"/>
          </a:xfrm>
          <a:prstGeom prst="rect">
            <a:avLst/>
          </a:prstGeom>
        </p:spPr>
        <p:txBody>
          <a:bodyPr wrap="square">
            <a:spAutoFit/>
          </a:bodyPr>
          <a:lstStyle/>
          <a:p>
            <a:r>
              <a:rPr lang="en-US" sz="2800" b="1" dirty="0" smtClean="0">
                <a:latin typeface="#9Slide03 SFU Futura_12" panose="020B0604020202020204" charset="0"/>
                <a:ea typeface="Cambria" panose="02040503050406030204" pitchFamily="18" charset="0"/>
              </a:rPr>
              <a:t>-EU  </a:t>
            </a:r>
            <a:r>
              <a:rPr lang="en-US" sz="2800" b="1" dirty="0" err="1">
                <a:latin typeface="#9Slide03 SFU Futura_12" panose="020B0604020202020204" charset="0"/>
                <a:ea typeface="Cambria" panose="02040503050406030204" pitchFamily="18" charset="0"/>
              </a:rPr>
              <a:t>l</a:t>
            </a:r>
            <a:r>
              <a:rPr lang="en-US" sz="2800" b="1" dirty="0" err="1" smtClean="0">
                <a:latin typeface="#9Slide03 SFU Futura_12" panose="020B0604020202020204" charset="0"/>
                <a:ea typeface="Cambria" panose="02040503050406030204" pitchFamily="18" charset="0"/>
              </a:rPr>
              <a:t>à</a:t>
            </a:r>
            <a:r>
              <a:rPr lang="en-US" sz="2800" b="1" dirty="0" smtClean="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a:t>
            </a:r>
            <a:r>
              <a:rPr lang="en-US" sz="2800" b="1" dirty="0" err="1" smtClean="0">
                <a:latin typeface="#9Slide03 SFU Futura_12" panose="020B0604020202020204" charset="0"/>
                <a:ea typeface="Cambria" panose="02040503050406030204" pitchFamily="18" charset="0"/>
              </a:rPr>
              <a:t>rung</a:t>
            </a:r>
            <a:r>
              <a:rPr lang="en-US" sz="2800" b="1" dirty="0" smtClean="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tâm</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tài</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chính</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lớn</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trên</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thế</a:t>
            </a:r>
            <a:r>
              <a:rPr lang="en-US" sz="2800" b="1" dirty="0">
                <a:latin typeface="#9Slide03 SFU Futura_12" panose="020B0604020202020204" charset="0"/>
                <a:ea typeface="Cambria" panose="02040503050406030204" pitchFamily="18" charset="0"/>
              </a:rPr>
              <a:t> </a:t>
            </a:r>
            <a:r>
              <a:rPr lang="en-US" sz="2800" b="1" dirty="0" err="1">
                <a:latin typeface="#9Slide03 SFU Futura_12" panose="020B0604020202020204" charset="0"/>
                <a:ea typeface="Cambria" panose="02040503050406030204" pitchFamily="18" charset="0"/>
              </a:rPr>
              <a:t>giới</a:t>
            </a:r>
            <a:r>
              <a:rPr lang="en-US" sz="2800" b="1" dirty="0">
                <a:latin typeface="#9Slide03 SFU Futura_12" panose="020B0604020202020204" charset="0"/>
                <a:ea typeface="Cambria" panose="02040503050406030204" pitchFamily="18" charset="0"/>
              </a:rPr>
              <a:t>.</a:t>
            </a:r>
            <a:endParaRPr lang="en-US" sz="2800" b="1" dirty="0">
              <a:latin typeface="#9Slide03 SFU Futura_12" panose="020B0604020202020204" charset="0"/>
            </a:endParaRPr>
          </a:p>
        </p:txBody>
      </p:sp>
    </p:spTree>
    <p:extLst>
      <p:ext uri="{BB962C8B-B14F-4D97-AF65-F5344CB8AC3E}">
        <p14:creationId xmlns:p14="http://schemas.microsoft.com/office/powerpoint/2010/main" val="42914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80">
                                          <p:stCondLst>
                                            <p:cond delay="0"/>
                                          </p:stCondLst>
                                        </p:cTn>
                                        <p:tgtEl>
                                          <p:spTgt spid="30"/>
                                        </p:tgtEl>
                                      </p:cBhvr>
                                    </p:animEffect>
                                    <p:anim calcmode="lin" valueType="num">
                                      <p:cBhvr>
                                        <p:cTn id="1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1" dur="26">
                                          <p:stCondLst>
                                            <p:cond delay="650"/>
                                          </p:stCondLst>
                                        </p:cTn>
                                        <p:tgtEl>
                                          <p:spTgt spid="30"/>
                                        </p:tgtEl>
                                      </p:cBhvr>
                                      <p:to x="100000" y="60000"/>
                                    </p:animScale>
                                    <p:animScale>
                                      <p:cBhvr>
                                        <p:cTn id="22" dur="166" decel="50000">
                                          <p:stCondLst>
                                            <p:cond delay="676"/>
                                          </p:stCondLst>
                                        </p:cTn>
                                        <p:tgtEl>
                                          <p:spTgt spid="30"/>
                                        </p:tgtEl>
                                      </p:cBhvr>
                                      <p:to x="100000" y="100000"/>
                                    </p:animScale>
                                    <p:animScale>
                                      <p:cBhvr>
                                        <p:cTn id="23" dur="26">
                                          <p:stCondLst>
                                            <p:cond delay="1312"/>
                                          </p:stCondLst>
                                        </p:cTn>
                                        <p:tgtEl>
                                          <p:spTgt spid="30"/>
                                        </p:tgtEl>
                                      </p:cBhvr>
                                      <p:to x="100000" y="80000"/>
                                    </p:animScale>
                                    <p:animScale>
                                      <p:cBhvr>
                                        <p:cTn id="24" dur="166" decel="50000">
                                          <p:stCondLst>
                                            <p:cond delay="1338"/>
                                          </p:stCondLst>
                                        </p:cTn>
                                        <p:tgtEl>
                                          <p:spTgt spid="30"/>
                                        </p:tgtEl>
                                      </p:cBhvr>
                                      <p:to x="100000" y="100000"/>
                                    </p:animScale>
                                    <p:animScale>
                                      <p:cBhvr>
                                        <p:cTn id="25" dur="26">
                                          <p:stCondLst>
                                            <p:cond delay="1642"/>
                                          </p:stCondLst>
                                        </p:cTn>
                                        <p:tgtEl>
                                          <p:spTgt spid="30"/>
                                        </p:tgtEl>
                                      </p:cBhvr>
                                      <p:to x="100000" y="90000"/>
                                    </p:animScale>
                                    <p:animScale>
                                      <p:cBhvr>
                                        <p:cTn id="26" dur="166" decel="50000">
                                          <p:stCondLst>
                                            <p:cond delay="1668"/>
                                          </p:stCondLst>
                                        </p:cTn>
                                        <p:tgtEl>
                                          <p:spTgt spid="30"/>
                                        </p:tgtEl>
                                      </p:cBhvr>
                                      <p:to x="100000" y="100000"/>
                                    </p:animScale>
                                    <p:animScale>
                                      <p:cBhvr>
                                        <p:cTn id="27" dur="26">
                                          <p:stCondLst>
                                            <p:cond delay="1808"/>
                                          </p:stCondLst>
                                        </p:cTn>
                                        <p:tgtEl>
                                          <p:spTgt spid="30"/>
                                        </p:tgtEl>
                                      </p:cBhvr>
                                      <p:to x="100000" y="95000"/>
                                    </p:animScale>
                                    <p:animScale>
                                      <p:cBhvr>
                                        <p:cTn id="28" dur="166" decel="50000">
                                          <p:stCondLst>
                                            <p:cond delay="1834"/>
                                          </p:stCondLst>
                                        </p:cTn>
                                        <p:tgtEl>
                                          <p:spTgt spid="30"/>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80">
                                          <p:stCondLst>
                                            <p:cond delay="0"/>
                                          </p:stCondLst>
                                        </p:cTn>
                                        <p:tgtEl>
                                          <p:spTgt spid="31"/>
                                        </p:tgtEl>
                                      </p:cBhvr>
                                    </p:animEffect>
                                    <p:anim calcmode="lin" valueType="num">
                                      <p:cBhvr>
                                        <p:cTn id="3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7" dur="26">
                                          <p:stCondLst>
                                            <p:cond delay="650"/>
                                          </p:stCondLst>
                                        </p:cTn>
                                        <p:tgtEl>
                                          <p:spTgt spid="31"/>
                                        </p:tgtEl>
                                      </p:cBhvr>
                                      <p:to x="100000" y="60000"/>
                                    </p:animScale>
                                    <p:animScale>
                                      <p:cBhvr>
                                        <p:cTn id="38" dur="166" decel="50000">
                                          <p:stCondLst>
                                            <p:cond delay="676"/>
                                          </p:stCondLst>
                                        </p:cTn>
                                        <p:tgtEl>
                                          <p:spTgt spid="31"/>
                                        </p:tgtEl>
                                      </p:cBhvr>
                                      <p:to x="100000" y="100000"/>
                                    </p:animScale>
                                    <p:animScale>
                                      <p:cBhvr>
                                        <p:cTn id="39" dur="26">
                                          <p:stCondLst>
                                            <p:cond delay="1312"/>
                                          </p:stCondLst>
                                        </p:cTn>
                                        <p:tgtEl>
                                          <p:spTgt spid="31"/>
                                        </p:tgtEl>
                                      </p:cBhvr>
                                      <p:to x="100000" y="80000"/>
                                    </p:animScale>
                                    <p:animScale>
                                      <p:cBhvr>
                                        <p:cTn id="40" dur="166" decel="50000">
                                          <p:stCondLst>
                                            <p:cond delay="1338"/>
                                          </p:stCondLst>
                                        </p:cTn>
                                        <p:tgtEl>
                                          <p:spTgt spid="31"/>
                                        </p:tgtEl>
                                      </p:cBhvr>
                                      <p:to x="100000" y="100000"/>
                                    </p:animScale>
                                    <p:animScale>
                                      <p:cBhvr>
                                        <p:cTn id="41" dur="26">
                                          <p:stCondLst>
                                            <p:cond delay="1642"/>
                                          </p:stCondLst>
                                        </p:cTn>
                                        <p:tgtEl>
                                          <p:spTgt spid="31"/>
                                        </p:tgtEl>
                                      </p:cBhvr>
                                      <p:to x="100000" y="90000"/>
                                    </p:animScale>
                                    <p:animScale>
                                      <p:cBhvr>
                                        <p:cTn id="42" dur="166" decel="50000">
                                          <p:stCondLst>
                                            <p:cond delay="1668"/>
                                          </p:stCondLst>
                                        </p:cTn>
                                        <p:tgtEl>
                                          <p:spTgt spid="31"/>
                                        </p:tgtEl>
                                      </p:cBhvr>
                                      <p:to x="100000" y="100000"/>
                                    </p:animScale>
                                    <p:animScale>
                                      <p:cBhvr>
                                        <p:cTn id="43" dur="26">
                                          <p:stCondLst>
                                            <p:cond delay="1808"/>
                                          </p:stCondLst>
                                        </p:cTn>
                                        <p:tgtEl>
                                          <p:spTgt spid="31"/>
                                        </p:tgtEl>
                                      </p:cBhvr>
                                      <p:to x="100000" y="95000"/>
                                    </p:animScale>
                                    <p:animScale>
                                      <p:cBhvr>
                                        <p:cTn id="44" dur="166" decel="50000">
                                          <p:stCondLst>
                                            <p:cond delay="1834"/>
                                          </p:stCondLst>
                                        </p:cTn>
                                        <p:tgtEl>
                                          <p:spTgt spid="3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80">
                                          <p:stCondLst>
                                            <p:cond delay="0"/>
                                          </p:stCondLst>
                                        </p:cTn>
                                        <p:tgtEl>
                                          <p:spTgt spid="32"/>
                                        </p:tgtEl>
                                      </p:cBhvr>
                                    </p:animEffect>
                                    <p:anim calcmode="lin" valueType="num">
                                      <p:cBhvr>
                                        <p:cTn id="4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3" dur="26">
                                          <p:stCondLst>
                                            <p:cond delay="650"/>
                                          </p:stCondLst>
                                        </p:cTn>
                                        <p:tgtEl>
                                          <p:spTgt spid="32"/>
                                        </p:tgtEl>
                                      </p:cBhvr>
                                      <p:to x="100000" y="60000"/>
                                    </p:animScale>
                                    <p:animScale>
                                      <p:cBhvr>
                                        <p:cTn id="54" dur="166" decel="50000">
                                          <p:stCondLst>
                                            <p:cond delay="676"/>
                                          </p:stCondLst>
                                        </p:cTn>
                                        <p:tgtEl>
                                          <p:spTgt spid="32"/>
                                        </p:tgtEl>
                                      </p:cBhvr>
                                      <p:to x="100000" y="100000"/>
                                    </p:animScale>
                                    <p:animScale>
                                      <p:cBhvr>
                                        <p:cTn id="55" dur="26">
                                          <p:stCondLst>
                                            <p:cond delay="1312"/>
                                          </p:stCondLst>
                                        </p:cTn>
                                        <p:tgtEl>
                                          <p:spTgt spid="32"/>
                                        </p:tgtEl>
                                      </p:cBhvr>
                                      <p:to x="100000" y="80000"/>
                                    </p:animScale>
                                    <p:animScale>
                                      <p:cBhvr>
                                        <p:cTn id="56" dur="166" decel="50000">
                                          <p:stCondLst>
                                            <p:cond delay="1338"/>
                                          </p:stCondLst>
                                        </p:cTn>
                                        <p:tgtEl>
                                          <p:spTgt spid="32"/>
                                        </p:tgtEl>
                                      </p:cBhvr>
                                      <p:to x="100000" y="100000"/>
                                    </p:animScale>
                                    <p:animScale>
                                      <p:cBhvr>
                                        <p:cTn id="57" dur="26">
                                          <p:stCondLst>
                                            <p:cond delay="1642"/>
                                          </p:stCondLst>
                                        </p:cTn>
                                        <p:tgtEl>
                                          <p:spTgt spid="32"/>
                                        </p:tgtEl>
                                      </p:cBhvr>
                                      <p:to x="100000" y="90000"/>
                                    </p:animScale>
                                    <p:animScale>
                                      <p:cBhvr>
                                        <p:cTn id="58" dur="166" decel="50000">
                                          <p:stCondLst>
                                            <p:cond delay="1668"/>
                                          </p:stCondLst>
                                        </p:cTn>
                                        <p:tgtEl>
                                          <p:spTgt spid="32"/>
                                        </p:tgtEl>
                                      </p:cBhvr>
                                      <p:to x="100000" y="100000"/>
                                    </p:animScale>
                                    <p:animScale>
                                      <p:cBhvr>
                                        <p:cTn id="59" dur="26">
                                          <p:stCondLst>
                                            <p:cond delay="1808"/>
                                          </p:stCondLst>
                                        </p:cTn>
                                        <p:tgtEl>
                                          <p:spTgt spid="32"/>
                                        </p:tgtEl>
                                      </p:cBhvr>
                                      <p:to x="100000" y="95000"/>
                                    </p:animScale>
                                    <p:animScale>
                                      <p:cBhvr>
                                        <p:cTn id="60" dur="166" decel="50000">
                                          <p:stCondLst>
                                            <p:cond delay="1834"/>
                                          </p:stCondLst>
                                        </p:cTn>
                                        <p:tgtEl>
                                          <p:spTgt spid="32"/>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80">
                                          <p:stCondLst>
                                            <p:cond delay="0"/>
                                          </p:stCondLst>
                                        </p:cTn>
                                        <p:tgtEl>
                                          <p:spTgt spid="29"/>
                                        </p:tgtEl>
                                      </p:cBhvr>
                                    </p:animEffect>
                                    <p:anim calcmode="lin" valueType="num">
                                      <p:cBhvr>
                                        <p:cTn id="6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9" dur="26">
                                          <p:stCondLst>
                                            <p:cond delay="650"/>
                                          </p:stCondLst>
                                        </p:cTn>
                                        <p:tgtEl>
                                          <p:spTgt spid="29"/>
                                        </p:tgtEl>
                                      </p:cBhvr>
                                      <p:to x="100000" y="60000"/>
                                    </p:animScale>
                                    <p:animScale>
                                      <p:cBhvr>
                                        <p:cTn id="70" dur="166" decel="50000">
                                          <p:stCondLst>
                                            <p:cond delay="676"/>
                                          </p:stCondLst>
                                        </p:cTn>
                                        <p:tgtEl>
                                          <p:spTgt spid="29"/>
                                        </p:tgtEl>
                                      </p:cBhvr>
                                      <p:to x="100000" y="100000"/>
                                    </p:animScale>
                                    <p:animScale>
                                      <p:cBhvr>
                                        <p:cTn id="71" dur="26">
                                          <p:stCondLst>
                                            <p:cond delay="1312"/>
                                          </p:stCondLst>
                                        </p:cTn>
                                        <p:tgtEl>
                                          <p:spTgt spid="29"/>
                                        </p:tgtEl>
                                      </p:cBhvr>
                                      <p:to x="100000" y="80000"/>
                                    </p:animScale>
                                    <p:animScale>
                                      <p:cBhvr>
                                        <p:cTn id="72" dur="166" decel="50000">
                                          <p:stCondLst>
                                            <p:cond delay="1338"/>
                                          </p:stCondLst>
                                        </p:cTn>
                                        <p:tgtEl>
                                          <p:spTgt spid="29"/>
                                        </p:tgtEl>
                                      </p:cBhvr>
                                      <p:to x="100000" y="100000"/>
                                    </p:animScale>
                                    <p:animScale>
                                      <p:cBhvr>
                                        <p:cTn id="73" dur="26">
                                          <p:stCondLst>
                                            <p:cond delay="1642"/>
                                          </p:stCondLst>
                                        </p:cTn>
                                        <p:tgtEl>
                                          <p:spTgt spid="29"/>
                                        </p:tgtEl>
                                      </p:cBhvr>
                                      <p:to x="100000" y="90000"/>
                                    </p:animScale>
                                    <p:animScale>
                                      <p:cBhvr>
                                        <p:cTn id="74" dur="166" decel="50000">
                                          <p:stCondLst>
                                            <p:cond delay="1668"/>
                                          </p:stCondLst>
                                        </p:cTn>
                                        <p:tgtEl>
                                          <p:spTgt spid="29"/>
                                        </p:tgtEl>
                                      </p:cBhvr>
                                      <p:to x="100000" y="100000"/>
                                    </p:animScale>
                                    <p:animScale>
                                      <p:cBhvr>
                                        <p:cTn id="75" dur="26">
                                          <p:stCondLst>
                                            <p:cond delay="1808"/>
                                          </p:stCondLst>
                                        </p:cTn>
                                        <p:tgtEl>
                                          <p:spTgt spid="29"/>
                                        </p:tgtEl>
                                      </p:cBhvr>
                                      <p:to x="100000" y="95000"/>
                                    </p:animScale>
                                    <p:animScale>
                                      <p:cBhvr>
                                        <p:cTn id="76" dur="166" decel="50000">
                                          <p:stCondLst>
                                            <p:cond delay="1834"/>
                                          </p:stCondLst>
                                        </p:cTn>
                                        <p:tgtEl>
                                          <p:spTgt spid="29"/>
                                        </p:tgtEl>
                                      </p:cBhvr>
                                      <p:to x="100000" y="100000"/>
                                    </p:animScale>
                                  </p:childTnLst>
                                </p:cTn>
                              </p:par>
                              <p:par>
                                <p:cTn id="77" presetID="26"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80">
                                          <p:stCondLst>
                                            <p:cond delay="0"/>
                                          </p:stCondLst>
                                        </p:cTn>
                                        <p:tgtEl>
                                          <p:spTgt spid="34"/>
                                        </p:tgtEl>
                                      </p:cBhvr>
                                    </p:animEffect>
                                    <p:anim calcmode="lin" valueType="num">
                                      <p:cBhvr>
                                        <p:cTn id="8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5" dur="26">
                                          <p:stCondLst>
                                            <p:cond delay="650"/>
                                          </p:stCondLst>
                                        </p:cTn>
                                        <p:tgtEl>
                                          <p:spTgt spid="34"/>
                                        </p:tgtEl>
                                      </p:cBhvr>
                                      <p:to x="100000" y="60000"/>
                                    </p:animScale>
                                    <p:animScale>
                                      <p:cBhvr>
                                        <p:cTn id="86" dur="166" decel="50000">
                                          <p:stCondLst>
                                            <p:cond delay="676"/>
                                          </p:stCondLst>
                                        </p:cTn>
                                        <p:tgtEl>
                                          <p:spTgt spid="34"/>
                                        </p:tgtEl>
                                      </p:cBhvr>
                                      <p:to x="100000" y="100000"/>
                                    </p:animScale>
                                    <p:animScale>
                                      <p:cBhvr>
                                        <p:cTn id="87" dur="26">
                                          <p:stCondLst>
                                            <p:cond delay="1312"/>
                                          </p:stCondLst>
                                        </p:cTn>
                                        <p:tgtEl>
                                          <p:spTgt spid="34"/>
                                        </p:tgtEl>
                                      </p:cBhvr>
                                      <p:to x="100000" y="80000"/>
                                    </p:animScale>
                                    <p:animScale>
                                      <p:cBhvr>
                                        <p:cTn id="88" dur="166" decel="50000">
                                          <p:stCondLst>
                                            <p:cond delay="1338"/>
                                          </p:stCondLst>
                                        </p:cTn>
                                        <p:tgtEl>
                                          <p:spTgt spid="34"/>
                                        </p:tgtEl>
                                      </p:cBhvr>
                                      <p:to x="100000" y="100000"/>
                                    </p:animScale>
                                    <p:animScale>
                                      <p:cBhvr>
                                        <p:cTn id="89" dur="26">
                                          <p:stCondLst>
                                            <p:cond delay="1642"/>
                                          </p:stCondLst>
                                        </p:cTn>
                                        <p:tgtEl>
                                          <p:spTgt spid="34"/>
                                        </p:tgtEl>
                                      </p:cBhvr>
                                      <p:to x="100000" y="90000"/>
                                    </p:animScale>
                                    <p:animScale>
                                      <p:cBhvr>
                                        <p:cTn id="90" dur="166" decel="50000">
                                          <p:stCondLst>
                                            <p:cond delay="1668"/>
                                          </p:stCondLst>
                                        </p:cTn>
                                        <p:tgtEl>
                                          <p:spTgt spid="34"/>
                                        </p:tgtEl>
                                      </p:cBhvr>
                                      <p:to x="100000" y="100000"/>
                                    </p:animScale>
                                    <p:animScale>
                                      <p:cBhvr>
                                        <p:cTn id="91" dur="26">
                                          <p:stCondLst>
                                            <p:cond delay="1808"/>
                                          </p:stCondLst>
                                        </p:cTn>
                                        <p:tgtEl>
                                          <p:spTgt spid="34"/>
                                        </p:tgtEl>
                                      </p:cBhvr>
                                      <p:to x="100000" y="95000"/>
                                    </p:animScale>
                                    <p:animScale>
                                      <p:cBhvr>
                                        <p:cTn id="92" dur="166" decel="50000">
                                          <p:stCondLst>
                                            <p:cond delay="1834"/>
                                          </p:stCondLst>
                                        </p:cTn>
                                        <p:tgtEl>
                                          <p:spTgt spid="34"/>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down)">
                                      <p:cBhvr>
                                        <p:cTn id="95" dur="580">
                                          <p:stCondLst>
                                            <p:cond delay="0"/>
                                          </p:stCondLst>
                                        </p:cTn>
                                        <p:tgtEl>
                                          <p:spTgt spid="33"/>
                                        </p:tgtEl>
                                      </p:cBhvr>
                                    </p:animEffect>
                                    <p:anim calcmode="lin" valueType="num">
                                      <p:cBhvr>
                                        <p:cTn id="9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1" dur="26">
                                          <p:stCondLst>
                                            <p:cond delay="650"/>
                                          </p:stCondLst>
                                        </p:cTn>
                                        <p:tgtEl>
                                          <p:spTgt spid="33"/>
                                        </p:tgtEl>
                                      </p:cBhvr>
                                      <p:to x="100000" y="60000"/>
                                    </p:animScale>
                                    <p:animScale>
                                      <p:cBhvr>
                                        <p:cTn id="102" dur="166" decel="50000">
                                          <p:stCondLst>
                                            <p:cond delay="676"/>
                                          </p:stCondLst>
                                        </p:cTn>
                                        <p:tgtEl>
                                          <p:spTgt spid="33"/>
                                        </p:tgtEl>
                                      </p:cBhvr>
                                      <p:to x="100000" y="100000"/>
                                    </p:animScale>
                                    <p:animScale>
                                      <p:cBhvr>
                                        <p:cTn id="103" dur="26">
                                          <p:stCondLst>
                                            <p:cond delay="1312"/>
                                          </p:stCondLst>
                                        </p:cTn>
                                        <p:tgtEl>
                                          <p:spTgt spid="33"/>
                                        </p:tgtEl>
                                      </p:cBhvr>
                                      <p:to x="100000" y="80000"/>
                                    </p:animScale>
                                    <p:animScale>
                                      <p:cBhvr>
                                        <p:cTn id="104" dur="166" decel="50000">
                                          <p:stCondLst>
                                            <p:cond delay="1338"/>
                                          </p:stCondLst>
                                        </p:cTn>
                                        <p:tgtEl>
                                          <p:spTgt spid="33"/>
                                        </p:tgtEl>
                                      </p:cBhvr>
                                      <p:to x="100000" y="100000"/>
                                    </p:animScale>
                                    <p:animScale>
                                      <p:cBhvr>
                                        <p:cTn id="105" dur="26">
                                          <p:stCondLst>
                                            <p:cond delay="1642"/>
                                          </p:stCondLst>
                                        </p:cTn>
                                        <p:tgtEl>
                                          <p:spTgt spid="33"/>
                                        </p:tgtEl>
                                      </p:cBhvr>
                                      <p:to x="100000" y="90000"/>
                                    </p:animScale>
                                    <p:animScale>
                                      <p:cBhvr>
                                        <p:cTn id="106" dur="166" decel="50000">
                                          <p:stCondLst>
                                            <p:cond delay="1668"/>
                                          </p:stCondLst>
                                        </p:cTn>
                                        <p:tgtEl>
                                          <p:spTgt spid="33"/>
                                        </p:tgtEl>
                                      </p:cBhvr>
                                      <p:to x="100000" y="100000"/>
                                    </p:animScale>
                                    <p:animScale>
                                      <p:cBhvr>
                                        <p:cTn id="107" dur="26">
                                          <p:stCondLst>
                                            <p:cond delay="1808"/>
                                          </p:stCondLst>
                                        </p:cTn>
                                        <p:tgtEl>
                                          <p:spTgt spid="33"/>
                                        </p:tgtEl>
                                      </p:cBhvr>
                                      <p:to x="100000" y="95000"/>
                                    </p:animScale>
                                    <p:animScale>
                                      <p:cBhvr>
                                        <p:cTn id="10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xmlns=""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xmlns="" id="{D6CE6303-3C40-4361-9869-64BB994762E1}"/>
              </a:ext>
            </a:extLst>
          </p:cNvPr>
          <p:cNvSpPr/>
          <p:nvPr/>
        </p:nvSpPr>
        <p:spPr>
          <a:xfrm>
            <a:off x="-263584" y="1420354"/>
            <a:ext cx="12355568"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0033CC"/>
                </a:solidFill>
                <a:latin typeface="#9Slide05 Great Vibes" panose="02000507080000020002" pitchFamily="2" charset="0"/>
                <a:cs typeface="Arial" panose="020B0604020202020204" pitchFamily="34" charset="0"/>
              </a:rPr>
              <a:t>Thử</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tài</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hiểu</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biết</a:t>
            </a:r>
            <a:endParaRPr lang="en-US" sz="115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xmlns=""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xmlns="" id="{BE55959A-1F2C-46C2-9FCD-F989F5DD87B7}"/>
              </a:ext>
            </a:extLst>
          </p:cNvPr>
          <p:cNvSpPr/>
          <p:nvPr/>
        </p:nvSpPr>
        <p:spPr>
          <a:xfrm>
            <a:off x="802827" y="3266534"/>
            <a:ext cx="2482076" cy="2119854"/>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Hoạt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động</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nhân</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xmlns="" id="{3582B86B-BF97-4986-B5E7-3EF41E0CF4DB}"/>
              </a:ext>
            </a:extLst>
          </p:cNvPr>
          <p:cNvSpPr/>
          <p:nvPr/>
        </p:nvSpPr>
        <p:spPr>
          <a:xfrm>
            <a:off x="4714494" y="3266533"/>
            <a:ext cx="3112336" cy="2119851"/>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Quan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nêu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hiểu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biết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của</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mình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về</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ảnh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đó</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xmlns="" id="{C22CBC91-7E69-41A0-A1C7-59D20020A212}"/>
              </a:ext>
            </a:extLst>
          </p:cNvPr>
          <p:cNvSpPr/>
          <p:nvPr/>
        </p:nvSpPr>
        <p:spPr>
          <a:xfrm>
            <a:off x="8801212" y="3256025"/>
            <a:ext cx="3290771" cy="2119854"/>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giơ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tay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nhanh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quyền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97" y="4731143"/>
            <a:ext cx="2260213" cy="226021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5"/>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Thinking Person PNG Image &amp;amp; PSD File Free Download - Lovepik | 40133302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020" t="4831" r="16684" b="10969"/>
          <a:stretch/>
        </p:blipFill>
        <p:spPr bwMode="auto">
          <a:xfrm>
            <a:off x="3117" y="4731143"/>
            <a:ext cx="1762666" cy="2173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ách giơ tay xung phong lên bảng nhận xét gì về bạn"/>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034" b="97288" l="5894" r="89431">
                        <a14:foregroundMark x1="67886" y1="62373" x2="67886" y2="62373"/>
                        <a14:foregroundMark x1="69512" y1="61695" x2="69512" y2="61695"/>
                        <a14:foregroundMark x1="78455" y1="55593" x2="78455" y2="55593"/>
                        <a14:foregroundMark x1="78455" y1="54915" x2="78455" y2="54915"/>
                        <a14:foregroundMark x1="73984" y1="93898" x2="73984" y2="93898"/>
                        <a14:foregroundMark x1="52846" y1="2034" x2="52846" y2="2034"/>
                        <a14:foregroundMark x1="26829" y1="60339" x2="26829" y2="60339"/>
                        <a14:foregroundMark x1="27439" y1="97627" x2="27439" y2="97627"/>
                        <a14:foregroundMark x1="81098" y1="84068" x2="81098" y2="84068"/>
                        <a14:foregroundMark x1="81098" y1="83051" x2="81098" y2="83051"/>
                        <a14:foregroundMark x1="76626" y1="47119" x2="76626" y2="47119"/>
                        <a14:foregroundMark x1="76626" y1="46441" x2="76626" y2="46441"/>
                        <a14:foregroundMark x1="5894" y1="65424" x2="5894" y2="65424"/>
                      </a14:backgroundRemoval>
                    </a14:imgEffect>
                  </a14:imgLayer>
                </a14:imgProps>
              </a:ext>
              <a:ext uri="{28A0092B-C50C-407E-A947-70E740481C1C}">
                <a14:useLocalDpi xmlns:a14="http://schemas.microsoft.com/office/drawing/2010/main" val="0"/>
              </a:ext>
            </a:extLst>
          </a:blip>
          <a:srcRect/>
          <a:stretch>
            <a:fillRect/>
          </a:stretch>
        </p:blipFill>
        <p:spPr bwMode="auto">
          <a:xfrm>
            <a:off x="7436923" y="4737441"/>
            <a:ext cx="2930612" cy="212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3587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xmlns="" id="{D6CE6303-3C40-4361-9869-64BB994762E1}"/>
              </a:ext>
            </a:extLst>
          </p:cNvPr>
          <p:cNvSpPr/>
          <p:nvPr/>
        </p:nvSpPr>
        <p:spPr>
          <a:xfrm>
            <a:off x="6071686" y="292991"/>
            <a:ext cx="4670970" cy="219180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TÌM </a:t>
            </a:r>
          </a:p>
          <a:p>
            <a:pPr algn="ctr"/>
            <a:r>
              <a:rPr lang="en-US" sz="6600" b="1" dirty="0" smtClean="0">
                <a:solidFill>
                  <a:srgbClr val="1DB920"/>
                </a:solidFill>
                <a:latin typeface="#9Slide03 SFU Futura_12" panose="020B0604020202020204" charset="0"/>
                <a:cs typeface="Arial" panose="020B0604020202020204" pitchFamily="34" charset="0"/>
              </a:rPr>
              <a:t>TỪ KHÓA</a:t>
            </a:r>
            <a:endParaRPr lang="en-US" sz="6600" b="1" dirty="0">
              <a:solidFill>
                <a:srgbClr val="1DB920"/>
              </a:solidFill>
              <a:latin typeface="#9Slide03 SFU Futura_12" panose="020B0604020202020204" charset="0"/>
              <a:cs typeface="Arial" panose="020B0604020202020204" pitchFamily="34" charset="0"/>
            </a:endParaRPr>
          </a:p>
        </p:txBody>
      </p:sp>
      <p:pic>
        <p:nvPicPr>
          <p:cNvPr id="12" name="Picture 2" descr="Những câu hỏi nên trả lời trước khi bắt đầu dự án – APMP"/>
          <p:cNvPicPr>
            <a:picLocks noChangeAspect="1" noChangeArrowheads="1"/>
          </p:cNvPicPr>
          <p:nvPr/>
        </p:nvPicPr>
        <p:blipFill rotWithShape="1">
          <a:blip r:embed="rId3">
            <a:extLst>
              <a:ext uri="{28A0092B-C50C-407E-A947-70E740481C1C}">
                <a14:useLocalDpi xmlns:a14="http://schemas.microsoft.com/office/drawing/2010/main" val="0"/>
              </a:ext>
            </a:extLst>
          </a:blip>
          <a:srcRect l="8432"/>
          <a:stretch/>
        </p:blipFill>
        <p:spPr bwMode="auto">
          <a:xfrm>
            <a:off x="9645444" y="16656"/>
            <a:ext cx="2497373" cy="138444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xmlns="" id="{BE55959A-1F2C-46C2-9FCD-F989F5DD87B7}"/>
              </a:ext>
            </a:extLst>
          </p:cNvPr>
          <p:cNvSpPr/>
          <p:nvPr/>
        </p:nvSpPr>
        <p:spPr>
          <a:xfrm>
            <a:off x="111641" y="2731127"/>
            <a:ext cx="1315937" cy="1486886"/>
          </a:xfrm>
          <a:prstGeom prst="roundRect">
            <a:avLst/>
          </a:prstGeom>
          <a:solidFill>
            <a:srgbClr val="FDCC9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xmlns="" id="{D5397E9F-57CE-4CBC-BF7D-C7F3ACC44961}"/>
              </a:ext>
            </a:extLst>
          </p:cNvPr>
          <p:cNvSpPr/>
          <p:nvPr/>
        </p:nvSpPr>
        <p:spPr>
          <a:xfrm>
            <a:off x="5495623" y="2761732"/>
            <a:ext cx="2125003"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khóa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thích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hợp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điền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chỗ</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xmlns="" id="{C22CBC91-7E69-41A0-A1C7-59D20020A212}"/>
              </a:ext>
            </a:extLst>
          </p:cNvPr>
          <p:cNvSpPr/>
          <p:nvPr/>
        </p:nvSpPr>
        <p:spPr>
          <a:xfrm>
            <a:off x="10030717" y="2752086"/>
            <a:ext cx="2136969"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Cặp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có</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nhiều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6" name="Picture 6" descr="Search keyword icon Royalty Free Vector Image - VectorStock"/>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53576" y="3968115"/>
            <a:ext cx="786327" cy="8500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hampions cup icon Royalty Free Vector Image - VectorStock">
            <a:extLst>
              <a:ext uri="{FF2B5EF4-FFF2-40B4-BE49-F238E27FC236}">
                <a16:creationId xmlns:a16="http://schemas.microsoft.com/office/drawing/2014/main" xmlns="" id="{542EEBD3-7673-4409-AA6F-977744C802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51904" y="3969749"/>
            <a:ext cx="482478" cy="5210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arketing, Find, Explore, research, network, keyword, optimization, seo,  internet, keyword research icon"/>
          <p:cNvPicPr>
            <a:picLocks noChangeAspect="1" noChangeArrowheads="1"/>
          </p:cNvPicPr>
          <p:nvPr/>
        </p:nvPicPr>
        <p:blipFill rotWithShape="1">
          <a:blip r:embed="rId7">
            <a:extLst>
              <a:ext uri="{28A0092B-C50C-407E-A947-70E740481C1C}">
                <a14:useLocalDpi xmlns:a14="http://schemas.microsoft.com/office/drawing/2010/main" val="0"/>
              </a:ext>
            </a:extLst>
          </a:blip>
          <a:srcRect l="12519" r="10789"/>
          <a:stretch/>
        </p:blipFill>
        <p:spPr bwMode="auto">
          <a:xfrm>
            <a:off x="5373781" y="569"/>
            <a:ext cx="1875840" cy="24459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xmlns="" id="{D5397E9F-57CE-4CBC-BF7D-C7F3ACC44961}"/>
              </a:ext>
            </a:extLst>
          </p:cNvPr>
          <p:cNvSpPr/>
          <p:nvPr/>
        </p:nvSpPr>
        <p:spPr>
          <a:xfrm>
            <a:off x="7766974" y="2739606"/>
            <a:ext cx="2011847" cy="1509011"/>
          </a:xfrm>
          <a:prstGeom prst="roundRect">
            <a:avLst/>
          </a:prstGeom>
          <a:solidFill>
            <a:srgbClr val="FDCC9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gian</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giờ</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đổi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bài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2"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xmlns="" id="{A502EEEF-18B8-4A77-9404-58674D215B1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498951" y="3968115"/>
            <a:ext cx="607205" cy="59430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xmlns="" id="{D5397E9F-57CE-4CBC-BF7D-C7F3ACC44961}"/>
              </a:ext>
            </a:extLst>
          </p:cNvPr>
          <p:cNvSpPr/>
          <p:nvPr/>
        </p:nvSpPr>
        <p:spPr>
          <a:xfrm>
            <a:off x="1579720" y="2783525"/>
            <a:ext cx="1505811" cy="1421172"/>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xmlns="" id="{D5397E9F-57CE-4CBC-BF7D-C7F3ACC44961}"/>
              </a:ext>
            </a:extLst>
          </p:cNvPr>
          <p:cNvSpPr/>
          <p:nvPr/>
        </p:nvSpPr>
        <p:spPr>
          <a:xfrm>
            <a:off x="3231881" y="2788731"/>
            <a:ext cx="2080627" cy="1429282"/>
          </a:xfrm>
          <a:prstGeom prst="roundRect">
            <a:avLst/>
          </a:prstGeom>
          <a:solidFill>
            <a:srgbClr val="FDCC9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a:t>
            </a:r>
            <a:r>
              <a:rPr lang="en-US" sz="2400" b="1" dirty="0" err="1" smtClean="0">
                <a:solidFill>
                  <a:schemeClr val="tx1"/>
                </a:solidFill>
                <a:latin typeface="#9Slide03 SFU Futura_12" panose="00000400000000000000" pitchFamily="2" charset="0"/>
                <a:cs typeface="Arial" panose="020B0604020202020204" pitchFamily="34" charset="0"/>
              </a:rPr>
              <a:t>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thứ</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1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6"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35352" y="3906162"/>
            <a:ext cx="788870" cy="8400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vyachievement - Luyện thi đại học mỹ, hỗ trợ thi tuyển đại học, trường nội  trú tại Mỹ">
            <a:extLst>
              <a:ext uri="{FF2B5EF4-FFF2-40B4-BE49-F238E27FC236}">
                <a16:creationId xmlns:a16="http://schemas.microsoft.com/office/drawing/2014/main" xmlns="" id="{3989AEFE-974B-478E-8EFE-5BDD0E4FE2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33664" y="3969749"/>
            <a:ext cx="729494" cy="7309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ương Quốc Anh và các loài hoa biểu tượng cho từng vùng - Tour du lịch Châu  Â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3489" y="4863968"/>
            <a:ext cx="7655333" cy="2053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4908" y="3849003"/>
            <a:ext cx="799828" cy="65230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81F2071E-DF8C-495C-8676-8F839E06F04F}"/>
              </a:ext>
            </a:extLst>
          </p:cNvPr>
          <p:cNvSpPr/>
          <p:nvPr/>
        </p:nvSpPr>
        <p:spPr>
          <a:xfrm>
            <a:off x="-587446" y="607656"/>
            <a:ext cx="6127543" cy="120032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31"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xmlns="" id="{8529DE91-F9A3-4AAE-9D59-914616AB64F5}"/>
              </a:ext>
            </a:extLst>
          </p:cNvPr>
          <p:cNvCxnSpPr/>
          <p:nvPr/>
        </p:nvCxnSpPr>
        <p:spPr>
          <a:xfrm>
            <a:off x="8508014" y="76241"/>
            <a:ext cx="27258" cy="6730473"/>
          </a:xfrm>
          <a:prstGeom prst="line">
            <a:avLst/>
          </a:prstGeom>
          <a:ln w="57150">
            <a:solidFill>
              <a:srgbClr val="008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xmlns="" id="{67EE3694-8414-4DFD-926A-EB30DD533E39}"/>
              </a:ext>
            </a:extLst>
          </p:cNvPr>
          <p:cNvSpPr/>
          <p:nvPr/>
        </p:nvSpPr>
        <p:spPr>
          <a:xfrm>
            <a:off x="13131" y="1050163"/>
            <a:ext cx="8335234" cy="5793167"/>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20B0604020202020204" charset="0"/>
              <a:cs typeface="Arial" panose="020B0604020202020204" pitchFamily="34" charset="0"/>
            </a:endParaRPr>
          </a:p>
        </p:txBody>
      </p:sp>
      <p:sp>
        <p:nvSpPr>
          <p:cNvPr id="5" name="Rectangle 4"/>
          <p:cNvSpPr/>
          <p:nvPr/>
        </p:nvSpPr>
        <p:spPr>
          <a:xfrm>
            <a:off x="2955225" y="165596"/>
            <a:ext cx="2901756"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THÔNG TIN</a:t>
            </a:r>
          </a:p>
        </p:txBody>
      </p:sp>
      <p:pic>
        <p:nvPicPr>
          <p:cNvPr id="22"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3826" y="33604"/>
            <a:ext cx="954672" cy="101655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091426" y="187941"/>
            <a:ext cx="2350323"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TỪ KHÓA</a:t>
            </a:r>
          </a:p>
        </p:txBody>
      </p:sp>
      <p:sp>
        <p:nvSpPr>
          <p:cNvPr id="24" name="Oval 23"/>
          <p:cNvSpPr/>
          <p:nvPr/>
        </p:nvSpPr>
        <p:spPr>
          <a:xfrm>
            <a:off x="8660294" y="89582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1</a:t>
            </a:r>
          </a:p>
        </p:txBody>
      </p:sp>
      <p:sp>
        <p:nvSpPr>
          <p:cNvPr id="38" name="Oval 37"/>
          <p:cNvSpPr/>
          <p:nvPr/>
        </p:nvSpPr>
        <p:spPr>
          <a:xfrm>
            <a:off x="8660294" y="1464996"/>
            <a:ext cx="499314"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2</a:t>
            </a:r>
          </a:p>
        </p:txBody>
      </p:sp>
      <p:sp>
        <p:nvSpPr>
          <p:cNvPr id="39" name="Oval 38"/>
          <p:cNvSpPr/>
          <p:nvPr/>
        </p:nvSpPr>
        <p:spPr>
          <a:xfrm>
            <a:off x="8668942" y="2043175"/>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3</a:t>
            </a:r>
          </a:p>
        </p:txBody>
      </p:sp>
      <p:sp>
        <p:nvSpPr>
          <p:cNvPr id="40" name="Oval 39"/>
          <p:cNvSpPr/>
          <p:nvPr/>
        </p:nvSpPr>
        <p:spPr>
          <a:xfrm>
            <a:off x="8717187" y="2621354"/>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4</a:t>
            </a:r>
          </a:p>
        </p:txBody>
      </p:sp>
      <p:sp>
        <p:nvSpPr>
          <p:cNvPr id="41" name="Oval 40"/>
          <p:cNvSpPr/>
          <p:nvPr/>
        </p:nvSpPr>
        <p:spPr>
          <a:xfrm>
            <a:off x="8717187" y="3198139"/>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5</a:t>
            </a:r>
          </a:p>
        </p:txBody>
      </p:sp>
      <p:sp>
        <p:nvSpPr>
          <p:cNvPr id="42" name="Oval 41"/>
          <p:cNvSpPr/>
          <p:nvPr/>
        </p:nvSpPr>
        <p:spPr>
          <a:xfrm>
            <a:off x="8731989" y="3783596"/>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6</a:t>
            </a:r>
          </a:p>
        </p:txBody>
      </p:sp>
      <p:sp>
        <p:nvSpPr>
          <p:cNvPr id="43" name="Oval 42"/>
          <p:cNvSpPr/>
          <p:nvPr/>
        </p:nvSpPr>
        <p:spPr>
          <a:xfrm>
            <a:off x="8731989" y="438309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7</a:t>
            </a:r>
          </a:p>
        </p:txBody>
      </p:sp>
      <p:sp>
        <p:nvSpPr>
          <p:cNvPr id="44" name="Oval 43"/>
          <p:cNvSpPr/>
          <p:nvPr/>
        </p:nvSpPr>
        <p:spPr>
          <a:xfrm>
            <a:off x="8761003" y="4982541"/>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8</a:t>
            </a:r>
          </a:p>
        </p:txBody>
      </p:sp>
      <p:sp>
        <p:nvSpPr>
          <p:cNvPr id="45" name="Oval 44"/>
          <p:cNvSpPr/>
          <p:nvPr/>
        </p:nvSpPr>
        <p:spPr>
          <a:xfrm>
            <a:off x="8761003" y="5567528"/>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9</a:t>
            </a:r>
          </a:p>
        </p:txBody>
      </p:sp>
      <p:sp>
        <p:nvSpPr>
          <p:cNvPr id="46" name="Oval 45"/>
          <p:cNvSpPr/>
          <p:nvPr/>
        </p:nvSpPr>
        <p:spPr>
          <a:xfrm>
            <a:off x="8590950" y="6165197"/>
            <a:ext cx="859396" cy="468576"/>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9Slide03 SFU Futura_12" panose="020B0604020202020204" charset="0"/>
              </a:rPr>
              <a:t>10</a:t>
            </a:r>
          </a:p>
        </p:txBody>
      </p:sp>
      <p:pic>
        <p:nvPicPr>
          <p:cNvPr id="2050" name="Picture 2" descr="Free Keys Glyph Icon - Available in SVG, PNG, EPS, AI &amp;amp; Icon fon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15" r="10283"/>
          <a:stretch/>
        </p:blipFill>
        <p:spPr bwMode="auto">
          <a:xfrm>
            <a:off x="11359290" y="-7302"/>
            <a:ext cx="832710" cy="946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27549" y="6079949"/>
            <a:ext cx="2772690"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cs typeface="Arial" panose="020B0604020202020204" pitchFamily="34" charset="0"/>
              </a:rPr>
              <a:t>thị</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trường</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4" name="Rectangle 3"/>
          <p:cNvSpPr/>
          <p:nvPr/>
        </p:nvSpPr>
        <p:spPr>
          <a:xfrm>
            <a:off x="9329306" y="2623889"/>
            <a:ext cx="601447"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80</a:t>
            </a:r>
            <a:endParaRPr lang="en-US" sz="2800" dirty="0">
              <a:solidFill>
                <a:srgbClr val="FF0000"/>
              </a:solidFill>
            </a:endParaRPr>
          </a:p>
        </p:txBody>
      </p:sp>
      <p:sp>
        <p:nvSpPr>
          <p:cNvPr id="6" name="Rectangle 5"/>
          <p:cNvSpPr/>
          <p:nvPr/>
        </p:nvSpPr>
        <p:spPr>
          <a:xfrm>
            <a:off x="9214692" y="874777"/>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7" name="Rectangle 6"/>
          <p:cNvSpPr/>
          <p:nvPr/>
        </p:nvSpPr>
        <p:spPr>
          <a:xfrm>
            <a:off x="9237634" y="1532780"/>
            <a:ext cx="2040943"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1/11/1993</a:t>
            </a:r>
            <a:endParaRPr lang="en-US" sz="2800" dirty="0">
              <a:solidFill>
                <a:srgbClr val="FF0000"/>
              </a:solidFill>
            </a:endParaRPr>
          </a:p>
        </p:txBody>
      </p:sp>
      <p:sp>
        <p:nvSpPr>
          <p:cNvPr id="8" name="Rectangle 7"/>
          <p:cNvSpPr/>
          <p:nvPr/>
        </p:nvSpPr>
        <p:spPr>
          <a:xfrm>
            <a:off x="9376702" y="3212827"/>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9" name="Rectangle 8"/>
          <p:cNvSpPr/>
          <p:nvPr/>
        </p:nvSpPr>
        <p:spPr>
          <a:xfrm>
            <a:off x="9245831" y="2089806"/>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10" name="Rectangle 9"/>
          <p:cNvSpPr/>
          <p:nvPr/>
        </p:nvSpPr>
        <p:spPr>
          <a:xfrm>
            <a:off x="9324019" y="3828667"/>
            <a:ext cx="2193229" cy="523220"/>
          </a:xfrm>
          <a:prstGeom prst="rect">
            <a:avLst/>
          </a:prstGeom>
        </p:spPr>
        <p:txBody>
          <a:bodyPr wrap="none">
            <a:spAutoFit/>
          </a:bodyPr>
          <a:lstStyle/>
          <a:p>
            <a:r>
              <a:rPr lang="en-US" sz="2800" b="1" dirty="0" err="1" smtClean="0">
                <a:solidFill>
                  <a:srgbClr val="FF0000"/>
                </a:solidFill>
                <a:latin typeface="#9Slide03 SFU Futura_12" panose="020B0604020202020204" charset="0"/>
                <a:cs typeface="Arial" panose="020B0604020202020204" pitchFamily="34" charset="0"/>
              </a:rPr>
              <a:t>tiền</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tệ</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11" name="Rectangle 10"/>
          <p:cNvSpPr/>
          <p:nvPr/>
        </p:nvSpPr>
        <p:spPr>
          <a:xfrm>
            <a:off x="9276741" y="4374159"/>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14" name="Rectangle 13"/>
          <p:cNvSpPr/>
          <p:nvPr/>
        </p:nvSpPr>
        <p:spPr>
          <a:xfrm>
            <a:off x="9359743" y="5028816"/>
            <a:ext cx="393056"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3</a:t>
            </a:r>
            <a:endParaRPr lang="en-US" sz="2800" dirty="0">
              <a:solidFill>
                <a:srgbClr val="FF0000"/>
              </a:solidFill>
            </a:endParaRPr>
          </a:p>
        </p:txBody>
      </p:sp>
      <p:sp>
        <p:nvSpPr>
          <p:cNvPr id="15" name="Rectangle 14"/>
          <p:cNvSpPr/>
          <p:nvPr/>
        </p:nvSpPr>
        <p:spPr>
          <a:xfrm>
            <a:off x="9491208" y="559331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pic>
        <p:nvPicPr>
          <p:cNvPr id="74" name="Picture 2" descr="marketing, Find, Explore, research, network, keyword, optimization, seo,  internet, keyword research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19" r="10789"/>
          <a:stretch/>
        </p:blipFill>
        <p:spPr bwMode="auto">
          <a:xfrm>
            <a:off x="7873651" y="-50935"/>
            <a:ext cx="1140836" cy="1487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3418" y="1174403"/>
            <a:ext cx="7831393" cy="5632311"/>
          </a:xfrm>
          <a:prstGeom prst="rect">
            <a:avLst/>
          </a:prstGeom>
        </p:spPr>
        <p:txBody>
          <a:bodyPr wrap="square">
            <a:spAutoFit/>
          </a:bodyPr>
          <a:lstStyle/>
          <a:p>
            <a:pPr algn="just"/>
            <a:r>
              <a:rPr lang="vi-VN" sz="3000" b="1" dirty="0">
                <a:latin typeface="#9Slide03 SFU Futura_12" panose="020B0604020202020204" charset="0"/>
                <a:cs typeface="Arial" panose="020B0604020202020204" pitchFamily="34" charset="0"/>
              </a:rPr>
              <a:t>EU bao gồm (1)…… quốc gia. EU được thành lập chính thức vào ngày (2</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Trụ sở của EU được đặt ở (3) …... EU đã thiết lập một (4</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và có hệ thống (5)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(đồng Ơ-rô). EU có (6)…… nước công nghiệp hàng đầu </a:t>
            </a:r>
            <a:r>
              <a:rPr lang="en-US" sz="3000" b="1" dirty="0" smtClean="0">
                <a:latin typeface="#9Slide03 SFU Futura_12" panose="020B0604020202020204" charset="0"/>
                <a:cs typeface="Arial" panose="020B0604020202020204" pitchFamily="34" charset="0"/>
              </a:rPr>
              <a:t>TG </a:t>
            </a:r>
            <a:r>
              <a:rPr lang="vi-VN" sz="3000" i="1" dirty="0" smtClean="0">
                <a:latin typeface="#9Slide03 SFU Futura_12" panose="020B0604020202020204" charset="0"/>
                <a:cs typeface="Arial" panose="020B0604020202020204" pitchFamily="34" charset="0"/>
              </a:rPr>
              <a:t>(G7</a:t>
            </a:r>
            <a:r>
              <a:rPr lang="en-US" sz="3000" i="1" dirty="0" smtClean="0">
                <a:latin typeface="#9Slide03 SFU Futura_12" panose="020B0604020202020204" charset="0"/>
                <a:cs typeface="Arial" panose="020B0604020202020204" pitchFamily="34" charset="0"/>
              </a:rPr>
              <a:t> - </a:t>
            </a:r>
            <a:r>
              <a:rPr lang="en-US" sz="3000" i="1" dirty="0" err="1" smtClean="0">
                <a:latin typeface="#9Slide03 SFU Futura_12" panose="020B0604020202020204" charset="0"/>
                <a:cs typeface="Arial" panose="020B0604020202020204" pitchFamily="34" charset="0"/>
              </a:rPr>
              <a:t>Đức</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Pháp</a:t>
            </a:r>
            <a:r>
              <a:rPr lang="en-US" sz="3000" i="1" dirty="0" smtClean="0">
                <a:latin typeface="#9Slide03 SFU Futura_12" panose="020B0604020202020204" charset="0"/>
                <a:cs typeface="Arial" panose="020B0604020202020204" pitchFamily="34" charset="0"/>
              </a:rPr>
              <a:t>, Ý, </a:t>
            </a:r>
            <a:r>
              <a:rPr lang="en-US" sz="3000" i="1" dirty="0" err="1" smtClean="0">
                <a:latin typeface="#9Slide03 SFU Futura_12" panose="020B0604020202020204" charset="0"/>
                <a:cs typeface="Arial" panose="020B0604020202020204" pitchFamily="34" charset="0"/>
              </a:rPr>
              <a:t>Anh</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Mỹ</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Nhật</a:t>
            </a:r>
            <a:r>
              <a:rPr lang="en-US" sz="3000" i="1" dirty="0" smtClean="0">
                <a:latin typeface="#9Slide03 SFU Futura_12" panose="020B0604020202020204" charset="0"/>
                <a:cs typeface="Arial" panose="020B0604020202020204" pitchFamily="34" charset="0"/>
              </a:rPr>
              <a:t>, Canada</a:t>
            </a:r>
            <a:r>
              <a:rPr lang="vi-VN" sz="3000" i="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nhà trao đổi hàng hóa và dịch vụ (7</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trên </a:t>
            </a:r>
            <a:r>
              <a:rPr lang="en-US" sz="3000" b="1" dirty="0" smtClean="0">
                <a:latin typeface="#9Slide03 SFU Futura_12" panose="020B0604020202020204" charset="0"/>
                <a:cs typeface="Arial" panose="020B0604020202020204" pitchFamily="34" charset="0"/>
              </a:rPr>
              <a:t>TG</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đối tác thương mại hàng đầu của (8)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quốc gia. EU là trung tâm tài chính lớn trên TG.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đã rút khỏi liên minh châu Âu vào năm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a:t>
            </a:r>
            <a:endParaRPr lang="en-US" sz="3000" b="1" dirty="0">
              <a:latin typeface="#9Slide03 SFU Futura_12" panose="020B0604020202020204" charset="0"/>
              <a:cs typeface="Arial" panose="020B0604020202020204" pitchFamily="34" charset="0"/>
            </a:endParaRPr>
          </a:p>
        </p:txBody>
      </p:sp>
      <p:sp>
        <p:nvSpPr>
          <p:cNvPr id="47" name="Rectangle 46"/>
          <p:cNvSpPr/>
          <p:nvPr/>
        </p:nvSpPr>
        <p:spPr>
          <a:xfrm>
            <a:off x="3191364" y="1120895"/>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48" name="Rectangle 47"/>
          <p:cNvSpPr/>
          <p:nvPr/>
        </p:nvSpPr>
        <p:spPr>
          <a:xfrm>
            <a:off x="4948339" y="1559521"/>
            <a:ext cx="2040943"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1/11/1993</a:t>
            </a:r>
            <a:endParaRPr lang="en-US" sz="2800" dirty="0">
              <a:solidFill>
                <a:srgbClr val="0033CC"/>
              </a:solidFill>
            </a:endParaRPr>
          </a:p>
        </p:txBody>
      </p:sp>
      <p:sp>
        <p:nvSpPr>
          <p:cNvPr id="49" name="Rectangle 48"/>
          <p:cNvSpPr/>
          <p:nvPr/>
        </p:nvSpPr>
        <p:spPr>
          <a:xfrm>
            <a:off x="4276819" y="2063358"/>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50" name="Rectangle 49"/>
          <p:cNvSpPr/>
          <p:nvPr/>
        </p:nvSpPr>
        <p:spPr>
          <a:xfrm>
            <a:off x="1045638" y="2469954"/>
            <a:ext cx="2772690" cy="523220"/>
          </a:xfrm>
          <a:prstGeom prst="rect">
            <a:avLst/>
          </a:prstGeom>
        </p:spPr>
        <p:txBody>
          <a:bodyPr wrap="square">
            <a:spAutoFit/>
          </a:bodyPr>
          <a:lstStyle/>
          <a:p>
            <a:r>
              <a:rPr lang="en-US" sz="2800" b="1" dirty="0" err="1" smtClean="0">
                <a:solidFill>
                  <a:srgbClr val="0033CC"/>
                </a:solidFill>
                <a:latin typeface="#9Slide03 SFU Futura_12" panose="020B0604020202020204" charset="0"/>
                <a:cs typeface="Arial" panose="020B0604020202020204" pitchFamily="34" charset="0"/>
              </a:rPr>
              <a:t>thị</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trường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1" name="Rectangle 50"/>
          <p:cNvSpPr/>
          <p:nvPr/>
        </p:nvSpPr>
        <p:spPr>
          <a:xfrm>
            <a:off x="626843" y="2952855"/>
            <a:ext cx="2193229"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tiền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tệ</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2" name="Rectangle 51"/>
          <p:cNvSpPr/>
          <p:nvPr/>
        </p:nvSpPr>
        <p:spPr>
          <a:xfrm>
            <a:off x="7441304" y="2936529"/>
            <a:ext cx="325241" cy="523220"/>
          </a:xfrm>
          <a:prstGeom prst="rect">
            <a:avLst/>
          </a:prstGeom>
        </p:spPr>
        <p:txBody>
          <a:bodyPr wrap="square">
            <a:spAutoFit/>
          </a:bodyPr>
          <a:lstStyle/>
          <a:p>
            <a:r>
              <a:rPr lang="en-US" sz="2800" b="1" dirty="0" smtClean="0">
                <a:solidFill>
                  <a:srgbClr val="0033CC"/>
                </a:solidFill>
                <a:latin typeface="#9Slide03 SFU Futura_12" panose="020B0604020202020204" charset="0"/>
                <a:cs typeface="Arial" panose="020B0604020202020204" pitchFamily="34" charset="0"/>
              </a:rPr>
              <a:t>3</a:t>
            </a:r>
            <a:endParaRPr lang="en-US" sz="2800" dirty="0">
              <a:solidFill>
                <a:srgbClr val="0033CC"/>
              </a:solidFill>
            </a:endParaRPr>
          </a:p>
        </p:txBody>
      </p:sp>
      <p:sp>
        <p:nvSpPr>
          <p:cNvPr id="53" name="Rectangle 52"/>
          <p:cNvSpPr/>
          <p:nvPr/>
        </p:nvSpPr>
        <p:spPr>
          <a:xfrm>
            <a:off x="5962333" y="4350288"/>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54" name="Rectangle 53"/>
          <p:cNvSpPr/>
          <p:nvPr/>
        </p:nvSpPr>
        <p:spPr>
          <a:xfrm>
            <a:off x="626843" y="5305918"/>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80</a:t>
            </a:r>
            <a:endParaRPr lang="en-US" sz="2800" dirty="0">
              <a:solidFill>
                <a:srgbClr val="0033CC"/>
              </a:solidFill>
            </a:endParaRPr>
          </a:p>
        </p:txBody>
      </p:sp>
      <p:sp>
        <p:nvSpPr>
          <p:cNvPr id="55" name="Rectangle 54"/>
          <p:cNvSpPr/>
          <p:nvPr/>
        </p:nvSpPr>
        <p:spPr>
          <a:xfrm>
            <a:off x="2955225" y="5741698"/>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56" name="Rectangle 55"/>
          <p:cNvSpPr/>
          <p:nvPr/>
        </p:nvSpPr>
        <p:spPr>
          <a:xfrm>
            <a:off x="4439225" y="620592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spTree>
    <p:extLst>
      <p:ext uri="{BB962C8B-B14F-4D97-AF65-F5344CB8AC3E}">
        <p14:creationId xmlns:p14="http://schemas.microsoft.com/office/powerpoint/2010/main" val="26340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23" grpId="0"/>
      <p:bldP spid="24" grpId="0" animBg="1"/>
      <p:bldP spid="38" grpId="0" animBg="1"/>
      <p:bldP spid="39" grpId="0" animBg="1"/>
      <p:bldP spid="40" grpId="0" animBg="1"/>
      <p:bldP spid="41" grpId="0" animBg="1"/>
      <p:bldP spid="42" grpId="0" animBg="1"/>
      <p:bldP spid="43" grpId="0" animBg="1"/>
      <p:bldP spid="44" grpId="0" animBg="1"/>
      <p:bldP spid="45" grpId="0" animBg="1"/>
      <p:bldP spid="46" grpId="0" animBg="1"/>
      <p:bldP spid="3" grpId="0"/>
      <p:bldP spid="4" grpId="0"/>
      <p:bldP spid="6" grpId="0"/>
      <p:bldP spid="7" grpId="0"/>
      <p:bldP spid="8" grpId="0"/>
      <p:bldP spid="9" grpId="0"/>
      <p:bldP spid="10" grpId="0"/>
      <p:bldP spid="11" grpId="0"/>
      <p:bldP spid="14" grpId="0"/>
      <p:bldP spid="15" grpId="0"/>
      <p:bldP spid="17" grpId="0"/>
      <p:bldP spid="47" grpId="0"/>
      <p:bldP spid="48" grpId="0"/>
      <p:bldP spid="49" grpId="0"/>
      <p:bldP spid="50" grpId="0"/>
      <p:bldP spid="51" grpId="0"/>
      <p:bldP spid="52" grpId="0"/>
      <p:bldP spid="53" grpId="0"/>
      <p:bldP spid="54"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xmlns="" id="{D6CE6303-3C40-4361-9869-64BB994762E1}"/>
              </a:ext>
            </a:extLst>
          </p:cNvPr>
          <p:cNvSpPr/>
          <p:nvPr/>
        </p:nvSpPr>
        <p:spPr>
          <a:xfrm>
            <a:off x="6680498" y="247550"/>
            <a:ext cx="5489351" cy="219180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TỚ LÀ CHUYÊN GIA</a:t>
            </a:r>
            <a:endParaRPr lang="en-US" sz="6600" b="1" dirty="0">
              <a:solidFill>
                <a:srgbClr val="1DB92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xmlns="" id="{D5397E9F-57CE-4CBC-BF7D-C7F3ACC44961}"/>
              </a:ext>
            </a:extLst>
          </p:cNvPr>
          <p:cNvSpPr/>
          <p:nvPr/>
        </p:nvSpPr>
        <p:spPr>
          <a:xfrm>
            <a:off x="8972278" y="4485812"/>
            <a:ext cx="2902603" cy="2174239"/>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đúng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điểm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cộng</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4" name="Rectangle: Rounded Corners 7">
            <a:extLst>
              <a:ext uri="{FF2B5EF4-FFF2-40B4-BE49-F238E27FC236}">
                <a16:creationId xmlns:a16="http://schemas.microsoft.com/office/drawing/2014/main" xmlns="" id="{D5397E9F-57CE-4CBC-BF7D-C7F3ACC44961}"/>
              </a:ext>
            </a:extLst>
          </p:cNvPr>
          <p:cNvSpPr/>
          <p:nvPr/>
        </p:nvSpPr>
        <p:spPr>
          <a:xfrm>
            <a:off x="190444" y="3798362"/>
            <a:ext cx="3079647" cy="2174238"/>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GV </a:t>
            </a:r>
            <a:r>
              <a:rPr lang="en-US" sz="3200" b="1" dirty="0" err="1" smtClean="0">
                <a:solidFill>
                  <a:schemeClr val="tx1"/>
                </a:solidFill>
                <a:latin typeface="#9Slide03 SFU Futura_12" panose="00000400000000000000" pitchFamily="2" charset="0"/>
                <a:cs typeface="Arial" panose="020B0604020202020204" pitchFamily="34" charset="0"/>
              </a:rPr>
              <a:t>chiếu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đồ</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câm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châu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xmlns="" id="{D5397E9F-57CE-4CBC-BF7D-C7F3ACC44961}"/>
              </a:ext>
            </a:extLst>
          </p:cNvPr>
          <p:cNvSpPr/>
          <p:nvPr/>
        </p:nvSpPr>
        <p:spPr>
          <a:xfrm>
            <a:off x="6369924" y="2930918"/>
            <a:ext cx="3142786" cy="2186645"/>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Gọi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kì</a:t>
            </a:r>
            <a:r>
              <a:rPr lang="en-US" sz="3200" b="1" dirty="0" smtClean="0">
                <a:solidFill>
                  <a:schemeClr val="tx1"/>
                </a:solidFill>
                <a:latin typeface="#9Slide03 SFU Futura_12" panose="00000400000000000000" pitchFamily="2" charset="0"/>
                <a:cs typeface="Arial" panose="020B0604020202020204" pitchFamily="34" charset="0"/>
              </a:rPr>
              <a:t> HS </a:t>
            </a:r>
            <a:r>
              <a:rPr lang="en-US" sz="3200" b="1" dirty="0" err="1" smtClean="0">
                <a:solidFill>
                  <a:schemeClr val="tx1"/>
                </a:solidFill>
                <a:latin typeface="#9Slide03 SFU Futura_12" panose="00000400000000000000" pitchFamily="2" charset="0"/>
                <a:cs typeface="Arial" panose="020B0604020202020204" pitchFamily="34" charset="0"/>
              </a:rPr>
              <a:t>nào</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chỉ</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vị</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trí</a:t>
            </a:r>
            <a:r>
              <a:rPr lang="en-US" sz="3200" b="1" dirty="0" smtClean="0">
                <a:solidFill>
                  <a:schemeClr val="tx1"/>
                </a:solidFill>
                <a:latin typeface="#9Slide03 SFU Futura_12" panose="00000400000000000000" pitchFamily="2" charset="0"/>
                <a:cs typeface="Arial" panose="020B0604020202020204" pitchFamily="34" charset="0"/>
              </a:rPr>
              <a:t> 1 </a:t>
            </a:r>
            <a:r>
              <a:rPr lang="en-US" sz="3200" b="1" dirty="0" err="1" smtClean="0">
                <a:solidFill>
                  <a:schemeClr val="tx1"/>
                </a:solidFill>
                <a:latin typeface="#9Slide03 SFU Futura_12" panose="00000400000000000000" pitchFamily="2" charset="0"/>
                <a:cs typeface="Arial" panose="020B0604020202020204" pitchFamily="34" charset="0"/>
              </a:rPr>
              <a:t>quốc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gia</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thuộc</a:t>
            </a:r>
            <a:r>
              <a:rPr lang="en-US" sz="3200" b="1" dirty="0" smtClean="0">
                <a:solidFill>
                  <a:schemeClr val="tx1"/>
                </a:solidFill>
                <a:latin typeface="#9Slide03 SFU Futura_12" panose="00000400000000000000" pitchFamily="2" charset="0"/>
                <a:cs typeface="Arial" panose="020B0604020202020204" pitchFamily="34" charset="0"/>
              </a:rPr>
              <a:t> EU. </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7170" name="Picture 2" descr="File:Folding Map Flat Icon Vector.svg - Wikimedia Comm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93" t="20944" r="13330" b="20768"/>
          <a:stretch/>
        </p:blipFill>
        <p:spPr bwMode="auto">
          <a:xfrm>
            <a:off x="1297822" y="1248018"/>
            <a:ext cx="2361717" cy="1878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615" b="96154" l="2444" r="94778">
                        <a14:foregroundMark x1="16000" y1="13923" x2="16000" y2="13923"/>
                        <a14:foregroundMark x1="14222" y1="15462" x2="9889" y2="25462"/>
                        <a14:foregroundMark x1="18222" y1="6923" x2="18222" y2="6923"/>
                        <a14:foregroundMark x1="4556" y1="10000" x2="4556" y2="10000"/>
                        <a14:foregroundMark x1="67444" y1="24308" x2="67444" y2="24000"/>
                        <a14:foregroundMark x1="64000" y1="23385" x2="64444" y2="26077"/>
                        <a14:foregroundMark x1="61333" y1="48615" x2="75444" y2="58692"/>
                        <a14:foregroundMark x1="81556" y1="61385" x2="81556" y2="61385"/>
                        <a14:foregroundMark x1="81556" y1="61385" x2="81556" y2="61385"/>
                        <a14:foregroundMark x1="91667" y1="40077" x2="94778" y2="45000"/>
                        <a14:foregroundMark x1="76333" y1="94308" x2="76333" y2="94308"/>
                        <a14:foregroundMark x1="76333" y1="94000" x2="76333" y2="94000"/>
                        <a14:foregroundMark x1="42444" y1="96154" x2="42444" y2="96154"/>
                        <a14:foregroundMark x1="66111" y1="32154" x2="75444" y2="32154"/>
                        <a14:foregroundMark x1="66111" y1="2692" x2="66111" y2="2692"/>
                        <a14:foregroundMark x1="43333" y1="17308" x2="43333" y2="16385"/>
                        <a14:foregroundMark x1="43333" y1="16385" x2="43333" y2="16385"/>
                        <a14:foregroundMark x1="45000" y1="23077" x2="40222" y2="34308"/>
                        <a14:foregroundMark x1="39333" y1="34308" x2="34556" y2="37692"/>
                        <a14:foregroundMark x1="2444" y1="19385" x2="2889" y2="28231"/>
                        <a14:foregroundMark x1="6778" y1="8462" x2="6778" y2="8462"/>
                        <a14:foregroundMark x1="38000" y1="10846" x2="38000" y2="10846"/>
                        <a14:foregroundMark x1="38000" y1="10000" x2="38000" y2="10000"/>
                        <a14:foregroundMark x1="17778" y1="5385" x2="17778" y2="5385"/>
                        <a14:foregroundMark x1="20000" y1="6000" x2="20000" y2="6000"/>
                      </a14:backgroundRemoval>
                    </a14:imgEffect>
                  </a14:imgLayer>
                </a14:imgProps>
              </a:ext>
            </a:extLst>
          </a:blip>
          <a:stretch>
            <a:fillRect/>
          </a:stretch>
        </p:blipFill>
        <p:spPr>
          <a:xfrm>
            <a:off x="5245759" y="247550"/>
            <a:ext cx="1539981" cy="2224417"/>
          </a:xfrm>
          <a:prstGeom prst="rect">
            <a:avLst/>
          </a:prstGeom>
        </p:spPr>
      </p:pic>
      <p:pic>
        <p:nvPicPr>
          <p:cNvPr id="24" name="Picture 2" descr="Vẽ Tay Ppt Cảnh Một Người đàn ông Cầm Kính Lúp Hình ảnh | Định dạng hình  ảnh PSD 401528940| vn.lovepik.com">
            <a:extLst>
              <a:ext uri="{FF2B5EF4-FFF2-40B4-BE49-F238E27FC236}">
                <a16:creationId xmlns:a16="http://schemas.microsoft.com/office/drawing/2014/main" xmlns="" id="{D5F95879-C14A-4603-BF4B-CA35F87F56FF}"/>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2510899" y="2832820"/>
            <a:ext cx="3880710" cy="370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9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4224525196"/>
              </p:ext>
            </p:extLst>
          </p:nvPr>
        </p:nvGraphicFramePr>
        <p:xfrm>
          <a:off x="6670970" y="6374415"/>
          <a:ext cx="4830468" cy="420624"/>
        </p:xfrm>
        <a:graphic>
          <a:graphicData uri="http://schemas.openxmlformats.org/drawingml/2006/table">
            <a:tbl>
              <a:tblPr>
                <a:tableStyleId>{5C22544A-7EE6-4342-B048-85BDC9FD1C3A}</a:tableStyleId>
              </a:tblPr>
              <a:tblGrid>
                <a:gridCol w="4830468">
                  <a:extLst>
                    <a:ext uri="{9D8B030D-6E8A-4147-A177-3AD203B41FA5}">
                      <a16:colId xmlns:a16="http://schemas.microsoft.com/office/drawing/2014/main" xmlns="" val="4061028528"/>
                    </a:ext>
                  </a:extLst>
                </a:gridCol>
              </a:tblGrid>
              <a:tr h="0">
                <a:tc>
                  <a:txBody>
                    <a:bodyPr/>
                    <a:lstStyle/>
                    <a:p>
                      <a:pPr marL="0" marR="0" indent="0" algn="ctr">
                        <a:lnSpc>
                          <a:spcPct val="115000"/>
                        </a:lnSpc>
                        <a:spcBef>
                          <a:spcPts val="0"/>
                        </a:spcBef>
                        <a:spcAft>
                          <a:spcPts val="0"/>
                        </a:spcAft>
                        <a:buFontTx/>
                        <a:buNone/>
                      </a:pPr>
                      <a:r>
                        <a:rPr lang="en-US" sz="2400" b="1" dirty="0" err="1" smtClean="0">
                          <a:effectLst/>
                          <a:latin typeface="#9Slide03 SFU Futura_12" panose="020B0604020202020204" charset="0"/>
                          <a:ea typeface="+mn-ea"/>
                        </a:rPr>
                        <a:t>Lược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đồ</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các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khu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vực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châu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Âu</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xmlns="" val="3757010726"/>
                  </a:ext>
                </a:extLst>
              </a:tr>
            </a:tbl>
          </a:graphicData>
        </a:graphic>
      </p:graphicFrame>
      <p:sp>
        <p:nvSpPr>
          <p:cNvPr id="18" name="Rectangle: Rounded Corners 7">
            <a:extLst>
              <a:ext uri="{FF2B5EF4-FFF2-40B4-BE49-F238E27FC236}">
                <a16:creationId xmlns:a16="http://schemas.microsoft.com/office/drawing/2014/main" xmlns="" id="{B432C21E-9A7F-4050-AED6-59BB3D9AD486}"/>
              </a:ext>
            </a:extLst>
          </p:cNvPr>
          <p:cNvSpPr/>
          <p:nvPr/>
        </p:nvSpPr>
        <p:spPr>
          <a:xfrm>
            <a:off x="157163" y="159355"/>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266" name="Picture 2" descr="问题图标PNG图片素材免费下载_图片编号ypaenvvp-PNGBAG素材网"/>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60369" y="159355"/>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2744" y="297770"/>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Dựa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vào</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màu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sắc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khu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vực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châu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Âu</a:t>
            </a:r>
            <a:endParaRPr lang="en-US" sz="2600" b="1" dirty="0">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xmlns="" id="{B432C21E-9A7F-4050-AED6-59BB3D9AD486}"/>
              </a:ext>
            </a:extLst>
          </p:cNvPr>
          <p:cNvSpPr/>
          <p:nvPr/>
        </p:nvSpPr>
        <p:spPr>
          <a:xfrm>
            <a:off x="134687" y="261204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5" name="Picture 2" descr="问题图标PNG图片素材免费下载_图片编号ypaenvvp-PNGBAG素材网"/>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37893" y="261204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34687" y="2761890"/>
            <a:ext cx="4219549"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của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Thụy</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Điển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Phần</a:t>
            </a:r>
            <a:r>
              <a:rPr lang="en-US" sz="2600" b="1" dirty="0" smtClean="0">
                <a:latin typeface="#9Slide03 SFU Futura_12" panose="00000400000000000000" pitchFamily="2" charset="0"/>
                <a:cs typeface="Arial" panose="020B0604020202020204" pitchFamily="34" charset="0"/>
              </a:rPr>
              <a:t> Lan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xmlns="" id="{B432C21E-9A7F-4050-AED6-59BB3D9AD486}"/>
              </a:ext>
            </a:extLst>
          </p:cNvPr>
          <p:cNvSpPr/>
          <p:nvPr/>
        </p:nvSpPr>
        <p:spPr>
          <a:xfrm>
            <a:off x="106825" y="4000136"/>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4" name="Picture 2" descr="问题图标PNG图片素材免费下载_图片编号ypaenvvp-PNGBAG素材网"/>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10031" y="4000136"/>
            <a:ext cx="1712963" cy="11693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672656" y="0"/>
            <a:ext cx="6519343" cy="6138023"/>
          </a:xfrm>
          <a:prstGeom prst="rect">
            <a:avLst/>
          </a:prstGeom>
        </p:spPr>
      </p:pic>
      <p:sp>
        <p:nvSpPr>
          <p:cNvPr id="14" name="Rectangle 13"/>
          <p:cNvSpPr/>
          <p:nvPr/>
        </p:nvSpPr>
        <p:spPr>
          <a:xfrm>
            <a:off x="202743" y="4077784"/>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rPr>
              <a:t>3 </a:t>
            </a:r>
            <a:r>
              <a:rPr lang="en-US" sz="2600" b="1" dirty="0" err="1" smtClean="0">
                <a:latin typeface="#9Slide03 SFU Futura_12" panose="00000400000000000000" pitchFamily="2" charset="0"/>
                <a:cs typeface="Arial" panose="020B0604020202020204" pitchFamily="34" charset="0"/>
              </a:rPr>
              <a:t>nước</a:t>
            </a:r>
            <a:r>
              <a:rPr lang="en-US" sz="2600" b="1" dirty="0" smtClean="0">
                <a:latin typeface="#9Slide03 SFU Futura_12" panose="00000400000000000000" pitchFamily="2" charset="0"/>
                <a:cs typeface="Arial" panose="020B0604020202020204" pitchFamily="34" charset="0"/>
              </a:rPr>
              <a:t> EU </a:t>
            </a:r>
            <a:r>
              <a:rPr lang="en-US" sz="2600" b="1" dirty="0" err="1" smtClean="0">
                <a:latin typeface="#9Slide03 SFU Futura_12" panose="00000400000000000000" pitchFamily="2" charset="0"/>
                <a:cs typeface="Arial" panose="020B0604020202020204" pitchFamily="34" charset="0"/>
              </a:rPr>
              <a:t>thuộc</a:t>
            </a:r>
            <a:r>
              <a:rPr lang="en-US" sz="2600" b="1" dirty="0" smtClean="0">
                <a:latin typeface="#9Slide03 SFU Futura_12" panose="00000400000000000000" pitchFamily="2" charset="0"/>
                <a:cs typeface="Arial" panose="020B0604020202020204" pitchFamily="34" charset="0"/>
              </a:rPr>
              <a:t> G7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pic>
        <p:nvPicPr>
          <p:cNvPr id="4" name="Picture 3"/>
          <p:cNvPicPr>
            <a:picLocks noChangeAspect="1"/>
          </p:cNvPicPr>
          <p:nvPr/>
        </p:nvPicPr>
        <p:blipFill rotWithShape="1">
          <a:blip r:embed="rId6"/>
          <a:srcRect t="6410" b="48060"/>
          <a:stretch/>
        </p:blipFill>
        <p:spPr>
          <a:xfrm>
            <a:off x="202742" y="1445382"/>
            <a:ext cx="2600325" cy="1006123"/>
          </a:xfrm>
          <a:prstGeom prst="rect">
            <a:avLst/>
          </a:prstGeom>
        </p:spPr>
      </p:pic>
      <p:pic>
        <p:nvPicPr>
          <p:cNvPr id="5" name="Picture 4"/>
          <p:cNvPicPr>
            <a:picLocks noChangeAspect="1"/>
          </p:cNvPicPr>
          <p:nvPr/>
        </p:nvPicPr>
        <p:blipFill rotWithShape="1">
          <a:blip r:embed="rId6"/>
          <a:srcRect t="53671" r="25806"/>
          <a:stretch/>
        </p:blipFill>
        <p:spPr>
          <a:xfrm>
            <a:off x="3073258" y="1464923"/>
            <a:ext cx="1929269" cy="1023784"/>
          </a:xfrm>
          <a:prstGeom prst="rect">
            <a:avLst/>
          </a:prstGeom>
        </p:spPr>
      </p:pic>
      <p:sp>
        <p:nvSpPr>
          <p:cNvPr id="19" name="Rectangle 18"/>
          <p:cNvSpPr/>
          <p:nvPr/>
        </p:nvSpPr>
        <p:spPr>
          <a:xfrm>
            <a:off x="7036163" y="3938581"/>
            <a:ext cx="913217" cy="461665"/>
          </a:xfrm>
          <a:prstGeom prst="rect">
            <a:avLst/>
          </a:prstGeom>
        </p:spPr>
        <p:txBody>
          <a:bodyPr wrap="square">
            <a:spAutoFit/>
          </a:bodyPr>
          <a:lstStyle/>
          <a:p>
            <a:pPr algn="just"/>
            <a:r>
              <a:rPr lang="en-US" sz="2400" b="1" dirty="0" err="1" smtClean="0">
                <a:solidFill>
                  <a:srgbClr val="FF0000"/>
                </a:solidFill>
                <a:latin typeface="#9Slide03 SFU Futura_12" panose="00000400000000000000" pitchFamily="2" charset="0"/>
                <a:cs typeface="Arial" panose="020B0604020202020204" pitchFamily="34" charset="0"/>
              </a:rPr>
              <a:t>Pháp</a:t>
            </a:r>
            <a:endParaRPr lang="en-US" sz="2400" b="1" dirty="0">
              <a:solidFill>
                <a:srgbClr val="FF0000"/>
              </a:solidFill>
              <a:latin typeface="#9Slide03 SFU Futura_12" panose="00000400000000000000" pitchFamily="2" charset="0"/>
              <a:cs typeface="Arial" panose="020B0604020202020204" pitchFamily="34" charset="0"/>
            </a:endParaRPr>
          </a:p>
        </p:txBody>
      </p:sp>
      <p:sp>
        <p:nvSpPr>
          <p:cNvPr id="6" name="Rectangle 5"/>
          <p:cNvSpPr/>
          <p:nvPr/>
        </p:nvSpPr>
        <p:spPr>
          <a:xfrm>
            <a:off x="6428337" y="4283476"/>
            <a:ext cx="787381" cy="1015663"/>
          </a:xfrm>
          <a:prstGeom prst="rect">
            <a:avLst/>
          </a:prstGeom>
        </p:spPr>
        <p:txBody>
          <a:bodyPr wrap="square">
            <a:spAutoFit/>
          </a:bodyPr>
          <a:lstStyle/>
          <a:p>
            <a:r>
              <a:rPr lang="en-US" sz="2000" b="1" dirty="0" err="1" smtClean="0">
                <a:latin typeface="#9Slide03 SFU Futura_12" panose="00000400000000000000" pitchFamily="2" charset="0"/>
                <a:cs typeface="Arial" panose="020B0604020202020204" pitchFamily="34" charset="0"/>
              </a:rPr>
              <a:t>Tây</a:t>
            </a:r>
            <a:r>
              <a:rPr lang="en-US" sz="2000" b="1" dirty="0" smtClean="0">
                <a:latin typeface="#9Slide03 SFU Futura_12" panose="00000400000000000000" pitchFamily="2" charset="0"/>
                <a:cs typeface="Arial" panose="020B0604020202020204" pitchFamily="34" charset="0"/>
              </a:rPr>
              <a:t> Ban </a:t>
            </a:r>
            <a:r>
              <a:rPr lang="en-US" sz="2000" b="1" dirty="0" err="1" smtClean="0">
                <a:latin typeface="#9Slide03 SFU Futura_12" panose="00000400000000000000" pitchFamily="2" charset="0"/>
                <a:cs typeface="Arial" panose="020B0604020202020204" pitchFamily="34" charset="0"/>
              </a:rPr>
              <a:t>Nha</a:t>
            </a:r>
            <a:endParaRPr lang="en-US" sz="2000" dirty="0"/>
          </a:p>
        </p:txBody>
      </p:sp>
      <p:sp>
        <p:nvSpPr>
          <p:cNvPr id="8" name="Rectangle 7"/>
          <p:cNvSpPr/>
          <p:nvPr/>
        </p:nvSpPr>
        <p:spPr>
          <a:xfrm>
            <a:off x="7823544" y="3616119"/>
            <a:ext cx="683200" cy="461665"/>
          </a:xfrm>
          <a:prstGeom prst="rect">
            <a:avLst/>
          </a:prstGeom>
        </p:spPr>
        <p:txBody>
          <a:bodyPr wrap="none">
            <a:spAutoFit/>
          </a:bodyPr>
          <a:lstStyle/>
          <a:p>
            <a:r>
              <a:rPr lang="en-US" sz="2400" b="1" dirty="0" err="1">
                <a:solidFill>
                  <a:srgbClr val="FF0000"/>
                </a:solidFill>
                <a:latin typeface="#9Slide03 SFU Futura_12" panose="00000400000000000000" pitchFamily="2" charset="0"/>
                <a:cs typeface="Arial" panose="020B0604020202020204" pitchFamily="34" charset="0"/>
              </a:rPr>
              <a:t>Đức</a:t>
            </a:r>
            <a:endParaRPr lang="en-US" sz="2400" dirty="0">
              <a:solidFill>
                <a:srgbClr val="FF0000"/>
              </a:solidFill>
            </a:endParaRPr>
          </a:p>
        </p:txBody>
      </p:sp>
      <p:sp>
        <p:nvSpPr>
          <p:cNvPr id="20" name="Rectangle: Rounded Corners 7">
            <a:extLst>
              <a:ext uri="{FF2B5EF4-FFF2-40B4-BE49-F238E27FC236}">
                <a16:creationId xmlns:a16="http://schemas.microsoft.com/office/drawing/2014/main" xmlns="" id="{B432C21E-9A7F-4050-AED6-59BB3D9AD486}"/>
              </a:ext>
            </a:extLst>
          </p:cNvPr>
          <p:cNvSpPr/>
          <p:nvPr/>
        </p:nvSpPr>
        <p:spPr>
          <a:xfrm>
            <a:off x="74026" y="545289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2" name="Picture 2" descr="问题图标PNG图片素材免费下载_图片编号ypaenvvp-PNGBAG素材网"/>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3977232" y="545289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2081" y="5591307"/>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Tây</a:t>
            </a:r>
            <a:r>
              <a:rPr lang="en-US" sz="2600" b="1" dirty="0" smtClean="0">
                <a:latin typeface="#9Slide03 SFU Futura_12" panose="00000400000000000000" pitchFamily="2" charset="0"/>
                <a:cs typeface="Arial" panose="020B0604020202020204" pitchFamily="34" charset="0"/>
              </a:rPr>
              <a:t> Ban </a:t>
            </a:r>
            <a:r>
              <a:rPr lang="en-US" sz="2600" b="1" dirty="0" err="1" smtClean="0">
                <a:latin typeface="#9Slide03 SFU Futura_12" panose="00000400000000000000" pitchFamily="2" charset="0"/>
                <a:cs typeface="Arial" panose="020B0604020202020204" pitchFamily="34" charset="0"/>
              </a:rPr>
              <a:t>Nha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Hi </a:t>
            </a:r>
            <a:r>
              <a:rPr lang="en-US" sz="2600" b="1" dirty="0" err="1" smtClean="0">
                <a:latin typeface="#9Slide03 SFU Futura_12" panose="00000400000000000000" pitchFamily="2" charset="0"/>
                <a:cs typeface="Arial" panose="020B0604020202020204" pitchFamily="34" charset="0"/>
              </a:rPr>
              <a:t>Lạp</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27" name="Rectangle 26"/>
          <p:cNvSpPr/>
          <p:nvPr/>
        </p:nvSpPr>
        <p:spPr>
          <a:xfrm>
            <a:off x="7968124" y="4748982"/>
            <a:ext cx="408959" cy="461665"/>
          </a:xfrm>
          <a:prstGeom prst="rect">
            <a:avLst/>
          </a:prstGeom>
        </p:spPr>
        <p:txBody>
          <a:bodyPr wrap="square">
            <a:spAutoFit/>
          </a:bodyPr>
          <a:lstStyle/>
          <a:p>
            <a:r>
              <a:rPr lang="en-US" sz="2400" b="1" dirty="0">
                <a:solidFill>
                  <a:srgbClr val="FF0000"/>
                </a:solidFill>
                <a:latin typeface="#9Slide03 SFU Futura_12" panose="00000400000000000000" pitchFamily="2" charset="0"/>
                <a:cs typeface="Arial" panose="020B0604020202020204" pitchFamily="34" charset="0"/>
              </a:rPr>
              <a:t>Ý</a:t>
            </a:r>
            <a:endParaRPr lang="en-US" sz="2400" dirty="0">
              <a:solidFill>
                <a:srgbClr val="FF0000"/>
              </a:solidFill>
            </a:endParaRPr>
          </a:p>
        </p:txBody>
      </p:sp>
      <p:sp>
        <p:nvSpPr>
          <p:cNvPr id="28" name="Rectangle 27"/>
          <p:cNvSpPr/>
          <p:nvPr/>
        </p:nvSpPr>
        <p:spPr>
          <a:xfrm rot="18112018">
            <a:off x="8209909" y="2288755"/>
            <a:ext cx="1391647" cy="400110"/>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Thụy</a:t>
            </a:r>
            <a:r>
              <a:rPr lang="en-US" sz="2000" b="1" dirty="0" smtClean="0">
                <a:solidFill>
                  <a:srgbClr val="FFFF00"/>
                </a:solidFill>
                <a:latin typeface="#9Slide03 SFU Futura_12" panose="00000400000000000000" pitchFamily="2" charset="0"/>
                <a:cs typeface="Arial" panose="020B0604020202020204" pitchFamily="34" charset="0"/>
              </a:rPr>
              <a:t> </a:t>
            </a:r>
            <a:r>
              <a:rPr lang="en-US" sz="2000" b="1" dirty="0" err="1" smtClean="0">
                <a:solidFill>
                  <a:srgbClr val="FFFF00"/>
                </a:solidFill>
                <a:latin typeface="#9Slide03 SFU Futura_12" panose="00000400000000000000" pitchFamily="2" charset="0"/>
                <a:cs typeface="Arial" panose="020B0604020202020204" pitchFamily="34" charset="0"/>
              </a:rPr>
              <a:t>Điển</a:t>
            </a:r>
            <a:endParaRPr lang="en-US" sz="2000" b="1" dirty="0">
              <a:solidFill>
                <a:srgbClr val="FFFF00"/>
              </a:solidFill>
            </a:endParaRPr>
          </a:p>
        </p:txBody>
      </p:sp>
      <p:sp>
        <p:nvSpPr>
          <p:cNvPr id="29" name="Rectangle 28"/>
          <p:cNvSpPr/>
          <p:nvPr/>
        </p:nvSpPr>
        <p:spPr>
          <a:xfrm>
            <a:off x="9086204" y="2241695"/>
            <a:ext cx="906892" cy="707886"/>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Phần</a:t>
            </a:r>
            <a:r>
              <a:rPr lang="en-US" sz="2000" b="1" dirty="0" smtClean="0">
                <a:solidFill>
                  <a:srgbClr val="FFFF00"/>
                </a:solidFill>
                <a:latin typeface="#9Slide03 SFU Futura_12" panose="00000400000000000000" pitchFamily="2" charset="0"/>
                <a:cs typeface="Arial" panose="020B0604020202020204" pitchFamily="34" charset="0"/>
              </a:rPr>
              <a:t> Lan</a:t>
            </a:r>
            <a:endParaRPr lang="en-US" sz="2000" dirty="0">
              <a:solidFill>
                <a:srgbClr val="FFFF00"/>
              </a:solidFill>
            </a:endParaRPr>
          </a:p>
        </p:txBody>
      </p:sp>
      <p:sp>
        <p:nvSpPr>
          <p:cNvPr id="30" name="Rectangle 29"/>
          <p:cNvSpPr/>
          <p:nvPr/>
        </p:nvSpPr>
        <p:spPr>
          <a:xfrm>
            <a:off x="8843580" y="5354997"/>
            <a:ext cx="1149516" cy="400110"/>
          </a:xfrm>
          <a:prstGeom prst="rect">
            <a:avLst/>
          </a:prstGeom>
        </p:spPr>
        <p:txBody>
          <a:bodyPr wrap="square">
            <a:spAutoFit/>
          </a:bodyPr>
          <a:lstStyle/>
          <a:p>
            <a:r>
              <a:rPr lang="en-US" sz="2000" b="1" dirty="0" smtClean="0">
                <a:latin typeface="#9Slide03 SFU Futura_12" panose="00000400000000000000" pitchFamily="2" charset="0"/>
                <a:cs typeface="Arial" panose="020B0604020202020204" pitchFamily="34" charset="0"/>
              </a:rPr>
              <a:t>Hi </a:t>
            </a:r>
            <a:r>
              <a:rPr lang="en-US" sz="2000" b="1" dirty="0" err="1" smtClean="0">
                <a:latin typeface="#9Slide03 SFU Futura_12" panose="00000400000000000000" pitchFamily="2" charset="0"/>
                <a:cs typeface="Arial" panose="020B0604020202020204" pitchFamily="34" charset="0"/>
              </a:rPr>
              <a:t>Lạp</a:t>
            </a:r>
            <a:endParaRPr lang="en-US" sz="2000" dirty="0"/>
          </a:p>
        </p:txBody>
      </p:sp>
    </p:spTree>
    <p:extLst>
      <p:ext uri="{BB962C8B-B14F-4D97-AF65-F5344CB8AC3E}">
        <p14:creationId xmlns:p14="http://schemas.microsoft.com/office/powerpoint/2010/main" val="32136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fade">
                                      <p:cBhvr>
                                        <p:cTn id="18" dur="500"/>
                                        <p:tgtEl>
                                          <p:spTgt spid="112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80">
                                          <p:stCondLst>
                                            <p:cond delay="0"/>
                                          </p:stCondLst>
                                        </p:cTn>
                                        <p:tgtEl>
                                          <p:spTgt spid="28"/>
                                        </p:tgtEl>
                                      </p:cBhvr>
                                    </p:animEffect>
                                    <p:anim calcmode="lin" valueType="num">
                                      <p:cBhvr>
                                        <p:cTn id="4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1" dur="26">
                                          <p:stCondLst>
                                            <p:cond delay="650"/>
                                          </p:stCondLst>
                                        </p:cTn>
                                        <p:tgtEl>
                                          <p:spTgt spid="28"/>
                                        </p:tgtEl>
                                      </p:cBhvr>
                                      <p:to x="100000" y="60000"/>
                                    </p:animScale>
                                    <p:animScale>
                                      <p:cBhvr>
                                        <p:cTn id="52" dur="166" decel="50000">
                                          <p:stCondLst>
                                            <p:cond delay="676"/>
                                          </p:stCondLst>
                                        </p:cTn>
                                        <p:tgtEl>
                                          <p:spTgt spid="28"/>
                                        </p:tgtEl>
                                      </p:cBhvr>
                                      <p:to x="100000" y="100000"/>
                                    </p:animScale>
                                    <p:animScale>
                                      <p:cBhvr>
                                        <p:cTn id="53" dur="26">
                                          <p:stCondLst>
                                            <p:cond delay="1312"/>
                                          </p:stCondLst>
                                        </p:cTn>
                                        <p:tgtEl>
                                          <p:spTgt spid="28"/>
                                        </p:tgtEl>
                                      </p:cBhvr>
                                      <p:to x="100000" y="80000"/>
                                    </p:animScale>
                                    <p:animScale>
                                      <p:cBhvr>
                                        <p:cTn id="54" dur="166" decel="50000">
                                          <p:stCondLst>
                                            <p:cond delay="1338"/>
                                          </p:stCondLst>
                                        </p:cTn>
                                        <p:tgtEl>
                                          <p:spTgt spid="28"/>
                                        </p:tgtEl>
                                      </p:cBhvr>
                                      <p:to x="100000" y="100000"/>
                                    </p:animScale>
                                    <p:animScale>
                                      <p:cBhvr>
                                        <p:cTn id="55" dur="26">
                                          <p:stCondLst>
                                            <p:cond delay="1642"/>
                                          </p:stCondLst>
                                        </p:cTn>
                                        <p:tgtEl>
                                          <p:spTgt spid="28"/>
                                        </p:tgtEl>
                                      </p:cBhvr>
                                      <p:to x="100000" y="90000"/>
                                    </p:animScale>
                                    <p:animScale>
                                      <p:cBhvr>
                                        <p:cTn id="56" dur="166" decel="50000">
                                          <p:stCondLst>
                                            <p:cond delay="1668"/>
                                          </p:stCondLst>
                                        </p:cTn>
                                        <p:tgtEl>
                                          <p:spTgt spid="28"/>
                                        </p:tgtEl>
                                      </p:cBhvr>
                                      <p:to x="100000" y="100000"/>
                                    </p:animScale>
                                    <p:animScale>
                                      <p:cBhvr>
                                        <p:cTn id="57" dur="26">
                                          <p:stCondLst>
                                            <p:cond delay="1808"/>
                                          </p:stCondLst>
                                        </p:cTn>
                                        <p:tgtEl>
                                          <p:spTgt spid="28"/>
                                        </p:tgtEl>
                                      </p:cBhvr>
                                      <p:to x="100000" y="95000"/>
                                    </p:animScale>
                                    <p:animScale>
                                      <p:cBhvr>
                                        <p:cTn id="58" dur="166" decel="50000">
                                          <p:stCondLst>
                                            <p:cond delay="1834"/>
                                          </p:stCondLst>
                                        </p:cTn>
                                        <p:tgtEl>
                                          <p:spTgt spid="28"/>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style.rotation</p:attrName>
                                        </p:attrNameLst>
                                      </p:cBhvr>
                                      <p:tavLst>
                                        <p:tav tm="0">
                                          <p:val>
                                            <p:fltVal val="90"/>
                                          </p:val>
                                        </p:tav>
                                        <p:tav tm="100000">
                                          <p:val>
                                            <p:fltVal val="0"/>
                                          </p:val>
                                        </p:tav>
                                      </p:tavLst>
                                    </p:anim>
                                    <p:animEffect transition="in" filter="fade">
                                      <p:cBhvr>
                                        <p:cTn id="84" dur="10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1000" fill="hold"/>
                                        <p:tgtEl>
                                          <p:spTgt spid="8"/>
                                        </p:tgtEl>
                                        <p:attrNameLst>
                                          <p:attrName>ppt_w</p:attrName>
                                        </p:attrNameLst>
                                      </p:cBhvr>
                                      <p:tavLst>
                                        <p:tav tm="0">
                                          <p:val>
                                            <p:fltVal val="0"/>
                                          </p:val>
                                        </p:tav>
                                        <p:tav tm="100000">
                                          <p:val>
                                            <p:strVal val="#ppt_w"/>
                                          </p:val>
                                        </p:tav>
                                      </p:tavLst>
                                    </p:anim>
                                    <p:anim calcmode="lin" valueType="num">
                                      <p:cBhvr>
                                        <p:cTn id="90" dur="1000" fill="hold"/>
                                        <p:tgtEl>
                                          <p:spTgt spid="8"/>
                                        </p:tgtEl>
                                        <p:attrNameLst>
                                          <p:attrName>ppt_h</p:attrName>
                                        </p:attrNameLst>
                                      </p:cBhvr>
                                      <p:tavLst>
                                        <p:tav tm="0">
                                          <p:val>
                                            <p:fltVal val="0"/>
                                          </p:val>
                                        </p:tav>
                                        <p:tav tm="100000">
                                          <p:val>
                                            <p:strVal val="#ppt_h"/>
                                          </p:val>
                                        </p:tav>
                                      </p:tavLst>
                                    </p:anim>
                                    <p:anim calcmode="lin" valueType="num">
                                      <p:cBhvr>
                                        <p:cTn id="91" dur="1000" fill="hold"/>
                                        <p:tgtEl>
                                          <p:spTgt spid="8"/>
                                        </p:tgtEl>
                                        <p:attrNameLst>
                                          <p:attrName>style.rotation</p:attrName>
                                        </p:attrNameLst>
                                      </p:cBhvr>
                                      <p:tavLst>
                                        <p:tav tm="0">
                                          <p:val>
                                            <p:fltVal val="90"/>
                                          </p:val>
                                        </p:tav>
                                        <p:tav tm="100000">
                                          <p:val>
                                            <p:fltVal val="0"/>
                                          </p:val>
                                        </p:tav>
                                      </p:tavLst>
                                    </p:anim>
                                    <p:animEffect transition="in" filter="fade">
                                      <p:cBhvr>
                                        <p:cTn id="92" dur="10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90"/>
                                          </p:val>
                                        </p:tav>
                                        <p:tav tm="100000">
                                          <p:val>
                                            <p:fltVal val="0"/>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childTnLst>
                          </p:cTn>
                        </p:par>
                      </p:childTnLst>
                    </p:cTn>
                  </p:par>
                  <p:par>
                    <p:cTn id="112" fill="hold">
                      <p:stCondLst>
                        <p:cond delay="indefinite"/>
                      </p:stCondLst>
                      <p:childTnLst>
                        <p:par>
                          <p:cTn id="113" fill="hold">
                            <p:stCondLst>
                              <p:cond delay="0"/>
                            </p:stCondLst>
                            <p:childTnLst>
                              <p:par>
                                <p:cTn id="114" presetID="45"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2000"/>
                                        <p:tgtEl>
                                          <p:spTgt spid="6"/>
                                        </p:tgtEl>
                                      </p:cBhvr>
                                    </p:animEffect>
                                    <p:anim calcmode="lin" valueType="num">
                                      <p:cBhvr>
                                        <p:cTn id="117" dur="2000" fill="hold"/>
                                        <p:tgtEl>
                                          <p:spTgt spid="6"/>
                                        </p:tgtEl>
                                        <p:attrNameLst>
                                          <p:attrName>ppt_w</p:attrName>
                                        </p:attrNameLst>
                                      </p:cBhvr>
                                      <p:tavLst>
                                        <p:tav tm="0" fmla="#ppt_w*sin(2.5*pi*$)">
                                          <p:val>
                                            <p:fltVal val="0"/>
                                          </p:val>
                                        </p:tav>
                                        <p:tav tm="100000">
                                          <p:val>
                                            <p:fltVal val="1"/>
                                          </p:val>
                                        </p:tav>
                                      </p:tavLst>
                                    </p:anim>
                                    <p:anim calcmode="lin" valueType="num">
                                      <p:cBhvr>
                                        <p:cTn id="1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2000"/>
                                        <p:tgtEl>
                                          <p:spTgt spid="30"/>
                                        </p:tgtEl>
                                      </p:cBhvr>
                                    </p:animEffect>
                                    <p:anim calcmode="lin" valueType="num">
                                      <p:cBhvr>
                                        <p:cTn id="124" dur="2000" fill="hold"/>
                                        <p:tgtEl>
                                          <p:spTgt spid="30"/>
                                        </p:tgtEl>
                                        <p:attrNameLst>
                                          <p:attrName>ppt_w</p:attrName>
                                        </p:attrNameLst>
                                      </p:cBhvr>
                                      <p:tavLst>
                                        <p:tav tm="0" fmla="#ppt_w*sin(2.5*pi*$)">
                                          <p:val>
                                            <p:fltVal val="0"/>
                                          </p:val>
                                        </p:tav>
                                        <p:tav tm="100000">
                                          <p:val>
                                            <p:fltVal val="1"/>
                                          </p:val>
                                        </p:tav>
                                      </p:tavLst>
                                    </p:anim>
                                    <p:anim calcmode="lin" valueType="num">
                                      <p:cBhvr>
                                        <p:cTn id="125"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4" grpId="0" animBg="1"/>
      <p:bldP spid="26" grpId="0"/>
      <p:bldP spid="32" grpId="0" animBg="1"/>
      <p:bldP spid="14" grpId="0"/>
      <p:bldP spid="19" grpId="0"/>
      <p:bldP spid="6" grpId="0"/>
      <p:bldP spid="8" grpId="0"/>
      <p:bldP spid="20" grpId="0" animBg="1"/>
      <p:bldP spid="23" grpId="0"/>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xmlns="" id="{D5397E9F-57CE-4CBC-BF7D-C7F3ACC44961}"/>
              </a:ext>
            </a:extLst>
          </p:cNvPr>
          <p:cNvSpPr/>
          <p:nvPr/>
        </p:nvSpPr>
        <p:spPr>
          <a:xfrm>
            <a:off x="1204686" y="3843194"/>
            <a:ext cx="10208923" cy="1394057"/>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tx1"/>
                </a:solidFill>
                <a:latin typeface="#9Slide03 SFU Futura_12" panose="00000400000000000000" pitchFamily="2" charset="0"/>
                <a:cs typeface="Arial" panose="020B0604020202020204" pitchFamily="34" charset="0"/>
              </a:rPr>
              <a:t>Sưu </a:t>
            </a:r>
            <a:r>
              <a:rPr lang="vi-VN" sz="3200" b="1" dirty="0">
                <a:solidFill>
                  <a:schemeClr val="tx1"/>
                </a:solidFill>
                <a:latin typeface="#9Slide03 SFU Futura_12" panose="00000400000000000000" pitchFamily="2" charset="0"/>
                <a:cs typeface="Arial" panose="020B0604020202020204" pitchFamily="34" charset="0"/>
              </a:rPr>
              <a:t>tầm và giới thiệu với bạn bè về hình ảnh những sản phẩm của Việt Nam </a:t>
            </a:r>
            <a:r>
              <a:rPr lang="vi-VN" sz="3200" b="1" dirty="0" smtClean="0">
                <a:solidFill>
                  <a:srgbClr val="FF0000"/>
                </a:solidFill>
                <a:latin typeface="#9Slide03 SFU Futura_12" panose="00000400000000000000" pitchFamily="2" charset="0"/>
                <a:cs typeface="Arial" panose="020B0604020202020204" pitchFamily="34" charset="0"/>
              </a:rPr>
              <a:t>xuất </a:t>
            </a:r>
            <a:r>
              <a:rPr lang="vi-VN" sz="3200" b="1" dirty="0">
                <a:solidFill>
                  <a:srgbClr val="FF0000"/>
                </a:solidFill>
                <a:latin typeface="#9Slide03 SFU Futura_12" panose="00000400000000000000" pitchFamily="2" charset="0"/>
                <a:cs typeface="Arial" panose="020B0604020202020204" pitchFamily="34" charset="0"/>
              </a:rPr>
              <a:t>khẩu </a:t>
            </a:r>
            <a:r>
              <a:rPr lang="vi-VN" sz="3200" b="1" dirty="0">
                <a:solidFill>
                  <a:schemeClr val="tx1"/>
                </a:solidFill>
                <a:latin typeface="#9Slide03 SFU Futura_12" panose="00000400000000000000" pitchFamily="2" charset="0"/>
                <a:cs typeface="Arial" panose="020B0604020202020204" pitchFamily="34" charset="0"/>
              </a:rPr>
              <a:t>đến Liên minh châu 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xmlns="" id="{81F2071E-DF8C-495C-8676-8F839E06F04F}"/>
              </a:ext>
            </a:extLst>
          </p:cNvPr>
          <p:cNvSpPr/>
          <p:nvPr/>
        </p:nvSpPr>
        <p:spPr>
          <a:xfrm>
            <a:off x="3571664" y="-74336"/>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428154" y="426093"/>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smtClean="0">
                <a:solidFill>
                  <a:schemeClr val="bg1"/>
                </a:solidFill>
                <a:latin typeface="#9Slide03 SFU Futura_12" panose="020B0604020202020204" charset="0"/>
              </a:rPr>
              <a:t>HOẠT ĐỘNG VỀ NHÀ</a:t>
            </a:r>
            <a:endParaRPr lang="en-US" sz="2400" dirty="0">
              <a:solidFill>
                <a:schemeClr val="bg1"/>
              </a:solidFill>
            </a:endParaRPr>
          </a:p>
        </p:txBody>
      </p:sp>
      <p:sp>
        <p:nvSpPr>
          <p:cNvPr id="17" name="Rectangle: Rounded Corners 7">
            <a:extLst>
              <a:ext uri="{FF2B5EF4-FFF2-40B4-BE49-F238E27FC236}">
                <a16:creationId xmlns:a16="http://schemas.microsoft.com/office/drawing/2014/main" xmlns="" id="{D5397E9F-57CE-4CBC-BF7D-C7F3ACC44961}"/>
              </a:ext>
            </a:extLst>
          </p:cNvPr>
          <p:cNvSpPr/>
          <p:nvPr/>
        </p:nvSpPr>
        <p:spPr>
          <a:xfrm>
            <a:off x="1204686" y="5672827"/>
            <a:ext cx="4237469" cy="782634"/>
          </a:xfrm>
          <a:prstGeom prst="roundRect">
            <a:avLst/>
          </a:prstGeom>
          <a:solidFill>
            <a:srgbClr val="ABE0F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Trình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bày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giấy</a:t>
            </a:r>
            <a:r>
              <a:rPr lang="en-US" sz="3200" b="1" dirty="0" smtClean="0">
                <a:solidFill>
                  <a:schemeClr val="tx1"/>
                </a:solidFill>
                <a:latin typeface="#9Slide03 SFU Futura_12" panose="00000400000000000000" pitchFamily="2" charset="0"/>
                <a:cs typeface="Arial" panose="020B0604020202020204" pitchFamily="34" charset="0"/>
              </a:rPr>
              <a:t> A4</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xmlns="" id="{D5397E9F-57CE-4CBC-BF7D-C7F3ACC44961}"/>
              </a:ext>
            </a:extLst>
          </p:cNvPr>
          <p:cNvSpPr/>
          <p:nvPr/>
        </p:nvSpPr>
        <p:spPr>
          <a:xfrm>
            <a:off x="5840595" y="5672827"/>
            <a:ext cx="5573014" cy="782634"/>
          </a:xfrm>
          <a:prstGeom prst="roundRect">
            <a:avLst/>
          </a:prstGeom>
          <a:solidFill>
            <a:srgbClr val="ABE0F9"/>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Tiết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sau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giới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thiệu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lớp</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board - Free education icons"/>
          <p:cNvPicPr>
            <a:picLocks noChangeAspect="1" noChangeArrowheads="1"/>
          </p:cNvPicPr>
          <p:nvPr/>
        </p:nvPicPr>
        <p:blipFill rotWithShape="1">
          <a:blip r:embed="rId2">
            <a:extLst>
              <a:ext uri="{28A0092B-C50C-407E-A947-70E740481C1C}">
                <a14:useLocalDpi xmlns:a14="http://schemas.microsoft.com/office/drawing/2010/main" val="0"/>
              </a:ext>
            </a:extLst>
          </a:blip>
          <a:srcRect l="9332" t="11965" r="9735" b="26052"/>
          <a:stretch/>
        </p:blipFill>
        <p:spPr bwMode="auto">
          <a:xfrm>
            <a:off x="3237142" y="0"/>
            <a:ext cx="89548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Cô Giáo, Hình Giáo Viên - Vector Fre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43" r="19289"/>
          <a:stretch/>
        </p:blipFill>
        <p:spPr bwMode="auto">
          <a:xfrm>
            <a:off x="0" y="96982"/>
            <a:ext cx="3579595" cy="6761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ut You Can Also Easily Load Your Own Icons Into The - 3d Map Psd | Full  Size PNG Download | SeekPNG">
            <a:extLst>
              <a:ext uri="{FF2B5EF4-FFF2-40B4-BE49-F238E27FC236}">
                <a16:creationId xmlns:a16="http://schemas.microsoft.com/office/drawing/2014/main" xmlns=""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27" r="4288" b="-2"/>
          <a:stretch/>
        </p:blipFill>
        <p:spPr bwMode="auto">
          <a:xfrm>
            <a:off x="8225805" y="759657"/>
            <a:ext cx="3548705" cy="3680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ank you - Free nature icons">
            <a:extLst>
              <a:ext uri="{FF2B5EF4-FFF2-40B4-BE49-F238E27FC236}">
                <a16:creationId xmlns:a16="http://schemas.microsoft.com/office/drawing/2014/main" xmlns="" id="{A3A2E1B7-D678-4550-AAB5-8BE1E36FCD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72"/>
          <a:stretch/>
        </p:blipFill>
        <p:spPr bwMode="auto">
          <a:xfrm>
            <a:off x="4106485" y="759657"/>
            <a:ext cx="4245929" cy="44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41313" y="1546120"/>
            <a:ext cx="5030865" cy="4524315"/>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a:t>
            </a:r>
            <a:r>
              <a:rPr lang="vi-VN" sz="2400" dirty="0">
                <a:solidFill>
                  <a:srgbClr val="0033CC"/>
                </a:solidFill>
                <a:latin typeface="#9Slide03 SFU Futura_12" panose="020B0604020202020204" charset="0"/>
              </a:rPr>
              <a:t>12 ngôi sao vàng” tượng trưng cho sự toàn bích, thống nhất, bình đẳng giữa các nước tham gia, cùng nhau tương hỗ cùng phát </a:t>
            </a:r>
            <a:r>
              <a:rPr lang="vi-VN" sz="2400" dirty="0" smtClean="0">
                <a:solidFill>
                  <a:srgbClr val="0033CC"/>
                </a:solidFill>
                <a:latin typeface="#9Slide03 SFU Futura_12" panose="020B0604020202020204" charset="0"/>
              </a:rPr>
              <a:t>triển</a:t>
            </a:r>
            <a:r>
              <a:rPr lang="en-US" sz="2400" dirty="0" smtClean="0">
                <a:solidFill>
                  <a:srgbClr val="0033CC"/>
                </a:solidFill>
                <a:latin typeface="#9Slide03 SFU Futura_12" panose="020B0604020202020204" charset="0"/>
              </a:rPr>
              <a:t>. </a:t>
            </a:r>
          </a:p>
          <a:p>
            <a:pPr algn="just"/>
            <a:r>
              <a:rPr lang="vi-VN" sz="2400" dirty="0">
                <a:solidFill>
                  <a:srgbClr val="0033CC"/>
                </a:solidFill>
                <a:latin typeface="#9Slide03 SFU Futura_12" panose="020B0604020202020204" charset="0"/>
              </a:rPr>
              <a:t>Được kết nối tạo thành một vòng trên nền xanh biểu tượng cho sự hợp thành giữa các nước thành một thể thống nhất, tất cả các công dân, các khu vực các nước trong khối sẽ được thực hiện đầy đủ nghĩa vụ, quyền của họ ở bất cứ nước nào trong khối mà không có sự phân biệt giữa </a:t>
            </a:r>
            <a:r>
              <a:rPr lang="vi-VN" sz="2400" dirty="0" smtClean="0">
                <a:solidFill>
                  <a:srgbClr val="0033CC"/>
                </a:solidFill>
                <a:latin typeface="#9Slide03 SFU Futura_12" panose="020B0604020202020204" charset="0"/>
              </a:rPr>
              <a:t>nước</a:t>
            </a:r>
            <a:r>
              <a:rPr lang="en-US" sz="2400" dirty="0" smtClean="0">
                <a:solidFill>
                  <a:srgbClr val="0033CC"/>
                </a:solidFill>
                <a:latin typeface="#9Slide03 SFU Futura_12" panose="020B0604020202020204" charset="0"/>
              </a:rPr>
              <a:t>.</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2" descr="EU -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94" y="1274408"/>
            <a:ext cx="6088137" cy="4049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91861" y="5285605"/>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Lá</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cờ</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của</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Âu (EU)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4"/>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4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par>
                                <p:cTn id="34" presetID="3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3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par>
                                <p:cTn id="46" presetID="31"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par>
                                <p:cTn id="52" presetID="3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 calcmode="lin" valueType="num">
                                      <p:cBhvr>
                                        <p:cTn id="56" dur="1000" fill="hold"/>
                                        <p:tgtEl>
                                          <p:spTgt spid="15"/>
                                        </p:tgtEl>
                                        <p:attrNameLst>
                                          <p:attrName>style.rotation</p:attrName>
                                        </p:attrNameLst>
                                      </p:cBhvr>
                                      <p:tavLst>
                                        <p:tav tm="0">
                                          <p:val>
                                            <p:fltVal val="90"/>
                                          </p:val>
                                        </p:tav>
                                        <p:tav tm="100000">
                                          <p:val>
                                            <p:fltVal val="0"/>
                                          </p:val>
                                        </p:tav>
                                      </p:tavLst>
                                    </p:anim>
                                    <p:animEffect transition="in" filter="fade">
                                      <p:cBhvr>
                                        <p:cTn id="57" dur="1000"/>
                                        <p:tgtEl>
                                          <p:spTgt spid="15"/>
                                        </p:tgtEl>
                                      </p:cBhvr>
                                    </p:animEffect>
                                  </p:childTnLst>
                                </p:cTn>
                              </p:par>
                              <p:par>
                                <p:cTn id="58" presetID="31"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fltVal val="0"/>
                                          </p:val>
                                        </p:tav>
                                        <p:tav tm="100000">
                                          <p:val>
                                            <p:strVal val="#ppt_w"/>
                                          </p:val>
                                        </p:tav>
                                      </p:tavLst>
                                    </p:anim>
                                    <p:anim calcmode="lin" valueType="num">
                                      <p:cBhvr>
                                        <p:cTn id="61" dur="1000" fill="hold"/>
                                        <p:tgtEl>
                                          <p:spTgt spid="31"/>
                                        </p:tgtEl>
                                        <p:attrNameLst>
                                          <p:attrName>ppt_h</p:attrName>
                                        </p:attrNameLst>
                                      </p:cBhvr>
                                      <p:tavLst>
                                        <p:tav tm="0">
                                          <p:val>
                                            <p:fltVal val="0"/>
                                          </p:val>
                                        </p:tav>
                                        <p:tav tm="100000">
                                          <p:val>
                                            <p:strVal val="#ppt_h"/>
                                          </p:val>
                                        </p:tav>
                                      </p:tavLst>
                                    </p:anim>
                                    <p:anim calcmode="lin" valueType="num">
                                      <p:cBhvr>
                                        <p:cTn id="62" dur="1000" fill="hold"/>
                                        <p:tgtEl>
                                          <p:spTgt spid="31"/>
                                        </p:tgtEl>
                                        <p:attrNameLst>
                                          <p:attrName>style.rotation</p:attrName>
                                        </p:attrNameLst>
                                      </p:cBhvr>
                                      <p:tavLst>
                                        <p:tav tm="0">
                                          <p:val>
                                            <p:fltVal val="90"/>
                                          </p:val>
                                        </p:tav>
                                        <p:tav tm="100000">
                                          <p:val>
                                            <p:fltVal val="0"/>
                                          </p:val>
                                        </p:tav>
                                      </p:tavLst>
                                    </p:anim>
                                    <p:animEffect transition="in" filter="fade">
                                      <p:cBhvr>
                                        <p:cTn id="63" dur="1000"/>
                                        <p:tgtEl>
                                          <p:spTgt spid="31"/>
                                        </p:tgtEl>
                                      </p:cBhvr>
                                    </p:animEffect>
                                  </p:childTnLst>
                                </p:cTn>
                              </p:par>
                              <p:par>
                                <p:cTn id="64" presetID="31"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1000" fill="hold"/>
                                        <p:tgtEl>
                                          <p:spTgt spid="32"/>
                                        </p:tgtEl>
                                        <p:attrNameLst>
                                          <p:attrName>ppt_w</p:attrName>
                                        </p:attrNameLst>
                                      </p:cBhvr>
                                      <p:tavLst>
                                        <p:tav tm="0">
                                          <p:val>
                                            <p:fltVal val="0"/>
                                          </p:val>
                                        </p:tav>
                                        <p:tav tm="100000">
                                          <p:val>
                                            <p:strVal val="#ppt_w"/>
                                          </p:val>
                                        </p:tav>
                                      </p:tavLst>
                                    </p:anim>
                                    <p:anim calcmode="lin" valueType="num">
                                      <p:cBhvr>
                                        <p:cTn id="67" dur="1000" fill="hold"/>
                                        <p:tgtEl>
                                          <p:spTgt spid="32"/>
                                        </p:tgtEl>
                                        <p:attrNameLst>
                                          <p:attrName>ppt_h</p:attrName>
                                        </p:attrNameLst>
                                      </p:cBhvr>
                                      <p:tavLst>
                                        <p:tav tm="0">
                                          <p:val>
                                            <p:fltVal val="0"/>
                                          </p:val>
                                        </p:tav>
                                        <p:tav tm="100000">
                                          <p:val>
                                            <p:strVal val="#ppt_h"/>
                                          </p:val>
                                        </p:tav>
                                      </p:tavLst>
                                    </p:anim>
                                    <p:anim calcmode="lin" valueType="num">
                                      <p:cBhvr>
                                        <p:cTn id="68" dur="1000" fill="hold"/>
                                        <p:tgtEl>
                                          <p:spTgt spid="32"/>
                                        </p:tgtEl>
                                        <p:attrNameLst>
                                          <p:attrName>style.rotation</p:attrName>
                                        </p:attrNameLst>
                                      </p:cBhvr>
                                      <p:tavLst>
                                        <p:tav tm="0">
                                          <p:val>
                                            <p:fltVal val="90"/>
                                          </p:val>
                                        </p:tav>
                                        <p:tav tm="100000">
                                          <p:val>
                                            <p:fltVal val="0"/>
                                          </p:val>
                                        </p:tav>
                                      </p:tavLst>
                                    </p:anim>
                                    <p:animEffect transition="in" filter="fade">
                                      <p:cBhvr>
                                        <p:cTn id="6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26918" y="3001546"/>
            <a:ext cx="5030865" cy="3108543"/>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Brexit </a:t>
            </a:r>
            <a:r>
              <a:rPr lang="vi-VN" sz="2800" dirty="0">
                <a:solidFill>
                  <a:srgbClr val="0033CC"/>
                </a:solidFill>
                <a:latin typeface="#9Slide03 SFU Futura_12" panose="020B0604020202020204" charset="0"/>
              </a:rPr>
              <a:t>là từ ghép của 2 chữ gồm “Britain” là nước Anh và “exit” là sự ra đi. Ám chỉ việc Vương quốc Anh ly khai khỏi EU và thay đổi mối quan hệ giữa Anh với EU về an ninh, thương mại và di dân</a:t>
            </a:r>
            <a:r>
              <a:rPr lang="vi-VN" sz="2800" dirty="0" smtClean="0">
                <a:solidFill>
                  <a:srgbClr val="0033CC"/>
                </a:solidFill>
                <a:latin typeface="#9Slide03 SFU Futura_12" panose="020B0604020202020204" charset="0"/>
              </a:rPr>
              <a:t>.</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8977" y="5288340"/>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Brexit</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Nước</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Anh</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rời</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khỏi</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iếng Anh vẫn là ngôn ngữ sử dụng chung tại EU bất chấp Brexit | Văn hóa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01" y="1473994"/>
            <a:ext cx="5989026" cy="3715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205393" y="1204219"/>
            <a:ext cx="5392628" cy="5262979"/>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Brussels </a:t>
            </a:r>
            <a:r>
              <a:rPr lang="vi-VN" sz="2400" dirty="0">
                <a:solidFill>
                  <a:srgbClr val="0033CC"/>
                </a:solidFill>
                <a:latin typeface="#9Slide03 SFU Futura_12" panose="020B0604020202020204" charset="0"/>
              </a:rPr>
              <a:t>- nơi được mệnh danh là thủ đô của Châu Âu, tập trung hầu hết các cơ quan đầu não quốc tế của khu vực, luôn được xem là trái tim của cả khu vực Châu Âu</a:t>
            </a:r>
            <a:r>
              <a:rPr lang="vi-VN" sz="2400" dirty="0" smtClean="0">
                <a:solidFill>
                  <a:srgbClr val="0033CC"/>
                </a:solidFill>
                <a:latin typeface="#9Slide03 SFU Futura_12" panose="020B0604020202020204" charset="0"/>
              </a:rPr>
              <a:t>.</a:t>
            </a:r>
            <a:r>
              <a:rPr lang="en-US"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Gần đây, các toà nhà này đã được mở cửa thành điểm tham quan ở Bỉ, cho phép du khách ghé đến chiêm ngưỡng trong một phần khuôn viên được giới hạn. Với ý nghĩa và vị thế quan trọng, các toà nhà trụ sở của các tổ chức quốc tế tại Brussels luôn thu hút đông đảo du khách nước ngoài, chủ yếu tìm đến để chiêm ngưỡng và chụp hình lưu niệm.</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1861" y="5285605"/>
            <a:ext cx="598768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Trụ</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sở</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Liên</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minh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châu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ở </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Brussels,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Bỉ</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5"/>
          <a:stretch>
            <a:fillRect/>
          </a:stretch>
        </p:blipFill>
        <p:spPr>
          <a:xfrm>
            <a:off x="191861" y="1385430"/>
            <a:ext cx="5999064" cy="3977403"/>
          </a:xfrm>
          <a:prstGeom prst="rect">
            <a:avLst/>
          </a:prstGeom>
          <a:ln>
            <a:noFill/>
          </a:ln>
          <a:effectLst>
            <a:softEdge rad="112500"/>
          </a:effectLst>
        </p:spPr>
      </p:pic>
    </p:spTree>
    <p:extLst>
      <p:ext uri="{BB962C8B-B14F-4D97-AF65-F5344CB8AC3E}">
        <p14:creationId xmlns:p14="http://schemas.microsoft.com/office/powerpoint/2010/main" val="171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4663565" y="1304620"/>
            <a:ext cx="6880727" cy="4893647"/>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là ký hiệu của đồng Euro, đơn vị tiền tệ chính thức của các nước Liên minh châu Âu, bao gồm 18 nước thành viên cùng 6 nước và vùng lãnh thổ không thuộc Liên minh châu Âu</a:t>
            </a:r>
            <a:r>
              <a:rPr lang="vi-VN" sz="2400" dirty="0" smtClean="0">
                <a:solidFill>
                  <a:srgbClr val="0033CC"/>
                </a:solidFill>
                <a:latin typeface="#9Slide03 SFU Futura_12" panose="020B0604020202020204" charset="0"/>
              </a:rPr>
              <a:t>. Đồng </a:t>
            </a:r>
            <a:r>
              <a:rPr lang="vi-VN" sz="2400" dirty="0">
                <a:solidFill>
                  <a:srgbClr val="0033CC"/>
                </a:solidFill>
                <a:latin typeface="#9Slide03 SFU Futura_12" panose="020B0604020202020204" charset="0"/>
              </a:rPr>
              <a:t>Euro là đồng tiền thuộc loại lâu đời trên thế giới, được lưu hành sử dụng từ tháng 1 năm 1999. Theo thống kê thì đây là đồng tiền nổi tiếng chỉ xếp sau đồng Đô la Mỹ USD. </a:t>
            </a:r>
            <a:r>
              <a:rPr lang="vi-VN" sz="2400" dirty="0" smtClean="0">
                <a:solidFill>
                  <a:srgbClr val="0033CC"/>
                </a:solidFill>
                <a:latin typeface="#9Slide03 SFU Futura_12" panose="020B0604020202020204" charset="0"/>
              </a:rPr>
              <a:t>Có </a:t>
            </a:r>
            <a:r>
              <a:rPr lang="vi-VN" sz="2400" dirty="0">
                <a:solidFill>
                  <a:srgbClr val="0033CC"/>
                </a:solidFill>
                <a:latin typeface="#9Slide03 SFU Futura_12" panose="020B0604020202020204" charset="0"/>
              </a:rPr>
              <a:t>thể nói đồng Euro là một đồng tiền có giá trị cao, phát triển mạnh mẽ bậc nhất hiện nay</a:t>
            </a:r>
          </a:p>
          <a:p>
            <a:pPr algn="just"/>
            <a:r>
              <a:rPr lang="vi-VN" sz="2400" dirty="0">
                <a:solidFill>
                  <a:srgbClr val="0033CC"/>
                </a:solidFill>
                <a:latin typeface="#9Slide03 SFU Futura_12" panose="020B0604020202020204" charset="0"/>
              </a:rPr>
              <a:t>Tiền Euro được sản xuất dưới hai dạng là tiền xu và tiền giấy. Tiền giấy Euro </a:t>
            </a:r>
            <a:r>
              <a:rPr lang="vi-VN" sz="2400" dirty="0" smtClean="0">
                <a:solidFill>
                  <a:srgbClr val="0033CC"/>
                </a:solidFill>
                <a:latin typeface="#9Slide03 SFU Futura_12" panose="020B0604020202020204" charset="0"/>
              </a:rPr>
              <a:t>thì </a:t>
            </a:r>
            <a:r>
              <a:rPr lang="vi-VN" sz="2400" dirty="0">
                <a:solidFill>
                  <a:srgbClr val="0033CC"/>
                </a:solidFill>
                <a:latin typeface="#9Slide03 SFU Futura_12" panose="020B0604020202020204" charset="0"/>
              </a:rPr>
              <a:t>hoàn toàn giống nhau. Các đồng tiền xu Euro có cùng mệnh giá ở mặt trước nhưng hoa văn ở mặt sau lại khác nhau.</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311" y="5324512"/>
            <a:ext cx="401142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Đồng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tiền</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châu </a:t>
            </a: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Euro)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xmlns="" id="{D788C6DA-1120-4008-9FA8-DA4CC712E4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descr="Đồng euro: Tồn tại hay không tồn tại?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7" y="1213014"/>
            <a:ext cx="4887910" cy="29296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Ký Hiệu € Là Tiền Gì - 1 € Bằng Bao Nhiêu Tiền Việt Nam Vnd"/>
          <p:cNvPicPr>
            <a:picLocks noChangeAspect="1" noChangeArrowheads="1"/>
          </p:cNvPicPr>
          <p:nvPr/>
        </p:nvPicPr>
        <p:blipFill rotWithShape="1">
          <a:blip r:embed="rId6">
            <a:extLst>
              <a:ext uri="{28A0092B-C50C-407E-A947-70E740481C1C}">
                <a14:useLocalDpi xmlns:a14="http://schemas.microsoft.com/office/drawing/2010/main" val="0"/>
              </a:ext>
            </a:extLst>
          </a:blip>
          <a:srcRect l="16308" t="-2962" r="23705" b="2962"/>
          <a:stretch/>
        </p:blipFill>
        <p:spPr bwMode="auto">
          <a:xfrm>
            <a:off x="1937661" y="4134140"/>
            <a:ext cx="946326" cy="9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7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xmlns=""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0" y="4207729"/>
            <a:ext cx="2870938" cy="2704987"/>
          </a:xfrm>
          <a:prstGeom prst="ellipse">
            <a:avLst/>
          </a:prstGeom>
          <a:ln>
            <a:noFill/>
          </a:ln>
          <a:effectLst>
            <a:softEdge rad="112500"/>
          </a:effectLst>
        </p:spPr>
      </p:pic>
      <p:pic>
        <p:nvPicPr>
          <p:cNvPr id="1026" name="Picture 2" descr="Ý nghĩa lá cờ liên minh châu Âu - Worldwide Path"/>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r="12435"/>
          <a:stretch/>
        </p:blipFill>
        <p:spPr bwMode="auto">
          <a:xfrm>
            <a:off x="9306228" y="0"/>
            <a:ext cx="2885772" cy="2593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23E1277-D22A-4A15-A2C6-D1C190556FD0}"/>
              </a:ext>
            </a:extLst>
          </p:cNvPr>
          <p:cNvSpPr txBox="1"/>
          <p:nvPr/>
        </p:nvSpPr>
        <p:spPr>
          <a:xfrm>
            <a:off x="287655" y="1248236"/>
            <a:ext cx="11427333"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smtClean="0">
                <a:latin typeface="#9Slide05 SVNClementine" panose="020F0502020204030203" pitchFamily="34" charset="0"/>
                <a:ea typeface="+mj-ea"/>
                <a:cs typeface="+mj-cs"/>
              </a:rPr>
              <a:t>Tiết</a:t>
            </a:r>
            <a:r>
              <a:rPr lang="en-US" sz="7200" dirty="0" smtClean="0">
                <a:latin typeface="#9Slide05 SVNClementine" panose="020F0502020204030203" pitchFamily="34" charset="0"/>
                <a:ea typeface="+mj-ea"/>
                <a:cs typeface="+mj-cs"/>
              </a:rPr>
              <a:t> 8- </a:t>
            </a:r>
            <a:r>
              <a:rPr lang="en-US" sz="7200" dirty="0" err="1" smtClean="0">
                <a:latin typeface="#9Slide05 SVNClementine" panose="020F0502020204030203" pitchFamily="34" charset="0"/>
                <a:ea typeface="+mj-ea"/>
                <a:cs typeface="+mj-cs"/>
              </a:rPr>
              <a:t>Bài</a:t>
            </a:r>
            <a:r>
              <a:rPr lang="en-US" sz="7200" dirty="0" smtClean="0">
                <a:latin typeface="#9Slide05 SVNClementine" panose="020F0502020204030203" pitchFamily="34" charset="0"/>
                <a:ea typeface="+mj-ea"/>
                <a:cs typeface="+mj-cs"/>
              </a:rPr>
              <a:t> 4:</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11500" dirty="0" smtClean="0">
                <a:solidFill>
                  <a:srgbClr val="FFFF00"/>
                </a:solidFill>
                <a:latin typeface="#9Slide05 SVNClementine" panose="020F0502020204030203" pitchFamily="34" charset="0"/>
                <a:ea typeface="+mj-ea"/>
                <a:cs typeface="+mj-cs"/>
              </a:rPr>
              <a:t>LIÊN MINH CHÂU ÂU</a:t>
            </a:r>
            <a:endParaRPr lang="en-US" sz="11500" dirty="0">
              <a:solidFill>
                <a:srgbClr val="FFFF00"/>
              </a:solidFill>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E1277-D22A-4A15-A2C6-D1C190556FD0}"/>
              </a:ext>
            </a:extLst>
          </p:cNvPr>
          <p:cNvSpPr txBox="1"/>
          <p:nvPr/>
        </p:nvSpPr>
        <p:spPr>
          <a:xfrm>
            <a:off x="0" y="0"/>
            <a:ext cx="12192000" cy="127700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p>
            <a:pPr algn="ctr">
              <a:lnSpc>
                <a:spcPct val="90000"/>
              </a:lnSpc>
              <a:spcBef>
                <a:spcPct val="0"/>
              </a:spcBef>
              <a:spcAft>
                <a:spcPts val="600"/>
              </a:spcAft>
            </a:pPr>
            <a:r>
              <a:rPr lang="en-US" sz="6000" dirty="0" err="1" smtClean="0">
                <a:solidFill>
                  <a:schemeClr val="tx1"/>
                </a:solidFill>
                <a:latin typeface="#9Slide05 SVNClementine" panose="020F0502020204030203" pitchFamily="34" charset="0"/>
                <a:ea typeface="+mj-ea"/>
                <a:cs typeface="+mj-cs"/>
              </a:rPr>
              <a:t>Tiết</a:t>
            </a:r>
            <a:r>
              <a:rPr lang="en-US" sz="6000" dirty="0" smtClean="0">
                <a:solidFill>
                  <a:schemeClr val="tx1"/>
                </a:solidFill>
                <a:latin typeface="#9Slide05 SVNClementine" panose="020F0502020204030203" pitchFamily="34" charset="0"/>
                <a:ea typeface="+mj-ea"/>
                <a:cs typeface="+mj-cs"/>
              </a:rPr>
              <a:t> 8- </a:t>
            </a:r>
            <a:r>
              <a:rPr lang="en-US" sz="6000" dirty="0" err="1" smtClean="0">
                <a:solidFill>
                  <a:schemeClr val="tx1"/>
                </a:solidFill>
                <a:latin typeface="#9Slide05 SVNClementine" panose="020F0502020204030203" pitchFamily="34" charset="0"/>
                <a:ea typeface="+mj-ea"/>
                <a:cs typeface="+mj-cs"/>
              </a:rPr>
              <a:t>Bài</a:t>
            </a:r>
            <a:r>
              <a:rPr lang="en-US" sz="6000" dirty="0" smtClean="0">
                <a:solidFill>
                  <a:schemeClr val="tx1"/>
                </a:solidFill>
                <a:latin typeface="#9Slide05 SVNClementine" panose="020F0502020204030203" pitchFamily="34" charset="0"/>
                <a:ea typeface="+mj-ea"/>
                <a:cs typeface="+mj-cs"/>
              </a:rPr>
              <a:t> 4: </a:t>
            </a:r>
            <a:r>
              <a:rPr lang="en-US" sz="6000" dirty="0" smtClean="0">
                <a:solidFill>
                  <a:srgbClr val="14517D"/>
                </a:solidFill>
                <a:latin typeface="#9Slide05 SVNClementine" panose="020F0502020204030203" pitchFamily="34" charset="0"/>
                <a:ea typeface="+mj-ea"/>
                <a:cs typeface="+mj-cs"/>
              </a:rPr>
              <a:t>LIÊN MINH CHÂU ÂU</a:t>
            </a:r>
            <a:endParaRPr lang="en-US" sz="6000" dirty="0">
              <a:solidFill>
                <a:srgbClr val="14517D"/>
              </a:solidFill>
              <a:latin typeface="#9Slide05 SVNClementine" panose="020F0502020204030203" pitchFamily="34" charset="0"/>
              <a:ea typeface="+mj-ea"/>
              <a:cs typeface="+mj-cs"/>
            </a:endParaRPr>
          </a:p>
        </p:txBody>
      </p:sp>
      <p:sp>
        <p:nvSpPr>
          <p:cNvPr id="3" name="TextBox 2">
            <a:extLst>
              <a:ext uri="{FF2B5EF4-FFF2-40B4-BE49-F238E27FC236}">
                <a16:creationId xmlns:a16="http://schemas.microsoft.com/office/drawing/2014/main" xmlns="" id="{4EC68D7C-3C39-4B6F-8758-427A97DB07ED}"/>
              </a:ext>
            </a:extLst>
          </p:cNvPr>
          <p:cNvSpPr txBox="1"/>
          <p:nvPr/>
        </p:nvSpPr>
        <p:spPr>
          <a:xfrm>
            <a:off x="0" y="1523090"/>
            <a:ext cx="1024505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9Slide03 SFU Futura_12" panose="020B0604020202020204" charset="0"/>
              </a:rPr>
              <a:t>1. </a:t>
            </a:r>
            <a:r>
              <a:rPr lang="en-US" sz="4400" b="1" dirty="0" smtClean="0">
                <a:latin typeface="#9Slide03 SFU Futura_12" panose="020B0604020202020204" charset="0"/>
              </a:rPr>
              <a:t>KHÁI QUÁT VỀ LIÊN MINH CHÂU ÂU</a:t>
            </a:r>
            <a:endParaRPr kumimoji="0" lang="vi-VN" sz="4400" b="1" i="0" u="none" strike="noStrike" kern="1200" cap="none" spc="0" normalizeH="0" baseline="0" noProof="0" dirty="0">
              <a:ln>
                <a:noFill/>
              </a:ln>
              <a:effectLst/>
              <a:uLnTx/>
              <a:uFillTx/>
              <a:latin typeface="#9Slide03 SFU Futura_12" panose="020B0604020202020204" charset="0"/>
            </a:endParaRPr>
          </a:p>
        </p:txBody>
      </p:sp>
    </p:spTree>
    <p:extLst>
      <p:ext uri="{BB962C8B-B14F-4D97-AF65-F5344CB8AC3E}">
        <p14:creationId xmlns:p14="http://schemas.microsoft.com/office/powerpoint/2010/main" val="8011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xmlns="" id="{BE55959A-1F2C-46C2-9FCD-F989F5DD87B7}"/>
              </a:ext>
            </a:extLst>
          </p:cNvPr>
          <p:cNvSpPr/>
          <p:nvPr/>
        </p:nvSpPr>
        <p:spPr>
          <a:xfrm>
            <a:off x="227293" y="1187154"/>
            <a:ext cx="2640909" cy="103294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đôi</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xmlns="" id="{53C967EF-6321-45EB-B34B-D99D778ACFBD}"/>
              </a:ext>
            </a:extLst>
          </p:cNvPr>
          <p:cNvSpPr/>
          <p:nvPr/>
        </p:nvSpPr>
        <p:spPr>
          <a:xfrm>
            <a:off x="200250" y="2439890"/>
            <a:ext cx="2630303" cy="11223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xmlns="" id="{3582B86B-BF97-4986-B5E7-3EF41E0CF4DB}"/>
              </a:ext>
            </a:extLst>
          </p:cNvPr>
          <p:cNvSpPr/>
          <p:nvPr/>
        </p:nvSpPr>
        <p:spPr>
          <a:xfrm>
            <a:off x="179659" y="3776069"/>
            <a:ext cx="2636737" cy="1540518"/>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Xem</a:t>
            </a:r>
            <a:r>
              <a:rPr lang="en-US" sz="2600" b="1" dirty="0" smtClean="0">
                <a:solidFill>
                  <a:schemeClr val="tx1"/>
                </a:solidFill>
                <a:latin typeface="#9Slide03 SFU Futura_12" panose="00000400000000000000" pitchFamily="2" charset="0"/>
                <a:cs typeface="Arial" panose="020B0604020202020204" pitchFamily="34" charset="0"/>
              </a:rPr>
              <a:t> video, </a:t>
            </a:r>
            <a:r>
              <a:rPr lang="en-US" sz="2600" b="1" dirty="0" err="1" smtClean="0">
                <a:solidFill>
                  <a:schemeClr val="tx1"/>
                </a:solidFill>
                <a:latin typeface="#9Slide03 SFU Futura_12" panose="00000400000000000000" pitchFamily="2" charset="0"/>
                <a:cs typeface="Arial" panose="020B0604020202020204" pitchFamily="34" charset="0"/>
              </a:rPr>
              <a:t>kết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hợp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PHT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xmlns="" id="{D5397E9F-57CE-4CBC-BF7D-C7F3ACC44961}"/>
              </a:ext>
            </a:extLst>
          </p:cNvPr>
          <p:cNvSpPr/>
          <p:nvPr/>
        </p:nvSpPr>
        <p:spPr>
          <a:xfrm>
            <a:off x="186094" y="5524975"/>
            <a:ext cx="2640908" cy="1059339"/>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3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xmlns=""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721610" y="1203549"/>
            <a:ext cx="2041353" cy="1100730"/>
          </a:xfrm>
          <a:prstGeom prst="rect">
            <a:avLst/>
          </a:prstGeom>
        </p:spPr>
      </p:pic>
      <p:pic>
        <p:nvPicPr>
          <p:cNvPr id="60"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24596" y="2519379"/>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xmlns="" id="{A502EEEF-18B8-4A77-9404-58674D215B1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66455" y="5647209"/>
            <a:ext cx="1056245" cy="103381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xmlns="" id="{D6CE6303-3C40-4361-9869-64BB994762E1}"/>
              </a:ext>
            </a:extLst>
          </p:cNvPr>
          <p:cNvSpPr/>
          <p:nvPr/>
        </p:nvSpPr>
        <p:spPr>
          <a:xfrm>
            <a:off x="6943368" y="974973"/>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4651161" y="1277748"/>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99355" y="81518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166455" y="3982472"/>
            <a:ext cx="1249964" cy="13189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xmlns=""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xmlns=""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4807608" y="1753914"/>
            <a:ext cx="7105904" cy="4927105"/>
            <a:chOff x="394387" y="-219765"/>
            <a:chExt cx="11760396" cy="7077540"/>
          </a:xfrm>
        </p:grpSpPr>
        <p:sp>
          <p:nvSpPr>
            <p:cNvPr id="20" name="Rectangle 19"/>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xmlns="" id="{8C2C0F88-ED36-4737-A139-308D36F1F7D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3729" y="1295130"/>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9894132" y="1261692"/>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68118" y="2027097"/>
            <a:ext cx="6096000" cy="4509311"/>
          </a:xfrm>
          <a:prstGeom prst="rect">
            <a:avLst/>
          </a:prstGeom>
        </p:spPr>
        <p:txBody>
          <a:bodyPr>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a:latin typeface="#9Slide03 SFU Futura_12" panose="020B0604020202020204" charset="0"/>
                <a:ea typeface="Cambria" panose="02040503050406030204" pitchFamily="18" charset="0"/>
              </a:rPr>
              <a:t>? </a:t>
            </a:r>
            <a:endParaRPr lang="en-US" sz="2800" dirty="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thành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lập</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chính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thức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ngày</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endParaRPr lang="en-US" sz="28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Trụ</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endParaRPr lang="en-US" sz="2800" dirty="0" smtClean="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Đồng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tiền</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chung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châu</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Âu</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là</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gì</a:t>
            </a:r>
            <a:r>
              <a:rPr lang="en-US" sz="2800" dirty="0" smtClean="0">
                <a:latin typeface="#9Slide03 SFU Futura_12" panose="020B0604020202020204" charset="0"/>
                <a:ea typeface="Cambria" panose="02040503050406030204" pitchFamily="18" charset="0"/>
              </a:rPr>
              <a:t>?</a:t>
            </a:r>
            <a:r>
              <a:rPr lang="en-US" sz="28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Nước</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endParaRPr lang="en-US" sz="28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endParaRPr lang="en-US" sz="2800" dirty="0">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5906</TotalTime>
  <Words>2129</Words>
  <Application>Microsoft Office PowerPoint</Application>
  <PresentationFormat>Custom</PresentationFormat>
  <Paragraphs>207</Paragraphs>
  <Slides>25</Slides>
  <Notes>18</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Times New Roman</vt:lpstr>
      <vt:lpstr>#9Slide05 SVNClementine</vt:lpstr>
      <vt:lpstr>Calibri</vt:lpstr>
      <vt:lpstr>Wingdings</vt:lpstr>
      <vt:lpstr>#9Slide03 SFU Futura_12</vt:lpstr>
      <vt:lpstr>Tahoma</vt:lpstr>
      <vt:lpstr>#9Slide07 IcielKoni</vt:lpstr>
      <vt:lpstr>#9Slide05 Great Vibes</vt:lpstr>
      <vt:lpstr>Cambria</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253</cp:revision>
  <dcterms:created xsi:type="dcterms:W3CDTF">2021-07-21T02:55:04Z</dcterms:created>
  <dcterms:modified xsi:type="dcterms:W3CDTF">2023-10-23T13:41:09Z</dcterms:modified>
</cp:coreProperties>
</file>