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68" r:id="rId2"/>
    <p:sldId id="269" r:id="rId3"/>
    <p:sldId id="256" r:id="rId4"/>
    <p:sldId id="271" r:id="rId5"/>
    <p:sldId id="257" r:id="rId6"/>
    <p:sldId id="258" r:id="rId7"/>
    <p:sldId id="259" r:id="rId8"/>
    <p:sldId id="262" r:id="rId9"/>
    <p:sldId id="263" r:id="rId10"/>
    <p:sldId id="266" r:id="rId11"/>
    <p:sldId id="267" r:id="rId12"/>
    <p:sldId id="264" r:id="rId13"/>
    <p:sldId id="270" r:id="rId14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78"/>
    <a:srgbClr val="0E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5578-682B-4A01-9638-014C16DE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AAC1EE-97A3-4603-AA67-B9B86F55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0C8B9-3AC5-46CF-A12A-6DF428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CA0AF-530D-4EBD-B965-8B94F5F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9C82-3A0F-48FF-926E-5D04481A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7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5AAED-E4CB-438E-BAE6-D874C01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CA6078-7021-47C7-8ADD-30EB0D4D7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DC22C-267E-4ADC-AF05-BEB7219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CB2E6-036D-489B-AF95-7F191F40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DBCEB-45FD-4CA2-89E1-0743C2C2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7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BF1447-7437-45B5-955F-F450CFC6F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DF0BE9-59DA-4877-8D0D-735633F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A8181-2D82-4E5A-A55B-C3850F3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443D1-9D50-4347-8EF4-C71123B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B7A19-FC92-4734-BBA7-FBC0512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1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9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AF01F-173B-42F4-B79E-090D56AC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68C77-CBFA-461F-A51E-325EB955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E92DB-083F-452B-B9A8-07F35FD1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84B60-C1EA-4B69-AA90-8F1E5FB9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2BA63-766D-48C7-962C-260FED02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F6C79-9DB9-41C2-AB7F-EE2DBD4C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300A1-412B-4D8E-A682-9491921A9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49AE0-B2AB-4AC5-AD17-D5485CF0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E3E69-8221-46DF-8417-9117474D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CA87B-A6B0-4084-8ABD-22FC70DE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FFCA0-2136-413A-9FC4-8666492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5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1165-B1EA-4947-A1FB-D9CF6BE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49C6E-764C-4F36-94CB-FE2A2DF8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B79E8-DF7C-4EBB-9F3B-6BE1496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2F9A33-7E46-4A42-A0A4-E18DB17B8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AAA32-05F2-47FB-B9B2-30397B27C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AE778-A2FD-4AD5-B23E-61A0D250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F383F0-95C5-45CA-90E7-CB223748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17D151-FD6A-419A-A7B0-CA8BE2A2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50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D961-234E-4CF8-B0EF-237952B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17F9D-08A6-466A-864D-D2F376CC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56FB-BF1A-451B-AFCC-8E5E82A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A4458-ED35-410C-9316-3AE12AF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37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6121E3-1542-49D2-AFE7-215B078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B79D1B-E5A5-4FF6-B1AF-3C1CE82B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32E8B-A5B1-45B5-9A9F-B5EF9E6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79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4EF36-1426-4285-828F-C8CFBFE9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C0F19-B360-4B7D-8B84-54564343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CC49-77D0-4E31-A9D2-D30F8EDA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B92D8-AB77-44F5-B9DD-F7A3C2F6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A841E-88D4-4D0A-97C4-E4897B61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4F814-BBE2-4CE3-B3C8-C4A938E7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1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47E2-3FF2-44B7-B10F-3C06FDF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9E9FEF-3FB3-4E4C-A935-958BA9328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12C7B-8B90-4958-A986-27D36990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EFE80-B253-4A84-BE72-FE133747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0AA07-12BD-4E8C-B324-9F0CBE2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F4ED2-925B-495F-9A04-20C40D1E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9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07F965-6FBF-4E4A-99CF-0D8736C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41528-4D68-4198-AA39-08CEF828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95987-3F38-4722-83D8-2292FDC3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C012C-B1B7-47F6-B168-A941E97A73A9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2F808-3920-4A01-9D82-C1D249E0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A23AC-28FD-47E2-A9E1-1773F854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7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4.png"/><Relationship Id="rId5" Type="http://schemas.microsoft.com/office/2007/relationships/media" Target="../media/media3.mp3"/><Relationship Id="rId10" Type="http://schemas.openxmlformats.org/officeDocument/2006/relationships/image" Target="../media/image3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4.png"/><Relationship Id="rId5" Type="http://schemas.microsoft.com/office/2007/relationships/media" Target="../media/media3.mp3"/><Relationship Id="rId10" Type="http://schemas.openxmlformats.org/officeDocument/2006/relationships/image" Target="../media/image3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5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4.png"/><Relationship Id="rId5" Type="http://schemas.microsoft.com/office/2007/relationships/media" Target="../media/media3.mp3"/><Relationship Id="rId10" Type="http://schemas.openxmlformats.org/officeDocument/2006/relationships/image" Target="../media/image3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4.png"/><Relationship Id="rId5" Type="http://schemas.microsoft.com/office/2007/relationships/media" Target="../media/media3.mp3"/><Relationship Id="rId10" Type="http://schemas.openxmlformats.org/officeDocument/2006/relationships/image" Target="../media/image3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4.png"/><Relationship Id="rId5" Type="http://schemas.microsoft.com/office/2007/relationships/media" Target="../media/media3.mp3"/><Relationship Id="rId10" Type="http://schemas.openxmlformats.org/officeDocument/2006/relationships/image" Target="../media/image3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4.png"/><Relationship Id="rId5" Type="http://schemas.microsoft.com/office/2007/relationships/media" Target="../media/media3.mp3"/><Relationship Id="rId10" Type="http://schemas.openxmlformats.org/officeDocument/2006/relationships/image" Target="../media/image3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4.png"/><Relationship Id="rId5" Type="http://schemas.microsoft.com/office/2007/relationships/media" Target="../media/media3.mp3"/><Relationship Id="rId10" Type="http://schemas.openxmlformats.org/officeDocument/2006/relationships/image" Target="../media/image3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4.png"/><Relationship Id="rId5" Type="http://schemas.microsoft.com/office/2007/relationships/media" Target="../media/media3.mp3"/><Relationship Id="rId10" Type="http://schemas.openxmlformats.org/officeDocument/2006/relationships/image" Target="../media/image3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4.png"/><Relationship Id="rId5" Type="http://schemas.microsoft.com/office/2007/relationships/media" Target="../media/media3.mp3"/><Relationship Id="rId10" Type="http://schemas.openxmlformats.org/officeDocument/2006/relationships/image" Target="../media/image3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4.png"/><Relationship Id="rId5" Type="http://schemas.microsoft.com/office/2007/relationships/media" Target="../media/media3.mp3"/><Relationship Id="rId10" Type="http://schemas.openxmlformats.org/officeDocument/2006/relationships/image" Target="../media/image3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3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46394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576169" y="3709223"/>
            <a:ext cx="9383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0" y="5153658"/>
            <a:ext cx="465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minh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móc</a:t>
            </a: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072601" y="5859147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kĩ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030547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</a:t>
            </a: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nền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thủ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sang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hóa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69" y="5875759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hoá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nền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1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204878" y="3709223"/>
            <a:ext cx="10028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mạng công nghiệp cuối thế kỷ XVIII đến đầu thế kỷ XIX có tác động như thế nào đến xã hội châu Âu?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009692" y="5891841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</a:t>
            </a:r>
            <a:r>
              <a:rPr lang="vi-VN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 thành giai cấp tư sản và vô sản công nghiệp.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0" y="5060432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Thúc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đẩy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giao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096000" y="5943528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009691" y="5025706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thay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đổi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bộ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mặt các nước tư bản.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0" y="5937313"/>
            <a:ext cx="4221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Góp</a:t>
            </a:r>
            <a:r>
              <a:rPr lang="en-US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phóng</a:t>
            </a:r>
            <a:r>
              <a:rPr lang="en-US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nông</a:t>
            </a:r>
            <a:r>
              <a:rPr lang="en-US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góp</a:t>
            </a:r>
            <a:r>
              <a:rPr lang="en-US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bổ</a:t>
            </a:r>
            <a:r>
              <a:rPr lang="en-US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sung </a:t>
            </a:r>
            <a:r>
              <a:rPr lang="en-US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lao</a:t>
            </a:r>
            <a:r>
              <a:rPr lang="en-US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7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297591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10905" y="3648046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70810" y="3206737"/>
            <a:ext cx="10872190" cy="88261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64255" y="3247697"/>
            <a:ext cx="9383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9: </a:t>
            </a:r>
            <a:r>
              <a:rPr lang="vi-VN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mô hình của thành tựu nào ? Nó do ai chế tạo ra và có ý nghĩa như thế nào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83" y="4119654"/>
            <a:ext cx="5181600" cy="270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6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25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4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5A5488D0-A446-3456-01D7-E47A8368C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63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3ECDADB1-7032-C2EA-2FED-A4B84068E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A41E12F-470E-2A8C-7CDC-227E076BD67C}"/>
              </a:ext>
            </a:extLst>
          </p:cNvPr>
          <p:cNvSpPr txBox="1"/>
          <p:nvPr/>
        </p:nvSpPr>
        <p:spPr>
          <a:xfrm>
            <a:off x="4452341" y="725715"/>
            <a:ext cx="3691534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vi-VN" sz="4800" dirty="0">
                <a:solidFill>
                  <a:schemeClr val="bg1"/>
                </a:solidFill>
                <a:latin typeface="+mj-lt"/>
              </a:rPr>
              <a:t>LUẬT CHƠI 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03EF7CD-87C3-5F0F-B266-8B140B443E65}"/>
              </a:ext>
            </a:extLst>
          </p:cNvPr>
          <p:cNvSpPr txBox="1"/>
          <p:nvPr/>
        </p:nvSpPr>
        <p:spPr>
          <a:xfrm>
            <a:off x="1223069" y="2669648"/>
            <a:ext cx="9745862" cy="25545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32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 9 câu </a:t>
            </a:r>
            <a:r>
              <a:rPr lang="vi-VN" sz="3200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vi-VN" sz="32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+mj-lt"/>
              </a:rPr>
              <a:t>sẽ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. 10 giây </a:t>
            </a:r>
            <a:r>
              <a:rPr lang="vi-VN" sz="3200" dirty="0" err="1">
                <a:solidFill>
                  <a:schemeClr val="bg1"/>
                </a:solidFill>
                <a:latin typeface="+mj-lt"/>
              </a:rPr>
              <a:t>để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 suy </a:t>
            </a:r>
            <a:r>
              <a:rPr lang="vi-VN" sz="3200" dirty="0" err="1">
                <a:solidFill>
                  <a:schemeClr val="bg1"/>
                </a:solidFill>
                <a:latin typeface="+mj-lt"/>
              </a:rPr>
              <a:t>nghĩ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 cho </a:t>
            </a:r>
            <a:r>
              <a:rPr lang="vi-VN" sz="3200" dirty="0" err="1">
                <a:solidFill>
                  <a:schemeClr val="bg1"/>
                </a:solidFill>
                <a:latin typeface="+mj-lt"/>
              </a:rPr>
              <a:t>mỗi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3200" dirty="0" err="1">
                <a:solidFill>
                  <a:schemeClr val="bg1"/>
                </a:solidFill>
                <a:latin typeface="+mj-lt"/>
              </a:rPr>
              <a:t>hỏi</a:t>
            </a:r>
            <a:endParaRPr lang="vi-VN" sz="3200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vi-VN" sz="3200" dirty="0">
                <a:solidFill>
                  <a:schemeClr val="bg1"/>
                </a:solidFill>
                <a:latin typeface="+mj-lt"/>
              </a:rPr>
              <a:t>Sau 9 câu </a:t>
            </a:r>
            <a:r>
              <a:rPr lang="vi-VN" sz="3200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 ai </a:t>
            </a:r>
            <a:r>
              <a:rPr lang="vi-VN" sz="3200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 nhanh , </a:t>
            </a:r>
            <a:r>
              <a:rPr lang="vi-VN" sz="3200" dirty="0" err="1">
                <a:solidFill>
                  <a:schemeClr val="bg1"/>
                </a:solidFill>
                <a:latin typeface="+mj-lt"/>
              </a:rPr>
              <a:t>nhiều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+mj-lt"/>
              </a:rPr>
              <a:t>đúng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+mj-lt"/>
              </a:rPr>
              <a:t>nhất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+mj-lt"/>
              </a:rPr>
              <a:t>sẽ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+mj-lt"/>
              </a:rPr>
              <a:t>chiến</a:t>
            </a:r>
            <a:r>
              <a:rPr lang="vi-VN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chemeClr val="bg1"/>
                </a:solidFill>
                <a:latin typeface="+mj-lt"/>
              </a:rPr>
              <a:t>thắng</a:t>
            </a:r>
            <a:endParaRPr lang="vi-VN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763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40670" y="3570419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6008" y="5197163"/>
            <a:ext cx="4650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dirty="0"/>
              <a:t>1993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2400" dirty="0"/>
              <a:t>1995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6435571" y="5197163"/>
            <a:ext cx="465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dirty="0"/>
              <a:t>1994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/>
              <a:t>1996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2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24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0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30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4" presetID="30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4" presetClass="emph" presetSubtype="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8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5" presetID="30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4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 build="allAtOnce"/>
      <p:bldP spid="27" grpId="0"/>
      <p:bldP spid="27" grpId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/>
      <p:bldP spid="3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40670" y="3570419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sông</a:t>
            </a:r>
            <a:r>
              <a:rPr lang="en-US" sz="2800" b="1" dirty="0"/>
              <a:t> </a:t>
            </a:r>
            <a:r>
              <a:rPr lang="en-US" sz="2800" b="1" dirty="0" err="1"/>
              <a:t>lớn</a:t>
            </a:r>
            <a:r>
              <a:rPr lang="en-US" sz="2800" b="1" dirty="0"/>
              <a:t> ở </a:t>
            </a:r>
            <a:r>
              <a:rPr lang="en-US" sz="2800" b="1" dirty="0" err="1"/>
              <a:t>châu</a:t>
            </a:r>
            <a:r>
              <a:rPr lang="en-US" sz="2800" b="1" dirty="0"/>
              <a:t> </a:t>
            </a:r>
            <a:r>
              <a:rPr lang="en-US" sz="2800" b="1" dirty="0" err="1"/>
              <a:t>Âu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:</a:t>
            </a:r>
            <a:endParaRPr lang="en-US" sz="2800" dirty="0"/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6008" y="5197163"/>
            <a:ext cx="465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dirty="0" err="1">
                <a:solidFill>
                  <a:schemeClr val="bg1"/>
                </a:solidFill>
              </a:rPr>
              <a:t>Đa</a:t>
            </a:r>
            <a:r>
              <a:rPr lang="en-US" dirty="0">
                <a:solidFill>
                  <a:schemeClr val="bg1"/>
                </a:solidFill>
              </a:rPr>
              <a:t> -</a:t>
            </a:r>
            <a:r>
              <a:rPr lang="en-US" dirty="0" err="1">
                <a:solidFill>
                  <a:schemeClr val="bg1"/>
                </a:solidFill>
              </a:rPr>
              <a:t>nuyp</a:t>
            </a:r>
            <a:r>
              <a:rPr lang="en-US" dirty="0">
                <a:solidFill>
                  <a:schemeClr val="bg1"/>
                </a:solidFill>
              </a:rPr>
              <a:t>, Rai- </a:t>
            </a:r>
            <a:r>
              <a:rPr lang="en-US" dirty="0" err="1">
                <a:solidFill>
                  <a:schemeClr val="bg1"/>
                </a:solidFill>
              </a:rPr>
              <a:t>nơ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và</a:t>
            </a:r>
            <a:r>
              <a:rPr lang="en-US" dirty="0">
                <a:solidFill>
                  <a:schemeClr val="bg1"/>
                </a:solidFill>
              </a:rPr>
              <a:t> Von- </a:t>
            </a:r>
            <a:r>
              <a:rPr lang="en-US" dirty="0" err="1">
                <a:solidFill>
                  <a:schemeClr val="bg1"/>
                </a:solidFill>
              </a:rPr>
              <a:t>ga.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dirty="0" err="1">
                <a:solidFill>
                  <a:schemeClr val="bg1"/>
                </a:solidFill>
              </a:rPr>
              <a:t>Đa</a:t>
            </a:r>
            <a:r>
              <a:rPr lang="en-US" dirty="0">
                <a:solidFill>
                  <a:schemeClr val="bg1"/>
                </a:solidFill>
              </a:rPr>
              <a:t> - </a:t>
            </a:r>
            <a:r>
              <a:rPr lang="en-US" dirty="0" err="1">
                <a:solidFill>
                  <a:schemeClr val="bg1"/>
                </a:solidFill>
              </a:rPr>
              <a:t>nuyp</a:t>
            </a:r>
            <a:r>
              <a:rPr lang="en-US" dirty="0">
                <a:solidFill>
                  <a:schemeClr val="bg1"/>
                </a:solidFill>
              </a:rPr>
              <a:t>, Von- </a:t>
            </a:r>
            <a:r>
              <a:rPr lang="en-US" dirty="0" err="1">
                <a:solidFill>
                  <a:schemeClr val="bg1"/>
                </a:solidFill>
              </a:rPr>
              <a:t>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và</a:t>
            </a:r>
            <a:r>
              <a:rPr lang="en-US" dirty="0">
                <a:solidFill>
                  <a:schemeClr val="bg1"/>
                </a:solidFill>
              </a:rPr>
              <a:t> U-ran.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6435571" y="5197163"/>
            <a:ext cx="465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dirty="0">
                <a:solidFill>
                  <a:schemeClr val="bg1"/>
                </a:solidFill>
              </a:rPr>
              <a:t>Rai- </a:t>
            </a:r>
            <a:r>
              <a:rPr lang="en-US" dirty="0" err="1">
                <a:solidFill>
                  <a:schemeClr val="bg1"/>
                </a:solidFill>
              </a:rPr>
              <a:t>nơ</a:t>
            </a:r>
            <a:r>
              <a:rPr lang="en-US" dirty="0">
                <a:solidFill>
                  <a:schemeClr val="bg1"/>
                </a:solidFill>
              </a:rPr>
              <a:t>, Von- </a:t>
            </a:r>
            <a:r>
              <a:rPr lang="en-US" dirty="0" err="1">
                <a:solidFill>
                  <a:schemeClr val="bg1"/>
                </a:solidFill>
              </a:rPr>
              <a:t>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và</a:t>
            </a:r>
            <a:r>
              <a:rPr lang="en-US" dirty="0">
                <a:solidFill>
                  <a:schemeClr val="bg1"/>
                </a:solidFill>
              </a:rPr>
              <a:t> U-ran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dirty="0" err="1">
                <a:solidFill>
                  <a:schemeClr val="bg1"/>
                </a:solidFill>
              </a:rPr>
              <a:t>Đa</a:t>
            </a:r>
            <a:r>
              <a:rPr lang="en-US" dirty="0">
                <a:solidFill>
                  <a:schemeClr val="bg1"/>
                </a:solidFill>
              </a:rPr>
              <a:t> - </a:t>
            </a:r>
            <a:r>
              <a:rPr lang="en-US" dirty="0" err="1">
                <a:solidFill>
                  <a:schemeClr val="bg1"/>
                </a:solidFill>
              </a:rPr>
              <a:t>nuyp</a:t>
            </a:r>
            <a:r>
              <a:rPr lang="en-US" dirty="0">
                <a:solidFill>
                  <a:schemeClr val="bg1"/>
                </a:solidFill>
              </a:rPr>
              <a:t>, Rai- </a:t>
            </a:r>
            <a:r>
              <a:rPr lang="en-US" dirty="0" err="1">
                <a:solidFill>
                  <a:schemeClr val="bg1"/>
                </a:solidFill>
              </a:rPr>
              <a:t>nơ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và</a:t>
            </a:r>
            <a:r>
              <a:rPr lang="en-US" dirty="0">
                <a:solidFill>
                  <a:schemeClr val="bg1"/>
                </a:solidFill>
              </a:rPr>
              <a:t> U-ran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3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24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0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30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4" presetID="30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4" presetClass="emph" presetSubtype="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8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5" presetID="30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4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 build="allAtOnce"/>
      <p:bldP spid="27" grpId="0"/>
      <p:bldP spid="27" grpId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4" grpId="0"/>
      <p:bldP spid="3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46394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702293" y="3878501"/>
            <a:ext cx="9383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chemeClr val="bg1"/>
                </a:solidFill>
              </a:rPr>
              <a:t>E-</a:t>
            </a:r>
            <a:r>
              <a:rPr lang="en-US" sz="2400" dirty="0" err="1">
                <a:solidFill>
                  <a:schemeClr val="bg1"/>
                </a:solidFill>
              </a:rPr>
              <a:t>bót</a:t>
            </a:r>
            <a:r>
              <a:rPr lang="en-US" sz="2400" dirty="0">
                <a:solidFill>
                  <a:schemeClr val="bg1"/>
                </a:solidFill>
              </a:rPr>
              <a:t> (Airbus) </a:t>
            </a:r>
            <a:r>
              <a:rPr lang="en-US" sz="2400" dirty="0" err="1">
                <a:solidFill>
                  <a:schemeClr val="bg1"/>
                </a:solidFill>
              </a:rPr>
              <a:t>là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thương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hiệu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máy</a:t>
            </a:r>
            <a:r>
              <a:rPr lang="en-US" sz="2400" dirty="0">
                <a:solidFill>
                  <a:schemeClr val="bg1"/>
                </a:solidFill>
              </a:rPr>
              <a:t> bay </a:t>
            </a:r>
            <a:r>
              <a:rPr lang="en-US" sz="2400" dirty="0" err="1">
                <a:solidFill>
                  <a:schemeClr val="bg1"/>
                </a:solidFill>
              </a:rPr>
              <a:t>nổi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tiếng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của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trung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tâm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kinh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tế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nào</a:t>
            </a:r>
            <a:r>
              <a:rPr lang="en-US" sz="2400" dirty="0">
                <a:solidFill>
                  <a:schemeClr val="bg1"/>
                </a:solidFill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5202784"/>
            <a:ext cx="4650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b="1" dirty="0" err="1">
                <a:solidFill>
                  <a:schemeClr val="bg1"/>
                </a:solidFill>
              </a:rPr>
              <a:t>Liên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minh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châu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Âu</a:t>
            </a:r>
            <a:r>
              <a:rPr lang="en-US" b="1" dirty="0">
                <a:solidFill>
                  <a:schemeClr val="bg1"/>
                </a:solidFill>
              </a:rPr>
              <a:t> (EU).</a:t>
            </a:r>
            <a:endParaRPr lang="en-US" dirty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dirty="0" err="1">
                <a:solidFill>
                  <a:schemeClr val="bg1"/>
                </a:solidFill>
              </a:rPr>
              <a:t>Liên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minh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châu</a:t>
            </a:r>
            <a:r>
              <a:rPr lang="en-US" dirty="0">
                <a:solidFill>
                  <a:schemeClr val="bg1"/>
                </a:solidFill>
              </a:rPr>
              <a:t> Phi (AU)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38161"/>
            <a:ext cx="465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dirty="0" err="1">
                <a:solidFill>
                  <a:schemeClr val="bg1"/>
                </a:solidFill>
              </a:rPr>
              <a:t>Hiệp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hội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các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quốc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Đông</a:t>
            </a:r>
            <a:r>
              <a:rPr lang="en-US" dirty="0">
                <a:solidFill>
                  <a:schemeClr val="bg1"/>
                </a:solidFill>
              </a:rPr>
              <a:t> Nam Á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dirty="0" err="1">
                <a:solidFill>
                  <a:schemeClr val="bg1"/>
                </a:solidFill>
              </a:rPr>
              <a:t>Tổ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chức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thương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mại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thế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giới</a:t>
            </a:r>
            <a:r>
              <a:rPr lang="en-US" dirty="0">
                <a:solidFill>
                  <a:schemeClr val="bg1"/>
                </a:solidFill>
              </a:rPr>
              <a:t> (WTO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0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204878" y="3709223"/>
            <a:ext cx="10028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</a:rPr>
              <a:t>Dạng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địa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hình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nào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sau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đây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chiếm</a:t>
            </a:r>
            <a:r>
              <a:rPr lang="en-US" sz="2800" dirty="0">
                <a:solidFill>
                  <a:schemeClr val="bg1"/>
                </a:solidFill>
              </a:rPr>
              <a:t> ¾ </a:t>
            </a:r>
            <a:r>
              <a:rPr lang="en-US" sz="2800" dirty="0" err="1">
                <a:solidFill>
                  <a:schemeClr val="bg1"/>
                </a:solidFill>
              </a:rPr>
              <a:t>diện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tích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của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châu</a:t>
            </a:r>
            <a:r>
              <a:rPr lang="en-US" sz="2800" dirty="0">
                <a:solidFill>
                  <a:schemeClr val="bg1"/>
                </a:solidFill>
              </a:rPr>
              <a:t> Á?</a:t>
            </a:r>
          </a:p>
          <a:p>
            <a:pPr lvl="0"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009692" y="5891841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Núi</a:t>
            </a:r>
            <a:r>
              <a:rPr lang="en-US" dirty="0">
                <a:solidFill>
                  <a:schemeClr val="bg1"/>
                </a:solidFill>
              </a:rPr>
              <a:t>.</a:t>
            </a:r>
            <a:br>
              <a:rPr lang="en-US" dirty="0">
                <a:solidFill>
                  <a:schemeClr val="bg1"/>
                </a:solidFill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0" y="506043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Cao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Nguyên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009691" y="5025706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bằng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69" y="5891841"/>
            <a:ext cx="4221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000" noProof="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Đồi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4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99800" y="3562522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444046" y="3835625"/>
            <a:ext cx="93836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</a:rPr>
              <a:t>Đồng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bằng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Lưỡng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Hà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được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bồi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đắp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bởi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phù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của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hệ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thống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sông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nào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sau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đây</a:t>
            </a:r>
            <a:r>
              <a:rPr lang="en-US" sz="2800" dirty="0">
                <a:solidFill>
                  <a:schemeClr val="bg1"/>
                </a:solidFill>
              </a:rPr>
              <a:t>?</a:t>
            </a:r>
          </a:p>
          <a:p>
            <a:pPr lvl="0"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6060424"/>
            <a:ext cx="4650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dirty="0">
                <a:solidFill>
                  <a:schemeClr val="bg1"/>
                </a:solidFill>
              </a:rPr>
              <a:t>A- </a:t>
            </a:r>
            <a:r>
              <a:rPr lang="en-US" dirty="0" err="1">
                <a:solidFill>
                  <a:schemeClr val="bg1"/>
                </a:solidFill>
              </a:rPr>
              <a:t>mua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và</a:t>
            </a:r>
            <a:r>
              <a:rPr lang="en-US" dirty="0">
                <a:solidFill>
                  <a:schemeClr val="bg1"/>
                </a:solidFill>
              </a:rPr>
              <a:t> Ô- Bi</a:t>
            </a:r>
          </a:p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1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Hoàng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Hà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Trường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Giang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20860" y="5050686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dirty="0" err="1">
                <a:solidFill>
                  <a:schemeClr val="bg1"/>
                </a:solidFill>
              </a:rPr>
              <a:t>Ti-grơ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và</a:t>
            </a:r>
            <a:r>
              <a:rPr lang="en-US" dirty="0">
                <a:solidFill>
                  <a:schemeClr val="bg1"/>
                </a:solidFill>
              </a:rPr>
              <a:t> Ơ-</a:t>
            </a:r>
            <a:r>
              <a:rPr lang="en-US" dirty="0" err="1">
                <a:solidFill>
                  <a:schemeClr val="bg1"/>
                </a:solidFill>
              </a:rPr>
              <a:t>phrát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1120860" y="5899530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Ấn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Hằng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Mê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Công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64255" y="3740843"/>
            <a:ext cx="9383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vi-VN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 cấp tư sản Anh đã tích luỹ được một lượng tư bản khổng lồ để đầu tư phát triển công nghiệp nhờ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0" y="5916632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2000" noProof="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inh doanh trong nước, buôn bán, nô lệ, khai thác thuộc địa.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1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khoa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kĩ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thuật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7" y="5041067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noProof="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inh doanh trong nước, buôn bán với các nước láng giềng.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1106007" y="5906536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2000" noProof="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hu được lợi nhuận sau cách mạng tư sản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8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64255" y="3740843"/>
            <a:ext cx="9383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vi-VN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 tố cơ bản thúc đẩy nước Anh đi đầu trong cuộc cách mạng công nghiệp là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0" y="5906808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đòi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kĩ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dệt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057971"/>
            <a:ext cx="4650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tựu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khoa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nghệ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7" y="5046687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Anh muốn trở thành công xưởng của thế giới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1106006" y="5906536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áy móc sử dụng trong sản xuất trước đây đã lạc hậu.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8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610</Words>
  <Application>Microsoft Office PowerPoint</Application>
  <PresentationFormat>Widescreen</PresentationFormat>
  <Paragraphs>50</Paragraphs>
  <Slides>13</Slides>
  <Notes>0</Notes>
  <HiddenSlides>0</HiddenSlides>
  <MMClips>40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Times New Roman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7</cp:revision>
  <dcterms:created xsi:type="dcterms:W3CDTF">2021-08-13T05:23:56Z</dcterms:created>
  <dcterms:modified xsi:type="dcterms:W3CDTF">2024-01-02T08:38:16Z</dcterms:modified>
</cp:coreProperties>
</file>