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2"/>
  </p:notesMasterIdLst>
  <p:handoutMasterIdLst>
    <p:handoutMasterId r:id="rId23"/>
  </p:handoutMasterIdLst>
  <p:sldIdLst>
    <p:sldId id="256" r:id="rId3"/>
    <p:sldId id="3357" r:id="rId4"/>
    <p:sldId id="295" r:id="rId5"/>
    <p:sldId id="3081" r:id="rId6"/>
    <p:sldId id="3392" r:id="rId7"/>
    <p:sldId id="3354" r:id="rId8"/>
    <p:sldId id="3361" r:id="rId9"/>
    <p:sldId id="3393" r:id="rId10"/>
    <p:sldId id="3328" r:id="rId11"/>
    <p:sldId id="3309" r:id="rId12"/>
    <p:sldId id="3394" r:id="rId13"/>
    <p:sldId id="3395" r:id="rId14"/>
    <p:sldId id="3396" r:id="rId15"/>
    <p:sldId id="3397" r:id="rId16"/>
    <p:sldId id="3398" r:id="rId17"/>
    <p:sldId id="3399" r:id="rId18"/>
    <p:sldId id="3400" r:id="rId19"/>
    <p:sldId id="3083" r:id="rId20"/>
    <p:sldId id="3351" r:id="rId21"/>
  </p:sldIdLst>
  <p:sldSz cx="12192000" cy="6858000"/>
  <p:notesSz cx="6858000" cy="9144000"/>
  <p:embeddedFontLst>
    <p:embeddedFont>
      <p:font typeface="Bahnschrift Condensed" panose="020B0502040204020203" pitchFamily="34" charset="0"/>
      <p:regular r:id="rId24"/>
      <p:bold r:id="rId25"/>
    </p:embeddedFont>
    <p:embeddedFont>
      <p:font typeface="Bahnschrift SemiBold SemiConden" panose="020B0502040204020203" pitchFamily="34" charset="0"/>
      <p:bold r:id="rId26"/>
    </p:embeddedFont>
    <p:embeddedFont>
      <p:font typeface="Calibri" panose="020F0502020204030204" pitchFamily="34" charset="0"/>
      <p:regular r:id="rId27"/>
      <p:bold r:id="rId28"/>
      <p:italic r:id="rId29"/>
      <p:boldItalic r:id="rId30"/>
    </p:embeddedFont>
    <p:embeddedFont>
      <p:font typeface="Segoe Print" panose="02000600000000000000" pitchFamily="2" charset="0"/>
      <p:regular r:id="rId31"/>
      <p:bold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37B"/>
    <a:srgbClr val="BD64A8"/>
    <a:srgbClr val="7D6BB9"/>
    <a:srgbClr val="3C7CB5"/>
    <a:srgbClr val="50A5CA"/>
    <a:srgbClr val="6679A0"/>
    <a:srgbClr val="FFCCFF"/>
    <a:srgbClr val="FDDEEB"/>
    <a:srgbClr val="FF99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4b</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79619" y="352609"/>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LÀM QUEN VỚI PHẦN MỀM LÀM VIDEO</a:t>
            </a:r>
          </a:p>
        </p:txBody>
      </p:sp>
      <p:sp>
        <p:nvSpPr>
          <p:cNvPr id="8" name="TextBox 7">
            <a:extLst>
              <a:ext uri="{FF2B5EF4-FFF2-40B4-BE49-F238E27FC236}">
                <a16:creationId xmlns:a16="http://schemas.microsoft.com/office/drawing/2014/main" id="{D05E2FA4-701D-4C92-898E-7EE4AF07FEBA}"/>
              </a:ext>
            </a:extLst>
          </p:cNvPr>
          <p:cNvSpPr txBox="1"/>
          <p:nvPr/>
        </p:nvSpPr>
        <p:spPr>
          <a:xfrm>
            <a:off x="3368039" y="1724296"/>
            <a:ext cx="5455921" cy="3618363"/>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a:t>
            </a:r>
            <a:r>
              <a:rPr lang="vi-VN" sz="6600" b="1" dirty="0">
                <a:ln w="19050">
                  <a:solidFill>
                    <a:schemeClr val="bg1"/>
                  </a:solidFill>
                </a:ln>
                <a:solidFill>
                  <a:srgbClr val="002060"/>
                </a:solidFill>
                <a:latin typeface="Bahnschrift Condensed" panose="020B0502040204020203" pitchFamily="34" charset="0"/>
              </a:rPr>
              <a:t>12b.</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HOÀN THÀNH VIỆC DỰNG VIDEO</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65980" y="527231"/>
            <a:ext cx="888648" cy="885725"/>
          </a:xfrm>
          <a:prstGeom prst="rect">
            <a:avLst/>
          </a:prstGeom>
        </p:spPr>
      </p:pic>
      <p:sp>
        <p:nvSpPr>
          <p:cNvPr id="6" name="TextBox 5">
            <a:extLst>
              <a:ext uri="{FF2B5EF4-FFF2-40B4-BE49-F238E27FC236}">
                <a16:creationId xmlns:a16="http://schemas.microsoft.com/office/drawing/2014/main" id="{1968BD52-2312-460B-94DD-C80DBAE47CEB}"/>
              </a:ext>
            </a:extLst>
          </p:cNvPr>
          <p:cNvSpPr txBox="1"/>
          <p:nvPr/>
        </p:nvSpPr>
        <p:spPr>
          <a:xfrm>
            <a:off x="1654628" y="326327"/>
            <a:ext cx="9231086" cy="1287532"/>
          </a:xfrm>
          <a:prstGeom prst="rect">
            <a:avLst/>
          </a:prstGeom>
          <a:noFill/>
        </p:spPr>
        <p:txBody>
          <a:bodyPr wrap="square">
            <a:spAutoFit/>
          </a:bodyPr>
          <a:lstStyle/>
          <a:p>
            <a:pPr>
              <a:lnSpc>
                <a:spcPct val="150000"/>
              </a:lnSpc>
            </a:pPr>
            <a:r>
              <a:rPr lang="vi-VN" sz="1800" b="1" dirty="0">
                <a:solidFill>
                  <a:srgbClr val="231F20"/>
                </a:solidFill>
                <a:effectLst/>
                <a:latin typeface="Arial" panose="020B0604020202020204" pitchFamily="34" charset="0"/>
              </a:rPr>
              <a:t>Tương tự như việc thực hiện một bộ phim, tuy không cần đến cả một đoàn làm phim với các bước thực hiện chuyên nghiệp, nhưng để làm được một video nhanh chóng, hiệu quả, theo đúng mục tiêu đặt ra em cần thực hiện những bước sau:</a:t>
            </a:r>
            <a:endParaRPr lang="en-US" b="1" dirty="0"/>
          </a:p>
        </p:txBody>
      </p:sp>
      <p:grpSp>
        <p:nvGrpSpPr>
          <p:cNvPr id="15" name="Group 14">
            <a:extLst>
              <a:ext uri="{FF2B5EF4-FFF2-40B4-BE49-F238E27FC236}">
                <a16:creationId xmlns:a16="http://schemas.microsoft.com/office/drawing/2014/main" id="{34F92506-A74C-400A-946C-99196AB3967F}"/>
              </a:ext>
            </a:extLst>
          </p:cNvPr>
          <p:cNvGrpSpPr/>
          <p:nvPr/>
        </p:nvGrpSpPr>
        <p:grpSpPr>
          <a:xfrm>
            <a:off x="2451462" y="1867691"/>
            <a:ext cx="7289075" cy="4096552"/>
            <a:chOff x="2525485" y="1946068"/>
            <a:chExt cx="7289075" cy="4096552"/>
          </a:xfrm>
        </p:grpSpPr>
        <p:pic>
          <p:nvPicPr>
            <p:cNvPr id="3" name="Picture 2">
              <a:extLst>
                <a:ext uri="{FF2B5EF4-FFF2-40B4-BE49-F238E27FC236}">
                  <a16:creationId xmlns:a16="http://schemas.microsoft.com/office/drawing/2014/main" id="{18493971-E122-4682-ABA3-5BB0ADC6AADC}"/>
                </a:ext>
              </a:extLst>
            </p:cNvPr>
            <p:cNvPicPr>
              <a:picLocks noChangeAspect="1"/>
            </p:cNvPicPr>
            <p:nvPr/>
          </p:nvPicPr>
          <p:blipFill>
            <a:blip r:embed="rId3"/>
            <a:stretch>
              <a:fillRect/>
            </a:stretch>
          </p:blipFill>
          <p:spPr>
            <a:xfrm>
              <a:off x="2525485" y="1946068"/>
              <a:ext cx="3509555" cy="4070254"/>
            </a:xfrm>
            <a:prstGeom prst="rect">
              <a:avLst/>
            </a:prstGeom>
          </p:spPr>
        </p:pic>
        <p:sp>
          <p:nvSpPr>
            <p:cNvPr id="7" name="Rectangle 6">
              <a:extLst>
                <a:ext uri="{FF2B5EF4-FFF2-40B4-BE49-F238E27FC236}">
                  <a16:creationId xmlns:a16="http://schemas.microsoft.com/office/drawing/2014/main" id="{FCFAE279-8931-43D9-8225-5AC0561C62FF}"/>
                </a:ext>
              </a:extLst>
            </p:cNvPr>
            <p:cNvSpPr/>
            <p:nvPr/>
          </p:nvSpPr>
          <p:spPr>
            <a:xfrm>
              <a:off x="3587931" y="1988936"/>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50A5CA"/>
                  </a:solidFill>
                  <a:effectLst/>
                  <a:latin typeface="Arial" panose="020B0604020202020204" pitchFamily="34" charset="0"/>
                </a:rPr>
                <a:t>Đưa ra ý tưởng, xây dựng kịch bản</a:t>
              </a:r>
              <a:endParaRPr lang="en-US" sz="2400" dirty="0">
                <a:solidFill>
                  <a:srgbClr val="50A5CA"/>
                </a:solidFill>
              </a:endParaRPr>
            </a:p>
          </p:txBody>
        </p:sp>
        <p:sp>
          <p:nvSpPr>
            <p:cNvPr id="10" name="Rectangle 9">
              <a:extLst>
                <a:ext uri="{FF2B5EF4-FFF2-40B4-BE49-F238E27FC236}">
                  <a16:creationId xmlns:a16="http://schemas.microsoft.com/office/drawing/2014/main" id="{ED2513A5-399A-4BF3-A20F-56D94C3783CF}"/>
                </a:ext>
              </a:extLst>
            </p:cNvPr>
            <p:cNvSpPr/>
            <p:nvPr/>
          </p:nvSpPr>
          <p:spPr>
            <a:xfrm>
              <a:off x="3587930" y="2802515"/>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3C7CB5"/>
                  </a:solidFill>
                  <a:effectLst/>
                  <a:latin typeface="Arial" panose="020B0604020202020204" pitchFamily="34" charset="0"/>
                </a:rPr>
                <a:t> Chuẩn bị dữ liệu</a:t>
              </a:r>
              <a:endParaRPr lang="en-US" sz="2400" dirty="0">
                <a:solidFill>
                  <a:srgbClr val="3C7CB5"/>
                </a:solidFill>
              </a:endParaRPr>
            </a:p>
          </p:txBody>
        </p:sp>
        <p:sp>
          <p:nvSpPr>
            <p:cNvPr id="11" name="Rectangle 10">
              <a:extLst>
                <a:ext uri="{FF2B5EF4-FFF2-40B4-BE49-F238E27FC236}">
                  <a16:creationId xmlns:a16="http://schemas.microsoft.com/office/drawing/2014/main" id="{8BC8703C-EA33-4186-9D49-FCCF1449B917}"/>
                </a:ext>
              </a:extLst>
            </p:cNvPr>
            <p:cNvSpPr/>
            <p:nvPr/>
          </p:nvSpPr>
          <p:spPr>
            <a:xfrm>
              <a:off x="3587930" y="3612658"/>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7D6BB9"/>
                  </a:solidFill>
                  <a:effectLst/>
                  <a:latin typeface="Arial" panose="020B0604020202020204" pitchFamily="34" charset="0"/>
                </a:rPr>
                <a:t>Nhập dữ liệu, dựng video</a:t>
              </a:r>
              <a:endParaRPr lang="en-US" sz="2400" dirty="0">
                <a:solidFill>
                  <a:srgbClr val="7D6BB9"/>
                </a:solidFill>
              </a:endParaRPr>
            </a:p>
          </p:txBody>
        </p:sp>
        <p:sp>
          <p:nvSpPr>
            <p:cNvPr id="12" name="Rectangle 11">
              <a:extLst>
                <a:ext uri="{FF2B5EF4-FFF2-40B4-BE49-F238E27FC236}">
                  <a16:creationId xmlns:a16="http://schemas.microsoft.com/office/drawing/2014/main" id="{7F16B27A-6D24-4739-BF9A-0FBD33F955F3}"/>
                </a:ext>
              </a:extLst>
            </p:cNvPr>
            <p:cNvSpPr/>
            <p:nvPr/>
          </p:nvSpPr>
          <p:spPr>
            <a:xfrm>
              <a:off x="3579221" y="4421550"/>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BD64A8"/>
                  </a:solidFill>
                  <a:effectLst/>
                  <a:latin typeface="Arial" panose="020B0604020202020204" pitchFamily="34" charset="0"/>
                </a:rPr>
                <a:t> Biên tập video</a:t>
              </a:r>
              <a:endParaRPr lang="en-US" sz="2400" dirty="0">
                <a:solidFill>
                  <a:srgbClr val="BD64A8"/>
                </a:solidFill>
              </a:endParaRPr>
            </a:p>
          </p:txBody>
        </p:sp>
        <p:sp>
          <p:nvSpPr>
            <p:cNvPr id="14" name="Rectangle 13">
              <a:extLst>
                <a:ext uri="{FF2B5EF4-FFF2-40B4-BE49-F238E27FC236}">
                  <a16:creationId xmlns:a16="http://schemas.microsoft.com/office/drawing/2014/main" id="{0D243603-B8AA-49DA-BE68-F4822837EDA5}"/>
                </a:ext>
              </a:extLst>
            </p:cNvPr>
            <p:cNvSpPr/>
            <p:nvPr/>
          </p:nvSpPr>
          <p:spPr>
            <a:xfrm>
              <a:off x="3579221" y="5236101"/>
              <a:ext cx="6226629" cy="806519"/>
            </a:xfrm>
            <a:prstGeom prst="rect">
              <a:avLst/>
            </a:prstGeom>
            <a:noFill/>
            <a:ln>
              <a:solidFill>
                <a:srgbClr val="50A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6A637B"/>
                  </a:solidFill>
                  <a:effectLst/>
                  <a:latin typeface="Arial" panose="020B0604020202020204" pitchFamily="34" charset="0"/>
                </a:rPr>
                <a:t>Xuất video</a:t>
              </a:r>
              <a:endParaRPr lang="en-US" sz="2400" dirty="0">
                <a:solidFill>
                  <a:srgbClr val="6A637B"/>
                </a:solidFill>
              </a:endParaRPr>
            </a:p>
          </p:txBody>
        </p:sp>
      </p:grpSp>
    </p:spTree>
    <p:extLst>
      <p:ext uri="{BB962C8B-B14F-4D97-AF65-F5344CB8AC3E}">
        <p14:creationId xmlns:p14="http://schemas.microsoft.com/office/powerpoint/2010/main" val="190254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4BBB9-2358-4369-B80F-4C67CC92A930}"/>
              </a:ext>
            </a:extLst>
          </p:cNvPr>
          <p:cNvSpPr txBox="1"/>
          <p:nvPr/>
        </p:nvSpPr>
        <p:spPr>
          <a:xfrm>
            <a:off x="1045028" y="645998"/>
            <a:ext cx="10023566" cy="1881990"/>
          </a:xfrm>
          <a:prstGeom prst="rect">
            <a:avLst/>
          </a:prstGeom>
          <a:noFill/>
        </p:spPr>
        <p:txBody>
          <a:bodyPr wrap="square">
            <a:spAutoFit/>
          </a:bodyPr>
          <a:lstStyle/>
          <a:p>
            <a:pPr>
              <a:lnSpc>
                <a:spcPct val="150000"/>
              </a:lnSpc>
            </a:pPr>
            <a:r>
              <a:rPr lang="vi-VN" sz="2000" b="1" dirty="0">
                <a:solidFill>
                  <a:srgbClr val="EF387A"/>
                </a:solidFill>
                <a:effectLst/>
                <a:latin typeface="Arial" panose="020B0604020202020204" pitchFamily="34" charset="0"/>
              </a:rPr>
              <a:t>Nhiệm vụ 1: </a:t>
            </a:r>
            <a:r>
              <a:rPr lang="vi-VN" sz="2000" dirty="0">
                <a:solidFill>
                  <a:srgbClr val="231F20"/>
                </a:solidFill>
                <a:effectLst/>
                <a:latin typeface="Arial" panose="020B0604020202020204" pitchFamily="34" charset="0"/>
              </a:rPr>
              <a:t>Thêm âm thanh (Custom audio) </a:t>
            </a:r>
            <a:endParaRPr lang="vi-VN" sz="2000" dirty="0"/>
          </a:p>
          <a:p>
            <a:pPr>
              <a:lnSpc>
                <a:spcPct val="150000"/>
              </a:lnSpc>
            </a:pPr>
            <a:r>
              <a:rPr lang="vi-VN" sz="2000" b="1" dirty="0">
                <a:solidFill>
                  <a:srgbClr val="EF387A"/>
                </a:solidFill>
                <a:effectLst/>
                <a:latin typeface="Arial" panose="020B0604020202020204" pitchFamily="34" charset="0"/>
              </a:rPr>
              <a:t>Hướng dẫn </a:t>
            </a:r>
            <a:endParaRPr lang="vi-VN" sz="2000" dirty="0"/>
          </a:p>
          <a:p>
            <a:pPr>
              <a:lnSpc>
                <a:spcPct val="150000"/>
              </a:lnSpc>
            </a:pPr>
            <a:r>
              <a:rPr lang="vi-VN" sz="2000" dirty="0">
                <a:solidFill>
                  <a:srgbClr val="231F20"/>
                </a:solidFill>
                <a:effectLst/>
                <a:latin typeface="Arial" panose="020B0604020202020204" pitchFamily="34" charset="0"/>
              </a:rPr>
              <a:t>Ba tệp âm thanh An thu âm lời thuyết minh được lưu trong thư mục </a:t>
            </a:r>
            <a:r>
              <a:rPr lang="vi-VN" sz="2000" dirty="0">
                <a:solidFill>
                  <a:srgbClr val="ED028C"/>
                </a:solidFill>
                <a:effectLst/>
                <a:latin typeface="Arial" panose="020B0604020202020204" pitchFamily="34" charset="0"/>
              </a:rPr>
              <a:t>DuLieu-AmThanh </a:t>
            </a:r>
            <a:r>
              <a:rPr lang="vi-VN" sz="2000" dirty="0">
                <a:solidFill>
                  <a:srgbClr val="231F20"/>
                </a:solidFill>
                <a:effectLst/>
                <a:latin typeface="Arial" panose="020B0604020202020204" pitchFamily="34" charset="0"/>
              </a:rPr>
              <a:t>như Hình 12b.1.</a:t>
            </a:r>
            <a:endParaRPr lang="en-US" sz="2000" dirty="0"/>
          </a:p>
        </p:txBody>
      </p:sp>
      <p:pic>
        <p:nvPicPr>
          <p:cNvPr id="5" name="Picture 4">
            <a:extLst>
              <a:ext uri="{FF2B5EF4-FFF2-40B4-BE49-F238E27FC236}">
                <a16:creationId xmlns:a16="http://schemas.microsoft.com/office/drawing/2014/main" id="{42800EBC-75BB-4CD1-B825-A1662B809D80}"/>
              </a:ext>
            </a:extLst>
          </p:cNvPr>
          <p:cNvPicPr>
            <a:picLocks noChangeAspect="1"/>
          </p:cNvPicPr>
          <p:nvPr/>
        </p:nvPicPr>
        <p:blipFill>
          <a:blip r:embed="rId2"/>
          <a:stretch>
            <a:fillRect/>
          </a:stretch>
        </p:blipFill>
        <p:spPr>
          <a:xfrm>
            <a:off x="3019915" y="2806672"/>
            <a:ext cx="6152169" cy="3405330"/>
          </a:xfrm>
          <a:prstGeom prst="rect">
            <a:avLst/>
          </a:prstGeom>
        </p:spPr>
      </p:pic>
    </p:spTree>
    <p:extLst>
      <p:ext uri="{BB962C8B-B14F-4D97-AF65-F5344CB8AC3E}">
        <p14:creationId xmlns:p14="http://schemas.microsoft.com/office/powerpoint/2010/main" val="379819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B3DC9C1-B6F6-4CB1-97FD-6F0793BEEA55}"/>
              </a:ext>
            </a:extLst>
          </p:cNvPr>
          <p:cNvGrpSpPr/>
          <p:nvPr/>
        </p:nvGrpSpPr>
        <p:grpSpPr>
          <a:xfrm>
            <a:off x="1288867" y="617027"/>
            <a:ext cx="9309463" cy="2949525"/>
            <a:chOff x="1193073" y="503817"/>
            <a:chExt cx="9309463" cy="2949525"/>
          </a:xfrm>
        </p:grpSpPr>
        <p:sp>
          <p:nvSpPr>
            <p:cNvPr id="3" name="TextBox 2">
              <a:extLst>
                <a:ext uri="{FF2B5EF4-FFF2-40B4-BE49-F238E27FC236}">
                  <a16:creationId xmlns:a16="http://schemas.microsoft.com/office/drawing/2014/main" id="{A2F1688A-BC75-4CC0-AA70-2D95360322C2}"/>
                </a:ext>
              </a:extLst>
            </p:cNvPr>
            <p:cNvSpPr txBox="1"/>
            <p:nvPr/>
          </p:nvSpPr>
          <p:spPr>
            <a:xfrm>
              <a:off x="1193073" y="503817"/>
              <a:ext cx="9309463" cy="2949525"/>
            </a:xfrm>
            <a:prstGeom prst="rect">
              <a:avLst/>
            </a:prstGeom>
            <a:noFill/>
          </p:spPr>
          <p:txBody>
            <a:bodyPr wrap="square">
              <a:spAutoFit/>
            </a:bodyPr>
            <a:lstStyle/>
            <a:p>
              <a:pPr>
                <a:lnSpc>
                  <a:spcPct val="150000"/>
                </a:lnSpc>
              </a:pPr>
              <a:r>
                <a:rPr lang="vi-VN" dirty="0">
                  <a:solidFill>
                    <a:srgbClr val="231F20"/>
                  </a:solidFill>
                  <a:effectLst/>
                  <a:latin typeface="Arial" panose="020B0604020202020204" pitchFamily="34" charset="0"/>
                </a:rPr>
                <a:t>Để đưa tệp </a:t>
              </a:r>
              <a:r>
                <a:rPr lang="vi-VN" dirty="0">
                  <a:solidFill>
                    <a:srgbClr val="ED028C"/>
                  </a:solidFill>
                  <a:effectLst/>
                  <a:latin typeface="Arial" panose="020B0604020202020204" pitchFamily="34" charset="0"/>
                </a:rPr>
                <a:t>ThuyetMinh-DuAnSoLuuNiem.wav</a:t>
              </a:r>
              <a:r>
                <a:rPr lang="vi-VN" dirty="0">
                  <a:solidFill>
                    <a:srgbClr val="231F20"/>
                  </a:solidFill>
                  <a:effectLst/>
                  <a:latin typeface="Arial" panose="020B0604020202020204" pitchFamily="34" charset="0"/>
                </a:rPr>
                <a:t> vào đoạn video quay cuốn sổ lưu niệm em thực hiện các bước như sau: </a:t>
              </a:r>
              <a:endParaRPr lang="vi-VN" dirty="0"/>
            </a:p>
            <a:p>
              <a:pPr>
                <a:lnSpc>
                  <a:spcPct val="150000"/>
                </a:lnSpc>
              </a:pPr>
              <a:r>
                <a:rPr lang="vi-VN" dirty="0">
                  <a:solidFill>
                    <a:srgbClr val="231F20"/>
                  </a:solidFill>
                  <a:effectLst/>
                  <a:latin typeface="Arial" panose="020B0604020202020204" pitchFamily="34" charset="0"/>
                </a:rPr>
                <a:t>– Chọn khung hình của đoạn video trong bàn dựng, chọn                           ở góc trên, bên phải màn hình. Một cửa sổ mới mở ra cho phép em thực hiện một số thao tác để thêm âm thanh từ tệp vào video. </a:t>
              </a:r>
              <a:endParaRPr lang="vi-VN" dirty="0"/>
            </a:p>
            <a:p>
              <a:pPr>
                <a:lnSpc>
                  <a:spcPct val="150000"/>
                </a:lnSpc>
              </a:pPr>
              <a:r>
                <a:rPr lang="vi-VN" dirty="0">
                  <a:solidFill>
                    <a:srgbClr val="231F20"/>
                  </a:solidFill>
                  <a:effectLst/>
                  <a:latin typeface="Arial" panose="020B0604020202020204" pitchFamily="34" charset="0"/>
                </a:rPr>
                <a:t>– Nháy chuột chọn    </a:t>
              </a:r>
              <a:r>
                <a:rPr lang="vi-VN" dirty="0"/>
                <a:t>                     </a:t>
              </a:r>
              <a:r>
                <a:rPr lang="vi-VN" dirty="0">
                  <a:solidFill>
                    <a:srgbClr val="231F20"/>
                  </a:solidFill>
                  <a:effectLst/>
                  <a:latin typeface="Arial" panose="020B0604020202020204" pitchFamily="34" charset="0"/>
                </a:rPr>
                <a:t>.Cửa sổ </a:t>
              </a:r>
              <a:r>
                <a:rPr lang="vi-VN" b="1" dirty="0">
                  <a:solidFill>
                    <a:srgbClr val="231F20"/>
                  </a:solidFill>
                  <a:effectLst/>
                  <a:latin typeface="Arial" panose="020B0604020202020204" pitchFamily="34" charset="0"/>
                </a:rPr>
                <a:t>Open</a:t>
              </a:r>
              <a:r>
                <a:rPr lang="vi-VN" dirty="0">
                  <a:solidFill>
                    <a:srgbClr val="231F20"/>
                  </a:solidFill>
                  <a:effectLst/>
                  <a:latin typeface="Arial" panose="020B0604020202020204" pitchFamily="34" charset="0"/>
                </a:rPr>
                <a:t> được hiển thị. Trong thư mục DuLieu-AmThanh, chọn tệp </a:t>
              </a:r>
              <a:r>
                <a:rPr lang="vi-VN" dirty="0">
                  <a:solidFill>
                    <a:srgbClr val="ED028C"/>
                  </a:solidFill>
                  <a:effectLst/>
                  <a:latin typeface="Arial" panose="020B0604020202020204" pitchFamily="34" charset="0"/>
                </a:rPr>
                <a:t>ThuyetMinh-DuAnSoLuuNiem.wav</a:t>
              </a:r>
              <a:r>
                <a:rPr lang="vi-VN" dirty="0">
                  <a:solidFill>
                    <a:srgbClr val="231F20"/>
                  </a:solidFill>
                  <a:effectLst/>
                  <a:latin typeface="Arial" panose="020B0604020202020204" pitchFamily="34" charset="0"/>
                </a:rPr>
                <a:t>. </a:t>
              </a:r>
              <a:endParaRPr lang="en-US" dirty="0"/>
            </a:p>
          </p:txBody>
        </p:sp>
        <p:pic>
          <p:nvPicPr>
            <p:cNvPr id="5" name="Picture 4">
              <a:extLst>
                <a:ext uri="{FF2B5EF4-FFF2-40B4-BE49-F238E27FC236}">
                  <a16:creationId xmlns:a16="http://schemas.microsoft.com/office/drawing/2014/main" id="{00A20669-C644-4136-8EFF-7B596B829E54}"/>
                </a:ext>
              </a:extLst>
            </p:cNvPr>
            <p:cNvPicPr>
              <a:picLocks noChangeAspect="1"/>
            </p:cNvPicPr>
            <p:nvPr/>
          </p:nvPicPr>
          <p:blipFill>
            <a:blip r:embed="rId2"/>
            <a:stretch>
              <a:fillRect/>
            </a:stretch>
          </p:blipFill>
          <p:spPr>
            <a:xfrm>
              <a:off x="7147811" y="1372684"/>
              <a:ext cx="1543344" cy="411559"/>
            </a:xfrm>
            <a:prstGeom prst="rect">
              <a:avLst/>
            </a:prstGeom>
          </p:spPr>
        </p:pic>
        <p:pic>
          <p:nvPicPr>
            <p:cNvPr id="7" name="Picture 6">
              <a:extLst>
                <a:ext uri="{FF2B5EF4-FFF2-40B4-BE49-F238E27FC236}">
                  <a16:creationId xmlns:a16="http://schemas.microsoft.com/office/drawing/2014/main" id="{E761FA8E-4E1F-4144-A5FF-405208EFAC23}"/>
                </a:ext>
              </a:extLst>
            </p:cNvPr>
            <p:cNvPicPr>
              <a:picLocks noChangeAspect="1"/>
            </p:cNvPicPr>
            <p:nvPr/>
          </p:nvPicPr>
          <p:blipFill>
            <a:blip r:embed="rId3"/>
            <a:stretch>
              <a:fillRect/>
            </a:stretch>
          </p:blipFill>
          <p:spPr>
            <a:xfrm>
              <a:off x="3249545" y="2692486"/>
              <a:ext cx="1496626" cy="323896"/>
            </a:xfrm>
            <a:prstGeom prst="rect">
              <a:avLst/>
            </a:prstGeom>
          </p:spPr>
        </p:pic>
      </p:grpSp>
      <p:pic>
        <p:nvPicPr>
          <p:cNvPr id="10" name="Picture 9">
            <a:extLst>
              <a:ext uri="{FF2B5EF4-FFF2-40B4-BE49-F238E27FC236}">
                <a16:creationId xmlns:a16="http://schemas.microsoft.com/office/drawing/2014/main" id="{6820D0DC-4DCC-4DC1-8CBA-524DEC5C59CE}"/>
              </a:ext>
            </a:extLst>
          </p:cNvPr>
          <p:cNvPicPr>
            <a:picLocks noChangeAspect="1"/>
          </p:cNvPicPr>
          <p:nvPr/>
        </p:nvPicPr>
        <p:blipFill>
          <a:blip r:embed="rId4"/>
          <a:stretch>
            <a:fillRect/>
          </a:stretch>
        </p:blipFill>
        <p:spPr>
          <a:xfrm>
            <a:off x="3726805" y="3429000"/>
            <a:ext cx="3937202" cy="2686188"/>
          </a:xfrm>
          <a:prstGeom prst="rect">
            <a:avLst/>
          </a:prstGeom>
        </p:spPr>
      </p:pic>
    </p:spTree>
    <p:extLst>
      <p:ext uri="{BB962C8B-B14F-4D97-AF65-F5344CB8AC3E}">
        <p14:creationId xmlns:p14="http://schemas.microsoft.com/office/powerpoint/2010/main" val="303071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746F64B-4938-4A5F-A225-E8FB40B51AD8}"/>
              </a:ext>
            </a:extLst>
          </p:cNvPr>
          <p:cNvGrpSpPr/>
          <p:nvPr/>
        </p:nvGrpSpPr>
        <p:grpSpPr>
          <a:xfrm>
            <a:off x="896983" y="259974"/>
            <a:ext cx="10398034" cy="2949525"/>
            <a:chOff x="896983" y="355772"/>
            <a:chExt cx="10398034" cy="2949525"/>
          </a:xfrm>
        </p:grpSpPr>
        <p:sp>
          <p:nvSpPr>
            <p:cNvPr id="3" name="TextBox 2">
              <a:extLst>
                <a:ext uri="{FF2B5EF4-FFF2-40B4-BE49-F238E27FC236}">
                  <a16:creationId xmlns:a16="http://schemas.microsoft.com/office/drawing/2014/main" id="{6C5B8B89-2FC8-45E3-8AB9-0924845F852E}"/>
                </a:ext>
              </a:extLst>
            </p:cNvPr>
            <p:cNvSpPr txBox="1"/>
            <p:nvPr/>
          </p:nvSpPr>
          <p:spPr>
            <a:xfrm>
              <a:off x="896983" y="355772"/>
              <a:ext cx="10398034" cy="2949525"/>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2: </a:t>
              </a:r>
              <a:r>
                <a:rPr lang="vi-VN" sz="1800" dirty="0">
                  <a:solidFill>
                    <a:srgbClr val="231F20"/>
                  </a:solidFill>
                  <a:effectLst/>
                  <a:latin typeface="Arial" panose="020B0604020202020204" pitchFamily="34" charset="0"/>
                </a:rPr>
                <a:t>Phân chia video (Split) </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dirty="0">
                  <a:solidFill>
                    <a:srgbClr val="231F20"/>
                  </a:solidFill>
                  <a:effectLst/>
                  <a:latin typeface="Arial" panose="020B0604020202020204" pitchFamily="34" charset="0"/>
                </a:rPr>
                <a:t>An muốn phân chia đoạn video quay cuốn sổ lưu niệm thành hai đoạn nhỏ và thêm vào giữa hai đoạn nhỏ một hình ảnh chụp sơ đồ tư duy trình bày nội dung cuốn sổ lưu niệm. Cách làm như sau: </a:t>
              </a:r>
              <a:endParaRPr lang="vi-VN" dirty="0"/>
            </a:p>
            <a:p>
              <a:pPr>
                <a:lnSpc>
                  <a:spcPct val="150000"/>
                </a:lnSpc>
              </a:pPr>
              <a:r>
                <a:rPr lang="vi-VN" sz="1800" dirty="0">
                  <a:solidFill>
                    <a:srgbClr val="231F20"/>
                  </a:solidFill>
                  <a:effectLst/>
                  <a:latin typeface="Arial" panose="020B0604020202020204" pitchFamily="34" charset="0"/>
                </a:rPr>
                <a:t>– Chọn đoạn video quay cuốn sổ lưu niệm, chọn                     .Một cửa sổ mở ra cho phép em thực hiện một số thao tác để phân chia đoạn video thành hai đoạn nhỏ. Em thực hiện theo các hướng dẫn ở Hình 12b.4.</a:t>
              </a:r>
              <a:endParaRPr lang="en-US" dirty="0"/>
            </a:p>
          </p:txBody>
        </p:sp>
        <p:pic>
          <p:nvPicPr>
            <p:cNvPr id="5" name="Picture 4">
              <a:extLst>
                <a:ext uri="{FF2B5EF4-FFF2-40B4-BE49-F238E27FC236}">
                  <a16:creationId xmlns:a16="http://schemas.microsoft.com/office/drawing/2014/main" id="{732B7376-9802-45F6-B851-FCE461B48CB0}"/>
                </a:ext>
              </a:extLst>
            </p:cNvPr>
            <p:cNvPicPr>
              <a:picLocks noChangeAspect="1"/>
            </p:cNvPicPr>
            <p:nvPr/>
          </p:nvPicPr>
          <p:blipFill>
            <a:blip r:embed="rId2"/>
            <a:stretch>
              <a:fillRect/>
            </a:stretch>
          </p:blipFill>
          <p:spPr>
            <a:xfrm>
              <a:off x="6008913" y="2097128"/>
              <a:ext cx="1053737" cy="385514"/>
            </a:xfrm>
            <a:prstGeom prst="rect">
              <a:avLst/>
            </a:prstGeom>
          </p:spPr>
        </p:pic>
      </p:grpSp>
      <p:pic>
        <p:nvPicPr>
          <p:cNvPr id="10" name="Picture 9">
            <a:extLst>
              <a:ext uri="{FF2B5EF4-FFF2-40B4-BE49-F238E27FC236}">
                <a16:creationId xmlns:a16="http://schemas.microsoft.com/office/drawing/2014/main" id="{C30CD527-1A4A-4846-9C97-A6AAA5822C80}"/>
              </a:ext>
            </a:extLst>
          </p:cNvPr>
          <p:cNvPicPr>
            <a:picLocks noChangeAspect="1"/>
          </p:cNvPicPr>
          <p:nvPr/>
        </p:nvPicPr>
        <p:blipFill>
          <a:blip r:embed="rId3"/>
          <a:stretch>
            <a:fillRect/>
          </a:stretch>
        </p:blipFill>
        <p:spPr>
          <a:xfrm>
            <a:off x="3195864" y="2831740"/>
            <a:ext cx="6784159" cy="3551852"/>
          </a:xfrm>
          <a:prstGeom prst="rect">
            <a:avLst/>
          </a:prstGeom>
        </p:spPr>
      </p:pic>
    </p:spTree>
    <p:extLst>
      <p:ext uri="{BB962C8B-B14F-4D97-AF65-F5344CB8AC3E}">
        <p14:creationId xmlns:p14="http://schemas.microsoft.com/office/powerpoint/2010/main" val="26881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BC6476-DA4D-4891-A572-38E526FC67CE}"/>
              </a:ext>
            </a:extLst>
          </p:cNvPr>
          <p:cNvSpPr txBox="1"/>
          <p:nvPr/>
        </p:nvSpPr>
        <p:spPr>
          <a:xfrm>
            <a:off x="1045029" y="681529"/>
            <a:ext cx="9823268"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Đoạn video dài 7 giây đã được phân chia thành hai đoạn nhỏ hơn, một đoạn dài 4 giây, một đoạn dài 3 giây (Hình 12b.5). </a:t>
            </a:r>
            <a:endParaRPr lang="vi-VN" dirty="0"/>
          </a:p>
          <a:p>
            <a:pPr>
              <a:lnSpc>
                <a:spcPct val="150000"/>
              </a:lnSpc>
            </a:pPr>
            <a:r>
              <a:rPr lang="vi-VN" sz="1800" dirty="0">
                <a:solidFill>
                  <a:srgbClr val="231F20"/>
                </a:solidFill>
                <a:effectLst/>
                <a:latin typeface="Arial" panose="020B0604020202020204" pitchFamily="34" charset="0"/>
              </a:rPr>
              <a:t>– Kéo ảnh chụp sơ đồ tư duy từ thư viện dữ liệu vào vị trí giữa hai đoạn video.</a:t>
            </a:r>
            <a:endParaRPr lang="en-US" dirty="0"/>
          </a:p>
        </p:txBody>
      </p:sp>
      <p:pic>
        <p:nvPicPr>
          <p:cNvPr id="5" name="Picture 4">
            <a:extLst>
              <a:ext uri="{FF2B5EF4-FFF2-40B4-BE49-F238E27FC236}">
                <a16:creationId xmlns:a16="http://schemas.microsoft.com/office/drawing/2014/main" id="{D9E43627-1E8D-4E44-84CE-89A4304D31F0}"/>
              </a:ext>
            </a:extLst>
          </p:cNvPr>
          <p:cNvPicPr>
            <a:picLocks noChangeAspect="1"/>
          </p:cNvPicPr>
          <p:nvPr/>
        </p:nvPicPr>
        <p:blipFill>
          <a:blip r:embed="rId2"/>
          <a:stretch>
            <a:fillRect/>
          </a:stretch>
        </p:blipFill>
        <p:spPr>
          <a:xfrm>
            <a:off x="2315815" y="2542852"/>
            <a:ext cx="7312808" cy="3091594"/>
          </a:xfrm>
          <a:prstGeom prst="rect">
            <a:avLst/>
          </a:prstGeom>
        </p:spPr>
      </p:pic>
    </p:spTree>
    <p:extLst>
      <p:ext uri="{BB962C8B-B14F-4D97-AF65-F5344CB8AC3E}">
        <p14:creationId xmlns:p14="http://schemas.microsoft.com/office/powerpoint/2010/main" val="331077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6673EF-D413-436E-960D-9A8A6FB8B425}"/>
              </a:ext>
            </a:extLst>
          </p:cNvPr>
          <p:cNvGrpSpPr/>
          <p:nvPr/>
        </p:nvGrpSpPr>
        <p:grpSpPr>
          <a:xfrm>
            <a:off x="888273" y="622387"/>
            <a:ext cx="10101944" cy="2118529"/>
            <a:chOff x="888273" y="622387"/>
            <a:chExt cx="10101944" cy="2118529"/>
          </a:xfrm>
        </p:grpSpPr>
        <p:sp>
          <p:nvSpPr>
            <p:cNvPr id="3" name="TextBox 2">
              <a:extLst>
                <a:ext uri="{FF2B5EF4-FFF2-40B4-BE49-F238E27FC236}">
                  <a16:creationId xmlns:a16="http://schemas.microsoft.com/office/drawing/2014/main" id="{D1C8B9D4-1C9D-47C4-AC71-045AF087B765}"/>
                </a:ext>
              </a:extLst>
            </p:cNvPr>
            <p:cNvSpPr txBox="1"/>
            <p:nvPr/>
          </p:nvSpPr>
          <p:spPr>
            <a:xfrm>
              <a:off x="888273" y="622387"/>
              <a:ext cx="10101944" cy="2118529"/>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3: </a:t>
              </a:r>
              <a:r>
                <a:rPr lang="vi-VN" sz="1800" dirty="0">
                  <a:solidFill>
                    <a:srgbClr val="231F20"/>
                  </a:solidFill>
                  <a:effectLst/>
                  <a:latin typeface="Arial" panose="020B0604020202020204" pitchFamily="34" charset="0"/>
                </a:rPr>
                <a:t>Xoay hướng video (Rotate) </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dirty="0">
                  <a:solidFill>
                    <a:srgbClr val="231F20"/>
                  </a:solidFill>
                  <a:effectLst/>
                  <a:latin typeface="Arial" panose="020B0604020202020204" pitchFamily="34" charset="0"/>
                </a:rPr>
                <a:t>Em có thể xoay hướng cho video bằng lệnh </a:t>
              </a:r>
              <a:r>
                <a:rPr lang="vi-VN" sz="1800" b="1" dirty="0">
                  <a:solidFill>
                    <a:srgbClr val="231F20"/>
                  </a:solidFill>
                  <a:effectLst/>
                  <a:latin typeface="Arial" panose="020B0604020202020204" pitchFamily="34" charset="0"/>
                </a:rPr>
                <a:t>Rotate</a:t>
              </a:r>
              <a:r>
                <a:rPr lang="vi-VN" sz="1800" dirty="0">
                  <a:solidFill>
                    <a:srgbClr val="231F20"/>
                  </a:solidFill>
                  <a:effectLst/>
                  <a:latin typeface="Arial" panose="020B0604020202020204" pitchFamily="34" charset="0"/>
                </a:rPr>
                <a:t>. Chọn video muốn xoay, chọn              . </a:t>
              </a:r>
              <a:endParaRPr lang="vi-VN" dirty="0"/>
            </a:p>
            <a:p>
              <a:pPr>
                <a:lnSpc>
                  <a:spcPct val="150000"/>
                </a:lnSpc>
              </a:pPr>
              <a:r>
                <a:rPr lang="vi-VN" sz="1800" dirty="0">
                  <a:solidFill>
                    <a:srgbClr val="231F20"/>
                  </a:solidFill>
                  <a:effectLst/>
                  <a:latin typeface="Arial" panose="020B0604020202020204" pitchFamily="34" charset="0"/>
                </a:rPr>
                <a:t>Video được chọn sẽ xoay 90</a:t>
              </a:r>
              <a:r>
                <a:rPr lang="vi-VN" sz="800" dirty="0">
                  <a:solidFill>
                    <a:srgbClr val="231F20"/>
                  </a:solidFill>
                  <a:effectLst/>
                  <a:latin typeface="Arial" panose="020B0604020202020204" pitchFamily="34" charset="0"/>
                </a:rPr>
                <a:t>o </a:t>
              </a:r>
              <a:r>
                <a:rPr lang="vi-VN" sz="1800" dirty="0">
                  <a:solidFill>
                    <a:srgbClr val="231F20"/>
                  </a:solidFill>
                  <a:effectLst/>
                  <a:latin typeface="Arial" panose="020B0604020202020204" pitchFamily="34" charset="0"/>
                </a:rPr>
                <a:t>theo chiều kim đồng hồ. Em có thể thực hiện nhiều lần lệnh </a:t>
              </a:r>
              <a:r>
                <a:rPr lang="vi-VN" sz="1800" b="1" dirty="0">
                  <a:solidFill>
                    <a:srgbClr val="231F20"/>
                  </a:solidFill>
                  <a:effectLst/>
                  <a:latin typeface="Arial" panose="020B0604020202020204" pitchFamily="34" charset="0"/>
                </a:rPr>
                <a:t>Rotate</a:t>
              </a:r>
              <a:r>
                <a:rPr lang="vi-VN" sz="1800" dirty="0">
                  <a:solidFill>
                    <a:srgbClr val="231F20"/>
                  </a:solidFill>
                  <a:effectLst/>
                  <a:latin typeface="Arial" panose="020B0604020202020204" pitchFamily="34" charset="0"/>
                </a:rPr>
                <a:t> để xoay video theo đúng hướng em muốn. </a:t>
              </a:r>
              <a:endParaRPr lang="en-US" dirty="0"/>
            </a:p>
          </p:txBody>
        </p:sp>
        <p:pic>
          <p:nvPicPr>
            <p:cNvPr id="5" name="Picture 4">
              <a:extLst>
                <a:ext uri="{FF2B5EF4-FFF2-40B4-BE49-F238E27FC236}">
                  <a16:creationId xmlns:a16="http://schemas.microsoft.com/office/drawing/2014/main" id="{967B3384-7032-42A3-AF4F-21479504C3B1}"/>
                </a:ext>
              </a:extLst>
            </p:cNvPr>
            <p:cNvPicPr>
              <a:picLocks noChangeAspect="1"/>
            </p:cNvPicPr>
            <p:nvPr/>
          </p:nvPicPr>
          <p:blipFill>
            <a:blip r:embed="rId2"/>
            <a:stretch>
              <a:fillRect/>
            </a:stretch>
          </p:blipFill>
          <p:spPr>
            <a:xfrm>
              <a:off x="9353452" y="1410457"/>
              <a:ext cx="673873" cy="542387"/>
            </a:xfrm>
            <a:prstGeom prst="rect">
              <a:avLst/>
            </a:prstGeom>
          </p:spPr>
        </p:pic>
      </p:grpSp>
      <p:pic>
        <p:nvPicPr>
          <p:cNvPr id="8" name="Picture 7">
            <a:extLst>
              <a:ext uri="{FF2B5EF4-FFF2-40B4-BE49-F238E27FC236}">
                <a16:creationId xmlns:a16="http://schemas.microsoft.com/office/drawing/2014/main" id="{4BCBC30A-D6E5-4CA1-BA71-61228C341033}"/>
              </a:ext>
            </a:extLst>
          </p:cNvPr>
          <p:cNvPicPr>
            <a:picLocks noChangeAspect="1"/>
          </p:cNvPicPr>
          <p:nvPr/>
        </p:nvPicPr>
        <p:blipFill>
          <a:blip r:embed="rId3"/>
          <a:stretch>
            <a:fillRect/>
          </a:stretch>
        </p:blipFill>
        <p:spPr>
          <a:xfrm>
            <a:off x="6096000" y="2608814"/>
            <a:ext cx="3384414" cy="3016542"/>
          </a:xfrm>
          <a:prstGeom prst="rect">
            <a:avLst/>
          </a:prstGeom>
        </p:spPr>
      </p:pic>
    </p:spTree>
    <p:extLst>
      <p:ext uri="{BB962C8B-B14F-4D97-AF65-F5344CB8AC3E}">
        <p14:creationId xmlns:p14="http://schemas.microsoft.com/office/powerpoint/2010/main" val="343542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75AE3-FA49-4D38-8FCF-8A64FB23D51A}"/>
              </a:ext>
            </a:extLst>
          </p:cNvPr>
          <p:cNvPicPr>
            <a:picLocks noChangeAspect="1"/>
          </p:cNvPicPr>
          <p:nvPr/>
        </p:nvPicPr>
        <p:blipFill>
          <a:blip r:embed="rId2"/>
          <a:stretch>
            <a:fillRect/>
          </a:stretch>
        </p:blipFill>
        <p:spPr>
          <a:xfrm>
            <a:off x="7582574" y="463164"/>
            <a:ext cx="3250888" cy="5541285"/>
          </a:xfrm>
          <a:prstGeom prst="rect">
            <a:avLst/>
          </a:prstGeom>
        </p:spPr>
      </p:pic>
      <p:grpSp>
        <p:nvGrpSpPr>
          <p:cNvPr id="10" name="Group 9">
            <a:extLst>
              <a:ext uri="{FF2B5EF4-FFF2-40B4-BE49-F238E27FC236}">
                <a16:creationId xmlns:a16="http://schemas.microsoft.com/office/drawing/2014/main" id="{A8B0BDE7-300C-44FF-BC62-EA9F00E9D941}"/>
              </a:ext>
            </a:extLst>
          </p:cNvPr>
          <p:cNvGrpSpPr/>
          <p:nvPr/>
        </p:nvGrpSpPr>
        <p:grpSpPr>
          <a:xfrm>
            <a:off x="957943" y="304799"/>
            <a:ext cx="6043748" cy="5858014"/>
            <a:chOff x="1079863" y="561933"/>
            <a:chExt cx="6043748" cy="5858014"/>
          </a:xfrm>
        </p:grpSpPr>
        <p:sp>
          <p:nvSpPr>
            <p:cNvPr id="3" name="TextBox 2">
              <a:extLst>
                <a:ext uri="{FF2B5EF4-FFF2-40B4-BE49-F238E27FC236}">
                  <a16:creationId xmlns:a16="http://schemas.microsoft.com/office/drawing/2014/main" id="{25CDF69D-1760-4011-BB0C-EABEFCEFB2D9}"/>
                </a:ext>
              </a:extLst>
            </p:cNvPr>
            <p:cNvSpPr txBox="1"/>
            <p:nvPr/>
          </p:nvSpPr>
          <p:spPr>
            <a:xfrm>
              <a:off x="1079863" y="561933"/>
              <a:ext cx="6043748" cy="585801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4: </a:t>
              </a:r>
              <a:r>
                <a:rPr lang="vi-VN" sz="1800" dirty="0">
                  <a:solidFill>
                    <a:srgbClr val="231F20"/>
                  </a:solidFill>
                  <a:effectLst/>
                  <a:latin typeface="Arial" panose="020B0604020202020204" pitchFamily="34" charset="0"/>
                </a:rPr>
                <a:t>Sử dụng mẫu định dạng được thiết kế sẵn (Themes) </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dirty="0">
                  <a:solidFill>
                    <a:srgbClr val="231F20"/>
                  </a:solidFill>
                  <a:effectLst/>
                  <a:latin typeface="Arial" panose="020B0604020202020204" pitchFamily="34" charset="0"/>
                </a:rPr>
                <a:t>Tương tự phần mềm trình chiếu, em có thể sử dụng các mẫu định dạng được thiết kế sẵn một cách chuyên nghiệp cho dự án làm video của mình. Mẫu định dạng cung cấp âm thanh nền, một số bộ lọc và kiểu phụ đề được thiết kế sẵn. Cách sử dụng một mẫu định dạng cho video như sau: </a:t>
              </a:r>
              <a:endParaRPr lang="vi-VN" dirty="0"/>
            </a:p>
            <a:p>
              <a:pPr>
                <a:lnSpc>
                  <a:spcPct val="150000"/>
                </a:lnSpc>
              </a:pPr>
              <a:r>
                <a:rPr lang="vi-VN" sz="1800" dirty="0">
                  <a:solidFill>
                    <a:srgbClr val="231F20"/>
                  </a:solidFill>
                  <a:effectLst/>
                  <a:latin typeface="Arial" panose="020B0604020202020204" pitchFamily="34" charset="0"/>
                </a:rPr>
                <a:t>– Nháy chuột chọn             ở góc trên, bên phải màn hình làm việc. Một danh sách các lệnh được mở ra như Hình 2b.6. </a:t>
              </a:r>
              <a:endParaRPr lang="vi-VN" dirty="0"/>
            </a:p>
            <a:p>
              <a:pPr>
                <a:lnSpc>
                  <a:spcPct val="150000"/>
                </a:lnSpc>
              </a:pP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Themes</a:t>
              </a:r>
              <a:r>
                <a:rPr lang="vi-VN" sz="1800" dirty="0">
                  <a:solidFill>
                    <a:srgbClr val="231F20"/>
                  </a:solidFill>
                  <a:effectLst/>
                  <a:latin typeface="Arial" panose="020B0604020202020204" pitchFamily="34" charset="0"/>
                </a:rPr>
                <a:t> để mở cửa sổ cho phép em lựa chọn một mẫu có sẵn áp dụng cho video đang dựng.</a:t>
              </a:r>
              <a:endParaRPr lang="en-US" dirty="0"/>
            </a:p>
          </p:txBody>
        </p:sp>
        <p:pic>
          <p:nvPicPr>
            <p:cNvPr id="9" name="Picture 8">
              <a:extLst>
                <a:ext uri="{FF2B5EF4-FFF2-40B4-BE49-F238E27FC236}">
                  <a16:creationId xmlns:a16="http://schemas.microsoft.com/office/drawing/2014/main" id="{4DA9DE9A-E1B4-4382-BD62-17061BE17001}"/>
                </a:ext>
              </a:extLst>
            </p:cNvPr>
            <p:cNvPicPr>
              <a:picLocks noChangeAspect="1"/>
            </p:cNvPicPr>
            <p:nvPr/>
          </p:nvPicPr>
          <p:blipFill>
            <a:blip r:embed="rId3"/>
            <a:stretch>
              <a:fillRect/>
            </a:stretch>
          </p:blipFill>
          <p:spPr>
            <a:xfrm>
              <a:off x="3235319" y="4305930"/>
              <a:ext cx="491950" cy="412174"/>
            </a:xfrm>
            <a:prstGeom prst="rect">
              <a:avLst/>
            </a:prstGeom>
          </p:spPr>
        </p:pic>
      </p:grpSp>
    </p:spTree>
    <p:extLst>
      <p:ext uri="{BB962C8B-B14F-4D97-AF65-F5344CB8AC3E}">
        <p14:creationId xmlns:p14="http://schemas.microsoft.com/office/powerpoint/2010/main" val="414567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C9DFB7-BF97-4CFB-BC4C-962A827C3A66}"/>
              </a:ext>
            </a:extLst>
          </p:cNvPr>
          <p:cNvSpPr txBox="1"/>
          <p:nvPr/>
        </p:nvSpPr>
        <p:spPr>
          <a:xfrm>
            <a:off x="1127759" y="792038"/>
            <a:ext cx="6814458" cy="4611519"/>
          </a:xfrm>
          <a:prstGeom prst="rect">
            <a:avLst/>
          </a:prstGeom>
          <a:noFill/>
        </p:spPr>
        <p:txBody>
          <a:bodyPr wrap="square">
            <a:spAutoFit/>
          </a:bodyPr>
          <a:lstStyle/>
          <a:p>
            <a:pPr algn="just">
              <a:lnSpc>
                <a:spcPct val="150000"/>
              </a:lnSpc>
            </a:pPr>
            <a:r>
              <a:rPr lang="vi-VN" sz="1800" b="1" dirty="0">
                <a:solidFill>
                  <a:srgbClr val="EF387A"/>
                </a:solidFill>
                <a:effectLst/>
                <a:latin typeface="Arial" panose="020B0604020202020204" pitchFamily="34" charset="0"/>
              </a:rPr>
              <a:t>Nhiệm vụ 5: </a:t>
            </a:r>
            <a:r>
              <a:rPr lang="vi-VN" sz="1800" dirty="0">
                <a:solidFill>
                  <a:srgbClr val="231F20"/>
                </a:solidFill>
                <a:effectLst/>
                <a:latin typeface="Arial" panose="020B0604020202020204" pitchFamily="34" charset="0"/>
              </a:rPr>
              <a:t>Tạo bản sao (copy) và bản sao dự phòng (backup) của dự án </a:t>
            </a:r>
            <a:endParaRPr lang="vi-VN" dirty="0"/>
          </a:p>
          <a:p>
            <a:pPr algn="just">
              <a:lnSpc>
                <a:spcPct val="150000"/>
              </a:lnSpc>
            </a:pPr>
            <a:r>
              <a:rPr lang="vi-VN" sz="1800" b="1" dirty="0">
                <a:solidFill>
                  <a:srgbClr val="EF387A"/>
                </a:solidFill>
                <a:effectLst/>
                <a:latin typeface="Arial" panose="020B0604020202020204" pitchFamily="34" charset="0"/>
              </a:rPr>
              <a:t>Hướng dẫn </a:t>
            </a:r>
            <a:endParaRPr lang="vi-VN" dirty="0"/>
          </a:p>
          <a:p>
            <a:pPr algn="just">
              <a:lnSpc>
                <a:spcPct val="150000"/>
              </a:lnSpc>
            </a:pP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Duplicate project</a:t>
            </a:r>
            <a:r>
              <a:rPr lang="vi-VN" sz="1800" dirty="0">
                <a:solidFill>
                  <a:srgbClr val="231F20"/>
                </a:solidFill>
                <a:effectLst/>
                <a:latin typeface="Arial" panose="020B0604020202020204" pitchFamily="34" charset="0"/>
              </a:rPr>
              <a:t> (Hình 12b.6) để tạo một bản sao của dự án. Đặt tên cho bản sao này. Em có thể thử nghiệm các thao tác dựng khác nhau cho bản sao. Nếu không hài lòng với kết quả dựng, em có thể quay lại dự án ban đầu một cách dễ dàng và nhanh chóng. </a:t>
            </a:r>
            <a:endParaRPr lang="vi-VN" dirty="0"/>
          </a:p>
          <a:p>
            <a:pPr algn="just">
              <a:lnSpc>
                <a:spcPct val="150000"/>
              </a:lnSpc>
            </a:pP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Back up project</a:t>
            </a:r>
            <a:r>
              <a:rPr lang="vi-VN" sz="1800" dirty="0">
                <a:solidFill>
                  <a:srgbClr val="231F20"/>
                </a:solidFill>
                <a:effectLst/>
                <a:latin typeface="Arial" panose="020B0604020202020204" pitchFamily="34" charset="0"/>
              </a:rPr>
              <a:t> (Hình 12b.6) để ghi lại dự án dưới dạng tệp vbp. Sau đó em có thể sao chép, chia sẻ tệp này đến các máy tính khác để sử dụng.</a:t>
            </a:r>
            <a:endParaRPr lang="en-US" dirty="0"/>
          </a:p>
        </p:txBody>
      </p:sp>
      <p:pic>
        <p:nvPicPr>
          <p:cNvPr id="5" name="Picture 4">
            <a:extLst>
              <a:ext uri="{FF2B5EF4-FFF2-40B4-BE49-F238E27FC236}">
                <a16:creationId xmlns:a16="http://schemas.microsoft.com/office/drawing/2014/main" id="{29E4AD4D-63C0-45E2-8B12-773CAFE386D4}"/>
              </a:ext>
            </a:extLst>
          </p:cNvPr>
          <p:cNvPicPr>
            <a:picLocks noChangeAspect="1"/>
          </p:cNvPicPr>
          <p:nvPr/>
        </p:nvPicPr>
        <p:blipFill>
          <a:blip r:embed="rId2"/>
          <a:stretch>
            <a:fillRect/>
          </a:stretch>
        </p:blipFill>
        <p:spPr>
          <a:xfrm>
            <a:off x="7942217" y="1591604"/>
            <a:ext cx="3166425" cy="3232945"/>
          </a:xfrm>
          <a:prstGeom prst="rect">
            <a:avLst/>
          </a:prstGeom>
        </p:spPr>
      </p:pic>
    </p:spTree>
    <p:extLst>
      <p:ext uri="{BB962C8B-B14F-4D97-AF65-F5344CB8AC3E}">
        <p14:creationId xmlns:p14="http://schemas.microsoft.com/office/powerpoint/2010/main" val="181248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667EEC-C2EE-4C71-9F19-F4C502BD8108}"/>
              </a:ext>
            </a:extLst>
          </p:cNvPr>
          <p:cNvSpPr txBox="1"/>
          <p:nvPr/>
        </p:nvSpPr>
        <p:spPr>
          <a:xfrm>
            <a:off x="1149532" y="1014272"/>
            <a:ext cx="10049691" cy="2805320"/>
          </a:xfrm>
          <a:prstGeom prst="rect">
            <a:avLst/>
          </a:prstGeom>
          <a:noFill/>
        </p:spPr>
        <p:txBody>
          <a:bodyPr wrap="square">
            <a:spAutoFit/>
          </a:bodyPr>
          <a:lstStyle/>
          <a:p>
            <a:pPr algn="just">
              <a:lnSpc>
                <a:spcPct val="150000"/>
              </a:lnSpc>
            </a:pPr>
            <a:r>
              <a:rPr lang="vi-VN" sz="2000" b="1" dirty="0">
                <a:solidFill>
                  <a:srgbClr val="231F20"/>
                </a:solidFill>
                <a:effectLst/>
                <a:latin typeface="Arial" panose="020B0604020202020204" pitchFamily="34" charset="0"/>
              </a:rPr>
              <a:t>1. </a:t>
            </a:r>
            <a:r>
              <a:rPr lang="vi-VN" sz="2000" dirty="0">
                <a:solidFill>
                  <a:srgbClr val="231F20"/>
                </a:solidFill>
                <a:effectLst/>
                <a:latin typeface="Arial" panose="020B0604020202020204" pitchFamily="34" charset="0"/>
              </a:rPr>
              <a:t>Em hãy thực hành đưa tệp </a:t>
            </a:r>
            <a:r>
              <a:rPr lang="vi-VN" sz="2000" dirty="0">
                <a:solidFill>
                  <a:srgbClr val="ED028C"/>
                </a:solidFill>
                <a:effectLst/>
                <a:latin typeface="Arial" panose="020B0604020202020204" pitchFamily="34" charset="0"/>
              </a:rPr>
              <a:t>ThuyetMinh-DuAnTruongHocXanh.wav</a:t>
            </a:r>
            <a:r>
              <a:rPr lang="vi-VN" sz="2000" dirty="0">
                <a:solidFill>
                  <a:srgbClr val="231F20"/>
                </a:solidFill>
                <a:effectLst/>
                <a:latin typeface="Arial" panose="020B0604020202020204" pitchFamily="34" charset="0"/>
              </a:rPr>
              <a:t> và tệp </a:t>
            </a:r>
            <a:r>
              <a:rPr lang="vi-VN" sz="2000" dirty="0">
                <a:solidFill>
                  <a:srgbClr val="ED028C"/>
                </a:solidFill>
                <a:effectLst/>
                <a:latin typeface="Arial" panose="020B0604020202020204" pitchFamily="34" charset="0"/>
              </a:rPr>
              <a:t>ThuyetMinhDuAnThanhLapCLBTinHoc.wav</a:t>
            </a:r>
            <a:r>
              <a:rPr lang="vi-VN" sz="2000" dirty="0">
                <a:solidFill>
                  <a:srgbClr val="231F20"/>
                </a:solidFill>
                <a:effectLst/>
                <a:latin typeface="Arial" panose="020B0604020202020204" pitchFamily="34" charset="0"/>
              </a:rPr>
              <a:t> trong thư mục </a:t>
            </a:r>
            <a:r>
              <a:rPr lang="vi-VN" sz="2000" dirty="0">
                <a:solidFill>
                  <a:srgbClr val="ED028C"/>
                </a:solidFill>
                <a:effectLst/>
                <a:latin typeface="Arial" panose="020B0604020202020204" pitchFamily="34" charset="0"/>
              </a:rPr>
              <a:t>DuLieu-AmThanh</a:t>
            </a:r>
            <a:r>
              <a:rPr lang="vi-VN" sz="2000" dirty="0">
                <a:solidFill>
                  <a:srgbClr val="231F20"/>
                </a:solidFill>
                <a:effectLst/>
                <a:latin typeface="Arial" panose="020B0604020202020204" pitchFamily="34" charset="0"/>
              </a:rPr>
              <a:t> vào các đoạn video tương ứng trong dự án </a:t>
            </a:r>
            <a:r>
              <a:rPr lang="vi-VN" sz="2000" dirty="0">
                <a:solidFill>
                  <a:srgbClr val="ED028C"/>
                </a:solidFill>
                <a:effectLst/>
                <a:latin typeface="Arial" panose="020B0604020202020204" pitchFamily="34" charset="0"/>
              </a:rPr>
              <a:t>SanPhamTinHoc</a:t>
            </a:r>
            <a:r>
              <a:rPr lang="vi-VN" sz="2000" dirty="0">
                <a:solidFill>
                  <a:srgbClr val="231F20"/>
                </a:solidFill>
                <a:effectLst/>
                <a:latin typeface="Arial" panose="020B0604020202020204" pitchFamily="34" charset="0"/>
              </a:rPr>
              <a:t>. </a:t>
            </a:r>
          </a:p>
          <a:p>
            <a:pPr algn="just">
              <a:lnSpc>
                <a:spcPct val="150000"/>
              </a:lnSpc>
            </a:pPr>
            <a:endParaRPr lang="vi-VN" sz="2000" dirty="0"/>
          </a:p>
          <a:p>
            <a:pPr algn="just">
              <a:lnSpc>
                <a:spcPct val="150000"/>
              </a:lnSpc>
            </a:pPr>
            <a:r>
              <a:rPr lang="vi-VN" sz="2000" b="1" dirty="0">
                <a:solidFill>
                  <a:srgbClr val="231F20"/>
                </a:solidFill>
                <a:latin typeface="Arial-BoldMT"/>
              </a:rPr>
              <a:t>2.  </a:t>
            </a:r>
            <a:r>
              <a:rPr lang="vi-VN" sz="2000" dirty="0">
                <a:solidFill>
                  <a:srgbClr val="231F20"/>
                </a:solidFill>
                <a:effectLst/>
                <a:latin typeface="Arial" panose="020B0604020202020204" pitchFamily="34" charset="0"/>
              </a:rPr>
              <a:t>Em hãy thực hành tạo một bản sao và một bản dự phòng của dự án làm video</a:t>
            </a:r>
          </a:p>
          <a:p>
            <a:pPr algn="just">
              <a:lnSpc>
                <a:spcPct val="150000"/>
              </a:lnSpc>
            </a:pPr>
            <a:r>
              <a:rPr lang="vi-VN" sz="2000" dirty="0">
                <a:solidFill>
                  <a:srgbClr val="ED028C"/>
                </a:solidFill>
                <a:effectLst/>
                <a:latin typeface="Arial" panose="020B0604020202020204" pitchFamily="34" charset="0"/>
              </a:rPr>
              <a:t>SanPhamTinHoc</a:t>
            </a:r>
            <a:r>
              <a:rPr lang="vi-VN" sz="2000" dirty="0">
                <a:solidFill>
                  <a:srgbClr val="231F20"/>
                </a:solidFill>
                <a:effectLst/>
                <a:latin typeface="Arial" panose="020B0604020202020204" pitchFamily="34" charset="0"/>
              </a:rPr>
              <a:t>.</a:t>
            </a:r>
            <a:endParaRPr lang="en-US" sz="2000" dirty="0"/>
          </a:p>
        </p:txBody>
      </p:sp>
    </p:spTree>
    <p:extLst>
      <p:ext uri="{BB962C8B-B14F-4D97-AF65-F5344CB8AC3E}">
        <p14:creationId xmlns:p14="http://schemas.microsoft.com/office/powerpoint/2010/main" val="176200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1105988" y="1387754"/>
            <a:ext cx="9980023"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thực hiện các nhiệm vụ tương tự trong phần Thực hành với dự án </a:t>
            </a:r>
            <a:r>
              <a:rPr lang="vi-VN" sz="2000" dirty="0">
                <a:solidFill>
                  <a:srgbClr val="ED028C"/>
                </a:solidFill>
                <a:effectLst/>
                <a:latin typeface="Arial" panose="020B0604020202020204" pitchFamily="34" charset="0"/>
              </a:rPr>
              <a:t>MyVideo</a:t>
            </a:r>
            <a:r>
              <a:rPr lang="vi-VN" sz="2000" dirty="0">
                <a:solidFill>
                  <a:srgbClr val="231F20"/>
                </a:solidFill>
                <a:effectLst/>
                <a:latin typeface="Arial" panose="020B0604020202020204" pitchFamily="34" charset="0"/>
              </a:rPr>
              <a:t>.</a:t>
            </a:r>
            <a:endParaRPr lang="en-US"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838410" y="680128"/>
            <a:ext cx="1939624" cy="27488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3359240" y="322722"/>
            <a:ext cx="7010398" cy="1960017"/>
          </a:xfrm>
          <a:prstGeom prst="wedgeRoundRectCallout">
            <a:avLst>
              <a:gd name="adj1" fmla="val -59723"/>
              <a:gd name="adj2" fmla="val 27528"/>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Bạn An muốn bổ sung vào video lời thuyết minh quá trình thực hiện các dự án. An đã dùng chức năng thu âm của điện thoại thông minh để thu lời thuyết minh của mình và ghi thành ba tệp âm thanh tương ứng với ba dự án sau đó lưu vào máy tính</a:t>
            </a:r>
            <a:endParaRPr lang="en-US" sz="2000" dirty="0">
              <a:effectLst/>
            </a:endParaRPr>
          </a:p>
        </p:txBody>
      </p:sp>
      <p:pic>
        <p:nvPicPr>
          <p:cNvPr id="5" name="Picture 4">
            <a:extLst>
              <a:ext uri="{FF2B5EF4-FFF2-40B4-BE49-F238E27FC236}">
                <a16:creationId xmlns:a16="http://schemas.microsoft.com/office/drawing/2014/main" id="{DBF24D77-6865-4372-BA38-4129BA9C6ABF}"/>
              </a:ext>
            </a:extLst>
          </p:cNvPr>
          <p:cNvPicPr>
            <a:picLocks noChangeAspect="1"/>
          </p:cNvPicPr>
          <p:nvPr/>
        </p:nvPicPr>
        <p:blipFill>
          <a:blip r:embed="rId3"/>
          <a:stretch>
            <a:fillRect/>
          </a:stretch>
        </p:blipFill>
        <p:spPr>
          <a:xfrm>
            <a:off x="8850479" y="3429000"/>
            <a:ext cx="2030924" cy="2952855"/>
          </a:xfrm>
          <a:prstGeom prst="rect">
            <a:avLst/>
          </a:prstGeom>
        </p:spPr>
      </p:pic>
      <p:grpSp>
        <p:nvGrpSpPr>
          <p:cNvPr id="2" name="Group 1">
            <a:extLst>
              <a:ext uri="{FF2B5EF4-FFF2-40B4-BE49-F238E27FC236}">
                <a16:creationId xmlns:a16="http://schemas.microsoft.com/office/drawing/2014/main" id="{DC85E7B4-0720-48D0-8287-AC9E08C4857A}"/>
              </a:ext>
            </a:extLst>
          </p:cNvPr>
          <p:cNvGrpSpPr/>
          <p:nvPr/>
        </p:nvGrpSpPr>
        <p:grpSpPr>
          <a:xfrm>
            <a:off x="4328161" y="2989116"/>
            <a:ext cx="4405166" cy="2571298"/>
            <a:chOff x="8834145" y="1935379"/>
            <a:chExt cx="3957375" cy="2571298"/>
          </a:xfrm>
        </p:grpSpPr>
        <p:sp>
          <p:nvSpPr>
            <p:cNvPr id="6" name="Thought Bubble: Cloud 5">
              <a:extLst>
                <a:ext uri="{FF2B5EF4-FFF2-40B4-BE49-F238E27FC236}">
                  <a16:creationId xmlns:a16="http://schemas.microsoft.com/office/drawing/2014/main" id="{4A5E8B93-67C4-4CDD-8315-D213AA36BF4A}"/>
                </a:ext>
              </a:extLst>
            </p:cNvPr>
            <p:cNvSpPr/>
            <p:nvPr/>
          </p:nvSpPr>
          <p:spPr>
            <a:xfrm rot="343144">
              <a:off x="8834145" y="1935379"/>
              <a:ext cx="3957375" cy="2571298"/>
            </a:xfrm>
            <a:prstGeom prst="cloudCallout">
              <a:avLst>
                <a:gd name="adj1" fmla="val 52716"/>
                <a:gd name="adj2" fmla="val 399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A830B0F-1FDF-47C0-BF5D-7488DF08D24B}"/>
                </a:ext>
              </a:extLst>
            </p:cNvPr>
            <p:cNvSpPr txBox="1"/>
            <p:nvPr/>
          </p:nvSpPr>
          <p:spPr>
            <a:xfrm>
              <a:off x="9131625" y="2716963"/>
              <a:ext cx="3362414" cy="872034"/>
            </a:xfrm>
            <a:prstGeom prst="rect">
              <a:avLst/>
            </a:prstGeom>
            <a:solidFill>
              <a:schemeClr val="accent2">
                <a:lumMod val="20000"/>
                <a:lumOff val="80000"/>
              </a:schemeClr>
            </a:solidFill>
            <a:ln w="19050">
              <a:solidFill>
                <a:srgbClr val="6679A0"/>
              </a:solidFill>
              <a:prstDash val="solid"/>
            </a:ln>
          </p:spPr>
          <p:txBody>
            <a:bodyPr wrap="square">
              <a:spAutoFit/>
            </a:bodyPr>
            <a:lstStyle/>
            <a:p>
              <a:pPr marL="0" algn="l"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Theo em, An làm thế nào để đưa các tệp âm thanh đó vào video?</a:t>
              </a:r>
              <a:endParaRPr lang="en-US" dirty="0">
                <a:effectLst/>
              </a:endParaRPr>
            </a:p>
          </p:txBody>
        </p:sp>
      </p:gr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65085" y="1129387"/>
            <a:ext cx="9285549" cy="3505026"/>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009206" y="1147929"/>
            <a:ext cx="7940477" cy="3266151"/>
          </a:xfrm>
          <a:prstGeom prst="rect">
            <a:avLst/>
          </a:prstGeom>
          <a:noFill/>
        </p:spPr>
        <p:txBody>
          <a:bodyPr wrap="square" rtlCol="0">
            <a:spAutoFit/>
          </a:bodyPr>
          <a:lstStyle/>
          <a:p>
            <a:pPr marL="1143000" indent="-1143000" algn="ctr">
              <a:lnSpc>
                <a:spcPct val="150000"/>
              </a:lnSpc>
              <a:buAutoNum type="arabicPeriod"/>
            </a:pPr>
            <a:r>
              <a:rPr lang="vi-VN" sz="4800" dirty="0">
                <a:solidFill>
                  <a:schemeClr val="accent3">
                    <a:lumMod val="50000"/>
                  </a:schemeClr>
                </a:solidFill>
                <a:latin typeface="Bahnschrift SemiBold SemiConden" panose="020B0502040204020203" pitchFamily="34" charset="0"/>
              </a:rPr>
              <a:t>   MỘT SỐ VIỆC CẦN THỰC HIỆN ĐỂ HOÀN THIỆN VIỆC DỰNG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61929" y="854760"/>
            <a:ext cx="10649995" cy="4492307"/>
            <a:chOff x="1117200" y="3528268"/>
            <a:chExt cx="10337399" cy="61477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14778"/>
              <a:chOff x="1493120" y="3891280"/>
              <a:chExt cx="10337399" cy="61477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510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Đưa âm thanh vào video như thế nào?</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3F966ED-BFF5-4D4D-B462-FF9BD916896D}"/>
              </a:ext>
            </a:extLst>
          </p:cNvPr>
          <p:cNvSpPr txBox="1"/>
          <p:nvPr/>
        </p:nvSpPr>
        <p:spPr>
          <a:xfrm>
            <a:off x="1010298" y="2038532"/>
            <a:ext cx="4430682" cy="1287532"/>
          </a:xfrm>
          <a:prstGeom prst="rect">
            <a:avLst/>
          </a:prstGeom>
          <a:noFill/>
        </p:spPr>
        <p:txBody>
          <a:bodyPr wrap="square">
            <a:spAutoFit/>
          </a:bodyPr>
          <a:lstStyle/>
          <a:p>
            <a:pPr algn="just">
              <a:lnSpc>
                <a:spcPct val="150000"/>
              </a:lnSpc>
            </a:pPr>
            <a:r>
              <a:rPr lang="vi-VN" sz="1800" dirty="0">
                <a:solidFill>
                  <a:schemeClr val="accent6">
                    <a:lumMod val="75000"/>
                  </a:schemeClr>
                </a:solidFill>
                <a:effectLst/>
                <a:latin typeface="Arial" panose="020B0604020202020204" pitchFamily="34" charset="0"/>
              </a:rPr>
              <a:t>Theo em, có thể nhập dữ liệu âm thanh vào thư viện dữ liệu theo cách em đã nhập dữ liệu ảnh và video được không?</a:t>
            </a:r>
            <a:endParaRPr lang="vi-VN" dirty="0">
              <a:solidFill>
                <a:schemeClr val="accent6">
                  <a:lumMod val="75000"/>
                </a:schemeClr>
              </a:solidFill>
            </a:endParaRPr>
          </a:p>
        </p:txBody>
      </p:sp>
      <p:pic>
        <p:nvPicPr>
          <p:cNvPr id="10" name="Picture 9">
            <a:extLst>
              <a:ext uri="{FF2B5EF4-FFF2-40B4-BE49-F238E27FC236}">
                <a16:creationId xmlns:a16="http://schemas.microsoft.com/office/drawing/2014/main" id="{BD43CF42-8F80-4A07-83AE-580B8AEA5EBB}"/>
              </a:ext>
            </a:extLst>
          </p:cNvPr>
          <p:cNvPicPr>
            <a:picLocks noChangeAspect="1"/>
          </p:cNvPicPr>
          <p:nvPr/>
        </p:nvPicPr>
        <p:blipFill rotWithShape="1">
          <a:blip r:embed="rId2"/>
          <a:srcRect b="4216"/>
          <a:stretch/>
        </p:blipFill>
        <p:spPr>
          <a:xfrm>
            <a:off x="6096000" y="2021114"/>
            <a:ext cx="3807601" cy="3308535"/>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791291" y="575490"/>
            <a:ext cx="698258" cy="695961"/>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19795" y="383901"/>
            <a:ext cx="9309462" cy="5858014"/>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dirty="0">
                <a:solidFill>
                  <a:schemeClr val="accent6">
                    <a:lumMod val="50000"/>
                  </a:schemeClr>
                </a:solidFill>
                <a:effectLst/>
                <a:latin typeface="Arial" panose="020B0604020202020204" pitchFamily="34" charset="0"/>
              </a:rPr>
              <a:t>Không thể nhập dữ liệu âm thanh vào thư viện dữ liệu theo cách em đã nhập dữ liệu ảnh và video. Thư viện dữ liệu chỉ chứa dữ liệu dạng hình ảnh và video. Muốn đưa âm thanh vào video em cần sử dụng chức năng Custom audio của phần mềm làm video. </a:t>
            </a:r>
          </a:p>
          <a:p>
            <a:pPr algn="just">
              <a:lnSpc>
                <a:spcPct val="150000"/>
              </a:lnSpc>
            </a:pPr>
            <a:endParaRPr lang="vi-VN" dirty="0">
              <a:solidFill>
                <a:schemeClr val="accent6">
                  <a:lumMod val="50000"/>
                </a:schemeClr>
              </a:solidFill>
              <a:effectLst/>
              <a:latin typeface="Arial" panose="020B0604020202020204" pitchFamily="34" charset="0"/>
            </a:endParaRPr>
          </a:p>
          <a:p>
            <a:pPr marL="285750" indent="-285750" algn="just">
              <a:lnSpc>
                <a:spcPct val="150000"/>
              </a:lnSpc>
              <a:buFont typeface="Wingdings" panose="05000000000000000000" pitchFamily="2" charset="2"/>
              <a:buChar char="§"/>
            </a:pPr>
            <a:r>
              <a:rPr lang="vi-VN" dirty="0">
                <a:solidFill>
                  <a:schemeClr val="accent6">
                    <a:lumMod val="50000"/>
                  </a:schemeClr>
                </a:solidFill>
                <a:effectLst/>
                <a:latin typeface="Arial" panose="020B0604020202020204" pitchFamily="34" charset="0"/>
              </a:rPr>
              <a:t>Ngoài các chức năng cơ bản, phổ biến giúp em làm video, phần mềm làm video còn cung cấp các chức năng cần thiết khác để em xử lí các vấn đề có thể gặp phải trong quá trình dựng video. Ví dụ, em có thể gặp trường hợp dữ liệu video có hướng bị lệch 90 độ so với bình thường do khi quay bằng điện thoại di động người quay đã xoay ngang điện thoại. Khi đó, em cần sử dụng chức năng xoay hướng video (Rotate) của phần mềm. Hay khi em cần chèn thêm hình ảnh vào giữa một đoạn video, em có thể dùng chức năng phân chia (Split) để tách video thành hai đoạn,… Bên cạnh đó, cũng giống như các phần mềm ứng dụng khác, phần mềm làm video còn cung cấp cho em các mẫu định dạng video (Themes) để em có thể nhanh chóng làm được các đoạn video chuyên nghiệp.</a:t>
            </a:r>
            <a:endParaRPr lang="en-US" dirty="0">
              <a:solidFill>
                <a:schemeClr val="accent6">
                  <a:lumMod val="50000"/>
                </a:schemeClr>
              </a:solidFill>
            </a:endParaRPr>
          </a:p>
        </p:txBody>
      </p:sp>
    </p:spTree>
    <p:extLst>
      <p:ext uri="{BB962C8B-B14F-4D97-AF65-F5344CB8AC3E}">
        <p14:creationId xmlns:p14="http://schemas.microsoft.com/office/powerpoint/2010/main" val="24842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16001" y="718441"/>
            <a:ext cx="793995" cy="851814"/>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09997" y="1079865"/>
            <a:ext cx="5256564" cy="3666308"/>
            <a:chOff x="1379368" y="801190"/>
            <a:chExt cx="5256564" cy="3666308"/>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8" y="801190"/>
              <a:ext cx="5256564" cy="3666308"/>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4641669" cy="33566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400" dirty="0">
                  <a:solidFill>
                    <a:schemeClr val="accent6">
                      <a:lumMod val="75000"/>
                    </a:schemeClr>
                  </a:solidFill>
                </a:rPr>
                <a:t>Phần mềm làm video cung cấp các chức năng giúp em: thêm âm thanh; xoay hướng video, hình ảnh; phân chia video thành các đoạn nhỏ và cung cấp các mẫu định dạng video;…</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B1DF47A-77B5-46CD-9E69-5D93277B474F}"/>
              </a:ext>
            </a:extLst>
          </p:cNvPr>
          <p:cNvPicPr>
            <a:picLocks noChangeAspect="1"/>
          </p:cNvPicPr>
          <p:nvPr/>
        </p:nvPicPr>
        <p:blipFill>
          <a:blip r:embed="rId3"/>
          <a:stretch>
            <a:fillRect/>
          </a:stretch>
        </p:blipFill>
        <p:spPr>
          <a:xfrm>
            <a:off x="7213756" y="1570255"/>
            <a:ext cx="3828384" cy="2818116"/>
          </a:xfrm>
          <a:prstGeom prst="rect">
            <a:avLst/>
          </a:prstGeom>
        </p:spPr>
      </p:pic>
    </p:spTree>
    <p:extLst>
      <p:ext uri="{BB962C8B-B14F-4D97-AF65-F5344CB8AC3E}">
        <p14:creationId xmlns:p14="http://schemas.microsoft.com/office/powerpoint/2010/main" val="202220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5481758"/>
            <a:chOff x="601971" y="415703"/>
            <a:chExt cx="10501714" cy="548175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5079538"/>
              <a:chOff x="1189762" y="4644162"/>
              <a:chExt cx="9922555" cy="50795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5079538"/>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9" name="TextBox 8">
            <a:extLst>
              <a:ext uri="{FF2B5EF4-FFF2-40B4-BE49-F238E27FC236}">
                <a16:creationId xmlns:a16="http://schemas.microsoft.com/office/drawing/2014/main" id="{6A1D4FDC-C4EE-40F6-BE2B-F1669E69C3C4}"/>
              </a:ext>
            </a:extLst>
          </p:cNvPr>
          <p:cNvSpPr txBox="1"/>
          <p:nvPr/>
        </p:nvSpPr>
        <p:spPr>
          <a:xfrm>
            <a:off x="1651822" y="850998"/>
            <a:ext cx="9378339" cy="4921284"/>
          </a:xfrm>
          <a:prstGeom prst="rect">
            <a:avLst/>
          </a:prstGeom>
          <a:noFill/>
        </p:spPr>
        <p:txBody>
          <a:bodyPr wrap="square">
            <a:spAutoFit/>
          </a:bodyPr>
          <a:lstStyle/>
          <a:p>
            <a:pPr>
              <a:lnSpc>
                <a:spcPct val="200000"/>
              </a:lnSpc>
            </a:pPr>
            <a:r>
              <a:rPr lang="vi-VN" sz="2000" b="1" dirty="0">
                <a:solidFill>
                  <a:srgbClr val="231F20"/>
                </a:solidFill>
                <a:effectLst/>
                <a:latin typeface="Arial" panose="020B0604020202020204" pitchFamily="34" charset="0"/>
              </a:rPr>
              <a:t>Em hãy chọn phương án </a:t>
            </a:r>
            <a:r>
              <a:rPr lang="vi-VN" sz="2000" b="1" u="sng" dirty="0">
                <a:solidFill>
                  <a:srgbClr val="231F20"/>
                </a:solidFill>
                <a:effectLst/>
                <a:latin typeface="Arial" panose="020B0604020202020204" pitchFamily="34" charset="0"/>
              </a:rPr>
              <a:t>sai</a:t>
            </a:r>
            <a:r>
              <a:rPr lang="vi-VN" sz="2000" b="1" dirty="0">
                <a:solidFill>
                  <a:srgbClr val="231F20"/>
                </a:solidFill>
                <a:effectLst/>
                <a:latin typeface="Arial" panose="020B0604020202020204" pitchFamily="34" charset="0"/>
              </a:rPr>
              <a:t>.</a:t>
            </a:r>
          </a:p>
          <a:p>
            <a:pPr>
              <a:lnSpc>
                <a:spcPct val="200000"/>
              </a:lnSpc>
            </a:pPr>
            <a:r>
              <a:rPr lang="vi-VN" sz="2000" dirty="0">
                <a:solidFill>
                  <a:srgbClr val="231F20"/>
                </a:solidFill>
                <a:effectLst/>
                <a:latin typeface="Arial" panose="020B0604020202020204" pitchFamily="34" charset="0"/>
              </a:rPr>
              <a:t>A.  Không thể nhập dữ liệu âm thanh vào thư viện dữ liệu giống như hình ảnh và video.</a:t>
            </a:r>
          </a:p>
          <a:p>
            <a:pPr>
              <a:lnSpc>
                <a:spcPct val="200000"/>
              </a:lnSpc>
            </a:pPr>
            <a:r>
              <a:rPr lang="vi-VN" sz="2000" dirty="0">
                <a:solidFill>
                  <a:srgbClr val="231F20"/>
                </a:solidFill>
                <a:effectLst/>
                <a:latin typeface="Arial" panose="020B0604020202020204" pitchFamily="34" charset="0"/>
              </a:rPr>
              <a:t>B.  Hình ảnh, video và âm thanh đều là dữ liệu để làm video, do đó cách nhập là giống nhau.</a:t>
            </a:r>
          </a:p>
          <a:p>
            <a:pPr>
              <a:lnSpc>
                <a:spcPct val="200000"/>
              </a:lnSpc>
            </a:pPr>
            <a:r>
              <a:rPr lang="vi-VN" sz="2000" dirty="0">
                <a:solidFill>
                  <a:srgbClr val="231F20"/>
                </a:solidFill>
                <a:effectLst/>
                <a:latin typeface="Arial" panose="020B0604020202020204" pitchFamily="34" charset="0"/>
              </a:rPr>
              <a:t>C.  Thư viện dữ liệu chỉ chứa dữ liệu dạng hình ảnh và video.</a:t>
            </a:r>
          </a:p>
          <a:p>
            <a:pPr>
              <a:lnSpc>
                <a:spcPct val="200000"/>
              </a:lnSpc>
            </a:pPr>
            <a:r>
              <a:rPr lang="vi-VN" sz="2000" dirty="0">
                <a:solidFill>
                  <a:srgbClr val="231F20"/>
                </a:solidFill>
                <a:effectLst/>
                <a:latin typeface="Arial" panose="020B0604020202020204" pitchFamily="34" charset="0"/>
              </a:rPr>
              <a:t>D.  Dữ liệu âm thanh (ghi trong tệp) được nhập vào dự án làm video bằng chức năng Custom audio.</a:t>
            </a:r>
            <a:endParaRPr lang="en-US" sz="2000" dirty="0"/>
          </a:p>
        </p:txBody>
      </p:sp>
    </p:spTree>
    <p:extLst>
      <p:ext uri="{BB962C8B-B14F-4D97-AF65-F5344CB8AC3E}">
        <p14:creationId xmlns:p14="http://schemas.microsoft.com/office/powerpoint/2010/main" val="243603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5481758"/>
            <a:chOff x="601971" y="415703"/>
            <a:chExt cx="10501714" cy="548175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5079538"/>
              <a:chOff x="1189762" y="4644162"/>
              <a:chExt cx="9922555" cy="50795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5079538"/>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9" name="TextBox 8">
            <a:extLst>
              <a:ext uri="{FF2B5EF4-FFF2-40B4-BE49-F238E27FC236}">
                <a16:creationId xmlns:a16="http://schemas.microsoft.com/office/drawing/2014/main" id="{6A1D4FDC-C4EE-40F6-BE2B-F1669E69C3C4}"/>
              </a:ext>
            </a:extLst>
          </p:cNvPr>
          <p:cNvSpPr txBox="1"/>
          <p:nvPr/>
        </p:nvSpPr>
        <p:spPr>
          <a:xfrm>
            <a:off x="1651822" y="850998"/>
            <a:ext cx="9378339" cy="4921284"/>
          </a:xfrm>
          <a:prstGeom prst="rect">
            <a:avLst/>
          </a:prstGeom>
          <a:noFill/>
        </p:spPr>
        <p:txBody>
          <a:bodyPr wrap="square">
            <a:spAutoFit/>
          </a:bodyPr>
          <a:lstStyle/>
          <a:p>
            <a:pPr>
              <a:lnSpc>
                <a:spcPct val="200000"/>
              </a:lnSpc>
            </a:pPr>
            <a:r>
              <a:rPr lang="vi-VN" sz="2000" b="1" dirty="0">
                <a:solidFill>
                  <a:srgbClr val="231F20"/>
                </a:solidFill>
                <a:effectLst/>
                <a:latin typeface="Arial" panose="020B0604020202020204" pitchFamily="34" charset="0"/>
              </a:rPr>
              <a:t>Em hãy chọn phương án </a:t>
            </a:r>
            <a:r>
              <a:rPr lang="vi-VN" sz="2000" b="1" u="sng" dirty="0">
                <a:solidFill>
                  <a:srgbClr val="231F20"/>
                </a:solidFill>
                <a:effectLst/>
                <a:latin typeface="Arial" panose="020B0604020202020204" pitchFamily="34" charset="0"/>
              </a:rPr>
              <a:t>sai</a:t>
            </a:r>
            <a:r>
              <a:rPr lang="vi-VN" sz="2000" b="1" dirty="0">
                <a:solidFill>
                  <a:srgbClr val="231F20"/>
                </a:solidFill>
                <a:effectLst/>
                <a:latin typeface="Arial" panose="020B0604020202020204" pitchFamily="34" charset="0"/>
              </a:rPr>
              <a:t>.</a:t>
            </a:r>
          </a:p>
          <a:p>
            <a:pPr>
              <a:lnSpc>
                <a:spcPct val="200000"/>
              </a:lnSpc>
            </a:pPr>
            <a:r>
              <a:rPr lang="vi-VN" sz="2000" dirty="0">
                <a:solidFill>
                  <a:srgbClr val="231F20"/>
                </a:solidFill>
                <a:effectLst/>
                <a:latin typeface="Arial" panose="020B0604020202020204" pitchFamily="34" charset="0"/>
              </a:rPr>
              <a:t>A.  Không thể nhập dữ liệu âm thanh vào thư viện dữ liệu giống như hình ảnh và video.</a:t>
            </a:r>
          </a:p>
          <a:p>
            <a:pPr>
              <a:lnSpc>
                <a:spcPct val="200000"/>
              </a:lnSpc>
            </a:pPr>
            <a:r>
              <a:rPr lang="vi-VN" sz="2000" dirty="0">
                <a:solidFill>
                  <a:srgbClr val="231F20"/>
                </a:solidFill>
                <a:effectLst/>
                <a:latin typeface="Arial" panose="020B0604020202020204" pitchFamily="34" charset="0"/>
              </a:rPr>
              <a:t>B.  Hình ảnh, video và âm thanh đều là dữ liệu để làm video, do đó cách nhập là giống nhau.</a:t>
            </a:r>
          </a:p>
          <a:p>
            <a:pPr>
              <a:lnSpc>
                <a:spcPct val="200000"/>
              </a:lnSpc>
            </a:pPr>
            <a:r>
              <a:rPr lang="vi-VN" sz="2000" dirty="0">
                <a:solidFill>
                  <a:srgbClr val="231F20"/>
                </a:solidFill>
                <a:effectLst/>
                <a:latin typeface="Arial" panose="020B0604020202020204" pitchFamily="34" charset="0"/>
              </a:rPr>
              <a:t>C.  Thư viện dữ liệu chỉ chứa dữ liệu dạng hình ảnh và video.</a:t>
            </a:r>
          </a:p>
          <a:p>
            <a:pPr>
              <a:lnSpc>
                <a:spcPct val="200000"/>
              </a:lnSpc>
            </a:pPr>
            <a:r>
              <a:rPr lang="vi-VN" sz="2000" dirty="0">
                <a:solidFill>
                  <a:srgbClr val="231F20"/>
                </a:solidFill>
                <a:effectLst/>
                <a:latin typeface="Arial" panose="020B0604020202020204" pitchFamily="34" charset="0"/>
              </a:rPr>
              <a:t>D.  Dữ liệu âm thanh (ghi trong tệp) được nhập vào dự án làm video bằng chức năng Custom audio.</a:t>
            </a:r>
            <a:endParaRPr lang="en-US" sz="2000" dirty="0"/>
          </a:p>
        </p:txBody>
      </p:sp>
      <p:sp>
        <p:nvSpPr>
          <p:cNvPr id="2" name="Oval 1">
            <a:extLst>
              <a:ext uri="{FF2B5EF4-FFF2-40B4-BE49-F238E27FC236}">
                <a16:creationId xmlns:a16="http://schemas.microsoft.com/office/drawing/2014/main" id="{55ACADE0-8252-4ACA-A112-1948EB155E84}"/>
              </a:ext>
            </a:extLst>
          </p:cNvPr>
          <p:cNvSpPr/>
          <p:nvPr/>
        </p:nvSpPr>
        <p:spPr>
          <a:xfrm>
            <a:off x="1497875" y="2760618"/>
            <a:ext cx="574765" cy="57476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16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5327" y="109680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657492"/>
            <a:ext cx="8459879" cy="1843582"/>
          </a:xfrm>
          <a:prstGeom prst="rect">
            <a:avLst/>
          </a:prstGeom>
          <a:noFill/>
        </p:spPr>
        <p:txBody>
          <a:bodyPr wrap="square" rtlCol="0">
            <a:spAutoFit/>
          </a:bodyPr>
          <a:lstStyle/>
          <a:p>
            <a:pPr algn="ctr">
              <a:lnSpc>
                <a:spcPct val="150000"/>
              </a:lnSpc>
            </a:pPr>
            <a:r>
              <a:rPr lang="en-US" sz="4000" dirty="0">
                <a:solidFill>
                  <a:schemeClr val="accent3">
                    <a:lumMod val="50000"/>
                  </a:schemeClr>
                </a:solidFill>
                <a:latin typeface="+mj-lt"/>
              </a:rPr>
              <a:t>2. THỰC HÀNH: HOÀN THIỆN VIỆC DỰNG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3918</TotalTime>
  <Words>1381</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Bahnschrift SemiBold SemiConden</vt:lpstr>
      <vt:lpstr>Wingdings</vt:lpstr>
      <vt:lpstr>UTM Cookies</vt:lpstr>
      <vt:lpstr>Segoe Print</vt:lpstr>
      <vt:lpstr>Calibri</vt:lpstr>
      <vt:lpstr>UTM Avo</vt:lpstr>
      <vt:lpstr>Arial</vt:lpstr>
      <vt:lpstr>Arial-BoldMT</vt:lpstr>
      <vt:lpstr>Bahnschrift Condensed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379</cp:revision>
  <dcterms:created xsi:type="dcterms:W3CDTF">2021-06-02T01:34:28Z</dcterms:created>
  <dcterms:modified xsi:type="dcterms:W3CDTF">2023-12-26T15:31:32Z</dcterms:modified>
</cp:coreProperties>
</file>