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38"/>
  </p:notesMasterIdLst>
  <p:sldIdLst>
    <p:sldId id="256" r:id="rId3"/>
    <p:sldId id="258" r:id="rId4"/>
    <p:sldId id="301" r:id="rId5"/>
    <p:sldId id="302" r:id="rId6"/>
    <p:sldId id="303" r:id="rId7"/>
    <p:sldId id="304" r:id="rId8"/>
    <p:sldId id="257" r:id="rId9"/>
    <p:sldId id="287" r:id="rId10"/>
    <p:sldId id="260" r:id="rId11"/>
    <p:sldId id="268" r:id="rId12"/>
    <p:sldId id="269" r:id="rId13"/>
    <p:sldId id="288" r:id="rId14"/>
    <p:sldId id="261" r:id="rId15"/>
    <p:sldId id="270" r:id="rId16"/>
    <p:sldId id="289" r:id="rId17"/>
    <p:sldId id="264" r:id="rId18"/>
    <p:sldId id="271" r:id="rId19"/>
    <p:sldId id="274" r:id="rId20"/>
    <p:sldId id="273" r:id="rId21"/>
    <p:sldId id="296" r:id="rId22"/>
    <p:sldId id="294" r:id="rId23"/>
    <p:sldId id="297" r:id="rId24"/>
    <p:sldId id="298" r:id="rId25"/>
    <p:sldId id="299" r:id="rId26"/>
    <p:sldId id="300" r:id="rId27"/>
    <p:sldId id="285" r:id="rId28"/>
    <p:sldId id="275" r:id="rId29"/>
    <p:sldId id="290" r:id="rId30"/>
    <p:sldId id="279" r:id="rId31"/>
    <p:sldId id="280" r:id="rId32"/>
    <p:sldId id="291" r:id="rId33"/>
    <p:sldId id="292" r:id="rId34"/>
    <p:sldId id="293" r:id="rId35"/>
    <p:sldId id="262" r:id="rId36"/>
    <p:sldId id="267" r:id="rId37"/>
  </p:sldIdLst>
  <p:sldSz cx="18288000" cy="10287000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ambria Math" panose="02040503050406030204" pitchFamily="18" charset="0"/>
      <p:regular r:id="rId43"/>
    </p:embeddedFont>
    <p:embeddedFont>
      <p:font typeface="Grand Hotel" panose="020B0604020202020204" charset="0"/>
      <p:regular r:id="rId44"/>
    </p:embeddedFont>
    <p:embeddedFont>
      <p:font typeface="Raleway" panose="020B0503030101060003" pitchFamily="34" charset="0"/>
      <p:regular r:id="rId45"/>
      <p:bold r:id="rId46"/>
      <p:italic r:id="rId47"/>
      <p:boldItalic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3979" autoAdjust="0"/>
  </p:normalViewPr>
  <p:slideViewPr>
    <p:cSldViewPr>
      <p:cViewPr varScale="1">
        <p:scale>
          <a:sx n="38" d="100"/>
          <a:sy n="38" d="100"/>
        </p:scale>
        <p:origin x="396" y="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6.fntdata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6ED80-937D-40B4-B013-ACFC211A51FF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E66AD3-5038-47E1-827D-FC2B90044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12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66AD3-5038-47E1-827D-FC2B900444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4661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98936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5428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36982b2a43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136982b2a43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19613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43890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7419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66AD3-5038-47E1-827D-FC2B900444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936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66AD3-5038-47E1-827D-FC2B900444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42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66AD3-5038-47E1-827D-FC2B900444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48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66AD3-5038-47E1-827D-FC2B900444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288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66AD3-5038-47E1-827D-FC2B900444C6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55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66AD3-5038-47E1-827D-FC2B900444C6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528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E66AD3-5038-47E1-827D-FC2B900444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3266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36982b2a43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136982b2a43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2238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564300" y="1492274"/>
            <a:ext cx="9282600" cy="616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8012840" y="7789126"/>
            <a:ext cx="8197200" cy="10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2588"/>
            <a:ext cx="18288000" cy="1031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2501" y="815000"/>
            <a:ext cx="2626502" cy="4495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Google Shape;13;p2"/>
          <p:cNvGrpSpPr/>
          <p:nvPr/>
        </p:nvGrpSpPr>
        <p:grpSpPr>
          <a:xfrm rot="10800000">
            <a:off x="648487" y="292187"/>
            <a:ext cx="16991050" cy="4495934"/>
            <a:chOff x="245800" y="1896900"/>
            <a:chExt cx="7086100" cy="1875025"/>
          </a:xfrm>
        </p:grpSpPr>
        <p:sp>
          <p:nvSpPr>
            <p:cNvPr id="14" name="Google Shape;14;p2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648487" y="5486287"/>
            <a:ext cx="16991050" cy="4495934"/>
            <a:chOff x="245800" y="1896900"/>
            <a:chExt cx="7086100" cy="1875025"/>
          </a:xfrm>
        </p:grpSpPr>
        <p:sp>
          <p:nvSpPr>
            <p:cNvPr id="23" name="Google Shape;23;p2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3402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2588"/>
            <a:ext cx="18288000" cy="1031217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3"/>
          <p:cNvSpPr txBox="1">
            <a:spLocks noGrp="1"/>
          </p:cNvSpPr>
          <p:nvPr>
            <p:ph type="title"/>
          </p:nvPr>
        </p:nvSpPr>
        <p:spPr>
          <a:xfrm>
            <a:off x="3908700" y="4658276"/>
            <a:ext cx="10470600" cy="28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14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subTitle" idx="1"/>
          </p:nvPr>
        </p:nvSpPr>
        <p:spPr>
          <a:xfrm>
            <a:off x="5964600" y="7262700"/>
            <a:ext cx="6358800" cy="13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title" idx="2" hasCustomPrompt="1"/>
          </p:nvPr>
        </p:nvSpPr>
        <p:spPr>
          <a:xfrm>
            <a:off x="6979950" y="2472076"/>
            <a:ext cx="4327800" cy="24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4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9pPr>
          </a:lstStyle>
          <a:p>
            <a:r>
              <a:t>xx%</a:t>
            </a:r>
          </a:p>
        </p:txBody>
      </p:sp>
      <p:grpSp>
        <p:nvGrpSpPr>
          <p:cNvPr id="36" name="Google Shape;36;p3"/>
          <p:cNvGrpSpPr/>
          <p:nvPr/>
        </p:nvGrpSpPr>
        <p:grpSpPr>
          <a:xfrm rot="10800000" flipH="1">
            <a:off x="648487" y="292187"/>
            <a:ext cx="16991050" cy="4495934"/>
            <a:chOff x="245800" y="1896900"/>
            <a:chExt cx="7086100" cy="1875025"/>
          </a:xfrm>
        </p:grpSpPr>
        <p:sp>
          <p:nvSpPr>
            <p:cNvPr id="37" name="Google Shape;37;p3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5" name="Google Shape;45;p3"/>
          <p:cNvGrpSpPr/>
          <p:nvPr/>
        </p:nvGrpSpPr>
        <p:grpSpPr>
          <a:xfrm flipH="1">
            <a:off x="648487" y="5486287"/>
            <a:ext cx="16991050" cy="4495934"/>
            <a:chOff x="245800" y="1896900"/>
            <a:chExt cx="7086100" cy="1875025"/>
          </a:xfrm>
        </p:grpSpPr>
        <p:sp>
          <p:nvSpPr>
            <p:cNvPr id="46" name="Google Shape;46;p3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54" name="Google Shape;54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-189599" y="4964221"/>
            <a:ext cx="2153558" cy="4026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13574176" y="737325"/>
            <a:ext cx="2690900" cy="3188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8386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"/>
          <p:cNvSpPr txBox="1">
            <a:spLocks noGrp="1"/>
          </p:cNvSpPr>
          <p:nvPr>
            <p:ph type="title"/>
          </p:nvPr>
        </p:nvSpPr>
        <p:spPr>
          <a:xfrm>
            <a:off x="1426450" y="1079000"/>
            <a:ext cx="15435000" cy="14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1426450" y="2493900"/>
            <a:ext cx="15435000" cy="6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400" lvl="0" indent="-66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828800" lvl="1" indent="-660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2743200" lvl="2" indent="-6604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3657600" lvl="3" indent="-66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4572000" lvl="4" indent="-660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5486400" lvl="5" indent="-6604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6400800" lvl="6" indent="-66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7315200" lvl="7" indent="-660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8229600" lvl="8" indent="-6604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pic>
        <p:nvPicPr>
          <p:cNvPr id="59" name="Google Shape;59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0" y="-12588"/>
            <a:ext cx="18288000" cy="103121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" name="Google Shape;60;p4"/>
          <p:cNvGrpSpPr/>
          <p:nvPr/>
        </p:nvGrpSpPr>
        <p:grpSpPr>
          <a:xfrm rot="10800000" flipH="1">
            <a:off x="648487" y="292187"/>
            <a:ext cx="16991050" cy="4495934"/>
            <a:chOff x="245800" y="1896900"/>
            <a:chExt cx="7086100" cy="1875025"/>
          </a:xfrm>
        </p:grpSpPr>
        <p:sp>
          <p:nvSpPr>
            <p:cNvPr id="61" name="Google Shape;61;p4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9" name="Google Shape;69;p4"/>
          <p:cNvGrpSpPr/>
          <p:nvPr/>
        </p:nvGrpSpPr>
        <p:grpSpPr>
          <a:xfrm flipH="1">
            <a:off x="648487" y="5486287"/>
            <a:ext cx="16991050" cy="4495934"/>
            <a:chOff x="245800" y="1896900"/>
            <a:chExt cx="7086100" cy="1875025"/>
          </a:xfrm>
        </p:grpSpPr>
        <p:sp>
          <p:nvSpPr>
            <p:cNvPr id="70" name="Google Shape;70;p4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78" name="Google Shape;7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6650" y="760853"/>
            <a:ext cx="2013300" cy="4147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411980">
            <a:off x="16044601" y="1082574"/>
            <a:ext cx="816950" cy="1407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3750" y="3956201"/>
            <a:ext cx="2148200" cy="40164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8045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0" y="-12588"/>
            <a:ext cx="18288000" cy="10312176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5"/>
          <p:cNvSpPr txBox="1">
            <a:spLocks noGrp="1"/>
          </p:cNvSpPr>
          <p:nvPr>
            <p:ph type="title"/>
          </p:nvPr>
        </p:nvSpPr>
        <p:spPr>
          <a:xfrm>
            <a:off x="1426450" y="1079000"/>
            <a:ext cx="15435000" cy="14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body" idx="1"/>
          </p:nvPr>
        </p:nvSpPr>
        <p:spPr>
          <a:xfrm>
            <a:off x="2366200" y="5801916"/>
            <a:ext cx="6122400" cy="23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400" lvl="0" indent="-6604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828800" lvl="1" indent="-660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2743200" lvl="2" indent="-6604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3657600" lvl="3" indent="-66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4572000" lvl="4" indent="-660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5486400" lvl="5" indent="-6604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6400800" lvl="6" indent="-66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7315200" lvl="7" indent="-660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8229600" lvl="8" indent="-6604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body" idx="2"/>
          </p:nvPr>
        </p:nvSpPr>
        <p:spPr>
          <a:xfrm>
            <a:off x="9799408" y="5801916"/>
            <a:ext cx="6122400" cy="23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400" lvl="0" indent="-6604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828800" lvl="1" indent="-660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2743200" lvl="2" indent="-6604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3657600" lvl="3" indent="-66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4572000" lvl="4" indent="-660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5486400" lvl="5" indent="-6604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6400800" lvl="6" indent="-66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7315200" lvl="7" indent="-660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8229600" lvl="8" indent="-6604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 idx="3"/>
          </p:nvPr>
        </p:nvSpPr>
        <p:spPr>
          <a:xfrm>
            <a:off x="2366200" y="5014400"/>
            <a:ext cx="6122400" cy="10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5"/>
          <p:cNvSpPr txBox="1">
            <a:spLocks noGrp="1"/>
          </p:cNvSpPr>
          <p:nvPr>
            <p:ph type="title" idx="4"/>
          </p:nvPr>
        </p:nvSpPr>
        <p:spPr>
          <a:xfrm>
            <a:off x="9799410" y="5014400"/>
            <a:ext cx="6122400" cy="10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88" name="Google Shape;88;p5"/>
          <p:cNvGrpSpPr/>
          <p:nvPr/>
        </p:nvGrpSpPr>
        <p:grpSpPr>
          <a:xfrm rot="10800000" flipH="1">
            <a:off x="648487" y="292187"/>
            <a:ext cx="16991050" cy="4495934"/>
            <a:chOff x="245800" y="1896900"/>
            <a:chExt cx="7086100" cy="1875025"/>
          </a:xfrm>
        </p:grpSpPr>
        <p:sp>
          <p:nvSpPr>
            <p:cNvPr id="89" name="Google Shape;89;p5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90;p5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97" name="Google Shape;9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986729">
            <a:off x="15635701" y="1567250"/>
            <a:ext cx="2782750" cy="3297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">
            <a:off x="-156350" y="4930603"/>
            <a:ext cx="2386200" cy="40843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9" name="Google Shape;99;p5"/>
          <p:cNvGrpSpPr/>
          <p:nvPr/>
        </p:nvGrpSpPr>
        <p:grpSpPr>
          <a:xfrm flipH="1">
            <a:off x="648487" y="5486287"/>
            <a:ext cx="16991050" cy="4495934"/>
            <a:chOff x="245800" y="1896900"/>
            <a:chExt cx="7086100" cy="1875025"/>
          </a:xfrm>
        </p:grpSpPr>
        <p:sp>
          <p:nvSpPr>
            <p:cNvPr id="100" name="Google Shape;100;p5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760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"/>
          <p:cNvSpPr txBox="1">
            <a:spLocks noGrp="1"/>
          </p:cNvSpPr>
          <p:nvPr>
            <p:ph type="title"/>
          </p:nvPr>
        </p:nvSpPr>
        <p:spPr>
          <a:xfrm>
            <a:off x="1426450" y="1079000"/>
            <a:ext cx="15435000" cy="14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pic>
        <p:nvPicPr>
          <p:cNvPr id="110" name="Google Shape;110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0" y="-12588"/>
            <a:ext cx="18288000" cy="103121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6"/>
          <p:cNvGrpSpPr/>
          <p:nvPr/>
        </p:nvGrpSpPr>
        <p:grpSpPr>
          <a:xfrm rot="10800000">
            <a:off x="648487" y="292187"/>
            <a:ext cx="16991050" cy="4495934"/>
            <a:chOff x="245800" y="1896900"/>
            <a:chExt cx="7086100" cy="1875025"/>
          </a:xfrm>
        </p:grpSpPr>
        <p:sp>
          <p:nvSpPr>
            <p:cNvPr id="112" name="Google Shape;112;p6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6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6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6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6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6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0" name="Google Shape;120;p6"/>
          <p:cNvGrpSpPr/>
          <p:nvPr/>
        </p:nvGrpSpPr>
        <p:grpSpPr>
          <a:xfrm>
            <a:off x="648487" y="5486287"/>
            <a:ext cx="16991050" cy="4495934"/>
            <a:chOff x="245800" y="1896900"/>
            <a:chExt cx="7086100" cy="1875025"/>
          </a:xfrm>
        </p:grpSpPr>
        <p:sp>
          <p:nvSpPr>
            <p:cNvPr id="121" name="Google Shape;121;p6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29" name="Google Shape;129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650797">
            <a:off x="68275" y="1110989"/>
            <a:ext cx="1543750" cy="3180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61546" y="5358600"/>
            <a:ext cx="2101708" cy="359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6491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0" y="-12588"/>
            <a:ext cx="18288000" cy="10312176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7"/>
          <p:cNvSpPr txBox="1">
            <a:spLocks noGrp="1"/>
          </p:cNvSpPr>
          <p:nvPr>
            <p:ph type="title"/>
          </p:nvPr>
        </p:nvSpPr>
        <p:spPr>
          <a:xfrm>
            <a:off x="1426450" y="1079000"/>
            <a:ext cx="15435000" cy="14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76200"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sp>
        <p:nvSpPr>
          <p:cNvPr id="134" name="Google Shape;134;p7"/>
          <p:cNvSpPr txBox="1">
            <a:spLocks noGrp="1"/>
          </p:cNvSpPr>
          <p:nvPr>
            <p:ph type="body" idx="1"/>
          </p:nvPr>
        </p:nvSpPr>
        <p:spPr>
          <a:xfrm>
            <a:off x="3312900" y="3600800"/>
            <a:ext cx="11662200" cy="46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400" marR="76200" lvl="0" indent="-60960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1828800" lvl="1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2pPr>
            <a:lvl3pPr marL="2743200" lvl="2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3pPr>
            <a:lvl4pPr marL="3657600" lvl="3" indent="-609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/>
            </a:lvl4pPr>
            <a:lvl5pPr marL="4572000" lvl="4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5pPr>
            <a:lvl6pPr marL="5486400" lvl="5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6pPr>
            <a:lvl7pPr marL="6400800" lvl="6" indent="-609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/>
            </a:lvl7pPr>
            <a:lvl8pPr marL="7315200" lvl="7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8pPr>
            <a:lvl9pPr marL="8229600" lvl="8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9pPr>
          </a:lstStyle>
          <a:p>
            <a:endParaRPr/>
          </a:p>
        </p:txBody>
      </p:sp>
      <p:grpSp>
        <p:nvGrpSpPr>
          <p:cNvPr id="135" name="Google Shape;135;p7"/>
          <p:cNvGrpSpPr/>
          <p:nvPr/>
        </p:nvGrpSpPr>
        <p:grpSpPr>
          <a:xfrm rot="10800000" flipH="1">
            <a:off x="648487" y="292187"/>
            <a:ext cx="16991050" cy="4495934"/>
            <a:chOff x="245800" y="1896900"/>
            <a:chExt cx="7086100" cy="1875025"/>
          </a:xfrm>
        </p:grpSpPr>
        <p:sp>
          <p:nvSpPr>
            <p:cNvPr id="136" name="Google Shape;136;p7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7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7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7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7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7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7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4" name="Google Shape;144;p7"/>
          <p:cNvGrpSpPr/>
          <p:nvPr/>
        </p:nvGrpSpPr>
        <p:grpSpPr>
          <a:xfrm flipH="1">
            <a:off x="648487" y="5486287"/>
            <a:ext cx="16991050" cy="4495934"/>
            <a:chOff x="245800" y="1896900"/>
            <a:chExt cx="7086100" cy="1875025"/>
          </a:xfrm>
        </p:grpSpPr>
        <p:sp>
          <p:nvSpPr>
            <p:cNvPr id="145" name="Google Shape;145;p7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7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7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7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53" name="Google Shape;153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6650" y="760853"/>
            <a:ext cx="2013300" cy="4147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050" y="4261901"/>
            <a:ext cx="2148200" cy="4016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3411980">
            <a:off x="16044601" y="1082574"/>
            <a:ext cx="816950" cy="14076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9927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"/>
          <p:cNvSpPr txBox="1">
            <a:spLocks noGrp="1"/>
          </p:cNvSpPr>
          <p:nvPr>
            <p:ph type="title"/>
          </p:nvPr>
        </p:nvSpPr>
        <p:spPr>
          <a:xfrm>
            <a:off x="3778500" y="3173400"/>
            <a:ext cx="10731000" cy="39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9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9pPr>
          </a:lstStyle>
          <a:p>
            <a:endParaRPr/>
          </a:p>
        </p:txBody>
      </p:sp>
      <p:pic>
        <p:nvPicPr>
          <p:cNvPr id="158" name="Google Shape;158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0" y="-12588"/>
            <a:ext cx="18288000" cy="103121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9" name="Google Shape;159;p8"/>
          <p:cNvGrpSpPr/>
          <p:nvPr/>
        </p:nvGrpSpPr>
        <p:grpSpPr>
          <a:xfrm>
            <a:off x="648487" y="5486287"/>
            <a:ext cx="16991050" cy="4495934"/>
            <a:chOff x="245800" y="1896900"/>
            <a:chExt cx="7086100" cy="1875025"/>
          </a:xfrm>
        </p:grpSpPr>
        <p:sp>
          <p:nvSpPr>
            <p:cNvPr id="160" name="Google Shape;160;p8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8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8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8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8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8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8" name="Google Shape;168;p8"/>
          <p:cNvGrpSpPr/>
          <p:nvPr/>
        </p:nvGrpSpPr>
        <p:grpSpPr>
          <a:xfrm rot="10800000">
            <a:off x="648487" y="292187"/>
            <a:ext cx="16991050" cy="4495934"/>
            <a:chOff x="245800" y="1896900"/>
            <a:chExt cx="7086100" cy="1875025"/>
          </a:xfrm>
        </p:grpSpPr>
        <p:sp>
          <p:nvSpPr>
            <p:cNvPr id="169" name="Google Shape;169;p8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77" name="Google Shape;177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1439150" y="-7949"/>
            <a:ext cx="2148200" cy="4016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50450">
            <a:off x="15960810" y="5048521"/>
            <a:ext cx="2425588" cy="41518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53847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2588"/>
            <a:ext cx="18288000" cy="10312176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9"/>
          <p:cNvSpPr txBox="1">
            <a:spLocks noGrp="1"/>
          </p:cNvSpPr>
          <p:nvPr>
            <p:ph type="title"/>
          </p:nvPr>
        </p:nvSpPr>
        <p:spPr>
          <a:xfrm>
            <a:off x="3831950" y="2228826"/>
            <a:ext cx="10624200" cy="27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14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9pPr>
          </a:lstStyle>
          <a:p>
            <a:endParaRPr/>
          </a:p>
        </p:txBody>
      </p:sp>
      <p:sp>
        <p:nvSpPr>
          <p:cNvPr id="182" name="Google Shape;182;p9"/>
          <p:cNvSpPr txBox="1">
            <a:spLocks noGrp="1"/>
          </p:cNvSpPr>
          <p:nvPr>
            <p:ph type="subTitle" idx="1"/>
          </p:nvPr>
        </p:nvSpPr>
        <p:spPr>
          <a:xfrm>
            <a:off x="3832050" y="4980776"/>
            <a:ext cx="10624200" cy="30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9pPr>
          </a:lstStyle>
          <a:p>
            <a:endParaRPr/>
          </a:p>
        </p:txBody>
      </p:sp>
      <p:grpSp>
        <p:nvGrpSpPr>
          <p:cNvPr id="183" name="Google Shape;183;p9"/>
          <p:cNvGrpSpPr/>
          <p:nvPr/>
        </p:nvGrpSpPr>
        <p:grpSpPr>
          <a:xfrm>
            <a:off x="648487" y="5486287"/>
            <a:ext cx="16991050" cy="4495934"/>
            <a:chOff x="245800" y="1896900"/>
            <a:chExt cx="7086100" cy="1875025"/>
          </a:xfrm>
        </p:grpSpPr>
        <p:sp>
          <p:nvSpPr>
            <p:cNvPr id="184" name="Google Shape;184;p9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9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9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9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9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9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9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9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2" name="Google Shape;192;p9"/>
          <p:cNvGrpSpPr/>
          <p:nvPr/>
        </p:nvGrpSpPr>
        <p:grpSpPr>
          <a:xfrm rot="10800000">
            <a:off x="648487" y="292187"/>
            <a:ext cx="16991050" cy="4495934"/>
            <a:chOff x="245800" y="1896900"/>
            <a:chExt cx="7086100" cy="1875025"/>
          </a:xfrm>
        </p:grpSpPr>
        <p:sp>
          <p:nvSpPr>
            <p:cNvPr id="193" name="Google Shape;193;p9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9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9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9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9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9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9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9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01" name="Google Shape;201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584475">
            <a:off x="1540267" y="45401"/>
            <a:ext cx="2044418" cy="3822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299352">
            <a:off x="2461566" y="4680954"/>
            <a:ext cx="536884" cy="925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730655">
            <a:off x="1184315" y="5268946"/>
            <a:ext cx="298502" cy="514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408252">
            <a:off x="16235722" y="4013851"/>
            <a:ext cx="1804036" cy="371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032426" y="6915701"/>
            <a:ext cx="2210600" cy="2619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8413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0" y="-12588"/>
            <a:ext cx="18288000" cy="10312176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0"/>
          <p:cNvSpPr txBox="1">
            <a:spLocks noGrp="1"/>
          </p:cNvSpPr>
          <p:nvPr>
            <p:ph type="title"/>
          </p:nvPr>
        </p:nvSpPr>
        <p:spPr>
          <a:xfrm>
            <a:off x="1426450" y="4069200"/>
            <a:ext cx="6205200" cy="214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grpSp>
        <p:nvGrpSpPr>
          <p:cNvPr id="209" name="Google Shape;209;p10"/>
          <p:cNvGrpSpPr/>
          <p:nvPr/>
        </p:nvGrpSpPr>
        <p:grpSpPr>
          <a:xfrm flipH="1">
            <a:off x="648487" y="5486287"/>
            <a:ext cx="16991050" cy="4495934"/>
            <a:chOff x="245800" y="1896900"/>
            <a:chExt cx="7086100" cy="1875025"/>
          </a:xfrm>
        </p:grpSpPr>
        <p:sp>
          <p:nvSpPr>
            <p:cNvPr id="210" name="Google Shape;210;p10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0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0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0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0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0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0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0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8" name="Google Shape;218;p10"/>
          <p:cNvGrpSpPr/>
          <p:nvPr/>
        </p:nvGrpSpPr>
        <p:grpSpPr>
          <a:xfrm rot="10800000" flipH="1">
            <a:off x="648487" y="292187"/>
            <a:ext cx="16991050" cy="4495934"/>
            <a:chOff x="245800" y="1896900"/>
            <a:chExt cx="7086100" cy="1875025"/>
          </a:xfrm>
        </p:grpSpPr>
        <p:sp>
          <p:nvSpPr>
            <p:cNvPr id="219" name="Google Shape;219;p10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0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0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0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0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0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0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0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21450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1"/>
          <p:cNvSpPr txBox="1">
            <a:spLocks noGrp="1"/>
          </p:cNvSpPr>
          <p:nvPr>
            <p:ph type="title" hasCustomPrompt="1"/>
          </p:nvPr>
        </p:nvSpPr>
        <p:spPr>
          <a:xfrm>
            <a:off x="2807400" y="2670900"/>
            <a:ext cx="12673200" cy="39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9pPr>
          </a:lstStyle>
          <a:p>
            <a:r>
              <a:t>xx%</a:t>
            </a:r>
          </a:p>
        </p:txBody>
      </p:sp>
      <p:sp>
        <p:nvSpPr>
          <p:cNvPr id="229" name="Google Shape;229;p11"/>
          <p:cNvSpPr txBox="1">
            <a:spLocks noGrp="1"/>
          </p:cNvSpPr>
          <p:nvPr>
            <p:ph type="body" idx="1"/>
          </p:nvPr>
        </p:nvSpPr>
        <p:spPr>
          <a:xfrm>
            <a:off x="2807350" y="6597900"/>
            <a:ext cx="12673200" cy="10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400" lvl="0" indent="-6604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828800" lvl="1" indent="-6604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2743200" lvl="2" indent="-6604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3657600" lvl="3" indent="-6604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4572000" lvl="4" indent="-6604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5486400" lvl="5" indent="-6604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6400800" lvl="6" indent="-6604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7315200" lvl="7" indent="-6604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8229600" lvl="8" indent="-6604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pic>
        <p:nvPicPr>
          <p:cNvPr id="230" name="Google Shape;230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2588"/>
            <a:ext cx="18288000" cy="103121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1" name="Google Shape;231;p11"/>
          <p:cNvGrpSpPr/>
          <p:nvPr/>
        </p:nvGrpSpPr>
        <p:grpSpPr>
          <a:xfrm rot="10800000">
            <a:off x="648487" y="292187"/>
            <a:ext cx="16991050" cy="4495934"/>
            <a:chOff x="245800" y="1896900"/>
            <a:chExt cx="7086100" cy="1875025"/>
          </a:xfrm>
        </p:grpSpPr>
        <p:sp>
          <p:nvSpPr>
            <p:cNvPr id="232" name="Google Shape;232;p11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1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1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1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1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1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1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11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0" name="Google Shape;240;p11"/>
          <p:cNvGrpSpPr/>
          <p:nvPr/>
        </p:nvGrpSpPr>
        <p:grpSpPr>
          <a:xfrm>
            <a:off x="648487" y="5486287"/>
            <a:ext cx="16991050" cy="4495934"/>
            <a:chOff x="245800" y="1896900"/>
            <a:chExt cx="7086100" cy="1875025"/>
          </a:xfrm>
        </p:grpSpPr>
        <p:sp>
          <p:nvSpPr>
            <p:cNvPr id="241" name="Google Shape;241;p11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11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11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11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11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11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11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11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49" name="Google Shape;249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89828">
            <a:off x="1165050" y="3969182"/>
            <a:ext cx="1234000" cy="2542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788118">
            <a:off x="1880362" y="930036"/>
            <a:ext cx="1634024" cy="1936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16188000" y="4955149"/>
            <a:ext cx="2293300" cy="39255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67064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6631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chemeClr val="accent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426450" y="1079000"/>
            <a:ext cx="15435000" cy="14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rand Hotel"/>
              <a:buNone/>
              <a:defRPr sz="32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rand Hotel"/>
              <a:buNone/>
              <a:defRPr sz="32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rand Hotel"/>
              <a:buNone/>
              <a:defRPr sz="32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rand Hotel"/>
              <a:buNone/>
              <a:defRPr sz="32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rand Hotel"/>
              <a:buNone/>
              <a:defRPr sz="32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rand Hotel"/>
              <a:buNone/>
              <a:defRPr sz="32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rand Hotel"/>
              <a:buNone/>
              <a:defRPr sz="32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rand Hotel"/>
              <a:buNone/>
              <a:defRPr sz="32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rand Hotel"/>
              <a:buNone/>
              <a:defRPr sz="32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426450" y="2493900"/>
            <a:ext cx="15435000" cy="67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○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■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○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■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○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■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93986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10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42.png"/><Relationship Id="rId5" Type="http://schemas.openxmlformats.org/officeDocument/2006/relationships/image" Target="../media/image16.png"/><Relationship Id="rId15" Type="http://schemas.openxmlformats.org/officeDocument/2006/relationships/image" Target="../media/image44.png"/><Relationship Id="rId10" Type="http://schemas.openxmlformats.org/officeDocument/2006/relationships/image" Target="../media/image41.svg"/><Relationship Id="rId4" Type="http://schemas.openxmlformats.org/officeDocument/2006/relationships/image" Target="../media/image11.svg"/><Relationship Id="rId9" Type="http://schemas.openxmlformats.org/officeDocument/2006/relationships/image" Target="../media/image40.png"/><Relationship Id="rId14" Type="http://schemas.openxmlformats.org/officeDocument/2006/relationships/image" Target="../media/image26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image" Target="../media/image46.png"/><Relationship Id="rId3" Type="http://schemas.openxmlformats.org/officeDocument/2006/relationships/image" Target="../media/image10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441.png"/><Relationship Id="rId5" Type="http://schemas.openxmlformats.org/officeDocument/2006/relationships/image" Target="../media/image16.png"/><Relationship Id="rId10" Type="http://schemas.openxmlformats.org/officeDocument/2006/relationships/image" Target="../media/image43.svg"/><Relationship Id="rId4" Type="http://schemas.openxmlformats.org/officeDocument/2006/relationships/image" Target="../media/image11.sv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image" Target="../media/image49.png"/><Relationship Id="rId3" Type="http://schemas.openxmlformats.org/officeDocument/2006/relationships/image" Target="../media/image10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48.png"/><Relationship Id="rId5" Type="http://schemas.openxmlformats.org/officeDocument/2006/relationships/image" Target="../media/image16.png"/><Relationship Id="rId10" Type="http://schemas.openxmlformats.org/officeDocument/2006/relationships/image" Target="../media/image43.svg"/><Relationship Id="rId4" Type="http://schemas.openxmlformats.org/officeDocument/2006/relationships/image" Target="../media/image11.svg"/><Relationship Id="rId9" Type="http://schemas.openxmlformats.org/officeDocument/2006/relationships/image" Target="../media/image42.png"/><Relationship Id="rId14" Type="http://schemas.openxmlformats.org/officeDocument/2006/relationships/image" Target="../media/image50.sv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4.png"/><Relationship Id="rId3" Type="http://schemas.openxmlformats.org/officeDocument/2006/relationships/image" Target="../media/image17.svg"/><Relationship Id="rId12" Type="http://schemas.openxmlformats.org/officeDocument/2006/relationships/image" Target="../media/image3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3.png"/><Relationship Id="rId5" Type="http://schemas.openxmlformats.org/officeDocument/2006/relationships/image" Target="../media/image52.svg"/><Relationship Id="rId15" Type="http://schemas.openxmlformats.org/officeDocument/2006/relationships/image" Target="../media/image56.png"/><Relationship Id="rId10" Type="http://schemas.openxmlformats.org/officeDocument/2006/relationships/image" Target="../media/image350.png"/><Relationship Id="rId4" Type="http://schemas.openxmlformats.org/officeDocument/2006/relationships/image" Target="../media/image51.png"/><Relationship Id="rId1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0.png"/><Relationship Id="rId3" Type="http://schemas.openxmlformats.org/officeDocument/2006/relationships/image" Target="../media/image17.svg"/><Relationship Id="rId7" Type="http://schemas.openxmlformats.org/officeDocument/2006/relationships/image" Target="../media/image52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microsoft.com/office/2007/relationships/hdphoto" Target="../media/hdphoto1.wdp"/><Relationship Id="rId10" Type="http://schemas.openxmlformats.org/officeDocument/2006/relationships/image" Target="../media/image54.png"/><Relationship Id="rId4" Type="http://schemas.openxmlformats.org/officeDocument/2006/relationships/image" Target="../media/image57.png"/><Relationship Id="rId9" Type="http://schemas.openxmlformats.org/officeDocument/2006/relationships/image" Target="../media/image37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20.png"/><Relationship Id="rId3" Type="http://schemas.openxmlformats.org/officeDocument/2006/relationships/image" Target="../media/image17.svg"/><Relationship Id="rId7" Type="http://schemas.openxmlformats.org/officeDocument/2006/relationships/image" Target="../media/image52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microsoft.com/office/2007/relationships/hdphoto" Target="../media/hdphoto1.wdp"/><Relationship Id="rId15" Type="http://schemas.openxmlformats.org/officeDocument/2006/relationships/image" Target="../media/image440.png"/><Relationship Id="rId10" Type="http://schemas.openxmlformats.org/officeDocument/2006/relationships/image" Target="../media/image54.png"/><Relationship Id="rId4" Type="http://schemas.openxmlformats.org/officeDocument/2006/relationships/image" Target="../media/image57.png"/><Relationship Id="rId9" Type="http://schemas.openxmlformats.org/officeDocument/2006/relationships/image" Target="../media/image37.svg"/><Relationship Id="rId14" Type="http://schemas.openxmlformats.org/officeDocument/2006/relationships/image" Target="../media/image4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17.svg"/><Relationship Id="rId7" Type="http://schemas.openxmlformats.org/officeDocument/2006/relationships/image" Target="../media/image59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61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17" Type="http://schemas.openxmlformats.org/officeDocument/2006/relationships/image" Target="../media/image64.emf"/><Relationship Id="rId2" Type="http://schemas.openxmlformats.org/officeDocument/2006/relationships/image" Target="../media/image62.png"/><Relationship Id="rId16" Type="http://schemas.openxmlformats.org/officeDocument/2006/relationships/image" Target="../media/image5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svg"/><Relationship Id="rId15" Type="http://schemas.openxmlformats.org/officeDocument/2006/relationships/image" Target="../media/image50.png"/><Relationship Id="rId4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8" Type="http://schemas.openxmlformats.org/officeDocument/2006/relationships/image" Target="../media/image560.png"/><Relationship Id="rId3" Type="http://schemas.openxmlformats.org/officeDocument/2006/relationships/image" Target="../media/image33.svg"/><Relationship Id="rId7" Type="http://schemas.openxmlformats.org/officeDocument/2006/relationships/image" Target="../media/image41.svg"/><Relationship Id="rId17" Type="http://schemas.openxmlformats.org/officeDocument/2006/relationships/image" Target="../media/image55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5.svg"/><Relationship Id="rId4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35.svg"/><Relationship Id="rId15" Type="http://schemas.openxmlformats.org/officeDocument/2006/relationships/image" Target="../media/image59.png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1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microsoft.com/office/2007/relationships/media" Target="../media/media2.mp3"/><Relationship Id="rId7" Type="http://schemas.openxmlformats.org/officeDocument/2006/relationships/image" Target="../media/image7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9.xml"/><Relationship Id="rId11" Type="http://schemas.openxmlformats.org/officeDocument/2006/relationships/image" Target="../media/image74.sv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73.png"/><Relationship Id="rId4" Type="http://schemas.openxmlformats.org/officeDocument/2006/relationships/audio" Target="../media/media2.mp3"/><Relationship Id="rId9" Type="http://schemas.openxmlformats.org/officeDocument/2006/relationships/image" Target="../media/image72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74.svg"/><Relationship Id="rId3" Type="http://schemas.microsoft.com/office/2007/relationships/media" Target="../media/media2.mp3"/><Relationship Id="rId7" Type="http://schemas.openxmlformats.org/officeDocument/2006/relationships/image" Target="../media/image75.png"/><Relationship Id="rId12" Type="http://schemas.openxmlformats.org/officeDocument/2006/relationships/image" Target="../media/image7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0.xml"/><Relationship Id="rId11" Type="http://schemas.openxmlformats.org/officeDocument/2006/relationships/image" Target="../media/image72.svg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71.png"/><Relationship Id="rId4" Type="http://schemas.openxmlformats.org/officeDocument/2006/relationships/audio" Target="../media/media2.mp3"/><Relationship Id="rId9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73.png"/><Relationship Id="rId3" Type="http://schemas.microsoft.com/office/2007/relationships/media" Target="../media/media2.mp3"/><Relationship Id="rId7" Type="http://schemas.openxmlformats.org/officeDocument/2006/relationships/image" Target="../media/image75.png"/><Relationship Id="rId12" Type="http://schemas.openxmlformats.org/officeDocument/2006/relationships/image" Target="../media/image72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1.xml"/><Relationship Id="rId11" Type="http://schemas.openxmlformats.org/officeDocument/2006/relationships/image" Target="../media/image71.png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70.png"/><Relationship Id="rId4" Type="http://schemas.openxmlformats.org/officeDocument/2006/relationships/audio" Target="../media/media2.mp3"/><Relationship Id="rId9" Type="http://schemas.openxmlformats.org/officeDocument/2006/relationships/image" Target="../media/image650.png"/><Relationship Id="rId14" Type="http://schemas.openxmlformats.org/officeDocument/2006/relationships/image" Target="../media/image74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microsoft.com/office/2007/relationships/media" Target="../media/media2.mp3"/><Relationship Id="rId7" Type="http://schemas.openxmlformats.org/officeDocument/2006/relationships/image" Target="../media/image7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2.xml"/><Relationship Id="rId11" Type="http://schemas.openxmlformats.org/officeDocument/2006/relationships/image" Target="../media/image74.sv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73.png"/><Relationship Id="rId4" Type="http://schemas.openxmlformats.org/officeDocument/2006/relationships/audio" Target="../media/media2.mp3"/><Relationship Id="rId9" Type="http://schemas.openxmlformats.org/officeDocument/2006/relationships/image" Target="../media/image72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74.svg"/><Relationship Id="rId3" Type="http://schemas.microsoft.com/office/2007/relationships/media" Target="../media/media2.mp3"/><Relationship Id="rId7" Type="http://schemas.openxmlformats.org/officeDocument/2006/relationships/image" Target="../media/image75.png"/><Relationship Id="rId12" Type="http://schemas.openxmlformats.org/officeDocument/2006/relationships/image" Target="../media/image7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3.xml"/><Relationship Id="rId11" Type="http://schemas.openxmlformats.org/officeDocument/2006/relationships/image" Target="../media/image72.svg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71.png"/><Relationship Id="rId4" Type="http://schemas.openxmlformats.org/officeDocument/2006/relationships/audio" Target="../media/media2.mp3"/><Relationship Id="rId9" Type="http://schemas.openxmlformats.org/officeDocument/2006/relationships/image" Target="../media/image7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73.png"/><Relationship Id="rId3" Type="http://schemas.microsoft.com/office/2007/relationships/media" Target="../media/media2.mp3"/><Relationship Id="rId7" Type="http://schemas.openxmlformats.org/officeDocument/2006/relationships/image" Target="../media/image75.png"/><Relationship Id="rId12" Type="http://schemas.openxmlformats.org/officeDocument/2006/relationships/image" Target="../media/image72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4.xml"/><Relationship Id="rId11" Type="http://schemas.openxmlformats.org/officeDocument/2006/relationships/image" Target="../media/image71.png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70.png"/><Relationship Id="rId4" Type="http://schemas.openxmlformats.org/officeDocument/2006/relationships/audio" Target="../media/media2.mp3"/><Relationship Id="rId9" Type="http://schemas.openxmlformats.org/officeDocument/2006/relationships/image" Target="../media/image660.png"/><Relationship Id="rId14" Type="http://schemas.openxmlformats.org/officeDocument/2006/relationships/image" Target="../media/image74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17.svg"/><Relationship Id="rId7" Type="http://schemas.openxmlformats.org/officeDocument/2006/relationships/image" Target="../media/image59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61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6" Type="http://schemas.openxmlformats.org/officeDocument/2006/relationships/image" Target="../media/image79.sv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78.png"/><Relationship Id="rId4" Type="http://schemas.openxmlformats.org/officeDocument/2006/relationships/image" Target="../media/image77.png"/><Relationship Id="rId14" Type="http://schemas.openxmlformats.org/officeDocument/2006/relationships/image" Target="../media/image68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6" Type="http://schemas.openxmlformats.org/officeDocument/2006/relationships/image" Target="../media/image79.sv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78.png"/><Relationship Id="rId4" Type="http://schemas.openxmlformats.org/officeDocument/2006/relationships/image" Target="../media/image77.png"/><Relationship Id="rId14" Type="http://schemas.openxmlformats.org/officeDocument/2006/relationships/image" Target="../media/image70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62.png"/><Relationship Id="rId16" Type="http://schemas.openxmlformats.org/officeDocument/2006/relationships/image" Target="../media/image11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svg"/><Relationship Id="rId15" Type="http://schemas.openxmlformats.org/officeDocument/2006/relationships/image" Target="../media/image10.png"/><Relationship Id="rId4" Type="http://schemas.openxmlformats.org/officeDocument/2006/relationships/image" Target="../media/image80.png"/><Relationship Id="rId14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0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9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8" Type="http://schemas.openxmlformats.org/officeDocument/2006/relationships/image" Target="../media/image770.png"/><Relationship Id="rId3" Type="http://schemas.openxmlformats.org/officeDocument/2006/relationships/image" Target="../media/image33.svg"/><Relationship Id="rId7" Type="http://schemas.openxmlformats.org/officeDocument/2006/relationships/image" Target="../media/image82.svg"/><Relationship Id="rId17" Type="http://schemas.openxmlformats.org/officeDocument/2006/relationships/image" Target="../media/image76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35.svg"/><Relationship Id="rId10" Type="http://schemas.openxmlformats.org/officeDocument/2006/relationships/image" Target="../media/image83.png"/><Relationship Id="rId4" Type="http://schemas.openxmlformats.org/officeDocument/2006/relationships/image" Target="../media/image80.png"/><Relationship Id="rId9" Type="http://schemas.openxmlformats.org/officeDocument/2006/relationships/image" Target="../media/image11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8" Type="http://schemas.openxmlformats.org/officeDocument/2006/relationships/image" Target="../media/image79.png"/><Relationship Id="rId3" Type="http://schemas.openxmlformats.org/officeDocument/2006/relationships/image" Target="../media/image33.svg"/><Relationship Id="rId7" Type="http://schemas.openxmlformats.org/officeDocument/2006/relationships/image" Target="../media/image82.svg"/><Relationship Id="rId17" Type="http://schemas.openxmlformats.org/officeDocument/2006/relationships/image" Target="../media/image78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35.svg"/><Relationship Id="rId10" Type="http://schemas.openxmlformats.org/officeDocument/2006/relationships/image" Target="../media/image83.png"/><Relationship Id="rId4" Type="http://schemas.openxmlformats.org/officeDocument/2006/relationships/image" Target="../media/image80.png"/><Relationship Id="rId9" Type="http://schemas.openxmlformats.org/officeDocument/2006/relationships/image" Target="../media/image11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3.svg"/><Relationship Id="rId7" Type="http://schemas.openxmlformats.org/officeDocument/2006/relationships/image" Target="../media/image82.svg"/><Relationship Id="rId17" Type="http://schemas.openxmlformats.org/officeDocument/2006/relationships/image" Target="../media/image80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35.svg"/><Relationship Id="rId10" Type="http://schemas.openxmlformats.org/officeDocument/2006/relationships/image" Target="../media/image83.png"/><Relationship Id="rId4" Type="http://schemas.openxmlformats.org/officeDocument/2006/relationships/image" Target="../media/image80.png"/><Relationship Id="rId9" Type="http://schemas.openxmlformats.org/officeDocument/2006/relationships/image" Target="../media/image11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3.svg"/><Relationship Id="rId7" Type="http://schemas.openxmlformats.org/officeDocument/2006/relationships/image" Target="../media/image82.svg"/><Relationship Id="rId17" Type="http://schemas.openxmlformats.org/officeDocument/2006/relationships/image" Target="../media/image81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35.svg"/><Relationship Id="rId10" Type="http://schemas.openxmlformats.org/officeDocument/2006/relationships/image" Target="../media/image83.png"/><Relationship Id="rId4" Type="http://schemas.openxmlformats.org/officeDocument/2006/relationships/image" Target="../media/image80.png"/><Relationship Id="rId9" Type="http://schemas.openxmlformats.org/officeDocument/2006/relationships/image" Target="../media/image11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40.png"/><Relationship Id="rId7" Type="http://schemas.openxmlformats.org/officeDocument/2006/relationships/image" Target="../media/image3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svg"/><Relationship Id="rId5" Type="http://schemas.openxmlformats.org/officeDocument/2006/relationships/image" Target="../media/image84.png"/><Relationship Id="rId10" Type="http://schemas.openxmlformats.org/officeDocument/2006/relationships/image" Target="../media/image61.svg"/><Relationship Id="rId4" Type="http://schemas.openxmlformats.org/officeDocument/2006/relationships/image" Target="../media/image41.svg"/><Relationship Id="rId9" Type="http://schemas.openxmlformats.org/officeDocument/2006/relationships/image" Target="../media/image6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85.svg"/><Relationship Id="rId3" Type="http://schemas.openxmlformats.org/officeDocument/2006/relationships/image" Target="../media/image33.svg"/><Relationship Id="rId7" Type="http://schemas.openxmlformats.org/officeDocument/2006/relationships/image" Target="../media/image89.svg"/><Relationship Id="rId12" Type="http://schemas.openxmlformats.org/officeDocument/2006/relationships/image" Target="../media/image8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11" Type="http://schemas.openxmlformats.org/officeDocument/2006/relationships/image" Target="../media/image41.svg"/><Relationship Id="rId5" Type="http://schemas.openxmlformats.org/officeDocument/2006/relationships/image" Target="../media/image87.svg"/><Relationship Id="rId10" Type="http://schemas.openxmlformats.org/officeDocument/2006/relationships/image" Target="../media/image40.png"/><Relationship Id="rId4" Type="http://schemas.openxmlformats.org/officeDocument/2006/relationships/image" Target="../media/image86.png"/><Relationship Id="rId9" Type="http://schemas.openxmlformats.org/officeDocument/2006/relationships/image" Target="../media/image9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0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0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0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29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11" Type="http://schemas.openxmlformats.org/officeDocument/2006/relationships/image" Target="../media/image28.png"/><Relationship Id="rId5" Type="http://schemas.openxmlformats.org/officeDocument/2006/relationships/image" Target="../media/image24.png"/><Relationship Id="rId10" Type="http://schemas.openxmlformats.org/officeDocument/2006/relationships/image" Target="../media/image15.svg"/><Relationship Id="rId4" Type="http://schemas.openxmlformats.org/officeDocument/2006/relationships/image" Target="../media/image23.sv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10.png"/><Relationship Id="rId7" Type="http://schemas.openxmlformats.org/officeDocument/2006/relationships/image" Target="../media/image32.png"/><Relationship Id="rId12" Type="http://schemas.openxmlformats.org/officeDocument/2006/relationships/image" Target="../media/image37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11.sv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10.png"/><Relationship Id="rId7" Type="http://schemas.openxmlformats.org/officeDocument/2006/relationships/image" Target="../media/image32.png"/><Relationship Id="rId12" Type="http://schemas.openxmlformats.org/officeDocument/2006/relationships/image" Target="../media/image37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11.sv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246" t="53559" r="1616" b="860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19199" y="1181100"/>
            <a:ext cx="15849601" cy="7971236"/>
            <a:chOff x="0" y="0"/>
            <a:chExt cx="5645415" cy="5419987"/>
          </a:xfrm>
        </p:grpSpPr>
        <p:sp>
          <p:nvSpPr>
            <p:cNvPr id="4" name="Freeform 4"/>
            <p:cNvSpPr/>
            <p:nvPr/>
          </p:nvSpPr>
          <p:spPr>
            <a:xfrm>
              <a:off x="10160" y="16510"/>
              <a:ext cx="5622555" cy="5392047"/>
            </a:xfrm>
            <a:custGeom>
              <a:avLst/>
              <a:gdLst/>
              <a:ahLst/>
              <a:cxnLst/>
              <a:rect l="l" t="t" r="r" b="b"/>
              <a:pathLst>
                <a:path w="5622555" h="5392047">
                  <a:moveTo>
                    <a:pt x="5622555" y="5392047"/>
                  </a:moveTo>
                  <a:lnTo>
                    <a:pt x="0" y="5384427"/>
                  </a:lnTo>
                  <a:lnTo>
                    <a:pt x="0" y="1883330"/>
                  </a:lnTo>
                  <a:lnTo>
                    <a:pt x="17780" y="19050"/>
                  </a:lnTo>
                  <a:lnTo>
                    <a:pt x="2801771" y="0"/>
                  </a:lnTo>
                  <a:lnTo>
                    <a:pt x="5603505" y="5080"/>
                  </a:lnTo>
                  <a:close/>
                </a:path>
              </a:pathLst>
            </a:custGeom>
            <a:solidFill>
              <a:srgbClr val="FFF5DE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-3810" y="0"/>
              <a:ext cx="5651765" cy="5418717"/>
            </a:xfrm>
            <a:custGeom>
              <a:avLst/>
              <a:gdLst/>
              <a:ahLst/>
              <a:cxnLst/>
              <a:rect l="l" t="t" r="r" b="b"/>
              <a:pathLst>
                <a:path w="5651765" h="5418717">
                  <a:moveTo>
                    <a:pt x="5617475" y="21590"/>
                  </a:moveTo>
                  <a:cubicBezTo>
                    <a:pt x="5618745" y="34290"/>
                    <a:pt x="5618745" y="44450"/>
                    <a:pt x="5620015" y="54610"/>
                  </a:cubicBezTo>
                  <a:cubicBezTo>
                    <a:pt x="5622555" y="146235"/>
                    <a:pt x="5623825" y="264836"/>
                    <a:pt x="5626365" y="379201"/>
                  </a:cubicBezTo>
                  <a:cubicBezTo>
                    <a:pt x="5626365" y="544396"/>
                    <a:pt x="5639065" y="3801696"/>
                    <a:pt x="5645415" y="3966890"/>
                  </a:cubicBezTo>
                  <a:cubicBezTo>
                    <a:pt x="5651765" y="4216800"/>
                    <a:pt x="5647955" y="4470946"/>
                    <a:pt x="5647955" y="4720856"/>
                  </a:cubicBezTo>
                  <a:cubicBezTo>
                    <a:pt x="5647955" y="4941115"/>
                    <a:pt x="5649225" y="5144432"/>
                    <a:pt x="5650495" y="5357757"/>
                  </a:cubicBezTo>
                  <a:cubicBezTo>
                    <a:pt x="5650495" y="5379347"/>
                    <a:pt x="5650495" y="5393317"/>
                    <a:pt x="5650495" y="5417447"/>
                  </a:cubicBezTo>
                  <a:cubicBezTo>
                    <a:pt x="5627635" y="5417447"/>
                    <a:pt x="5607315" y="5418717"/>
                    <a:pt x="5574225" y="5417447"/>
                  </a:cubicBezTo>
                  <a:cubicBezTo>
                    <a:pt x="5288713" y="5412367"/>
                    <a:pt x="4998808" y="5418717"/>
                    <a:pt x="4713297" y="5413637"/>
                  </a:cubicBezTo>
                  <a:cubicBezTo>
                    <a:pt x="4541989" y="5409827"/>
                    <a:pt x="4375075" y="5412367"/>
                    <a:pt x="4203768" y="5409827"/>
                  </a:cubicBezTo>
                  <a:cubicBezTo>
                    <a:pt x="4124703" y="5408557"/>
                    <a:pt x="4045638" y="5407287"/>
                    <a:pt x="3966573" y="5406017"/>
                  </a:cubicBezTo>
                  <a:cubicBezTo>
                    <a:pt x="3918256" y="5406017"/>
                    <a:pt x="3874331" y="5407287"/>
                    <a:pt x="3826014" y="5407287"/>
                  </a:cubicBezTo>
                  <a:cubicBezTo>
                    <a:pt x="3703024" y="5406017"/>
                    <a:pt x="3364802" y="5407287"/>
                    <a:pt x="3241812" y="5406017"/>
                  </a:cubicBezTo>
                  <a:cubicBezTo>
                    <a:pt x="3153962" y="5404747"/>
                    <a:pt x="1396966" y="5413637"/>
                    <a:pt x="1309116" y="5412367"/>
                  </a:cubicBezTo>
                  <a:cubicBezTo>
                    <a:pt x="1287154" y="5412367"/>
                    <a:pt x="1260799" y="5413637"/>
                    <a:pt x="1238836" y="5413637"/>
                  </a:cubicBezTo>
                  <a:cubicBezTo>
                    <a:pt x="1186127" y="5413637"/>
                    <a:pt x="1137809" y="5414907"/>
                    <a:pt x="1085099" y="5414907"/>
                  </a:cubicBezTo>
                  <a:cubicBezTo>
                    <a:pt x="953325" y="5414907"/>
                    <a:pt x="825942" y="5413637"/>
                    <a:pt x="694168" y="5412367"/>
                  </a:cubicBezTo>
                  <a:cubicBezTo>
                    <a:pt x="615103" y="5411097"/>
                    <a:pt x="536038" y="5409827"/>
                    <a:pt x="461366" y="5408557"/>
                  </a:cubicBezTo>
                  <a:cubicBezTo>
                    <a:pt x="320806" y="5407287"/>
                    <a:pt x="180246" y="5406017"/>
                    <a:pt x="48260" y="5406017"/>
                  </a:cubicBezTo>
                  <a:cubicBezTo>
                    <a:pt x="38100" y="5406017"/>
                    <a:pt x="29210" y="5406017"/>
                    <a:pt x="19050" y="5404747"/>
                  </a:cubicBezTo>
                  <a:cubicBezTo>
                    <a:pt x="10160" y="5403477"/>
                    <a:pt x="5080" y="5397127"/>
                    <a:pt x="7620" y="5388237"/>
                  </a:cubicBezTo>
                  <a:cubicBezTo>
                    <a:pt x="16510" y="5356220"/>
                    <a:pt x="12700" y="5250326"/>
                    <a:pt x="11430" y="5140196"/>
                  </a:cubicBezTo>
                  <a:cubicBezTo>
                    <a:pt x="10160" y="4915701"/>
                    <a:pt x="6350" y="4695441"/>
                    <a:pt x="7620" y="4470946"/>
                  </a:cubicBezTo>
                  <a:cubicBezTo>
                    <a:pt x="5080" y="4191386"/>
                    <a:pt x="0" y="730769"/>
                    <a:pt x="7620" y="446973"/>
                  </a:cubicBezTo>
                  <a:cubicBezTo>
                    <a:pt x="8890" y="391909"/>
                    <a:pt x="7620" y="332608"/>
                    <a:pt x="8890" y="277543"/>
                  </a:cubicBezTo>
                  <a:cubicBezTo>
                    <a:pt x="10160" y="188592"/>
                    <a:pt x="12700" y="9117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0434" y="30480"/>
                    <a:pt x="140714" y="29210"/>
                  </a:cubicBezTo>
                  <a:cubicBezTo>
                    <a:pt x="259311" y="25400"/>
                    <a:pt x="377908" y="22860"/>
                    <a:pt x="500898" y="20320"/>
                  </a:cubicBezTo>
                  <a:cubicBezTo>
                    <a:pt x="584355" y="17780"/>
                    <a:pt x="667813" y="16510"/>
                    <a:pt x="746878" y="13970"/>
                  </a:cubicBezTo>
                  <a:cubicBezTo>
                    <a:pt x="825942" y="11430"/>
                    <a:pt x="909400" y="8890"/>
                    <a:pt x="988465" y="8890"/>
                  </a:cubicBezTo>
                  <a:cubicBezTo>
                    <a:pt x="1076314" y="7620"/>
                    <a:pt x="1164164" y="10160"/>
                    <a:pt x="1252014" y="8890"/>
                  </a:cubicBezTo>
                  <a:cubicBezTo>
                    <a:pt x="1361826" y="8890"/>
                    <a:pt x="3351624" y="6350"/>
                    <a:pt x="3461437" y="5080"/>
                  </a:cubicBezTo>
                  <a:cubicBezTo>
                    <a:pt x="3566856" y="3810"/>
                    <a:pt x="3672276" y="2540"/>
                    <a:pt x="3782088" y="2540"/>
                  </a:cubicBezTo>
                  <a:cubicBezTo>
                    <a:pt x="3962181" y="1270"/>
                    <a:pt x="4137880" y="0"/>
                    <a:pt x="4317972" y="0"/>
                  </a:cubicBezTo>
                  <a:cubicBezTo>
                    <a:pt x="4392645" y="0"/>
                    <a:pt x="4471709" y="2540"/>
                    <a:pt x="4546382" y="2540"/>
                  </a:cubicBezTo>
                  <a:cubicBezTo>
                    <a:pt x="4752829" y="3810"/>
                    <a:pt x="4963668" y="5080"/>
                    <a:pt x="5170116" y="7620"/>
                  </a:cubicBezTo>
                  <a:cubicBezTo>
                    <a:pt x="5279927" y="8890"/>
                    <a:pt x="5389740" y="12700"/>
                    <a:pt x="5499552" y="16510"/>
                  </a:cubicBezTo>
                  <a:cubicBezTo>
                    <a:pt x="5525907" y="16510"/>
                    <a:pt x="5552262" y="16510"/>
                    <a:pt x="5574225" y="16510"/>
                  </a:cubicBezTo>
                  <a:cubicBezTo>
                    <a:pt x="5598425" y="17780"/>
                    <a:pt x="5607315" y="20320"/>
                    <a:pt x="5617475" y="21590"/>
                  </a:cubicBezTo>
                  <a:close/>
                  <a:moveTo>
                    <a:pt x="5627635" y="5400937"/>
                  </a:moveTo>
                  <a:cubicBezTo>
                    <a:pt x="5628905" y="5384427"/>
                    <a:pt x="5630175" y="5371727"/>
                    <a:pt x="5630175" y="5359027"/>
                  </a:cubicBezTo>
                  <a:cubicBezTo>
                    <a:pt x="5628905" y="5123254"/>
                    <a:pt x="5627635" y="4898758"/>
                    <a:pt x="5627635" y="4657320"/>
                  </a:cubicBezTo>
                  <a:cubicBezTo>
                    <a:pt x="5627635" y="4547190"/>
                    <a:pt x="5630175" y="4437060"/>
                    <a:pt x="5628905" y="4326930"/>
                  </a:cubicBezTo>
                  <a:cubicBezTo>
                    <a:pt x="5628905" y="4225272"/>
                    <a:pt x="5627635" y="4119378"/>
                    <a:pt x="5626365" y="4017720"/>
                  </a:cubicBezTo>
                  <a:cubicBezTo>
                    <a:pt x="5621285" y="3860996"/>
                    <a:pt x="5609855" y="616404"/>
                    <a:pt x="5609855" y="459681"/>
                  </a:cubicBezTo>
                  <a:cubicBezTo>
                    <a:pt x="5607315" y="328372"/>
                    <a:pt x="5604775" y="192828"/>
                    <a:pt x="5602235" y="63500"/>
                  </a:cubicBezTo>
                  <a:cubicBezTo>
                    <a:pt x="5600965" y="44450"/>
                    <a:pt x="5599695" y="43180"/>
                    <a:pt x="5561047" y="41910"/>
                  </a:cubicBezTo>
                  <a:cubicBezTo>
                    <a:pt x="5547870" y="41910"/>
                    <a:pt x="5539085" y="41910"/>
                    <a:pt x="5525907" y="40640"/>
                  </a:cubicBezTo>
                  <a:cubicBezTo>
                    <a:pt x="5416095" y="36830"/>
                    <a:pt x="5301890" y="31750"/>
                    <a:pt x="5192078" y="30480"/>
                  </a:cubicBezTo>
                  <a:cubicBezTo>
                    <a:pt x="4924136" y="26670"/>
                    <a:pt x="4651802" y="25400"/>
                    <a:pt x="4383860" y="22860"/>
                  </a:cubicBezTo>
                  <a:cubicBezTo>
                    <a:pt x="4344327" y="22860"/>
                    <a:pt x="4300402" y="22860"/>
                    <a:pt x="4260870" y="22860"/>
                  </a:cubicBezTo>
                  <a:cubicBezTo>
                    <a:pt x="4194983" y="22860"/>
                    <a:pt x="4129095" y="22860"/>
                    <a:pt x="4067600" y="22860"/>
                  </a:cubicBezTo>
                  <a:cubicBezTo>
                    <a:pt x="3927041" y="22860"/>
                    <a:pt x="3786481" y="22860"/>
                    <a:pt x="3650314" y="24130"/>
                  </a:cubicBezTo>
                  <a:cubicBezTo>
                    <a:pt x="3531716" y="25400"/>
                    <a:pt x="1533133" y="29210"/>
                    <a:pt x="1414536" y="29210"/>
                  </a:cubicBezTo>
                  <a:cubicBezTo>
                    <a:pt x="1221267" y="29210"/>
                    <a:pt x="1027997" y="26670"/>
                    <a:pt x="834727" y="33020"/>
                  </a:cubicBezTo>
                  <a:cubicBezTo>
                    <a:pt x="733700" y="36830"/>
                    <a:pt x="637065" y="36830"/>
                    <a:pt x="540431" y="38100"/>
                  </a:cubicBezTo>
                  <a:cubicBezTo>
                    <a:pt x="373516" y="41910"/>
                    <a:pt x="206601" y="45720"/>
                    <a:pt x="49530" y="50800"/>
                  </a:cubicBezTo>
                  <a:cubicBezTo>
                    <a:pt x="36830" y="50800"/>
                    <a:pt x="34290" y="53340"/>
                    <a:pt x="33020" y="78462"/>
                  </a:cubicBezTo>
                  <a:cubicBezTo>
                    <a:pt x="31750" y="154706"/>
                    <a:pt x="31750" y="230950"/>
                    <a:pt x="30480" y="307194"/>
                  </a:cubicBezTo>
                  <a:cubicBezTo>
                    <a:pt x="29210" y="434266"/>
                    <a:pt x="26670" y="557103"/>
                    <a:pt x="25400" y="684176"/>
                  </a:cubicBezTo>
                  <a:cubicBezTo>
                    <a:pt x="20320" y="819721"/>
                    <a:pt x="26670" y="4132085"/>
                    <a:pt x="29210" y="4267630"/>
                  </a:cubicBezTo>
                  <a:cubicBezTo>
                    <a:pt x="29210" y="4411645"/>
                    <a:pt x="29210" y="4559897"/>
                    <a:pt x="30480" y="4703913"/>
                  </a:cubicBezTo>
                  <a:cubicBezTo>
                    <a:pt x="30480" y="4809807"/>
                    <a:pt x="33020" y="4915701"/>
                    <a:pt x="33020" y="5021595"/>
                  </a:cubicBezTo>
                  <a:cubicBezTo>
                    <a:pt x="33020" y="5135961"/>
                    <a:pt x="33020" y="5250326"/>
                    <a:pt x="31750" y="5359027"/>
                  </a:cubicBezTo>
                  <a:cubicBezTo>
                    <a:pt x="31750" y="5362837"/>
                    <a:pt x="31750" y="5365377"/>
                    <a:pt x="31750" y="5369187"/>
                  </a:cubicBezTo>
                  <a:cubicBezTo>
                    <a:pt x="31750" y="5379347"/>
                    <a:pt x="35560" y="5383157"/>
                    <a:pt x="44450" y="5383157"/>
                  </a:cubicBezTo>
                  <a:cubicBezTo>
                    <a:pt x="79219" y="5383157"/>
                    <a:pt x="140714" y="5384427"/>
                    <a:pt x="197816" y="5384427"/>
                  </a:cubicBezTo>
                  <a:cubicBezTo>
                    <a:pt x="281274" y="5384427"/>
                    <a:pt x="369123" y="5381887"/>
                    <a:pt x="452581" y="5384427"/>
                  </a:cubicBezTo>
                  <a:cubicBezTo>
                    <a:pt x="588748" y="5388237"/>
                    <a:pt x="724915" y="5390777"/>
                    <a:pt x="861082" y="5389507"/>
                  </a:cubicBezTo>
                  <a:cubicBezTo>
                    <a:pt x="948932" y="5388237"/>
                    <a:pt x="1032389" y="5390777"/>
                    <a:pt x="1120239" y="5390777"/>
                  </a:cubicBezTo>
                  <a:cubicBezTo>
                    <a:pt x="1247622" y="5390777"/>
                    <a:pt x="1375004" y="5389507"/>
                    <a:pt x="1502386" y="5390777"/>
                  </a:cubicBezTo>
                  <a:cubicBezTo>
                    <a:pt x="1691263" y="5392047"/>
                    <a:pt x="3764518" y="5381887"/>
                    <a:pt x="3957788" y="5384427"/>
                  </a:cubicBezTo>
                  <a:cubicBezTo>
                    <a:pt x="4041245" y="5385697"/>
                    <a:pt x="4124703" y="5386967"/>
                    <a:pt x="4203768" y="5386967"/>
                  </a:cubicBezTo>
                  <a:cubicBezTo>
                    <a:pt x="4348720" y="5389507"/>
                    <a:pt x="4489280" y="5385697"/>
                    <a:pt x="4634232" y="5389507"/>
                  </a:cubicBezTo>
                  <a:cubicBezTo>
                    <a:pt x="4752829" y="5392047"/>
                    <a:pt x="4871426" y="5392047"/>
                    <a:pt x="4990023" y="5394587"/>
                  </a:cubicBezTo>
                  <a:cubicBezTo>
                    <a:pt x="5165723" y="5398397"/>
                    <a:pt x="5341423" y="5400937"/>
                    <a:pt x="5517122" y="5402207"/>
                  </a:cubicBezTo>
                  <a:cubicBezTo>
                    <a:pt x="5583010" y="5402207"/>
                    <a:pt x="5607315" y="5400937"/>
                    <a:pt x="5627635" y="5400937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940643" y="7226678"/>
            <a:ext cx="1808598" cy="310489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698178" y="-1287066"/>
            <a:ext cx="3125325" cy="257413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754003" y="2705100"/>
            <a:ext cx="2508307" cy="1381849"/>
          </a:xfrm>
          <a:prstGeom prst="rect">
            <a:avLst/>
          </a:prstGeom>
        </p:spPr>
      </p:pic>
      <p:pic>
        <p:nvPicPr>
          <p:cNvPr id="17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0281" y="6792049"/>
            <a:ext cx="2255664" cy="3273392"/>
          </a:xfrm>
          <a:prstGeom prst="rect">
            <a:avLst/>
          </a:prstGeom>
        </p:spPr>
      </p:pic>
      <p:sp>
        <p:nvSpPr>
          <p:cNvPr id="18" name="Google Shape;7484;p29"/>
          <p:cNvSpPr txBox="1">
            <a:spLocks/>
          </p:cNvSpPr>
          <p:nvPr/>
        </p:nvSpPr>
        <p:spPr>
          <a:xfrm>
            <a:off x="2743200" y="3431700"/>
            <a:ext cx="12960896" cy="3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Kavoon"/>
              <a:buNone/>
              <a:defRPr sz="7466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kumimoji="0" lang="en-US" sz="7500" b="1" i="0" u="none" strike="noStrike" kern="0" cap="none" spc="0" normalizeH="0" baseline="0" noProof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CHÀO</a:t>
            </a:r>
            <a:r>
              <a:rPr kumimoji="0" lang="en-US" sz="7500" b="1" i="0" u="none" strike="noStrike" kern="0" cap="none" spc="0" normalizeH="0" noProof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 MỪNG CÁC EM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kumimoji="0" lang="en-US" sz="7500" b="1" i="0" u="none" strike="noStrike" kern="0" cap="none" spc="0" normalizeH="0" noProof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ĐẾN VỚI BÀI HỌC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kumimoji="0" lang="en-US" sz="7500" b="1" i="0" u="none" strike="noStrike" kern="0" cap="none" spc="0" normalizeH="0" noProof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NGÀY HÔM NAY</a:t>
            </a:r>
            <a:r>
              <a:rPr kumimoji="0" lang="vi-VN" sz="7500" b="1" i="0" u="none" strike="noStrike" kern="0" cap="none" spc="0" normalizeH="0" baseline="0" noProof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!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9F86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869210" y="7949866"/>
            <a:ext cx="2837580" cy="233713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703436" y="-543255"/>
            <a:ext cx="2625981" cy="144667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466453" y="683075"/>
            <a:ext cx="7487547" cy="1160430"/>
            <a:chOff x="5410201" y="249270"/>
            <a:chExt cx="7487547" cy="1160430"/>
          </a:xfrm>
        </p:grpSpPr>
        <p:grpSp>
          <p:nvGrpSpPr>
            <p:cNvPr id="51" name="Group 3"/>
            <p:cNvGrpSpPr/>
            <p:nvPr/>
          </p:nvGrpSpPr>
          <p:grpSpPr>
            <a:xfrm>
              <a:off x="5410201" y="278621"/>
              <a:ext cx="7162800" cy="1131079"/>
              <a:chOff x="0" y="0"/>
              <a:chExt cx="3183193" cy="3101958"/>
            </a:xfrm>
          </p:grpSpPr>
          <p:sp>
            <p:nvSpPr>
              <p:cNvPr id="53" name="Freeform 4"/>
              <p:cNvSpPr/>
              <p:nvPr/>
            </p:nvSpPr>
            <p:spPr>
              <a:xfrm>
                <a:off x="10160" y="16510"/>
                <a:ext cx="3160333" cy="3074018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54" name="Freeform 5"/>
              <p:cNvSpPr/>
              <p:nvPr/>
            </p:nvSpPr>
            <p:spPr>
              <a:xfrm>
                <a:off x="-3810" y="0"/>
                <a:ext cx="3189543" cy="3100688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49" name="Rectangle 48"/>
            <p:cNvSpPr/>
            <p:nvPr/>
          </p:nvSpPr>
          <p:spPr>
            <a:xfrm>
              <a:off x="6096000" y="249270"/>
              <a:ext cx="6801748" cy="11310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</a:pPr>
              <a:r>
                <a:rPr lang="nl-NL" sz="4500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 dụ </a:t>
              </a:r>
              <a:r>
                <a:rPr lang="en-US" sz="4500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</a:t>
              </a:r>
              <a:r>
                <a:rPr lang="nl-NL" sz="4500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(SGK – tr82)</a:t>
              </a:r>
              <a:endPara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5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9481096">
            <a:off x="-1229371" y="7852827"/>
            <a:ext cx="2761521" cy="4007484"/>
          </a:xfrm>
          <a:prstGeom prst="rect">
            <a:avLst/>
          </a:prstGeom>
        </p:spPr>
      </p:pic>
      <p:pic>
        <p:nvPicPr>
          <p:cNvPr id="57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6536690" flipH="1">
            <a:off x="-47049" y="-1409"/>
            <a:ext cx="833685" cy="1431219"/>
          </a:xfrm>
          <a:prstGeom prst="rect">
            <a:avLst/>
          </a:prstGeom>
        </p:spPr>
      </p:pic>
      <p:pic>
        <p:nvPicPr>
          <p:cNvPr id="58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766709">
            <a:off x="706083" y="296535"/>
            <a:ext cx="645818" cy="9599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0358" y="2190513"/>
            <a:ext cx="169718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Chứng minh rằng tam giác ABC có đường trung tuyến AM cũng là đường phân giác thì ABC là tam giác cân tại A.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304241" y="4990964"/>
            <a:ext cx="6812038" cy="3378175"/>
            <a:chOff x="0" y="-311188"/>
            <a:chExt cx="6255514" cy="2357249"/>
          </a:xfrm>
        </p:grpSpPr>
        <p:cxnSp>
          <p:nvCxnSpPr>
            <p:cNvPr id="17" name="Straight Connector 16"/>
            <p:cNvCxnSpPr>
              <a:cxnSpLocks/>
            </p:cNvCxnSpPr>
            <p:nvPr/>
          </p:nvCxnSpPr>
          <p:spPr>
            <a:xfrm>
              <a:off x="1203158" y="0"/>
              <a:ext cx="0" cy="155448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0" y="984869"/>
              <a:ext cx="609600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9"/>
            <p:cNvSpPr txBox="1"/>
            <p:nvPr/>
          </p:nvSpPr>
          <p:spPr>
            <a:xfrm>
              <a:off x="193129" y="67289"/>
              <a:ext cx="882650" cy="1939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GT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0"/>
            <p:cNvSpPr txBox="1"/>
            <p:nvPr/>
          </p:nvSpPr>
          <p:spPr>
            <a:xfrm>
              <a:off x="317307" y="1030136"/>
              <a:ext cx="882650" cy="1015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KL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11"/>
                <p:cNvSpPr txBox="1"/>
                <p:nvPr/>
              </p:nvSpPr>
              <p:spPr>
                <a:xfrm>
                  <a:off x="1331724" y="-311188"/>
                  <a:ext cx="4923790" cy="13746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r>
                        <a:rPr lang="en-US" sz="40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△</m:t>
                      </m:r>
                    </m:oMath>
                  </a14:m>
                  <a:r>
                    <a:rPr lang="en-US" sz="4000" kern="12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ABC, BM = CM</a:t>
                  </a:r>
                  <a:endPara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𝐵𝐴𝑀</m:t>
                          </m:r>
                        </m:e>
                      </m:acc>
                      <m:r>
                        <a:rPr lang="en-US" sz="40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</m:oMath>
                  </a14:m>
                  <a:r>
                    <a:rPr lang="en-US" sz="4000" kern="12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=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𝐶𝐴𝑀</m:t>
                          </m:r>
                        </m:e>
                      </m:acc>
                    </m:oMath>
                  </a14:m>
                  <a:endPara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1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1724" y="-311188"/>
                  <a:ext cx="4923790" cy="1374616"/>
                </a:xfrm>
                <a:prstGeom prst="rect">
                  <a:avLst/>
                </a:prstGeom>
                <a:blipFill>
                  <a:blip r:embed="rId14"/>
                  <a:stretch>
                    <a:fillRect b="-61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TextBox 12"/>
            <p:cNvSpPr txBox="1"/>
            <p:nvPr/>
          </p:nvSpPr>
          <p:spPr>
            <a:xfrm>
              <a:off x="1327888" y="1012346"/>
              <a:ext cx="4924425" cy="901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AB = AC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253731" y="5081528"/>
            <a:ext cx="4976869" cy="330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1841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9F86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230600" y="8139341"/>
            <a:ext cx="2837580" cy="233713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703436" y="-543255"/>
            <a:ext cx="2625981" cy="1446677"/>
          </a:xfrm>
          <a:prstGeom prst="rect">
            <a:avLst/>
          </a:prstGeom>
        </p:spPr>
      </p:pic>
      <p:pic>
        <p:nvPicPr>
          <p:cNvPr id="57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6536690" flipH="1">
            <a:off x="-197302" y="569310"/>
            <a:ext cx="833685" cy="1431219"/>
          </a:xfrm>
          <a:prstGeom prst="rect">
            <a:avLst/>
          </a:prstGeom>
        </p:spPr>
      </p:pic>
      <p:pic>
        <p:nvPicPr>
          <p:cNvPr id="58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766709">
            <a:off x="528790" y="320100"/>
            <a:ext cx="645818" cy="959999"/>
          </a:xfrm>
          <a:prstGeom prst="rect">
            <a:avLst/>
          </a:prstGeom>
        </p:spPr>
      </p:pic>
      <p:sp>
        <p:nvSpPr>
          <p:cNvPr id="13" name="Oval Callout 12"/>
          <p:cNvSpPr/>
          <p:nvPr/>
        </p:nvSpPr>
        <p:spPr>
          <a:xfrm>
            <a:off x="8382000" y="571500"/>
            <a:ext cx="1752600" cy="965974"/>
          </a:xfrm>
          <a:prstGeom prst="wedgeEllipseCallou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638800" y="2063309"/>
                <a:ext cx="12496800" cy="46293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AM,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lấy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AE.</a:t>
                </a:r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BAM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CEM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BM =  CM (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gt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𝐴𝑀𝐵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𝐸𝑀𝐶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(2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AM = EM (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cmt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2063309"/>
                <a:ext cx="12496800" cy="4629344"/>
              </a:xfrm>
              <a:prstGeom prst="rect">
                <a:avLst/>
              </a:prstGeom>
              <a:blipFill>
                <a:blip r:embed="rId11"/>
                <a:stretch>
                  <a:fillRect l="-1707" b="-47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30" y="2063309"/>
            <a:ext cx="4393789" cy="5825797"/>
          </a:xfrm>
          <a:prstGeom prst="rect">
            <a:avLst/>
          </a:prstGeom>
        </p:spPr>
      </p:pic>
      <p:sp>
        <p:nvSpPr>
          <p:cNvPr id="6" name="Right Brace 5"/>
          <p:cNvSpPr/>
          <p:nvPr/>
        </p:nvSpPr>
        <p:spPr>
          <a:xfrm>
            <a:off x="12131176" y="4912961"/>
            <a:ext cx="685800" cy="274320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106400" y="5452177"/>
                <a:ext cx="4437719" cy="18249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  <m:r>
                      <a:rPr lang="en-US" sz="4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BAM =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CEM (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c.g.c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40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6400" y="5452177"/>
                <a:ext cx="4437719" cy="1824923"/>
              </a:xfrm>
              <a:prstGeom prst="rect">
                <a:avLst/>
              </a:prstGeom>
              <a:blipFill>
                <a:blip r:embed="rId13"/>
                <a:stretch>
                  <a:fillRect r="-7280" b="-13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980774" y="8133432"/>
                <a:ext cx="5978881" cy="728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 = EC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𝐵𝐴𝑀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  <m:r>
                          <a:rPr lang="en-US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774" y="8133432"/>
                <a:ext cx="5978881" cy="728533"/>
              </a:xfrm>
              <a:prstGeom prst="rect">
                <a:avLst/>
              </a:prstGeom>
              <a:blipFill>
                <a:blip r:embed="rId14"/>
                <a:stretch>
                  <a:fillRect t="-11667" b="-35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95491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9F86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230600" y="8139341"/>
            <a:ext cx="2837580" cy="233713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703436" y="-543255"/>
            <a:ext cx="2625981" cy="1446677"/>
          </a:xfrm>
          <a:prstGeom prst="rect">
            <a:avLst/>
          </a:prstGeom>
        </p:spPr>
      </p:pic>
      <p:pic>
        <p:nvPicPr>
          <p:cNvPr id="57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6536690" flipH="1">
            <a:off x="-44902" y="8722710"/>
            <a:ext cx="833685" cy="1431219"/>
          </a:xfrm>
          <a:prstGeom prst="rect">
            <a:avLst/>
          </a:prstGeom>
        </p:spPr>
      </p:pic>
      <p:pic>
        <p:nvPicPr>
          <p:cNvPr id="58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766709">
            <a:off x="681190" y="8473500"/>
            <a:ext cx="645818" cy="959999"/>
          </a:xfrm>
          <a:prstGeom prst="rect">
            <a:avLst/>
          </a:prstGeom>
        </p:spPr>
      </p:pic>
      <p:sp>
        <p:nvSpPr>
          <p:cNvPr id="13" name="Oval Callout 12"/>
          <p:cNvSpPr/>
          <p:nvPr/>
        </p:nvSpPr>
        <p:spPr>
          <a:xfrm>
            <a:off x="8382000" y="571500"/>
            <a:ext cx="1752600" cy="965974"/>
          </a:xfrm>
          <a:prstGeom prst="wedgeEllipseCallou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090446" y="1790700"/>
                <a:ext cx="8301954" cy="65069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𝐵𝐴𝑀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𝐶𝐴𝑀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𝐶𝐸𝑀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𝐶𝐴𝑀</m:t>
                        </m:r>
                      </m:e>
                    </m:acc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CAE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 (DHNB)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CE = CA 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 =  EC (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cmt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 = AC</a:t>
                </a:r>
              </a:p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Hay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0446" y="1790700"/>
                <a:ext cx="8301954" cy="6506974"/>
              </a:xfrm>
              <a:prstGeom prst="rect">
                <a:avLst/>
              </a:prstGeom>
              <a:blipFill>
                <a:blip r:embed="rId11"/>
                <a:stretch>
                  <a:fillRect l="-2570" b="-318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457" y="2019300"/>
            <a:ext cx="4393789" cy="5825797"/>
          </a:xfrm>
          <a:prstGeom prst="rect">
            <a:avLst/>
          </a:prstGeom>
        </p:spPr>
      </p:pic>
      <p:pic>
        <p:nvPicPr>
          <p:cNvPr id="11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011400" y="6724908"/>
            <a:ext cx="2444334" cy="308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6239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9F86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371930">
            <a:off x="16546703" y="132431"/>
            <a:ext cx="1676400" cy="92354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919034">
            <a:off x="43696" y="-151115"/>
            <a:ext cx="904528" cy="166384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677891" y="266700"/>
            <a:ext cx="6666509" cy="11310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45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Ví dụ </a:t>
            </a:r>
            <a:r>
              <a:rPr lang="en-US" sz="45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nl-NL" sz="45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(SGK – tr82)</a:t>
            </a:r>
            <a:endParaRPr lang="en-US" sz="45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04520" y="1671860"/>
                <a:ext cx="17404743" cy="370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135</a:t>
                </a:r>
                <a:r>
                  <a:rPr lang="en-US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AI, BJ, CK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trực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tâm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 (H.9.50).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minh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AKC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AK = CK.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Hai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HAK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BCK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AH =  BC.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20" y="1671860"/>
                <a:ext cx="17404743" cy="3702552"/>
              </a:xfrm>
              <a:prstGeom prst="rect">
                <a:avLst/>
              </a:prstGeom>
              <a:blipFill>
                <a:blip r:embed="rId10"/>
                <a:stretch>
                  <a:fillRect l="-1226" r="-1261" b="-6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704807">
            <a:off x="284079" y="9419111"/>
            <a:ext cx="1438254" cy="692977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200" y="5374413"/>
            <a:ext cx="4542880" cy="4722088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95960" y="5782277"/>
            <a:ext cx="12371975" cy="3667679"/>
            <a:chOff x="0" y="-1047236"/>
            <a:chExt cx="6251995" cy="3667689"/>
          </a:xfrm>
        </p:grpSpPr>
        <p:cxnSp>
          <p:nvCxnSpPr>
            <p:cNvPr id="13" name="Straight Connector 12"/>
            <p:cNvCxnSpPr>
              <a:cxnSpLocks/>
            </p:cNvCxnSpPr>
            <p:nvPr/>
          </p:nvCxnSpPr>
          <p:spPr>
            <a:xfrm>
              <a:off x="939279" y="-808556"/>
              <a:ext cx="0" cy="342900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0" y="984869"/>
              <a:ext cx="609600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9"/>
            <p:cNvSpPr txBox="1"/>
            <p:nvPr/>
          </p:nvSpPr>
          <p:spPr>
            <a:xfrm>
              <a:off x="356329" y="-183716"/>
              <a:ext cx="572190" cy="9015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GT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0"/>
            <p:cNvSpPr txBox="1"/>
            <p:nvPr/>
          </p:nvSpPr>
          <p:spPr>
            <a:xfrm>
              <a:off x="372374" y="1157311"/>
              <a:ext cx="681296" cy="9015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KL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11"/>
                <p:cNvSpPr txBox="1"/>
                <p:nvPr/>
              </p:nvSpPr>
              <p:spPr>
                <a:xfrm>
                  <a:off x="950106" y="-1047236"/>
                  <a:ext cx="5301889" cy="18558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r>
                        <a:rPr lang="en-US" sz="4000" i="1" kern="12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△</m:t>
                      </m:r>
                    </m:oMath>
                  </a14:m>
                  <a:r>
                    <a:rPr lang="en-US" sz="4000" kern="12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ABC,</a:t>
                  </a:r>
                  <a:r>
                    <a:rPr lang="en-US" sz="4000" dirty="0">
                      <a:solidFill>
                        <a:srgbClr val="00000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𝐵𝐴𝐶</m:t>
                          </m:r>
                        </m:e>
                      </m:acc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</m:oMath>
                  </a14:m>
                  <a:r>
                    <a:rPr lang="en-US" sz="40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= 135</a:t>
                  </a:r>
                  <a:r>
                    <a:rPr lang="en-US" sz="4000" baseline="300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o</a:t>
                  </a:r>
                  <a:r>
                    <a:rPr lang="en-US" sz="4000" kern="12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</a:t>
                  </a:r>
                </a:p>
                <a:p>
                  <a:pPr algn="just">
                    <a:lnSpc>
                      <a:spcPct val="150000"/>
                    </a:lnSpc>
                  </a:pPr>
                  <a:r>
                    <a:rPr lang="en-US" sz="4000" kern="12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AI, BJ, CK </a:t>
                  </a:r>
                  <a:r>
                    <a:rPr lang="en-US" sz="4000" kern="1200" dirty="0" err="1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4000" kern="12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kern="1200" dirty="0" err="1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ba</a:t>
                  </a:r>
                  <a:r>
                    <a:rPr lang="en-US" sz="4000" kern="12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kern="1200" dirty="0" err="1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đường</a:t>
                  </a:r>
                  <a:r>
                    <a:rPr lang="en-US" sz="4000" kern="12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kern="1200" dirty="0" err="1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cao</a:t>
                  </a:r>
                  <a:r>
                    <a:rPr lang="en-US" sz="4000" kern="12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kern="1200" dirty="0" err="1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của</a:t>
                  </a:r>
                  <a:r>
                    <a:rPr lang="en-US" sz="4000" kern="1200" dirty="0" err="1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,H</a:t>
                  </a:r>
                  <a:r>
                    <a:rPr lang="en-US" sz="4000" kern="12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kern="1200" dirty="0" err="1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là</a:t>
                  </a:r>
                  <a:r>
                    <a:rPr lang="en-US" sz="4000" kern="12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kern="1200" dirty="0" err="1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trực</a:t>
                  </a:r>
                  <a:r>
                    <a:rPr lang="en-US" sz="4000" kern="12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kern="1200" dirty="0" err="1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tâm</a:t>
                  </a:r>
                  <a:endPara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3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0106" y="-1047236"/>
                  <a:ext cx="5301889" cy="1855898"/>
                </a:xfrm>
                <a:prstGeom prst="rect">
                  <a:avLst/>
                </a:prstGeom>
                <a:blipFill>
                  <a:blip r:embed="rId14"/>
                  <a:stretch>
                    <a:fillRect l="-2092" r="-1511" b="-1348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12"/>
                <p:cNvSpPr txBox="1"/>
                <p:nvPr/>
              </p:nvSpPr>
              <p:spPr>
                <a:xfrm>
                  <a:off x="1003814" y="794047"/>
                  <a:ext cx="4923790" cy="18249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en-US" sz="4000" kern="12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a) </a:t>
                  </a:r>
                  <a14:m>
                    <m:oMath xmlns:m="http://schemas.openxmlformats.org/officeDocument/2006/math">
                      <m:r>
                        <a:rPr lang="en-US" sz="40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△</m:t>
                      </m:r>
                    </m:oMath>
                  </a14:m>
                  <a:r>
                    <a:rPr lang="en-US" sz="4000" kern="12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AKC </a:t>
                  </a:r>
                  <a:r>
                    <a:rPr lang="en-US" sz="4000" kern="1200" dirty="0" err="1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vuông</a:t>
                  </a:r>
                  <a:r>
                    <a:rPr lang="en-US" sz="4000" kern="12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kern="1200" dirty="0" err="1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cân</a:t>
                  </a:r>
                  <a:r>
                    <a:rPr lang="en-US" sz="4000" kern="12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, AK = CK.</a:t>
                  </a:r>
                  <a:endPara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algn="just">
                    <a:lnSpc>
                      <a:spcPct val="150000"/>
                    </a:lnSpc>
                  </a:pPr>
                  <a:r>
                    <a:rPr lang="en-US" sz="4000" kern="12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b) </a:t>
                  </a:r>
                  <a14:m>
                    <m:oMath xmlns:m="http://schemas.openxmlformats.org/officeDocument/2006/math">
                      <m:r>
                        <a:rPr lang="en-US" sz="40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△</m:t>
                      </m:r>
                    </m:oMath>
                  </a14:m>
                  <a:r>
                    <a:rPr lang="en-US" sz="4000" kern="12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HAK = </a:t>
                  </a:r>
                  <a14:m>
                    <m:oMath xmlns:m="http://schemas.openxmlformats.org/officeDocument/2006/math">
                      <m:r>
                        <a:rPr lang="en-US" sz="40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△</m:t>
                      </m:r>
                    </m:oMath>
                  </a14:m>
                  <a:r>
                    <a:rPr lang="en-US" sz="4000" kern="12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BCK, AH = BC.</a:t>
                  </a:r>
                  <a:endPara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4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3814" y="794047"/>
                  <a:ext cx="4923790" cy="1824928"/>
                </a:xfrm>
                <a:prstGeom prst="rect">
                  <a:avLst/>
                </a:prstGeom>
                <a:blipFill>
                  <a:blip r:embed="rId15"/>
                  <a:stretch>
                    <a:fillRect l="-2189" b="-1371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9F86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371930">
            <a:off x="16546703" y="132431"/>
            <a:ext cx="1676400" cy="92354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3716325">
            <a:off x="16504009" y="7790130"/>
            <a:ext cx="2761521" cy="400748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9919034">
            <a:off x="424696" y="245429"/>
            <a:ext cx="904528" cy="1663847"/>
          </a:xfrm>
          <a:prstGeom prst="rect">
            <a:avLst/>
          </a:prstGeom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81867">
            <a:off x="2021313" y="8633922"/>
            <a:ext cx="2222301" cy="1070745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8127263" y="419100"/>
            <a:ext cx="1752600" cy="965974"/>
          </a:xfrm>
          <a:prstGeom prst="wedgeEllipseCallou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9" y="2247900"/>
            <a:ext cx="4610101" cy="4876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477000" y="1866900"/>
                <a:ext cx="10972800" cy="80954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Ta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𝐾𝐴𝐶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𝐶𝐴𝐵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180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(hai góc kề bù)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𝐶𝐴𝐵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135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𝐾𝐴𝐶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180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– 135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45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KAC vuông tại K có: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𝐾𝐴𝐶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𝐾𝐶𝐴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𝐴𝐾𝐶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180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               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(tổng ba góc trong tam giác)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Hay 45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𝐾𝐶𝐴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+ 90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180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𝐾𝐶𝐴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45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KAC vuông cân tại K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AK = CK.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1866900"/>
                <a:ext cx="10972800" cy="8095486"/>
              </a:xfrm>
              <a:prstGeom prst="rect">
                <a:avLst/>
              </a:prstGeom>
              <a:blipFill>
                <a:blip r:embed="rId13"/>
                <a:stretch>
                  <a:fillRect l="-2000" r="-167" b="-1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7714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9F86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371930">
            <a:off x="16546703" y="132431"/>
            <a:ext cx="1676400" cy="92354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3716325">
            <a:off x="16504009" y="7790130"/>
            <a:ext cx="2761521" cy="400748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9919034">
            <a:off x="424696" y="245429"/>
            <a:ext cx="904528" cy="1663847"/>
          </a:xfrm>
          <a:prstGeom prst="rect">
            <a:avLst/>
          </a:prstGeom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81867">
            <a:off x="2021313" y="8585505"/>
            <a:ext cx="2222301" cy="1070745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8127263" y="342900"/>
            <a:ext cx="1752600" cy="965974"/>
          </a:xfrm>
          <a:prstGeom prst="wedgeEllipseCallou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99" y="2223274"/>
            <a:ext cx="4610101" cy="4876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096000" y="2126907"/>
                <a:ext cx="10972800" cy="67104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AHK vuông tại K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𝐻𝐴𝐾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90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HIC vuông tại I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𝐻𝐶𝐵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90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𝐻𝐴𝐾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𝐻𝐶𝐵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HAK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BCK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AK = CK (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cma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𝐻𝐴𝐾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𝐻𝐶𝐾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(cmt)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𝐴𝐾𝐻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𝐵𝐾𝐶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(=90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126907"/>
                <a:ext cx="10972800" cy="6710491"/>
              </a:xfrm>
              <a:prstGeom prst="rect">
                <a:avLst/>
              </a:prstGeom>
              <a:blipFill>
                <a:blip r:embed="rId13"/>
                <a:stretch>
                  <a:fillRect l="-1944" b="-1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/>
          <p:cNvSpPr/>
          <p:nvPr/>
        </p:nvSpPr>
        <p:spPr>
          <a:xfrm>
            <a:off x="10820400" y="5936907"/>
            <a:ext cx="533400" cy="274320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658600" y="6750044"/>
                <a:ext cx="5917004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HAK =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BCK (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g.c.g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8600" y="6750044"/>
                <a:ext cx="5917004" cy="1015663"/>
              </a:xfrm>
              <a:prstGeom prst="rect">
                <a:avLst/>
              </a:prstGeom>
              <a:blipFill>
                <a:blip r:embed="rId14"/>
                <a:stretch>
                  <a:fillRect r="-2784" b="-13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1663230" y="7937837"/>
                <a:ext cx="2894318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AH =  BC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3230" y="7937837"/>
                <a:ext cx="2894318" cy="1015663"/>
              </a:xfrm>
              <a:prstGeom prst="rect">
                <a:avLst/>
              </a:prstGeom>
              <a:blipFill>
                <a:blip r:embed="rId15"/>
                <a:stretch>
                  <a:fillRect r="-6316" b="-13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36430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9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750455" y="-419100"/>
            <a:ext cx="3512199" cy="193490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03083">
            <a:off x="4526261" y="7682230"/>
            <a:ext cx="3538198" cy="2914188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892100" y="2171700"/>
            <a:ext cx="12611100" cy="6019800"/>
            <a:chOff x="0" y="0"/>
            <a:chExt cx="9547412" cy="4840941"/>
          </a:xfrm>
        </p:grpSpPr>
        <p:sp>
          <p:nvSpPr>
            <p:cNvPr id="5" name="Freeform 5"/>
            <p:cNvSpPr/>
            <p:nvPr/>
          </p:nvSpPr>
          <p:spPr>
            <a:xfrm>
              <a:off x="10160" y="16510"/>
              <a:ext cx="9524552" cy="4813001"/>
            </a:xfrm>
            <a:custGeom>
              <a:avLst/>
              <a:gdLst/>
              <a:ahLst/>
              <a:cxnLst/>
              <a:rect l="l" t="t" r="r" b="b"/>
              <a:pathLst>
                <a:path w="9524552" h="4813001">
                  <a:moveTo>
                    <a:pt x="9524552" y="4813001"/>
                  </a:moveTo>
                  <a:lnTo>
                    <a:pt x="0" y="4805381"/>
                  </a:lnTo>
                  <a:lnTo>
                    <a:pt x="0" y="1682501"/>
                  </a:lnTo>
                  <a:lnTo>
                    <a:pt x="17780" y="19050"/>
                  </a:lnTo>
                  <a:lnTo>
                    <a:pt x="4747752" y="0"/>
                  </a:lnTo>
                  <a:lnTo>
                    <a:pt x="9505502" y="5080"/>
                  </a:lnTo>
                  <a:close/>
                </a:path>
              </a:pathLst>
            </a:custGeom>
            <a:solidFill>
              <a:srgbClr val="FFF5DE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-3810" y="0"/>
              <a:ext cx="9553762" cy="4839671"/>
            </a:xfrm>
            <a:custGeom>
              <a:avLst/>
              <a:gdLst/>
              <a:ahLst/>
              <a:cxnLst/>
              <a:rect l="l" t="t" r="r" b="b"/>
              <a:pathLst>
                <a:path w="9553762" h="4839671">
                  <a:moveTo>
                    <a:pt x="9519472" y="21590"/>
                  </a:moveTo>
                  <a:cubicBezTo>
                    <a:pt x="9520742" y="34290"/>
                    <a:pt x="9520742" y="44450"/>
                    <a:pt x="9522012" y="54610"/>
                  </a:cubicBezTo>
                  <a:cubicBezTo>
                    <a:pt x="9524552" y="137275"/>
                    <a:pt x="9525822" y="242900"/>
                    <a:pt x="9528362" y="344752"/>
                  </a:cubicBezTo>
                  <a:cubicBezTo>
                    <a:pt x="9528362" y="491872"/>
                    <a:pt x="9541062" y="3392779"/>
                    <a:pt x="9547412" y="3539899"/>
                  </a:cubicBezTo>
                  <a:cubicBezTo>
                    <a:pt x="9553762" y="3762465"/>
                    <a:pt x="9549952" y="3988803"/>
                    <a:pt x="9549952" y="4211370"/>
                  </a:cubicBezTo>
                  <a:cubicBezTo>
                    <a:pt x="9549952" y="4407530"/>
                    <a:pt x="9551222" y="4588601"/>
                    <a:pt x="9552492" y="4778711"/>
                  </a:cubicBezTo>
                  <a:cubicBezTo>
                    <a:pt x="9552492" y="4800301"/>
                    <a:pt x="9552492" y="4814271"/>
                    <a:pt x="9552492" y="4838401"/>
                  </a:cubicBezTo>
                  <a:cubicBezTo>
                    <a:pt x="9529632" y="4838401"/>
                    <a:pt x="9509312" y="4839671"/>
                    <a:pt x="9463565" y="4838401"/>
                  </a:cubicBezTo>
                  <a:cubicBezTo>
                    <a:pt x="8976909" y="4833321"/>
                    <a:pt x="8482766" y="4839671"/>
                    <a:pt x="7996111" y="4834591"/>
                  </a:cubicBezTo>
                  <a:cubicBezTo>
                    <a:pt x="7704118" y="4830781"/>
                    <a:pt x="7419611" y="4833321"/>
                    <a:pt x="7127618" y="4830781"/>
                  </a:cubicBezTo>
                  <a:cubicBezTo>
                    <a:pt x="6992852" y="4829511"/>
                    <a:pt x="6858085" y="4828241"/>
                    <a:pt x="6723319" y="4826971"/>
                  </a:cubicBezTo>
                  <a:cubicBezTo>
                    <a:pt x="6640961" y="4826971"/>
                    <a:pt x="6566092" y="4828241"/>
                    <a:pt x="6483735" y="4828241"/>
                  </a:cubicBezTo>
                  <a:cubicBezTo>
                    <a:pt x="6274098" y="4826971"/>
                    <a:pt x="5697599" y="4828241"/>
                    <a:pt x="5487962" y="4826971"/>
                  </a:cubicBezTo>
                  <a:cubicBezTo>
                    <a:pt x="5338222" y="4825701"/>
                    <a:pt x="2343418" y="4834591"/>
                    <a:pt x="2193677" y="4833321"/>
                  </a:cubicBezTo>
                  <a:cubicBezTo>
                    <a:pt x="2156242" y="4833321"/>
                    <a:pt x="2111320" y="4834591"/>
                    <a:pt x="2073885" y="4834591"/>
                  </a:cubicBezTo>
                  <a:cubicBezTo>
                    <a:pt x="1984041" y="4834591"/>
                    <a:pt x="1901684" y="4835861"/>
                    <a:pt x="1811840" y="4835861"/>
                  </a:cubicBezTo>
                  <a:cubicBezTo>
                    <a:pt x="1587230" y="4835861"/>
                    <a:pt x="1370106" y="4834591"/>
                    <a:pt x="1145496" y="4833321"/>
                  </a:cubicBezTo>
                  <a:cubicBezTo>
                    <a:pt x="1010730" y="4832051"/>
                    <a:pt x="875964" y="4830781"/>
                    <a:pt x="748684" y="4829511"/>
                  </a:cubicBezTo>
                  <a:cubicBezTo>
                    <a:pt x="509100" y="4828241"/>
                    <a:pt x="269516" y="4826971"/>
                    <a:pt x="48260" y="4826971"/>
                  </a:cubicBezTo>
                  <a:cubicBezTo>
                    <a:pt x="38100" y="4826971"/>
                    <a:pt x="29210" y="4826971"/>
                    <a:pt x="19050" y="4825701"/>
                  </a:cubicBezTo>
                  <a:cubicBezTo>
                    <a:pt x="10160" y="4824431"/>
                    <a:pt x="5080" y="4818081"/>
                    <a:pt x="7620" y="4809191"/>
                  </a:cubicBezTo>
                  <a:cubicBezTo>
                    <a:pt x="16510" y="4777216"/>
                    <a:pt x="12700" y="4682908"/>
                    <a:pt x="11430" y="4584828"/>
                  </a:cubicBezTo>
                  <a:cubicBezTo>
                    <a:pt x="10160" y="4384896"/>
                    <a:pt x="6350" y="4188736"/>
                    <a:pt x="7620" y="3988803"/>
                  </a:cubicBezTo>
                  <a:cubicBezTo>
                    <a:pt x="5080" y="3739831"/>
                    <a:pt x="0" y="657854"/>
                    <a:pt x="7620" y="405109"/>
                  </a:cubicBezTo>
                  <a:cubicBezTo>
                    <a:pt x="8890" y="356069"/>
                    <a:pt x="7620" y="303257"/>
                    <a:pt x="8890" y="254217"/>
                  </a:cubicBezTo>
                  <a:cubicBezTo>
                    <a:pt x="10160" y="174998"/>
                    <a:pt x="12700" y="88235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2341" y="30480"/>
                    <a:pt x="202133" y="29210"/>
                  </a:cubicBezTo>
                  <a:cubicBezTo>
                    <a:pt x="404282" y="25400"/>
                    <a:pt x="606431" y="22860"/>
                    <a:pt x="816068" y="20320"/>
                  </a:cubicBezTo>
                  <a:cubicBezTo>
                    <a:pt x="958321" y="17780"/>
                    <a:pt x="1100574" y="16510"/>
                    <a:pt x="1235340" y="13970"/>
                  </a:cubicBezTo>
                  <a:cubicBezTo>
                    <a:pt x="1370106" y="11430"/>
                    <a:pt x="1512360" y="8890"/>
                    <a:pt x="1647126" y="8890"/>
                  </a:cubicBezTo>
                  <a:cubicBezTo>
                    <a:pt x="1796866" y="7620"/>
                    <a:pt x="1946606" y="10160"/>
                    <a:pt x="2096346" y="8890"/>
                  </a:cubicBezTo>
                  <a:cubicBezTo>
                    <a:pt x="2283522" y="8890"/>
                    <a:pt x="5675137" y="6350"/>
                    <a:pt x="5862313" y="5080"/>
                  </a:cubicBezTo>
                  <a:cubicBezTo>
                    <a:pt x="6042001" y="3810"/>
                    <a:pt x="6221689" y="2540"/>
                    <a:pt x="6408864" y="2540"/>
                  </a:cubicBezTo>
                  <a:cubicBezTo>
                    <a:pt x="6715832" y="1270"/>
                    <a:pt x="7015312" y="0"/>
                    <a:pt x="7322280" y="0"/>
                  </a:cubicBezTo>
                  <a:cubicBezTo>
                    <a:pt x="7449559" y="0"/>
                    <a:pt x="7584325" y="2540"/>
                    <a:pt x="7711605" y="2540"/>
                  </a:cubicBezTo>
                  <a:cubicBezTo>
                    <a:pt x="8063494" y="3810"/>
                    <a:pt x="8422871" y="5080"/>
                    <a:pt x="8774760" y="7620"/>
                  </a:cubicBezTo>
                  <a:cubicBezTo>
                    <a:pt x="8961935" y="8890"/>
                    <a:pt x="9149111" y="12700"/>
                    <a:pt x="9336285" y="16510"/>
                  </a:cubicBezTo>
                  <a:cubicBezTo>
                    <a:pt x="9381207" y="16510"/>
                    <a:pt x="9426129" y="16510"/>
                    <a:pt x="9463565" y="16510"/>
                  </a:cubicBezTo>
                  <a:cubicBezTo>
                    <a:pt x="9500422" y="17780"/>
                    <a:pt x="9509312" y="20320"/>
                    <a:pt x="9519472" y="21590"/>
                  </a:cubicBezTo>
                  <a:close/>
                  <a:moveTo>
                    <a:pt x="9529632" y="4821891"/>
                  </a:moveTo>
                  <a:cubicBezTo>
                    <a:pt x="9530902" y="4805381"/>
                    <a:pt x="9532172" y="4792681"/>
                    <a:pt x="9532172" y="4779981"/>
                  </a:cubicBezTo>
                  <a:cubicBezTo>
                    <a:pt x="9530902" y="4569739"/>
                    <a:pt x="9529632" y="4369807"/>
                    <a:pt x="9529632" y="4154785"/>
                  </a:cubicBezTo>
                  <a:cubicBezTo>
                    <a:pt x="9529632" y="4056705"/>
                    <a:pt x="9532172" y="3958625"/>
                    <a:pt x="9530902" y="3860545"/>
                  </a:cubicBezTo>
                  <a:cubicBezTo>
                    <a:pt x="9530902" y="3770009"/>
                    <a:pt x="9529632" y="3675702"/>
                    <a:pt x="9528362" y="3585166"/>
                  </a:cubicBezTo>
                  <a:cubicBezTo>
                    <a:pt x="9523282" y="3445591"/>
                    <a:pt x="9511852" y="556001"/>
                    <a:pt x="9511852" y="416426"/>
                  </a:cubicBezTo>
                  <a:cubicBezTo>
                    <a:pt x="9509312" y="299484"/>
                    <a:pt x="9506772" y="178770"/>
                    <a:pt x="9504232" y="63500"/>
                  </a:cubicBezTo>
                  <a:cubicBezTo>
                    <a:pt x="9502962" y="44450"/>
                    <a:pt x="9501692" y="43180"/>
                    <a:pt x="9441104" y="41910"/>
                  </a:cubicBezTo>
                  <a:cubicBezTo>
                    <a:pt x="9418643" y="41910"/>
                    <a:pt x="9403669" y="41910"/>
                    <a:pt x="9381208" y="40640"/>
                  </a:cubicBezTo>
                  <a:cubicBezTo>
                    <a:pt x="9194033" y="36830"/>
                    <a:pt x="8999370" y="31750"/>
                    <a:pt x="8812195" y="30480"/>
                  </a:cubicBezTo>
                  <a:cubicBezTo>
                    <a:pt x="8355488" y="26670"/>
                    <a:pt x="7891293" y="25400"/>
                    <a:pt x="7434585" y="22860"/>
                  </a:cubicBezTo>
                  <a:cubicBezTo>
                    <a:pt x="7367202" y="22860"/>
                    <a:pt x="7292332" y="22860"/>
                    <a:pt x="7224949" y="22860"/>
                  </a:cubicBezTo>
                  <a:cubicBezTo>
                    <a:pt x="7112644" y="22860"/>
                    <a:pt x="7000339" y="22860"/>
                    <a:pt x="6895520" y="22860"/>
                  </a:cubicBezTo>
                  <a:cubicBezTo>
                    <a:pt x="6655936" y="22860"/>
                    <a:pt x="6416352" y="22860"/>
                    <a:pt x="6184254" y="24130"/>
                  </a:cubicBezTo>
                  <a:cubicBezTo>
                    <a:pt x="5982105" y="25400"/>
                    <a:pt x="2575515" y="29210"/>
                    <a:pt x="2373366" y="29210"/>
                  </a:cubicBezTo>
                  <a:cubicBezTo>
                    <a:pt x="2043937" y="29210"/>
                    <a:pt x="1714509" y="26670"/>
                    <a:pt x="1385081" y="33020"/>
                  </a:cubicBezTo>
                  <a:cubicBezTo>
                    <a:pt x="1212879" y="36830"/>
                    <a:pt x="1048165" y="36830"/>
                    <a:pt x="883451" y="38100"/>
                  </a:cubicBezTo>
                  <a:cubicBezTo>
                    <a:pt x="598944" y="41910"/>
                    <a:pt x="314438" y="45720"/>
                    <a:pt x="49530" y="50800"/>
                  </a:cubicBezTo>
                  <a:cubicBezTo>
                    <a:pt x="36830" y="50800"/>
                    <a:pt x="34290" y="53340"/>
                    <a:pt x="33020" y="76918"/>
                  </a:cubicBezTo>
                  <a:cubicBezTo>
                    <a:pt x="31750" y="144820"/>
                    <a:pt x="31750" y="212721"/>
                    <a:pt x="30480" y="280623"/>
                  </a:cubicBezTo>
                  <a:cubicBezTo>
                    <a:pt x="29210" y="393792"/>
                    <a:pt x="26670" y="503189"/>
                    <a:pt x="25400" y="616358"/>
                  </a:cubicBezTo>
                  <a:cubicBezTo>
                    <a:pt x="20320" y="737072"/>
                    <a:pt x="26670" y="3687019"/>
                    <a:pt x="29210" y="3807733"/>
                  </a:cubicBezTo>
                  <a:cubicBezTo>
                    <a:pt x="29210" y="3935991"/>
                    <a:pt x="29210" y="4068022"/>
                    <a:pt x="30480" y="4196280"/>
                  </a:cubicBezTo>
                  <a:cubicBezTo>
                    <a:pt x="30480" y="4290588"/>
                    <a:pt x="33020" y="4384896"/>
                    <a:pt x="33020" y="4479204"/>
                  </a:cubicBezTo>
                  <a:cubicBezTo>
                    <a:pt x="33020" y="4581056"/>
                    <a:pt x="33020" y="4682908"/>
                    <a:pt x="31750" y="4779981"/>
                  </a:cubicBezTo>
                  <a:cubicBezTo>
                    <a:pt x="31750" y="4783791"/>
                    <a:pt x="31750" y="4786331"/>
                    <a:pt x="31750" y="4790141"/>
                  </a:cubicBezTo>
                  <a:cubicBezTo>
                    <a:pt x="31750" y="4800301"/>
                    <a:pt x="35560" y="4804111"/>
                    <a:pt x="44450" y="4804111"/>
                  </a:cubicBezTo>
                  <a:cubicBezTo>
                    <a:pt x="97315" y="4804111"/>
                    <a:pt x="202133" y="4805381"/>
                    <a:pt x="299464" y="4805381"/>
                  </a:cubicBezTo>
                  <a:cubicBezTo>
                    <a:pt x="441717" y="4805381"/>
                    <a:pt x="591457" y="4802841"/>
                    <a:pt x="733711" y="4805381"/>
                  </a:cubicBezTo>
                  <a:cubicBezTo>
                    <a:pt x="965808" y="4809191"/>
                    <a:pt x="1197905" y="4811731"/>
                    <a:pt x="1430003" y="4810461"/>
                  </a:cubicBezTo>
                  <a:cubicBezTo>
                    <a:pt x="1579743" y="4809191"/>
                    <a:pt x="1721996" y="4811731"/>
                    <a:pt x="1871736" y="4811731"/>
                  </a:cubicBezTo>
                  <a:cubicBezTo>
                    <a:pt x="2088859" y="4811731"/>
                    <a:pt x="2305983" y="4810461"/>
                    <a:pt x="2523106" y="4811731"/>
                  </a:cubicBezTo>
                  <a:cubicBezTo>
                    <a:pt x="2845047" y="4813001"/>
                    <a:pt x="6378917" y="4802841"/>
                    <a:pt x="6708345" y="4805381"/>
                  </a:cubicBezTo>
                  <a:cubicBezTo>
                    <a:pt x="6850598" y="4806651"/>
                    <a:pt x="6992852" y="4807921"/>
                    <a:pt x="7127618" y="4807921"/>
                  </a:cubicBezTo>
                  <a:cubicBezTo>
                    <a:pt x="7374689" y="4810461"/>
                    <a:pt x="7614273" y="4806651"/>
                    <a:pt x="7861344" y="4810461"/>
                  </a:cubicBezTo>
                  <a:cubicBezTo>
                    <a:pt x="8063494" y="4813001"/>
                    <a:pt x="8265643" y="4813001"/>
                    <a:pt x="8467793" y="4815541"/>
                  </a:cubicBezTo>
                  <a:cubicBezTo>
                    <a:pt x="8767273" y="4819351"/>
                    <a:pt x="9066754" y="4821891"/>
                    <a:pt x="9366234" y="4823161"/>
                  </a:cubicBezTo>
                  <a:cubicBezTo>
                    <a:pt x="9478539" y="4823161"/>
                    <a:pt x="9509312" y="4821891"/>
                    <a:pt x="9529632" y="4821891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594126">
            <a:off x="391538" y="3964135"/>
            <a:ext cx="3546677" cy="3661086"/>
          </a:xfrm>
          <a:prstGeom prst="rect">
            <a:avLst/>
          </a:prstGeom>
        </p:spPr>
      </p:pic>
      <p:pic>
        <p:nvPicPr>
          <p:cNvPr id="19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13296">
            <a:off x="15137891" y="5443750"/>
            <a:ext cx="2453534" cy="458994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638800" y="4152900"/>
            <a:ext cx="7010400" cy="1508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7000" b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 TẬP</a:t>
            </a:r>
            <a:endParaRPr lang="vi-VN" sz="7000" b="1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45790">
            <a:off x="16896634" y="351514"/>
            <a:ext cx="1162459" cy="948307"/>
          </a:xfrm>
          <a:prstGeom prst="rect">
            <a:avLst/>
          </a:prstGeom>
        </p:spPr>
      </p:pic>
      <p:pic>
        <p:nvPicPr>
          <p:cNvPr id="3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808934">
            <a:off x="661558" y="8661250"/>
            <a:ext cx="1448392" cy="1132597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431699" y="317837"/>
            <a:ext cx="4445101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4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9.31 (Tr83) 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60747" y="1299508"/>
            <a:ext cx="168938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minh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rằng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tuyến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xuất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trùng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10401300" y="3292345"/>
            <a:ext cx="1752600" cy="965974"/>
          </a:xfrm>
          <a:prstGeom prst="wedgeEllipseCallou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800600" y="4387989"/>
                <a:ext cx="13792200" cy="5632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kẻ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m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 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BC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AD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cao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ABC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AD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cũng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tuyến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ABC (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ABD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ACD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BD = CD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AD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chung</a:t>
                </a:r>
                <a:endPara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 = AC (2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tương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ứng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∆ABC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(DHNB)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4387989"/>
                <a:ext cx="13792200" cy="5632311"/>
              </a:xfrm>
              <a:prstGeom prst="rect">
                <a:avLst/>
              </a:prstGeom>
              <a:blipFill>
                <a:blip r:embed="rId15"/>
                <a:stretch>
                  <a:fillRect l="-1592" b="-1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/>
          <p:cNvSpPr/>
          <p:nvPr/>
        </p:nvSpPr>
        <p:spPr>
          <a:xfrm>
            <a:off x="7620000" y="7347615"/>
            <a:ext cx="381000" cy="152400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077200" y="7404437"/>
                <a:ext cx="10196594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ABD =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ACD (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cgv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–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cgv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0" y="7404437"/>
                <a:ext cx="10196594" cy="1015663"/>
              </a:xfrm>
              <a:prstGeom prst="rect">
                <a:avLst/>
              </a:prstGeom>
              <a:blipFill>
                <a:blip r:embed="rId16"/>
                <a:stretch>
                  <a:fillRect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F11D8C5C-808B-491E-840B-A53AB05F69A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31698" y="3670772"/>
            <a:ext cx="4368901" cy="429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6188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" grpId="0"/>
      <p:bldP spid="14" grpId="0" animBg="1"/>
      <p:bldP spid="4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45790">
            <a:off x="16677401" y="253247"/>
            <a:ext cx="1355397" cy="1105702"/>
          </a:xfrm>
          <a:prstGeom prst="rect">
            <a:avLst/>
          </a:prstGeom>
        </p:spPr>
      </p:pic>
      <p:pic>
        <p:nvPicPr>
          <p:cNvPr id="3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121901">
            <a:off x="17418294" y="9311540"/>
            <a:ext cx="1017690" cy="79144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051015">
            <a:off x="-182314" y="-390685"/>
            <a:ext cx="1079300" cy="185287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24273" y="266700"/>
            <a:ext cx="4445101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4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9.32 (Tr83) 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48073" y="1416364"/>
            <a:ext cx="16306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Cho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phân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biệt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hàng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A, B, C.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Gọi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d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vuông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góc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AB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tại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A.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M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thuộc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d, M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khác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A,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vẽ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CM. Qua B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kẻ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vuông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góc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CM,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cắt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d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tại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N.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Chúng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minh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BM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vuông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góc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CN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073" y="5600700"/>
            <a:ext cx="3857327" cy="4495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324600" y="6210300"/>
                <a:ext cx="4038600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MNC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BN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 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CM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CA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 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MN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BN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∩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CA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6210300"/>
                <a:ext cx="4038600" cy="3785652"/>
              </a:xfrm>
              <a:prstGeom prst="rect">
                <a:avLst/>
              </a:prstGeom>
              <a:blipFill>
                <a:blip r:embed="rId17"/>
                <a:stretch>
                  <a:fillRect l="-5438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Callout 13"/>
          <p:cNvSpPr/>
          <p:nvPr/>
        </p:nvSpPr>
        <p:spPr>
          <a:xfrm>
            <a:off x="10820400" y="5320526"/>
            <a:ext cx="1752600" cy="965974"/>
          </a:xfrm>
          <a:prstGeom prst="wedgeEllipseCallou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9906000" y="7481352"/>
            <a:ext cx="533400" cy="24384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0668000" y="7675960"/>
                <a:ext cx="6477000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trực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tâm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MNC </a:t>
                </a:r>
              </a:p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MB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 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CN (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đpcm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0" y="7675960"/>
                <a:ext cx="6477000" cy="1938992"/>
              </a:xfrm>
              <a:prstGeom prst="rect">
                <a:avLst/>
              </a:prstGeom>
              <a:blipFill>
                <a:blip r:embed="rId18"/>
                <a:stretch>
                  <a:fillRect b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1796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  <p:bldP spid="14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45790">
            <a:off x="-1543767" y="1164146"/>
            <a:ext cx="1162459" cy="948307"/>
          </a:xfrm>
          <a:prstGeom prst="rect">
            <a:avLst/>
          </a:prstGeom>
        </p:spPr>
      </p:pic>
      <p:pic>
        <p:nvPicPr>
          <p:cNvPr id="3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249637">
            <a:off x="16974323" y="295056"/>
            <a:ext cx="1187404" cy="928512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8343900" y="2310808"/>
            <a:ext cx="1752600" cy="965974"/>
          </a:xfrm>
          <a:prstGeom prst="wedgeEllipseCallou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9299" y="394037"/>
            <a:ext cx="4445101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4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9.33 (Tr83) 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53000" y="270577"/>
            <a:ext cx="124206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mảnh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đục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lỗ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tâm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tâm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mảnh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676" y="7101129"/>
            <a:ext cx="4730924" cy="30715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52400" y="3400030"/>
                <a:ext cx="18135600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Bước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1: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Lấy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biệt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A, B, C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rìa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viền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ngoài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mảnh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tôn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Bước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2: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trực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ABC: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trực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BC. </a:t>
                </a:r>
                <a:endPara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Bước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3: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giao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trực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400030"/>
                <a:ext cx="18135600" cy="3785652"/>
              </a:xfrm>
              <a:prstGeom prst="rect">
                <a:avLst/>
              </a:prstGeom>
              <a:blipFill>
                <a:blip r:embed="rId15"/>
                <a:stretch>
                  <a:fillRect l="-1076" r="-1176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762000" y="7116085"/>
            <a:ext cx="9677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trực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cắt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O.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xác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minh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2183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9F86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240859" y="8332437"/>
            <a:ext cx="2837580" cy="233713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703436" y="-543255"/>
            <a:ext cx="2625981" cy="1446677"/>
          </a:xfrm>
          <a:prstGeom prst="rect">
            <a:avLst/>
          </a:prstGeom>
        </p:spPr>
      </p:pic>
      <p:pic>
        <p:nvPicPr>
          <p:cNvPr id="24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606989">
            <a:off x="287314" y="8891806"/>
            <a:ext cx="855145" cy="1230424"/>
          </a:xfrm>
          <a:prstGeom prst="rect">
            <a:avLst/>
          </a:prstGeom>
        </p:spPr>
      </p:pic>
      <p:sp>
        <p:nvSpPr>
          <p:cNvPr id="25" name="Google Shape;7771;p33"/>
          <p:cNvSpPr txBox="1">
            <a:spLocks/>
          </p:cNvSpPr>
          <p:nvPr/>
        </p:nvSpPr>
        <p:spPr>
          <a:xfrm>
            <a:off x="4114800" y="49370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vi-VN" sz="5500" b="1" kern="0" dirty="0">
                <a:solidFill>
                  <a:schemeClr val="tx1"/>
                </a:solidFill>
                <a:latin typeface="Arial" panose="020B0604020202020204" pitchFamily="34" charset="0"/>
              </a:rPr>
              <a:t>KHỞI ĐỘNG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1546265"/>
            <a:ext cx="16535400" cy="7940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hãy trình bày khái niệm đường trung tuyến; định lí sự đồng quy của ba đường trung tuyến; tính chất trọng tâm.</a:t>
            </a:r>
          </a:p>
          <a:p>
            <a:pPr marL="742950" indent="-7429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hãy trình bày khái niệm đường phân giác, định lí về sự đồng quy của ba đường phân giác.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7429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hãy trình bày khái niệm đường trung trực, định lí về sự đồng quy của ba đường trung trực.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7429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hãy trình bày khái niệm đường cao, định lí về sự đồng quy của ba đường cao.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1709809" y="2462058"/>
            <a:ext cx="14850314" cy="1515244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 noProof="1">
                <a:solidFill>
                  <a:srgbClr val="000000"/>
                </a:solidFill>
                <a:cs typeface="Arial" panose="020B0604020202020204" pitchFamily="34" charset="0"/>
                <a:sym typeface="Arial"/>
              </a:rPr>
              <a:t>Câu 1. Tìm phương án sai trong câu sau: Trong tam giác</a:t>
            </a:r>
            <a:endParaRPr lang="vi-VN" sz="4000" kern="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6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9437397" y="4686300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" marR="60960" algn="ctr" defTabSz="1828800">
              <a:lnSpc>
                <a:spcPct val="150000"/>
              </a:lnSpc>
              <a:spcAft>
                <a:spcPts val="2400"/>
              </a:spcAft>
              <a:buClr>
                <a:srgbClr val="000000"/>
              </a:buClr>
            </a:pP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C. </a:t>
            </a:r>
            <a:r>
              <a:rPr lang="en-US" sz="40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đối</a:t>
            </a: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diện</a:t>
            </a: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với</a:t>
            </a: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cạnh</a:t>
            </a: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lớn</a:t>
            </a: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nhất</a:t>
            </a: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là</a:t>
            </a: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góc</a:t>
            </a: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tù</a:t>
            </a: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 </a:t>
            </a:r>
            <a:endParaRPr lang="en-US" sz="36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Arial"/>
            </a:endParaRPr>
          </a:p>
        </p:txBody>
      </p:sp>
      <p:sp>
        <p:nvSpPr>
          <p:cNvPr id="67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1672111" y="7253902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lnSpc>
                <a:spcPct val="150000"/>
              </a:lnSpc>
              <a:buClr>
                <a:srgbClr val="000000"/>
              </a:buClr>
            </a:pPr>
            <a:r>
              <a:rPr lang="en-US" sz="4000" kern="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đối diện với cạnh bé nhất là góc nhọn</a:t>
            </a:r>
            <a:endParaRPr lang="vi-VN" sz="4000" kern="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8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9458720" y="7238353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lnSpc>
                <a:spcPct val="150000"/>
              </a:lnSpc>
              <a:spcAft>
                <a:spcPts val="1600"/>
              </a:spcAft>
              <a:buClr>
                <a:srgbClr val="000000"/>
              </a:buClr>
            </a:pP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D. </a:t>
            </a:r>
            <a:r>
              <a:rPr lang="en-US" sz="40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đối</a:t>
            </a: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diện</a:t>
            </a: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với</a:t>
            </a: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góc</a:t>
            </a: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tù</a:t>
            </a: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(</a:t>
            </a:r>
            <a:r>
              <a:rPr lang="en-US" sz="40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nếu</a:t>
            </a: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có</a:t>
            </a: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) </a:t>
            </a:r>
            <a:r>
              <a:rPr lang="en-US" sz="40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là</a:t>
            </a: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cạnh</a:t>
            </a: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lớn</a:t>
            </a: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nhất</a:t>
            </a: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.</a:t>
            </a:r>
            <a:endParaRPr lang="en-US" sz="4000" kern="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9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1674694" y="4685500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" marR="60960" algn="ctr" defTabSz="1828800">
              <a:lnSpc>
                <a:spcPct val="150000"/>
              </a:lnSpc>
              <a:spcAft>
                <a:spcPts val="2400"/>
              </a:spcAft>
              <a:buClr>
                <a:srgbClr val="000000"/>
              </a:buClr>
            </a:pP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A. </a:t>
            </a:r>
            <a:r>
              <a:rPr lang="en-US" sz="40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đối</a:t>
            </a: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diện</a:t>
            </a: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với</a:t>
            </a: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góc</a:t>
            </a: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lớn</a:t>
            </a: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nhất</a:t>
            </a: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là</a:t>
            </a: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cạnh</a:t>
            </a: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lớn</a:t>
            </a: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nhất</a:t>
            </a: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     </a:t>
            </a:r>
            <a:endParaRPr lang="en-US" sz="36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Arial"/>
            </a:endParaRPr>
          </a:p>
        </p:txBody>
      </p:sp>
      <p:pic>
        <p:nvPicPr>
          <p:cNvPr id="70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884725" y="-1274532"/>
            <a:ext cx="974726" cy="974726"/>
          </a:xfrm>
          <a:prstGeom prst="rect">
            <a:avLst/>
          </a:prstGeom>
        </p:spPr>
      </p:pic>
      <p:pic>
        <p:nvPicPr>
          <p:cNvPr id="71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474628" y="5258966"/>
            <a:ext cx="1706092" cy="1484988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499849" y="7383081"/>
            <a:ext cx="1700244" cy="1514762"/>
          </a:xfrm>
          <a:prstGeom prst="rect">
            <a:avLst/>
          </a:prstGeom>
        </p:spPr>
      </p:pic>
      <p:pic>
        <p:nvPicPr>
          <p:cNvPr id="73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468302" y="4933675"/>
            <a:ext cx="1700244" cy="1514762"/>
          </a:xfrm>
          <a:prstGeom prst="rect">
            <a:avLst/>
          </a:prstGeom>
        </p:spPr>
      </p:pic>
      <p:pic>
        <p:nvPicPr>
          <p:cNvPr id="74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434722" y="7474145"/>
            <a:ext cx="1700244" cy="1514762"/>
          </a:xfrm>
          <a:prstGeom prst="rect">
            <a:avLst/>
          </a:prstGeom>
        </p:spPr>
      </p:pic>
      <p:pic>
        <p:nvPicPr>
          <p:cNvPr id="75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538451" y="-1274532"/>
            <a:ext cx="974726" cy="974726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417466" y="985500"/>
            <a:ext cx="15435000" cy="1414800"/>
          </a:xfrm>
        </p:spPr>
        <p:txBody>
          <a:bodyPr/>
          <a:lstStyle/>
          <a:p>
            <a:r>
              <a:rPr lang="en-US" sz="6000" b="1" dirty="0">
                <a:latin typeface="+mn-lt"/>
              </a:rPr>
              <a:t>TRÒ CHƠI TRẮC NGHIỆM</a:t>
            </a:r>
          </a:p>
        </p:txBody>
      </p:sp>
    </p:spTree>
    <p:extLst>
      <p:ext uri="{BB962C8B-B14F-4D97-AF65-F5344CB8AC3E}">
        <p14:creationId xmlns:p14="http://schemas.microsoft.com/office/powerpoint/2010/main" val="35317099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35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62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862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862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</p:childTnLst>
        </p:cTn>
      </p:par>
    </p:tnLst>
    <p:bldLst>
      <p:bldP spid="66" grpId="1" animBg="1"/>
      <p:bldP spid="67" grpId="1" animBg="1"/>
      <p:bldP spid="68" grpId="1" animBg="1"/>
      <p:bldP spid="6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7190468">
            <a:off x="-1611573" y="5927557"/>
            <a:ext cx="3463350" cy="1921794"/>
          </a:xfrm>
          <a:prstGeom prst="rect">
            <a:avLst/>
          </a:prstGeom>
          <a:noFill/>
          <a:ln>
            <a:noFill/>
          </a:ln>
          <a:effectLst>
            <a:outerShdw blurRad="14288" dist="28575" dir="5400000" algn="bl" rotWithShape="0">
              <a:srgbClr val="000000">
                <a:alpha val="9000"/>
              </a:srgbClr>
            </a:outerShdw>
          </a:effectLst>
        </p:spPr>
      </p:pic>
      <p:pic>
        <p:nvPicPr>
          <p:cNvPr id="276" name="Google Shape;276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14491524" y="94700"/>
            <a:ext cx="3181800" cy="1968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1423241" y="1164814"/>
            <a:ext cx="15423376" cy="232156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lnSpc>
                <a:spcPct val="150000"/>
              </a:lnSpc>
              <a:spcAft>
                <a:spcPts val="1600"/>
              </a:spcAft>
              <a:buClr>
                <a:srgbClr val="000000"/>
              </a:buClr>
            </a:pPr>
            <a:r>
              <a:rPr lang="en-US" sz="40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Câu</a:t>
            </a:r>
            <a:r>
              <a:rPr lang="en-US" sz="4000" b="1" kern="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2. </a:t>
            </a:r>
            <a:r>
              <a:rPr lang="en-US" sz="40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Bộ</a:t>
            </a:r>
            <a:r>
              <a:rPr lang="en-US" sz="4000" b="1" kern="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ba</a:t>
            </a:r>
            <a:r>
              <a:rPr lang="en-US" sz="4000" b="1" kern="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số</a:t>
            </a:r>
            <a:r>
              <a:rPr lang="en-US" sz="4000" b="1" kern="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nào</a:t>
            </a:r>
            <a:r>
              <a:rPr lang="en-US" sz="4000" b="1" kern="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sau</a:t>
            </a:r>
            <a:r>
              <a:rPr lang="en-US" sz="4000" b="1" kern="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đây</a:t>
            </a:r>
            <a:r>
              <a:rPr lang="en-US" sz="4000" b="1" kern="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không</a:t>
            </a:r>
            <a:r>
              <a:rPr lang="en-US" sz="4000" b="1" kern="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là</a:t>
            </a:r>
            <a:r>
              <a:rPr lang="en-US" sz="4000" b="1" kern="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độ</a:t>
            </a:r>
            <a:r>
              <a:rPr lang="en-US" sz="4000" b="1" kern="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dài</a:t>
            </a:r>
            <a:r>
              <a:rPr lang="en-US" sz="4000" b="1" kern="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ba</a:t>
            </a:r>
            <a:r>
              <a:rPr lang="en-US" sz="4000" b="1" kern="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cạnh</a:t>
            </a:r>
            <a:r>
              <a:rPr lang="en-US" sz="4000" b="1" kern="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của</a:t>
            </a:r>
            <a:r>
              <a:rPr lang="en-US" sz="4000" b="1" kern="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</a:p>
          <a:p>
            <a:pPr algn="ctr" defTabSz="1828800">
              <a:lnSpc>
                <a:spcPct val="150000"/>
              </a:lnSpc>
              <a:spcAft>
                <a:spcPts val="1600"/>
              </a:spcAft>
              <a:buClr>
                <a:srgbClr val="000000"/>
              </a:buClr>
            </a:pPr>
            <a:r>
              <a:rPr lang="en-US" sz="40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một</a:t>
            </a:r>
            <a:r>
              <a:rPr lang="en-US" sz="4000" b="1" kern="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tam </a:t>
            </a:r>
            <a:r>
              <a:rPr lang="en-US" sz="40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giác</a:t>
            </a:r>
            <a:r>
              <a:rPr lang="en-US" sz="4000" b="1" kern="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? </a:t>
            </a:r>
            <a:endParaRPr lang="en-US" sz="4000" kern="0" dirty="0">
              <a:solidFill>
                <a:srgbClr val="000000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9442539" y="6972300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r>
              <a:rPr lang="vi-VN" sz="4000" kern="0" noProof="1">
                <a:solidFill>
                  <a:srgbClr val="000000"/>
                </a:solidFill>
                <a:cs typeface="Arial" panose="020B0604020202020204" pitchFamily="34" charset="0"/>
                <a:sym typeface="Arial"/>
              </a:rPr>
              <a:t>D. 4, 7, 3</a:t>
            </a:r>
            <a:endParaRPr lang="vi-VN" sz="4000" kern="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1357963" y="4381500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lnSpc>
                <a:spcPct val="150000"/>
              </a:lnSpc>
              <a:spcAft>
                <a:spcPts val="1600"/>
              </a:spcAft>
              <a:buClr>
                <a:srgbClr val="000000"/>
              </a:buClr>
            </a:pPr>
            <a:r>
              <a:rPr lang="es-ES" sz="4000" kern="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7,5,7</a:t>
            </a:r>
            <a:endParaRPr lang="en-US" sz="4000" kern="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9442539" y="4305300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" marR="60960" algn="ctr" defTabSz="1828800">
              <a:lnSpc>
                <a:spcPct val="150000"/>
              </a:lnSpc>
              <a:buClr>
                <a:srgbClr val="000000"/>
              </a:buClr>
            </a:pP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C. 3, 5, 4</a:t>
            </a:r>
            <a:endParaRPr lang="en-US" sz="36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Arial"/>
            </a:endParaRPr>
          </a:p>
        </p:txBody>
      </p:sp>
      <p:sp>
        <p:nvSpPr>
          <p:cNvPr id="12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1367315" y="6972300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r>
              <a:rPr lang="en-US" sz="4000" kern="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7, 7, 7 </a:t>
            </a:r>
            <a:endParaRPr lang="vi-VN" sz="4000" kern="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884725" y="-1274532"/>
            <a:ext cx="974726" cy="974726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545617" y="7066413"/>
            <a:ext cx="1706092" cy="14849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973080" y="4383382"/>
            <a:ext cx="1700244" cy="1514762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337203" y="6997863"/>
            <a:ext cx="1700244" cy="1514762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231420" y="4492706"/>
            <a:ext cx="1700244" cy="1514762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538451" y="-1274532"/>
            <a:ext cx="974726" cy="97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6417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0" grpId="1" animBg="1"/>
      <p:bldP spid="11" grpId="1" animBg="1"/>
      <p:bldP spid="1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7190468">
            <a:off x="-1611573" y="5927557"/>
            <a:ext cx="3463350" cy="1921794"/>
          </a:xfrm>
          <a:prstGeom prst="rect">
            <a:avLst/>
          </a:prstGeom>
          <a:noFill/>
          <a:ln>
            <a:noFill/>
          </a:ln>
          <a:effectLst>
            <a:outerShdw blurRad="14288" dist="28575" dir="5400000" algn="bl" rotWithShape="0">
              <a:srgbClr val="000000">
                <a:alpha val="9000"/>
              </a:srgbClr>
            </a:outerShdw>
          </a:effectLst>
        </p:spPr>
      </p:pic>
      <p:pic>
        <p:nvPicPr>
          <p:cNvPr id="276" name="Google Shape;276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14491524" y="94700"/>
            <a:ext cx="3181800" cy="1968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1423241" y="1164814"/>
            <a:ext cx="15423376" cy="232156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lnSpc>
                <a:spcPct val="150000"/>
              </a:lnSpc>
              <a:spcAft>
                <a:spcPts val="1600"/>
              </a:spcAft>
              <a:buClr>
                <a:srgbClr val="000000"/>
              </a:buClr>
            </a:pPr>
            <a:r>
              <a:rPr lang="en-US" sz="40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Câu</a:t>
            </a:r>
            <a:r>
              <a:rPr lang="en-US" sz="4000" b="1" kern="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3. Tam </a:t>
            </a:r>
            <a:r>
              <a:rPr lang="en-US" sz="40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giác</a:t>
            </a:r>
            <a:r>
              <a:rPr lang="en-US" sz="4000" b="1" kern="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cân</a:t>
            </a:r>
            <a:r>
              <a:rPr lang="en-US" sz="4000" b="1" kern="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có</a:t>
            </a:r>
            <a:r>
              <a:rPr lang="en-US" sz="4000" b="1" kern="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độ</a:t>
            </a:r>
            <a:r>
              <a:rPr lang="en-US" sz="4000" b="1" kern="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dài</a:t>
            </a:r>
            <a:r>
              <a:rPr lang="en-US" sz="4000" b="1" kern="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cạnh</a:t>
            </a:r>
            <a:r>
              <a:rPr lang="en-US" sz="4000" b="1" kern="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bên</a:t>
            </a:r>
            <a:r>
              <a:rPr lang="en-US" sz="4000" b="1" kern="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b, </a:t>
            </a:r>
            <a:r>
              <a:rPr lang="en-US" sz="40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độ</a:t>
            </a:r>
            <a:r>
              <a:rPr lang="en-US" sz="4000" b="1" kern="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dài</a:t>
            </a:r>
            <a:r>
              <a:rPr lang="en-US" sz="4000" b="1" kern="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cạnh</a:t>
            </a:r>
            <a:r>
              <a:rPr lang="en-US" sz="4000" b="1" kern="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đáy</a:t>
            </a:r>
            <a:r>
              <a:rPr lang="en-US" sz="4000" b="1" kern="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</a:p>
          <a:p>
            <a:pPr algn="ctr" defTabSz="1828800">
              <a:lnSpc>
                <a:spcPct val="150000"/>
              </a:lnSpc>
              <a:spcAft>
                <a:spcPts val="1600"/>
              </a:spcAft>
              <a:buClr>
                <a:srgbClr val="000000"/>
              </a:buClr>
            </a:pPr>
            <a:r>
              <a:rPr lang="en-US" sz="4000" b="1" kern="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d </a:t>
            </a:r>
            <a:r>
              <a:rPr lang="en-US" sz="40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thì</a:t>
            </a:r>
            <a:r>
              <a:rPr lang="en-US" sz="4000" b="1" kern="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ta </a:t>
            </a:r>
            <a:r>
              <a:rPr lang="en-US" sz="40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phải</a:t>
            </a:r>
            <a:r>
              <a:rPr lang="en-US" sz="4000" b="1" kern="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có</a:t>
            </a:r>
            <a:endParaRPr lang="en-US" sz="4000" kern="0" dirty="0">
              <a:solidFill>
                <a:srgbClr val="000000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9442539" y="6972300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r>
              <a:rPr lang="vi-VN" sz="4000" kern="0" noProof="1">
                <a:solidFill>
                  <a:srgbClr val="000000"/>
                </a:solidFill>
                <a:cs typeface="Arial" panose="020B0604020202020204" pitchFamily="34" charset="0"/>
                <a:sym typeface="Arial"/>
              </a:rPr>
              <a:t>D. </a:t>
            </a:r>
            <a:r>
              <a:rPr lang="en-US" sz="4000" kern="0" noProof="1">
                <a:solidFill>
                  <a:srgbClr val="000000"/>
                </a:solidFill>
                <a:cs typeface="Arial" panose="020B0604020202020204" pitchFamily="34" charset="0"/>
                <a:sym typeface="Arial"/>
              </a:rPr>
              <a:t>d </a:t>
            </a:r>
            <a:r>
              <a:rPr lang="vi-VN" sz="4000" kern="0" noProof="1">
                <a:solidFill>
                  <a:srgbClr val="000000"/>
                </a:solidFill>
                <a:cs typeface="Arial" panose="020B0604020202020204" pitchFamily="34" charset="0"/>
                <a:sym typeface="Arial"/>
              </a:rPr>
              <a:t>&lt; 2b</a:t>
            </a:r>
            <a:endParaRPr lang="vi-VN" sz="4000" kern="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1357963" y="4381500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lnSpc>
                <a:spcPct val="150000"/>
              </a:lnSpc>
              <a:spcAft>
                <a:spcPts val="1600"/>
              </a:spcAft>
              <a:buClr>
                <a:srgbClr val="000000"/>
              </a:buClr>
            </a:pPr>
            <a:r>
              <a:rPr lang="es-ES" sz="4000" kern="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d &gt; b</a:t>
            </a:r>
            <a:endParaRPr lang="en-US" sz="4000" kern="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/>
              <p:nvPr/>
            </p:nvSpPr>
            <p:spPr>
              <a:xfrm>
                <a:off x="9442539" y="4305300"/>
                <a:ext cx="7404078" cy="1851998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60960" marR="60960" algn="ctr" defTabSz="182880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4000" dirty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C. d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600" kern="0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11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2539" y="4305300"/>
                <a:ext cx="7404078" cy="1851998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1367315" y="6972300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r>
              <a:rPr lang="en-US" sz="4000" kern="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d = 2b</a:t>
            </a:r>
            <a:endParaRPr lang="vi-VN" sz="4000" kern="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884725" y="-1274532"/>
            <a:ext cx="974726" cy="974726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5545617" y="7066413"/>
            <a:ext cx="1706092" cy="14849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973080" y="4383382"/>
            <a:ext cx="1700244" cy="1514762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7337203" y="6997863"/>
            <a:ext cx="1700244" cy="1514762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7231420" y="4492706"/>
            <a:ext cx="1700244" cy="1514762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5538451" y="-1274532"/>
            <a:ext cx="974726" cy="97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7585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0" grpId="1" animBg="1"/>
      <p:bldP spid="11" grpId="1" animBg="1"/>
      <p:bldP spid="1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1761286" y="1570856"/>
            <a:ext cx="14850314" cy="1515244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828800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 noProof="1">
                <a:solidFill>
                  <a:srgbClr val="000000"/>
                </a:solidFill>
                <a:cs typeface="Arial" panose="020B0604020202020204" pitchFamily="34" charset="0"/>
                <a:sym typeface="Arial"/>
              </a:rPr>
              <a:t>Câu 4. Với mọi tam giác ta đều có:</a:t>
            </a:r>
            <a:endParaRPr kumimoji="0" lang="vi-VN" sz="40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66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9365486" y="4229900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" marR="60960" lvl="0" algn="ctr" defTabSz="1828800">
              <a:lnSpc>
                <a:spcPct val="150000"/>
              </a:lnSpc>
              <a:spcAft>
                <a:spcPts val="2400"/>
              </a:spcAft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ea typeface="Times New Roman" panose="02020603050405020304" pitchFamily="18" charset="0"/>
                <a:sym typeface="Arial"/>
              </a:rPr>
              <a:t>C. mỗi cạnh nhỏ hơn </a:t>
            </a:r>
            <a:r>
              <a:rPr lang="en-US" sz="4000" kern="0" dirty="0">
                <a:solidFill>
                  <a:srgbClr val="000000"/>
                </a:solidFill>
                <a:ea typeface="Times New Roman" panose="02020603050405020304" pitchFamily="18" charset="0"/>
                <a:sym typeface="Arial"/>
              </a:rPr>
              <a:t>          </a:t>
            </a:r>
            <a:r>
              <a:rPr lang="vi-VN" sz="4000" kern="0" dirty="0">
                <a:solidFill>
                  <a:srgbClr val="000000"/>
                </a:solidFill>
                <a:ea typeface="Times New Roman" panose="02020603050405020304" pitchFamily="18" charset="0"/>
                <a:sym typeface="Arial"/>
              </a:rPr>
              <a:t>nửa chu vi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  <a:sym typeface="Arial"/>
            </a:endParaRPr>
          </a:p>
        </p:txBody>
      </p:sp>
      <p:sp>
        <p:nvSpPr>
          <p:cNvPr id="67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1600200" y="6797502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828800">
              <a:lnSpc>
                <a:spcPct val="150000"/>
              </a:lnSpc>
              <a:buClr>
                <a:srgbClr val="000000"/>
              </a:buClr>
            </a:pPr>
            <a:r>
              <a:rPr lang="vi-VN" sz="4000" kern="0" noProof="1">
                <a:solidFill>
                  <a:srgbClr val="000000"/>
                </a:solidFill>
                <a:cs typeface="Arial" panose="020B0604020202020204" pitchFamily="34" charset="0"/>
                <a:sym typeface="Arial"/>
              </a:rPr>
              <a:t>B. mỗi cạnh lớn hơn hoặc bằng nửa chu vi</a:t>
            </a:r>
            <a:endParaRPr kumimoji="0" lang="vi-VN" sz="40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68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9386809" y="6781953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828800">
              <a:lnSpc>
                <a:spcPct val="150000"/>
              </a:lnSpc>
              <a:spcAft>
                <a:spcPts val="1600"/>
              </a:spcAft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D. cả ba trường hợp trên đều có thể xảy ra.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9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1602783" y="4229100"/>
            <a:ext cx="7401495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3910" marR="60960" lvl="0" indent="-742950" algn="ctr" defTabSz="1828800">
              <a:lnSpc>
                <a:spcPct val="150000"/>
              </a:lnSpc>
              <a:spcAft>
                <a:spcPts val="2400"/>
              </a:spcAft>
              <a:buClr>
                <a:srgbClr val="000000"/>
              </a:buClr>
              <a:buAutoNum type="alphaUcPeriod"/>
            </a:pPr>
            <a:r>
              <a:rPr lang="vi-VN" sz="4000" kern="0" dirty="0">
                <a:solidFill>
                  <a:srgbClr val="000000"/>
                </a:solidFill>
                <a:ea typeface="Times New Roman" panose="02020603050405020304" pitchFamily="18" charset="0"/>
                <a:sym typeface="Arial"/>
              </a:rPr>
              <a:t>mỗi cạnh lớn hơn </a:t>
            </a:r>
            <a:r>
              <a:rPr lang="en-US" sz="4000" kern="0" dirty="0">
                <a:solidFill>
                  <a:srgbClr val="000000"/>
                </a:solidFill>
                <a:ea typeface="Times New Roman" panose="02020603050405020304" pitchFamily="18" charset="0"/>
                <a:sym typeface="Arial"/>
              </a:rPr>
              <a:t>           </a:t>
            </a:r>
            <a:r>
              <a:rPr lang="vi-VN" sz="4000" kern="0" dirty="0">
                <a:solidFill>
                  <a:srgbClr val="000000"/>
                </a:solidFill>
                <a:ea typeface="Times New Roman" panose="02020603050405020304" pitchFamily="18" charset="0"/>
                <a:sym typeface="Arial"/>
              </a:rPr>
              <a:t>nửa chu vi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  <a:sym typeface="Arial"/>
            </a:endParaRPr>
          </a:p>
        </p:txBody>
      </p:sp>
      <p:pic>
        <p:nvPicPr>
          <p:cNvPr id="70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884725" y="-1274532"/>
            <a:ext cx="974726" cy="974726"/>
          </a:xfrm>
          <a:prstGeom prst="rect">
            <a:avLst/>
          </a:prstGeom>
        </p:spPr>
      </p:pic>
      <p:pic>
        <p:nvPicPr>
          <p:cNvPr id="71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402717" y="4802566"/>
            <a:ext cx="1706092" cy="1484988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427938" y="6926681"/>
            <a:ext cx="1700244" cy="1514762"/>
          </a:xfrm>
          <a:prstGeom prst="rect">
            <a:avLst/>
          </a:prstGeom>
        </p:spPr>
      </p:pic>
      <p:pic>
        <p:nvPicPr>
          <p:cNvPr id="73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396391" y="4477275"/>
            <a:ext cx="1700244" cy="1514762"/>
          </a:xfrm>
          <a:prstGeom prst="rect">
            <a:avLst/>
          </a:prstGeom>
        </p:spPr>
      </p:pic>
      <p:pic>
        <p:nvPicPr>
          <p:cNvPr id="74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362811" y="7017745"/>
            <a:ext cx="1700244" cy="1514762"/>
          </a:xfrm>
          <a:prstGeom prst="rect">
            <a:avLst/>
          </a:prstGeom>
        </p:spPr>
      </p:pic>
      <p:pic>
        <p:nvPicPr>
          <p:cNvPr id="75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538451" y="-1274532"/>
            <a:ext cx="974726" cy="97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8174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35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62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862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862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</p:childTnLst>
        </p:cTn>
      </p:par>
    </p:tnLst>
    <p:bldLst>
      <p:bldP spid="66" grpId="1" animBg="1"/>
      <p:bldP spid="67" grpId="1" animBg="1"/>
      <p:bldP spid="68" grpId="1" animBg="1"/>
      <p:bldP spid="69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7190468">
            <a:off x="-1611573" y="5927557"/>
            <a:ext cx="3463350" cy="1921794"/>
          </a:xfrm>
          <a:prstGeom prst="rect">
            <a:avLst/>
          </a:prstGeom>
          <a:noFill/>
          <a:ln>
            <a:noFill/>
          </a:ln>
          <a:effectLst>
            <a:outerShdw blurRad="14288" dist="28575" dir="5400000" algn="bl" rotWithShape="0">
              <a:srgbClr val="000000">
                <a:alpha val="9000"/>
              </a:srgbClr>
            </a:outerShdw>
          </a:effectLst>
        </p:spPr>
      </p:pic>
      <p:pic>
        <p:nvPicPr>
          <p:cNvPr id="276" name="Google Shape;276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14491524" y="94700"/>
            <a:ext cx="3181800" cy="1968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838200" y="1257300"/>
            <a:ext cx="16636159" cy="232156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828800">
              <a:lnSpc>
                <a:spcPct val="150000"/>
              </a:lnSpc>
              <a:spcAft>
                <a:spcPts val="1600"/>
              </a:spcAft>
              <a:buClr>
                <a:srgbClr val="000000"/>
              </a:buClr>
            </a:pPr>
            <a:r>
              <a:rPr lang="vi-VN" sz="4000" b="1" kern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Câu 5. Xét hai đường trung tuyến BM, CN của tam giác ABC có BC = 4 cm. Trong các số sau, số nào có thể là tổng độ dài BM + CN?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9442539" y="6972300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828800">
              <a:buClr>
                <a:srgbClr val="000000"/>
              </a:buClr>
            </a:pPr>
            <a:r>
              <a:rPr lang="vi-VN" sz="4000" kern="0" noProof="1">
                <a:solidFill>
                  <a:srgbClr val="000000"/>
                </a:solidFill>
                <a:cs typeface="Arial" panose="020B0604020202020204" pitchFamily="34" charset="0"/>
                <a:sym typeface="Arial"/>
              </a:rPr>
              <a:t>D. 6,5 cm</a:t>
            </a:r>
            <a:endParaRPr kumimoji="0" lang="vi-VN" sz="40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1357963" y="4381500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828800">
              <a:lnSpc>
                <a:spcPct val="150000"/>
              </a:lnSpc>
              <a:spcAft>
                <a:spcPts val="1600"/>
              </a:spcAft>
              <a:buClr>
                <a:srgbClr val="000000"/>
              </a:buClr>
            </a:pPr>
            <a:r>
              <a:rPr lang="es-ES" sz="4000" kern="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5 cm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9442539" y="4305300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" marR="60960" lvl="0" algn="ctr" defTabSz="1828800">
              <a:lnSpc>
                <a:spcPct val="150000"/>
              </a:lnSpc>
              <a:buClr>
                <a:srgbClr val="000000"/>
              </a:buClr>
            </a:pPr>
            <a:r>
              <a:rPr lang="en-US" sz="4000" dirty="0">
                <a:solidFill>
                  <a:srgbClr val="5D412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C. 6 cm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5D412D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  <a:sym typeface="Arial"/>
            </a:endParaRPr>
          </a:p>
        </p:txBody>
      </p:sp>
      <p:sp>
        <p:nvSpPr>
          <p:cNvPr id="12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1367315" y="6972300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828800">
              <a:buClr>
                <a:srgbClr val="000000"/>
              </a:buClr>
            </a:pPr>
            <a:r>
              <a:rPr lang="en-US" sz="4000" kern="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5,5 cm</a:t>
            </a:r>
            <a:endParaRPr kumimoji="0" lang="vi-VN" sz="40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884725" y="-1274532"/>
            <a:ext cx="974726" cy="974726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545617" y="7066413"/>
            <a:ext cx="1706092" cy="14849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973080" y="4383382"/>
            <a:ext cx="1700244" cy="1514762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337203" y="6997863"/>
            <a:ext cx="1700244" cy="1514762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231420" y="4492706"/>
            <a:ext cx="1700244" cy="1514762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538451" y="-1274532"/>
            <a:ext cx="974726" cy="97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920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0" grpId="1" animBg="1"/>
      <p:bldP spid="11" grpId="1" animBg="1"/>
      <p:bldP spid="12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7190468">
            <a:off x="-1611573" y="5927557"/>
            <a:ext cx="3463350" cy="1921794"/>
          </a:xfrm>
          <a:prstGeom prst="rect">
            <a:avLst/>
          </a:prstGeom>
          <a:noFill/>
          <a:ln>
            <a:noFill/>
          </a:ln>
          <a:effectLst>
            <a:outerShdw blurRad="14288" dist="28575" dir="5400000" algn="bl" rotWithShape="0">
              <a:srgbClr val="000000">
                <a:alpha val="9000"/>
              </a:srgbClr>
            </a:outerShdw>
          </a:effectLst>
        </p:spPr>
      </p:pic>
      <p:pic>
        <p:nvPicPr>
          <p:cNvPr id="276" name="Google Shape;276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14491524" y="94700"/>
            <a:ext cx="3181800" cy="19686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/>
              <p:nvPr/>
            </p:nvSpPr>
            <p:spPr>
              <a:xfrm>
                <a:off x="838200" y="1104900"/>
                <a:ext cx="16636159" cy="2851303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b="1" dirty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6.</a:t>
                </a:r>
                <a:r>
                  <a:rPr lang="en-US" sz="4000" b="1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b="1" dirty="0" err="1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b="1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ABC </a:t>
                </a:r>
                <a:r>
                  <a:rPr lang="en-US" sz="4000" b="1" dirty="0" err="1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b="1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000" b="1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đo</a:t>
                </a:r>
                <a:r>
                  <a:rPr lang="en-US" sz="4000" b="1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ba</a:t>
                </a:r>
                <a:r>
                  <a:rPr lang="en-US" sz="4000" b="1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b="1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thoả</a:t>
                </a:r>
                <a:r>
                  <a:rPr lang="en-US" sz="4000" b="1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mãn</a:t>
                </a:r>
                <a:r>
                  <a:rPr lang="en-US" sz="4000" b="1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𝑨</m:t>
                        </m:r>
                      </m:e>
                    </m:acc>
                  </m:oMath>
                </a14:m>
                <a:r>
                  <a:rPr lang="en-US" sz="4000" b="1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𝑩</m:t>
                        </m:r>
                      </m:e>
                    </m:acc>
                  </m:oMath>
                </a14:m>
                <a:r>
                  <a:rPr lang="en-US" sz="4000" b="1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𝑪</m:t>
                        </m:r>
                      </m:e>
                    </m:acc>
                  </m:oMath>
                </a14:m>
                <a:r>
                  <a:rPr lang="en-US" sz="4000" b="1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Hai </a:t>
                </a:r>
                <a:r>
                  <a:rPr lang="en-US" sz="4000" b="1" dirty="0" err="1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tia</a:t>
                </a:r>
                <a:r>
                  <a:rPr lang="en-US" sz="4000" b="1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phân</a:t>
                </a:r>
                <a:r>
                  <a:rPr lang="en-US" sz="4000" b="1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b="1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b="1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b="1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</a:t>
                </a:r>
                <a:r>
                  <a:rPr lang="en-US" sz="4000" b="1" dirty="0" err="1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b="1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b="1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 </a:t>
                </a:r>
                <a:r>
                  <a:rPr lang="en-US" sz="4000" b="1" dirty="0" err="1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cắt</a:t>
                </a:r>
                <a:r>
                  <a:rPr lang="en-US" sz="4000" b="1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4000" b="1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 b="1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b="1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I. </a:t>
                </a:r>
                <a:r>
                  <a:rPr lang="en-US" sz="4000" b="1" dirty="0" err="1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Khi</a:t>
                </a:r>
                <a:r>
                  <a:rPr lang="en-US" sz="4000" b="1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000" b="1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b="1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BIC </a:t>
                </a:r>
                <a:r>
                  <a:rPr lang="en-US" sz="4000" b="1" dirty="0" err="1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b="1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000" b="1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đo</a:t>
                </a:r>
                <a:r>
                  <a:rPr lang="en-US" sz="4000" b="1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b="1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4000" b="1" dirty="0">
                  <a:solidFill>
                    <a:schemeClr val="tx1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104900"/>
                <a:ext cx="16636159" cy="2851303"/>
              </a:xfrm>
              <a:prstGeom prst="roundRect">
                <a:avLst/>
              </a:prstGeom>
              <a:blipFill>
                <a:blip r:embed="rId9"/>
                <a:stretch>
                  <a:fillRect l="-476" r="-440" b="-55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9442539" y="6972300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D.135</a:t>
            </a:r>
            <a:r>
              <a:rPr lang="en-US" sz="4000" baseline="300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endParaRPr lang="en-US" sz="4000" dirty="0">
              <a:solidFill>
                <a:schemeClr val="accent6">
                  <a:lumMod val="1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1357963" y="4381500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828800">
              <a:lnSpc>
                <a:spcPct val="150000"/>
              </a:lnSpc>
              <a:spcAft>
                <a:spcPts val="1600"/>
              </a:spcAft>
              <a:buClr>
                <a:srgbClr val="000000"/>
              </a:buClr>
            </a:pP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A. 120</a:t>
            </a:r>
            <a:r>
              <a:rPr lang="en-US" sz="4000" baseline="300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1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9442539" y="4305300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" marR="60960" lvl="0" algn="ctr" defTabSz="1828800">
              <a:lnSpc>
                <a:spcPct val="150000"/>
              </a:lnSpc>
              <a:buClr>
                <a:srgbClr val="000000"/>
              </a:buClr>
            </a:pP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C. 130</a:t>
            </a:r>
            <a:r>
              <a:rPr lang="en-US" sz="4000" baseline="300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1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sym typeface="Arial"/>
            </a:endParaRPr>
          </a:p>
        </p:txBody>
      </p:sp>
      <p:sp>
        <p:nvSpPr>
          <p:cNvPr id="12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1367315" y="6972300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828800">
              <a:buClr>
                <a:srgbClr val="000000"/>
              </a:buClr>
            </a:pP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B. 125</a:t>
            </a:r>
            <a:r>
              <a:rPr lang="en-US" sz="4000" baseline="300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endParaRPr kumimoji="0" lang="vi-VN" sz="4000" b="0" i="0" u="none" strike="noStrike" kern="0" cap="none" spc="0" normalizeH="0" baseline="0" noProof="1">
              <a:ln>
                <a:noFill/>
              </a:ln>
              <a:solidFill>
                <a:schemeClr val="accent6">
                  <a:lumMod val="1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884725" y="-1274532"/>
            <a:ext cx="974726" cy="974726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5545617" y="7066413"/>
            <a:ext cx="1706092" cy="14849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973080" y="4383382"/>
            <a:ext cx="1700244" cy="1514762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7337203" y="6997863"/>
            <a:ext cx="1700244" cy="1514762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7231420" y="4492706"/>
            <a:ext cx="1700244" cy="1514762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5538451" y="-1274532"/>
            <a:ext cx="974726" cy="97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14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0" grpId="1" animBg="1"/>
      <p:bldP spid="11" grpId="1" animBg="1"/>
      <p:bldP spid="12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9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750455" y="-419100"/>
            <a:ext cx="3512199" cy="193490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03083">
            <a:off x="4526261" y="7682230"/>
            <a:ext cx="3538198" cy="2914188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892100" y="2171700"/>
            <a:ext cx="12611100" cy="6019800"/>
            <a:chOff x="0" y="0"/>
            <a:chExt cx="9547412" cy="4840941"/>
          </a:xfrm>
        </p:grpSpPr>
        <p:sp>
          <p:nvSpPr>
            <p:cNvPr id="5" name="Freeform 5"/>
            <p:cNvSpPr/>
            <p:nvPr/>
          </p:nvSpPr>
          <p:spPr>
            <a:xfrm>
              <a:off x="10160" y="16510"/>
              <a:ext cx="9524552" cy="4813001"/>
            </a:xfrm>
            <a:custGeom>
              <a:avLst/>
              <a:gdLst/>
              <a:ahLst/>
              <a:cxnLst/>
              <a:rect l="l" t="t" r="r" b="b"/>
              <a:pathLst>
                <a:path w="9524552" h="4813001">
                  <a:moveTo>
                    <a:pt x="9524552" y="4813001"/>
                  </a:moveTo>
                  <a:lnTo>
                    <a:pt x="0" y="4805381"/>
                  </a:lnTo>
                  <a:lnTo>
                    <a:pt x="0" y="1682501"/>
                  </a:lnTo>
                  <a:lnTo>
                    <a:pt x="17780" y="19050"/>
                  </a:lnTo>
                  <a:lnTo>
                    <a:pt x="4747752" y="0"/>
                  </a:lnTo>
                  <a:lnTo>
                    <a:pt x="9505502" y="5080"/>
                  </a:lnTo>
                  <a:close/>
                </a:path>
              </a:pathLst>
            </a:custGeom>
            <a:solidFill>
              <a:srgbClr val="FFF5DE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-3810" y="0"/>
              <a:ext cx="9553762" cy="4839671"/>
            </a:xfrm>
            <a:custGeom>
              <a:avLst/>
              <a:gdLst/>
              <a:ahLst/>
              <a:cxnLst/>
              <a:rect l="l" t="t" r="r" b="b"/>
              <a:pathLst>
                <a:path w="9553762" h="4839671">
                  <a:moveTo>
                    <a:pt x="9519472" y="21590"/>
                  </a:moveTo>
                  <a:cubicBezTo>
                    <a:pt x="9520742" y="34290"/>
                    <a:pt x="9520742" y="44450"/>
                    <a:pt x="9522012" y="54610"/>
                  </a:cubicBezTo>
                  <a:cubicBezTo>
                    <a:pt x="9524552" y="137275"/>
                    <a:pt x="9525822" y="242900"/>
                    <a:pt x="9528362" y="344752"/>
                  </a:cubicBezTo>
                  <a:cubicBezTo>
                    <a:pt x="9528362" y="491872"/>
                    <a:pt x="9541062" y="3392779"/>
                    <a:pt x="9547412" y="3539899"/>
                  </a:cubicBezTo>
                  <a:cubicBezTo>
                    <a:pt x="9553762" y="3762465"/>
                    <a:pt x="9549952" y="3988803"/>
                    <a:pt x="9549952" y="4211370"/>
                  </a:cubicBezTo>
                  <a:cubicBezTo>
                    <a:pt x="9549952" y="4407530"/>
                    <a:pt x="9551222" y="4588601"/>
                    <a:pt x="9552492" y="4778711"/>
                  </a:cubicBezTo>
                  <a:cubicBezTo>
                    <a:pt x="9552492" y="4800301"/>
                    <a:pt x="9552492" y="4814271"/>
                    <a:pt x="9552492" y="4838401"/>
                  </a:cubicBezTo>
                  <a:cubicBezTo>
                    <a:pt x="9529632" y="4838401"/>
                    <a:pt x="9509312" y="4839671"/>
                    <a:pt x="9463565" y="4838401"/>
                  </a:cubicBezTo>
                  <a:cubicBezTo>
                    <a:pt x="8976909" y="4833321"/>
                    <a:pt x="8482766" y="4839671"/>
                    <a:pt x="7996111" y="4834591"/>
                  </a:cubicBezTo>
                  <a:cubicBezTo>
                    <a:pt x="7704118" y="4830781"/>
                    <a:pt x="7419611" y="4833321"/>
                    <a:pt x="7127618" y="4830781"/>
                  </a:cubicBezTo>
                  <a:cubicBezTo>
                    <a:pt x="6992852" y="4829511"/>
                    <a:pt x="6858085" y="4828241"/>
                    <a:pt x="6723319" y="4826971"/>
                  </a:cubicBezTo>
                  <a:cubicBezTo>
                    <a:pt x="6640961" y="4826971"/>
                    <a:pt x="6566092" y="4828241"/>
                    <a:pt x="6483735" y="4828241"/>
                  </a:cubicBezTo>
                  <a:cubicBezTo>
                    <a:pt x="6274098" y="4826971"/>
                    <a:pt x="5697599" y="4828241"/>
                    <a:pt x="5487962" y="4826971"/>
                  </a:cubicBezTo>
                  <a:cubicBezTo>
                    <a:pt x="5338222" y="4825701"/>
                    <a:pt x="2343418" y="4834591"/>
                    <a:pt x="2193677" y="4833321"/>
                  </a:cubicBezTo>
                  <a:cubicBezTo>
                    <a:pt x="2156242" y="4833321"/>
                    <a:pt x="2111320" y="4834591"/>
                    <a:pt x="2073885" y="4834591"/>
                  </a:cubicBezTo>
                  <a:cubicBezTo>
                    <a:pt x="1984041" y="4834591"/>
                    <a:pt x="1901684" y="4835861"/>
                    <a:pt x="1811840" y="4835861"/>
                  </a:cubicBezTo>
                  <a:cubicBezTo>
                    <a:pt x="1587230" y="4835861"/>
                    <a:pt x="1370106" y="4834591"/>
                    <a:pt x="1145496" y="4833321"/>
                  </a:cubicBezTo>
                  <a:cubicBezTo>
                    <a:pt x="1010730" y="4832051"/>
                    <a:pt x="875964" y="4830781"/>
                    <a:pt x="748684" y="4829511"/>
                  </a:cubicBezTo>
                  <a:cubicBezTo>
                    <a:pt x="509100" y="4828241"/>
                    <a:pt x="269516" y="4826971"/>
                    <a:pt x="48260" y="4826971"/>
                  </a:cubicBezTo>
                  <a:cubicBezTo>
                    <a:pt x="38100" y="4826971"/>
                    <a:pt x="29210" y="4826971"/>
                    <a:pt x="19050" y="4825701"/>
                  </a:cubicBezTo>
                  <a:cubicBezTo>
                    <a:pt x="10160" y="4824431"/>
                    <a:pt x="5080" y="4818081"/>
                    <a:pt x="7620" y="4809191"/>
                  </a:cubicBezTo>
                  <a:cubicBezTo>
                    <a:pt x="16510" y="4777216"/>
                    <a:pt x="12700" y="4682908"/>
                    <a:pt x="11430" y="4584828"/>
                  </a:cubicBezTo>
                  <a:cubicBezTo>
                    <a:pt x="10160" y="4384896"/>
                    <a:pt x="6350" y="4188736"/>
                    <a:pt x="7620" y="3988803"/>
                  </a:cubicBezTo>
                  <a:cubicBezTo>
                    <a:pt x="5080" y="3739831"/>
                    <a:pt x="0" y="657854"/>
                    <a:pt x="7620" y="405109"/>
                  </a:cubicBezTo>
                  <a:cubicBezTo>
                    <a:pt x="8890" y="356069"/>
                    <a:pt x="7620" y="303257"/>
                    <a:pt x="8890" y="254217"/>
                  </a:cubicBezTo>
                  <a:cubicBezTo>
                    <a:pt x="10160" y="174998"/>
                    <a:pt x="12700" y="88235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2341" y="30480"/>
                    <a:pt x="202133" y="29210"/>
                  </a:cubicBezTo>
                  <a:cubicBezTo>
                    <a:pt x="404282" y="25400"/>
                    <a:pt x="606431" y="22860"/>
                    <a:pt x="816068" y="20320"/>
                  </a:cubicBezTo>
                  <a:cubicBezTo>
                    <a:pt x="958321" y="17780"/>
                    <a:pt x="1100574" y="16510"/>
                    <a:pt x="1235340" y="13970"/>
                  </a:cubicBezTo>
                  <a:cubicBezTo>
                    <a:pt x="1370106" y="11430"/>
                    <a:pt x="1512360" y="8890"/>
                    <a:pt x="1647126" y="8890"/>
                  </a:cubicBezTo>
                  <a:cubicBezTo>
                    <a:pt x="1796866" y="7620"/>
                    <a:pt x="1946606" y="10160"/>
                    <a:pt x="2096346" y="8890"/>
                  </a:cubicBezTo>
                  <a:cubicBezTo>
                    <a:pt x="2283522" y="8890"/>
                    <a:pt x="5675137" y="6350"/>
                    <a:pt x="5862313" y="5080"/>
                  </a:cubicBezTo>
                  <a:cubicBezTo>
                    <a:pt x="6042001" y="3810"/>
                    <a:pt x="6221689" y="2540"/>
                    <a:pt x="6408864" y="2540"/>
                  </a:cubicBezTo>
                  <a:cubicBezTo>
                    <a:pt x="6715832" y="1270"/>
                    <a:pt x="7015312" y="0"/>
                    <a:pt x="7322280" y="0"/>
                  </a:cubicBezTo>
                  <a:cubicBezTo>
                    <a:pt x="7449559" y="0"/>
                    <a:pt x="7584325" y="2540"/>
                    <a:pt x="7711605" y="2540"/>
                  </a:cubicBezTo>
                  <a:cubicBezTo>
                    <a:pt x="8063494" y="3810"/>
                    <a:pt x="8422871" y="5080"/>
                    <a:pt x="8774760" y="7620"/>
                  </a:cubicBezTo>
                  <a:cubicBezTo>
                    <a:pt x="8961935" y="8890"/>
                    <a:pt x="9149111" y="12700"/>
                    <a:pt x="9336285" y="16510"/>
                  </a:cubicBezTo>
                  <a:cubicBezTo>
                    <a:pt x="9381207" y="16510"/>
                    <a:pt x="9426129" y="16510"/>
                    <a:pt x="9463565" y="16510"/>
                  </a:cubicBezTo>
                  <a:cubicBezTo>
                    <a:pt x="9500422" y="17780"/>
                    <a:pt x="9509312" y="20320"/>
                    <a:pt x="9519472" y="21590"/>
                  </a:cubicBezTo>
                  <a:close/>
                  <a:moveTo>
                    <a:pt x="9529632" y="4821891"/>
                  </a:moveTo>
                  <a:cubicBezTo>
                    <a:pt x="9530902" y="4805381"/>
                    <a:pt x="9532172" y="4792681"/>
                    <a:pt x="9532172" y="4779981"/>
                  </a:cubicBezTo>
                  <a:cubicBezTo>
                    <a:pt x="9530902" y="4569739"/>
                    <a:pt x="9529632" y="4369807"/>
                    <a:pt x="9529632" y="4154785"/>
                  </a:cubicBezTo>
                  <a:cubicBezTo>
                    <a:pt x="9529632" y="4056705"/>
                    <a:pt x="9532172" y="3958625"/>
                    <a:pt x="9530902" y="3860545"/>
                  </a:cubicBezTo>
                  <a:cubicBezTo>
                    <a:pt x="9530902" y="3770009"/>
                    <a:pt x="9529632" y="3675702"/>
                    <a:pt x="9528362" y="3585166"/>
                  </a:cubicBezTo>
                  <a:cubicBezTo>
                    <a:pt x="9523282" y="3445591"/>
                    <a:pt x="9511852" y="556001"/>
                    <a:pt x="9511852" y="416426"/>
                  </a:cubicBezTo>
                  <a:cubicBezTo>
                    <a:pt x="9509312" y="299484"/>
                    <a:pt x="9506772" y="178770"/>
                    <a:pt x="9504232" y="63500"/>
                  </a:cubicBezTo>
                  <a:cubicBezTo>
                    <a:pt x="9502962" y="44450"/>
                    <a:pt x="9501692" y="43180"/>
                    <a:pt x="9441104" y="41910"/>
                  </a:cubicBezTo>
                  <a:cubicBezTo>
                    <a:pt x="9418643" y="41910"/>
                    <a:pt x="9403669" y="41910"/>
                    <a:pt x="9381208" y="40640"/>
                  </a:cubicBezTo>
                  <a:cubicBezTo>
                    <a:pt x="9194033" y="36830"/>
                    <a:pt x="8999370" y="31750"/>
                    <a:pt x="8812195" y="30480"/>
                  </a:cubicBezTo>
                  <a:cubicBezTo>
                    <a:pt x="8355488" y="26670"/>
                    <a:pt x="7891293" y="25400"/>
                    <a:pt x="7434585" y="22860"/>
                  </a:cubicBezTo>
                  <a:cubicBezTo>
                    <a:pt x="7367202" y="22860"/>
                    <a:pt x="7292332" y="22860"/>
                    <a:pt x="7224949" y="22860"/>
                  </a:cubicBezTo>
                  <a:cubicBezTo>
                    <a:pt x="7112644" y="22860"/>
                    <a:pt x="7000339" y="22860"/>
                    <a:pt x="6895520" y="22860"/>
                  </a:cubicBezTo>
                  <a:cubicBezTo>
                    <a:pt x="6655936" y="22860"/>
                    <a:pt x="6416352" y="22860"/>
                    <a:pt x="6184254" y="24130"/>
                  </a:cubicBezTo>
                  <a:cubicBezTo>
                    <a:pt x="5982105" y="25400"/>
                    <a:pt x="2575515" y="29210"/>
                    <a:pt x="2373366" y="29210"/>
                  </a:cubicBezTo>
                  <a:cubicBezTo>
                    <a:pt x="2043937" y="29210"/>
                    <a:pt x="1714509" y="26670"/>
                    <a:pt x="1385081" y="33020"/>
                  </a:cubicBezTo>
                  <a:cubicBezTo>
                    <a:pt x="1212879" y="36830"/>
                    <a:pt x="1048165" y="36830"/>
                    <a:pt x="883451" y="38100"/>
                  </a:cubicBezTo>
                  <a:cubicBezTo>
                    <a:pt x="598944" y="41910"/>
                    <a:pt x="314438" y="45720"/>
                    <a:pt x="49530" y="50800"/>
                  </a:cubicBezTo>
                  <a:cubicBezTo>
                    <a:pt x="36830" y="50800"/>
                    <a:pt x="34290" y="53340"/>
                    <a:pt x="33020" y="76918"/>
                  </a:cubicBezTo>
                  <a:cubicBezTo>
                    <a:pt x="31750" y="144820"/>
                    <a:pt x="31750" y="212721"/>
                    <a:pt x="30480" y="280623"/>
                  </a:cubicBezTo>
                  <a:cubicBezTo>
                    <a:pt x="29210" y="393792"/>
                    <a:pt x="26670" y="503189"/>
                    <a:pt x="25400" y="616358"/>
                  </a:cubicBezTo>
                  <a:cubicBezTo>
                    <a:pt x="20320" y="737072"/>
                    <a:pt x="26670" y="3687019"/>
                    <a:pt x="29210" y="3807733"/>
                  </a:cubicBezTo>
                  <a:cubicBezTo>
                    <a:pt x="29210" y="3935991"/>
                    <a:pt x="29210" y="4068022"/>
                    <a:pt x="30480" y="4196280"/>
                  </a:cubicBezTo>
                  <a:cubicBezTo>
                    <a:pt x="30480" y="4290588"/>
                    <a:pt x="33020" y="4384896"/>
                    <a:pt x="33020" y="4479204"/>
                  </a:cubicBezTo>
                  <a:cubicBezTo>
                    <a:pt x="33020" y="4581056"/>
                    <a:pt x="33020" y="4682908"/>
                    <a:pt x="31750" y="4779981"/>
                  </a:cubicBezTo>
                  <a:cubicBezTo>
                    <a:pt x="31750" y="4783791"/>
                    <a:pt x="31750" y="4786331"/>
                    <a:pt x="31750" y="4790141"/>
                  </a:cubicBezTo>
                  <a:cubicBezTo>
                    <a:pt x="31750" y="4800301"/>
                    <a:pt x="35560" y="4804111"/>
                    <a:pt x="44450" y="4804111"/>
                  </a:cubicBezTo>
                  <a:cubicBezTo>
                    <a:pt x="97315" y="4804111"/>
                    <a:pt x="202133" y="4805381"/>
                    <a:pt x="299464" y="4805381"/>
                  </a:cubicBezTo>
                  <a:cubicBezTo>
                    <a:pt x="441717" y="4805381"/>
                    <a:pt x="591457" y="4802841"/>
                    <a:pt x="733711" y="4805381"/>
                  </a:cubicBezTo>
                  <a:cubicBezTo>
                    <a:pt x="965808" y="4809191"/>
                    <a:pt x="1197905" y="4811731"/>
                    <a:pt x="1430003" y="4810461"/>
                  </a:cubicBezTo>
                  <a:cubicBezTo>
                    <a:pt x="1579743" y="4809191"/>
                    <a:pt x="1721996" y="4811731"/>
                    <a:pt x="1871736" y="4811731"/>
                  </a:cubicBezTo>
                  <a:cubicBezTo>
                    <a:pt x="2088859" y="4811731"/>
                    <a:pt x="2305983" y="4810461"/>
                    <a:pt x="2523106" y="4811731"/>
                  </a:cubicBezTo>
                  <a:cubicBezTo>
                    <a:pt x="2845047" y="4813001"/>
                    <a:pt x="6378917" y="4802841"/>
                    <a:pt x="6708345" y="4805381"/>
                  </a:cubicBezTo>
                  <a:cubicBezTo>
                    <a:pt x="6850598" y="4806651"/>
                    <a:pt x="6992852" y="4807921"/>
                    <a:pt x="7127618" y="4807921"/>
                  </a:cubicBezTo>
                  <a:cubicBezTo>
                    <a:pt x="7374689" y="4810461"/>
                    <a:pt x="7614273" y="4806651"/>
                    <a:pt x="7861344" y="4810461"/>
                  </a:cubicBezTo>
                  <a:cubicBezTo>
                    <a:pt x="8063494" y="4813001"/>
                    <a:pt x="8265643" y="4813001"/>
                    <a:pt x="8467793" y="4815541"/>
                  </a:cubicBezTo>
                  <a:cubicBezTo>
                    <a:pt x="8767273" y="4819351"/>
                    <a:pt x="9066754" y="4821891"/>
                    <a:pt x="9366234" y="4823161"/>
                  </a:cubicBezTo>
                  <a:cubicBezTo>
                    <a:pt x="9478539" y="4823161"/>
                    <a:pt x="9509312" y="4821891"/>
                    <a:pt x="9529632" y="4821891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594126">
            <a:off x="391538" y="3964135"/>
            <a:ext cx="3546677" cy="3661086"/>
          </a:xfrm>
          <a:prstGeom prst="rect">
            <a:avLst/>
          </a:prstGeom>
        </p:spPr>
      </p:pic>
      <p:pic>
        <p:nvPicPr>
          <p:cNvPr id="19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13296">
            <a:off x="15137891" y="5443750"/>
            <a:ext cx="2453534" cy="458994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791200" y="4168345"/>
            <a:ext cx="7010400" cy="1508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7000" b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 DỤNG</a:t>
            </a:r>
            <a:endParaRPr lang="vi-VN" sz="7000" b="1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626942"/>
      </p:ext>
    </p:extLst>
  </p:cSld>
  <p:clrMapOvr>
    <a:masterClrMapping/>
  </p:clrMapOvr>
  <p:transition spd="slow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51015">
            <a:off x="17262348" y="8868051"/>
            <a:ext cx="1079300" cy="1852876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8305800" y="4253726"/>
            <a:ext cx="1752600" cy="965974"/>
          </a:xfrm>
          <a:prstGeom prst="wedgeEllipseCallout">
            <a:avLst>
              <a:gd name="adj1" fmla="val 43514"/>
              <a:gd name="adj2" fmla="val 57767"/>
            </a:avLst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1739" y="317535"/>
            <a:ext cx="4445101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4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9.34 (Tr83) 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5300" y="1442978"/>
            <a:ext cx="171069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tam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ABC.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Kẻ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At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bởi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AC.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minh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rằng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At song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BC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0" y="5676900"/>
            <a:ext cx="5820360" cy="381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086600" y="5448300"/>
                <a:ext cx="13563600" cy="41863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Ax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AC.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Do At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𝐵𝐴𝑥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𝑥𝐴𝑡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𝑡𝐴𝐵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Do At // BC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𝑥𝐴𝑡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(2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        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Do At // BC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𝑡𝐴𝐵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(2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5448300"/>
                <a:ext cx="13563600" cy="4186339"/>
              </a:xfrm>
              <a:prstGeom prst="rect">
                <a:avLst/>
              </a:prstGeom>
              <a:blipFill>
                <a:blip r:embed="rId14"/>
                <a:stretch>
                  <a:fillRect l="-1618" b="-2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20149925" flipH="1">
            <a:off x="16503039" y="188796"/>
            <a:ext cx="1469055" cy="127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6506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51015">
            <a:off x="17191287" y="8715650"/>
            <a:ext cx="1079300" cy="1852876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8305800" y="4533900"/>
            <a:ext cx="1752600" cy="965974"/>
          </a:xfrm>
          <a:prstGeom prst="wedgeEllipseCallout">
            <a:avLst>
              <a:gd name="adj1" fmla="val 43514"/>
              <a:gd name="adj2" fmla="val 57767"/>
            </a:avLst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1739" y="317535"/>
            <a:ext cx="4445101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9.34 (Tr83)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5300" y="1442978"/>
            <a:ext cx="171069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Kẻ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At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bởi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AC.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minh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rằng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At song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984489"/>
            <a:ext cx="5820360" cy="381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382000" y="6205054"/>
                <a:ext cx="7772400" cy="3129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𝑥𝐴𝑡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𝑡𝐴𝐵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ΔABC 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ΔABC 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(DHNB)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0" y="6205054"/>
                <a:ext cx="7772400" cy="3129446"/>
              </a:xfrm>
              <a:prstGeom prst="rect">
                <a:avLst/>
              </a:prstGeom>
              <a:blipFill>
                <a:blip r:embed="rId14"/>
                <a:stretch>
                  <a:fillRect l="-2745" b="-3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20149925" flipH="1">
            <a:off x="16503039" y="188796"/>
            <a:ext cx="1469055" cy="127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7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45790">
            <a:off x="208834" y="237814"/>
            <a:ext cx="1162459" cy="948307"/>
          </a:xfrm>
          <a:prstGeom prst="rect">
            <a:avLst/>
          </a:prstGeom>
        </p:spPr>
      </p:pic>
      <p:pic>
        <p:nvPicPr>
          <p:cNvPr id="3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249637">
            <a:off x="16762536" y="339308"/>
            <a:ext cx="1484702" cy="11609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62000" y="1826607"/>
                <a:ext cx="16840200" cy="57552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Kí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hiệu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S</a:t>
                </a:r>
                <a:r>
                  <a:rPr lang="en-US" sz="4000" baseline="-25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ABC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diện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tích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ABC.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Gọi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G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trọng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tâm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ABC, 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trung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BC</a:t>
                </a:r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minh S</a:t>
                </a:r>
                <a:r>
                  <a:rPr lang="en-US" sz="4000" baseline="-25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GBC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S</a:t>
                </a:r>
                <a:r>
                  <a:rPr lang="en-US" sz="4000" baseline="-25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ABC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Gợi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ý: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sử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dụng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GM=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minh  S</a:t>
                </a:r>
                <a:r>
                  <a:rPr lang="en-US" sz="4000" baseline="-25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GMB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</a:t>
                </a:r>
                <a:r>
                  <a:rPr lang="en-US" sz="4000" baseline="-25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ABM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,  S</a:t>
                </a:r>
                <a:r>
                  <a:rPr lang="en-US" sz="4000" baseline="-25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GCM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S</a:t>
                </a:r>
                <a:r>
                  <a:rPr lang="en-US" sz="4000" baseline="-25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ACM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minh S</a:t>
                </a:r>
                <a:r>
                  <a:rPr lang="en-US" sz="4000" baseline="-25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GCA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S</a:t>
                </a:r>
                <a:r>
                  <a:rPr lang="en-US" sz="4000" baseline="-25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GAB 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S</a:t>
                </a:r>
                <a:r>
                  <a:rPr lang="en-US" sz="4000" baseline="-25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ABC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826607"/>
                <a:ext cx="16840200" cy="5755293"/>
              </a:xfrm>
              <a:prstGeom prst="rect">
                <a:avLst/>
              </a:prstGeom>
              <a:blipFill>
                <a:blip r:embed="rId14"/>
                <a:stretch>
                  <a:fillRect l="-1267" r="-1231" b="-1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6831090" y="411971"/>
            <a:ext cx="4445101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9.35 (Tr83)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-402113" y="8702040"/>
            <a:ext cx="1981200" cy="1771967"/>
          </a:xfrm>
          <a:prstGeom prst="rect">
            <a:avLst/>
          </a:prstGeom>
        </p:spPr>
      </p:pic>
      <p:pic>
        <p:nvPicPr>
          <p:cNvPr id="13" name="Picture 6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11057" y="7883498"/>
            <a:ext cx="4876800" cy="217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1830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240859" y="8332437"/>
            <a:ext cx="2837580" cy="233713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03436" y="-543255"/>
            <a:ext cx="2625981" cy="1446677"/>
          </a:xfrm>
          <a:prstGeom prst="rect">
            <a:avLst/>
          </a:prstGeom>
        </p:spPr>
      </p:pic>
      <p:pic>
        <p:nvPicPr>
          <p:cNvPr id="24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606989">
            <a:off x="287314" y="8891806"/>
            <a:ext cx="855145" cy="12304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8200" y="952500"/>
            <a:ext cx="165354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hãy trình bày khái niệm đường trung tuyến; định lí sự đồng quy của ba đường trung tuyến; tính chất trọng tâm của tam giác</a:t>
            </a:r>
          </a:p>
        </p:txBody>
      </p:sp>
    </p:spTree>
    <p:extLst>
      <p:ext uri="{BB962C8B-B14F-4D97-AF65-F5344CB8AC3E}">
        <p14:creationId xmlns:p14="http://schemas.microsoft.com/office/powerpoint/2010/main" val="25500162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45790">
            <a:off x="208834" y="237814"/>
            <a:ext cx="1162459" cy="948307"/>
          </a:xfrm>
          <a:prstGeom prst="rect">
            <a:avLst/>
          </a:prstGeom>
        </p:spPr>
      </p:pic>
      <p:pic>
        <p:nvPicPr>
          <p:cNvPr id="3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249637">
            <a:off x="16762536" y="339308"/>
            <a:ext cx="1484702" cy="1160990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8132287" y="596126"/>
            <a:ext cx="1752600" cy="965974"/>
          </a:xfrm>
          <a:prstGeom prst="wedgeEllipseCallout">
            <a:avLst>
              <a:gd name="adj1" fmla="val 43514"/>
              <a:gd name="adj2" fmla="val 577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p:pic>
        <p:nvPicPr>
          <p:cNvPr id="11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22261">
            <a:off x="16433387" y="8528457"/>
            <a:ext cx="1590719" cy="1611225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402113" y="8702040"/>
            <a:ext cx="1981200" cy="1771967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324100"/>
            <a:ext cx="4495800" cy="4876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6096000" y="1943100"/>
                <a:ext cx="11049000" cy="52395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 algn="just">
                  <a:lnSpc>
                    <a:spcPct val="150000"/>
                  </a:lnSpc>
                  <a:spcAft>
                    <a:spcPts val="800"/>
                  </a:spcAft>
                  <a:buAutoNum type="alphaLcParenR"/>
                </a:pP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G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trọng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tâm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ABC 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GM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AM (t/c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trọng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tâm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Kẻ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BP ⊥ AM ta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</a:t>
                </a:r>
                <a:r>
                  <a:rPr lang="en-US" sz="4000" baseline="-25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GMB 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BP . GM.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                             S</a:t>
                </a:r>
                <a:r>
                  <a:rPr lang="en-US" sz="4000" baseline="-25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ABM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 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BP . AM.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943100"/>
                <a:ext cx="11049000" cy="5239511"/>
              </a:xfrm>
              <a:prstGeom prst="rect">
                <a:avLst/>
              </a:prstGeom>
              <a:blipFill>
                <a:blip r:embed="rId17"/>
                <a:stretch>
                  <a:fillRect l="-1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6095999" y="7136921"/>
                <a:ext cx="10584847" cy="28071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</a:t>
                </a:r>
                <a:r>
                  <a:rPr lang="en-US" sz="4000" baseline="-25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GMB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BP . GM.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 S</a:t>
                </a:r>
                <a:r>
                  <a:rPr lang="en-US" sz="4000" baseline="-25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GMB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BP .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AM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</a:t>
                </a:r>
                <a:r>
                  <a:rPr lang="en-US" sz="4000" baseline="-25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GMB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 S</a:t>
                </a:r>
                <a:r>
                  <a:rPr lang="en-US" sz="4000" baseline="-25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ABM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(1)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7136921"/>
                <a:ext cx="10584847" cy="2807179"/>
              </a:xfrm>
              <a:prstGeom prst="rect">
                <a:avLst/>
              </a:prstGeom>
              <a:blipFill>
                <a:blip r:embed="rId18"/>
                <a:stretch>
                  <a:fillRect l="-2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27449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45790">
            <a:off x="208834" y="237814"/>
            <a:ext cx="1162459" cy="948307"/>
          </a:xfrm>
          <a:prstGeom prst="rect">
            <a:avLst/>
          </a:prstGeom>
        </p:spPr>
      </p:pic>
      <p:pic>
        <p:nvPicPr>
          <p:cNvPr id="3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249637">
            <a:off x="16762536" y="339308"/>
            <a:ext cx="1484702" cy="1160990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8139887" y="291326"/>
            <a:ext cx="1752600" cy="965974"/>
          </a:xfrm>
          <a:prstGeom prst="wedgeEllipseCallout">
            <a:avLst>
              <a:gd name="adj1" fmla="val 43514"/>
              <a:gd name="adj2" fmla="val 577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22261">
            <a:off x="16433387" y="8528457"/>
            <a:ext cx="1590719" cy="1611225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402113" y="8702040"/>
            <a:ext cx="1981200" cy="1771967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14500"/>
            <a:ext cx="4495800" cy="4876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6123965" y="1333500"/>
                <a:ext cx="10584847" cy="62700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Tương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tự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kẻ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CN ⊥ AM, ta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 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</a:t>
                </a:r>
                <a:r>
                  <a:rPr kumimoji="0" lang="en-US" sz="40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GMC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 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CN . GM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 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</a:t>
                </a:r>
                <a:r>
                  <a:rPr kumimoji="0" lang="en-US" sz="40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ACM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  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CN . AM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 GM= 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AM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S</a:t>
                </a:r>
                <a:r>
                  <a:rPr kumimoji="0" lang="en-US" sz="40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GMC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  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</a:t>
                </a:r>
                <a:r>
                  <a:rPr kumimoji="0" lang="en-US" sz="40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ACM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(2)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Cộng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vế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(1)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(2) ta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3965" y="1333500"/>
                <a:ext cx="10584847" cy="6270050"/>
              </a:xfrm>
              <a:prstGeom prst="rect">
                <a:avLst/>
              </a:prstGeom>
              <a:blipFill>
                <a:blip r:embed="rId17"/>
                <a:stretch>
                  <a:fillRect l="-2074" b="-1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200616" y="7505700"/>
                <a:ext cx="9144000" cy="270279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</a:t>
                </a:r>
                <a:r>
                  <a:rPr lang="en-US" sz="4000" baseline="-25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GMB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 S</a:t>
                </a:r>
                <a:r>
                  <a:rPr lang="en-US" sz="4000" baseline="-25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GMC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S</a:t>
                </a:r>
                <a:r>
                  <a:rPr lang="en-US" sz="4000" baseline="-25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ABM 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+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</a:t>
                </a:r>
                <a:r>
                  <a:rPr lang="en-US" sz="4000" baseline="-25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AMC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 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</a:t>
                </a:r>
                <a:r>
                  <a:rPr lang="en-US" sz="4000" baseline="-25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GBC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S</a:t>
                </a:r>
                <a:r>
                  <a:rPr lang="en-US" sz="4000" baseline="-25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ABC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0616" y="7505700"/>
                <a:ext cx="9144000" cy="2702791"/>
              </a:xfrm>
              <a:prstGeom prst="rect">
                <a:avLst/>
              </a:prstGeom>
              <a:blipFill>
                <a:blip r:embed="rId18"/>
                <a:stretch>
                  <a:fillRect l="-2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73237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45790">
            <a:off x="208834" y="237814"/>
            <a:ext cx="1162459" cy="948307"/>
          </a:xfrm>
          <a:prstGeom prst="rect">
            <a:avLst/>
          </a:prstGeom>
        </p:spPr>
      </p:pic>
      <p:pic>
        <p:nvPicPr>
          <p:cNvPr id="3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249637">
            <a:off x="16762536" y="339308"/>
            <a:ext cx="1484702" cy="1160990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8139887" y="291326"/>
            <a:ext cx="1752600" cy="965974"/>
          </a:xfrm>
          <a:prstGeom prst="wedgeEllipseCallout">
            <a:avLst>
              <a:gd name="adj1" fmla="val 43514"/>
              <a:gd name="adj2" fmla="val 577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22261">
            <a:off x="16433387" y="8528457"/>
            <a:ext cx="1590719" cy="1611225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402113" y="8702040"/>
            <a:ext cx="1981200" cy="1771967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43100"/>
            <a:ext cx="4495800" cy="4876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473522" y="1564125"/>
                <a:ext cx="11052477" cy="86085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 BP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⊥ AM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BP ⊥ AG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CN ⊥ AM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 CN ⊥ AG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</a:t>
                </a:r>
                <a:r>
                  <a:rPr lang="en-US" sz="4000" baseline="-25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GAB 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BP . AG;     S</a:t>
                </a:r>
                <a:r>
                  <a:rPr lang="en-US" sz="4000" baseline="-25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GAC 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CN . AG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∆BPM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P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∆CNM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BM= CM ( 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BC)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𝑃𝑀𝐵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𝐶𝑀𝑁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( 2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∆ BPM =  ∆ CNM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BP = CN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3522" y="1564125"/>
                <a:ext cx="11052477" cy="8608575"/>
              </a:xfrm>
              <a:prstGeom prst="rect">
                <a:avLst/>
              </a:prstGeom>
              <a:blipFill>
                <a:blip r:embed="rId17"/>
                <a:stretch>
                  <a:fillRect l="-1986" r="-1379" b="-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/>
          <p:cNvSpPr/>
          <p:nvPr/>
        </p:nvSpPr>
        <p:spPr>
          <a:xfrm>
            <a:off x="14935200" y="6136125"/>
            <a:ext cx="304800" cy="17526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9854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45790">
            <a:off x="208834" y="237814"/>
            <a:ext cx="1162459" cy="948307"/>
          </a:xfrm>
          <a:prstGeom prst="rect">
            <a:avLst/>
          </a:prstGeom>
        </p:spPr>
      </p:pic>
      <p:pic>
        <p:nvPicPr>
          <p:cNvPr id="3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249637">
            <a:off x="16762536" y="339308"/>
            <a:ext cx="1484702" cy="1160990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8139887" y="291326"/>
            <a:ext cx="1752600" cy="965974"/>
          </a:xfrm>
          <a:prstGeom prst="wedgeEllipseCallout">
            <a:avLst>
              <a:gd name="adj1" fmla="val 43514"/>
              <a:gd name="adj2" fmla="val 577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22261">
            <a:off x="16433387" y="8528457"/>
            <a:ext cx="1590719" cy="1611225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402113" y="8702040"/>
            <a:ext cx="1981200" cy="1771967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019300"/>
            <a:ext cx="4495800" cy="4876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205419" y="1627092"/>
                <a:ext cx="9144000" cy="768954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S</a:t>
                </a:r>
                <a:r>
                  <a:rPr kumimoji="0" lang="en-US" sz="40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GAB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 S</a:t>
                </a:r>
                <a:r>
                  <a:rPr kumimoji="0" lang="en-US" sz="40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GAC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AG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AM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</a:t>
                </a:r>
                <a:r>
                  <a:rPr kumimoji="0" lang="en-US" sz="40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ACB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  S</a:t>
                </a:r>
                <a:r>
                  <a:rPr kumimoji="0" lang="en-US" sz="40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GAB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+  S</a:t>
                </a:r>
                <a:r>
                  <a:rPr kumimoji="0" lang="en-US" sz="40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GAC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+ S</a:t>
                </a:r>
                <a:r>
                  <a:rPr kumimoji="0" lang="en-US" sz="40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GCB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S</a:t>
                </a:r>
                <a:r>
                  <a:rPr kumimoji="0" lang="en-US" sz="40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ACB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  S</a:t>
                </a:r>
                <a:r>
                  <a:rPr kumimoji="0" lang="en-US" sz="40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GAB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  S</a:t>
                </a:r>
                <a:r>
                  <a:rPr kumimoji="0" lang="en-US" sz="40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GAC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 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</a:t>
                </a:r>
                <a:r>
                  <a:rPr kumimoji="0" lang="en-US" sz="40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ABC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</a:t>
                </a:r>
                <a:r>
                  <a:rPr kumimoji="0" lang="en-US" sz="40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ABC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2 S</a:t>
                </a:r>
                <a:r>
                  <a:rPr kumimoji="0" lang="en-US" sz="40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GAC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</a:t>
                </a:r>
                <a:r>
                  <a:rPr kumimoji="0" lang="en-US" sz="40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ABC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S</a:t>
                </a:r>
                <a:r>
                  <a:rPr kumimoji="0" lang="en-US" sz="40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GAC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 S</a:t>
                </a:r>
                <a:r>
                  <a:rPr kumimoji="0" lang="en-US" sz="40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GAB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5419" y="1627092"/>
                <a:ext cx="9144000" cy="7689541"/>
              </a:xfrm>
              <a:prstGeom prst="rect">
                <a:avLst/>
              </a:prstGeom>
              <a:blipFill>
                <a:blip r:embed="rId17"/>
                <a:stretch>
                  <a:fillRect l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65593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725377" y="7021824"/>
            <a:ext cx="2052454" cy="352352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663644">
            <a:off x="-155860" y="2742291"/>
            <a:ext cx="2018705" cy="2782676"/>
          </a:xfrm>
          <a:prstGeom prst="rect">
            <a:avLst/>
          </a:prstGeom>
        </p:spPr>
      </p:pic>
      <p:sp>
        <p:nvSpPr>
          <p:cNvPr id="22" name="Google Shape;7771;p33"/>
          <p:cNvSpPr txBox="1">
            <a:spLocks/>
          </p:cNvSpPr>
          <p:nvPr/>
        </p:nvSpPr>
        <p:spPr>
          <a:xfrm>
            <a:off x="3962400" y="133350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en-US" sz="5500" b="1" kern="0">
                <a:solidFill>
                  <a:schemeClr val="bg1"/>
                </a:solidFill>
                <a:latin typeface="Arial" panose="020B0604020202020204" pitchFamily="34" charset="0"/>
              </a:rPr>
              <a:t>HƯỚNG DẪN VỀ NHÀ</a:t>
            </a:r>
            <a:endParaRPr lang="vi-VN" sz="5500" b="1" ker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5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861053">
            <a:off x="14458538" y="326175"/>
            <a:ext cx="2846193" cy="1883662"/>
          </a:xfrm>
          <a:prstGeom prst="rect">
            <a:avLst/>
          </a:prstGeom>
        </p:spPr>
      </p:pic>
      <p:grpSp>
        <p:nvGrpSpPr>
          <p:cNvPr id="47" name="Group 46"/>
          <p:cNvGrpSpPr/>
          <p:nvPr/>
        </p:nvGrpSpPr>
        <p:grpSpPr>
          <a:xfrm>
            <a:off x="496308" y="3562621"/>
            <a:ext cx="5411428" cy="5024436"/>
            <a:chOff x="924909" y="3568797"/>
            <a:chExt cx="5411428" cy="4241703"/>
          </a:xfrm>
        </p:grpSpPr>
        <p:grpSp>
          <p:nvGrpSpPr>
            <p:cNvPr id="3" name="Group 3"/>
            <p:cNvGrpSpPr/>
            <p:nvPr/>
          </p:nvGrpSpPr>
          <p:grpSpPr>
            <a:xfrm>
              <a:off x="924909" y="3568797"/>
              <a:ext cx="5411428" cy="4241703"/>
              <a:chOff x="0" y="0"/>
              <a:chExt cx="3183193" cy="310195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0160" y="16510"/>
                <a:ext cx="3160333" cy="3074018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-3810" y="0"/>
                <a:ext cx="3189543" cy="3100688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37" name="Rectangle 36"/>
            <p:cNvSpPr/>
            <p:nvPr/>
          </p:nvSpPr>
          <p:spPr>
            <a:xfrm>
              <a:off x="1118771" y="4786715"/>
              <a:ext cx="4796230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Ghi nhớ </a:t>
              </a: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thức trong bài. 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386209" y="3585196"/>
            <a:ext cx="5422223" cy="5001862"/>
            <a:chOff x="6840639" y="3553166"/>
            <a:chExt cx="5422223" cy="5001862"/>
          </a:xfrm>
        </p:grpSpPr>
        <p:grpSp>
          <p:nvGrpSpPr>
            <p:cNvPr id="38" name="Group 3"/>
            <p:cNvGrpSpPr/>
            <p:nvPr/>
          </p:nvGrpSpPr>
          <p:grpSpPr>
            <a:xfrm>
              <a:off x="6840639" y="3553166"/>
              <a:ext cx="5422223" cy="5001862"/>
              <a:chOff x="-3810" y="-1"/>
              <a:chExt cx="3189543" cy="3657863"/>
            </a:xfrm>
          </p:grpSpPr>
          <p:sp>
            <p:nvSpPr>
              <p:cNvPr id="39" name="Freeform 4"/>
              <p:cNvSpPr/>
              <p:nvPr/>
            </p:nvSpPr>
            <p:spPr>
              <a:xfrm>
                <a:off x="10160" y="16510"/>
                <a:ext cx="3160333" cy="364135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40" name="Freeform 5"/>
              <p:cNvSpPr/>
              <p:nvPr/>
            </p:nvSpPr>
            <p:spPr>
              <a:xfrm>
                <a:off x="-3810" y="-1"/>
                <a:ext cx="3189543" cy="365786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41" name="Rectangle 40"/>
            <p:cNvSpPr/>
            <p:nvPr/>
          </p:nvSpPr>
          <p:spPr>
            <a:xfrm>
              <a:off x="7376245" y="4962947"/>
              <a:ext cx="4360209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Hoàn thành các bài tập trong SBT. 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2291786" y="3558893"/>
            <a:ext cx="5422223" cy="5013607"/>
            <a:chOff x="12644694" y="3479846"/>
            <a:chExt cx="5422223" cy="4709752"/>
          </a:xfrm>
        </p:grpSpPr>
        <p:grpSp>
          <p:nvGrpSpPr>
            <p:cNvPr id="43" name="Group 3"/>
            <p:cNvGrpSpPr/>
            <p:nvPr/>
          </p:nvGrpSpPr>
          <p:grpSpPr>
            <a:xfrm>
              <a:off x="12644694" y="3479846"/>
              <a:ext cx="5422223" cy="4709752"/>
              <a:chOff x="-3810" y="0"/>
              <a:chExt cx="3189543" cy="3444242"/>
            </a:xfrm>
          </p:grpSpPr>
          <p:sp>
            <p:nvSpPr>
              <p:cNvPr id="44" name="Freeform 4"/>
              <p:cNvSpPr/>
              <p:nvPr/>
            </p:nvSpPr>
            <p:spPr>
              <a:xfrm>
                <a:off x="10160" y="16510"/>
                <a:ext cx="3160333" cy="342773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45" name="Freeform 5"/>
              <p:cNvSpPr/>
              <p:nvPr/>
            </p:nvSpPr>
            <p:spPr>
              <a:xfrm>
                <a:off x="-3810" y="0"/>
                <a:ext cx="3189543" cy="344424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46" name="Rectangle 45"/>
            <p:cNvSpPr/>
            <p:nvPr/>
          </p:nvSpPr>
          <p:spPr>
            <a:xfrm>
              <a:off x="12835874" y="4490298"/>
              <a:ext cx="5028882" cy="26888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</a:t>
              </a:r>
              <a:r>
                <a:rPr lang="vi-VN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Chuẩn bị trước </a:t>
              </a:r>
              <a:endParaRPr lang="en-US" sz="4000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vi-VN" sz="4000" b="1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“Bài tập cuối chương IX”.</a:t>
              </a:r>
              <a:endParaRPr lang="pt-BR" sz="4000" b="1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48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13296" flipH="1">
            <a:off x="1138883" y="2118772"/>
            <a:ext cx="1417106" cy="236902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9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861053">
            <a:off x="297276" y="7243274"/>
            <a:ext cx="4475901" cy="29622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9331">
            <a:off x="13066409" y="33984"/>
            <a:ext cx="4964516" cy="3484187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3097946" y="2375352"/>
            <a:ext cx="12092108" cy="5536296"/>
            <a:chOff x="0" y="0"/>
            <a:chExt cx="7113005" cy="3256645"/>
          </a:xfrm>
        </p:grpSpPr>
        <p:sp>
          <p:nvSpPr>
            <p:cNvPr id="5" name="Freeform 5"/>
            <p:cNvSpPr/>
            <p:nvPr/>
          </p:nvSpPr>
          <p:spPr>
            <a:xfrm>
              <a:off x="10160" y="16510"/>
              <a:ext cx="7090145" cy="3228705"/>
            </a:xfrm>
            <a:custGeom>
              <a:avLst/>
              <a:gdLst/>
              <a:ahLst/>
              <a:cxnLst/>
              <a:rect l="l" t="t" r="r" b="b"/>
              <a:pathLst>
                <a:path w="7090145" h="3228705">
                  <a:moveTo>
                    <a:pt x="7090145" y="3228705"/>
                  </a:moveTo>
                  <a:lnTo>
                    <a:pt x="0" y="3221085"/>
                  </a:lnTo>
                  <a:lnTo>
                    <a:pt x="0" y="1133026"/>
                  </a:lnTo>
                  <a:lnTo>
                    <a:pt x="17780" y="19050"/>
                  </a:lnTo>
                  <a:lnTo>
                    <a:pt x="3533679" y="0"/>
                  </a:lnTo>
                  <a:lnTo>
                    <a:pt x="7071095" y="5080"/>
                  </a:lnTo>
                  <a:close/>
                </a:path>
              </a:pathLst>
            </a:custGeom>
            <a:solidFill>
              <a:srgbClr val="FFF5DE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-3810" y="0"/>
              <a:ext cx="7119355" cy="3255375"/>
            </a:xfrm>
            <a:custGeom>
              <a:avLst/>
              <a:gdLst/>
              <a:ahLst/>
              <a:cxnLst/>
              <a:rect l="l" t="t" r="r" b="b"/>
              <a:pathLst>
                <a:path w="7119355" h="3255375">
                  <a:moveTo>
                    <a:pt x="7085065" y="21590"/>
                  </a:moveTo>
                  <a:cubicBezTo>
                    <a:pt x="7086335" y="34290"/>
                    <a:pt x="7086335" y="44450"/>
                    <a:pt x="7087605" y="54610"/>
                  </a:cubicBezTo>
                  <a:cubicBezTo>
                    <a:pt x="7090145" y="112761"/>
                    <a:pt x="7091415" y="182881"/>
                    <a:pt x="7093955" y="250497"/>
                  </a:cubicBezTo>
                  <a:cubicBezTo>
                    <a:pt x="7093955" y="348164"/>
                    <a:pt x="7106655" y="2273961"/>
                    <a:pt x="7113005" y="2371628"/>
                  </a:cubicBezTo>
                  <a:cubicBezTo>
                    <a:pt x="7119355" y="2519381"/>
                    <a:pt x="7115545" y="2669638"/>
                    <a:pt x="7115545" y="2817391"/>
                  </a:cubicBezTo>
                  <a:cubicBezTo>
                    <a:pt x="7115545" y="2947613"/>
                    <a:pt x="7116815" y="3067819"/>
                    <a:pt x="7118085" y="3194415"/>
                  </a:cubicBezTo>
                  <a:cubicBezTo>
                    <a:pt x="7118085" y="3216004"/>
                    <a:pt x="7118085" y="3229975"/>
                    <a:pt x="7118085" y="3254104"/>
                  </a:cubicBezTo>
                  <a:cubicBezTo>
                    <a:pt x="7095224" y="3254104"/>
                    <a:pt x="7074905" y="3255375"/>
                    <a:pt x="7037054" y="3254104"/>
                  </a:cubicBezTo>
                  <a:cubicBezTo>
                    <a:pt x="6675890" y="3249025"/>
                    <a:pt x="6309169" y="3255375"/>
                    <a:pt x="5948004" y="3250294"/>
                  </a:cubicBezTo>
                  <a:cubicBezTo>
                    <a:pt x="5731305" y="3246485"/>
                    <a:pt x="5520163" y="3249025"/>
                    <a:pt x="5303464" y="3246485"/>
                  </a:cubicBezTo>
                  <a:cubicBezTo>
                    <a:pt x="5203449" y="3245215"/>
                    <a:pt x="5103434" y="3243944"/>
                    <a:pt x="5003420" y="3242675"/>
                  </a:cubicBezTo>
                  <a:cubicBezTo>
                    <a:pt x="4942299" y="3242675"/>
                    <a:pt x="4886736" y="3243944"/>
                    <a:pt x="4825615" y="3243944"/>
                  </a:cubicBezTo>
                  <a:cubicBezTo>
                    <a:pt x="4670037" y="3242675"/>
                    <a:pt x="4242196" y="3243944"/>
                    <a:pt x="4086617" y="3242675"/>
                  </a:cubicBezTo>
                  <a:cubicBezTo>
                    <a:pt x="3975490" y="3241404"/>
                    <a:pt x="1752938" y="3250294"/>
                    <a:pt x="1641811" y="3249025"/>
                  </a:cubicBezTo>
                  <a:cubicBezTo>
                    <a:pt x="1614029" y="3249025"/>
                    <a:pt x="1580691" y="3250294"/>
                    <a:pt x="1552909" y="3250294"/>
                  </a:cubicBezTo>
                  <a:cubicBezTo>
                    <a:pt x="1486232" y="3250294"/>
                    <a:pt x="1425112" y="3251564"/>
                    <a:pt x="1358436" y="3251564"/>
                  </a:cubicBezTo>
                  <a:cubicBezTo>
                    <a:pt x="1191744" y="3251564"/>
                    <a:pt x="1030609" y="3250294"/>
                    <a:pt x="863918" y="3249025"/>
                  </a:cubicBezTo>
                  <a:cubicBezTo>
                    <a:pt x="763903" y="3247754"/>
                    <a:pt x="663888" y="3246485"/>
                    <a:pt x="569430" y="3245215"/>
                  </a:cubicBezTo>
                  <a:cubicBezTo>
                    <a:pt x="391626" y="3243944"/>
                    <a:pt x="213822" y="3242675"/>
                    <a:pt x="48260" y="3242675"/>
                  </a:cubicBezTo>
                  <a:cubicBezTo>
                    <a:pt x="38100" y="3242675"/>
                    <a:pt x="29210" y="3242675"/>
                    <a:pt x="19050" y="3241404"/>
                  </a:cubicBezTo>
                  <a:cubicBezTo>
                    <a:pt x="10160" y="3240135"/>
                    <a:pt x="5080" y="3233785"/>
                    <a:pt x="7620" y="3224894"/>
                  </a:cubicBezTo>
                  <a:cubicBezTo>
                    <a:pt x="16510" y="3193034"/>
                    <a:pt x="12700" y="3130426"/>
                    <a:pt x="11430" y="3065315"/>
                  </a:cubicBezTo>
                  <a:cubicBezTo>
                    <a:pt x="10160" y="2932588"/>
                    <a:pt x="6350" y="2802365"/>
                    <a:pt x="7620" y="2669638"/>
                  </a:cubicBezTo>
                  <a:cubicBezTo>
                    <a:pt x="5080" y="2504355"/>
                    <a:pt x="0" y="458353"/>
                    <a:pt x="7620" y="290566"/>
                  </a:cubicBezTo>
                  <a:cubicBezTo>
                    <a:pt x="8890" y="258010"/>
                    <a:pt x="7620" y="222950"/>
                    <a:pt x="8890" y="190394"/>
                  </a:cubicBezTo>
                  <a:cubicBezTo>
                    <a:pt x="10160" y="137804"/>
                    <a:pt x="12700" y="80206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4912" y="30480"/>
                    <a:pt x="163814" y="29210"/>
                  </a:cubicBezTo>
                  <a:cubicBezTo>
                    <a:pt x="313837" y="25400"/>
                    <a:pt x="463859" y="22860"/>
                    <a:pt x="619437" y="20320"/>
                  </a:cubicBezTo>
                  <a:cubicBezTo>
                    <a:pt x="725009" y="17780"/>
                    <a:pt x="830580" y="16510"/>
                    <a:pt x="930595" y="13970"/>
                  </a:cubicBezTo>
                  <a:cubicBezTo>
                    <a:pt x="1030609" y="11430"/>
                    <a:pt x="1136181" y="8890"/>
                    <a:pt x="1236195" y="8890"/>
                  </a:cubicBezTo>
                  <a:cubicBezTo>
                    <a:pt x="1347323" y="7620"/>
                    <a:pt x="1458450" y="10160"/>
                    <a:pt x="1569578" y="8890"/>
                  </a:cubicBezTo>
                  <a:cubicBezTo>
                    <a:pt x="1708487" y="8890"/>
                    <a:pt x="4225527" y="6350"/>
                    <a:pt x="4364436" y="5080"/>
                  </a:cubicBezTo>
                  <a:cubicBezTo>
                    <a:pt x="4497789" y="3810"/>
                    <a:pt x="4631142" y="2540"/>
                    <a:pt x="4770052" y="2540"/>
                  </a:cubicBezTo>
                  <a:cubicBezTo>
                    <a:pt x="4997863" y="1270"/>
                    <a:pt x="5220118" y="0"/>
                    <a:pt x="5447930" y="0"/>
                  </a:cubicBezTo>
                  <a:cubicBezTo>
                    <a:pt x="5542388" y="0"/>
                    <a:pt x="5642403" y="2540"/>
                    <a:pt x="5736862" y="2540"/>
                  </a:cubicBezTo>
                  <a:cubicBezTo>
                    <a:pt x="5998011" y="3810"/>
                    <a:pt x="6264717" y="5080"/>
                    <a:pt x="6525867" y="7620"/>
                  </a:cubicBezTo>
                  <a:cubicBezTo>
                    <a:pt x="6664776" y="8890"/>
                    <a:pt x="6803686" y="12700"/>
                    <a:pt x="6942596" y="16510"/>
                  </a:cubicBezTo>
                  <a:cubicBezTo>
                    <a:pt x="6975934" y="16510"/>
                    <a:pt x="7009272" y="16510"/>
                    <a:pt x="7037054" y="16510"/>
                  </a:cubicBezTo>
                  <a:cubicBezTo>
                    <a:pt x="7066015" y="17780"/>
                    <a:pt x="7074905" y="20320"/>
                    <a:pt x="7085065" y="21590"/>
                  </a:cubicBezTo>
                  <a:close/>
                  <a:moveTo>
                    <a:pt x="7095224" y="3237595"/>
                  </a:moveTo>
                  <a:cubicBezTo>
                    <a:pt x="7096495" y="3221085"/>
                    <a:pt x="7097765" y="3208385"/>
                    <a:pt x="7097765" y="3195685"/>
                  </a:cubicBezTo>
                  <a:cubicBezTo>
                    <a:pt x="7096495" y="3055298"/>
                    <a:pt x="7095224" y="2922571"/>
                    <a:pt x="7095224" y="2779826"/>
                  </a:cubicBezTo>
                  <a:cubicBezTo>
                    <a:pt x="7095224" y="2714715"/>
                    <a:pt x="7097765" y="2649603"/>
                    <a:pt x="7096495" y="2584492"/>
                  </a:cubicBezTo>
                  <a:cubicBezTo>
                    <a:pt x="7096495" y="2524389"/>
                    <a:pt x="7095224" y="2461782"/>
                    <a:pt x="7093955" y="2401679"/>
                  </a:cubicBezTo>
                  <a:cubicBezTo>
                    <a:pt x="7088874" y="2309020"/>
                    <a:pt x="7077445" y="390737"/>
                    <a:pt x="7077445" y="298079"/>
                  </a:cubicBezTo>
                  <a:cubicBezTo>
                    <a:pt x="7074905" y="220446"/>
                    <a:pt x="7072365" y="140309"/>
                    <a:pt x="7069824" y="63500"/>
                  </a:cubicBezTo>
                  <a:cubicBezTo>
                    <a:pt x="7068555" y="44450"/>
                    <a:pt x="7067285" y="43180"/>
                    <a:pt x="7020385" y="41910"/>
                  </a:cubicBezTo>
                  <a:cubicBezTo>
                    <a:pt x="7003716" y="41910"/>
                    <a:pt x="6992603" y="41910"/>
                    <a:pt x="6975934" y="40640"/>
                  </a:cubicBezTo>
                  <a:cubicBezTo>
                    <a:pt x="6837025" y="36830"/>
                    <a:pt x="6692558" y="31750"/>
                    <a:pt x="6553649" y="30480"/>
                  </a:cubicBezTo>
                  <a:cubicBezTo>
                    <a:pt x="6214710" y="26670"/>
                    <a:pt x="5870215" y="25400"/>
                    <a:pt x="5531276" y="22860"/>
                  </a:cubicBezTo>
                  <a:cubicBezTo>
                    <a:pt x="5481268" y="22860"/>
                    <a:pt x="5425705" y="22860"/>
                    <a:pt x="5375697" y="22860"/>
                  </a:cubicBezTo>
                  <a:cubicBezTo>
                    <a:pt x="5292352" y="22860"/>
                    <a:pt x="5209006" y="22860"/>
                    <a:pt x="5131216" y="22860"/>
                  </a:cubicBezTo>
                  <a:cubicBezTo>
                    <a:pt x="4953413" y="22860"/>
                    <a:pt x="4775608" y="22860"/>
                    <a:pt x="4603361" y="24130"/>
                  </a:cubicBezTo>
                  <a:cubicBezTo>
                    <a:pt x="4453338" y="25400"/>
                    <a:pt x="1925186" y="29210"/>
                    <a:pt x="1775164" y="29210"/>
                  </a:cubicBezTo>
                  <a:cubicBezTo>
                    <a:pt x="1530683" y="29210"/>
                    <a:pt x="1286203" y="26670"/>
                    <a:pt x="1041722" y="33020"/>
                  </a:cubicBezTo>
                  <a:cubicBezTo>
                    <a:pt x="913925" y="36830"/>
                    <a:pt x="791685" y="36830"/>
                    <a:pt x="669445" y="38100"/>
                  </a:cubicBezTo>
                  <a:cubicBezTo>
                    <a:pt x="458302" y="41910"/>
                    <a:pt x="247160" y="45720"/>
                    <a:pt x="49530" y="50800"/>
                  </a:cubicBezTo>
                  <a:cubicBezTo>
                    <a:pt x="36830" y="50800"/>
                    <a:pt x="34290" y="53340"/>
                    <a:pt x="33020" y="72693"/>
                  </a:cubicBezTo>
                  <a:cubicBezTo>
                    <a:pt x="31750" y="117770"/>
                    <a:pt x="31750" y="162847"/>
                    <a:pt x="30480" y="207924"/>
                  </a:cubicBezTo>
                  <a:cubicBezTo>
                    <a:pt x="29210" y="283053"/>
                    <a:pt x="26670" y="355677"/>
                    <a:pt x="25400" y="430806"/>
                  </a:cubicBezTo>
                  <a:cubicBezTo>
                    <a:pt x="20320" y="510943"/>
                    <a:pt x="26670" y="2469295"/>
                    <a:pt x="29210" y="2549432"/>
                  </a:cubicBezTo>
                  <a:cubicBezTo>
                    <a:pt x="29210" y="2634578"/>
                    <a:pt x="29210" y="2722228"/>
                    <a:pt x="30480" y="2807373"/>
                  </a:cubicBezTo>
                  <a:cubicBezTo>
                    <a:pt x="30480" y="2869981"/>
                    <a:pt x="33020" y="2932588"/>
                    <a:pt x="33020" y="2995195"/>
                  </a:cubicBezTo>
                  <a:cubicBezTo>
                    <a:pt x="33020" y="3062811"/>
                    <a:pt x="33020" y="3130426"/>
                    <a:pt x="31750" y="3195685"/>
                  </a:cubicBezTo>
                  <a:cubicBezTo>
                    <a:pt x="31750" y="3199495"/>
                    <a:pt x="31750" y="3202035"/>
                    <a:pt x="31750" y="3205845"/>
                  </a:cubicBezTo>
                  <a:cubicBezTo>
                    <a:pt x="31750" y="3216004"/>
                    <a:pt x="35560" y="3219815"/>
                    <a:pt x="44450" y="3219815"/>
                  </a:cubicBezTo>
                  <a:cubicBezTo>
                    <a:pt x="86025" y="3219815"/>
                    <a:pt x="163814" y="3221085"/>
                    <a:pt x="236047" y="3221085"/>
                  </a:cubicBezTo>
                  <a:cubicBezTo>
                    <a:pt x="341618" y="3221085"/>
                    <a:pt x="452746" y="3218545"/>
                    <a:pt x="558317" y="3221085"/>
                  </a:cubicBezTo>
                  <a:cubicBezTo>
                    <a:pt x="730565" y="3224895"/>
                    <a:pt x="902813" y="3227435"/>
                    <a:pt x="1075060" y="3226165"/>
                  </a:cubicBezTo>
                  <a:cubicBezTo>
                    <a:pt x="1186188" y="3224895"/>
                    <a:pt x="1291759" y="3227435"/>
                    <a:pt x="1402887" y="3227435"/>
                  </a:cubicBezTo>
                  <a:cubicBezTo>
                    <a:pt x="1564022" y="3227435"/>
                    <a:pt x="1725157" y="3226165"/>
                    <a:pt x="1886292" y="3227435"/>
                  </a:cubicBezTo>
                  <a:cubicBezTo>
                    <a:pt x="2125216" y="3228704"/>
                    <a:pt x="4747826" y="3218545"/>
                    <a:pt x="4992307" y="3221085"/>
                  </a:cubicBezTo>
                  <a:cubicBezTo>
                    <a:pt x="5097878" y="3222354"/>
                    <a:pt x="5203449" y="3223625"/>
                    <a:pt x="5303464" y="3223625"/>
                  </a:cubicBezTo>
                  <a:cubicBezTo>
                    <a:pt x="5486825" y="3226165"/>
                    <a:pt x="5664629" y="3222354"/>
                    <a:pt x="5847989" y="3226165"/>
                  </a:cubicBezTo>
                  <a:cubicBezTo>
                    <a:pt x="5998011" y="3228704"/>
                    <a:pt x="6148033" y="3228704"/>
                    <a:pt x="6298056" y="3231245"/>
                  </a:cubicBezTo>
                  <a:cubicBezTo>
                    <a:pt x="6520311" y="3235054"/>
                    <a:pt x="6742566" y="3237595"/>
                    <a:pt x="6964821" y="3238865"/>
                  </a:cubicBezTo>
                  <a:cubicBezTo>
                    <a:pt x="7048167" y="3238865"/>
                    <a:pt x="7074905" y="3237595"/>
                    <a:pt x="7095224" y="323759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411200" y="6734793"/>
            <a:ext cx="2460686" cy="286732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625943">
            <a:off x="1009120" y="274599"/>
            <a:ext cx="3649593" cy="378731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7120055" y="4063521"/>
            <a:ext cx="1854516" cy="318371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3234068" flipH="1">
            <a:off x="-237317" y="3373369"/>
            <a:ext cx="1867415" cy="2574131"/>
          </a:xfrm>
          <a:prstGeom prst="rect">
            <a:avLst/>
          </a:prstGeom>
        </p:spPr>
      </p:pic>
      <p:sp>
        <p:nvSpPr>
          <p:cNvPr id="13" name="Google Shape;7484;p29"/>
          <p:cNvSpPr txBox="1">
            <a:spLocks/>
          </p:cNvSpPr>
          <p:nvPr/>
        </p:nvSpPr>
        <p:spPr>
          <a:xfrm>
            <a:off x="3276600" y="3279300"/>
            <a:ext cx="11660759" cy="3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Kavoon"/>
              <a:buNone/>
              <a:defRPr sz="7466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CẢM</a:t>
            </a:r>
            <a:r>
              <a:rPr kumimoji="0" lang="en-US" sz="7000" b="1" i="0" u="none" strike="noStrike" kern="0" cap="none" spc="0" normalizeH="0" noProof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 ƠN CÁC EM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lang="en-US" sz="7000" b="1" kern="0" noProof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ĐÃ </a:t>
            </a:r>
            <a:r>
              <a:rPr lang="en-US" sz="7000" b="1" kern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LẮNG NGHE BÀI HỌC</a:t>
            </a:r>
            <a:r>
              <a:rPr kumimoji="0" lang="vi-VN" sz="7000" b="1" i="0" u="none" strike="noStrike" kern="0" cap="none" spc="0" normalizeH="0" baseline="0" noProof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!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240859" y="8332437"/>
            <a:ext cx="2837580" cy="233713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03436" y="-543255"/>
            <a:ext cx="2625981" cy="1446677"/>
          </a:xfrm>
          <a:prstGeom prst="rect">
            <a:avLst/>
          </a:prstGeom>
        </p:spPr>
      </p:pic>
      <p:pic>
        <p:nvPicPr>
          <p:cNvPr id="24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606989">
            <a:off x="287314" y="8891806"/>
            <a:ext cx="855145" cy="12304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14886" y="903422"/>
            <a:ext cx="165354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hãy trình bày khái niệm đường phân giác, định lí về sự đồng quy của ba đường phân giác.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6888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240859" y="8332437"/>
            <a:ext cx="2837580" cy="233713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03436" y="-543255"/>
            <a:ext cx="2625981" cy="1446677"/>
          </a:xfrm>
          <a:prstGeom prst="rect">
            <a:avLst/>
          </a:prstGeom>
        </p:spPr>
      </p:pic>
      <p:pic>
        <p:nvPicPr>
          <p:cNvPr id="24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606989">
            <a:off x="287314" y="8891806"/>
            <a:ext cx="855145" cy="12304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8200" y="952500"/>
            <a:ext cx="165354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hãy trình bày khái niệm đường trung trực, định lí về sự đồng quy của ba đường trung trực.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5152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240859" y="8332437"/>
            <a:ext cx="2837580" cy="233713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03436" y="-543255"/>
            <a:ext cx="2625981" cy="1446677"/>
          </a:xfrm>
          <a:prstGeom prst="rect">
            <a:avLst/>
          </a:prstGeom>
        </p:spPr>
      </p:pic>
      <p:pic>
        <p:nvPicPr>
          <p:cNvPr id="24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606989">
            <a:off x="287314" y="8891806"/>
            <a:ext cx="855145" cy="12304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8200" y="876300"/>
            <a:ext cx="165354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hãy trình bày khái niệm đường cao, định lí về sự đồng quy của ba đường cao.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7169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027050" y="1707110"/>
            <a:ext cx="14203550" cy="6872779"/>
            <a:chOff x="0" y="0"/>
            <a:chExt cx="8149370" cy="4042811"/>
          </a:xfrm>
        </p:grpSpPr>
        <p:sp>
          <p:nvSpPr>
            <p:cNvPr id="4" name="Freeform 4"/>
            <p:cNvSpPr/>
            <p:nvPr/>
          </p:nvSpPr>
          <p:spPr>
            <a:xfrm>
              <a:off x="10160" y="16510"/>
              <a:ext cx="8126510" cy="4014871"/>
            </a:xfrm>
            <a:custGeom>
              <a:avLst/>
              <a:gdLst/>
              <a:ahLst/>
              <a:cxnLst/>
              <a:rect l="l" t="t" r="r" b="b"/>
              <a:pathLst>
                <a:path w="8126510" h="4014871">
                  <a:moveTo>
                    <a:pt x="8126510" y="4014871"/>
                  </a:moveTo>
                  <a:lnTo>
                    <a:pt x="0" y="4007251"/>
                  </a:lnTo>
                  <a:lnTo>
                    <a:pt x="0" y="1405689"/>
                  </a:lnTo>
                  <a:lnTo>
                    <a:pt x="17780" y="19050"/>
                  </a:lnTo>
                  <a:lnTo>
                    <a:pt x="4050529" y="0"/>
                  </a:lnTo>
                  <a:lnTo>
                    <a:pt x="8107460" y="5080"/>
                  </a:lnTo>
                  <a:close/>
                </a:path>
              </a:pathLst>
            </a:custGeom>
            <a:solidFill>
              <a:srgbClr val="0E67A3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-3810" y="0"/>
              <a:ext cx="8155720" cy="4041541"/>
            </a:xfrm>
            <a:custGeom>
              <a:avLst/>
              <a:gdLst/>
              <a:ahLst/>
              <a:cxnLst/>
              <a:rect l="l" t="t" r="r" b="b"/>
              <a:pathLst>
                <a:path w="8155720" h="4041541">
                  <a:moveTo>
                    <a:pt x="8121430" y="21590"/>
                  </a:moveTo>
                  <a:cubicBezTo>
                    <a:pt x="8122700" y="34290"/>
                    <a:pt x="8122700" y="44450"/>
                    <a:pt x="8123970" y="54610"/>
                  </a:cubicBezTo>
                  <a:cubicBezTo>
                    <a:pt x="8126510" y="124926"/>
                    <a:pt x="8127780" y="212664"/>
                    <a:pt x="8130320" y="297269"/>
                  </a:cubicBezTo>
                  <a:cubicBezTo>
                    <a:pt x="8130320" y="419476"/>
                    <a:pt x="8143020" y="2829145"/>
                    <a:pt x="8149370" y="2951352"/>
                  </a:cubicBezTo>
                  <a:cubicBezTo>
                    <a:pt x="8155720" y="3136229"/>
                    <a:pt x="8151910" y="3324240"/>
                    <a:pt x="8151910" y="3509117"/>
                  </a:cubicBezTo>
                  <a:cubicBezTo>
                    <a:pt x="8151910" y="3672060"/>
                    <a:pt x="8153180" y="3822468"/>
                    <a:pt x="8154450" y="3980581"/>
                  </a:cubicBezTo>
                  <a:cubicBezTo>
                    <a:pt x="8154450" y="4002171"/>
                    <a:pt x="8154450" y="4016141"/>
                    <a:pt x="8154450" y="4040271"/>
                  </a:cubicBezTo>
                  <a:cubicBezTo>
                    <a:pt x="8131590" y="4040271"/>
                    <a:pt x="8111270" y="4041541"/>
                    <a:pt x="8070058" y="4040271"/>
                  </a:cubicBezTo>
                  <a:cubicBezTo>
                    <a:pt x="7655470" y="4035191"/>
                    <a:pt x="7234504" y="4041541"/>
                    <a:pt x="6819915" y="4036461"/>
                  </a:cubicBezTo>
                  <a:cubicBezTo>
                    <a:pt x="6571163" y="4032651"/>
                    <a:pt x="6328788" y="4035191"/>
                    <a:pt x="6080035" y="4032651"/>
                  </a:cubicBezTo>
                  <a:cubicBezTo>
                    <a:pt x="5965226" y="4031381"/>
                    <a:pt x="5850417" y="4030111"/>
                    <a:pt x="5735608" y="4028841"/>
                  </a:cubicBezTo>
                  <a:cubicBezTo>
                    <a:pt x="5665447" y="4028841"/>
                    <a:pt x="5601664" y="4030111"/>
                    <a:pt x="5531503" y="4030111"/>
                  </a:cubicBezTo>
                  <a:cubicBezTo>
                    <a:pt x="5352911" y="4028841"/>
                    <a:pt x="4861784" y="4030111"/>
                    <a:pt x="4683192" y="4028841"/>
                  </a:cubicBezTo>
                  <a:cubicBezTo>
                    <a:pt x="4555626" y="4027571"/>
                    <a:pt x="2004315" y="4036461"/>
                    <a:pt x="1876749" y="4035191"/>
                  </a:cubicBezTo>
                  <a:cubicBezTo>
                    <a:pt x="1844858" y="4035191"/>
                    <a:pt x="1806588" y="4036461"/>
                    <a:pt x="1774697" y="4036461"/>
                  </a:cubicBezTo>
                  <a:cubicBezTo>
                    <a:pt x="1698157" y="4036461"/>
                    <a:pt x="1627996" y="4037731"/>
                    <a:pt x="1551457" y="4037731"/>
                  </a:cubicBezTo>
                  <a:cubicBezTo>
                    <a:pt x="1360109" y="4037731"/>
                    <a:pt x="1175139" y="4036461"/>
                    <a:pt x="983790" y="4035191"/>
                  </a:cubicBezTo>
                  <a:cubicBezTo>
                    <a:pt x="868981" y="4033921"/>
                    <a:pt x="754172" y="4032651"/>
                    <a:pt x="645741" y="4031381"/>
                  </a:cubicBezTo>
                  <a:cubicBezTo>
                    <a:pt x="441636" y="4030111"/>
                    <a:pt x="237532" y="4028841"/>
                    <a:pt x="48260" y="4028841"/>
                  </a:cubicBezTo>
                  <a:cubicBezTo>
                    <a:pt x="38100" y="4028841"/>
                    <a:pt x="29210" y="4028841"/>
                    <a:pt x="19050" y="4027571"/>
                  </a:cubicBezTo>
                  <a:cubicBezTo>
                    <a:pt x="10160" y="4026301"/>
                    <a:pt x="5080" y="4019951"/>
                    <a:pt x="7620" y="4011061"/>
                  </a:cubicBezTo>
                  <a:cubicBezTo>
                    <a:pt x="16510" y="3979144"/>
                    <a:pt x="12700" y="3900806"/>
                    <a:pt x="11430" y="3819335"/>
                  </a:cubicBezTo>
                  <a:cubicBezTo>
                    <a:pt x="10160" y="3653258"/>
                    <a:pt x="6350" y="3490316"/>
                    <a:pt x="7620" y="3324240"/>
                  </a:cubicBezTo>
                  <a:cubicBezTo>
                    <a:pt x="5080" y="3117428"/>
                    <a:pt x="0" y="557350"/>
                    <a:pt x="7620" y="347405"/>
                  </a:cubicBezTo>
                  <a:cubicBezTo>
                    <a:pt x="8890" y="306669"/>
                    <a:pt x="7620" y="262800"/>
                    <a:pt x="8890" y="222064"/>
                  </a:cubicBezTo>
                  <a:cubicBezTo>
                    <a:pt x="10160" y="156261"/>
                    <a:pt x="12700" y="8419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8075" y="30480"/>
                    <a:pt x="180127" y="29210"/>
                  </a:cubicBezTo>
                  <a:cubicBezTo>
                    <a:pt x="352341" y="25400"/>
                    <a:pt x="524554" y="22860"/>
                    <a:pt x="703146" y="20320"/>
                  </a:cubicBezTo>
                  <a:cubicBezTo>
                    <a:pt x="824333" y="17780"/>
                    <a:pt x="945521" y="16510"/>
                    <a:pt x="1060330" y="13970"/>
                  </a:cubicBezTo>
                  <a:cubicBezTo>
                    <a:pt x="1175139" y="11430"/>
                    <a:pt x="1296326" y="8890"/>
                    <a:pt x="1411135" y="8890"/>
                  </a:cubicBezTo>
                  <a:cubicBezTo>
                    <a:pt x="1538700" y="7620"/>
                    <a:pt x="1666266" y="10160"/>
                    <a:pt x="1793832" y="8890"/>
                  </a:cubicBezTo>
                  <a:cubicBezTo>
                    <a:pt x="1953288" y="8890"/>
                    <a:pt x="4842649" y="6350"/>
                    <a:pt x="5002106" y="5080"/>
                  </a:cubicBezTo>
                  <a:cubicBezTo>
                    <a:pt x="5155184" y="3810"/>
                    <a:pt x="5308263" y="2540"/>
                    <a:pt x="5467720" y="2540"/>
                  </a:cubicBezTo>
                  <a:cubicBezTo>
                    <a:pt x="5729230" y="1270"/>
                    <a:pt x="5984361" y="0"/>
                    <a:pt x="6245870" y="0"/>
                  </a:cubicBezTo>
                  <a:cubicBezTo>
                    <a:pt x="6354301" y="0"/>
                    <a:pt x="6469110" y="2540"/>
                    <a:pt x="6577541" y="2540"/>
                  </a:cubicBezTo>
                  <a:cubicBezTo>
                    <a:pt x="6877320" y="3810"/>
                    <a:pt x="7183477" y="5080"/>
                    <a:pt x="7483257" y="7620"/>
                  </a:cubicBezTo>
                  <a:cubicBezTo>
                    <a:pt x="7642713" y="8890"/>
                    <a:pt x="7802170" y="12700"/>
                    <a:pt x="7961627" y="16510"/>
                  </a:cubicBezTo>
                  <a:cubicBezTo>
                    <a:pt x="7999897" y="16510"/>
                    <a:pt x="8038166" y="16510"/>
                    <a:pt x="8070058" y="16510"/>
                  </a:cubicBezTo>
                  <a:cubicBezTo>
                    <a:pt x="8102380" y="17780"/>
                    <a:pt x="8111270" y="20320"/>
                    <a:pt x="8121430" y="21590"/>
                  </a:cubicBezTo>
                  <a:close/>
                  <a:moveTo>
                    <a:pt x="8131591" y="4023761"/>
                  </a:moveTo>
                  <a:cubicBezTo>
                    <a:pt x="8132860" y="4007251"/>
                    <a:pt x="8134130" y="3994551"/>
                    <a:pt x="8134130" y="3981851"/>
                  </a:cubicBezTo>
                  <a:cubicBezTo>
                    <a:pt x="8132860" y="3806801"/>
                    <a:pt x="8131591" y="3640725"/>
                    <a:pt x="8131591" y="3462114"/>
                  </a:cubicBezTo>
                  <a:cubicBezTo>
                    <a:pt x="8131591" y="3380643"/>
                    <a:pt x="8134130" y="3299172"/>
                    <a:pt x="8132860" y="3217701"/>
                  </a:cubicBezTo>
                  <a:cubicBezTo>
                    <a:pt x="8132860" y="3142496"/>
                    <a:pt x="8131591" y="3064159"/>
                    <a:pt x="8130320" y="2988954"/>
                  </a:cubicBezTo>
                  <a:cubicBezTo>
                    <a:pt x="8125241" y="2873014"/>
                    <a:pt x="8113810" y="472745"/>
                    <a:pt x="8113810" y="356805"/>
                  </a:cubicBezTo>
                  <a:cubicBezTo>
                    <a:pt x="8111270" y="259667"/>
                    <a:pt x="8108730" y="159394"/>
                    <a:pt x="8106191" y="63500"/>
                  </a:cubicBezTo>
                  <a:cubicBezTo>
                    <a:pt x="8104920" y="44450"/>
                    <a:pt x="8103650" y="43180"/>
                    <a:pt x="8050923" y="41910"/>
                  </a:cubicBezTo>
                  <a:cubicBezTo>
                    <a:pt x="8031788" y="41910"/>
                    <a:pt x="8019032" y="41910"/>
                    <a:pt x="7999897" y="40640"/>
                  </a:cubicBezTo>
                  <a:cubicBezTo>
                    <a:pt x="7840440" y="36830"/>
                    <a:pt x="7674605" y="31750"/>
                    <a:pt x="7515148" y="30480"/>
                  </a:cubicBezTo>
                  <a:cubicBezTo>
                    <a:pt x="7126073" y="26670"/>
                    <a:pt x="6730620" y="25400"/>
                    <a:pt x="6341544" y="22860"/>
                  </a:cubicBezTo>
                  <a:cubicBezTo>
                    <a:pt x="6284140" y="22860"/>
                    <a:pt x="6220357" y="22860"/>
                    <a:pt x="6162953" y="22860"/>
                  </a:cubicBezTo>
                  <a:cubicBezTo>
                    <a:pt x="6067279" y="22860"/>
                    <a:pt x="5971604" y="22860"/>
                    <a:pt x="5882309" y="22860"/>
                  </a:cubicBezTo>
                  <a:cubicBezTo>
                    <a:pt x="5678204" y="22860"/>
                    <a:pt x="5474099" y="22860"/>
                    <a:pt x="5276372" y="24130"/>
                  </a:cubicBezTo>
                  <a:cubicBezTo>
                    <a:pt x="5104158" y="25400"/>
                    <a:pt x="2202041" y="29210"/>
                    <a:pt x="2029828" y="29210"/>
                  </a:cubicBezTo>
                  <a:cubicBezTo>
                    <a:pt x="1749184" y="29210"/>
                    <a:pt x="1468539" y="26670"/>
                    <a:pt x="1187895" y="33020"/>
                  </a:cubicBezTo>
                  <a:cubicBezTo>
                    <a:pt x="1041195" y="36830"/>
                    <a:pt x="900873" y="36830"/>
                    <a:pt x="760550" y="38100"/>
                  </a:cubicBezTo>
                  <a:cubicBezTo>
                    <a:pt x="518176" y="41910"/>
                    <a:pt x="275801" y="45720"/>
                    <a:pt x="49530" y="50800"/>
                  </a:cubicBezTo>
                  <a:cubicBezTo>
                    <a:pt x="36830" y="50800"/>
                    <a:pt x="34290" y="53340"/>
                    <a:pt x="33020" y="74790"/>
                  </a:cubicBezTo>
                  <a:cubicBezTo>
                    <a:pt x="31750" y="131193"/>
                    <a:pt x="31750" y="187596"/>
                    <a:pt x="30480" y="243999"/>
                  </a:cubicBezTo>
                  <a:cubicBezTo>
                    <a:pt x="29210" y="338004"/>
                    <a:pt x="26670" y="428876"/>
                    <a:pt x="25400" y="522882"/>
                  </a:cubicBezTo>
                  <a:cubicBezTo>
                    <a:pt x="20320" y="623154"/>
                    <a:pt x="26670" y="3073559"/>
                    <a:pt x="29210" y="3173831"/>
                  </a:cubicBezTo>
                  <a:cubicBezTo>
                    <a:pt x="29210" y="3280371"/>
                    <a:pt x="29210" y="3390044"/>
                    <a:pt x="30480" y="3496583"/>
                  </a:cubicBezTo>
                  <a:cubicBezTo>
                    <a:pt x="30480" y="3574921"/>
                    <a:pt x="33020" y="3653258"/>
                    <a:pt x="33020" y="3731596"/>
                  </a:cubicBezTo>
                  <a:cubicBezTo>
                    <a:pt x="33020" y="3816201"/>
                    <a:pt x="33020" y="3900806"/>
                    <a:pt x="31750" y="3981851"/>
                  </a:cubicBezTo>
                  <a:cubicBezTo>
                    <a:pt x="31750" y="3985661"/>
                    <a:pt x="31750" y="3988201"/>
                    <a:pt x="31750" y="3992011"/>
                  </a:cubicBezTo>
                  <a:cubicBezTo>
                    <a:pt x="31750" y="4002171"/>
                    <a:pt x="35560" y="4005981"/>
                    <a:pt x="44450" y="4005981"/>
                  </a:cubicBezTo>
                  <a:cubicBezTo>
                    <a:pt x="90831" y="4005981"/>
                    <a:pt x="180127" y="4007251"/>
                    <a:pt x="263045" y="4007251"/>
                  </a:cubicBezTo>
                  <a:cubicBezTo>
                    <a:pt x="384232" y="4007251"/>
                    <a:pt x="511798" y="4004711"/>
                    <a:pt x="632985" y="4007251"/>
                  </a:cubicBezTo>
                  <a:cubicBezTo>
                    <a:pt x="830712" y="4011061"/>
                    <a:pt x="1028438" y="4013601"/>
                    <a:pt x="1226165" y="4012331"/>
                  </a:cubicBezTo>
                  <a:cubicBezTo>
                    <a:pt x="1353730" y="4011061"/>
                    <a:pt x="1474918" y="4013601"/>
                    <a:pt x="1602483" y="4013601"/>
                  </a:cubicBezTo>
                  <a:cubicBezTo>
                    <a:pt x="1787453" y="4013601"/>
                    <a:pt x="1972423" y="4012331"/>
                    <a:pt x="2157393" y="4013601"/>
                  </a:cubicBezTo>
                  <a:cubicBezTo>
                    <a:pt x="2431659" y="4014871"/>
                    <a:pt x="5442207" y="4004711"/>
                    <a:pt x="5722851" y="4007251"/>
                  </a:cubicBezTo>
                  <a:cubicBezTo>
                    <a:pt x="5844039" y="4008521"/>
                    <a:pt x="5965226" y="4009791"/>
                    <a:pt x="6080035" y="4009791"/>
                  </a:cubicBezTo>
                  <a:cubicBezTo>
                    <a:pt x="6290518" y="4012331"/>
                    <a:pt x="6494623" y="4008521"/>
                    <a:pt x="6705106" y="4012331"/>
                  </a:cubicBezTo>
                  <a:cubicBezTo>
                    <a:pt x="6877320" y="4014871"/>
                    <a:pt x="7049533" y="4014871"/>
                    <a:pt x="7221747" y="4017411"/>
                  </a:cubicBezTo>
                  <a:cubicBezTo>
                    <a:pt x="7476878" y="4021221"/>
                    <a:pt x="7732010" y="4023761"/>
                    <a:pt x="7987141" y="4025031"/>
                  </a:cubicBezTo>
                  <a:cubicBezTo>
                    <a:pt x="8082815" y="4025031"/>
                    <a:pt x="8111270" y="4023761"/>
                    <a:pt x="8131591" y="4023761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708014" flipH="1">
            <a:off x="881760" y="297906"/>
            <a:ext cx="2161637" cy="317887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963276" y="-1028700"/>
            <a:ext cx="3107689" cy="316304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88607">
            <a:off x="13590409" y="6909114"/>
            <a:ext cx="4109741" cy="27199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607084" y="5680874"/>
            <a:ext cx="2255664" cy="327339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6420585" y="1028700"/>
            <a:ext cx="2169530" cy="2990581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133600" y="2135448"/>
            <a:ext cx="13903845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6500" b="1" kern="0" dirty="0">
                <a:solidFill>
                  <a:schemeClr val="bg1"/>
                </a:solidFill>
              </a:rPr>
              <a:t>CHƯƠNG IX. QUAN HỆ GIỮA CÁC YẾU TỐ TRONG MỘT TAM GIÁC</a:t>
            </a:r>
            <a:endParaRPr lang="en-US" sz="65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124200" y="5219700"/>
            <a:ext cx="1203960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6500" b="1" kern="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LUYỆN TẬP CHUNG TRANG 82</a:t>
            </a:r>
            <a:endParaRPr kumimoji="0" lang="en-US" sz="65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9862621" flipH="1">
            <a:off x="-1043417" y="8651478"/>
            <a:ext cx="2949535" cy="242934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292703">
            <a:off x="17153756" y="6593862"/>
            <a:ext cx="2085903" cy="287530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445790">
            <a:off x="15754961" y="-322457"/>
            <a:ext cx="2991882" cy="2441504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7563683" y="7815213"/>
            <a:ext cx="8353866" cy="969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0" i="0" u="none" strike="noStrike" kern="1200" cap="none" spc="74" normalizeH="0" baseline="0" noProof="0">
                <a:ln>
                  <a:noFill/>
                </a:ln>
                <a:solidFill>
                  <a:srgbClr val="FFF5DE"/>
                </a:solidFill>
                <a:effectLst/>
                <a:uLnTx/>
                <a:uFillTx/>
                <a:latin typeface="KG Primary Penmanship Bold"/>
                <a:ea typeface="+mn-ea"/>
                <a:cs typeface="+mn-cs"/>
              </a:rPr>
              <a:t>It's excellent for capturing audiences beyon a one-time event.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563683" y="4342465"/>
            <a:ext cx="7005904" cy="873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76" normalizeH="0" baseline="0" noProof="0">
                <a:ln>
                  <a:noFill/>
                </a:ln>
                <a:solidFill>
                  <a:srgbClr val="FFF5DE"/>
                </a:solidFill>
                <a:effectLst/>
                <a:uLnTx/>
                <a:uFillTx/>
                <a:latin typeface="KG Primary Penmanship Bold"/>
                <a:ea typeface="+mn-ea"/>
                <a:cs typeface="+mn-cs"/>
              </a:rPr>
              <a:t>OUR</a:t>
            </a:r>
          </a:p>
          <a:p>
            <a:pPr marL="0" marR="0" lvl="0" indent="0" algn="l" defTabSz="914400" rtl="0" eaLnBrk="1" fontAlgn="auto" latinLnBrk="0" hangingPunct="1">
              <a:lnSpc>
                <a:spcPts val="34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76" normalizeH="0" baseline="0" noProof="0">
                <a:ln>
                  <a:noFill/>
                </a:ln>
                <a:solidFill>
                  <a:srgbClr val="FFF5DE"/>
                </a:solidFill>
                <a:effectLst/>
                <a:uLnTx/>
                <a:uFillTx/>
                <a:latin typeface="KG Primary Penmanship Bold"/>
                <a:ea typeface="+mn-ea"/>
                <a:cs typeface="+mn-cs"/>
              </a:rPr>
              <a:t> SECOND GOAL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563683" y="2227919"/>
            <a:ext cx="7269975" cy="969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0" i="0" u="none" strike="noStrike" kern="1200" cap="none" spc="74" normalizeH="0" baseline="0" noProof="0">
                <a:ln>
                  <a:noFill/>
                </a:ln>
                <a:solidFill>
                  <a:srgbClr val="FFF5DE"/>
                </a:solidFill>
                <a:effectLst/>
                <a:uLnTx/>
                <a:uFillTx/>
                <a:latin typeface="KG Primary Penmanship Bold"/>
                <a:ea typeface="+mn-ea"/>
                <a:cs typeface="+mn-cs"/>
              </a:rPr>
              <a:t>Pre-record your Canva presentation to</a:t>
            </a:r>
          </a:p>
          <a:p>
            <a:pPr marL="0" marR="0" lvl="0" indent="0" algn="l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0" i="0" u="none" strike="noStrike" kern="1200" cap="none" spc="74" normalizeH="0" baseline="0" noProof="0">
                <a:ln>
                  <a:noFill/>
                </a:ln>
                <a:solidFill>
                  <a:srgbClr val="FFF5DE"/>
                </a:solidFill>
                <a:effectLst/>
                <a:uLnTx/>
                <a:uFillTx/>
                <a:latin typeface="KG Primary Penmanship Bold"/>
                <a:ea typeface="+mn-ea"/>
                <a:cs typeface="+mn-cs"/>
              </a:rPr>
              <a:t>present anytime, anywhere.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563683" y="1568681"/>
            <a:ext cx="5757787" cy="479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76" normalizeH="0" baseline="0" noProof="0">
                <a:ln>
                  <a:noFill/>
                </a:ln>
                <a:solidFill>
                  <a:srgbClr val="FFF5DE"/>
                </a:solidFill>
                <a:effectLst/>
                <a:uLnTx/>
                <a:uFillTx/>
                <a:latin typeface="KG Primary Penmanship Bold"/>
                <a:ea typeface="+mn-ea"/>
                <a:cs typeface="+mn-cs"/>
              </a:rPr>
              <a:t>OUR FIRST GOAL</a:t>
            </a:r>
          </a:p>
        </p:txBody>
      </p:sp>
      <p:sp>
        <p:nvSpPr>
          <p:cNvPr id="28" name="TextBox 8"/>
          <p:cNvSpPr txBox="1"/>
          <p:nvPr/>
        </p:nvSpPr>
        <p:spPr>
          <a:xfrm>
            <a:off x="5410200" y="-455"/>
            <a:ext cx="8151570" cy="1333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219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NỘI DUNG BÀI HỌC</a:t>
            </a:r>
          </a:p>
        </p:txBody>
      </p:sp>
      <p:pic>
        <p:nvPicPr>
          <p:cNvPr id="3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9316888">
            <a:off x="231807" y="169340"/>
            <a:ext cx="1822385" cy="1457908"/>
          </a:xfrm>
          <a:prstGeom prst="rect">
            <a:avLst/>
          </a:prstGeom>
        </p:spPr>
      </p:pic>
      <p:pic>
        <p:nvPicPr>
          <p:cNvPr id="40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5859969" y="8862130"/>
            <a:ext cx="2227214" cy="1073112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3283343" y="2618521"/>
            <a:ext cx="142942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Chứng minh đường trung tuyến và sử dụng tính chất đồng quy của ba đường trung tuyến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59946" y="2819652"/>
            <a:ext cx="2590800" cy="707886"/>
          </a:xfrm>
          <a:prstGeom prst="rect">
            <a:avLst/>
          </a:prstGeom>
          <a:solidFill>
            <a:srgbClr val="00B050"/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1: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471979" y="1408137"/>
            <a:ext cx="4929555" cy="1002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57200" y="5230499"/>
            <a:ext cx="2590800" cy="707886"/>
          </a:xfrm>
          <a:prstGeom prst="rect">
            <a:avLst/>
          </a:prstGeom>
          <a:solidFill>
            <a:srgbClr val="0070C0"/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2: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57200" y="7440849"/>
            <a:ext cx="2590800" cy="707886"/>
          </a:xfrm>
          <a:prstGeom prst="rect">
            <a:avLst/>
          </a:prstGeom>
          <a:solidFill>
            <a:srgbClr val="C00000"/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3: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247025" y="5000420"/>
            <a:ext cx="1473892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vi-VN" sz="4000" b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Chứng minh các đoạn thẳng bằng nhau, các góc bằng nhau sử dụng tính chất đồng quy của ba đường phân giác.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266228" y="7243108"/>
            <a:ext cx="14294253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vi-VN" sz="4000" b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Chứng minh hai đoạn thẳng bằng nhau sử dụng tính chất đồng quy của ba đường trung trực.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66988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4" grpId="0"/>
      <p:bldP spid="45" grpId="0" animBg="1"/>
      <p:bldP spid="46" grpId="0"/>
      <p:bldP spid="48" grpId="0" animBg="1"/>
      <p:bldP spid="50" grpId="0" animBg="1"/>
      <p:bldP spid="51" grpId="0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9862621" flipH="1">
            <a:off x="-1043417" y="8651478"/>
            <a:ext cx="2949535" cy="242934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292703">
            <a:off x="17153756" y="6593862"/>
            <a:ext cx="2085903" cy="287530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445790">
            <a:off x="15754961" y="-322457"/>
            <a:ext cx="2991882" cy="2441504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7563683" y="7815213"/>
            <a:ext cx="8353866" cy="969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00"/>
              </a:lnSpc>
            </a:pPr>
            <a:r>
              <a:rPr lang="en-US" sz="3700" spc="74">
                <a:solidFill>
                  <a:srgbClr val="FFF5DE"/>
                </a:solidFill>
                <a:latin typeface="KG Primary Penmanship Bold"/>
              </a:rPr>
              <a:t>It's excellent for capturing audiences beyon a one-time event.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563683" y="4342465"/>
            <a:ext cx="7005904" cy="873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20"/>
              </a:lnSpc>
            </a:pPr>
            <a:r>
              <a:rPr lang="en-US" sz="3800" spc="76">
                <a:solidFill>
                  <a:srgbClr val="FFF5DE"/>
                </a:solidFill>
                <a:latin typeface="KG Primary Penmanship Bold"/>
              </a:rPr>
              <a:t>OUR</a:t>
            </a:r>
          </a:p>
          <a:p>
            <a:pPr>
              <a:lnSpc>
                <a:spcPts val="3420"/>
              </a:lnSpc>
            </a:pPr>
            <a:r>
              <a:rPr lang="en-US" sz="3800" spc="76">
                <a:solidFill>
                  <a:srgbClr val="FFF5DE"/>
                </a:solidFill>
                <a:latin typeface="KG Primary Penmanship Bold"/>
              </a:rPr>
              <a:t> SECOND GOAL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563683" y="2227919"/>
            <a:ext cx="7269975" cy="969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00"/>
              </a:lnSpc>
            </a:pPr>
            <a:r>
              <a:rPr lang="en-US" sz="3700" spc="74">
                <a:solidFill>
                  <a:srgbClr val="FFF5DE"/>
                </a:solidFill>
                <a:latin typeface="KG Primary Penmanship Bold"/>
              </a:rPr>
              <a:t>Pre-record your Canva presentation to</a:t>
            </a:r>
          </a:p>
          <a:p>
            <a:pPr>
              <a:lnSpc>
                <a:spcPts val="3700"/>
              </a:lnSpc>
            </a:pPr>
            <a:r>
              <a:rPr lang="en-US" sz="3700" spc="74">
                <a:solidFill>
                  <a:srgbClr val="FFF5DE"/>
                </a:solidFill>
                <a:latin typeface="KG Primary Penmanship Bold"/>
              </a:rPr>
              <a:t>present anytime, anywhere.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563683" y="1568681"/>
            <a:ext cx="5757787" cy="479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20"/>
              </a:lnSpc>
            </a:pPr>
            <a:r>
              <a:rPr lang="en-US" sz="3800" spc="76">
                <a:solidFill>
                  <a:srgbClr val="FFF5DE"/>
                </a:solidFill>
                <a:latin typeface="KG Primary Penmanship Bold"/>
              </a:rPr>
              <a:t>OUR FIRST GOAL</a:t>
            </a:r>
          </a:p>
        </p:txBody>
      </p:sp>
      <p:sp>
        <p:nvSpPr>
          <p:cNvPr id="28" name="TextBox 8"/>
          <p:cNvSpPr txBox="1"/>
          <p:nvPr/>
        </p:nvSpPr>
        <p:spPr>
          <a:xfrm>
            <a:off x="5410200" y="-455"/>
            <a:ext cx="8151570" cy="1333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191"/>
              </a:lnSpc>
              <a:spcBef>
                <a:spcPct val="0"/>
              </a:spcBef>
            </a:pPr>
            <a:r>
              <a:rPr lang="en-US" sz="5500" b="1" dirty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pic>
        <p:nvPicPr>
          <p:cNvPr id="3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9316888">
            <a:off x="231807" y="169340"/>
            <a:ext cx="1822385" cy="1457908"/>
          </a:xfrm>
          <a:prstGeom prst="rect">
            <a:avLst/>
          </a:prstGeom>
        </p:spPr>
      </p:pic>
      <p:pic>
        <p:nvPicPr>
          <p:cNvPr id="40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5859969" y="8862130"/>
            <a:ext cx="2227214" cy="1073112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3606482" y="3081047"/>
            <a:ext cx="14294253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vi-VN" sz="4000" b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Chứng minh các đoạn thẳng bằng nhau, các đường thẳng vuông góc, các đường thẳng đồng quy sử dụng tính chất ba đường cao của tam giác. </a:t>
            </a:r>
            <a:endParaRPr lang="en-US" sz="4000" kern="0" dirty="0">
              <a:solidFill>
                <a:srgbClr val="000000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83085" y="3282178"/>
            <a:ext cx="2590800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4: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471979" y="1562100"/>
            <a:ext cx="4929555" cy="1002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5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en-US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5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83085" y="6645414"/>
            <a:ext cx="2590800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5: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606482" y="6442333"/>
            <a:ext cx="14294253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vi-VN" sz="4000" b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Chứng minh tam giác cân</a:t>
            </a:r>
            <a:endParaRPr lang="en-US" sz="4000" kern="0" dirty="0">
              <a:solidFill>
                <a:srgbClr val="000000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 animBg="1"/>
      <p:bldP spid="48" grpId="0" animBg="1"/>
      <p:bldP spid="5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erman Literature Thesis Infographics by Slidesgo">
  <a:themeElements>
    <a:clrScheme name="Simple Light">
      <a:dk1>
        <a:srgbClr val="5D412D"/>
      </a:dk1>
      <a:lt1>
        <a:srgbClr val="FFFFFF"/>
      </a:lt1>
      <a:dk2>
        <a:srgbClr val="B68B6D"/>
      </a:dk2>
      <a:lt2>
        <a:srgbClr val="EDB6A8"/>
      </a:lt2>
      <a:accent1>
        <a:srgbClr val="FDB282"/>
      </a:accent1>
      <a:accent2>
        <a:srgbClr val="819EBD"/>
      </a:accent2>
      <a:accent3>
        <a:srgbClr val="84B6A8"/>
      </a:accent3>
      <a:accent4>
        <a:srgbClr val="D9EED9"/>
      </a:accent4>
      <a:accent5>
        <a:srgbClr val="FFF5E6"/>
      </a:accent5>
      <a:accent6>
        <a:srgbClr val="FFEED4"/>
      </a:accent6>
      <a:hlink>
        <a:srgbClr val="5D412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2051</Words>
  <Application>Microsoft Office PowerPoint</Application>
  <PresentationFormat>Custom</PresentationFormat>
  <Paragraphs>220</Paragraphs>
  <Slides>35</Slides>
  <Notes>14</Notes>
  <HiddenSlides>0</HiddenSlides>
  <MMClips>12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Arial</vt:lpstr>
      <vt:lpstr>KG Primary Penmanship Bold</vt:lpstr>
      <vt:lpstr>Times New Roman</vt:lpstr>
      <vt:lpstr>Kavoon</vt:lpstr>
      <vt:lpstr>Calibri</vt:lpstr>
      <vt:lpstr>Cambria Math</vt:lpstr>
      <vt:lpstr>Grand Hotel</vt:lpstr>
      <vt:lpstr>Raleway</vt:lpstr>
      <vt:lpstr>Office Theme</vt:lpstr>
      <vt:lpstr>German Literature Thesis Infographics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TRẮC NGHIỆM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Geometry Class Syllabus Presentation</dc:title>
  <cp:lastModifiedBy>Administrator</cp:lastModifiedBy>
  <cp:revision>45</cp:revision>
  <dcterms:created xsi:type="dcterms:W3CDTF">2006-08-16T00:00:00Z</dcterms:created>
  <dcterms:modified xsi:type="dcterms:W3CDTF">2023-02-28T03:28:40Z</dcterms:modified>
  <dc:identifier>DAFODxhJNsQ</dc:identifier>
</cp:coreProperties>
</file>