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60" r:id="rId3"/>
    <p:sldId id="264" r:id="rId4"/>
    <p:sldId id="258" r:id="rId5"/>
    <p:sldId id="281" r:id="rId6"/>
    <p:sldId id="259" r:id="rId7"/>
    <p:sldId id="271" r:id="rId8"/>
    <p:sldId id="263" r:id="rId9"/>
    <p:sldId id="274" r:id="rId10"/>
    <p:sldId id="257" r:id="rId11"/>
    <p:sldId id="282" r:id="rId12"/>
    <p:sldId id="283" r:id="rId13"/>
    <p:sldId id="284" r:id="rId14"/>
    <p:sldId id="272" r:id="rId15"/>
    <p:sldId id="276" r:id="rId16"/>
    <p:sldId id="261" r:id="rId17"/>
    <p:sldId id="285" r:id="rId18"/>
    <p:sldId id="265" r:id="rId19"/>
    <p:sldId id="267" r:id="rId20"/>
    <p:sldId id="269" r:id="rId21"/>
    <p:sldId id="277" r:id="rId22"/>
    <p:sldId id="262" r:id="rId23"/>
    <p:sldId id="278" r:id="rId24"/>
    <p:sldId id="273" r:id="rId25"/>
    <p:sldId id="286" r:id="rId26"/>
    <p:sldId id="279" r:id="rId27"/>
    <p:sldId id="268" r:id="rId28"/>
    <p:sldId id="280" r:id="rId2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2E15BFC7-61E2-490A-9FE8-20FDB8B40ED6}"/>
    <pc:docChg chg="modSld">
      <pc:chgData name="Nam Vân" userId="eac13ed4-6feb-40e0-b95f-d92b1b214eb0" providerId="ADAL" clId="{2E15BFC7-61E2-490A-9FE8-20FDB8B40ED6}" dt="2024-04-22T04:20:03.714" v="0" actId="1076"/>
      <pc:docMkLst>
        <pc:docMk/>
      </pc:docMkLst>
      <pc:sldChg chg="modSp mod">
        <pc:chgData name="Nam Vân" userId="eac13ed4-6feb-40e0-b95f-d92b1b214eb0" providerId="ADAL" clId="{2E15BFC7-61E2-490A-9FE8-20FDB8B40ED6}" dt="2024-04-22T04:20:03.714" v="0" actId="1076"/>
        <pc:sldMkLst>
          <pc:docMk/>
          <pc:sldMk cId="0" sldId="262"/>
        </pc:sldMkLst>
        <pc:spChg chg="mod">
          <ac:chgData name="Nam Vân" userId="eac13ed4-6feb-40e0-b95f-d92b1b214eb0" providerId="ADAL" clId="{2E15BFC7-61E2-490A-9FE8-20FDB8B40ED6}" dt="2024-04-22T04:20:03.714" v="0" actId="1076"/>
          <ac:spMkLst>
            <pc:docMk/>
            <pc:sldMk cId="0" sldId="262"/>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17</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txBody>
            <a:bodyPr/>
            <a:lstStyle/>
            <a:p>
              <a:endParaRPr lang="vi-VN"/>
            </a:p>
          </p:txBody>
        </p:sp>
      </p:grpSp>
      <p:sp>
        <p:nvSpPr>
          <p:cNvPr id="8" name="TextBox 8"/>
          <p:cNvSpPr txBox="1"/>
          <p:nvPr/>
        </p:nvSpPr>
        <p:spPr>
          <a:xfrm>
            <a:off x="1444541" y="2910950"/>
            <a:ext cx="14249400" cy="3465179"/>
          </a:xfrm>
          <a:prstGeom prst="rect">
            <a:avLst/>
          </a:prstGeom>
        </p:spPr>
        <p:txBody>
          <a:bodyPr wrap="square" lIns="0" tIns="0" rIns="0" bIns="0" rtlCol="0" anchor="t">
            <a:spAutoFit/>
          </a:bodyPr>
          <a:lstStyle/>
          <a:p>
            <a:pPr algn="ctr">
              <a:lnSpc>
                <a:spcPct val="150000"/>
              </a:lnSpc>
            </a:pPr>
            <a:r>
              <a:rPr lang="en-US" sz="8000" b="1" dirty="0">
                <a:solidFill>
                  <a:srgbClr val="CD0046"/>
                </a:solidFill>
                <a:latin typeface="Arial" panose="020B0604020202020204" pitchFamily="34" charset="0"/>
                <a:cs typeface="Arial" panose="020B0604020202020204" pitchFamily="34" charset="0"/>
              </a:rPr>
              <a:t>NHIỆT LIỆT CHÀO ĐÓN </a:t>
            </a:r>
          </a:p>
          <a:p>
            <a:pPr algn="ctr">
              <a:lnSpc>
                <a:spcPct val="150000"/>
              </a:lnSpc>
            </a:pPr>
            <a:r>
              <a:rPr lang="en-US" sz="8000" b="1" dirty="0">
                <a:solidFill>
                  <a:srgbClr val="CD0046"/>
                </a:solidFill>
                <a:latin typeface="Arial" panose="020B0604020202020204" pitchFamily="34" charset="0"/>
                <a:cs typeface="Arial" panose="020B0604020202020204" pitchFamily="34" charset="0"/>
              </a:rPr>
              <a:t>CÁC EM TỚI BÀI HỌC MỚI!</a:t>
            </a:r>
          </a:p>
        </p:txBody>
      </p:sp>
      <p:sp>
        <p:nvSpPr>
          <p:cNvPr id="10" name="AutoShape 10"/>
          <p:cNvSpPr/>
          <p:nvPr/>
        </p:nvSpPr>
        <p:spPr>
          <a:xfrm>
            <a:off x="16459624" y="-1014239"/>
            <a:ext cx="2465926" cy="5657779"/>
          </a:xfrm>
          <a:prstGeom prst="rect">
            <a:avLst/>
          </a:prstGeom>
          <a:solidFill>
            <a:srgbClr val="CD0046"/>
          </a:solidFill>
        </p:spPr>
        <p:txBody>
          <a:bodyPr/>
          <a:lstStyle/>
          <a:p>
            <a:endParaRPr lang="vi-VN"/>
          </a:p>
        </p:txBody>
      </p:sp>
      <p:sp>
        <p:nvSpPr>
          <p:cNvPr id="11" name="AutoShape 11"/>
          <p:cNvSpPr/>
          <p:nvPr/>
        </p:nvSpPr>
        <p:spPr>
          <a:xfrm>
            <a:off x="-941794" y="7868993"/>
            <a:ext cx="5291306" cy="3484410"/>
          </a:xfrm>
          <a:prstGeom prst="rect">
            <a:avLst/>
          </a:prstGeom>
          <a:solidFill>
            <a:srgbClr val="01949A"/>
          </a:solidFill>
        </p:spPr>
        <p:txBody>
          <a:bodyPr/>
          <a:lstStyle/>
          <a:p>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txBody>
            <a:bodyPr/>
            <a:lstStyle/>
            <a:p>
              <a:endParaRPr lang="vi-VN"/>
            </a:p>
          </p:txBody>
        </p:sp>
      </p:grpSp>
      <p:sp>
        <p:nvSpPr>
          <p:cNvPr id="11" name="AutoShape 11"/>
          <p:cNvSpPr/>
          <p:nvPr/>
        </p:nvSpPr>
        <p:spPr>
          <a:xfrm>
            <a:off x="0" y="-502111"/>
            <a:ext cx="5291306" cy="2216611"/>
          </a:xfrm>
          <a:prstGeom prst="rect">
            <a:avLst/>
          </a:prstGeom>
          <a:solidFill>
            <a:srgbClr val="01949A"/>
          </a:solidFill>
        </p:spPr>
        <p:txBody>
          <a:bodyPr/>
          <a:lstStyle/>
          <a:p>
            <a:endParaRPr lang="vi-VN"/>
          </a:p>
        </p:txBody>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1</a:t>
            </a: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7</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a:solidFill>
                  <a:srgbClr val="FF0000"/>
                </a:solidFill>
                <a:latin typeface="Arial" panose="020B0604020202020204" pitchFamily="34" charset="0"/>
                <a:cs typeface="Arial" panose="020B0604020202020204" pitchFamily="34" charset="0"/>
              </a:rPr>
              <a:t>chắc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a:solidFill>
                  <a:srgbClr val="FF0000"/>
                </a:solidFill>
                <a:latin typeface="Arial" panose="020B0604020202020204" pitchFamily="34" charset="0"/>
                <a:cs typeface="Arial" panose="020B0604020202020204" pitchFamily="34" charset="0"/>
              </a:rPr>
              <a:t>ngẫu</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
        <p:nvSpPr>
          <p:cNvPr id="19" name="AutoShape 10"/>
          <p:cNvSpPr/>
          <p:nvPr/>
        </p:nvSpPr>
        <p:spPr>
          <a:xfrm>
            <a:off x="14940280" y="7572770"/>
            <a:ext cx="3769947" cy="3194627"/>
          </a:xfrm>
          <a:prstGeom prst="rect">
            <a:avLst/>
          </a:prstGeom>
          <a:solidFill>
            <a:srgbClr val="CD0046"/>
          </a:solidFill>
        </p:spPr>
        <p:txBody>
          <a:bodyPr/>
          <a:lstStyle/>
          <a:p>
            <a:endParaRPr lang="vi-VN"/>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txBody>
            <a:bodyPr/>
            <a:lstStyle/>
            <a:p>
              <a:endParaRPr lang="vi-VN"/>
            </a:p>
          </p:txBody>
        </p:sp>
      </p:grpSp>
      <p:sp>
        <p:nvSpPr>
          <p:cNvPr id="10" name="AutoShape 10"/>
          <p:cNvSpPr/>
          <p:nvPr/>
        </p:nvSpPr>
        <p:spPr>
          <a:xfrm>
            <a:off x="14940280" y="7572770"/>
            <a:ext cx="3769947" cy="3194627"/>
          </a:xfrm>
          <a:prstGeom prst="rect">
            <a:avLst/>
          </a:prstGeom>
          <a:solidFill>
            <a:srgbClr val="CD0046"/>
          </a:solidFill>
        </p:spPr>
        <p:txBody>
          <a:bodyPr/>
          <a:lstStyle/>
          <a:p>
            <a:endParaRPr lang="vi-VN"/>
          </a:p>
        </p:txBody>
      </p:sp>
      <p:sp>
        <p:nvSpPr>
          <p:cNvPr id="11" name="AutoShape 11"/>
          <p:cNvSpPr/>
          <p:nvPr/>
        </p:nvSpPr>
        <p:spPr>
          <a:xfrm>
            <a:off x="0" y="-502111"/>
            <a:ext cx="5291306" cy="2216611"/>
          </a:xfrm>
          <a:prstGeom prst="rect">
            <a:avLst/>
          </a:prstGeom>
          <a:solidFill>
            <a:srgbClr val="01949A"/>
          </a:solidFill>
        </p:spPr>
        <p:txBody>
          <a:bodyPr/>
          <a:lstStyle/>
          <a:p>
            <a:endParaRPr lang="vi-VN"/>
          </a:p>
        </p:txBody>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1</a:t>
            </a: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a:solidFill>
                  <a:srgbClr val="FF0000"/>
                </a:solidFill>
                <a:latin typeface="Arial" panose="020B0604020202020204" pitchFamily="34" charset="0"/>
                <a:cs typeface="Arial" panose="020B0604020202020204" pitchFamily="34" charset="0"/>
              </a:rPr>
              <a:t>chắc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a:solidFill>
                  <a:srgbClr val="FF0000"/>
                </a:solidFill>
                <a:latin typeface="Arial" panose="020B0604020202020204" pitchFamily="34" charset="0"/>
                <a:cs typeface="Arial" panose="020B0604020202020204" pitchFamily="34" charset="0"/>
              </a:rPr>
              <a:t>không</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3.</a:t>
            </a: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không</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10" name="AutoShape 10"/>
          <p:cNvSpPr/>
          <p:nvPr/>
        </p:nvSpPr>
        <p:spPr>
          <a:xfrm>
            <a:off x="-692016" y="-1181100"/>
            <a:ext cx="3588833" cy="3481558"/>
          </a:xfrm>
          <a:prstGeom prst="rect">
            <a:avLst/>
          </a:prstGeom>
          <a:solidFill>
            <a:srgbClr val="CD0046"/>
          </a:solidFill>
        </p:spPr>
        <p:txBody>
          <a:bodyPr/>
          <a:lstStyle/>
          <a:p>
            <a:endParaRPr lang="vi-VN"/>
          </a:p>
        </p:txBody>
      </p:sp>
      <p:sp>
        <p:nvSpPr>
          <p:cNvPr id="11" name="AutoShape 11"/>
          <p:cNvSpPr/>
          <p:nvPr/>
        </p:nvSpPr>
        <p:spPr>
          <a:xfrm>
            <a:off x="15958698" y="7631651"/>
            <a:ext cx="3697502" cy="3049736"/>
          </a:xfrm>
          <a:prstGeom prst="rect">
            <a:avLst/>
          </a:prstGeom>
          <a:solidFill>
            <a:srgbClr val="01949A"/>
          </a:solidFill>
        </p:spPr>
        <p:txBody>
          <a:bodyPr/>
          <a:lstStyle/>
          <a:p>
            <a:endParaRPr lang="vi-VN"/>
          </a:p>
        </p:txBody>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Ví</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dụ</a:t>
            </a:r>
            <a:r>
              <a:rPr lang="en-US" sz="4800" b="1" dirty="0">
                <a:solidFill>
                  <a:schemeClr val="bg1"/>
                </a:solidFill>
                <a:latin typeface="Arial" panose="020B0604020202020204" pitchFamily="34" charset="0"/>
                <a:cs typeface="Arial" panose="020B0604020202020204" pitchFamily="34" charset="0"/>
              </a:rPr>
              <a:t> 2</a:t>
            </a: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Rút được thẻ ghi số là số nguyên tố</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B: “Rút được thẻ ghi số nhỏ hơn 7</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C</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“Rút được thẻ ghi số lớn hơn 10</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txBody>
            <a:bodyPr/>
            <a:lstStyle/>
            <a:p>
              <a:endParaRPr lang="vi-VN"/>
            </a:p>
          </p:txBody>
        </p:sp>
      </p:grpSp>
      <p:sp>
        <p:nvSpPr>
          <p:cNvPr id="6" name="AutoShape 6"/>
          <p:cNvSpPr/>
          <p:nvPr/>
        </p:nvSpPr>
        <p:spPr>
          <a:xfrm>
            <a:off x="-755831" y="9702303"/>
            <a:ext cx="3443942" cy="1292185"/>
          </a:xfrm>
          <a:prstGeom prst="rect">
            <a:avLst/>
          </a:prstGeom>
          <a:solidFill>
            <a:srgbClr val="01949A"/>
          </a:solidFill>
        </p:spPr>
        <p:txBody>
          <a:bodyPr/>
          <a:lstStyle/>
          <a:p>
            <a:endParaRPr lang="vi-VN"/>
          </a:p>
        </p:txBody>
      </p:sp>
      <p:sp>
        <p:nvSpPr>
          <p:cNvPr id="7" name="AutoShape 7"/>
          <p:cNvSpPr/>
          <p:nvPr/>
        </p:nvSpPr>
        <p:spPr>
          <a:xfrm>
            <a:off x="16706071" y="952500"/>
            <a:ext cx="3443942" cy="3448187"/>
          </a:xfrm>
          <a:prstGeom prst="rect">
            <a:avLst/>
          </a:prstGeom>
          <a:solidFill>
            <a:srgbClr val="CD0046"/>
          </a:solidFill>
        </p:spPr>
        <p:txBody>
          <a:bodyPr/>
          <a:lstStyle/>
          <a:p>
            <a:endParaRPr lang="vi-VN"/>
          </a:p>
        </p:txBody>
      </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19" name="AutoShape 19"/>
          <p:cNvSpPr/>
          <p:nvPr/>
        </p:nvSpPr>
        <p:spPr>
          <a:xfrm>
            <a:off x="17158857" y="8235393"/>
            <a:ext cx="2828154" cy="2180388"/>
          </a:xfrm>
          <a:prstGeom prst="rect">
            <a:avLst/>
          </a:prstGeom>
          <a:solidFill>
            <a:srgbClr val="CD0046"/>
          </a:solidFill>
        </p:spPr>
        <p:txBody>
          <a:bodyPr/>
          <a:lstStyle/>
          <a:p>
            <a:endParaRPr lang="vi-VN"/>
          </a:p>
        </p:txBody>
      </p:sp>
      <p:sp>
        <p:nvSpPr>
          <p:cNvPr id="20" name="AutoShape 20"/>
          <p:cNvSpPr/>
          <p:nvPr/>
        </p:nvSpPr>
        <p:spPr>
          <a:xfrm>
            <a:off x="-27709" y="419100"/>
            <a:ext cx="4218709" cy="1688286"/>
          </a:xfrm>
          <a:prstGeom prst="rect">
            <a:avLst/>
          </a:prstGeom>
          <a:solidFill>
            <a:srgbClr val="01949A"/>
          </a:solidFill>
        </p:spPr>
        <p:txBody>
          <a:bodyPr/>
          <a:lstStyle/>
          <a:p>
            <a:endParaRPr lang="vi-VN"/>
          </a:p>
        </p:txBody>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2</a:t>
            </a:r>
          </a:p>
        </p:txBody>
      </p:sp>
      <p:sp>
        <p:nvSpPr>
          <p:cNvPr id="22" name="Rectangle 21"/>
          <p:cNvSpPr/>
          <p:nvPr/>
        </p:nvSpPr>
        <p:spPr>
          <a:xfrm>
            <a:off x="4409350" y="509940"/>
            <a:ext cx="11312712"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vận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nhỏ hơn 100 điểm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C: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là số tròn trăm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txBody>
            <a:bodyPr/>
            <a:lstStyle/>
            <a:p>
              <a:endParaRPr lang="vi-VN"/>
            </a:p>
          </p:txBody>
        </p:sp>
      </p:grpSp>
      <p:sp>
        <p:nvSpPr>
          <p:cNvPr id="6" name="AutoShape 6"/>
          <p:cNvSpPr/>
          <p:nvPr/>
        </p:nvSpPr>
        <p:spPr>
          <a:xfrm>
            <a:off x="16538615" y="-776620"/>
            <a:ext cx="2212366" cy="3593078"/>
          </a:xfrm>
          <a:prstGeom prst="rect">
            <a:avLst/>
          </a:prstGeom>
          <a:solidFill>
            <a:srgbClr val="01949A"/>
          </a:solidFill>
        </p:spPr>
        <p:txBody>
          <a:bodyPr/>
          <a:lstStyle/>
          <a:p>
            <a:endParaRPr lang="vi-VN"/>
          </a:p>
        </p:txBody>
      </p:sp>
      <p:sp>
        <p:nvSpPr>
          <p:cNvPr id="9" name="AutoShape 9"/>
          <p:cNvSpPr/>
          <p:nvPr/>
        </p:nvSpPr>
        <p:spPr>
          <a:xfrm>
            <a:off x="-1254725" y="9656751"/>
            <a:ext cx="3878616" cy="1492154"/>
          </a:xfrm>
          <a:prstGeom prst="rect">
            <a:avLst/>
          </a:prstGeom>
          <a:solidFill>
            <a:srgbClr val="CD0046"/>
          </a:solidFill>
        </p:spPr>
        <p:txBody>
          <a:bodyPr/>
          <a:lstStyle/>
          <a:p>
            <a:endParaRPr lang="vi-VN"/>
          </a:p>
        </p:txBody>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C: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là số tròn trăm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a:latin typeface="Arial" panose="020B0604020202020204" pitchFamily="34" charset="0"/>
                <a:cs typeface="Arial" panose="020B0604020202020204" pitchFamily="34" charset="0"/>
              </a:rPr>
              <a:t>ô</a:t>
            </a:r>
            <a:r>
              <a:rPr lang="vi-VN" sz="4200" dirty="0">
                <a:latin typeface="Arial" panose="020B0604020202020204" pitchFamily="34" charset="0"/>
                <a:cs typeface="Arial" panose="020B0604020202020204" pitchFamily="34" charset="0"/>
              </a:rPr>
              <a:t> 1000 điểm và không xảy ra khi mũi tên dừng ở ô 400 điểm).</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B: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nhỏ hơn 100 điểm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en-US" sz="4200" dirty="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395966" y="708515"/>
            <a:ext cx="18739587" cy="10723154"/>
            <a:chOff x="0" y="0"/>
            <a:chExt cx="75819980" cy="43385658"/>
          </a:xfrm>
        </p:grpSpPr>
        <p:sp>
          <p:nvSpPr>
            <p:cNvPr id="3" name="Freeform 3"/>
            <p:cNvSpPr/>
            <p:nvPr/>
          </p:nvSpPr>
          <p:spPr>
            <a:xfrm>
              <a:off x="0" y="0"/>
              <a:ext cx="75819980" cy="43385659"/>
            </a:xfrm>
            <a:custGeom>
              <a:avLst/>
              <a:gdLst/>
              <a:ahLst/>
              <a:cxnLst/>
              <a:rect l="l" t="t" r="r" b="b"/>
              <a:pathLst>
                <a:path w="75819980" h="43385659">
                  <a:moveTo>
                    <a:pt x="75593922" y="0"/>
                  </a:moveTo>
                  <a:lnTo>
                    <a:pt x="0" y="0"/>
                  </a:lnTo>
                  <a:lnTo>
                    <a:pt x="0" y="43385659"/>
                  </a:lnTo>
                  <a:lnTo>
                    <a:pt x="75819980" y="43385659"/>
                  </a:lnTo>
                  <a:lnTo>
                    <a:pt x="75819980" y="0"/>
                  </a:lnTo>
                  <a:lnTo>
                    <a:pt x="75593922" y="0"/>
                  </a:lnTo>
                  <a:close/>
                  <a:moveTo>
                    <a:pt x="75593922" y="43159598"/>
                  </a:moveTo>
                  <a:lnTo>
                    <a:pt x="228600" y="43159598"/>
                  </a:lnTo>
                  <a:lnTo>
                    <a:pt x="228600" y="228600"/>
                  </a:lnTo>
                  <a:lnTo>
                    <a:pt x="75593922" y="228600"/>
                  </a:lnTo>
                  <a:lnTo>
                    <a:pt x="75593922" y="43159598"/>
                  </a:lnTo>
                  <a:close/>
                </a:path>
              </a:pathLst>
            </a:custGeom>
            <a:solidFill>
              <a:srgbClr val="01949A"/>
            </a:solidFill>
          </p:spPr>
          <p:txBody>
            <a:bodyPr/>
            <a:lstStyle/>
            <a:p>
              <a:endParaRPr lang="vi-VN"/>
            </a:p>
          </p:txBody>
        </p:sp>
      </p:grpSp>
      <p:sp>
        <p:nvSpPr>
          <p:cNvPr id="7" name="AutoShape 7"/>
          <p:cNvSpPr/>
          <p:nvPr/>
        </p:nvSpPr>
        <p:spPr>
          <a:xfrm>
            <a:off x="15043369" y="0"/>
            <a:ext cx="4355851" cy="3122181"/>
          </a:xfrm>
          <a:prstGeom prst="rect">
            <a:avLst/>
          </a:prstGeom>
          <a:solidFill>
            <a:srgbClr val="CD0046"/>
          </a:solidFill>
        </p:spPr>
        <p:txBody>
          <a:bodyPr/>
          <a:lstStyle/>
          <a:p>
            <a:endParaRPr lang="vi-VN"/>
          </a:p>
        </p:txBody>
      </p:sp>
      <p:sp>
        <p:nvSpPr>
          <p:cNvPr id="8" name="AutoShape 8"/>
          <p:cNvSpPr/>
          <p:nvPr/>
        </p:nvSpPr>
        <p:spPr>
          <a:xfrm>
            <a:off x="-1416749" y="8215872"/>
            <a:ext cx="2321034" cy="3049736"/>
          </a:xfrm>
          <a:prstGeom prst="rect">
            <a:avLst/>
          </a:prstGeom>
          <a:solidFill>
            <a:srgbClr val="01949A"/>
          </a:solidFill>
        </p:spPr>
        <p:txBody>
          <a:bodyPr/>
          <a:lstStyle/>
          <a:p>
            <a:endParaRPr lang="vi-VN"/>
          </a:p>
        </p:txBody>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thắng</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rPr>
              <a:t>Thử</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thách</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II</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29" name="AutoShape 29"/>
          <p:cNvSpPr/>
          <p:nvPr/>
        </p:nvSpPr>
        <p:spPr>
          <a:xfrm>
            <a:off x="-1079579" y="3467100"/>
            <a:ext cx="2212366" cy="3593078"/>
          </a:xfrm>
          <a:prstGeom prst="rect">
            <a:avLst/>
          </a:prstGeom>
          <a:solidFill>
            <a:srgbClr val="01949A"/>
          </a:solidFill>
        </p:spPr>
        <p:txBody>
          <a:bodyPr/>
          <a:lstStyle/>
          <a:p>
            <a:endParaRPr lang="vi-VN"/>
          </a:p>
        </p:txBody>
      </p:sp>
      <p:sp>
        <p:nvSpPr>
          <p:cNvPr id="30" name="AutoShape 30"/>
          <p:cNvSpPr/>
          <p:nvPr/>
        </p:nvSpPr>
        <p:spPr>
          <a:xfrm>
            <a:off x="7239000" y="-1746139"/>
            <a:ext cx="3878616" cy="3194627"/>
          </a:xfrm>
          <a:prstGeom prst="rect">
            <a:avLst/>
          </a:prstGeom>
          <a:solidFill>
            <a:srgbClr val="CD0046"/>
          </a:solidFill>
        </p:spPr>
        <p:txBody>
          <a:bodyPr/>
          <a:lstStyle/>
          <a:p>
            <a:endParaRPr lang="vi-VN"/>
          </a:p>
        </p:txBody>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pic>
        <p:nvPicPr>
          <p:cNvPr id="37" name="Picture 36"/>
          <p:cNvPicPr>
            <a:picLocks noChangeAspect="1"/>
          </p:cNvPicPr>
          <p:nvPr/>
        </p:nvPicPr>
        <p:blipFill>
          <a:blip r:embed="rId3"/>
          <a:stretch>
            <a:fillRect/>
          </a:stretch>
        </p:blipFill>
        <p:spPr>
          <a:xfrm>
            <a:off x="2971800" y="892458"/>
            <a:ext cx="890093" cy="896190"/>
          </a:xfrm>
          <a:prstGeom prst="rect">
            <a:avLst/>
          </a:prstGeom>
        </p:spPr>
      </p:pic>
      <p:pic>
        <p:nvPicPr>
          <p:cNvPr id="38" name="Picture 37"/>
          <p:cNvPicPr>
            <a:picLocks noChangeAspect="1"/>
          </p:cNvPicPr>
          <p:nvPr/>
        </p:nvPicPr>
        <p:blipFill>
          <a:blip r:embed="rId4"/>
          <a:stretch>
            <a:fillRect/>
          </a:stretch>
        </p:blipFill>
        <p:spPr>
          <a:xfrm>
            <a:off x="15097396" y="346818"/>
            <a:ext cx="1066892" cy="1091279"/>
          </a:xfrm>
          <a:prstGeom prst="rect">
            <a:avLst/>
          </a:prstGeom>
        </p:spPr>
      </p:pic>
      <p:pic>
        <p:nvPicPr>
          <p:cNvPr id="41" name="Picture 40"/>
          <p:cNvPicPr>
            <a:picLocks noChangeAspect="1"/>
          </p:cNvPicPr>
          <p:nvPr/>
        </p:nvPicPr>
        <p:blipFill>
          <a:blip r:embed="rId5"/>
          <a:stretch>
            <a:fillRect/>
          </a:stretch>
        </p:blipFill>
        <p:spPr>
          <a:xfrm>
            <a:off x="0" y="8739270"/>
            <a:ext cx="1292464" cy="1146147"/>
          </a:xfrm>
          <a:prstGeom prst="rect">
            <a:avLst/>
          </a:prstGeom>
        </p:spPr>
      </p:pic>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3" y="172896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1371600" y="-876300"/>
            <a:ext cx="15773400"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txBody>
            <a:bodyPr/>
            <a:lstStyle/>
            <a:p>
              <a:endParaRPr lang="vi-VN"/>
            </a:p>
          </p:txBody>
        </p:sp>
      </p:grpSp>
      <p:sp>
        <p:nvSpPr>
          <p:cNvPr id="10" name="AutoShape 10"/>
          <p:cNvSpPr/>
          <p:nvPr/>
        </p:nvSpPr>
        <p:spPr>
          <a:xfrm>
            <a:off x="-1519023" y="-943919"/>
            <a:ext cx="3588833" cy="3122181"/>
          </a:xfrm>
          <a:prstGeom prst="rect">
            <a:avLst/>
          </a:prstGeom>
          <a:solidFill>
            <a:srgbClr val="CD0046"/>
          </a:solidFill>
        </p:spPr>
        <p:txBody>
          <a:bodyPr/>
          <a:lstStyle/>
          <a:p>
            <a:endParaRPr lang="vi-VN"/>
          </a:p>
        </p:txBody>
      </p:sp>
      <p:sp>
        <p:nvSpPr>
          <p:cNvPr id="11" name="AutoShape 11"/>
          <p:cNvSpPr/>
          <p:nvPr/>
        </p:nvSpPr>
        <p:spPr>
          <a:xfrm>
            <a:off x="15979617" y="8365828"/>
            <a:ext cx="3697502" cy="3049736"/>
          </a:xfrm>
          <a:prstGeom prst="rect">
            <a:avLst/>
          </a:prstGeom>
          <a:solidFill>
            <a:srgbClr val="01949A"/>
          </a:solidFill>
        </p:spPr>
        <p:txBody>
          <a:bodyPr/>
          <a:lstStyle/>
          <a:p>
            <a:endParaRPr lang="vi-VN"/>
          </a:p>
        </p:txBody>
      </p:sp>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LUYỆN TẬP</a:t>
            </a:r>
          </a:p>
        </p:txBody>
      </p:sp>
      <p:sp>
        <p:nvSpPr>
          <p:cNvPr id="13" name="Rectangle 12"/>
          <p:cNvSpPr/>
          <p:nvPr/>
        </p:nvSpPr>
        <p:spPr>
          <a:xfrm>
            <a:off x="2002610" y="1850156"/>
            <a:ext cx="14654298"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8.1</a:t>
            </a:r>
            <a:r>
              <a:rPr lang="en-US" sz="4000" b="1" dirty="0">
                <a:solidFill>
                  <a:srgbClr val="C00000"/>
                </a:solidFill>
                <a:latin typeface="Arial" panose="020B0604020202020204" pitchFamily="34" charset="0"/>
                <a:cs typeface="Arial" panose="020B0604020202020204" pitchFamily="34" charset="0"/>
              </a:rPr>
              <a:t> (SGK - tr50)</a:t>
            </a:r>
            <a:r>
              <a:rPr lang="vi-VN" sz="4000" dirty="0">
                <a:latin typeface="Arial" panose="020B0604020202020204" pitchFamily="34" charset="0"/>
                <a:cs typeface="Arial" panose="020B0604020202020204" pitchFamily="34" charset="0"/>
              </a:rPr>
              <a:t>. 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000" dirty="0">
                <a:latin typeface="Arial" panose="020B0604020202020204" pitchFamily="34" charset="0"/>
                <a:cs typeface="Arial" panose="020B0604020202020204" pitchFamily="34" charset="0"/>
              </a:rPr>
              <a:t>A: </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Minh lấy được viên bi màu trắng”.</a:t>
            </a:r>
          </a:p>
          <a:p>
            <a:pPr algn="just">
              <a:lnSpc>
                <a:spcPct val="150000"/>
              </a:lnSpc>
            </a:pPr>
            <a:r>
              <a:rPr lang="vi-VN" sz="4000" dirty="0">
                <a:latin typeface="Arial" panose="020B0604020202020204" pitchFamily="34" charset="0"/>
                <a:cs typeface="Arial" panose="020B0604020202020204" pitchFamily="34" charset="0"/>
              </a:rPr>
              <a:t>B: “Minh lấy được viên bi màu đen”.</a:t>
            </a:r>
          </a:p>
          <a:p>
            <a:pPr algn="just">
              <a:lnSpc>
                <a:spcPct val="150000"/>
              </a:lnSpc>
            </a:pPr>
            <a:r>
              <a:rPr lang="vi-VN" sz="4000" dirty="0">
                <a:latin typeface="Arial" panose="020B0604020202020204" pitchFamily="34" charset="0"/>
                <a:cs typeface="Arial" panose="020B0604020202020204" pitchFamily="34" charset="0"/>
              </a:rPr>
              <a:t>C: </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Minh lấy được viên bi màu trắng hoặc màu đen</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D: “Minh lấy được viên bi màu đỏ”.</a:t>
            </a:r>
          </a:p>
        </p:txBody>
      </p:sp>
      <p:pic>
        <p:nvPicPr>
          <p:cNvPr id="14" name="Picture 13"/>
          <p:cNvPicPr>
            <a:picLocks noChangeAspect="1"/>
          </p:cNvPicPr>
          <p:nvPr/>
        </p:nvPicPr>
        <p:blipFill>
          <a:blip r:embed="rId2"/>
          <a:stretch>
            <a:fillRect/>
          </a:stretch>
        </p:blipFill>
        <p:spPr>
          <a:xfrm>
            <a:off x="16823074" y="1073543"/>
            <a:ext cx="929688" cy="924524"/>
          </a:xfrm>
          <a:prstGeom prst="rect">
            <a:avLst/>
          </a:prstGeom>
        </p:spPr>
      </p:pic>
      <p:pic>
        <p:nvPicPr>
          <p:cNvPr id="15" name="Picture 14"/>
          <p:cNvPicPr>
            <a:picLocks noChangeAspect="1"/>
          </p:cNvPicPr>
          <p:nvPr/>
        </p:nvPicPr>
        <p:blipFill>
          <a:blip r:embed="rId3"/>
          <a:stretch>
            <a:fillRect/>
          </a:stretch>
        </p:blipFill>
        <p:spPr>
          <a:xfrm>
            <a:off x="138542" y="7187340"/>
            <a:ext cx="1066892" cy="1091279"/>
          </a:xfrm>
          <a:prstGeom prst="rect">
            <a:avLst/>
          </a:prstGeom>
        </p:spPr>
      </p:pic>
      <p:pic>
        <p:nvPicPr>
          <p:cNvPr id="16" name="Picture 15"/>
          <p:cNvPicPr>
            <a:picLocks noChangeAspect="1"/>
          </p:cNvPicPr>
          <p:nvPr/>
        </p:nvPicPr>
        <p:blipFill>
          <a:blip r:embed="rId2"/>
          <a:stretch>
            <a:fillRect/>
          </a:stretch>
        </p:blipFill>
        <p:spPr>
          <a:xfrm>
            <a:off x="731239" y="8866864"/>
            <a:ext cx="929688" cy="924524"/>
          </a:xfrm>
          <a:prstGeom prst="rect">
            <a:avLst/>
          </a:prstGeom>
        </p:spPr>
      </p:pic>
      <p:sp>
        <p:nvSpPr>
          <p:cNvPr id="17" name="Rectangle 16"/>
          <p:cNvSpPr/>
          <p:nvPr/>
        </p:nvSpPr>
        <p:spPr>
          <a:xfrm>
            <a:off x="11582400" y="5673463"/>
            <a:ext cx="3379451"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582400" y="6528994"/>
            <a:ext cx="3379451"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3819516" y="7512574"/>
            <a:ext cx="3179075"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157226" y="8384795"/>
            <a:ext cx="3094117"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không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txBody>
            <a:bodyPr/>
            <a:lstStyle/>
            <a:p>
              <a:endParaRPr lang="vi-VN"/>
            </a:p>
          </p:txBody>
        </p:sp>
      </p:grpSp>
      <p:sp>
        <p:nvSpPr>
          <p:cNvPr id="14" name="AutoShape 14"/>
          <p:cNvSpPr/>
          <p:nvPr/>
        </p:nvSpPr>
        <p:spPr>
          <a:xfrm>
            <a:off x="-1740082" y="7925498"/>
            <a:ext cx="3480165" cy="2361502"/>
          </a:xfrm>
          <a:prstGeom prst="rect">
            <a:avLst/>
          </a:prstGeom>
          <a:solidFill>
            <a:srgbClr val="CD0046"/>
          </a:solidFill>
        </p:spPr>
        <p:txBody>
          <a:bodyPr/>
          <a:lstStyle/>
          <a:p>
            <a:endParaRPr lang="vi-VN"/>
          </a:p>
        </p:txBody>
      </p:sp>
      <p:sp>
        <p:nvSpPr>
          <p:cNvPr id="15" name="AutoShape 15"/>
          <p:cNvSpPr/>
          <p:nvPr/>
        </p:nvSpPr>
        <p:spPr>
          <a:xfrm>
            <a:off x="16605902" y="-303186"/>
            <a:ext cx="2502148" cy="3267073"/>
          </a:xfrm>
          <a:prstGeom prst="rect">
            <a:avLst/>
          </a:prstGeom>
          <a:solidFill>
            <a:srgbClr val="01949A"/>
          </a:solidFill>
        </p:spPr>
        <p:txBody>
          <a:bodyPr/>
          <a:lstStyle/>
          <a:p>
            <a:endParaRPr lang="vi-VN"/>
          </a:p>
        </p:txBody>
      </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4; 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extLst>
                    <a:ext uri="{9D8B030D-6E8A-4147-A177-3AD203B41FA5}">
                      <a16:colId xmlns:a16="http://schemas.microsoft.com/office/drawing/2014/main" val="20000"/>
                    </a:ext>
                  </a:extLst>
                </a:gridCol>
                <a:gridCol w="4267201">
                  <a:extLst>
                    <a:ext uri="{9D8B030D-6E8A-4147-A177-3AD203B41FA5}">
                      <a16:colId xmlns:a16="http://schemas.microsoft.com/office/drawing/2014/main" val="20001"/>
                    </a:ext>
                  </a:extLst>
                </a:gridCol>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1"/>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2"/>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3"/>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4"/>
                  </a:ext>
                </a:extLst>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ngẫu</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ngẫu</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chắc</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không</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txBody>
            <a:bodyPr/>
            <a:lstStyle/>
            <a:p>
              <a:endParaRPr lang="vi-VN"/>
            </a:p>
          </p:txBody>
        </p:sp>
      </p:grpSp>
      <p:sp>
        <p:nvSpPr>
          <p:cNvPr id="10" name="AutoShape 10"/>
          <p:cNvSpPr/>
          <p:nvPr/>
        </p:nvSpPr>
        <p:spPr>
          <a:xfrm>
            <a:off x="14440759" y="8204329"/>
            <a:ext cx="4603072" cy="2107942"/>
          </a:xfrm>
          <a:prstGeom prst="rect">
            <a:avLst/>
          </a:prstGeom>
          <a:solidFill>
            <a:srgbClr val="01949A"/>
          </a:solidFill>
        </p:spPr>
        <p:txBody>
          <a:bodyPr/>
          <a:lstStyle/>
          <a:p>
            <a:endParaRPr lang="vi-VN"/>
          </a:p>
        </p:txBody>
      </p:sp>
      <p:sp>
        <p:nvSpPr>
          <p:cNvPr id="12" name="AutoShape 12"/>
          <p:cNvSpPr/>
          <p:nvPr/>
        </p:nvSpPr>
        <p:spPr>
          <a:xfrm>
            <a:off x="-1359743" y="-493257"/>
            <a:ext cx="3588833" cy="2216611"/>
          </a:xfrm>
          <a:prstGeom prst="rect">
            <a:avLst/>
          </a:prstGeom>
          <a:solidFill>
            <a:srgbClr val="CD0046"/>
          </a:solidFill>
        </p:spPr>
        <p:txBody>
          <a:bodyPr/>
          <a:lstStyle/>
          <a:p>
            <a:endParaRPr lang="vi-VN"/>
          </a:p>
        </p:txBody>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KHỞI ĐỘNG</a:t>
            </a: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29" name="AutoShape 29"/>
          <p:cNvSpPr/>
          <p:nvPr/>
        </p:nvSpPr>
        <p:spPr>
          <a:xfrm>
            <a:off x="-1461563" y="8106612"/>
            <a:ext cx="2465926" cy="2180388"/>
          </a:xfrm>
          <a:prstGeom prst="rect">
            <a:avLst/>
          </a:prstGeom>
          <a:solidFill>
            <a:srgbClr val="CD0046"/>
          </a:solidFill>
        </p:spPr>
        <p:txBody>
          <a:bodyPr/>
          <a:lstStyle/>
          <a:p>
            <a:endParaRPr lang="vi-VN"/>
          </a:p>
        </p:txBody>
      </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8.3</a:t>
            </a:r>
            <a:r>
              <a:rPr lang="en-US" sz="4200" b="1" dirty="0">
                <a:solidFill>
                  <a:srgbClr val="C00000"/>
                </a:solidFill>
                <a:latin typeface="Arial" panose="020B0604020202020204" pitchFamily="34" charset="0"/>
                <a:cs typeface="Arial" panose="020B0604020202020204" pitchFamily="34" charset="0"/>
              </a:rPr>
              <a:t> (SGK - tr50)</a:t>
            </a:r>
            <a:r>
              <a:rPr lang="vi-VN" sz="4200" b="1" dirty="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tố</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70000"/>
              </a:lnSpc>
            </a:pPr>
            <a:r>
              <a:rPr lang="vi-VN" sz="4200" dirty="0">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Số 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Số 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Số 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chắc</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không</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chắc</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16780745" y="7132508"/>
            <a:ext cx="1249570" cy="286938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29" name="AutoShape 29"/>
          <p:cNvSpPr/>
          <p:nvPr/>
        </p:nvSpPr>
        <p:spPr>
          <a:xfrm>
            <a:off x="-879026" y="3390900"/>
            <a:ext cx="2212366" cy="3593078"/>
          </a:xfrm>
          <a:prstGeom prst="rect">
            <a:avLst/>
          </a:prstGeom>
          <a:solidFill>
            <a:srgbClr val="01949A"/>
          </a:solidFill>
        </p:spPr>
        <p:txBody>
          <a:bodyPr/>
          <a:lstStyle/>
          <a:p>
            <a:endParaRPr lang="vi-VN"/>
          </a:p>
        </p:txBody>
      </p:sp>
      <p:sp>
        <p:nvSpPr>
          <p:cNvPr id="30" name="AutoShape 30"/>
          <p:cNvSpPr/>
          <p:nvPr/>
        </p:nvSpPr>
        <p:spPr>
          <a:xfrm>
            <a:off x="15573293" y="-1026819"/>
            <a:ext cx="3878616" cy="3194627"/>
          </a:xfrm>
          <a:prstGeom prst="rect">
            <a:avLst/>
          </a:prstGeom>
          <a:solidFill>
            <a:srgbClr val="CD0046"/>
          </a:solidFill>
        </p:spPr>
        <p:txBody>
          <a:bodyPr/>
          <a:lstStyle/>
          <a:p>
            <a:endParaRPr lang="vi-VN"/>
          </a:p>
        </p:txBody>
      </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tập</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trắc</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a:solidFill>
                  <a:srgbClr val="00B050"/>
                </a:solidFill>
                <a:latin typeface="Arial" panose="020B0604020202020204" pitchFamily="34" charset="0"/>
                <a:cs typeface="Arial" panose="020B0604020202020204" pitchFamily="34" charset="0"/>
              </a:rPr>
              <a:t>Câu</a:t>
            </a:r>
            <a:r>
              <a:rPr lang="en-US" sz="4200" b="1" dirty="0">
                <a:solidFill>
                  <a:srgbClr val="00B050"/>
                </a:solidFill>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737717" y="8350355"/>
            <a:ext cx="2908044" cy="171312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txBody>
            <a:bodyPr/>
            <a:lstStyle/>
            <a:p>
              <a:endParaRPr lang="vi-VN"/>
            </a:p>
          </p:txBody>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6" name="AutoShape 6"/>
          <p:cNvSpPr/>
          <p:nvPr/>
        </p:nvSpPr>
        <p:spPr>
          <a:xfrm>
            <a:off x="-755831" y="9258300"/>
            <a:ext cx="3443942" cy="1292185"/>
          </a:xfrm>
          <a:prstGeom prst="rect">
            <a:avLst/>
          </a:prstGeom>
          <a:solidFill>
            <a:srgbClr val="01949A"/>
          </a:solidFill>
        </p:spPr>
        <p:txBody>
          <a:bodyPr/>
          <a:lstStyle/>
          <a:p>
            <a:endParaRPr lang="vi-VN"/>
          </a:p>
        </p:txBody>
      </p:sp>
      <p:sp>
        <p:nvSpPr>
          <p:cNvPr id="7" name="AutoShape 7"/>
          <p:cNvSpPr/>
          <p:nvPr/>
        </p:nvSpPr>
        <p:spPr>
          <a:xfrm>
            <a:off x="16566029" y="945449"/>
            <a:ext cx="3443942" cy="3448187"/>
          </a:xfrm>
          <a:prstGeom prst="rect">
            <a:avLst/>
          </a:prstGeom>
          <a:solidFill>
            <a:srgbClr val="CD0046"/>
          </a:solidFill>
        </p:spPr>
        <p:txBody>
          <a:bodyPr/>
          <a:lstStyle/>
          <a:p>
            <a:endParaRPr lang="vi-VN"/>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5055375"/>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14540247" y="6472730"/>
            <a:ext cx="2719052" cy="2719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txBody>
            <a:bodyPr/>
            <a:lstStyle/>
            <a:p>
              <a:endParaRPr lang="vi-VN"/>
            </a:p>
          </p:txBody>
        </p:sp>
      </p:grpSp>
      <p:sp>
        <p:nvSpPr>
          <p:cNvPr id="24" name="AutoShape 24"/>
          <p:cNvSpPr/>
          <p:nvPr/>
        </p:nvSpPr>
        <p:spPr>
          <a:xfrm>
            <a:off x="16653915" y="952745"/>
            <a:ext cx="2465926" cy="3013513"/>
          </a:xfrm>
          <a:prstGeom prst="rect">
            <a:avLst/>
          </a:prstGeom>
          <a:solidFill>
            <a:srgbClr val="CD0046"/>
          </a:solidFill>
        </p:spPr>
        <p:txBody>
          <a:bodyPr/>
          <a:lstStyle/>
          <a:p>
            <a:endParaRPr lang="vi-VN"/>
          </a:p>
        </p:txBody>
      </p:sp>
      <p:sp>
        <p:nvSpPr>
          <p:cNvPr id="25" name="AutoShape 25"/>
          <p:cNvSpPr/>
          <p:nvPr/>
        </p:nvSpPr>
        <p:spPr>
          <a:xfrm>
            <a:off x="-2194341" y="8532519"/>
            <a:ext cx="2973045" cy="2361502"/>
          </a:xfrm>
          <a:prstGeom prst="rect">
            <a:avLst/>
          </a:prstGeom>
          <a:solidFill>
            <a:srgbClr val="01949A"/>
          </a:solidFill>
        </p:spPr>
        <p:txBody>
          <a:bodyPr/>
          <a:lstStyle/>
          <a:p>
            <a:endParaRPr lang="vi-VN"/>
          </a:p>
        </p:txBody>
      </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699798" y="1104900"/>
            <a:ext cx="15893002" cy="7848600"/>
            <a:chOff x="0" y="0"/>
            <a:chExt cx="63069538" cy="29609318"/>
          </a:xfrm>
        </p:grpSpPr>
        <p:sp>
          <p:nvSpPr>
            <p:cNvPr id="3" name="Freeform 3"/>
            <p:cNvSpPr/>
            <p:nvPr/>
          </p:nvSpPr>
          <p:spPr>
            <a:xfrm>
              <a:off x="0" y="0"/>
              <a:ext cx="63069539" cy="29609318"/>
            </a:xfrm>
            <a:custGeom>
              <a:avLst/>
              <a:gdLst/>
              <a:ahLst/>
              <a:cxnLst/>
              <a:rect l="l" t="t" r="r" b="b"/>
              <a:pathLst>
                <a:path w="63069539" h="29609318">
                  <a:moveTo>
                    <a:pt x="62843476" y="0"/>
                  </a:moveTo>
                  <a:lnTo>
                    <a:pt x="0" y="0"/>
                  </a:lnTo>
                  <a:lnTo>
                    <a:pt x="0" y="29609318"/>
                  </a:lnTo>
                  <a:lnTo>
                    <a:pt x="63069539" y="29609318"/>
                  </a:lnTo>
                  <a:lnTo>
                    <a:pt x="63069539" y="0"/>
                  </a:lnTo>
                  <a:lnTo>
                    <a:pt x="62843476" y="0"/>
                  </a:lnTo>
                  <a:close/>
                  <a:moveTo>
                    <a:pt x="62843476" y="29383258"/>
                  </a:moveTo>
                  <a:lnTo>
                    <a:pt x="228600" y="29383258"/>
                  </a:lnTo>
                  <a:lnTo>
                    <a:pt x="228600" y="228600"/>
                  </a:lnTo>
                  <a:lnTo>
                    <a:pt x="62843476" y="228600"/>
                  </a:lnTo>
                  <a:lnTo>
                    <a:pt x="62843476" y="29383258"/>
                  </a:lnTo>
                  <a:close/>
                </a:path>
              </a:pathLst>
            </a:custGeom>
            <a:solidFill>
              <a:srgbClr val="01949A"/>
            </a:solidFill>
          </p:spPr>
          <p:txBody>
            <a:bodyPr/>
            <a:lstStyle/>
            <a:p>
              <a:endParaRPr lang="vi-VN"/>
            </a:p>
          </p:txBody>
        </p:sp>
      </p:grpSp>
      <p:grpSp>
        <p:nvGrpSpPr>
          <p:cNvPr id="4" name="Group 4"/>
          <p:cNvGrpSpPr/>
          <p:nvPr/>
        </p:nvGrpSpPr>
        <p:grpSpPr>
          <a:xfrm>
            <a:off x="-304800" y="-266700"/>
            <a:ext cx="15179808" cy="10034920"/>
            <a:chOff x="0" y="0"/>
            <a:chExt cx="59259061" cy="40601079"/>
          </a:xfrm>
        </p:grpSpPr>
        <p:sp>
          <p:nvSpPr>
            <p:cNvPr id="5" name="Freeform 5"/>
            <p:cNvSpPr/>
            <p:nvPr/>
          </p:nvSpPr>
          <p:spPr>
            <a:xfrm>
              <a:off x="0" y="0"/>
              <a:ext cx="59259062" cy="40601078"/>
            </a:xfrm>
            <a:custGeom>
              <a:avLst/>
              <a:gdLst/>
              <a:ahLst/>
              <a:cxnLst/>
              <a:rect l="l" t="t" r="r" b="b"/>
              <a:pathLst>
                <a:path w="59259062" h="40601078">
                  <a:moveTo>
                    <a:pt x="59032998" y="0"/>
                  </a:moveTo>
                  <a:lnTo>
                    <a:pt x="0" y="0"/>
                  </a:lnTo>
                  <a:lnTo>
                    <a:pt x="0" y="40601078"/>
                  </a:lnTo>
                  <a:lnTo>
                    <a:pt x="59259062" y="40601078"/>
                  </a:lnTo>
                  <a:lnTo>
                    <a:pt x="59259062" y="0"/>
                  </a:lnTo>
                  <a:lnTo>
                    <a:pt x="59032998" y="0"/>
                  </a:lnTo>
                  <a:close/>
                  <a:moveTo>
                    <a:pt x="59032998" y="40375018"/>
                  </a:moveTo>
                  <a:lnTo>
                    <a:pt x="228600" y="40375018"/>
                  </a:lnTo>
                  <a:lnTo>
                    <a:pt x="228600" y="228600"/>
                  </a:lnTo>
                  <a:lnTo>
                    <a:pt x="59032998" y="228600"/>
                  </a:lnTo>
                  <a:lnTo>
                    <a:pt x="59032998" y="40375018"/>
                  </a:lnTo>
                  <a:close/>
                </a:path>
              </a:pathLst>
            </a:custGeom>
            <a:solidFill>
              <a:srgbClr val="01949A"/>
            </a:solidFill>
          </p:spPr>
          <p:txBody>
            <a:bodyPr/>
            <a:lstStyle/>
            <a:p>
              <a:endParaRPr lang="vi-VN"/>
            </a:p>
          </p:txBody>
        </p:sp>
      </p:grpSp>
      <p:sp>
        <p:nvSpPr>
          <p:cNvPr id="11" name="AutoShape 11"/>
          <p:cNvSpPr/>
          <p:nvPr/>
        </p:nvSpPr>
        <p:spPr>
          <a:xfrm>
            <a:off x="0" y="8525425"/>
            <a:ext cx="4566850" cy="2180388"/>
          </a:xfrm>
          <a:prstGeom prst="rect">
            <a:avLst/>
          </a:prstGeom>
          <a:solidFill>
            <a:srgbClr val="CD0046"/>
          </a:solidFill>
        </p:spPr>
        <p:txBody>
          <a:bodyPr/>
          <a:lstStyle/>
          <a:p>
            <a:endParaRPr lang="vi-VN"/>
          </a:p>
        </p:txBody>
      </p:sp>
      <p:sp>
        <p:nvSpPr>
          <p:cNvPr id="12" name="AutoShape 12"/>
          <p:cNvSpPr/>
          <p:nvPr/>
        </p:nvSpPr>
        <p:spPr>
          <a:xfrm>
            <a:off x="17145000" y="-3464"/>
            <a:ext cx="3226605" cy="4027752"/>
          </a:xfrm>
          <a:prstGeom prst="rect">
            <a:avLst/>
          </a:prstGeom>
          <a:solidFill>
            <a:srgbClr val="01949A"/>
          </a:solidFill>
        </p:spPr>
        <p:txBody>
          <a:bodyPr/>
          <a:lstStyle/>
          <a:p>
            <a:endParaRPr lang="vi-VN"/>
          </a:p>
        </p:txBody>
      </p:sp>
      <p:sp>
        <p:nvSpPr>
          <p:cNvPr id="13" name="Rectangle 12"/>
          <p:cNvSpPr/>
          <p:nvPr/>
        </p:nvSpPr>
        <p:spPr>
          <a:xfrm>
            <a:off x="3429000" y="1428214"/>
            <a:ext cx="11169435" cy="7201972"/>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Câu 5. </a:t>
            </a:r>
            <a:r>
              <a:rPr lang="vi-VN" sz="44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p>
          <a:p>
            <a:pPr algn="just">
              <a:lnSpc>
                <a:spcPct val="150000"/>
              </a:lnSpc>
            </a:pPr>
            <a:r>
              <a:rPr lang="vi-VN" sz="4400" dirty="0">
                <a:latin typeface="Arial" panose="020B0604020202020204" pitchFamily="34" charset="0"/>
                <a:cs typeface="Arial" panose="020B0604020202020204" pitchFamily="34" charset="0"/>
              </a:rPr>
              <a:t>A. Biến cố ngẫu nhiên;   </a:t>
            </a:r>
          </a:p>
          <a:p>
            <a:pPr algn="just">
              <a:lnSpc>
                <a:spcPct val="150000"/>
              </a:lnSpc>
            </a:pPr>
            <a:r>
              <a:rPr lang="vi-VN" sz="4400" dirty="0">
                <a:latin typeface="Arial" panose="020B0604020202020204" pitchFamily="34" charset="0"/>
                <a:cs typeface="Arial" panose="020B0604020202020204" pitchFamily="34" charset="0"/>
              </a:rPr>
              <a:t>B. Biến cố không thể;     </a:t>
            </a:r>
          </a:p>
          <a:p>
            <a:pPr algn="just">
              <a:lnSpc>
                <a:spcPct val="150000"/>
              </a:lnSpc>
            </a:pPr>
            <a:r>
              <a:rPr lang="vi-VN" sz="4400" dirty="0">
                <a:latin typeface="Arial" panose="020B0604020202020204" pitchFamily="34" charset="0"/>
                <a:cs typeface="Arial" panose="020B0604020202020204" pitchFamily="34" charset="0"/>
              </a:rPr>
              <a:t>C. Biến cố chắc chắn;     </a:t>
            </a:r>
          </a:p>
          <a:p>
            <a:pPr algn="just">
              <a:lnSpc>
                <a:spcPct val="150000"/>
              </a:lnSpc>
            </a:pPr>
            <a:r>
              <a:rPr lang="vi-VN" sz="4400" dirty="0">
                <a:latin typeface="Arial" panose="020B0604020202020204" pitchFamily="34" charset="0"/>
                <a:cs typeface="Arial" panose="020B0604020202020204" pitchFamily="34" charset="0"/>
              </a:rPr>
              <a:t>D. Các đáp án trên đều đúng.</a:t>
            </a:r>
          </a:p>
        </p:txBody>
      </p:sp>
      <p:sp>
        <p:nvSpPr>
          <p:cNvPr id="14" name="Oval 13"/>
          <p:cNvSpPr/>
          <p:nvPr/>
        </p:nvSpPr>
        <p:spPr>
          <a:xfrm>
            <a:off x="3152427" y="45339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29" name="AutoShape 29"/>
          <p:cNvSpPr/>
          <p:nvPr/>
        </p:nvSpPr>
        <p:spPr>
          <a:xfrm>
            <a:off x="-1924847" y="8106612"/>
            <a:ext cx="2465926" cy="2180388"/>
          </a:xfrm>
          <a:prstGeom prst="rect">
            <a:avLst/>
          </a:prstGeom>
          <a:solidFill>
            <a:srgbClr val="CD0046"/>
          </a:solidFill>
        </p:spPr>
        <p:txBody>
          <a:bodyPr/>
          <a:lstStyle/>
          <a:p>
            <a:endParaRPr lang="vi-VN"/>
          </a:p>
        </p:txBody>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VẬN DỤNG</a:t>
            </a:r>
          </a:p>
        </p:txBody>
      </p:sp>
      <p:sp>
        <p:nvSpPr>
          <p:cNvPr id="31" name="AutoShape 25"/>
          <p:cNvSpPr/>
          <p:nvPr/>
        </p:nvSpPr>
        <p:spPr>
          <a:xfrm>
            <a:off x="16992600" y="1104900"/>
            <a:ext cx="1776966" cy="1676400"/>
          </a:xfrm>
          <a:prstGeom prst="rect">
            <a:avLst/>
          </a:prstGeom>
          <a:solidFill>
            <a:srgbClr val="01949A"/>
          </a:solidFill>
        </p:spPr>
        <p:txBody>
          <a:bodyPr/>
          <a:lstStyle/>
          <a:p>
            <a:endParaRPr lang="vi-VN"/>
          </a:p>
        </p:txBody>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Gieo được mặt có số chấm là số chẵn</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Gieo được mặt có số chấm là số nguyên tố</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Mặt bị úp xuống có 6 chấm</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16" name="AutoShape 16"/>
          <p:cNvSpPr/>
          <p:nvPr/>
        </p:nvSpPr>
        <p:spPr>
          <a:xfrm>
            <a:off x="13935026" y="8901568"/>
            <a:ext cx="5472420" cy="1673268"/>
          </a:xfrm>
          <a:prstGeom prst="rect">
            <a:avLst/>
          </a:prstGeom>
          <a:solidFill>
            <a:srgbClr val="01949A"/>
          </a:solidFill>
        </p:spPr>
        <p:txBody>
          <a:bodyPr/>
          <a:lstStyle/>
          <a:p>
            <a:endParaRPr lang="vi-VN"/>
          </a:p>
        </p:txBody>
      </p:sp>
      <p:sp>
        <p:nvSpPr>
          <p:cNvPr id="17" name="AutoShape 17"/>
          <p:cNvSpPr/>
          <p:nvPr/>
        </p:nvSpPr>
        <p:spPr>
          <a:xfrm>
            <a:off x="-1232963" y="-342900"/>
            <a:ext cx="2465926" cy="3013513"/>
          </a:xfrm>
          <a:prstGeom prst="rect">
            <a:avLst/>
          </a:prstGeom>
          <a:solidFill>
            <a:srgbClr val="CD0046"/>
          </a:solidFill>
        </p:spPr>
        <p:txBody>
          <a:bodyPr/>
          <a:lstStyle/>
          <a:p>
            <a:endParaRPr lang="vi-VN"/>
          </a:p>
        </p:txBody>
      </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a:t>
            </a:r>
          </a:p>
        </p:txBody>
      </p:sp>
      <p:sp>
        <p:nvSpPr>
          <p:cNvPr id="19" name="Rectangle 18"/>
          <p:cNvSpPr/>
          <p:nvPr/>
        </p:nvSpPr>
        <p:spPr>
          <a:xfrm>
            <a:off x="13657713" y="5372100"/>
            <a:ext cx="3701654" cy="769441"/>
          </a:xfrm>
          <a:prstGeom prst="rect">
            <a:avLst/>
          </a:prstGeom>
        </p:spPr>
        <p:txBody>
          <a:bodyPr wrap="none">
            <a:spAutoFit/>
          </a:bodyPr>
          <a:lstStyle/>
          <a:p>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ngẫu</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không</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a:solidFill>
                  <a:srgbClr val="0070C0"/>
                </a:solidFill>
                <a:latin typeface="Arial" panose="020B0604020202020204" pitchFamily="34" charset="0"/>
                <a:cs typeface="Arial" panose="020B0604020202020204" pitchFamily="34" charset="0"/>
              </a:rPr>
              <a:t>chắc</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21580" y="-1138849"/>
            <a:ext cx="18630919" cy="10723154"/>
            <a:chOff x="0" y="0"/>
            <a:chExt cx="75380309" cy="43385658"/>
          </a:xfrm>
        </p:grpSpPr>
        <p:sp>
          <p:nvSpPr>
            <p:cNvPr id="3" name="Freeform 3"/>
            <p:cNvSpPr/>
            <p:nvPr/>
          </p:nvSpPr>
          <p:spPr>
            <a:xfrm>
              <a:off x="0" y="0"/>
              <a:ext cx="75380310" cy="43385659"/>
            </a:xfrm>
            <a:custGeom>
              <a:avLst/>
              <a:gdLst/>
              <a:ahLst/>
              <a:cxnLst/>
              <a:rect l="l" t="t" r="r" b="b"/>
              <a:pathLst>
                <a:path w="75380310" h="43385659">
                  <a:moveTo>
                    <a:pt x="75154247" y="0"/>
                  </a:moveTo>
                  <a:lnTo>
                    <a:pt x="0" y="0"/>
                  </a:lnTo>
                  <a:lnTo>
                    <a:pt x="0" y="43385659"/>
                  </a:lnTo>
                  <a:lnTo>
                    <a:pt x="75380310" y="43385659"/>
                  </a:lnTo>
                  <a:lnTo>
                    <a:pt x="75380310" y="0"/>
                  </a:lnTo>
                  <a:lnTo>
                    <a:pt x="75154247" y="0"/>
                  </a:lnTo>
                  <a:close/>
                  <a:moveTo>
                    <a:pt x="75154247" y="43159598"/>
                  </a:moveTo>
                  <a:lnTo>
                    <a:pt x="228600" y="43159598"/>
                  </a:lnTo>
                  <a:lnTo>
                    <a:pt x="228600" y="228600"/>
                  </a:lnTo>
                  <a:lnTo>
                    <a:pt x="75154247" y="228600"/>
                  </a:lnTo>
                  <a:lnTo>
                    <a:pt x="75154247" y="43159598"/>
                  </a:lnTo>
                  <a:close/>
                </a:path>
              </a:pathLst>
            </a:custGeom>
            <a:solidFill>
              <a:srgbClr val="01949A"/>
            </a:solidFill>
          </p:spPr>
          <p:txBody>
            <a:bodyPr/>
            <a:lstStyle/>
            <a:p>
              <a:endParaRPr lang="vi-VN"/>
            </a:p>
          </p:txBody>
        </p:sp>
      </p:grpSp>
      <p:grpSp>
        <p:nvGrpSpPr>
          <p:cNvPr id="4" name="Group 4"/>
          <p:cNvGrpSpPr/>
          <p:nvPr/>
        </p:nvGrpSpPr>
        <p:grpSpPr>
          <a:xfrm>
            <a:off x="1125436" y="2992582"/>
            <a:ext cx="4862537" cy="7582844"/>
            <a:chOff x="0" y="0"/>
            <a:chExt cx="15585134" cy="26971296"/>
          </a:xfrm>
        </p:grpSpPr>
        <p:sp>
          <p:nvSpPr>
            <p:cNvPr id="5" name="Freeform 5"/>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txBody>
            <a:bodyPr/>
            <a:lstStyle/>
            <a:p>
              <a:endParaRPr lang="vi-VN"/>
            </a:p>
          </p:txBody>
        </p:sp>
      </p:grpSp>
      <p:sp>
        <p:nvSpPr>
          <p:cNvPr id="6" name="TextBox 6"/>
          <p:cNvSpPr txBox="1"/>
          <p:nvPr/>
        </p:nvSpPr>
        <p:spPr>
          <a:xfrm>
            <a:off x="3141197" y="1472450"/>
            <a:ext cx="12368727" cy="897682"/>
          </a:xfrm>
          <a:prstGeom prst="rect">
            <a:avLst/>
          </a:prstGeom>
        </p:spPr>
        <p:txBody>
          <a:bodyPr lIns="0" tIns="0" rIns="0" bIns="0" rtlCol="0" anchor="t">
            <a:spAutoFit/>
          </a:bodyPr>
          <a:lstStyle/>
          <a:p>
            <a:pPr algn="ctr">
              <a:lnSpc>
                <a:spcPts val="7040"/>
              </a:lnSpc>
            </a:pPr>
            <a:r>
              <a:rPr lang="en-US" sz="6600" b="1" spc="165" dirty="0">
                <a:solidFill>
                  <a:srgbClr val="CD0046"/>
                </a:solidFill>
                <a:latin typeface="Arial" panose="020B0604020202020204" pitchFamily="34" charset="0"/>
                <a:cs typeface="Arial" panose="020B0604020202020204" pitchFamily="34" charset="0"/>
              </a:rPr>
              <a:t>HƯỚNG DẪN VỀ NHÀ</a:t>
            </a:r>
          </a:p>
        </p:txBody>
      </p:sp>
      <p:grpSp>
        <p:nvGrpSpPr>
          <p:cNvPr id="10" name="Group 10"/>
          <p:cNvGrpSpPr/>
          <p:nvPr/>
        </p:nvGrpSpPr>
        <p:grpSpPr>
          <a:xfrm>
            <a:off x="6676021" y="2992582"/>
            <a:ext cx="4862537" cy="7582844"/>
            <a:chOff x="0" y="0"/>
            <a:chExt cx="15585134" cy="26971296"/>
          </a:xfrm>
        </p:grpSpPr>
        <p:sp>
          <p:nvSpPr>
            <p:cNvPr id="11" name="Freeform 1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txBody>
            <a:bodyPr/>
            <a:lstStyle/>
            <a:p>
              <a:endParaRPr lang="vi-VN"/>
            </a:p>
          </p:txBody>
        </p:sp>
      </p:grpSp>
      <p:grpSp>
        <p:nvGrpSpPr>
          <p:cNvPr id="20" name="Group 20"/>
          <p:cNvGrpSpPr/>
          <p:nvPr/>
        </p:nvGrpSpPr>
        <p:grpSpPr>
          <a:xfrm>
            <a:off x="12304557" y="2992582"/>
            <a:ext cx="4862537" cy="7582844"/>
            <a:chOff x="0" y="0"/>
            <a:chExt cx="15585134" cy="26971296"/>
          </a:xfrm>
        </p:grpSpPr>
        <p:sp>
          <p:nvSpPr>
            <p:cNvPr id="21" name="Freeform 2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txBody>
            <a:bodyPr/>
            <a:lstStyle/>
            <a:p>
              <a:endParaRPr lang="vi-VN"/>
            </a:p>
          </p:txBody>
        </p:sp>
      </p:grpSp>
      <p:sp>
        <p:nvSpPr>
          <p:cNvPr id="25" name="AutoShape 25"/>
          <p:cNvSpPr/>
          <p:nvPr/>
        </p:nvSpPr>
        <p:spPr>
          <a:xfrm>
            <a:off x="15496069" y="8925135"/>
            <a:ext cx="2791931" cy="2723730"/>
          </a:xfrm>
          <a:prstGeom prst="rect">
            <a:avLst/>
          </a:prstGeom>
          <a:solidFill>
            <a:srgbClr val="01949A"/>
          </a:solidFill>
        </p:spPr>
        <p:txBody>
          <a:bodyPr/>
          <a:lstStyle/>
          <a:p>
            <a:endParaRPr lang="vi-VN"/>
          </a:p>
        </p:txBody>
      </p:sp>
      <p:sp>
        <p:nvSpPr>
          <p:cNvPr id="26" name="AutoShape 26"/>
          <p:cNvSpPr/>
          <p:nvPr/>
        </p:nvSpPr>
        <p:spPr>
          <a:xfrm>
            <a:off x="-1218502" y="-333165"/>
            <a:ext cx="3480165" cy="1311040"/>
          </a:xfrm>
          <a:prstGeom prst="rect">
            <a:avLst/>
          </a:prstGeom>
          <a:solidFill>
            <a:srgbClr val="CD0046"/>
          </a:solidFill>
        </p:spPr>
        <p:txBody>
          <a:bodyPr/>
          <a:lstStyle/>
          <a:p>
            <a:endParaRPr lang="vi-VN"/>
          </a:p>
        </p:txBody>
      </p:sp>
      <p:sp>
        <p:nvSpPr>
          <p:cNvPr id="27" name="TextBox 26"/>
          <p:cNvSpPr txBox="1"/>
          <p:nvPr/>
        </p:nvSpPr>
        <p:spPr>
          <a:xfrm>
            <a:off x="1270704" y="3919602"/>
            <a:ext cx="4572000" cy="2123658"/>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821289" y="3919602"/>
            <a:ext cx="4572000" cy="2123658"/>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SBT</a:t>
            </a:r>
          </a:p>
        </p:txBody>
      </p:sp>
      <p:sp>
        <p:nvSpPr>
          <p:cNvPr id="29" name="TextBox 28"/>
          <p:cNvSpPr txBox="1"/>
          <p:nvPr/>
        </p:nvSpPr>
        <p:spPr>
          <a:xfrm>
            <a:off x="12449825" y="3936920"/>
            <a:ext cx="4572000"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Chuẩn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30</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417145" y="1543050"/>
            <a:ext cx="17906462" cy="7318208"/>
            <a:chOff x="0" y="0"/>
            <a:chExt cx="72449173" cy="29609318"/>
          </a:xfrm>
        </p:grpSpPr>
        <p:sp>
          <p:nvSpPr>
            <p:cNvPr id="3" name="Freeform 3"/>
            <p:cNvSpPr/>
            <p:nvPr/>
          </p:nvSpPr>
          <p:spPr>
            <a:xfrm>
              <a:off x="0" y="0"/>
              <a:ext cx="72449172" cy="29609318"/>
            </a:xfrm>
            <a:custGeom>
              <a:avLst/>
              <a:gdLst/>
              <a:ahLst/>
              <a:cxnLst/>
              <a:rect l="l" t="t" r="r" b="b"/>
              <a:pathLst>
                <a:path w="72449172" h="29609318">
                  <a:moveTo>
                    <a:pt x="72223114" y="0"/>
                  </a:moveTo>
                  <a:lnTo>
                    <a:pt x="0" y="0"/>
                  </a:lnTo>
                  <a:lnTo>
                    <a:pt x="0" y="29609318"/>
                  </a:lnTo>
                  <a:lnTo>
                    <a:pt x="72449172" y="29609318"/>
                  </a:lnTo>
                  <a:lnTo>
                    <a:pt x="72449172" y="0"/>
                  </a:lnTo>
                  <a:lnTo>
                    <a:pt x="72223114" y="0"/>
                  </a:lnTo>
                  <a:close/>
                  <a:moveTo>
                    <a:pt x="72223114" y="29383258"/>
                  </a:moveTo>
                  <a:lnTo>
                    <a:pt x="228600" y="29383258"/>
                  </a:lnTo>
                  <a:lnTo>
                    <a:pt x="228600" y="228600"/>
                  </a:lnTo>
                  <a:lnTo>
                    <a:pt x="72223114" y="228600"/>
                  </a:lnTo>
                  <a:lnTo>
                    <a:pt x="72223114" y="29383258"/>
                  </a:lnTo>
                  <a:close/>
                </a:path>
              </a:pathLst>
            </a:custGeom>
            <a:solidFill>
              <a:srgbClr val="01949A"/>
            </a:solidFill>
          </p:spPr>
          <p:txBody>
            <a:bodyPr/>
            <a:lstStyle/>
            <a:p>
              <a:endParaRPr lang="vi-VN"/>
            </a:p>
          </p:txBody>
        </p:sp>
      </p:grpSp>
      <p:grpSp>
        <p:nvGrpSpPr>
          <p:cNvPr id="4" name="Group 4"/>
          <p:cNvGrpSpPr/>
          <p:nvPr/>
        </p:nvGrpSpPr>
        <p:grpSpPr>
          <a:xfrm>
            <a:off x="-1009431" y="-380375"/>
            <a:ext cx="16493772" cy="10034920"/>
            <a:chOff x="0" y="0"/>
            <a:chExt cx="66733458" cy="40601079"/>
          </a:xfrm>
        </p:grpSpPr>
        <p:sp>
          <p:nvSpPr>
            <p:cNvPr id="5" name="Freeform 5"/>
            <p:cNvSpPr/>
            <p:nvPr/>
          </p:nvSpPr>
          <p:spPr>
            <a:xfrm>
              <a:off x="0" y="0"/>
              <a:ext cx="66733458" cy="40601078"/>
            </a:xfrm>
            <a:custGeom>
              <a:avLst/>
              <a:gdLst/>
              <a:ahLst/>
              <a:cxnLst/>
              <a:rect l="l" t="t" r="r" b="b"/>
              <a:pathLst>
                <a:path w="66733458" h="40601078">
                  <a:moveTo>
                    <a:pt x="66507401" y="0"/>
                  </a:moveTo>
                  <a:lnTo>
                    <a:pt x="0" y="0"/>
                  </a:lnTo>
                  <a:lnTo>
                    <a:pt x="0" y="40601078"/>
                  </a:lnTo>
                  <a:lnTo>
                    <a:pt x="66733458" y="40601078"/>
                  </a:lnTo>
                  <a:lnTo>
                    <a:pt x="66733458" y="0"/>
                  </a:lnTo>
                  <a:lnTo>
                    <a:pt x="66507401" y="0"/>
                  </a:lnTo>
                  <a:close/>
                  <a:moveTo>
                    <a:pt x="66507401" y="40375018"/>
                  </a:moveTo>
                  <a:lnTo>
                    <a:pt x="228600" y="40375018"/>
                  </a:lnTo>
                  <a:lnTo>
                    <a:pt x="228600" y="228600"/>
                  </a:lnTo>
                  <a:lnTo>
                    <a:pt x="66507401" y="228600"/>
                  </a:lnTo>
                  <a:lnTo>
                    <a:pt x="66507401" y="40375018"/>
                  </a:lnTo>
                  <a:close/>
                </a:path>
              </a:pathLst>
            </a:custGeom>
            <a:solidFill>
              <a:srgbClr val="01949A"/>
            </a:solidFill>
          </p:spPr>
          <p:txBody>
            <a:bodyPr/>
            <a:lstStyle/>
            <a:p>
              <a:endParaRPr lang="vi-VN"/>
            </a:p>
          </p:txBody>
        </p:sp>
      </p:grpSp>
      <p:sp>
        <p:nvSpPr>
          <p:cNvPr id="9" name="AutoShape 9"/>
          <p:cNvSpPr/>
          <p:nvPr/>
        </p:nvSpPr>
        <p:spPr>
          <a:xfrm>
            <a:off x="-772599" y="0"/>
            <a:ext cx="4711741" cy="3013513"/>
          </a:xfrm>
          <a:prstGeom prst="rect">
            <a:avLst/>
          </a:prstGeom>
          <a:solidFill>
            <a:srgbClr val="CD0046"/>
          </a:solidFill>
        </p:spPr>
        <p:txBody>
          <a:bodyPr/>
          <a:lstStyle/>
          <a:p>
            <a:endParaRPr lang="vi-VN"/>
          </a:p>
        </p:txBody>
      </p:sp>
      <p:sp>
        <p:nvSpPr>
          <p:cNvPr id="10" name="AutoShape 10"/>
          <p:cNvSpPr/>
          <p:nvPr/>
        </p:nvSpPr>
        <p:spPr>
          <a:xfrm>
            <a:off x="16027684" y="2061755"/>
            <a:ext cx="3190382" cy="7432698"/>
          </a:xfrm>
          <a:prstGeom prst="rect">
            <a:avLst/>
          </a:prstGeom>
          <a:solidFill>
            <a:srgbClr val="01949A"/>
          </a:solidFill>
        </p:spPr>
        <p:txBody>
          <a:bodyPr/>
          <a:lstStyle/>
          <a:p>
            <a:endParaRPr lang="vi-VN"/>
          </a:p>
        </p:txBody>
      </p:sp>
      <p:sp>
        <p:nvSpPr>
          <p:cNvPr id="11" name="TextBox 10"/>
          <p:cNvSpPr txBox="1"/>
          <p:nvPr/>
        </p:nvSpPr>
        <p:spPr>
          <a:xfrm>
            <a:off x="3171602" y="3138353"/>
            <a:ext cx="11750541" cy="3557512"/>
          </a:xfrm>
          <a:prstGeom prst="rect">
            <a:avLst/>
          </a:prstGeom>
          <a:noFill/>
        </p:spPr>
        <p:txBody>
          <a:bodyPr wrap="square" rtlCol="0">
            <a:spAutoFit/>
          </a:bodyPr>
          <a:lstStyle/>
          <a:p>
            <a:pPr algn="ctr">
              <a:lnSpc>
                <a:spcPct val="150000"/>
              </a:lnSpc>
            </a:pPr>
            <a:r>
              <a:rPr lang="en-US" sz="8000" b="1" dirty="0">
                <a:solidFill>
                  <a:srgbClr val="CD0046"/>
                </a:solidFill>
                <a:latin typeface="Arial" panose="020B0604020202020204" pitchFamily="34" charset="0"/>
                <a:cs typeface="Arial" panose="020B0604020202020204" pitchFamily="34" charset="0"/>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txBody>
            <a:bodyPr/>
            <a:lstStyle/>
            <a:p>
              <a:endParaRPr lang="vi-VN"/>
            </a:p>
          </p:txBody>
        </p:sp>
      </p:grpSp>
      <p:grpSp>
        <p:nvGrpSpPr>
          <p:cNvPr id="4" name="Group 4"/>
          <p:cNvGrpSpPr/>
          <p:nvPr/>
        </p:nvGrpSpPr>
        <p:grpSpPr>
          <a:xfrm>
            <a:off x="-3462931" y="-707684"/>
            <a:ext cx="5696474" cy="9056904"/>
            <a:chOff x="0" y="0"/>
            <a:chExt cx="23792315" cy="36644045"/>
          </a:xfrm>
        </p:grpSpPr>
        <p:sp>
          <p:nvSpPr>
            <p:cNvPr id="5" name="Freeform 5"/>
            <p:cNvSpPr/>
            <p:nvPr/>
          </p:nvSpPr>
          <p:spPr>
            <a:xfrm>
              <a:off x="0" y="0"/>
              <a:ext cx="23792315" cy="36644045"/>
            </a:xfrm>
            <a:custGeom>
              <a:avLst/>
              <a:gdLst/>
              <a:ahLst/>
              <a:cxnLst/>
              <a:rect l="l" t="t" r="r" b="b"/>
              <a:pathLst>
                <a:path w="23792315" h="36644045">
                  <a:moveTo>
                    <a:pt x="23566255" y="0"/>
                  </a:moveTo>
                  <a:lnTo>
                    <a:pt x="0" y="0"/>
                  </a:lnTo>
                  <a:lnTo>
                    <a:pt x="0" y="36644045"/>
                  </a:lnTo>
                  <a:lnTo>
                    <a:pt x="23792315" y="36644045"/>
                  </a:lnTo>
                  <a:lnTo>
                    <a:pt x="23792315" y="0"/>
                  </a:lnTo>
                  <a:lnTo>
                    <a:pt x="23566255" y="0"/>
                  </a:lnTo>
                  <a:close/>
                  <a:moveTo>
                    <a:pt x="23566255" y="36417985"/>
                  </a:moveTo>
                  <a:lnTo>
                    <a:pt x="228600" y="36417985"/>
                  </a:lnTo>
                  <a:lnTo>
                    <a:pt x="228600" y="228600"/>
                  </a:lnTo>
                  <a:lnTo>
                    <a:pt x="23566255" y="228600"/>
                  </a:lnTo>
                  <a:lnTo>
                    <a:pt x="23566255" y="36417985"/>
                  </a:lnTo>
                  <a:close/>
                </a:path>
              </a:pathLst>
            </a:custGeom>
            <a:solidFill>
              <a:srgbClr val="01949A"/>
            </a:solidFill>
          </p:spPr>
          <p:txBody>
            <a:bodyPr/>
            <a:lstStyle/>
            <a:p>
              <a:endParaRPr lang="vi-VN"/>
            </a:p>
          </p:txBody>
        </p:sp>
      </p:grpSp>
      <p:sp>
        <p:nvSpPr>
          <p:cNvPr id="13" name="AutoShape 13"/>
          <p:cNvSpPr/>
          <p:nvPr/>
        </p:nvSpPr>
        <p:spPr>
          <a:xfrm>
            <a:off x="16136392" y="3893812"/>
            <a:ext cx="3588833" cy="3122181"/>
          </a:xfrm>
          <a:prstGeom prst="rect">
            <a:avLst/>
          </a:prstGeom>
          <a:solidFill>
            <a:srgbClr val="CD0046"/>
          </a:solidFill>
        </p:spPr>
        <p:txBody>
          <a:bodyPr/>
          <a:lstStyle/>
          <a:p>
            <a:endParaRPr lang="vi-VN"/>
          </a:p>
        </p:txBody>
      </p:sp>
      <p:sp>
        <p:nvSpPr>
          <p:cNvPr id="14" name="AutoShape 14"/>
          <p:cNvSpPr/>
          <p:nvPr/>
        </p:nvSpPr>
        <p:spPr>
          <a:xfrm>
            <a:off x="-522689" y="-1524868"/>
            <a:ext cx="3697502" cy="3049736"/>
          </a:xfrm>
          <a:prstGeom prst="rect">
            <a:avLst/>
          </a:prstGeom>
          <a:solidFill>
            <a:srgbClr val="01949A"/>
          </a:solidFill>
        </p:spPr>
        <p:txBody>
          <a:bodyPr/>
          <a:lstStyle/>
          <a:p>
            <a:endParaRPr lang="vi-VN"/>
          </a:p>
        </p:txBody>
      </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VIII: 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a:solidFill>
                  <a:srgbClr val="016E73"/>
                </a:solidFill>
                <a:latin typeface="Arial" panose="020B0604020202020204" pitchFamily="34" charset="0"/>
                <a:cs typeface="Arial" panose="020B0604020202020204" pitchFamily="34" charset="0"/>
              </a:rPr>
              <a:t>BÀI 29: LÀM QUEN VỚI BIẾN CỐ  (2 </a:t>
            </a:r>
            <a:r>
              <a:rPr lang="en-US" sz="7200" b="1" dirty="0" err="1">
                <a:solidFill>
                  <a:srgbClr val="016E73"/>
                </a:solidFill>
                <a:latin typeface="Arial" panose="020B0604020202020204" pitchFamily="34" charset="0"/>
                <a:cs typeface="Arial" panose="020B0604020202020204" pitchFamily="34" charset="0"/>
              </a:rPr>
              <a:t>Tiết</a:t>
            </a:r>
            <a:r>
              <a:rPr lang="en-US" sz="7200" b="1" dirty="0">
                <a:solidFill>
                  <a:srgbClr val="016E73"/>
                </a:solidFill>
                <a:latin typeface="Arial" panose="020B0604020202020204" pitchFamily="34" charset="0"/>
                <a:cs typeface="Arial" panose="020B0604020202020204" pitchFamily="34" charset="0"/>
              </a:rPr>
              <a:t>)</a:t>
            </a:r>
          </a:p>
        </p:txBody>
      </p:sp>
      <p:pic>
        <p:nvPicPr>
          <p:cNvPr id="17"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2903" y="7419768"/>
            <a:ext cx="4255632" cy="2867232"/>
          </a:xfrm>
          <a:prstGeom prst="rect">
            <a:avLst/>
          </a:prstGeom>
        </p:spPr>
      </p:pic>
      <p:pic>
        <p:nvPicPr>
          <p:cNvPr id="20" name="Picture 19"/>
          <p:cNvPicPr>
            <a:picLocks noChangeAspect="1"/>
          </p:cNvPicPr>
          <p:nvPr/>
        </p:nvPicPr>
        <p:blipFill>
          <a:blip r:embed="rId4"/>
          <a:stretch>
            <a:fillRect/>
          </a:stretch>
        </p:blipFill>
        <p:spPr>
          <a:xfrm>
            <a:off x="14706600" y="7455195"/>
            <a:ext cx="2199982" cy="2206943"/>
          </a:xfrm>
          <a:prstGeom prst="rect">
            <a:avLst/>
          </a:prstGeom>
        </p:spPr>
      </p:pic>
    </p:spTree>
  </p:cSld>
  <p:clrMapOvr>
    <a:masterClrMapping/>
  </p:clrMapOvr>
  <p:transition spd="med">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10" name="AutoShape 10"/>
          <p:cNvSpPr/>
          <p:nvPr/>
        </p:nvSpPr>
        <p:spPr>
          <a:xfrm>
            <a:off x="16611600" y="8191500"/>
            <a:ext cx="2828154" cy="4860877"/>
          </a:xfrm>
          <a:prstGeom prst="rect">
            <a:avLst/>
          </a:prstGeom>
          <a:solidFill>
            <a:srgbClr val="01949A"/>
          </a:solidFill>
        </p:spPr>
        <p:txBody>
          <a:bodyPr/>
          <a:lstStyle/>
          <a:p>
            <a:endParaRPr lang="vi-VN"/>
          </a:p>
        </p:txBody>
      </p:sp>
      <p:sp>
        <p:nvSpPr>
          <p:cNvPr id="11" name="AutoShape 11"/>
          <p:cNvSpPr/>
          <p:nvPr/>
        </p:nvSpPr>
        <p:spPr>
          <a:xfrm>
            <a:off x="-20320" y="-493258"/>
            <a:ext cx="3144520" cy="2436358"/>
          </a:xfrm>
          <a:prstGeom prst="rect">
            <a:avLst/>
          </a:prstGeom>
          <a:solidFill>
            <a:srgbClr val="CD0046"/>
          </a:solidFill>
        </p:spPr>
        <p:txBody>
          <a:bodyPr/>
          <a:lstStyle/>
          <a:p>
            <a:endParaRPr lang="vi-VN"/>
          </a:p>
        </p:txBody>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Biến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sp>
        <p:nvSpPr>
          <p:cNvPr id="10" name="AutoShape 10"/>
          <p:cNvSpPr/>
          <p:nvPr/>
        </p:nvSpPr>
        <p:spPr>
          <a:xfrm>
            <a:off x="16611600" y="8191500"/>
            <a:ext cx="2828154" cy="4860877"/>
          </a:xfrm>
          <a:prstGeom prst="rect">
            <a:avLst/>
          </a:prstGeom>
          <a:solidFill>
            <a:srgbClr val="01949A"/>
          </a:solidFill>
        </p:spPr>
        <p:txBody>
          <a:bodyPr/>
          <a:lstStyle/>
          <a:p>
            <a:endParaRPr lang="vi-VN"/>
          </a:p>
        </p:txBody>
      </p:sp>
      <p:sp>
        <p:nvSpPr>
          <p:cNvPr id="11" name="AutoShape 11"/>
          <p:cNvSpPr/>
          <p:nvPr/>
        </p:nvSpPr>
        <p:spPr>
          <a:xfrm>
            <a:off x="-20320" y="-493258"/>
            <a:ext cx="3144520" cy="2436358"/>
          </a:xfrm>
          <a:prstGeom prst="rect">
            <a:avLst/>
          </a:prstGeom>
          <a:solidFill>
            <a:srgbClr val="CD0046"/>
          </a:solidFill>
        </p:spPr>
        <p:txBody>
          <a:bodyPr/>
          <a:lstStyle/>
          <a:p>
            <a:endParaRPr lang="vi-VN"/>
          </a:p>
        </p:txBody>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Biến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txBody>
            <a:bodyPr/>
            <a:lstStyle/>
            <a:p>
              <a:endParaRPr lang="vi-VN"/>
            </a:p>
          </p:txBody>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txBody>
            <a:bodyPr/>
            <a:lstStyle/>
            <a:p>
              <a:endParaRPr lang="vi-VN"/>
            </a:p>
          </p:txBody>
        </p:sp>
      </p:grpSp>
      <p:sp>
        <p:nvSpPr>
          <p:cNvPr id="6" name="AutoShape 6"/>
          <p:cNvSpPr/>
          <p:nvPr/>
        </p:nvSpPr>
        <p:spPr>
          <a:xfrm>
            <a:off x="15155603" y="-1014239"/>
            <a:ext cx="3769947" cy="3629301"/>
          </a:xfrm>
          <a:prstGeom prst="rect">
            <a:avLst/>
          </a:prstGeom>
          <a:solidFill>
            <a:srgbClr val="01949A"/>
          </a:solidFill>
        </p:spPr>
        <p:txBody>
          <a:bodyPr/>
          <a:lstStyle/>
          <a:p>
            <a:endParaRPr lang="vi-VN"/>
          </a:p>
        </p:txBody>
      </p:sp>
      <p:sp>
        <p:nvSpPr>
          <p:cNvPr id="7" name="AutoShape 7"/>
          <p:cNvSpPr/>
          <p:nvPr/>
        </p:nvSpPr>
        <p:spPr>
          <a:xfrm>
            <a:off x="-1081836" y="8086330"/>
            <a:ext cx="5291306" cy="3484410"/>
          </a:xfrm>
          <a:prstGeom prst="rect">
            <a:avLst/>
          </a:prstGeom>
          <a:solidFill>
            <a:srgbClr val="CD0046"/>
          </a:solidFill>
        </p:spPr>
        <p:txBody>
          <a:bodyPr/>
          <a:lstStyle/>
          <a:p>
            <a:endParaRPr lang="vi-VN"/>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09782" y="796666"/>
            <a:ext cx="1339453" cy="1017984"/>
          </a:xfrm>
          <a:prstGeom prst="rect">
            <a:avLst/>
          </a:prstGeom>
        </p:spPr>
      </p:pic>
      <p:sp>
        <p:nvSpPr>
          <p:cNvPr id="13" name="Rectangle 12"/>
          <p:cNvSpPr/>
          <p:nvPr/>
        </p:nvSpPr>
        <p:spPr>
          <a:xfrm>
            <a:off x="2064994" y="2177020"/>
            <a:ext cx="13090609" cy="59093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a:latin typeface="Arial" panose="020B0604020202020204" pitchFamily="34" charset="0"/>
                <a:cs typeface="Arial" panose="020B0604020202020204" pitchFamily="34" charset="0"/>
              </a:rPr>
              <a:t>Các hiện tượng, sự kiện trong tự nhiên, cuộc sống được gọi chung là </a:t>
            </a:r>
            <a:r>
              <a:rPr lang="vi-VN" sz="4200" dirty="0">
                <a:solidFill>
                  <a:srgbClr val="0070C0"/>
                </a:solidFill>
                <a:latin typeface="Arial" panose="020B0604020202020204" pitchFamily="34" charset="0"/>
                <a:cs typeface="Arial" panose="020B0604020202020204" pitchFamily="34" charset="0"/>
              </a:rPr>
              <a:t>biến cố</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187152" y="151148"/>
            <a:ext cx="3810000" cy="2025872"/>
            <a:chOff x="2667001" y="1"/>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Ghi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5"/>
          <a:stretch>
            <a:fillRect/>
          </a:stretch>
        </p:blipFill>
        <p:spPr>
          <a:xfrm>
            <a:off x="14630400" y="6177468"/>
            <a:ext cx="2818835" cy="410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txBody>
            <a:bodyPr/>
            <a:lstStyle/>
            <a:p>
              <a:endParaRPr lang="vi-VN"/>
            </a:p>
          </p:txBody>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txBody>
            <a:bodyPr/>
            <a:lstStyle/>
            <a:p>
              <a:endParaRPr lang="vi-VN"/>
            </a:p>
          </p:txBody>
        </p:sp>
      </p:grpSp>
      <p:sp>
        <p:nvSpPr>
          <p:cNvPr id="25" name="AutoShape 25"/>
          <p:cNvSpPr/>
          <p:nvPr/>
        </p:nvSpPr>
        <p:spPr>
          <a:xfrm>
            <a:off x="16453297" y="-248699"/>
            <a:ext cx="3878616" cy="2180388"/>
          </a:xfrm>
          <a:prstGeom prst="rect">
            <a:avLst/>
          </a:prstGeom>
          <a:solidFill>
            <a:srgbClr val="CD0046"/>
          </a:solidFill>
        </p:spPr>
        <p:txBody>
          <a:bodyPr/>
          <a:lstStyle/>
          <a:p>
            <a:endParaRPr lang="vi-VN"/>
          </a:p>
        </p:txBody>
      </p:sp>
      <p:sp>
        <p:nvSpPr>
          <p:cNvPr id="26" name="AutoShape 26"/>
          <p:cNvSpPr/>
          <p:nvPr/>
        </p:nvSpPr>
        <p:spPr>
          <a:xfrm>
            <a:off x="-2197905" y="4488579"/>
            <a:ext cx="3226605" cy="4607317"/>
          </a:xfrm>
          <a:prstGeom prst="rect">
            <a:avLst/>
          </a:prstGeom>
          <a:solidFill>
            <a:srgbClr val="01949A"/>
          </a:solidFill>
        </p:spPr>
        <p:txBody>
          <a:bodyPr/>
          <a:lstStyle/>
          <a:p>
            <a:endParaRPr lang="vi-VN"/>
          </a:p>
        </p:txBody>
      </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Không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Chắc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txBody>
            <a:bodyPr/>
            <a:lstStyle/>
            <a:p>
              <a:endParaRPr lang="vi-VN"/>
            </a:p>
          </p:txBody>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txBody>
            <a:bodyPr/>
            <a:lstStyle/>
            <a:p>
              <a:endParaRPr lang="vi-VN"/>
            </a:p>
          </p:txBody>
        </p:sp>
      </p:grpSp>
      <p:sp>
        <p:nvSpPr>
          <p:cNvPr id="14" name="AutoShape 14"/>
          <p:cNvSpPr/>
          <p:nvPr/>
        </p:nvSpPr>
        <p:spPr>
          <a:xfrm>
            <a:off x="15011400" y="-638149"/>
            <a:ext cx="4387821" cy="3122181"/>
          </a:xfrm>
          <a:prstGeom prst="rect">
            <a:avLst/>
          </a:prstGeom>
          <a:solidFill>
            <a:srgbClr val="CD0046"/>
          </a:solidFill>
        </p:spPr>
        <p:txBody>
          <a:bodyPr/>
          <a:lstStyle/>
          <a:p>
            <a:endParaRPr lang="vi-VN"/>
          </a:p>
        </p:txBody>
      </p:sp>
      <p:sp>
        <p:nvSpPr>
          <p:cNvPr id="15" name="AutoShape 15"/>
          <p:cNvSpPr/>
          <p:nvPr/>
        </p:nvSpPr>
        <p:spPr>
          <a:xfrm>
            <a:off x="-403906" y="7733432"/>
            <a:ext cx="2321034" cy="3049736"/>
          </a:xfrm>
          <a:prstGeom prst="rect">
            <a:avLst/>
          </a:prstGeom>
          <a:solidFill>
            <a:srgbClr val="01949A"/>
          </a:solidFill>
        </p:spPr>
        <p:txBody>
          <a:bodyPr/>
          <a:lstStyle/>
          <a:p>
            <a:endParaRPr lang="vi-VN"/>
          </a:p>
        </p:txBody>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a:solidFill>
                  <a:srgbClr val="002060"/>
                </a:solidFill>
                <a:latin typeface="Arial" panose="020B0604020202020204" pitchFamily="34" charset="0"/>
                <a:cs typeface="Arial" panose="020B0604020202020204" pitchFamily="34" charset="0"/>
              </a:rPr>
              <a:t>Em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hãy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Ví</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dụ</a:t>
            </a:r>
            <a:r>
              <a:rPr lang="en-US" sz="4800" b="1" dirty="0">
                <a:solidFill>
                  <a:schemeClr val="bg1"/>
                </a:solidFill>
                <a:latin typeface="Arial" panose="020B0604020202020204" pitchFamily="34" charset="0"/>
                <a:cs typeface="Arial" panose="020B0604020202020204" pitchFamily="34" charset="0"/>
              </a:rPr>
              <a:t> 1</a:t>
            </a: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ngày</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gn="just">
              <a:lnSpc>
                <a:spcPct val="140000"/>
              </a:lnSpc>
            </a:pPr>
            <a:r>
              <a:rPr lang="vi-VN" sz="4200" dirty="0">
                <a:latin typeface="Arial" panose="020B0604020202020204" pitchFamily="34" charset="0"/>
                <a:cs typeface="Arial" panose="020B0604020202020204" pitchFamily="34" charset="0"/>
              </a:rPr>
              <a:t>C: “Khi gieo hai con xúc xắc thì tổng số chấm xuất hiện trên hai con xúc xắc là 8</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txBody>
            <a:bodyPr/>
            <a:lstStyle/>
            <a:p>
              <a:endParaRPr lang="vi-VN"/>
            </a:p>
          </p:txBody>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txBody>
            <a:bodyPr/>
            <a:lstStyle/>
            <a:p>
              <a:endParaRPr lang="vi-VN"/>
            </a:p>
          </p:txBody>
        </p:sp>
      </p:grpSp>
      <p:sp>
        <p:nvSpPr>
          <p:cNvPr id="14" name="AutoShape 14"/>
          <p:cNvSpPr/>
          <p:nvPr/>
        </p:nvSpPr>
        <p:spPr>
          <a:xfrm>
            <a:off x="16417869" y="2738977"/>
            <a:ext cx="4566850" cy="2180388"/>
          </a:xfrm>
          <a:prstGeom prst="rect">
            <a:avLst/>
          </a:prstGeom>
          <a:solidFill>
            <a:srgbClr val="CD0046"/>
          </a:solidFill>
        </p:spPr>
        <p:txBody>
          <a:bodyPr/>
          <a:lstStyle/>
          <a:p>
            <a:endParaRPr lang="vi-VN"/>
          </a:p>
        </p:txBody>
      </p:sp>
      <p:sp>
        <p:nvSpPr>
          <p:cNvPr id="15" name="AutoShape 15"/>
          <p:cNvSpPr/>
          <p:nvPr/>
        </p:nvSpPr>
        <p:spPr>
          <a:xfrm>
            <a:off x="-1871900" y="-44212"/>
            <a:ext cx="2900600" cy="2977290"/>
          </a:xfrm>
          <a:prstGeom prst="rect">
            <a:avLst/>
          </a:prstGeom>
          <a:solidFill>
            <a:srgbClr val="01949A"/>
          </a:solidFill>
        </p:spPr>
        <p:txBody>
          <a:bodyPr/>
          <a:lstStyle/>
          <a:p>
            <a:endParaRPr lang="vi-VN"/>
          </a:p>
        </p:txBody>
      </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31</a:t>
            </a: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latin typeface="Arial" panose="020B0604020202020204" pitchFamily="34" charset="0"/>
                <a:cs typeface="Arial" panose="020B0604020202020204" pitchFamily="34" charset="0"/>
              </a:rPr>
              <a:t>ngày”.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Chẳng hạn, biến cố C xảy ra nếu số chấm xuất hiện trên hai con xúc xắc là (2; 6) và không xảy ra nếu số chấm xuất hiện trên hai con xúc xắc là (5; 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 y="5143500"/>
            <a:ext cx="2549769" cy="51435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anim calcmode="lin" valueType="num">
                                      <p:cBhvr>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anim calcmode="lin" valueType="num">
                                      <p:cBhvr>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2656</Words>
  <Application>Microsoft Office PowerPoint</Application>
  <PresentationFormat>Custom</PresentationFormat>
  <Paragraphs>189</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4_Số hóa hình và số hóa hình ảnh</dc:title>
  <dc:creator>Xinh Đẹp Dịu Hiền Huế Thị</dc:creator>
  <cp:lastModifiedBy>Nam Vân</cp:lastModifiedBy>
  <cp:revision>24</cp:revision>
  <dcterms:created xsi:type="dcterms:W3CDTF">2006-08-16T00:00:00Z</dcterms:created>
  <dcterms:modified xsi:type="dcterms:W3CDTF">2024-04-22T04:20:14Z</dcterms:modified>
  <dc:identifier>DAFUJNsYGYk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2024-04-22T04:20:12Z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6711ac72-54a5-44df-b5d1-4568a1044847</vt:lpwstr>
  </property>
  <property fmtid="{D5CDD505-2E9C-101B-9397-08002B2CF9AE}" pid="8" name="MSIP_Label_defa4170-0d19-0005-0004-bc88714345d2_ContentBits">
    <vt:lpwstr>0</vt:lpwstr>
  </property>
</Properties>
</file>