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44"/>
  </p:notesMasterIdLst>
  <p:sldIdLst>
    <p:sldId id="257" r:id="rId3"/>
    <p:sldId id="285" r:id="rId4"/>
    <p:sldId id="256" r:id="rId5"/>
    <p:sldId id="259" r:id="rId6"/>
    <p:sldId id="284" r:id="rId7"/>
    <p:sldId id="291" r:id="rId8"/>
    <p:sldId id="351" r:id="rId9"/>
    <p:sldId id="289" r:id="rId10"/>
    <p:sldId id="270" r:id="rId11"/>
    <p:sldId id="350" r:id="rId12"/>
    <p:sldId id="352" r:id="rId13"/>
    <p:sldId id="345" r:id="rId14"/>
    <p:sldId id="298" r:id="rId15"/>
    <p:sldId id="293" r:id="rId16"/>
    <p:sldId id="258" r:id="rId17"/>
    <p:sldId id="269" r:id="rId18"/>
    <p:sldId id="309" r:id="rId19"/>
    <p:sldId id="296" r:id="rId20"/>
    <p:sldId id="342" r:id="rId21"/>
    <p:sldId id="305" r:id="rId22"/>
    <p:sldId id="286" r:id="rId23"/>
    <p:sldId id="303" r:id="rId24"/>
    <p:sldId id="353" r:id="rId25"/>
    <p:sldId id="322" r:id="rId26"/>
    <p:sldId id="300" r:id="rId27"/>
    <p:sldId id="354" r:id="rId28"/>
    <p:sldId id="363" r:id="rId29"/>
    <p:sldId id="343" r:id="rId30"/>
    <p:sldId id="355" r:id="rId31"/>
    <p:sldId id="358" r:id="rId32"/>
    <p:sldId id="356" r:id="rId33"/>
    <p:sldId id="360" r:id="rId34"/>
    <p:sldId id="361" r:id="rId35"/>
    <p:sldId id="357" r:id="rId36"/>
    <p:sldId id="330" r:id="rId37"/>
    <p:sldId id="321" r:id="rId38"/>
    <p:sldId id="319" r:id="rId39"/>
    <p:sldId id="344" r:id="rId40"/>
    <p:sldId id="362" r:id="rId41"/>
    <p:sldId id="267" r:id="rId42"/>
    <p:sldId id="283" r:id="rId43"/>
  </p:sldIdLst>
  <p:sldSz cx="18288000" cy="10287000"/>
  <p:notesSz cx="6858000" cy="9144000"/>
  <p:embeddedFontLs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91"/>
            <p14:sldId id="351"/>
            <p14:sldId id="289"/>
            <p14:sldId id="270"/>
            <p14:sldId id="350"/>
            <p14:sldId id="352"/>
            <p14:sldId id="345"/>
            <p14:sldId id="298"/>
            <p14:sldId id="293"/>
            <p14:sldId id="258"/>
            <p14:sldId id="269"/>
            <p14:sldId id="309"/>
            <p14:sldId id="296"/>
            <p14:sldId id="342"/>
            <p14:sldId id="305"/>
            <p14:sldId id="286"/>
            <p14:sldId id="303"/>
            <p14:sldId id="353"/>
            <p14:sldId id="322"/>
            <p14:sldId id="300"/>
            <p14:sldId id="354"/>
            <p14:sldId id="363"/>
            <p14:sldId id="343"/>
            <p14:sldId id="355"/>
            <p14:sldId id="358"/>
            <p14:sldId id="356"/>
            <p14:sldId id="360"/>
            <p14:sldId id="361"/>
            <p14:sldId id="357"/>
            <p14:sldId id="330"/>
            <p14:sldId id="321"/>
            <p14:sldId id="319"/>
            <p14:sldId id="344"/>
            <p14:sldId id="362"/>
            <p14:sldId id="267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890A9-25C8-48E0-9A81-D262EA773064}" v="1" dt="2024-01-20T03:21:09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 Vân" userId="eac13ed4-6feb-40e0-b95f-d92b1b214eb0" providerId="ADAL" clId="{E5E890A9-25C8-48E0-9A81-D262EA773064}"/>
    <pc:docChg chg="modSld">
      <pc:chgData name="Nam Vân" userId="eac13ed4-6feb-40e0-b95f-d92b1b214eb0" providerId="ADAL" clId="{E5E890A9-25C8-48E0-9A81-D262EA773064}" dt="2024-01-20T03:21:09.944" v="0" actId="20577"/>
      <pc:docMkLst>
        <pc:docMk/>
      </pc:docMkLst>
      <pc:sldChg chg="modSp">
        <pc:chgData name="Nam Vân" userId="eac13ed4-6feb-40e0-b95f-d92b1b214eb0" providerId="ADAL" clId="{E5E890A9-25C8-48E0-9A81-D262EA773064}" dt="2024-01-20T03:21:09.944" v="0" actId="20577"/>
        <pc:sldMkLst>
          <pc:docMk/>
          <pc:sldMk cId="1870030297" sldId="361"/>
        </pc:sldMkLst>
        <pc:spChg chg="mod">
          <ac:chgData name="Nam Vân" userId="eac13ed4-6feb-40e0-b95f-d92b1b214eb0" providerId="ADAL" clId="{E5E890A9-25C8-48E0-9A81-D262EA773064}" dt="2024-01-20T03:21:09.944" v="0" actId="20577"/>
          <ac:spMkLst>
            <pc:docMk/>
            <pc:sldMk cId="1870030297" sldId="36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1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8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0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8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6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0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5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330.png"/><Relationship Id="rId4" Type="http://schemas.openxmlformats.org/officeDocument/2006/relationships/image" Target="../media/image16.sv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350.png"/><Relationship Id="rId4" Type="http://schemas.openxmlformats.org/officeDocument/2006/relationships/image" Target="../media/image16.svg"/><Relationship Id="rId14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0.png"/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5" Type="http://schemas.openxmlformats.org/officeDocument/2006/relationships/image" Target="../media/image18.svg"/><Relationship Id="rId4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2.png"/><Relationship Id="rId24" Type="http://schemas.openxmlformats.org/officeDocument/2006/relationships/image" Target="../media/image400.png"/><Relationship Id="rId5" Type="http://schemas.openxmlformats.org/officeDocument/2006/relationships/image" Target="../media/image40.png"/><Relationship Id="rId10" Type="http://schemas.microsoft.com/office/2007/relationships/hdphoto" Target="../media/hdphoto1.wdp"/><Relationship Id="rId4" Type="http://schemas.openxmlformats.org/officeDocument/2006/relationships/image" Target="../media/image16.sv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420.png"/><Relationship Id="rId3" Type="http://schemas.openxmlformats.org/officeDocument/2006/relationships/image" Target="../media/image43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44.sv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32.svg"/><Relationship Id="rId4" Type="http://schemas.openxmlformats.org/officeDocument/2006/relationships/image" Target="../media/image16.sv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17.png"/><Relationship Id="rId12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50.png"/><Relationship Id="rId5" Type="http://schemas.openxmlformats.org/officeDocument/2006/relationships/image" Target="../media/image15.png"/><Relationship Id="rId4" Type="http://schemas.openxmlformats.org/officeDocument/2006/relationships/image" Target="../media/image18.svg"/><Relationship Id="rId1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1.png"/><Relationship Id="rId21" Type="http://schemas.openxmlformats.org/officeDocument/2006/relationships/image" Target="../media/image47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41.svg"/><Relationship Id="rId4" Type="http://schemas.openxmlformats.org/officeDocument/2006/relationships/image" Target="../media/image32.sv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16.sv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15.png"/><Relationship Id="rId12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44.sv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43.png"/><Relationship Id="rId7" Type="http://schemas.openxmlformats.org/officeDocument/2006/relationships/image" Target="../media/image31.png"/><Relationship Id="rId12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1.png"/><Relationship Id="rId5" Type="http://schemas.openxmlformats.org/officeDocument/2006/relationships/image" Target="../media/image17.png"/><Relationship Id="rId10" Type="http://schemas.openxmlformats.org/officeDocument/2006/relationships/image" Target="../media/image16.svg"/><Relationship Id="rId4" Type="http://schemas.openxmlformats.org/officeDocument/2006/relationships/image" Target="../media/image44.sv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52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5.svg"/><Relationship Id="rId5" Type="http://schemas.openxmlformats.org/officeDocument/2006/relationships/image" Target="../media/image17.png"/><Relationship Id="rId10" Type="http://schemas.openxmlformats.org/officeDocument/2006/relationships/image" Target="../media/image54.png"/><Relationship Id="rId4" Type="http://schemas.microsoft.com/office/2007/relationships/hdphoto" Target="../media/hdphoto5.wdp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5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57.png"/><Relationship Id="rId4" Type="http://schemas.openxmlformats.org/officeDocument/2006/relationships/image" Target="../media/image16.sv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60.svg"/><Relationship Id="rId4" Type="http://schemas.openxmlformats.org/officeDocument/2006/relationships/image" Target="../media/image16.svg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8" Type="http://schemas.openxmlformats.org/officeDocument/2006/relationships/image" Target="../media/image64.png"/><Relationship Id="rId3" Type="http://schemas.openxmlformats.org/officeDocument/2006/relationships/image" Target="../media/image15.png"/><Relationship Id="rId7" Type="http://schemas.openxmlformats.org/officeDocument/2006/relationships/image" Target="../media/image61.png"/><Relationship Id="rId17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3" Type="http://schemas.openxmlformats.org/officeDocument/2006/relationships/image" Target="../media/image16.svg"/><Relationship Id="rId12" Type="http://schemas.openxmlformats.org/officeDocument/2006/relationships/image" Target="../media/image65.png"/><Relationship Id="rId17" Type="http://schemas.openxmlformats.org/officeDocument/2006/relationships/image" Target="../media/image32.svg"/><Relationship Id="rId2" Type="http://schemas.openxmlformats.org/officeDocument/2006/relationships/image" Target="../media/image15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svg"/><Relationship Id="rId15" Type="http://schemas.openxmlformats.org/officeDocument/2006/relationships/image" Target="../media/image67.png"/><Relationship Id="rId4" Type="http://schemas.openxmlformats.org/officeDocument/2006/relationships/image" Target="../media/image17.png"/><Relationship Id="rId1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68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hdphoto" Target="../media/hdphoto7.wdp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6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7.wdp"/><Relationship Id="rId7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Relationship Id="rId9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1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15.png"/><Relationship Id="rId12" Type="http://schemas.openxmlformats.org/officeDocument/2006/relationships/image" Target="../media/image8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14" Type="http://schemas.openxmlformats.org/officeDocument/2006/relationships/image" Target="../media/image32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6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1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8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0.svg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svg"/><Relationship Id="rId7" Type="http://schemas.openxmlformats.org/officeDocument/2006/relationships/image" Target="../media/image2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24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4" Type="http://schemas.openxmlformats.org/officeDocument/2006/relationships/image" Target="../media/image33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.svg"/><Relationship Id="rId3" Type="http://schemas.openxmlformats.org/officeDocument/2006/relationships/image" Target="../media/image16.svg"/><Relationship Id="rId17" Type="http://schemas.openxmlformats.org/officeDocument/2006/relationships/image" Target="../media/image31.png"/><Relationship Id="rId2" Type="http://schemas.openxmlformats.org/officeDocument/2006/relationships/image" Target="../media/image15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4" Type="http://schemas.openxmlformats.org/officeDocument/2006/relationships/image" Target="../media/image33.png"/><Relationship Id="rId1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image" Target="../media/image14.png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6.sv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tr60)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2cm; BC= 4 cm; AC = 5 cm (H9.3)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7" y="4933776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5400" y="5927700"/>
            <a:ext cx="9144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= 2 cm; BC = 4cm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&gt; AB.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  <a:blipFill>
                <a:blip r:embed="rId14"/>
                <a:stretch>
                  <a:fillRect r="-617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ABC.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  <a:blipFill>
                <a:blip r:embed="rId15"/>
                <a:stretch>
                  <a:fillRect l="-3249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44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9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tr60)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= 2cm; BC= 4 cm; AC = 5 cm (H9.3)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2" y="4784973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0" y="59277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852359" y="5924471"/>
            <a:ext cx="3432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 &gt; BC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AB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ABC.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  <a:blipFill>
                <a:blip r:embed="rId14"/>
                <a:stretch>
                  <a:fillRect l="-2773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  <a:blipFill>
                <a:blip r:embed="rId15"/>
                <a:stretch>
                  <a:fillRect l="-1626" r="-60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15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396689" y="210722"/>
            <a:ext cx="1582603" cy="105440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92607">
            <a:off x="17097948" y="9096893"/>
            <a:ext cx="1281917" cy="138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185980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400127"/>
            <a:ext cx="169164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MN= 3 cm, NP= 5 cm, MP= 7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" y="4627894"/>
            <a:ext cx="4917447" cy="50271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0997318" y="3944406"/>
            <a:ext cx="1752600" cy="107722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&lt; NP &lt;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  <a:blipFill>
                <a:blip r:embed="rId13"/>
                <a:stretch>
                  <a:fillRect l="-1741" r="-1741" b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5864266">
            <a:off x="-185727" y="4261036"/>
            <a:ext cx="956535" cy="14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7437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436543" y="275684"/>
            <a:ext cx="1861626" cy="1383149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280" y="210950"/>
            <a:ext cx="1635014" cy="1664137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584855" y="8742567"/>
            <a:ext cx="1094746" cy="1323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9800" y="800100"/>
            <a:ext cx="1055930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cạnh theo góc đối diện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6841"/>
            <a:ext cx="1072337" cy="10007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6364" y="2159896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4048" y="2022942"/>
            <a:ext cx="13377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267699" y="4229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2769101" y="6972300"/>
            <a:ext cx="4540631" cy="2502447"/>
          </a:xfrm>
          <a:prstGeom prst="wedgeEllipseCallout">
            <a:avLst>
              <a:gd name="adj1" fmla="val 50853"/>
              <a:gd name="adj2" fmla="val 39230"/>
            </a:avLst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4" y="4561202"/>
            <a:ext cx="4714510" cy="424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80°;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45°.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  <a:blipFill>
                <a:blip r:embed="rId24"/>
                <a:stretch>
                  <a:fillRect l="-2472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191632" y="7556837"/>
            <a:ext cx="3875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AB.</a:t>
            </a:r>
          </a:p>
        </p:txBody>
      </p:sp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5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0230" y="35044"/>
            <a:ext cx="1860063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9007">
            <a:off x="16428856" y="8389551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4900"/>
            <a:ext cx="1072337" cy="1000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HĐ 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>
                <a:blip r:embed="rId13"/>
                <a:stretch>
                  <a:fillRect l="-139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723900"/>
            <a:ext cx="16403317" cy="8915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564333" y="48033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180854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85137">
            <a:off x="441750" y="8073307"/>
            <a:ext cx="1457193" cy="15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50317">
            <a:off x="17823228" y="8162503"/>
            <a:ext cx="1196198" cy="180558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6783">
            <a:off x="16254580" y="-212474"/>
            <a:ext cx="1791728" cy="11937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0" y="250174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(SGK – tr61)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" y="1375708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ABC trên Hình 9.4, em hãy sắp xếp ba cạnh AB, BC và CA theo thứ tự độ dài từ lớn đến bé.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315700" y="2933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giác  ABC có: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(ĐL tổng ba góc trong một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 =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55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định lí 2 ta được : AC &gt; BC &gt;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  <a:blipFill>
                <a:blip r:embed="rId11"/>
                <a:stretch>
                  <a:fillRect l="-1870" r="-181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2844"/>
            <a:ext cx="5043061" cy="4536948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85137">
            <a:off x="586459" y="8762751"/>
            <a:ext cx="1177972" cy="12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620405"/>
            <a:ext cx="5988909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47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53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  <a:blipFill>
                <a:blip r:embed="rId20"/>
                <a:stretch>
                  <a:fillRect l="-1275" r="-127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67699" y="4111357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47°,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 53°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(53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+ 47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-100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&lt; PM &lt; MN.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  <a:blipFill>
                <a:blip r:embed="rId21"/>
                <a:stretch>
                  <a:fillRect l="-1518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419100"/>
            <a:ext cx="1691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546182" y="32263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464572" y="2262829"/>
            <a:ext cx="956535" cy="1443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6137" y="9274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1930" y="2184507"/>
            <a:ext cx="882498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 có góc A là góc tù.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96" y="3619500"/>
            <a:ext cx="11562007" cy="4873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0108" y="8813907"/>
            <a:ext cx="862768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bạn nào nói đúng? Vì sao?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85137">
            <a:off x="665556" y="7908581"/>
            <a:ext cx="1833147" cy="19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6477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124070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5510" y="7831047"/>
            <a:ext cx="2738979" cy="222199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496800" y="6616398"/>
            <a:ext cx="1864630" cy="28705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5000" y="2487148"/>
            <a:ext cx="148348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30" y="6449384"/>
            <a:ext cx="5820188" cy="32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-3810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7558000" y="420260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85137">
            <a:off x="-166714" y="8403174"/>
            <a:ext cx="1576125" cy="170853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001000" y="1028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 Tròn nói đúng.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g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 90° 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 180°.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  <a:blipFill>
                <a:blip r:embed="rId12"/>
                <a:stretch>
                  <a:fillRect l="-1291" r="-108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28800" y="7335982"/>
            <a:ext cx="14988540" cy="2454289"/>
            <a:chOff x="1828800" y="7335982"/>
            <a:chExt cx="14988540" cy="2454289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0" y="7335982"/>
              <a:ext cx="14988540" cy="2150918"/>
              <a:chOff x="1828800" y="7335982"/>
              <a:chExt cx="14988540" cy="2150918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1828800" y="7335982"/>
                <a:ext cx="14988540" cy="2150918"/>
              </a:xfrm>
              <a:prstGeom prst="wedgeRectCallou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47388" y="7444962"/>
                <a:ext cx="145642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5087600" y="8877300"/>
              <a:ext cx="1143000" cy="91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4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00" y="876300"/>
            <a:ext cx="16230600" cy="8551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5877558" y="7204377"/>
            <a:ext cx="1218411" cy="18391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541805" y="7305695"/>
            <a:ext cx="1563258" cy="16945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730327" y="880075"/>
            <a:ext cx="2397119" cy="1597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5150" y="1765637"/>
            <a:ext cx="44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0470" y="2931656"/>
            <a:ext cx="1441633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vuông, góc vuông là góc lớn nhất nên cạnh đối diện với góc vuông (tức cạnh huyền) là cạnh lớn nhất.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 tự trong tam giác tù, cạnh đối diện với góc tù là cạnh lớn nhất.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981700"/>
            <a:ext cx="4566369" cy="31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51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362700"/>
            <a:ext cx="5571352" cy="3472230"/>
          </a:xfrm>
          <a:prstGeom prst="rect">
            <a:avLst/>
          </a:prstGeom>
        </p:spPr>
      </p:pic>
      <p:pic>
        <p:nvPicPr>
          <p:cNvPr id="12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86000" y="7438676"/>
            <a:ext cx="1902417" cy="24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-171450"/>
            <a:ext cx="17068799" cy="1125855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243804" y="145482"/>
            <a:ext cx="1676726" cy="11171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72829">
            <a:off x="16887443" y="8963682"/>
            <a:ext cx="895244" cy="135131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263207" y="221449"/>
            <a:ext cx="1220059" cy="1322558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7699" y="39974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4, 2, 4,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  B, 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&gt; BD &gt; CD.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  <a:blipFill>
                <a:blip r:embed="rId13"/>
                <a:stretch>
                  <a:fillRect l="-1333" r="-1296" b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  <a:blipFill>
                <a:blip r:embed="rId14"/>
                <a:stretch>
                  <a:fillRect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BD &gt; CD (1)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  <a:blipFill>
                <a:blip r:embed="rId15"/>
                <a:stretch>
                  <a:fillRect r="-4983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&gt; BD (2)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  <a:blipFill>
                <a:blip r:embed="rId16"/>
                <a:stretch>
                  <a:fillRect r="-5026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1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5851943" y="7856944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086600" y="5918894"/>
            <a:ext cx="4267200" cy="37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A5CF70-D43D-4C55-844F-EE73654874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77423" y="8566651"/>
            <a:ext cx="4330928" cy="1412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7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24" y="1917398"/>
            <a:ext cx="3715518" cy="3652329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>
                <a:blip r:embed="rId17"/>
                <a:stretch>
                  <a:fillRect l="-24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>
                <a:blip r:embed="rId18"/>
                <a:stretch>
                  <a:fillRect l="-6206" r="-5496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686800" y="3514073"/>
            <a:ext cx="2781300" cy="10198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12671">
            <a:off x="16318300" y="8317658"/>
            <a:ext cx="1196198" cy="18055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69573" y="181003"/>
            <a:ext cx="5943600" cy="1136203"/>
            <a:chOff x="5638800" y="495300"/>
            <a:chExt cx="5943600" cy="1136203"/>
          </a:xfrm>
        </p:grpSpPr>
        <p:grpSp>
          <p:nvGrpSpPr>
            <p:cNvPr id="1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9.2: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9.6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b)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c)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  <a:blipFill>
                <a:blip r:embed="rId12"/>
                <a:stretch>
                  <a:fillRect l="-1405" r="-1366" b="-3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18"/>
          <a:stretch/>
        </p:blipFill>
        <p:spPr bwMode="auto">
          <a:xfrm>
            <a:off x="13438322" y="3724416"/>
            <a:ext cx="3810000" cy="372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DC.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BC.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  <a:blipFill>
                <a:blip r:embed="rId15"/>
                <a:stretch>
                  <a:fillRect l="-1346" b="-2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5661287" y="462046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0833" y="6149598"/>
            <a:ext cx="3363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DC = BC.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6963390"/>
            <a:ext cx="6625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BC hay BC &lt; AC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179779">
            <a:off x="465774" y="317877"/>
            <a:ext cx="995408" cy="10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20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892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7536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00004" y="202063"/>
            <a:ext cx="1594416" cy="9751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860515">
            <a:off x="-88514" y="2973967"/>
            <a:ext cx="1091428" cy="164743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72432">
            <a:off x="16618837" y="4340984"/>
            <a:ext cx="1405065" cy="15231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72200" y="1972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9.3: (SGK – tr.62)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0" y="1333500"/>
            <a:ext cx="16747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96°,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457723" y="3314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96°.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90° &lt; 96°&lt;180°.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i="1" dirty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  <a:blipFill>
                <a:blip r:embed="rId13"/>
                <a:stretch>
                  <a:fillRect l="-137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9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7800" y="894794"/>
            <a:ext cx="15310402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2708" y="7722387"/>
            <a:ext cx="1515849" cy="23871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177789" y="23031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386986" y="7767212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TRONG MỘT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790700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791703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634741" y="573821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494154" y="782083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25316" y="2242142"/>
            <a:ext cx="1151262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Cho </a:t>
            </a:r>
            <a:r>
              <a:rPr lang="el-GR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MNP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 &lt; MP &lt; NP.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  <a:blipFill>
                <a:blip r:embed="rId5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  <a:blipFill>
                <a:blip r:embed="rId6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  <a:blipFill>
                <a:blip r:embed="rId7"/>
                <a:stretch>
                  <a:fillRect l="-6569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  <a:blipFill>
                <a:blip r:embed="rId8"/>
                <a:stretch>
                  <a:fillRect l="-637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0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2.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𝟗𝟓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lời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  <a:blipFill>
                <a:blip r:embed="rId5"/>
                <a:stretch>
                  <a:fillRect l="-1587" r="-1536" b="-6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885002" y="6438900"/>
            <a:ext cx="417409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 &lt; AB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4375" y="6451707"/>
            <a:ext cx="403142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AC &lt; AB &lt; BC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921" y="84329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AC &lt; BC &lt; AB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3889" y="85091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AB &lt; BC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905000" y="1714500"/>
            <a:ext cx="14601093" cy="266700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81203" y="4686300"/>
            <a:ext cx="8853833" cy="124069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005823" y="8824485"/>
            <a:ext cx="8930035" cy="11859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981202" y="6023978"/>
            <a:ext cx="8853833" cy="11942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005824" y="7409074"/>
            <a:ext cx="8930035" cy="116342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34290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59940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352431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5416" y="22606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2089742"/>
            <a:ext cx="13936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Chọn câu trả lời đúng nhất. Ba cạnh của tam giác có độ dài là 6cm; 7cm; 8cm. Góc lớn nhất là góc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808" y="476586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808" y="611782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808" y="7444998"/>
            <a:ext cx="807945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0306" y="8875152"/>
            <a:ext cx="75151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342900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3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708859" y="2415000"/>
                <a:ext cx="13064541" cy="1847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4. Cho ΔABC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59" y="2415000"/>
                <a:ext cx="13064541" cy="1847685"/>
              </a:xfrm>
              <a:prstGeom prst="rect">
                <a:avLst/>
              </a:prstGeom>
              <a:blipFill>
                <a:blip r:embed="rId5"/>
                <a:stretch>
                  <a:fillRect l="-1632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  <a:blipFill>
                <a:blip r:embed="rId6"/>
                <a:stretch>
                  <a:fillRect l="-10264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  <a:blipFill>
                <a:blip r:embed="rId7"/>
                <a:stretch>
                  <a:fillRect l="-9890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  <a:blipFill>
                <a:blip r:embed="rId8"/>
                <a:stretch>
                  <a:fillRect l="-10435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  <a:blipFill>
                <a:blip r:embed="rId9"/>
                <a:stretch>
                  <a:fillRect l="-10028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0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828800" y="1838278"/>
            <a:ext cx="14608230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494154" y="790472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529668" y="784237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529668" y="567690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1900178"/>
            <a:ext cx="13776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 Cho tam giác ABC vuông tại A. Trên hai cạnh góc vuông AB,</a:t>
            </a:r>
            <a:r>
              <a:rPr lang="en-US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 lấy lần lượt hai điểm M và N. So sánh </a:t>
            </a:r>
            <a:r>
              <a:rPr lang="en-US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MN và BC.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006" y="5994507"/>
            <a:ext cx="290656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MN &gt;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040" y="5976217"/>
            <a:ext cx="304923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MN  &lt;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152" y="8195473"/>
            <a:ext cx="29354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MN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995" y="7658100"/>
            <a:ext cx="5714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6161" y="952499"/>
            <a:ext cx="17068799" cy="8382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001885" y="4752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641178">
            <a:off x="782571" y="7526651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4310">
            <a:off x="589393" y="533699"/>
            <a:ext cx="1281917" cy="13896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488194"/>
            <a:ext cx="5987451" cy="364690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D330A2C-F712-4337-A1FF-39172FF145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6532311"/>
            <a:ext cx="2971799" cy="22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>
                <a:blip r:embed="rId12"/>
                <a:stretch>
                  <a:fillRect l="-1219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884310">
            <a:off x="16318827" y="8550880"/>
            <a:ext cx="1281917" cy="13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134440" y="259324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22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9.5: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AC= 500m.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rõ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500m?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  <a:blipFill>
                <a:blip r:embed="rId13"/>
                <a:stretch>
                  <a:fillRect l="-1239" r="-1239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53400" y="49474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i="1" dirty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  <a:blipFill>
                <a:blip r:embed="rId14"/>
                <a:stretch>
                  <a:fillRect l="-1250" r="-125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495300"/>
            <a:ext cx="17678400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820240" y="7915808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&gt; AC.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AC= 500m =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OC &gt;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  <a:blipFill>
                <a:blip r:embed="rId13"/>
                <a:stretch>
                  <a:fillRect l="-1473" r="-1432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439150" y="8247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15943712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858" y="688374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58427" y="839698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953500" y="5775669"/>
            <a:ext cx="2734552" cy="4209702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2000" y="7194451"/>
            <a:ext cx="1796427" cy="28290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73361" y="301501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99506" y="2797244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9506" y="5829300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70422" y="6094477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886593" y="1043452"/>
            <a:ext cx="1824152" cy="22416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171575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393100" y="540234"/>
            <a:ext cx="2404625" cy="2255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09" y="3309783"/>
            <a:ext cx="5411428" cy="5024436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7710" y="3332358"/>
            <a:ext cx="5422223" cy="500186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33287" y="3306055"/>
            <a:ext cx="5422223" cy="5013607"/>
            <a:chOff x="12644694" y="3479846"/>
            <a:chExt cx="5422223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2756290" y="3989040"/>
              <a:ext cx="5196871" cy="355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 Bài 32. Quan hệ giữa đường vuông góc và đường xiên”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194222">
            <a:off x="16012971" y="8124881"/>
            <a:ext cx="1930447" cy="2078544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0184" y="7419880"/>
            <a:ext cx="1796427" cy="28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77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6309" y="1114605"/>
            <a:ext cx="2214217" cy="1952445"/>
            <a:chOff x="3352800" y="3102142"/>
            <a:chExt cx="1412687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537541" y="362293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các cạnh theo thứ tự từ bé đến lớn là: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dài các góc theo thứ tự từ bé đến lớn là: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>
                <a:blip r:embed="rId14"/>
                <a:stretch>
                  <a:fillRect l="-1765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>
                <a:blip r:embed="rId14"/>
                <a:stretch>
                  <a:fillRect l="-169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364837">
            <a:off x="16700752" y="8679016"/>
            <a:ext cx="1130840" cy="12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472990" y="8141727"/>
            <a:ext cx="1406893" cy="2123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62200" y="82678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AB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3 cm, AC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5 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7" name="Picture 16" descr="https://tech12h.com/sites/default/files/styles/inbody400/public/tai_xuong_73.png?itok=6vxDh1KX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10623"/>
          <a:stretch/>
        </p:blipFill>
        <p:spPr bwMode="auto">
          <a:xfrm>
            <a:off x="2419786" y="5529099"/>
            <a:ext cx="7047627" cy="3852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 rotWithShape="1">
          <a:blip r:embed="rId17"/>
          <a:srcRect l="71258" t="36429"/>
          <a:stretch/>
        </p:blipFill>
        <p:spPr>
          <a:xfrm>
            <a:off x="14630400" y="6667500"/>
            <a:ext cx="2002767" cy="28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85137">
            <a:off x="15543442" y="7640630"/>
            <a:ext cx="2129849" cy="23087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542493" y="110149"/>
            <a:ext cx="1490734" cy="2250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96072">
            <a:off x="16314932" y="246523"/>
            <a:ext cx="1861626" cy="12403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một tam giác, góc đối diện với cạnh lớn hơn là góc lớn hơn.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192976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4">
            <a:extLst>
              <a:ext uri="{FF2B5EF4-FFF2-40B4-BE49-F238E27FC236}">
                <a16:creationId xmlns:a16="http://schemas.microsoft.com/office/drawing/2014/main" id="{D4D41858-330A-43AB-9BC5-5B96DECAD5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148" y="8108190"/>
            <a:ext cx="1664259" cy="18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2611</Words>
  <Application>Microsoft Office PowerPoint</Application>
  <PresentationFormat>Custom</PresentationFormat>
  <Paragraphs>240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Cambria Math</vt:lpstr>
      <vt:lpstr>Arial</vt:lpstr>
      <vt:lpstr>Times New Roman</vt:lpstr>
      <vt:lpstr>Calibri Light</vt:lpstr>
      <vt:lpstr>Calibri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cp:lastModifiedBy>Nam Vân</cp:lastModifiedBy>
  <cp:revision>179</cp:revision>
  <dcterms:created xsi:type="dcterms:W3CDTF">2006-08-16T00:00:00Z</dcterms:created>
  <dcterms:modified xsi:type="dcterms:W3CDTF">2024-01-20T03:21:24Z</dcterms:modified>
  <dc:identifier>DAFKql8qNNg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2024-01-20T03:21:18Z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178ee34a-4590-4c35-8894-a739f4744e00</vt:lpwstr>
  </property>
  <property fmtid="{D5CDD505-2E9C-101B-9397-08002B2CF9AE}" pid="7" name="MSIP_Label_defa4170-0d19-0005-0004-bc88714345d2_ActionId">
    <vt:lpwstr>8e258385-41fc-4945-9551-635ca9edc777</vt:lpwstr>
  </property>
  <property fmtid="{D5CDD505-2E9C-101B-9397-08002B2CF9AE}" pid="8" name="MSIP_Label_defa4170-0d19-0005-0004-bc88714345d2_ContentBits">
    <vt:lpwstr>0</vt:lpwstr>
  </property>
</Properties>
</file>