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9" r:id="rId21"/>
    <p:sldId id="29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B82"/>
    <a:srgbClr val="FDECDB"/>
    <a:srgbClr val="F6A04D"/>
    <a:srgbClr val="000229"/>
    <a:srgbClr val="F3D321"/>
    <a:srgbClr val="00BC7B"/>
    <a:srgbClr val="F9423A"/>
    <a:srgbClr val="FADA3B"/>
    <a:srgbClr val="FF5E41"/>
    <a:srgbClr val="EB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40.svg"/><Relationship Id="rId2" Type="http://schemas.openxmlformats.org/officeDocument/2006/relationships/image" Target="../media/image1.jpe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2.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2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2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8.svg"/><Relationship Id="rId2" Type="http://schemas.openxmlformats.org/officeDocument/2006/relationships/image" Target="../media/image1.jpeg"/><Relationship Id="rId16" Type="http://schemas.openxmlformats.org/officeDocument/2006/relationships/image" Target="../media/image27.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2.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7.sv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9.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7.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5" Type="http://schemas.openxmlformats.org/officeDocument/2006/relationships/image" Target="../media/image20.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18.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2.svg"/><Relationship Id="rId2" Type="http://schemas.openxmlformats.org/officeDocument/2006/relationships/image" Target="../media/image1.jpeg"/><Relationship Id="rId16" Type="http://schemas.openxmlformats.org/officeDocument/2006/relationships/image" Target="../media/image31.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37.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8.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5381820" y="3788199"/>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451655" y="3251829"/>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08251" y="8045760"/>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4470813" y="98133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2149152" y="391998"/>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4" y="8126290"/>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8456361" y="1477160"/>
            <a:ext cx="1375279" cy="792661"/>
          </a:xfrm>
          <a:prstGeom prst="rect">
            <a:avLst/>
          </a:prstGeom>
        </p:spPr>
      </p:pic>
      <p:sp>
        <p:nvSpPr>
          <p:cNvPr id="33" name="Hộp Văn bản 32">
            <a:extLst>
              <a:ext uri="{FF2B5EF4-FFF2-40B4-BE49-F238E27FC236}">
                <a16:creationId xmlns:a16="http://schemas.microsoft.com/office/drawing/2014/main" id="{EF4B98FB-3693-2528-3DB7-39FA229C6023}"/>
              </a:ext>
            </a:extLst>
          </p:cNvPr>
          <p:cNvSpPr txBox="1"/>
          <p:nvPr/>
        </p:nvSpPr>
        <p:spPr>
          <a:xfrm>
            <a:off x="3682181" y="3434363"/>
            <a:ext cx="11600986"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MÔN TOÁN</a:t>
            </a: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30" name="Picture 28">
            <a:extLst>
              <a:ext uri="{FF2B5EF4-FFF2-40B4-BE49-F238E27FC236}">
                <a16:creationId xmlns:a16="http://schemas.microsoft.com/office/drawing/2014/main" id="{762D5519-2255-8AAA-42BD-8439513C427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38956">
            <a:off x="15958327" y="5779507"/>
            <a:ext cx="744588" cy="734406"/>
          </a:xfrm>
          <a:prstGeom prst="rect">
            <a:avLst/>
          </a:prstGeom>
        </p:spPr>
      </p:pic>
      <p:pic>
        <p:nvPicPr>
          <p:cNvPr id="331" name="Picture 30">
            <a:extLst>
              <a:ext uri="{FF2B5EF4-FFF2-40B4-BE49-F238E27FC236}">
                <a16:creationId xmlns:a16="http://schemas.microsoft.com/office/drawing/2014/main" id="{7DB6A2AE-9E29-4062-DE42-295E5907B7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73941">
            <a:off x="15706337" y="8403556"/>
            <a:ext cx="1192835" cy="1176523"/>
          </a:xfrm>
          <a:prstGeom prst="rect">
            <a:avLst/>
          </a:prstGeom>
        </p:spPr>
      </p:pic>
      <p:pic>
        <p:nvPicPr>
          <p:cNvPr id="332" name="Picture 32">
            <a:extLst>
              <a:ext uri="{FF2B5EF4-FFF2-40B4-BE49-F238E27FC236}">
                <a16:creationId xmlns:a16="http://schemas.microsoft.com/office/drawing/2014/main" id="{80D368F6-28D9-719C-2FAD-1719F8945E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637702">
            <a:off x="15014475" y="202106"/>
            <a:ext cx="2363783" cy="2045746"/>
          </a:xfrm>
          <a:prstGeom prst="rect">
            <a:avLst/>
          </a:prstGeom>
        </p:spPr>
      </p:pic>
      <p:pic>
        <p:nvPicPr>
          <p:cNvPr id="333" name="Picture 27">
            <a:extLst>
              <a:ext uri="{FF2B5EF4-FFF2-40B4-BE49-F238E27FC236}">
                <a16:creationId xmlns:a16="http://schemas.microsoft.com/office/drawing/2014/main" id="{8F07927B-AA11-EA1A-F22D-CCA69D7291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67566">
            <a:off x="1995390" y="5519510"/>
            <a:ext cx="988020" cy="974509"/>
          </a:xfrm>
          <a:prstGeom prst="rect">
            <a:avLst/>
          </a:prstGeom>
        </p:spPr>
      </p:pic>
      <p:pic>
        <p:nvPicPr>
          <p:cNvPr id="334" name="Picture 29">
            <a:extLst>
              <a:ext uri="{FF2B5EF4-FFF2-40B4-BE49-F238E27FC236}">
                <a16:creationId xmlns:a16="http://schemas.microsoft.com/office/drawing/2014/main" id="{67BCEF02-9654-F196-0C2F-A4328AFA55D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72014">
            <a:off x="1313748" y="631544"/>
            <a:ext cx="1108076" cy="1092922"/>
          </a:xfrm>
          <a:prstGeom prst="rect">
            <a:avLst/>
          </a:prstGeom>
        </p:spPr>
      </p:pic>
      <p:sp>
        <p:nvSpPr>
          <p:cNvPr id="26" name="TextBox 25">
            <a:extLst>
              <a:ext uri="{FF2B5EF4-FFF2-40B4-BE49-F238E27FC236}">
                <a16:creationId xmlns:a16="http://schemas.microsoft.com/office/drawing/2014/main" id="{8B7F479A-AA94-BB64-B865-3B9A361EFFB5}"/>
              </a:ext>
            </a:extLst>
          </p:cNvPr>
          <p:cNvSpPr txBox="1"/>
          <p:nvPr/>
        </p:nvSpPr>
        <p:spPr>
          <a:xfrm>
            <a:off x="3205302" y="1994019"/>
            <a:ext cx="12370630"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250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130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120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468371" y="2425901"/>
            <a:ext cx="733937" cy="723900"/>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6173485" y="878533"/>
            <a:ext cx="733937" cy="723900"/>
          </a:xfrm>
          <a:prstGeom prst="rect">
            <a:avLst/>
          </a:prstGeom>
        </p:spPr>
      </p:pic>
      <p:sp>
        <p:nvSpPr>
          <p:cNvPr id="34" name="TextBox 33">
            <a:extLst>
              <a:ext uri="{FF2B5EF4-FFF2-40B4-BE49-F238E27FC236}">
                <a16:creationId xmlns:a16="http://schemas.microsoft.com/office/drawing/2014/main" id="{0237867E-3835-D8C9-A3CB-A0C5C78C2EBF}"/>
              </a:ext>
            </a:extLst>
          </p:cNvPr>
          <p:cNvSpPr txBox="1"/>
          <p:nvPr/>
        </p:nvSpPr>
        <p:spPr>
          <a:xfrm>
            <a:off x="2297227" y="1670581"/>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a) Bảng thống kê vể mơ ước nghề nghiệp của các bạn nam:</a:t>
            </a:r>
            <a:endParaRPr lang="en-US" sz="4000" dirty="0">
              <a:latin typeface="Arial" panose="020B0604020202020204" pitchFamily="34" charset="0"/>
              <a:cs typeface="Arial" panose="020B0604020202020204" pitchFamily="34" charset="0"/>
            </a:endParaRPr>
          </a:p>
        </p:txBody>
      </p:sp>
      <p:sp>
        <p:nvSpPr>
          <p:cNvPr id="35" name="Speech Bubble: Oval 34">
            <a:extLst>
              <a:ext uri="{FF2B5EF4-FFF2-40B4-BE49-F238E27FC236}">
                <a16:creationId xmlns:a16="http://schemas.microsoft.com/office/drawing/2014/main" id="{E8BD7D35-CB49-7C27-F339-AACEF259F275}"/>
              </a:ext>
            </a:extLst>
          </p:cNvPr>
          <p:cNvSpPr/>
          <p:nvPr/>
        </p:nvSpPr>
        <p:spPr>
          <a:xfrm>
            <a:off x="7861112" y="331526"/>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33%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27%</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13%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8"/>
                          <a:stretch>
                            <a:fillRect l="-171959" t="-128030" r="-504054" b="-38636"/>
                          </a:stretch>
                        </a:blipFill>
                      </a:tcPr>
                    </a:tc>
                    <a:tc>
                      <a:txBody>
                        <a:bodyPr/>
                        <a:lstStyle/>
                        <a:p>
                          <a:endParaRPr lang="en-US"/>
                        </a:p>
                      </a:txBody>
                      <a:tcPr marL="68580" marR="68580" marT="0" marB="0" anchor="ctr">
                        <a:blipFill>
                          <a:blip r:embed="rId18"/>
                          <a:stretch>
                            <a:fillRect l="-219945" t="-128030" r="-307650" b="-38636"/>
                          </a:stretch>
                        </a:blipFill>
                      </a:tcPr>
                    </a:tc>
                    <a:tc>
                      <a:txBody>
                        <a:bodyPr/>
                        <a:lstStyle/>
                        <a:p>
                          <a:endParaRPr lang="en-US"/>
                        </a:p>
                      </a:txBody>
                      <a:tcPr marL="68580" marR="68580" marT="0" marB="0" anchor="ctr">
                        <a:blipFill>
                          <a:blip r:embed="rId18"/>
                          <a:stretch>
                            <a:fillRect l="-285610" t="-128030" r="-174634" b="-38636"/>
                          </a:stretch>
                        </a:blipFill>
                      </a:tcPr>
                    </a:tc>
                    <a:tc>
                      <a:txBody>
                        <a:bodyPr/>
                        <a:lstStyle/>
                        <a:p>
                          <a:endParaRPr lang="en-US"/>
                        </a:p>
                      </a:txBody>
                      <a:tcPr marL="68580" marR="68580" marT="0" marB="0" anchor="ctr">
                        <a:blipFill>
                          <a:blip r:embed="rId18"/>
                          <a:stretch>
                            <a:fillRect l="-581250" t="-128030" r="-163235" b="-38636"/>
                          </a:stretch>
                        </a:blipFill>
                      </a:tcPr>
                    </a:tc>
                    <a:tc>
                      <a:txBody>
                        <a:bodyPr/>
                        <a:lstStyle/>
                        <a:p>
                          <a:endParaRPr lang="en-US"/>
                        </a:p>
                      </a:txBody>
                      <a:tcPr marL="68580" marR="68580" marT="0" marB="0" anchor="ctr">
                        <a:blipFill>
                          <a:blip r:embed="rId18"/>
                          <a:stretch>
                            <a:fillRect l="-419231" t="-128030" r="-452" b="-38636"/>
                          </a:stretch>
                        </a:blipFill>
                      </a:tcPr>
                    </a:tc>
                    <a:extLst>
                      <a:ext uri="{0D108BD9-81ED-4DB2-BD59-A6C34878D82A}">
                        <a16:rowId xmlns:a16="http://schemas.microsoft.com/office/drawing/2014/main" val="3774588405"/>
                      </a:ext>
                    </a:extLst>
                  </a:tr>
                </a:tbl>
              </a:graphicData>
            </a:graphic>
          </p:graphicFrame>
        </mc:Fallback>
      </mc:AlternateContent>
      <p:sp>
        <p:nvSpPr>
          <p:cNvPr id="41" name="TextBox 40">
            <a:extLst>
              <a:ext uri="{FF2B5EF4-FFF2-40B4-BE49-F238E27FC236}">
                <a16:creationId xmlns:a16="http://schemas.microsoft.com/office/drawing/2014/main" id="{0CEA7077-A6EF-2F4F-83AE-2C7B0B7B39E2}"/>
              </a:ext>
            </a:extLst>
          </p:cNvPr>
          <p:cNvSpPr txBox="1"/>
          <p:nvPr/>
        </p:nvSpPr>
        <p:spPr>
          <a:xfrm>
            <a:off x="2251635" y="5302897"/>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Bảng thống kê vể mơ ước nghề nghiệp của các bạn nữ:</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29</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8</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42</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9"/>
                          <a:stretch>
                            <a:fillRect l="-172881" t="-128030" r="-506102" b="-37879"/>
                          </a:stretch>
                        </a:blipFill>
                      </a:tcPr>
                    </a:tc>
                    <a:tc>
                      <a:txBody>
                        <a:bodyPr/>
                        <a:lstStyle/>
                        <a:p>
                          <a:endParaRPr lang="en-US"/>
                        </a:p>
                      </a:txBody>
                      <a:tcPr marL="68580" marR="68580" marT="0" marB="0" anchor="ctr">
                        <a:blipFill>
                          <a:blip r:embed="rId19"/>
                          <a:stretch>
                            <a:fillRect l="-219945" t="-128030" r="-307923" b="-37879"/>
                          </a:stretch>
                        </a:blipFill>
                      </a:tcPr>
                    </a:tc>
                    <a:tc>
                      <a:txBody>
                        <a:bodyPr/>
                        <a:lstStyle/>
                        <a:p>
                          <a:endParaRPr lang="en-US"/>
                        </a:p>
                      </a:txBody>
                      <a:tcPr marL="68580" marR="68580" marT="0" marB="0" anchor="ctr">
                        <a:blipFill>
                          <a:blip r:embed="rId19"/>
                          <a:stretch>
                            <a:fillRect l="-284915" t="-128030" r="-174209" b="-37879"/>
                          </a:stretch>
                        </a:blipFill>
                      </a:tcPr>
                    </a:tc>
                    <a:tc>
                      <a:txBody>
                        <a:bodyPr/>
                        <a:lstStyle/>
                        <a:p>
                          <a:endParaRPr lang="en-US"/>
                        </a:p>
                      </a:txBody>
                      <a:tcPr marL="68580" marR="68580" marT="0" marB="0" anchor="ctr">
                        <a:blipFill>
                          <a:blip r:embed="rId19"/>
                          <a:stretch>
                            <a:fillRect l="-581618" t="-128030" r="-163235" b="-37879"/>
                          </a:stretch>
                        </a:blipFill>
                      </a:tcPr>
                    </a:tc>
                    <a:tc>
                      <a:txBody>
                        <a:bodyPr/>
                        <a:lstStyle/>
                        <a:p>
                          <a:endParaRPr lang="en-US"/>
                        </a:p>
                      </a:txBody>
                      <a:tcPr marL="68580" marR="68580" marT="0" marB="0" anchor="ctr">
                        <a:blipFill>
                          <a:blip r:embed="rId19"/>
                          <a:stretch>
                            <a:fillRect l="-419457" t="-128030" r="-452" b="-37879"/>
                          </a:stretch>
                        </a:blipFill>
                      </a:tcPr>
                    </a:tc>
                    <a:extLst>
                      <a:ext uri="{0D108BD9-81ED-4DB2-BD59-A6C34878D82A}">
                        <a16:rowId xmlns:a16="http://schemas.microsoft.com/office/drawing/2014/main" val="3774588405"/>
                      </a:ext>
                    </a:extLst>
                  </a:tr>
                </a:tbl>
              </a:graphicData>
            </a:graphic>
          </p:graphicFrame>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arn(inVertic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58" name="Picture 30">
            <a:extLst>
              <a:ext uri="{FF2B5EF4-FFF2-40B4-BE49-F238E27FC236}">
                <a16:creationId xmlns:a16="http://schemas.microsoft.com/office/drawing/2014/main" id="{C400FEDA-2041-F949-8D4F-0172356314E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73941">
            <a:off x="16140444" y="8895614"/>
            <a:ext cx="1192835" cy="1176523"/>
          </a:xfrm>
          <a:prstGeom prst="rect">
            <a:avLst/>
          </a:prstGeom>
        </p:spPr>
      </p:pic>
      <p:pic>
        <p:nvPicPr>
          <p:cNvPr id="61" name="Picture 29">
            <a:extLst>
              <a:ext uri="{FF2B5EF4-FFF2-40B4-BE49-F238E27FC236}">
                <a16:creationId xmlns:a16="http://schemas.microsoft.com/office/drawing/2014/main" id="{0D8E8B90-A194-F246-E47C-CF4CA4BD80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79298" y="350909"/>
            <a:ext cx="1108076" cy="1092922"/>
          </a:xfrm>
          <a:prstGeom prst="rect">
            <a:avLst/>
          </a:prstGeom>
        </p:spPr>
      </p:pic>
      <p:pic>
        <p:nvPicPr>
          <p:cNvPr id="62" name="Picture 31">
            <a:extLst>
              <a:ext uri="{FF2B5EF4-FFF2-40B4-BE49-F238E27FC236}">
                <a16:creationId xmlns:a16="http://schemas.microsoft.com/office/drawing/2014/main" id="{7B4E6AA1-F4EC-592D-67DB-578E50A2E9A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85071">
            <a:off x="413632" y="8567255"/>
            <a:ext cx="1317310" cy="1317310"/>
          </a:xfrm>
          <a:prstGeom prst="rect">
            <a:avLst/>
          </a:prstGeom>
        </p:spPr>
      </p:pic>
      <p:pic>
        <p:nvPicPr>
          <p:cNvPr id="60" name="Picture 27">
            <a:extLst>
              <a:ext uri="{FF2B5EF4-FFF2-40B4-BE49-F238E27FC236}">
                <a16:creationId xmlns:a16="http://schemas.microsoft.com/office/drawing/2014/main" id="{C9274483-E685-8B70-0465-F96A74CAEE7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67566">
            <a:off x="1449722" y="6374932"/>
            <a:ext cx="988020" cy="974509"/>
          </a:xfrm>
          <a:prstGeom prst="rect">
            <a:avLst/>
          </a:prstGeom>
        </p:spPr>
      </p:pic>
      <p:pic>
        <p:nvPicPr>
          <p:cNvPr id="59" name="Picture 32">
            <a:extLst>
              <a:ext uri="{FF2B5EF4-FFF2-40B4-BE49-F238E27FC236}">
                <a16:creationId xmlns:a16="http://schemas.microsoft.com/office/drawing/2014/main" id="{D8377499-33CF-1578-8724-CC92A97B20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5037444" y="1901460"/>
            <a:ext cx="2363783" cy="2045746"/>
          </a:xfrm>
          <a:prstGeom prst="rect">
            <a:avLst/>
          </a:prstGeom>
        </p:spPr>
      </p:pic>
      <p:pic>
        <p:nvPicPr>
          <p:cNvPr id="57" name="Picture 28">
            <a:extLst>
              <a:ext uri="{FF2B5EF4-FFF2-40B4-BE49-F238E27FC236}">
                <a16:creationId xmlns:a16="http://schemas.microsoft.com/office/drawing/2014/main" id="{EB05DF52-83FA-DDD4-D2E1-8454AFE1A16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5459058" y="786584"/>
            <a:ext cx="744588" cy="73440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51392D3-D53C-E53D-D725-D832A8273BA2}"/>
                  </a:ext>
                </a:extLst>
              </p:cNvPr>
              <p:cNvSpPr txBox="1"/>
              <p:nvPr/>
            </p:nvSpPr>
            <p:spPr>
              <a:xfrm>
                <a:off x="2517511" y="1189883"/>
                <a:ext cx="13252977" cy="782656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Nghề có tỉ lệ các bạn nữ chọn cao hơn các bạn nam chọn là 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Số bạn nam của trường có mơ ước trở thành giáo viên khoảng:</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130⋅13%≈17</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Số bạn nữ của trường có mơ ước trở thành giáo viên khoảng: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120⋅42%≈50</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Tổng số học sinh có mơ ước trở thành giáo viên khoảng: </a:t>
                </a:r>
              </a:p>
              <a:p>
                <a:pPr algn="just">
                  <a:lnSpc>
                    <a:spcPct val="150000"/>
                  </a:lnSpc>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17+50=67</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351392D3-D53C-E53D-D725-D832A8273BA2}"/>
                  </a:ext>
                </a:extLst>
              </p:cNvPr>
              <p:cNvSpPr txBox="1">
                <a:spLocks noRot="1" noChangeAspect="1" noMove="1" noResize="1" noEditPoints="1" noAdjustHandles="1" noChangeArrowheads="1" noChangeShapeType="1" noTextEdit="1"/>
              </p:cNvSpPr>
              <p:nvPr/>
            </p:nvSpPr>
            <p:spPr>
              <a:xfrm>
                <a:off x="2517511" y="1189883"/>
                <a:ext cx="13252977" cy="7826566"/>
              </a:xfrm>
              <a:prstGeom prst="rect">
                <a:avLst/>
              </a:prstGeom>
              <a:blipFill>
                <a:blip r:embed="rId24"/>
                <a:stretch>
                  <a:fillRect l="-1656" r="-1610" b="-2414"/>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73637" y="438291"/>
            <a:ext cx="1689620" cy="973835"/>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6342880" y="3366762"/>
            <a:ext cx="744588" cy="734406"/>
          </a:xfrm>
          <a:prstGeom prst="rect">
            <a:avLst/>
          </a:prstGeom>
        </p:spPr>
      </p:pic>
      <p:pic>
        <p:nvPicPr>
          <p:cNvPr id="30" name="Picture 3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73941">
            <a:off x="14402590" y="8654147"/>
            <a:ext cx="1192835" cy="1176523"/>
          </a:xfrm>
          <a:prstGeom prst="rect">
            <a:avLst/>
          </a:prstGeom>
        </p:spPr>
      </p:pic>
      <p:pic>
        <p:nvPicPr>
          <p:cNvPr id="32" name="Picture 3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3447605" y="-81175"/>
            <a:ext cx="2363783" cy="2045746"/>
          </a:xfrm>
          <a:prstGeom prst="rect">
            <a:avLst/>
          </a:prstGeom>
        </p:spPr>
      </p:pic>
      <p:pic>
        <p:nvPicPr>
          <p:cNvPr id="34" name="Picture 29">
            <a:extLst>
              <a:ext uri="{FF2B5EF4-FFF2-40B4-BE49-F238E27FC236}">
                <a16:creationId xmlns:a16="http://schemas.microsoft.com/office/drawing/2014/main" id="{1DBE6E5B-1658-8D5B-8D9F-FC423283B5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801538" y="51505"/>
            <a:ext cx="1108076" cy="1092922"/>
          </a:xfrm>
          <a:prstGeom prst="rect">
            <a:avLst/>
          </a:prstGeom>
        </p:spPr>
      </p:pic>
      <p:pic>
        <p:nvPicPr>
          <p:cNvPr id="33" name="Picture 27">
            <a:extLst>
              <a:ext uri="{FF2B5EF4-FFF2-40B4-BE49-F238E27FC236}">
                <a16:creationId xmlns:a16="http://schemas.microsoft.com/office/drawing/2014/main" id="{49E3E883-8E6E-3D9E-3783-FBB902C58C8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967566">
            <a:off x="1188783" y="8588647"/>
            <a:ext cx="988020" cy="974509"/>
          </a:xfrm>
          <a:prstGeom prst="rect">
            <a:avLst/>
          </a:prstGeom>
        </p:spPr>
      </p:pic>
      <p:sp>
        <p:nvSpPr>
          <p:cNvPr id="26" name="TextBox 25">
            <a:extLst>
              <a:ext uri="{FF2B5EF4-FFF2-40B4-BE49-F238E27FC236}">
                <a16:creationId xmlns:a16="http://schemas.microsoft.com/office/drawing/2014/main" id="{1E4EDAD4-651E-443D-B450-1AC14FE55956}"/>
              </a:ext>
            </a:extLst>
          </p:cNvPr>
          <p:cNvSpPr txBox="1"/>
          <p:nvPr/>
        </p:nvSpPr>
        <p:spPr>
          <a:xfrm>
            <a:off x="3139184" y="1706629"/>
            <a:ext cx="113538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5.19 (SGK – tr.108)</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pic>
        <p:nvPicPr>
          <p:cNvPr id="27" name="Picture 26">
            <a:extLst>
              <a:ext uri="{FF2B5EF4-FFF2-40B4-BE49-F238E27FC236}">
                <a16:creationId xmlns:a16="http://schemas.microsoft.com/office/drawing/2014/main" id="{B0FA3407-C58B-C12C-A949-BCE79CCD1BEC}"/>
              </a:ext>
            </a:extLst>
          </p:cNvPr>
          <p:cNvPicPr>
            <a:picLocks noChangeAspect="1"/>
          </p:cNvPicPr>
          <p:nvPr/>
        </p:nvPicPr>
        <p:blipFill>
          <a:blip r:embed="rId24"/>
          <a:stretch>
            <a:fillRect/>
          </a:stretch>
        </p:blipFill>
        <p:spPr>
          <a:xfrm rot="16200000">
            <a:off x="6307384" y="-1326850"/>
            <a:ext cx="5673230" cy="14201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6315526" y="7411440"/>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128004" y="4260793"/>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39744" y="8443928"/>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1521047" y="49201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5796059" y="1468864"/>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2" y="7744736"/>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0004360" y="481629"/>
            <a:ext cx="1375279" cy="792661"/>
          </a:xfrm>
          <a:prstGeom prst="rect">
            <a:avLst/>
          </a:prstGeom>
        </p:spPr>
      </p:pic>
      <p:sp>
        <p:nvSpPr>
          <p:cNvPr id="33" name="TextBox 32">
            <a:extLst>
              <a:ext uri="{FF2B5EF4-FFF2-40B4-BE49-F238E27FC236}">
                <a16:creationId xmlns:a16="http://schemas.microsoft.com/office/drawing/2014/main" id="{67B3784D-5993-868C-7D69-4DEBC663E215}"/>
              </a:ext>
            </a:extLst>
          </p:cNvPr>
          <p:cNvSpPr txBox="1"/>
          <p:nvPr/>
        </p:nvSpPr>
        <p:spPr>
          <a:xfrm>
            <a:off x="3020201" y="3097988"/>
            <a:ext cx="12247597" cy="402950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thông</a:t>
            </a:r>
            <a:r>
              <a:rPr lang="en-US" sz="4400" dirty="0">
                <a:latin typeface="Arial" panose="020B0604020202020204" pitchFamily="34" charset="0"/>
                <a:cs typeface="Arial" panose="020B0604020202020204" pitchFamily="34" charset="0"/>
              </a:rPr>
              <a:t> tin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Cho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năm</a:t>
            </a:r>
            <a:r>
              <a:rPr lang="en-US" sz="4400" dirty="0">
                <a:latin typeface="Arial" panose="020B0604020202020204" pitchFamily="34" charset="0"/>
                <a:cs typeface="Arial" panose="020B0604020202020204" pitchFamily="34" charset="0"/>
              </a:rPr>
              <a:t> 2019, GDP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Việt</a:t>
            </a:r>
            <a:r>
              <a:rPr lang="en-US" sz="4400" dirty="0">
                <a:latin typeface="Arial" panose="020B0604020202020204" pitchFamily="34" charset="0"/>
                <a:cs typeface="Arial" panose="020B0604020202020204" pitchFamily="34" charset="0"/>
              </a:rPr>
              <a:t> Nam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góp</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p>
        </p:txBody>
      </p:sp>
    </p:spTree>
    <p:extLst>
      <p:ext uri="{BB962C8B-B14F-4D97-AF65-F5344CB8AC3E}">
        <p14:creationId xmlns:p14="http://schemas.microsoft.com/office/powerpoint/2010/main" val="3377224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6367">
            <a:off x="15860232" y="8713379"/>
            <a:ext cx="2582597" cy="1760861"/>
          </a:xfrm>
          <a:prstGeom prst="rect">
            <a:avLst/>
          </a:prstGeom>
        </p:spPr>
      </p:pic>
      <p:pic>
        <p:nvPicPr>
          <p:cNvPr id="27" name="Picture 2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6358112"/>
            <a:ext cx="507127" cy="438896"/>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7589762"/>
            <a:ext cx="507127" cy="438896"/>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8818830"/>
            <a:ext cx="507127" cy="438896"/>
          </a:xfrm>
          <a:prstGeom prst="rect">
            <a:avLst/>
          </a:prstGeom>
        </p:spPr>
      </p:pic>
      <p:pic>
        <p:nvPicPr>
          <p:cNvPr id="23"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991245" y="643689"/>
            <a:ext cx="2458952" cy="1605025"/>
          </a:xfrm>
          <a:prstGeom prst="rect">
            <a:avLst/>
          </a:prstGeom>
        </p:spPr>
      </p:pic>
      <p:sp>
        <p:nvSpPr>
          <p:cNvPr id="25" name="Speech Bubble: Oval 24">
            <a:extLst>
              <a:ext uri="{FF2B5EF4-FFF2-40B4-BE49-F238E27FC236}">
                <a16:creationId xmlns:a16="http://schemas.microsoft.com/office/drawing/2014/main" id="{3EE57666-7426-33DD-A57F-E147D0241F28}"/>
              </a:ext>
            </a:extLst>
          </p:cNvPr>
          <p:cNvSpPr/>
          <p:nvPr/>
        </p:nvSpPr>
        <p:spPr>
          <a:xfrm>
            <a:off x="7973185" y="643689"/>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91C7DCD-1AE5-C4B0-26DE-CBBD0AA7B08E}"/>
                  </a:ext>
                </a:extLst>
              </p:cNvPr>
              <p:cNvSpPr txBox="1"/>
              <p:nvPr/>
            </p:nvSpPr>
            <p:spPr>
              <a:xfrm>
                <a:off x="1882426" y="2322246"/>
                <a:ext cx="15204493" cy="686341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Biểu đổ Hình 5.38a cho biết GDP Việt Nam trong các năm từ 2014 đến 2019. Biểu đồ Hình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5.38</m:t>
                    </m:r>
                    <m:r>
                      <a:rPr lang="nl-NL" sz="4000" i="1">
                        <a:effectLst/>
                        <a:latin typeface="Cambria Math" panose="02040503050406030204" pitchFamily="18" charset="0"/>
                        <a:ea typeface="Times New Roman" panose="02020603050405020304" pitchFamily="18" charset="0"/>
                      </a:rPr>
                      <m:t> </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𝑏</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cho biết đóng góp của các khu vực kinh tế vào GDP Việt Nam trong năm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2019.</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GDP của Việt Nam năm 2019 là 261 tỉ đô la, trong đó: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Công nghiệp và xây dựng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261⋅50%=130,5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Dịch vụ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261⋅45%=117,45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000" dirty="0">
                    <a:effectLst/>
                    <a:latin typeface="Arial" panose="020B0604020202020204" pitchFamily="34" charset="0"/>
                    <a:ea typeface="Times New Roman" panose="02020603050405020304" pitchFamily="18" charset="0"/>
                    <a:cs typeface="Arial" panose="020B0604020202020204" pitchFamily="34" charset="0"/>
                  </a:rPr>
                  <a:t>Nông nghiệp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91C7DCD-1AE5-C4B0-26DE-CBBD0AA7B08E}"/>
                  </a:ext>
                </a:extLst>
              </p:cNvPr>
              <p:cNvSpPr txBox="1">
                <a:spLocks noRot="1" noChangeAspect="1" noMove="1" noResize="1" noEditPoints="1" noAdjustHandles="1" noChangeArrowheads="1" noChangeShapeType="1" noTextEdit="1"/>
              </p:cNvSpPr>
              <p:nvPr/>
            </p:nvSpPr>
            <p:spPr>
              <a:xfrm>
                <a:off x="1882426" y="2322246"/>
                <a:ext cx="15204493" cy="6863417"/>
              </a:xfrm>
              <a:prstGeom prst="rect">
                <a:avLst/>
              </a:prstGeom>
              <a:blipFill>
                <a:blip r:embed="rId22"/>
                <a:stretch>
                  <a:fillRect l="-1443" r="-1403" b="-2842"/>
                </a:stretch>
              </a:blipFill>
            </p:spPr>
            <p:txBody>
              <a:bodyPr/>
              <a:lstStyle/>
              <a:p>
                <a:r>
                  <a:rPr lang="en-US">
                    <a:noFill/>
                  </a:rPr>
                  <a:t> </a:t>
                </a:r>
              </a:p>
            </p:txBody>
          </p:sp>
        </mc:Fallback>
      </mc:AlternateContent>
    </p:spTree>
    <p:extLst>
      <p:ext uri="{BB962C8B-B14F-4D97-AF65-F5344CB8AC3E}">
        <p14:creationId xmlns:p14="http://schemas.microsoft.com/office/powerpoint/2010/main" val="188298393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14" dur="500"/>
                                        <p:tgtEl>
                                          <p:spTgt spid="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9" dur="500"/>
                                        <p:tgtEl>
                                          <p:spTgt spid="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5">
                                            <p:txEl>
                                              <p:pRg st="2" end="2"/>
                                            </p:txEl>
                                          </p:spTgt>
                                        </p:tgtEl>
                                        <p:attrNameLst>
                                          <p:attrName>style.visibility</p:attrName>
                                        </p:attrNameLst>
                                      </p:cBhvr>
                                      <p:to>
                                        <p:strVal val="visible"/>
                                      </p:to>
                                    </p:set>
                                    <p:animEffect transition="in" filter="checkerboard(across)">
                                      <p:cBhvr>
                                        <p:cTn id="24" dur="500"/>
                                        <p:tgtEl>
                                          <p:spTgt spid="3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5">
                                            <p:txEl>
                                              <p:pRg st="3" end="3"/>
                                            </p:txEl>
                                          </p:spTgt>
                                        </p:tgtEl>
                                        <p:attrNameLst>
                                          <p:attrName>style.visibility</p:attrName>
                                        </p:attrNameLst>
                                      </p:cBhvr>
                                      <p:to>
                                        <p:strVal val="visible"/>
                                      </p:to>
                                    </p:set>
                                    <p:animEffect transition="in" filter="checkerboard(across)">
                                      <p:cBhvr>
                                        <p:cTn id="29" dur="500"/>
                                        <p:tgtEl>
                                          <p:spTgt spid="3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5">
                                            <p:txEl>
                                              <p:pRg st="4" end="4"/>
                                            </p:txEl>
                                          </p:spTgt>
                                        </p:tgtEl>
                                        <p:attrNameLst>
                                          <p:attrName>style.visibility</p:attrName>
                                        </p:attrNameLst>
                                      </p:cBhvr>
                                      <p:to>
                                        <p:strVal val="visible"/>
                                      </p:to>
                                    </p:set>
                                    <p:animEffect transition="in" filter="checkerboard(across)">
                                      <p:cBhvr>
                                        <p:cTn id="34"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99576">
            <a:off x="1347639" y="5090525"/>
            <a:ext cx="951462" cy="938451"/>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69965">
            <a:off x="15640057" y="8594201"/>
            <a:ext cx="1342491" cy="1324132"/>
          </a:xfrm>
          <a:prstGeom prst="rect">
            <a:avLst/>
          </a:prstGeom>
        </p:spPr>
      </p:pic>
      <p:pic>
        <p:nvPicPr>
          <p:cNvPr id="35" name="Picture 3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92469">
            <a:off x="15130600" y="220958"/>
            <a:ext cx="1317310" cy="1317310"/>
          </a:xfrm>
          <a:prstGeom prst="rect">
            <a:avLst/>
          </a:prstGeom>
        </p:spPr>
      </p:pic>
      <p:sp>
        <p:nvSpPr>
          <p:cNvPr id="23" name="TextBox 22">
            <a:extLst>
              <a:ext uri="{FF2B5EF4-FFF2-40B4-BE49-F238E27FC236}">
                <a16:creationId xmlns:a16="http://schemas.microsoft.com/office/drawing/2014/main" id="{B58B867A-FD90-F91B-8590-46E65E877614}"/>
              </a:ext>
            </a:extLst>
          </p:cNvPr>
          <p:cNvSpPr txBox="1"/>
          <p:nvPr/>
        </p:nvSpPr>
        <p:spPr>
          <a:xfrm>
            <a:off x="2514600" y="1376665"/>
            <a:ext cx="13388323"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5.20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5.40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2050. </a:t>
            </a:r>
          </a:p>
        </p:txBody>
      </p:sp>
      <p:pic>
        <p:nvPicPr>
          <p:cNvPr id="24" name="Picture 23">
            <a:extLst>
              <a:ext uri="{FF2B5EF4-FFF2-40B4-BE49-F238E27FC236}">
                <a16:creationId xmlns:a16="http://schemas.microsoft.com/office/drawing/2014/main" id="{C6573F0F-A826-DE65-2263-391751D09194}"/>
              </a:ext>
            </a:extLst>
          </p:cNvPr>
          <p:cNvPicPr>
            <a:picLocks noChangeAspect="1"/>
          </p:cNvPicPr>
          <p:nvPr/>
        </p:nvPicPr>
        <p:blipFill>
          <a:blip r:embed="rId22"/>
          <a:stretch>
            <a:fillRect/>
          </a:stretch>
        </p:blipFill>
        <p:spPr>
          <a:xfrm>
            <a:off x="3818157" y="4124918"/>
            <a:ext cx="10557636" cy="5483767"/>
          </a:xfrm>
          <a:prstGeom prst="rect">
            <a:avLst/>
          </a:prstGeom>
        </p:spPr>
      </p:pic>
    </p:spTree>
    <p:extLst>
      <p:ext uri="{BB962C8B-B14F-4D97-AF65-F5344CB8AC3E}">
        <p14:creationId xmlns:p14="http://schemas.microsoft.com/office/powerpoint/2010/main" val="1436409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892298" y="435063"/>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340175" y="8492119"/>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782512" y="3445002"/>
            <a:ext cx="1810087" cy="1566548"/>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4153776" y="7235492"/>
            <a:ext cx="1756269" cy="1756269"/>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495976" y="5128904"/>
            <a:ext cx="626645" cy="626645"/>
          </a:xfrm>
          <a:prstGeom prst="rect">
            <a:avLst/>
          </a:prstGeom>
        </p:spPr>
      </p:pic>
      <p:sp>
        <p:nvSpPr>
          <p:cNvPr id="24" name="TextBox 23">
            <a:extLst>
              <a:ext uri="{FF2B5EF4-FFF2-40B4-BE49-F238E27FC236}">
                <a16:creationId xmlns:a16="http://schemas.microsoft.com/office/drawing/2014/main" id="{4784A1A8-107D-C1B0-AA92-CBB83E8F415F}"/>
              </a:ext>
            </a:extLst>
          </p:cNvPr>
          <p:cNvSpPr txBox="1"/>
          <p:nvPr/>
        </p:nvSpPr>
        <p:spPr>
          <a:xfrm>
            <a:off x="2570707" y="2179301"/>
            <a:ext cx="13149356"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2020,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xu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lai</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780243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41" name="Picture 4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1123422" y="8348365"/>
            <a:ext cx="994957" cy="861090"/>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2218933" y="1705102"/>
            <a:ext cx="994957" cy="861090"/>
          </a:xfrm>
          <a:prstGeom prst="rect">
            <a:avLst/>
          </a:prstGeom>
        </p:spPr>
      </p:pic>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719782" y="9054710"/>
            <a:ext cx="853932" cy="739039"/>
          </a:xfrm>
          <a:prstGeom prst="rect">
            <a:avLst/>
          </a:prstGeom>
        </p:spPr>
      </p:pic>
      <p:pic>
        <p:nvPicPr>
          <p:cNvPr id="45" name="Picture 4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6260776" y="8994363"/>
            <a:ext cx="853932" cy="739039"/>
          </a:xfrm>
          <a:prstGeom prst="rect">
            <a:avLst/>
          </a:prstGeom>
        </p:spPr>
      </p:pic>
      <p:sp>
        <p:nvSpPr>
          <p:cNvPr id="23" name="Speech Bubble: Oval 22">
            <a:extLst>
              <a:ext uri="{FF2B5EF4-FFF2-40B4-BE49-F238E27FC236}">
                <a16:creationId xmlns:a16="http://schemas.microsoft.com/office/drawing/2014/main" id="{01DCB717-96B4-6DF2-6620-16E15A89626D}"/>
              </a:ext>
            </a:extLst>
          </p:cNvPr>
          <p:cNvSpPr/>
          <p:nvPr/>
        </p:nvSpPr>
        <p:spPr>
          <a:xfrm>
            <a:off x="8313858" y="1163355"/>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DC864F1-36BB-C8DC-C81F-7A27C2162F5C}"/>
              </a:ext>
            </a:extLst>
          </p:cNvPr>
          <p:cNvSpPr txBox="1"/>
          <p:nvPr/>
        </p:nvSpPr>
        <p:spPr>
          <a:xfrm>
            <a:off x="2268904" y="3070656"/>
            <a:ext cx="14576595" cy="5826018"/>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Năm 2020, số dân của Trung Quốc là 1,44 tỉ người, lớn hơn số dân của Ấn Độ với 1,38 tỉ người.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Đến khoảng năm 2027 thì số dân của hai nước bằng nhau.</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Trong quá khứ, số dân của cả hai nước đều có xu hướng tăng. Trong tương lai, số dân của Ấn Độ vẫn có xu hướng tăng trong khi số dân của Trung Quốc có xu hướng giảm.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733600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02675">
            <a:off x="14378086" y="8152126"/>
            <a:ext cx="1721329" cy="1697790"/>
          </a:xfrm>
          <a:prstGeom prst="rect">
            <a:avLst/>
          </a:prstGeom>
        </p:spPr>
      </p:pic>
      <p:pic>
        <p:nvPicPr>
          <p:cNvPr id="33" name="Picture 3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3762">
            <a:off x="15980096" y="1706140"/>
            <a:ext cx="744588" cy="734406"/>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72170">
            <a:off x="14017668" y="323287"/>
            <a:ext cx="1461114" cy="1461114"/>
          </a:xfrm>
          <a:prstGeom prst="rect">
            <a:avLst/>
          </a:prstGeom>
        </p:spPr>
      </p:pic>
      <p:pic>
        <p:nvPicPr>
          <p:cNvPr id="35" name="Picture 3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294146">
            <a:off x="2214808" y="613883"/>
            <a:ext cx="1427557" cy="1408035"/>
          </a:xfrm>
          <a:prstGeom prst="rect">
            <a:avLst/>
          </a:prstGeom>
        </p:spPr>
      </p:pic>
      <p:pic>
        <p:nvPicPr>
          <p:cNvPr id="36" name="Picture 3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83876">
            <a:off x="3639475" y="8179166"/>
            <a:ext cx="837565" cy="826111"/>
          </a:xfrm>
          <a:prstGeom prst="rect">
            <a:avLst/>
          </a:prstGeom>
        </p:spPr>
      </p:pic>
      <p:pic>
        <p:nvPicPr>
          <p:cNvPr id="37" name="Picture 3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459985">
            <a:off x="1704092" y="2447114"/>
            <a:ext cx="896038" cy="896038"/>
          </a:xfrm>
          <a:prstGeom prst="rect">
            <a:avLst/>
          </a:prstGeom>
        </p:spPr>
      </p:pic>
      <p:sp>
        <p:nvSpPr>
          <p:cNvPr id="30" name="TextBox 29">
            <a:extLst>
              <a:ext uri="{FF2B5EF4-FFF2-40B4-BE49-F238E27FC236}">
                <a16:creationId xmlns:a16="http://schemas.microsoft.com/office/drawing/2014/main" id="{5F380087-D8A8-8254-A12B-41C73D4F9014}"/>
              </a:ext>
            </a:extLst>
          </p:cNvPr>
          <p:cNvSpPr txBox="1"/>
          <p:nvPr/>
        </p:nvSpPr>
        <p:spPr>
          <a:xfrm>
            <a:off x="3455275" y="2425724"/>
            <a:ext cx="11825997"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5.21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GDP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nay.</a:t>
            </a:r>
          </a:p>
        </p:txBody>
      </p:sp>
      <p:sp>
        <p:nvSpPr>
          <p:cNvPr id="38" name="TextBox 37">
            <a:extLst>
              <a:ext uri="{FF2B5EF4-FFF2-40B4-BE49-F238E27FC236}">
                <a16:creationId xmlns:a16="http://schemas.microsoft.com/office/drawing/2014/main" id="{DCCE9ABF-0962-7D93-BA45-753E1670467B}"/>
              </a:ext>
            </a:extLst>
          </p:cNvPr>
          <p:cNvSpPr txBox="1"/>
          <p:nvPr/>
        </p:nvSpPr>
        <p:spPr>
          <a:xfrm>
            <a:off x="8911389" y="5298792"/>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Hình</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quạt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tròn</a:t>
            </a:r>
            <a:endParaRPr lang="en-US" sz="4000" dirty="0">
              <a:solidFill>
                <a:srgbClr val="FF0000"/>
              </a:solidFill>
              <a:latin typeface="Arial" panose="020B060402020202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D9D86340-282B-CF22-5382-30567FA73730}"/>
              </a:ext>
            </a:extLst>
          </p:cNvPr>
          <p:cNvCxnSpPr>
            <a:endCxn id="38" idx="1"/>
          </p:cNvCxnSpPr>
          <p:nvPr/>
        </p:nvCxnSpPr>
        <p:spPr>
          <a:xfrm>
            <a:off x="8153400" y="5660132"/>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2289973-5574-3823-9895-4FAB375BAEA7}"/>
              </a:ext>
            </a:extLst>
          </p:cNvPr>
          <p:cNvSpPr txBox="1"/>
          <p:nvPr/>
        </p:nvSpPr>
        <p:spPr>
          <a:xfrm>
            <a:off x="6400800" y="7236080"/>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Đoạn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thẳng</a:t>
            </a:r>
            <a:endParaRPr lang="en-US" sz="4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684F1E53-BAF1-999E-69BF-3EE40AA03F29}"/>
              </a:ext>
            </a:extLst>
          </p:cNvPr>
          <p:cNvCxnSpPr>
            <a:endCxn id="41" idx="1"/>
          </p:cNvCxnSpPr>
          <p:nvPr/>
        </p:nvCxnSpPr>
        <p:spPr>
          <a:xfrm>
            <a:off x="5642811" y="7597420"/>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66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up)">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19885" y="577175"/>
            <a:ext cx="2458952" cy="1605025"/>
          </a:xfrm>
          <a:prstGeom prst="rect">
            <a:avLst/>
          </a:prstGeom>
        </p:spPr>
      </p:pic>
      <p:pic>
        <p:nvPicPr>
          <p:cNvPr id="24"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6367">
            <a:off x="16152048" y="6235796"/>
            <a:ext cx="2582597" cy="1760861"/>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3189107"/>
            <a:ext cx="507127" cy="438896"/>
          </a:xfrm>
          <a:prstGeom prst="rect">
            <a:avLst/>
          </a:prstGeom>
        </p:spPr>
      </p:pic>
      <p:pic>
        <p:nvPicPr>
          <p:cNvPr id="26" name="Picture 2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4420756"/>
            <a:ext cx="507127" cy="43889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5652406"/>
            <a:ext cx="507127" cy="438896"/>
          </a:xfrm>
          <a:prstGeom prst="rect">
            <a:avLst/>
          </a:prstGeom>
        </p:spPr>
      </p:pic>
      <p:pic>
        <p:nvPicPr>
          <p:cNvPr id="28" name="Picture 2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6884056"/>
            <a:ext cx="507127" cy="438896"/>
          </a:xfrm>
          <a:prstGeom prst="rect">
            <a:avLst/>
          </a:prstGeom>
        </p:spPr>
      </p:pic>
      <p:pic>
        <p:nvPicPr>
          <p:cNvPr id="29" name="Picture 2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8113124"/>
            <a:ext cx="507127" cy="438896"/>
          </a:xfrm>
          <a:prstGeom prst="rect">
            <a:avLst/>
          </a:prstGeom>
        </p:spPr>
      </p:pic>
      <p:sp>
        <p:nvSpPr>
          <p:cNvPr id="36" name="Hộp Văn bản 35">
            <a:extLst>
              <a:ext uri="{FF2B5EF4-FFF2-40B4-BE49-F238E27FC236}">
                <a16:creationId xmlns:a16="http://schemas.microsoft.com/office/drawing/2014/main" id="{3F095355-977F-C0A9-F37A-011802DC443C}"/>
              </a:ext>
            </a:extLst>
          </p:cNvPr>
          <p:cNvSpPr txBox="1"/>
          <p:nvPr/>
        </p:nvSpPr>
        <p:spPr>
          <a:xfrm>
            <a:off x="6443906" y="749527"/>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31" name="TextBox 30">
            <a:extLst>
              <a:ext uri="{FF2B5EF4-FFF2-40B4-BE49-F238E27FC236}">
                <a16:creationId xmlns:a16="http://schemas.microsoft.com/office/drawing/2014/main" id="{FF7469E9-E55E-E18E-23D2-78209524FA59}"/>
              </a:ext>
            </a:extLst>
          </p:cNvPr>
          <p:cNvSpPr txBox="1"/>
          <p:nvPr/>
        </p:nvSpPr>
        <p:spPr>
          <a:xfrm>
            <a:off x="2793600" y="1869050"/>
            <a:ext cx="13382146" cy="4247253"/>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b="1" dirty="0">
                <a:effectLst/>
                <a:latin typeface="Arial" panose="020B0604020202020204" pitchFamily="34" charset="0"/>
                <a:ea typeface="Times New Roman" panose="02020603050405020304" pitchFamily="18" charset="0"/>
                <a:cs typeface="Arial" panose="020B0604020202020204" pitchFamily="34" charset="0"/>
              </a:rPr>
              <a:t>Bài 1:</a:t>
            </a:r>
            <a:r>
              <a:rPr lang="nl-NL" sz="3600" dirty="0">
                <a:effectLst/>
                <a:latin typeface="Arial" panose="020B0604020202020204" pitchFamily="34" charset="0"/>
                <a:ea typeface="Times New Roman" panose="02020603050405020304" pitchFamily="18" charset="0"/>
                <a:cs typeface="Arial" panose="020B0604020202020204" pitchFamily="34" charset="0"/>
              </a:rPr>
              <a:t> Các thành phần của một chai nước ép hoa quả (tính theo tỉ số phần trăm) như sau: việt quất 60%, táo 30%, mật ong 10%.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600" dirty="0">
                <a:effectLst/>
                <a:latin typeface="Arial" panose="020B0604020202020204" pitchFamily="34" charset="0"/>
                <a:ea typeface="Times New Roman" panose="02020603050405020304" pitchFamily="18" charset="0"/>
                <a:cs typeface="Arial" panose="020B0604020202020204" pitchFamily="34" charset="0"/>
              </a:rPr>
              <a:t>Trong các hình a, b, c, d ta có thể biểu diễn các số liệu đã cho trên hình nào để nhận được biểu đồ hình quạt tròn thống kê các thành phần của chai nước ép hoa quả?</a:t>
            </a:r>
            <a:endParaRPr lang="en-US" sz="36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B453D0D1-F38C-42BF-055E-59955A2C9932}"/>
              </a:ext>
            </a:extLst>
          </p:cNvPr>
          <p:cNvPicPr>
            <a:picLocks noChangeAspect="1"/>
          </p:cNvPicPr>
          <p:nvPr/>
        </p:nvPicPr>
        <p:blipFill>
          <a:blip r:embed="rId22"/>
          <a:stretch>
            <a:fillRect/>
          </a:stretch>
        </p:blipFill>
        <p:spPr>
          <a:xfrm>
            <a:off x="3653725" y="6398018"/>
            <a:ext cx="11663062" cy="32996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ircle(in)">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circle(in)">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825431" y="981283"/>
            <a:ext cx="744588" cy="734406"/>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6400442" y="3524065"/>
            <a:ext cx="744588" cy="734406"/>
          </a:xfrm>
          <a:prstGeom prst="rect">
            <a:avLst/>
          </a:prstGeom>
        </p:spPr>
      </p:pic>
      <p:sp>
        <p:nvSpPr>
          <p:cNvPr id="33" name="Hộp Văn bản 32">
            <a:extLst>
              <a:ext uri="{FF2B5EF4-FFF2-40B4-BE49-F238E27FC236}">
                <a16:creationId xmlns:a16="http://schemas.microsoft.com/office/drawing/2014/main" id="{FB668705-E201-45BE-27BA-82C83189037E}"/>
              </a:ext>
            </a:extLst>
          </p:cNvPr>
          <p:cNvSpPr txBox="1"/>
          <p:nvPr/>
        </p:nvSpPr>
        <p:spPr>
          <a:xfrm>
            <a:off x="3581400" y="1269900"/>
            <a:ext cx="11125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36" name="Hộp Văn bản 35">
            <a:extLst>
              <a:ext uri="{FF2B5EF4-FFF2-40B4-BE49-F238E27FC236}">
                <a16:creationId xmlns:a16="http://schemas.microsoft.com/office/drawing/2014/main" id="{24A10D56-9D8F-0EA6-9930-C95F3E2314ED}"/>
              </a:ext>
            </a:extLst>
          </p:cNvPr>
          <p:cNvSpPr txBox="1"/>
          <p:nvPr/>
        </p:nvSpPr>
        <p:spPr>
          <a:xfrm>
            <a:off x="5018629" y="3384045"/>
            <a:ext cx="9619286" cy="901593"/>
          </a:xfrm>
          <a:prstGeom prst="rect">
            <a:avLst/>
          </a:prstGeom>
          <a:noFill/>
        </p:spPr>
        <p:txBody>
          <a:bodyPr wrap="square">
            <a:spAutoFit/>
          </a:bodyPr>
          <a:lstStyle/>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nhớ</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52" name="Hộp Văn bản 51">
            <a:extLst>
              <a:ext uri="{FF2B5EF4-FFF2-40B4-BE49-F238E27FC236}">
                <a16:creationId xmlns:a16="http://schemas.microsoft.com/office/drawing/2014/main" id="{011BED39-04A0-679D-F859-94908C752E87}"/>
              </a:ext>
            </a:extLst>
          </p:cNvPr>
          <p:cNvSpPr txBox="1"/>
          <p:nvPr/>
        </p:nvSpPr>
        <p:spPr>
          <a:xfrm>
            <a:off x="5163514" y="5702632"/>
            <a:ext cx="9144000" cy="707886"/>
          </a:xfrm>
          <a:prstGeom prst="rect">
            <a:avLst/>
          </a:prstGeom>
          <a:noFill/>
        </p:spPr>
        <p:txBody>
          <a:bodyPr wrap="square">
            <a:spAutoFit/>
          </a:bodyPr>
          <a:lstStyle/>
          <a:p>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cs typeface="Arial" panose="020B0604020202020204" pitchFamily="34" charset="0"/>
            </a:endParaRPr>
          </a:p>
        </p:txBody>
      </p:sp>
      <p:sp>
        <p:nvSpPr>
          <p:cNvPr id="55" name="Hộp Văn bản 54">
            <a:extLst>
              <a:ext uri="{FF2B5EF4-FFF2-40B4-BE49-F238E27FC236}">
                <a16:creationId xmlns:a16="http://schemas.microsoft.com/office/drawing/2014/main" id="{C508A7C2-EF36-6C49-1B08-C41E9EFAB91C}"/>
              </a:ext>
            </a:extLst>
          </p:cNvPr>
          <p:cNvSpPr txBox="1"/>
          <p:nvPr/>
        </p:nvSpPr>
        <p:spPr>
          <a:xfrm>
            <a:off x="5168276" y="7474775"/>
            <a:ext cx="9144000" cy="1824923"/>
          </a:xfrm>
          <a:prstGeom prst="rect">
            <a:avLst/>
          </a:prstGeom>
          <a:noFill/>
        </p:spPr>
        <p:txBody>
          <a:bodyPr wrap="square">
            <a:spAutoFit/>
          </a:bodyPr>
          <a:lstStyle/>
          <a:p>
            <a:pPr algn="just">
              <a:lnSpc>
                <a:spcPct val="150000"/>
              </a:lnSpc>
            </a:pPr>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 “</a:t>
            </a:r>
            <a:r>
              <a:rPr lang="pt-BR"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hình đơn giản với phần mềm geogebra</a:t>
            </a:r>
            <a:r>
              <a:rPr lang="vi-VN"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7" name="Đồ họa 56" descr="Books outline">
            <a:extLst>
              <a:ext uri="{FF2B5EF4-FFF2-40B4-BE49-F238E27FC236}">
                <a16:creationId xmlns:a16="http://schemas.microsoft.com/office/drawing/2014/main" id="{09649BF3-D96E-C8B0-692A-95410C84A1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08593" y="3269776"/>
            <a:ext cx="1398573" cy="1398573"/>
          </a:xfrm>
          <a:prstGeom prst="rect">
            <a:avLst/>
          </a:prstGeom>
        </p:spPr>
      </p:pic>
      <p:pic>
        <p:nvPicPr>
          <p:cNvPr id="58" name="Đồ họa 57" descr="Books outline">
            <a:extLst>
              <a:ext uri="{FF2B5EF4-FFF2-40B4-BE49-F238E27FC236}">
                <a16:creationId xmlns:a16="http://schemas.microsoft.com/office/drawing/2014/main" id="{79781F3B-8E98-BA3F-78EE-FC3252B3D0D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63385" y="5397302"/>
            <a:ext cx="1398573" cy="1398573"/>
          </a:xfrm>
          <a:prstGeom prst="rect">
            <a:avLst/>
          </a:prstGeom>
        </p:spPr>
      </p:pic>
      <p:pic>
        <p:nvPicPr>
          <p:cNvPr id="59" name="Đồ họa 58" descr="Books outline">
            <a:extLst>
              <a:ext uri="{FF2B5EF4-FFF2-40B4-BE49-F238E27FC236}">
                <a16:creationId xmlns:a16="http://schemas.microsoft.com/office/drawing/2014/main" id="{0FCFF877-BA02-1105-137F-E5CF765C8B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81199" y="7348577"/>
            <a:ext cx="1398573" cy="1398573"/>
          </a:xfrm>
          <a:prstGeom prst="rect">
            <a:avLst/>
          </a:prstGeom>
        </p:spPr>
      </p:pic>
    </p:spTree>
    <p:extLst>
      <p:ext uri="{BB962C8B-B14F-4D97-AF65-F5344CB8AC3E}">
        <p14:creationId xmlns:p14="http://schemas.microsoft.com/office/powerpoint/2010/main" val="21760934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anim calcmode="lin" valueType="num">
                                      <p:cBhvr>
                                        <p:cTn id="13" dur="500" fill="hold"/>
                                        <p:tgtEl>
                                          <p:spTgt spid="57"/>
                                        </p:tgtEl>
                                        <p:attrNameLst>
                                          <p:attrName>ppt_x</p:attrName>
                                        </p:attrNameLst>
                                      </p:cBhvr>
                                      <p:tavLst>
                                        <p:tav tm="0">
                                          <p:val>
                                            <p:strVal val="#ppt_x"/>
                                          </p:val>
                                        </p:tav>
                                        <p:tav tm="100000">
                                          <p:val>
                                            <p:strVal val="#ppt_x"/>
                                          </p:val>
                                        </p:tav>
                                      </p:tavLst>
                                    </p:anim>
                                    <p:anim calcmode="lin" valueType="num">
                                      <p:cBhvr>
                                        <p:cTn id="14" dur="5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anim calcmode="lin" valueType="num">
                                      <p:cBhvr>
                                        <p:cTn id="25" dur="500" fill="hold"/>
                                        <p:tgtEl>
                                          <p:spTgt spid="58"/>
                                        </p:tgtEl>
                                        <p:attrNameLst>
                                          <p:attrName>ppt_x</p:attrName>
                                        </p:attrNameLst>
                                      </p:cBhvr>
                                      <p:tavLst>
                                        <p:tav tm="0">
                                          <p:val>
                                            <p:strVal val="#ppt_x"/>
                                          </p:val>
                                        </p:tav>
                                        <p:tav tm="100000">
                                          <p:val>
                                            <p:strVal val="#ppt_x"/>
                                          </p:val>
                                        </p:tav>
                                      </p:tavLst>
                                    </p:anim>
                                    <p:anim calcmode="lin" valueType="num">
                                      <p:cBhvr>
                                        <p:cTn id="26" dur="5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anim calcmode="lin" valueType="num">
                                      <p:cBhvr>
                                        <p:cTn id="30" dur="500" fill="hold"/>
                                        <p:tgtEl>
                                          <p:spTgt spid="52"/>
                                        </p:tgtEl>
                                        <p:attrNameLst>
                                          <p:attrName>ppt_x</p:attrName>
                                        </p:attrNameLst>
                                      </p:cBhvr>
                                      <p:tavLst>
                                        <p:tav tm="0">
                                          <p:val>
                                            <p:strVal val="#ppt_x"/>
                                          </p:val>
                                        </p:tav>
                                        <p:tav tm="100000">
                                          <p:val>
                                            <p:strVal val="#ppt_x"/>
                                          </p:val>
                                        </p:tav>
                                      </p:tavLst>
                                    </p:anim>
                                    <p:anim calcmode="lin" valueType="num">
                                      <p:cBhvr>
                                        <p:cTn id="31"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2"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049103" y="122107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505853">
            <a:off x="2877969" y="324683"/>
            <a:ext cx="1427557" cy="1408035"/>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306237">
            <a:off x="4134533" y="7781472"/>
            <a:ext cx="1252441" cy="1235313"/>
          </a:xfrm>
          <a:prstGeom prst="rect">
            <a:avLst/>
          </a:prstGeom>
        </p:spPr>
      </p:pic>
      <p:pic>
        <p:nvPicPr>
          <p:cNvPr id="34" name="Picture 3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062654">
            <a:off x="14208099" y="1641508"/>
            <a:ext cx="1810087" cy="1566548"/>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340014">
            <a:off x="14309913" y="6789423"/>
            <a:ext cx="1756269" cy="1756269"/>
          </a:xfrm>
          <a:prstGeom prst="rect">
            <a:avLst/>
          </a:prstGeom>
        </p:spPr>
      </p:pic>
      <p:pic>
        <p:nvPicPr>
          <p:cNvPr id="36" name="Picture 3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6459985">
            <a:off x="2527797" y="5107847"/>
            <a:ext cx="626645" cy="626645"/>
          </a:xfrm>
          <a:prstGeom prst="rect">
            <a:avLst/>
          </a:prstGeom>
        </p:spPr>
      </p:pic>
      <p:sp>
        <p:nvSpPr>
          <p:cNvPr id="30" name="Hộp Văn bản 29">
            <a:extLst>
              <a:ext uri="{FF2B5EF4-FFF2-40B4-BE49-F238E27FC236}">
                <a16:creationId xmlns:a16="http://schemas.microsoft.com/office/drawing/2014/main" id="{1AE71998-A6CD-74F3-D2C6-C481CCC3F895}"/>
              </a:ext>
            </a:extLst>
          </p:cNvPr>
          <p:cNvSpPr txBox="1"/>
          <p:nvPr/>
        </p:nvSpPr>
        <p:spPr>
          <a:xfrm>
            <a:off x="2601092" y="3096960"/>
            <a:ext cx="13104401"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2186156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57657" y="332049"/>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11618508" y="8932265"/>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4991525" y="1142305"/>
            <a:ext cx="1810087" cy="1566548"/>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06308" y="5193049"/>
            <a:ext cx="626645" cy="626645"/>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551815" y="7845370"/>
            <a:ext cx="1756269" cy="1756269"/>
          </a:xfrm>
          <a:prstGeom prst="rect">
            <a:avLst/>
          </a:prstGeom>
        </p:spPr>
      </p:pic>
      <p:sp>
        <p:nvSpPr>
          <p:cNvPr id="23" name="TextBox 22">
            <a:extLst>
              <a:ext uri="{FF2B5EF4-FFF2-40B4-BE49-F238E27FC236}">
                <a16:creationId xmlns:a16="http://schemas.microsoft.com/office/drawing/2014/main" id="{FD319254-9241-D8EC-7ED1-623EFFA117BF}"/>
              </a:ext>
            </a:extLst>
          </p:cNvPr>
          <p:cNvSpPr txBox="1"/>
          <p:nvPr/>
        </p:nvSpPr>
        <p:spPr>
          <a:xfrm>
            <a:off x="5650860" y="1165089"/>
            <a:ext cx="7010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Kết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quả</a:t>
            </a:r>
            <a:endParaRPr lang="en-US" sz="4000" b="1" dirty="0">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0E49298-7BE4-54E8-F2D4-3B8D20C77AFD}"/>
              </a:ext>
            </a:extLst>
          </p:cNvPr>
          <p:cNvSpPr txBox="1"/>
          <p:nvPr/>
        </p:nvSpPr>
        <p:spPr>
          <a:xfrm>
            <a:off x="4121094" y="5079401"/>
            <a:ext cx="1867415" cy="707886"/>
          </a:xfrm>
          <a:prstGeom prst="rect">
            <a:avLst/>
          </a:prstGeom>
          <a:noFill/>
        </p:spPr>
        <p:txBody>
          <a:bodyPr wrap="square">
            <a:spAutoFit/>
          </a:bodyPr>
          <a:lstStyle/>
          <a:p>
            <a:r>
              <a:rPr lang="nl-NL" sz="4000" dirty="0">
                <a:effectLst/>
                <a:latin typeface="Arial" panose="020B0604020202020204" pitchFamily="34" charset="0"/>
                <a:ea typeface="Times New Roman" panose="02020603050405020304" pitchFamily="18" charset="0"/>
                <a:cs typeface="Arial" panose="020B0604020202020204" pitchFamily="34" charset="0"/>
              </a:rPr>
              <a:t>Hình c.</a:t>
            </a:r>
            <a:endParaRPr lang="en-US" sz="40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E9CDD5E6-87B3-9131-C690-33C73577DA69}"/>
              </a:ext>
            </a:extLst>
          </p:cNvPr>
          <p:cNvPicPr>
            <a:picLocks noChangeAspect="1"/>
          </p:cNvPicPr>
          <p:nvPr/>
        </p:nvPicPr>
        <p:blipFill>
          <a:blip r:embed="rId24"/>
          <a:stretch>
            <a:fillRect/>
          </a:stretch>
        </p:blipFill>
        <p:spPr>
          <a:xfrm>
            <a:off x="7796342" y="2969989"/>
            <a:ext cx="6131988" cy="5000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382988" y="221091"/>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302675">
            <a:off x="15370392" y="8071376"/>
            <a:ext cx="1721329" cy="1697790"/>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93762">
            <a:off x="15924557" y="3150466"/>
            <a:ext cx="744588" cy="734406"/>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72170">
            <a:off x="14017668" y="323287"/>
            <a:ext cx="1461114" cy="1461114"/>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294146">
            <a:off x="1951071" y="654244"/>
            <a:ext cx="1427557" cy="1408035"/>
          </a:xfrm>
          <a:prstGeom prst="rect">
            <a:avLst/>
          </a:prstGeom>
        </p:spPr>
      </p:pic>
      <p:pic>
        <p:nvPicPr>
          <p:cNvPr id="36" name="Picture 3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483876">
            <a:off x="2556792" y="8594108"/>
            <a:ext cx="837565" cy="826111"/>
          </a:xfrm>
          <a:prstGeom prst="rect">
            <a:avLst/>
          </a:prstGeom>
        </p:spPr>
      </p:pic>
      <p:pic>
        <p:nvPicPr>
          <p:cNvPr id="37" name="Picture 3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459985">
            <a:off x="1771570" y="5003280"/>
            <a:ext cx="896038" cy="896038"/>
          </a:xfrm>
          <a:prstGeom prst="rect">
            <a:avLst/>
          </a:prstGeom>
        </p:spPr>
      </p:pic>
      <p:sp>
        <p:nvSpPr>
          <p:cNvPr id="25" name="TextBox 24">
            <a:extLst>
              <a:ext uri="{FF2B5EF4-FFF2-40B4-BE49-F238E27FC236}">
                <a16:creationId xmlns:a16="http://schemas.microsoft.com/office/drawing/2014/main" id="{748BE3B3-0AED-D39E-4D74-8AD45D75C013}"/>
              </a:ext>
            </a:extLst>
          </p:cNvPr>
          <p:cNvSpPr txBox="1"/>
          <p:nvPr/>
        </p:nvSpPr>
        <p:spPr>
          <a:xfrm>
            <a:off x="4229100" y="1087370"/>
            <a:ext cx="9829800" cy="182492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Bài 2: </a:t>
            </a:r>
            <a:r>
              <a:rPr lang="nl-NL" sz="4000" dirty="0">
                <a:effectLst/>
                <a:latin typeface="Arial" panose="020B0604020202020204" pitchFamily="34" charset="0"/>
                <a:ea typeface="Times New Roman" panose="02020603050405020304" pitchFamily="18" charset="0"/>
                <a:cs typeface="Arial" panose="020B0604020202020204" pitchFamily="34" charset="0"/>
              </a:rPr>
              <a:t>Cho biểu đồ đoạn thẳng biểu diễn lượng mưa trung bình tháng ở Cần Thơ.</a:t>
            </a:r>
            <a:endParaRPr lang="en-US" sz="40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9244F50-BA4B-AF9E-188D-EA1CE5D4910C}"/>
              </a:ext>
            </a:extLst>
          </p:cNvPr>
          <p:cNvPicPr>
            <a:picLocks noChangeAspect="1"/>
          </p:cNvPicPr>
          <p:nvPr/>
        </p:nvPicPr>
        <p:blipFill>
          <a:blip r:embed="rId24"/>
          <a:stretch>
            <a:fillRect/>
          </a:stretch>
        </p:blipFill>
        <p:spPr>
          <a:xfrm>
            <a:off x="3592937" y="3070656"/>
            <a:ext cx="11282456" cy="6234002"/>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103" name="Picture 32">
            <a:extLst>
              <a:ext uri="{FF2B5EF4-FFF2-40B4-BE49-F238E27FC236}">
                <a16:creationId xmlns:a16="http://schemas.microsoft.com/office/drawing/2014/main" id="{915AD155-ECB4-7F3F-911E-412BC8E63E4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877969" y="324683"/>
            <a:ext cx="1427557" cy="1408035"/>
          </a:xfrm>
          <a:prstGeom prst="rect">
            <a:avLst/>
          </a:prstGeom>
        </p:spPr>
      </p:pic>
      <p:pic>
        <p:nvPicPr>
          <p:cNvPr id="104" name="Picture 33">
            <a:extLst>
              <a:ext uri="{FF2B5EF4-FFF2-40B4-BE49-F238E27FC236}">
                <a16:creationId xmlns:a16="http://schemas.microsoft.com/office/drawing/2014/main" id="{FDE3DF29-853B-AA31-99B7-56FC329124A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763308" y="8768393"/>
            <a:ext cx="1252441" cy="1235313"/>
          </a:xfrm>
          <a:prstGeom prst="rect">
            <a:avLst/>
          </a:prstGeom>
        </p:spPr>
      </p:pic>
      <p:pic>
        <p:nvPicPr>
          <p:cNvPr id="105" name="Picture 34">
            <a:extLst>
              <a:ext uri="{FF2B5EF4-FFF2-40B4-BE49-F238E27FC236}">
                <a16:creationId xmlns:a16="http://schemas.microsoft.com/office/drawing/2014/main" id="{9CFB39D0-6237-A27F-2E7C-92DE1171B22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019513" y="553829"/>
            <a:ext cx="1810087" cy="1566548"/>
          </a:xfrm>
          <a:prstGeom prst="rect">
            <a:avLst/>
          </a:prstGeom>
        </p:spPr>
      </p:pic>
      <p:pic>
        <p:nvPicPr>
          <p:cNvPr id="106" name="Picture 35">
            <a:extLst>
              <a:ext uri="{FF2B5EF4-FFF2-40B4-BE49-F238E27FC236}">
                <a16:creationId xmlns:a16="http://schemas.microsoft.com/office/drawing/2014/main" id="{70AFDC22-74AB-1D32-96F9-C7261F3593A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931403" y="8253227"/>
            <a:ext cx="1756269" cy="1756269"/>
          </a:xfrm>
          <a:prstGeom prst="rect">
            <a:avLst/>
          </a:prstGeom>
        </p:spPr>
      </p:pic>
      <p:pic>
        <p:nvPicPr>
          <p:cNvPr id="107" name="Picture 36">
            <a:extLst>
              <a:ext uri="{FF2B5EF4-FFF2-40B4-BE49-F238E27FC236}">
                <a16:creationId xmlns:a16="http://schemas.microsoft.com/office/drawing/2014/main" id="{E21A1C0D-5F5F-47D7-259E-42D3F2091B6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49507" y="5174985"/>
            <a:ext cx="626645" cy="626645"/>
          </a:xfrm>
          <a:prstGeom prst="rect">
            <a:avLst/>
          </a:prstGeom>
        </p:spPr>
      </p:pic>
      <p:sp>
        <p:nvSpPr>
          <p:cNvPr id="25" name="TextBox 24">
            <a:extLst>
              <a:ext uri="{FF2B5EF4-FFF2-40B4-BE49-F238E27FC236}">
                <a16:creationId xmlns:a16="http://schemas.microsoft.com/office/drawing/2014/main" id="{DAE08796-E17E-D556-0E54-16ED15BD11F0}"/>
              </a:ext>
            </a:extLst>
          </p:cNvPr>
          <p:cNvSpPr txBox="1"/>
          <p:nvPr/>
        </p:nvSpPr>
        <p:spPr>
          <a:xfrm>
            <a:off x="2303503" y="1661662"/>
            <a:ext cx="14362339" cy="7339253"/>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Tổng lượng mưa trung bình năm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1635,5		B. 1636			C. 1636,5		D. 1637</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Ba tháng có lượng mưa trung bình tháng lớn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7, 9, 10		B. 8, 9, 10		C. 9, 10, 11		D. 8, 9, 11</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Ba tháng khô hạn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 2, 3		B. 2, 3, 4		C. 3, 4, 5		D. 1, 2, 4</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Oval 25">
            <a:extLst>
              <a:ext uri="{FF2B5EF4-FFF2-40B4-BE49-F238E27FC236}">
                <a16:creationId xmlns:a16="http://schemas.microsoft.com/office/drawing/2014/main" id="{3732D9D3-8F43-C258-E57B-9836056D4928}"/>
              </a:ext>
            </a:extLst>
          </p:cNvPr>
          <p:cNvSpPr/>
          <p:nvPr/>
        </p:nvSpPr>
        <p:spPr>
          <a:xfrm>
            <a:off x="2124786" y="2886468"/>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7" name="Oval 26">
            <a:extLst>
              <a:ext uri="{FF2B5EF4-FFF2-40B4-BE49-F238E27FC236}">
                <a16:creationId xmlns:a16="http://schemas.microsoft.com/office/drawing/2014/main" id="{A5D85E87-2A83-8441-DB3C-9E6D26DC5949}"/>
              </a:ext>
            </a:extLst>
          </p:cNvPr>
          <p:cNvSpPr/>
          <p:nvPr/>
        </p:nvSpPr>
        <p:spPr>
          <a:xfrm>
            <a:off x="2104679" y="6003462"/>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8" name="Oval 27">
            <a:extLst>
              <a:ext uri="{FF2B5EF4-FFF2-40B4-BE49-F238E27FC236}">
                <a16:creationId xmlns:a16="http://schemas.microsoft.com/office/drawing/2014/main" id="{4FC7D605-258A-6561-66CD-7B0FD56F7DCC}"/>
              </a:ext>
            </a:extLst>
          </p:cNvPr>
          <p:cNvSpPr/>
          <p:nvPr/>
        </p:nvSpPr>
        <p:spPr>
          <a:xfrm>
            <a:off x="2104679" y="8165941"/>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fade">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fade">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5" end="5"/>
                                            </p:txEl>
                                          </p:spTgt>
                                        </p:tgtEl>
                                        <p:attrNameLst>
                                          <p:attrName>style.visibility</p:attrName>
                                        </p:attrNameLst>
                                      </p:cBhvr>
                                      <p:to>
                                        <p:strVal val="visible"/>
                                      </p:to>
                                    </p:set>
                                    <p:animEffect transition="in" filter="fade">
                                      <p:cBhvr>
                                        <p:cTn id="42" dur="500"/>
                                        <p:tgtEl>
                                          <p:spTgt spid="2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5040668" y="1928767"/>
            <a:ext cx="8526559" cy="6727366"/>
            <a:chOff x="0" y="0"/>
            <a:chExt cx="1013919" cy="799972"/>
          </a:xfrm>
        </p:grpSpPr>
        <p:sp>
          <p:nvSpPr>
            <p:cNvPr id="24" name="Freeform 24"/>
            <p:cNvSpPr/>
            <p:nvPr/>
          </p:nvSpPr>
          <p:spPr>
            <a:xfrm>
              <a:off x="0" y="0"/>
              <a:ext cx="1013919" cy="799972"/>
            </a:xfrm>
            <a:custGeom>
              <a:avLst/>
              <a:gdLst/>
              <a:ahLst/>
              <a:cxnLst/>
              <a:rect l="l" t="t" r="r" b="b"/>
              <a:pathLst>
                <a:path w="1013919" h="799972">
                  <a:moveTo>
                    <a:pt x="0" y="0"/>
                  </a:moveTo>
                  <a:lnTo>
                    <a:pt x="1013919" y="0"/>
                  </a:lnTo>
                  <a:lnTo>
                    <a:pt x="1013919" y="799972"/>
                  </a:lnTo>
                  <a:lnTo>
                    <a:pt x="0" y="799972"/>
                  </a:lnTo>
                  <a:close/>
                </a:path>
              </a:pathLst>
            </a:custGeom>
            <a:solidFill>
              <a:srgbClr val="3C2E3D">
                <a:alpha val="24706"/>
              </a:srgbClr>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3509194" y="1630867"/>
            <a:ext cx="11950958" cy="7155645"/>
            <a:chOff x="0" y="0"/>
            <a:chExt cx="1024622" cy="812800"/>
          </a:xfrm>
        </p:grpSpPr>
        <p:sp>
          <p:nvSpPr>
            <p:cNvPr id="27" name="Freeform 27"/>
            <p:cNvSpPr/>
            <p:nvPr/>
          </p:nvSpPr>
          <p:spPr>
            <a:xfrm>
              <a:off x="0" y="0"/>
              <a:ext cx="1024622" cy="812800"/>
            </a:xfrm>
            <a:custGeom>
              <a:avLst/>
              <a:gdLst/>
              <a:ahLst/>
              <a:cxnLst/>
              <a:rect l="l" t="t" r="r" b="b"/>
              <a:pathLst>
                <a:path w="1024622" h="812800">
                  <a:moveTo>
                    <a:pt x="0" y="0"/>
                  </a:moveTo>
                  <a:lnTo>
                    <a:pt x="1024622" y="0"/>
                  </a:lnTo>
                  <a:lnTo>
                    <a:pt x="1024622" y="812800"/>
                  </a:lnTo>
                  <a:lnTo>
                    <a:pt x="0" y="812800"/>
                  </a:lnTo>
                  <a:close/>
                </a:path>
              </a:pathLst>
            </a:custGeom>
            <a:solidFill>
              <a:srgbClr val="BEEDE1"/>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389776" y="118934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99576">
            <a:off x="1987734" y="4782723"/>
            <a:ext cx="951462" cy="938451"/>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869965">
            <a:off x="13212401" y="8682972"/>
            <a:ext cx="1342491" cy="1324132"/>
          </a:xfrm>
          <a:prstGeom prst="rect">
            <a:avLst/>
          </a:prstGeom>
        </p:spPr>
      </p:pic>
      <p:pic>
        <p:nvPicPr>
          <p:cNvPr id="35" name="Picture 3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292469">
            <a:off x="12908572" y="1246487"/>
            <a:ext cx="1317310" cy="1317310"/>
          </a:xfrm>
          <a:prstGeom prst="rect">
            <a:avLst/>
          </a:prstGeom>
        </p:spPr>
      </p:pic>
      <p:sp>
        <p:nvSpPr>
          <p:cNvPr id="38" name="Hộp Văn bản 37">
            <a:extLst>
              <a:ext uri="{FF2B5EF4-FFF2-40B4-BE49-F238E27FC236}">
                <a16:creationId xmlns:a16="http://schemas.microsoft.com/office/drawing/2014/main" id="{87F277FD-4655-F17B-DFCE-185DB532A732}"/>
              </a:ext>
            </a:extLst>
          </p:cNvPr>
          <p:cNvSpPr txBox="1"/>
          <p:nvPr/>
        </p:nvSpPr>
        <p:spPr>
          <a:xfrm>
            <a:off x="3316437" y="3269717"/>
            <a:ext cx="11950959" cy="4250587"/>
          </a:xfrm>
          <a:prstGeom prst="rect">
            <a:avLst/>
          </a:prstGeom>
          <a:noFill/>
        </p:spPr>
        <p:txBody>
          <a:bodyPr wrap="square" rtlCol="0">
            <a:spAutoFit/>
          </a:bodyPr>
          <a:lstStyle/>
          <a:p>
            <a:pPr algn="ctr">
              <a:lnSpc>
                <a:spcPct val="150000"/>
              </a:lnSpc>
            </a:pPr>
            <a:r>
              <a:rPr lang="en-US" sz="9600" b="1" dirty="0">
                <a:latin typeface="Arial" panose="020B0604020202020204" pitchFamily="34" charset="0"/>
                <a:cs typeface="Arial" panose="020B0604020202020204" pitchFamily="34" charset="0"/>
              </a:rPr>
              <a:t>BÀI TẬP CUỐI CHƯƠNG V</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
                                            <p:txEl>
                                              <p:pRg st="0" end="0"/>
                                            </p:txEl>
                                          </p:spTgt>
                                        </p:tgtEl>
                                      </p:cBhvr>
                                    </p:animEffect>
                                    <p:anim calcmode="lin" valueType="num">
                                      <p:cBhvr>
                                        <p:cTn id="10" dur="500" fill="hold"/>
                                        <p:tgtEl>
                                          <p:spTgt spid="38">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1829110" y="3043439"/>
            <a:ext cx="15028880" cy="5815977"/>
            <a:chOff x="-81957" y="703892"/>
            <a:chExt cx="20038507" cy="6683526"/>
          </a:xfrm>
        </p:grpSpPr>
        <p:grpSp>
          <p:nvGrpSpPr>
            <p:cNvPr id="24" name="Group 24"/>
            <p:cNvGrpSpPr/>
            <p:nvPr/>
          </p:nvGrpSpPr>
          <p:grpSpPr>
            <a:xfrm>
              <a:off x="855013" y="870140"/>
              <a:ext cx="18540896" cy="6517278"/>
              <a:chOff x="0" y="0"/>
              <a:chExt cx="3662399" cy="1287364"/>
            </a:xfrm>
          </p:grpSpPr>
          <p:sp>
            <p:nvSpPr>
              <p:cNvPr id="25" name="Freeform 25"/>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3E303F">
                  <a:alpha val="24706"/>
                </a:srgbClr>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7" name="Group 27"/>
            <p:cNvGrpSpPr/>
            <p:nvPr/>
          </p:nvGrpSpPr>
          <p:grpSpPr>
            <a:xfrm>
              <a:off x="702313" y="730440"/>
              <a:ext cx="18540896" cy="6517278"/>
              <a:chOff x="0" y="0"/>
              <a:chExt cx="3662399" cy="1287364"/>
            </a:xfrm>
          </p:grpSpPr>
          <p:sp>
            <p:nvSpPr>
              <p:cNvPr id="28" name="Freeform 28"/>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FCF2D3"/>
              </a:solidFill>
            </p:spPr>
          </p:sp>
          <p:sp>
            <p:nvSpPr>
              <p:cNvPr id="29" name="TextBox 2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30" name="Picture 3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376565">
              <a:off x="-81957" y="839789"/>
              <a:ext cx="2522245" cy="651198"/>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264837" flipH="1" flipV="1">
              <a:off x="17434305" y="703892"/>
              <a:ext cx="2522245" cy="651198"/>
            </a:xfrm>
            <a:prstGeom prst="rect">
              <a:avLst/>
            </a:prstGeom>
          </p:spPr>
        </p:pic>
        <p:sp>
          <p:nvSpPr>
            <p:cNvPr id="32" name="AutoShape 32"/>
            <p:cNvSpPr/>
            <p:nvPr/>
          </p:nvSpPr>
          <p:spPr>
            <a:xfrm rot="10800000">
              <a:off x="1340028" y="4099628"/>
              <a:ext cx="17516263" cy="0"/>
            </a:xfrm>
            <a:prstGeom prst="line">
              <a:avLst/>
            </a:prstGeom>
            <a:ln w="12700" cap="rnd">
              <a:solidFill>
                <a:srgbClr val="000000"/>
              </a:solidFill>
              <a:prstDash val="sysDot"/>
              <a:headEnd type="none" w="sm" len="sm"/>
              <a:tailEnd type="none" w="sm" len="sm"/>
            </a:ln>
          </p:spPr>
        </p:sp>
      </p:grpSp>
      <p:pic>
        <p:nvPicPr>
          <p:cNvPr id="39" name="Picture 3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15231" y="4990806"/>
            <a:ext cx="994957" cy="861090"/>
          </a:xfrm>
          <a:prstGeom prst="rect">
            <a:avLst/>
          </a:prstGeom>
        </p:spPr>
      </p:pic>
      <p:pic>
        <p:nvPicPr>
          <p:cNvPr id="40" name="Picture 4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99836" y="3450892"/>
            <a:ext cx="994957" cy="861090"/>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786795" y="866484"/>
            <a:ext cx="994957" cy="861090"/>
          </a:xfrm>
          <a:prstGeom prst="rect">
            <a:avLst/>
          </a:prstGeom>
        </p:spPr>
      </p:pic>
      <p:pic>
        <p:nvPicPr>
          <p:cNvPr id="42" name="Picture 4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0" y="6463236"/>
            <a:ext cx="994957" cy="861090"/>
          </a:xfrm>
          <a:prstGeom prst="rect">
            <a:avLst/>
          </a:prstGeom>
        </p:spPr>
      </p:pic>
      <p:pic>
        <p:nvPicPr>
          <p:cNvPr id="43" name="Picture 4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660758" y="866484"/>
            <a:ext cx="994957" cy="861090"/>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5006734" y="2562683"/>
            <a:ext cx="853932" cy="739039"/>
          </a:xfrm>
          <a:prstGeom prst="rect">
            <a:avLst/>
          </a:prstGeom>
        </p:spPr>
      </p:pic>
      <p:pic>
        <p:nvPicPr>
          <p:cNvPr id="45" name="Picture 4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4203432" y="2549300"/>
            <a:ext cx="853932" cy="739039"/>
          </a:xfrm>
          <a:prstGeom prst="rect">
            <a:avLst/>
          </a:prstGeom>
        </p:spPr>
      </p:pic>
      <p:pic>
        <p:nvPicPr>
          <p:cNvPr id="46" name="Picture 4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1" y="7791050"/>
            <a:ext cx="994957" cy="861090"/>
          </a:xfrm>
          <a:prstGeom prst="rect">
            <a:avLst/>
          </a:prstGeom>
        </p:spPr>
      </p:pic>
      <p:pic>
        <p:nvPicPr>
          <p:cNvPr id="47" name="Picture 4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5493544" y="8935064"/>
            <a:ext cx="994957" cy="861090"/>
          </a:xfrm>
          <a:prstGeom prst="rect">
            <a:avLst/>
          </a:prstGeom>
        </p:spPr>
      </p:pic>
      <p:sp>
        <p:nvSpPr>
          <p:cNvPr id="49" name="Hộp Văn bản 48">
            <a:extLst>
              <a:ext uri="{FF2B5EF4-FFF2-40B4-BE49-F238E27FC236}">
                <a16:creationId xmlns:a16="http://schemas.microsoft.com/office/drawing/2014/main" id="{BF1A3B4A-107E-A94E-CD26-36093490244D}"/>
              </a:ext>
            </a:extLst>
          </p:cNvPr>
          <p:cNvSpPr txBox="1"/>
          <p:nvPr/>
        </p:nvSpPr>
        <p:spPr>
          <a:xfrm>
            <a:off x="4267200" y="1181100"/>
            <a:ext cx="101788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50" name="Hộp Văn bản 49">
            <a:extLst>
              <a:ext uri="{FF2B5EF4-FFF2-40B4-BE49-F238E27FC236}">
                <a16:creationId xmlns:a16="http://schemas.microsoft.com/office/drawing/2014/main" id="{999B0415-1AE3-D007-BF02-2D26F14B6BA3}"/>
              </a:ext>
            </a:extLst>
          </p:cNvPr>
          <p:cNvSpPr txBox="1"/>
          <p:nvPr/>
        </p:nvSpPr>
        <p:spPr>
          <a:xfrm>
            <a:off x="5205781" y="4572818"/>
            <a:ext cx="8557806"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01. </a:t>
            </a: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Chương</a:t>
            </a:r>
            <a:r>
              <a:rPr lang="en-US" sz="4400" dirty="0">
                <a:latin typeface="Arial" panose="020B0604020202020204" pitchFamily="34" charset="0"/>
                <a:cs typeface="Arial" panose="020B0604020202020204" pitchFamily="34" charset="0"/>
              </a:rPr>
              <a:t> V</a:t>
            </a:r>
          </a:p>
        </p:txBody>
      </p:sp>
      <p:sp>
        <p:nvSpPr>
          <p:cNvPr id="51" name="Hộp Văn bản 50">
            <a:extLst>
              <a:ext uri="{FF2B5EF4-FFF2-40B4-BE49-F238E27FC236}">
                <a16:creationId xmlns:a16="http://schemas.microsoft.com/office/drawing/2014/main" id="{E5B658B1-BE5C-10C0-0782-06086EAED70F}"/>
              </a:ext>
            </a:extLst>
          </p:cNvPr>
          <p:cNvSpPr txBox="1"/>
          <p:nvPr/>
        </p:nvSpPr>
        <p:spPr>
          <a:xfrm>
            <a:off x="5180836" y="6918638"/>
            <a:ext cx="756009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02. </a:t>
            </a:r>
            <a:r>
              <a:rPr lang="en-US" sz="4400" dirty="0" err="1">
                <a:latin typeface="Arial" panose="020B0604020202020204" pitchFamily="34" charset="0"/>
                <a:cs typeface="Arial" panose="020B0604020202020204" pitchFamily="34" charset="0"/>
              </a:rPr>
              <a:t>Luyện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dụng</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28575"/>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38503">
            <a:off x="1135834" y="1044582"/>
            <a:ext cx="1891684" cy="488398"/>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369199" y="8737733"/>
            <a:ext cx="744588" cy="734406"/>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1632180" y="8860394"/>
            <a:ext cx="744588" cy="734406"/>
          </a:xfrm>
          <a:prstGeom prst="rect">
            <a:avLst/>
          </a:prstGeom>
        </p:spPr>
      </p:pic>
      <p:sp>
        <p:nvSpPr>
          <p:cNvPr id="23" name="TextBox 22">
            <a:extLst>
              <a:ext uri="{FF2B5EF4-FFF2-40B4-BE49-F238E27FC236}">
                <a16:creationId xmlns:a16="http://schemas.microsoft.com/office/drawing/2014/main" id="{9E17CAAD-2B43-2542-3F46-E149DF5D986E}"/>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 ÔN TẬP KIẾN THỨC CHƯƠNG V</a:t>
            </a:r>
          </a:p>
        </p:txBody>
      </p:sp>
      <p:sp>
        <p:nvSpPr>
          <p:cNvPr id="25" name="Rectangle: Rounded Corners 24">
            <a:extLst>
              <a:ext uri="{FF2B5EF4-FFF2-40B4-BE49-F238E27FC236}">
                <a16:creationId xmlns:a16="http://schemas.microsoft.com/office/drawing/2014/main" id="{115854D6-D248-D53A-4CBA-D93502CC20AA}"/>
              </a:ext>
            </a:extLst>
          </p:cNvPr>
          <p:cNvSpPr/>
          <p:nvPr/>
        </p:nvSpPr>
        <p:spPr>
          <a:xfrm>
            <a:off x="6453128" y="4645548"/>
            <a:ext cx="4407599" cy="2123880"/>
          </a:xfrm>
          <a:prstGeom prst="roundRect">
            <a:avLst/>
          </a:prstGeom>
          <a:solidFill>
            <a:srgbClr val="000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endParaRPr lang="en-US" sz="40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CF7DA3D5-E52D-CB82-30B9-B240B723D2A1}"/>
              </a:ext>
            </a:extLst>
          </p:cNvPr>
          <p:cNvCxnSpPr>
            <a:cxnSpLocks/>
            <a:stCxn id="25" idx="3"/>
            <a:endCxn id="31" idx="1"/>
          </p:cNvCxnSpPr>
          <p:nvPr/>
        </p:nvCxnSpPr>
        <p:spPr>
          <a:xfrm flipV="1">
            <a:off x="10860727" y="2975668"/>
            <a:ext cx="1167495" cy="2731820"/>
          </a:xfrm>
          <a:prstGeom prst="line">
            <a:avLst/>
          </a:prstGeom>
          <a:ln w="38100">
            <a:solidFill>
              <a:srgbClr val="F9423A"/>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7F356CB-2C24-A7B6-A8D7-A8DD63BAD0E0}"/>
              </a:ext>
            </a:extLst>
          </p:cNvPr>
          <p:cNvSpPr/>
          <p:nvPr/>
        </p:nvSpPr>
        <p:spPr>
          <a:xfrm>
            <a:off x="12028222" y="2028475"/>
            <a:ext cx="5074452" cy="1894386"/>
          </a:xfrm>
          <a:prstGeom prst="roundRect">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endParaRPr lang="en-US" sz="400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BD08F72F-5B78-D2A0-1A75-C401642F8098}"/>
              </a:ext>
            </a:extLst>
          </p:cNvPr>
          <p:cNvCxnSpPr>
            <a:cxnSpLocks/>
            <a:stCxn id="25" idx="1"/>
            <a:endCxn id="42" idx="2"/>
          </p:cNvCxnSpPr>
          <p:nvPr/>
        </p:nvCxnSpPr>
        <p:spPr>
          <a:xfrm flipH="1" flipV="1">
            <a:off x="4204282" y="4047867"/>
            <a:ext cx="2248846" cy="1659621"/>
          </a:xfrm>
          <a:prstGeom prst="line">
            <a:avLst/>
          </a:prstGeom>
          <a:ln w="38100">
            <a:solidFill>
              <a:srgbClr val="00BC7B"/>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C359313-AC07-0D2E-BB77-7121533EA9FE}"/>
              </a:ext>
            </a:extLst>
          </p:cNvPr>
          <p:cNvSpPr/>
          <p:nvPr/>
        </p:nvSpPr>
        <p:spPr>
          <a:xfrm>
            <a:off x="1774401" y="2767508"/>
            <a:ext cx="4859762" cy="1280359"/>
          </a:xfrm>
          <a:prstGeom prst="roundRect">
            <a:avLst/>
          </a:prstGeom>
          <a:solidFill>
            <a:srgbClr val="00BC7B"/>
          </a:solidFill>
          <a:ln>
            <a:solidFill>
              <a:srgbClr val="00B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đoạn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thẳng</a:t>
            </a:r>
            <a:endParaRPr lang="en-US" sz="4000" dirty="0">
              <a:solidFill>
                <a:schemeClr val="tx1"/>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C2E30867-FB68-4C0A-EB80-97C716B585B8}"/>
              </a:ext>
            </a:extLst>
          </p:cNvPr>
          <p:cNvCxnSpPr>
            <a:cxnSpLocks/>
            <a:stCxn id="25" idx="1"/>
            <a:endCxn id="51" idx="0"/>
          </p:cNvCxnSpPr>
          <p:nvPr/>
        </p:nvCxnSpPr>
        <p:spPr>
          <a:xfrm flipH="1">
            <a:off x="4499562" y="5707488"/>
            <a:ext cx="1953566" cy="1299752"/>
          </a:xfrm>
          <a:prstGeom prst="line">
            <a:avLst/>
          </a:prstGeom>
          <a:ln w="38100">
            <a:solidFill>
              <a:srgbClr val="F3D321"/>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7AE5713A-212B-185B-D6A2-DC4538AB9FFF}"/>
              </a:ext>
            </a:extLst>
          </p:cNvPr>
          <p:cNvSpPr/>
          <p:nvPr/>
        </p:nvSpPr>
        <p:spPr>
          <a:xfrm>
            <a:off x="1774401" y="7007240"/>
            <a:ext cx="5450321" cy="1280359"/>
          </a:xfrm>
          <a:prstGeom prst="roundRect">
            <a:avLst/>
          </a:prstGeom>
          <a:solidFill>
            <a:srgbClr val="F3D321"/>
          </a:solidFill>
          <a:ln>
            <a:solidFill>
              <a:srgbClr val="F3D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hình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quạt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tròn</a:t>
            </a:r>
            <a:endParaRPr lang="en-US" sz="4000" dirty="0">
              <a:solidFill>
                <a:schemeClr val="tx1"/>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CFFEE0B-C097-D75C-2D30-945D78FE7142}"/>
              </a:ext>
            </a:extLst>
          </p:cNvPr>
          <p:cNvCxnSpPr>
            <a:cxnSpLocks/>
            <a:stCxn id="25" idx="3"/>
            <a:endCxn id="59" idx="1"/>
          </p:cNvCxnSpPr>
          <p:nvPr/>
        </p:nvCxnSpPr>
        <p:spPr>
          <a:xfrm>
            <a:off x="10860727" y="5707488"/>
            <a:ext cx="990437" cy="424673"/>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A976F7A0-50BB-E352-E3DA-297A2AB9681D}"/>
              </a:ext>
            </a:extLst>
          </p:cNvPr>
          <p:cNvSpPr/>
          <p:nvPr/>
        </p:nvSpPr>
        <p:spPr>
          <a:xfrm>
            <a:off x="11851164" y="5491981"/>
            <a:ext cx="4261072" cy="1280359"/>
          </a:xfrm>
          <a:prstGeom prst="roundRect">
            <a:avLst/>
          </a:prstGeom>
          <a:solidFill>
            <a:srgbClr val="F6A04D"/>
          </a:solidFill>
          <a:ln>
            <a:solidFill>
              <a:srgbClr val="F6A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Phân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loại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dữ</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endParaRPr lang="en-US" sz="4000" dirty="0">
              <a:solidFill>
                <a:schemeClr val="tx1"/>
              </a:solidFill>
              <a:latin typeface="Arial" panose="020B0604020202020204"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id="{6BEE546B-DFDA-0C87-C4D1-EC72DB7B2D61}"/>
              </a:ext>
            </a:extLst>
          </p:cNvPr>
          <p:cNvCxnSpPr>
            <a:cxnSpLocks/>
            <a:stCxn id="59" idx="2"/>
            <a:endCxn id="69" idx="0"/>
          </p:cNvCxnSpPr>
          <p:nvPr/>
        </p:nvCxnSpPr>
        <p:spPr>
          <a:xfrm flipH="1">
            <a:off x="11444474" y="6772340"/>
            <a:ext cx="2537226" cy="109513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630F312-F931-D7ED-BBA3-ECCCC926DDFB}"/>
              </a:ext>
            </a:extLst>
          </p:cNvPr>
          <p:cNvCxnSpPr>
            <a:cxnSpLocks/>
            <a:stCxn id="59" idx="2"/>
            <a:endCxn id="71" idx="0"/>
          </p:cNvCxnSpPr>
          <p:nvPr/>
        </p:nvCxnSpPr>
        <p:spPr>
          <a:xfrm>
            <a:off x="13981700" y="6772340"/>
            <a:ext cx="1602492" cy="112489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594E76E3-91F3-27CE-896E-2EF6111A36FB}"/>
              </a:ext>
            </a:extLst>
          </p:cNvPr>
          <p:cNvSpPr/>
          <p:nvPr/>
        </p:nvSpPr>
        <p:spPr>
          <a:xfrm>
            <a:off x="10063806" y="7867472"/>
            <a:ext cx="2761335" cy="838457"/>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
        <p:nvSpPr>
          <p:cNvPr id="71" name="Rectangle: Rounded Corners 70">
            <a:extLst>
              <a:ext uri="{FF2B5EF4-FFF2-40B4-BE49-F238E27FC236}">
                <a16:creationId xmlns:a16="http://schemas.microsoft.com/office/drawing/2014/main" id="{961AD639-CD53-71F9-51D1-AE8100857CF8}"/>
              </a:ext>
            </a:extLst>
          </p:cNvPr>
          <p:cNvSpPr/>
          <p:nvPr/>
        </p:nvSpPr>
        <p:spPr>
          <a:xfrm>
            <a:off x="14203524" y="7897232"/>
            <a:ext cx="2761335" cy="1643009"/>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2" grpId="0" animBg="1"/>
      <p:bldP spid="51" grpId="0" animBg="1"/>
      <p:bldP spid="59" grpId="0" animBg="1"/>
      <p:bldP spid="69"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994482" y="266193"/>
            <a:ext cx="1427557" cy="1408035"/>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559106" y="8730264"/>
            <a:ext cx="1252441" cy="1235313"/>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169461" y="938147"/>
            <a:ext cx="1810087" cy="1566548"/>
          </a:xfrm>
          <a:prstGeom prst="rect">
            <a:avLst/>
          </a:prstGeom>
        </p:spPr>
      </p:pic>
      <p:pic>
        <p:nvPicPr>
          <p:cNvPr id="36" name="Picture 3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720841" y="4719089"/>
            <a:ext cx="626645" cy="626645"/>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6423733" y="8421555"/>
            <a:ext cx="1756269" cy="1756269"/>
          </a:xfrm>
          <a:prstGeom prst="rect">
            <a:avLst/>
          </a:prstGeom>
        </p:spPr>
      </p:pic>
      <p:sp>
        <p:nvSpPr>
          <p:cNvPr id="23" name="TextBox 22">
            <a:extLst>
              <a:ext uri="{FF2B5EF4-FFF2-40B4-BE49-F238E27FC236}">
                <a16:creationId xmlns:a16="http://schemas.microsoft.com/office/drawing/2014/main" id="{7DB913F2-0331-AC08-1F78-EDEB0422DAC6}"/>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II. LUYỆN TẬP – VẬN DỤNG</a:t>
            </a:r>
          </a:p>
        </p:txBody>
      </p:sp>
      <p:sp>
        <p:nvSpPr>
          <p:cNvPr id="24" name="TextBox 23">
            <a:extLst>
              <a:ext uri="{FF2B5EF4-FFF2-40B4-BE49-F238E27FC236}">
                <a16:creationId xmlns:a16="http://schemas.microsoft.com/office/drawing/2014/main" id="{40C44C59-C8FC-A71B-EFFE-FD9DCCBE9658}"/>
              </a:ext>
            </a:extLst>
          </p:cNvPr>
          <p:cNvSpPr txBox="1"/>
          <p:nvPr/>
        </p:nvSpPr>
        <p:spPr>
          <a:xfrm>
            <a:off x="2337505" y="2052462"/>
            <a:ext cx="13538325"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5.18 (SGK – tr.108)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5.37.</a:t>
            </a:r>
          </a:p>
        </p:txBody>
      </p:sp>
      <p:pic>
        <p:nvPicPr>
          <p:cNvPr id="26" name="Picture 25">
            <a:extLst>
              <a:ext uri="{FF2B5EF4-FFF2-40B4-BE49-F238E27FC236}">
                <a16:creationId xmlns:a16="http://schemas.microsoft.com/office/drawing/2014/main" id="{CAAC595C-941D-8EDE-41F1-5952F5BFC1C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19445" y="5251948"/>
            <a:ext cx="11530455" cy="41975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up)">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4)">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1066</Words>
  <Application>Microsoft Office PowerPoint</Application>
  <PresentationFormat>Custom</PresentationFormat>
  <Paragraphs>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Orange Playful Illustration Memory Game Presentation</dc:title>
  <dc:creator>Lê Thảo</dc:creator>
  <cp:lastModifiedBy>Lê Thảo</cp:lastModifiedBy>
  <cp:revision>10</cp:revision>
  <dcterms:created xsi:type="dcterms:W3CDTF">2006-08-16T00:00:00Z</dcterms:created>
  <dcterms:modified xsi:type="dcterms:W3CDTF">2022-10-24T02:22:26Z</dcterms:modified>
  <dc:identifier>DAFNlNsXVmE</dc:identifier>
</cp:coreProperties>
</file>