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58" r:id="rId7"/>
    <p:sldId id="268" r:id="rId8"/>
    <p:sldId id="260" r:id="rId9"/>
    <p:sldId id="269" r:id="rId10"/>
    <p:sldId id="266" r:id="rId11"/>
    <p:sldId id="270" r:id="rId12"/>
    <p:sldId id="271" r:id="rId13"/>
    <p:sldId id="264" r:id="rId14"/>
    <p:sldId id="265" r:id="rId15"/>
    <p:sldId id="272" r:id="rId16"/>
    <p:sldId id="273" r:id="rId17"/>
    <p:sldId id="274" r:id="rId18"/>
    <p:sldId id="275" r:id="rId19"/>
    <p:sldId id="276" r:id="rId20"/>
    <p:sldId id="267" r:id="rId21"/>
    <p:sldId id="277" r:id="rId22"/>
    <p:sldId id="278" r:id="rId23"/>
    <p:sldId id="263" r:id="rId24"/>
    <p:sldId id="279" r:id="rId25"/>
  </p:sldIdLst>
  <p:sldSz cx="18288000" cy="10287000"/>
  <p:notesSz cx="6858000" cy="9144000"/>
  <p:embeddedFontLst>
    <p:embeddedFont>
      <p:font typeface="Calibri" pitchFamily="34" charset="0"/>
      <p:regular r:id="rId26"/>
      <p:bold r:id="rId27"/>
      <p:italic r:id="rId28"/>
      <p:boldItalic r:id="rId29"/>
    </p:embeddedFont>
    <p:embeddedFont>
      <p:font typeface="Cambria Math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-437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9.svg"/><Relationship Id="rId7" Type="http://schemas.openxmlformats.org/officeDocument/2006/relationships/image" Target="../media/image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4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05176" y="1028700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3543300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92534" y="2205206"/>
            <a:ext cx="10774394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MỚI!</a:t>
            </a:r>
            <a:endParaRPr lang="en-US" sz="7200" b="1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602118" y="1028700"/>
            <a:ext cx="3960482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53771" y="1208157"/>
            <a:ext cx="3304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8302" y="2123440"/>
            <a:ext cx="59442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5363355"/>
                  </p:ext>
                </p:extLst>
              </p:nvPr>
            </p:nvGraphicFramePr>
            <p:xfrm>
              <a:off x="9067800" y="1333500"/>
              <a:ext cx="7810500" cy="283292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28800"/>
                    <a:gridCol w="5981700"/>
                  </a:tblGrid>
                  <a:tr h="188861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0550" r="-305" b="-59486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30550" t="-200645" r="-305" b="-1935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773037" y="5909092"/>
            <a:ext cx="7454786" cy="3120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492" y="5505221"/>
                <a:ext cx="8839200" cy="3753079"/>
              </a:xfrm>
              <a:prstGeom prst="rect">
                <a:avLst/>
              </a:prstGeom>
              <a:blipFill rotWithShape="0">
                <a:blip r:embed="rId4"/>
                <a:stretch>
                  <a:fillRect l="-2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1297258" y="46101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37338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4900" y="10287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57" y="2514956"/>
            <a:ext cx="3314343" cy="331434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539337" y="2019300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0" y="5148580"/>
            <a:ext cx="3581399" cy="3581399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1864360" y="5829299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4724041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50450"/>
            <a:ext cx="7086590" cy="7086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bằng nhau chưa chắc đã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dụ: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góc vuông mà kề bù </a:t>
                </a:r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 và đều bằng </a:t>
                </a:r>
                <a14:m>
                  <m:oMath xmlns:m="http://schemas.openxmlformats.org/officeDocument/2006/math"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 không đối đỉnh.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874595"/>
                <a:ext cx="10020300" cy="3041858"/>
              </a:xfrm>
              <a:prstGeom prst="rect">
                <a:avLst/>
              </a:prstGeom>
              <a:blipFill rotWithShape="0">
                <a:blip r:embed="rId3"/>
                <a:stretch>
                  <a:fillRect l="-2129" r="-912" b="-4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6563799" y="4944393"/>
            <a:ext cx="10420733" cy="436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42907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083300" y="128485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1752600" y="2418548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05000" y="2598005"/>
            <a:ext cx="5119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3715" y="4033845"/>
            <a:ext cx="13030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Có thể coi định lí: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cùng vuông góc với một đường thẳng thứ ba thì chúng song song với nhau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được suy ra trực tiếp từ định lí về dấu hiệu nhận biết hai đường thẳng song song không? Suy ra như thế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00"/>
            <a:ext cx="2159120" cy="5082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7258">
            <a:off x="12324146" y="1438397"/>
            <a:ext cx="1924221" cy="253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3.24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Vậy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định lí: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vuông góc với đường thẳng </a:t>
            </a:r>
            <a:r>
              <a:rPr lang="vi-V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7607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996160" y="743353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09491" y="1028700"/>
            <a:ext cx="13549809" cy="2414588"/>
            <a:chOff x="0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81944" y="5019991"/>
            <a:ext cx="9115077" cy="573404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200" b="1" smtClean="0">
                <a:latin typeface="Arial" panose="020B0604020202020204" pitchFamily="34" charset="0"/>
                <a:cs typeface="Arial" panose="020B0604020202020204" pitchFamily="34" charset="0"/>
              </a:rPr>
              <a:t>11: 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ĐỊNH LÍ VÀ CHỨNG MINH ĐỊNH LÍ (1 </a:t>
            </a:r>
            <a:r>
              <a:rPr lang="en-US" sz="7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4000" y="1409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1" name="Group 11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3" name="Rectangle 12"/>
          <p:cNvSpPr/>
          <p:nvPr/>
        </p:nvSpPr>
        <p:spPr>
          <a:xfrm>
            <a:off x="3657600" y="1483351"/>
            <a:ext cx="9560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2645888"/>
            <a:ext cx="2912886" cy="16311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40167" y="2976043"/>
            <a:ext cx="239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vi-VN" sz="4000" i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hai góc đối đỉnh thì bằng nhau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”, được suy ra từ một điều đúng đã biết là “</a:t>
                </a:r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573" y="2433347"/>
                <a:ext cx="11430000" cy="2748253"/>
              </a:xfrm>
              <a:prstGeom prst="rect">
                <a:avLst/>
              </a:prstGeom>
              <a:blipFill rotWithShape="0">
                <a:blip r:embed="rId3"/>
                <a:stretch>
                  <a:fillRect l="-1920" r="-1867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9124950" y="4610100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287000" y="4408557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34162" y="5906301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8119445" y="5197775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1920765" y="5823829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376348" y="7569974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039930" y="756909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915" y="4734241"/>
            <a:ext cx="3321400" cy="7739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 animBg="1"/>
      <p:bldP spid="18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1714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357164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4792" y="3057381"/>
            <a:ext cx="139993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giữa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” và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giả thiết 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Phần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sau từ “</a:t>
            </a:r>
            <a:r>
              <a:rPr lang="vi-VN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 là kết luận 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240" y="1374506"/>
            <a:ext cx="1404585" cy="1553744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93230" y="1028700"/>
            <a:ext cx="9166070" cy="8610600"/>
            <a:chOff x="0" y="0"/>
            <a:chExt cx="310062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00621" cy="2783840"/>
            </a:xfrm>
            <a:custGeom>
              <a:avLst/>
              <a:gdLst/>
              <a:ahLst/>
              <a:cxnLst/>
              <a:rect l="l" t="t" r="r" b="b"/>
              <a:pathLst>
                <a:path w="3100621" h="2783840">
                  <a:moveTo>
                    <a:pt x="297616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6161" y="0"/>
                  </a:lnTo>
                  <a:cubicBezTo>
                    <a:pt x="3044741" y="0"/>
                    <a:pt x="3100621" y="55880"/>
                    <a:pt x="3100621" y="124460"/>
                  </a:cubicBezTo>
                  <a:lnTo>
                    <a:pt x="3100621" y="2659380"/>
                  </a:lnTo>
                  <a:cubicBezTo>
                    <a:pt x="3100621" y="2727960"/>
                    <a:pt x="3044741" y="2783840"/>
                    <a:pt x="297616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8236939"/>
            <a:ext cx="1830230" cy="858081"/>
            <a:chOff x="0" y="0"/>
            <a:chExt cx="2440306" cy="114410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36796" y="5301312"/>
            <a:ext cx="809386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r="2905"/>
          <a:stretch/>
        </p:blipFill>
        <p:spPr>
          <a:xfrm>
            <a:off x="8269767" y="7128382"/>
            <a:ext cx="8868150" cy="23373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59748"/>
            <a:ext cx="739009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1600200" y="947048"/>
            <a:ext cx="4267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6" y="1126505"/>
            <a:ext cx="3153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7909" y="2476500"/>
            <a:ext cx="581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6293325"/>
            <a:ext cx="4119779" cy="35491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906000" y="4354333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01780394"/>
                  </p:ext>
                </p:extLst>
              </p:nvPr>
            </p:nvGraphicFramePr>
            <p:xfrm>
              <a:off x="10070397" y="6591300"/>
              <a:ext cx="6739278" cy="188861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010953"/>
                    <a:gridCol w="4728325"/>
                  </a:tblGrid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471" r="-386" b="-116667"/>
                          </a:stretch>
                        </a:blipFill>
                      </a:tcPr>
                    </a:tc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3"/>
                          <a:stretch>
                            <a:fillRect l="-42471" t="-100645" r="-386" b="-1741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9184428" y="1000031"/>
            <a:ext cx="7625247" cy="336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603093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03300" y="828033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3175000" y="8763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48895" y="2356403"/>
            <a:ext cx="14173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4730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52805011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/>
                    <a:gridCol w="7846581"/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1661" r="-233" b="-84053"/>
                          </a:stretch>
                        </a:blipFill>
                      </a:tcPr>
                    </a:tc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681" y="8240227"/>
            <a:ext cx="1576209" cy="138101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1598</Words>
  <Application>Microsoft Office PowerPoint</Application>
  <PresentationFormat>Custom</PresentationFormat>
  <Paragraphs>140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User</cp:lastModifiedBy>
  <cp:revision>20</cp:revision>
  <dcterms:created xsi:type="dcterms:W3CDTF">2006-08-16T00:00:00Z</dcterms:created>
  <dcterms:modified xsi:type="dcterms:W3CDTF">2024-06-27T14:23:36Z</dcterms:modified>
  <dc:identifier>DAFD8QqN0sk</dc:identifier>
</cp:coreProperties>
</file>