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 id="2147483691" r:id="rId2"/>
  </p:sldMasterIdLst>
  <p:notesMasterIdLst>
    <p:notesMasterId r:id="rId26"/>
  </p:notesMasterIdLst>
  <p:handoutMasterIdLst>
    <p:handoutMasterId r:id="rId27"/>
  </p:handoutMasterIdLst>
  <p:sldIdLst>
    <p:sldId id="256" r:id="rId3"/>
    <p:sldId id="3282" r:id="rId4"/>
    <p:sldId id="295" r:id="rId5"/>
    <p:sldId id="3081" r:id="rId6"/>
    <p:sldId id="3082" r:id="rId7"/>
    <p:sldId id="3295" r:id="rId8"/>
    <p:sldId id="3296" r:id="rId9"/>
    <p:sldId id="3297" r:id="rId10"/>
    <p:sldId id="3289" r:id="rId11"/>
    <p:sldId id="3290" r:id="rId12"/>
    <p:sldId id="3298" r:id="rId13"/>
    <p:sldId id="3299" r:id="rId14"/>
    <p:sldId id="3301" r:id="rId15"/>
    <p:sldId id="3305" r:id="rId16"/>
    <p:sldId id="3306" r:id="rId17"/>
    <p:sldId id="3303" r:id="rId18"/>
    <p:sldId id="3304" r:id="rId19"/>
    <p:sldId id="3210" r:id="rId20"/>
    <p:sldId id="3212" r:id="rId21"/>
    <p:sldId id="3213" r:id="rId22"/>
    <p:sldId id="3308" r:id="rId23"/>
    <p:sldId id="3083" r:id="rId24"/>
    <p:sldId id="3226" r:id="rId25"/>
  </p:sldIdLst>
  <p:sldSz cx="12192000" cy="6858000"/>
  <p:notesSz cx="6858000" cy="9144000"/>
  <p:embeddedFontLst>
    <p:embeddedFont>
      <p:font typeface="Calibri" pitchFamily="34" charset="0"/>
      <p:regular r:id="rId28"/>
      <p:bold r:id="rId29"/>
      <p:italic r:id="rId30"/>
      <p:boldItalic r:id="rId31"/>
    </p:embeddedFont>
    <p:embeddedFont>
      <p:font typeface="字魂59号-创粗黑" charset="-122"/>
      <p:regular r:id="rId32"/>
    </p:embeddedFont>
    <p:embeddedFont>
      <p:font typeface="Segoe Print" pitchFamily="2" charset="0"/>
      <p:regular r:id="rId33"/>
      <p:bold r:id="rId3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34CD6"/>
    <a:srgbClr val="35B6B4"/>
    <a:srgbClr val="FF6600"/>
    <a:srgbClr val="84ACB6"/>
    <a:srgbClr val="9C51D9"/>
    <a:srgbClr val="FDDEEB"/>
    <a:srgbClr val="EB54E9"/>
    <a:srgbClr val="FFF78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0" autoAdjust="0"/>
    <p:restoredTop sz="94660"/>
  </p:normalViewPr>
  <p:slideViewPr>
    <p:cSldViewPr snapToGrid="0">
      <p:cViewPr varScale="1">
        <p:scale>
          <a:sx n="76" d="100"/>
          <a:sy n="76" d="100"/>
        </p:scale>
        <p:origin x="-84" y="-15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4/21/2024</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587559" y="2034356"/>
            <a:ext cx="6527749"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13</a:t>
            </a:r>
            <a:endParaRPr lang="vi-VN" sz="6000" dirty="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BIỂU DIỄN DỮ LIỆU</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5E6D80A-8BE6-4774-8FD5-6C1DB9B450A7}"/>
              </a:ext>
            </a:extLst>
          </p:cNvPr>
          <p:cNvGrpSpPr/>
          <p:nvPr/>
        </p:nvGrpSpPr>
        <p:grpSpPr>
          <a:xfrm>
            <a:off x="634954" y="933222"/>
            <a:ext cx="10501714" cy="1489938"/>
            <a:chOff x="601971" y="415703"/>
            <a:chExt cx="10501714" cy="1489938"/>
          </a:xfrm>
        </p:grpSpPr>
        <p:grpSp>
          <p:nvGrpSpPr>
            <p:cNvPr id="4" name="Group 3">
              <a:extLst>
                <a:ext uri="{FF2B5EF4-FFF2-40B4-BE49-F238E27FC236}">
                  <a16:creationId xmlns:a16="http://schemas.microsoft.com/office/drawing/2014/main" xmlns="" id="{4E235462-7F70-4717-BBA3-D37344DEB7E6}"/>
                </a:ext>
              </a:extLst>
            </p:cNvPr>
            <p:cNvGrpSpPr/>
            <p:nvPr/>
          </p:nvGrpSpPr>
          <p:grpSpPr>
            <a:xfrm>
              <a:off x="1181130" y="415703"/>
              <a:ext cx="9922555" cy="1489938"/>
              <a:chOff x="1189762" y="4241942"/>
              <a:chExt cx="9922555" cy="1489938"/>
            </a:xfrm>
          </p:grpSpPr>
          <p:sp>
            <p:nvSpPr>
              <p:cNvPr id="7" name="Rectangle: Rounded Corners 6">
                <a:extLst>
                  <a:ext uri="{FF2B5EF4-FFF2-40B4-BE49-F238E27FC236}">
                    <a16:creationId xmlns:a16="http://schemas.microsoft.com/office/drawing/2014/main" xmlns="" id="{A4BB3E57-C800-421B-BFBD-A34E6182EC0D}"/>
                  </a:ext>
                </a:extLst>
              </p:cNvPr>
              <p:cNvSpPr/>
              <p:nvPr/>
            </p:nvSpPr>
            <p:spPr>
              <a:xfrm>
                <a:off x="1189762" y="4241942"/>
                <a:ext cx="9900933" cy="1489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D141BF4-17B9-45C7-AB00-9D89661F651B}"/>
                  </a:ext>
                </a:extLst>
              </p:cNvPr>
              <p:cNvSpPr/>
              <p:nvPr/>
            </p:nvSpPr>
            <p:spPr>
              <a:xfrm>
                <a:off x="1492637" y="4395502"/>
                <a:ext cx="9598058" cy="112184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ghép mỗi phép toán với một kiểu dữ liệu kết quả cho phù hợp.</a:t>
                </a:r>
              </a:p>
            </p:txBody>
          </p:sp>
        </p:grpSp>
        <p:pic>
          <p:nvPicPr>
            <p:cNvPr id="5" name="Picture 4">
              <a:extLst>
                <a:ext uri="{FF2B5EF4-FFF2-40B4-BE49-F238E27FC236}">
                  <a16:creationId xmlns:a16="http://schemas.microsoft.com/office/drawing/2014/main" xmlns=""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0" name="Shape 819">
            <a:extLst>
              <a:ext uri="{FF2B5EF4-FFF2-40B4-BE49-F238E27FC236}">
                <a16:creationId xmlns:a16="http://schemas.microsoft.com/office/drawing/2014/main" xmlns="" id="{15CC0250-A398-4825-A1A5-CFFF06C4AD92}"/>
              </a:ext>
            </a:extLst>
          </p:cNvPr>
          <p:cNvPicPr/>
          <p:nvPr/>
        </p:nvPicPr>
        <p:blipFill>
          <a:blip r:embed="rId3"/>
          <a:stretch/>
        </p:blipFill>
        <p:spPr>
          <a:xfrm>
            <a:off x="3208813" y="2694305"/>
            <a:ext cx="5774373" cy="3230473"/>
          </a:xfrm>
          <a:prstGeom prst="rect">
            <a:avLst/>
          </a:prstGeom>
        </p:spPr>
      </p:pic>
    </p:spTree>
    <p:extLst>
      <p:ext uri="{BB962C8B-B14F-4D97-AF65-F5344CB8AC3E}">
        <p14:creationId xmlns:p14="http://schemas.microsoft.com/office/powerpoint/2010/main" val="207137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082690" y="1385575"/>
            <a:ext cx="9447166"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0" y="1671977"/>
            <a:ext cx="11612547" cy="1015663"/>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HẰNG, BIẾN, BIỂU THỨC</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19296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114" y="480287"/>
            <a:ext cx="10649995" cy="3140094"/>
            <a:chOff x="1117200" y="3528268"/>
            <a:chExt cx="10337399" cy="429726"/>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429726"/>
              <a:chOff x="1493120" y="3891280"/>
              <a:chExt cx="10337399" cy="429726"/>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32593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Hằng, biến, biểu thức</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614114" y="1390541"/>
            <a:ext cx="10650132" cy="2229841"/>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Bài 12, em đã tạo ra chương trình để chú Bọ rùa di chuyển theo đường đi là một tam giác đều. Làm thế nào để tổng quát bài toán với đường đi của nhân vật là một hình đa giác đều có số cạnh bất kì được nhập vào từ bàn phím</a:t>
            </a:r>
          </a:p>
        </p:txBody>
      </p:sp>
    </p:spTree>
    <p:extLst>
      <p:ext uri="{BB962C8B-B14F-4D97-AF65-F5344CB8AC3E}">
        <p14:creationId xmlns:p14="http://schemas.microsoft.com/office/powerpoint/2010/main" val="42553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lập trình, </a:t>
            </a:r>
            <a:r>
              <a:rPr lang="vi-VN" sz="2400" b="1">
                <a:solidFill>
                  <a:schemeClr val="accent6">
                    <a:lumMod val="50000"/>
                  </a:schemeClr>
                </a:solidFill>
                <a:latin typeface="UTM Avo" panose="02040603050506020204" pitchFamily="18" charset="0"/>
                <a:cs typeface="Times New Roman" panose="02020603050405020304" pitchFamily="18" charset="0"/>
              </a:rPr>
              <a:t>biến</a:t>
            </a:r>
            <a:r>
              <a:rPr lang="vi-VN" sz="2400">
                <a:solidFill>
                  <a:schemeClr val="accent6">
                    <a:lumMod val="50000"/>
                  </a:schemeClr>
                </a:solidFill>
                <a:latin typeface="UTM Avo" panose="02040603050506020204" pitchFamily="18" charset="0"/>
                <a:cs typeface="Times New Roman" panose="02020603050405020304" pitchFamily="18" charset="0"/>
              </a:rPr>
              <a:t> được dùng để lưu trữ giá trị có thể thay đổi trong khi thực hiện chương trình. Biến được nhận biết qua tên của nó.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Ví dụ: </a:t>
            </a:r>
            <a:r>
              <a:rPr lang="en-US" sz="2400" b="1">
                <a:solidFill>
                  <a:schemeClr val="accent6">
                    <a:lumMod val="50000"/>
                  </a:schemeClr>
                </a:solidFill>
                <a:latin typeface="UTM Avo" panose="02040603050506020204" pitchFamily="18" charset="0"/>
                <a:cs typeface="Times New Roman" panose="02020603050405020304" pitchFamily="18" charset="0"/>
              </a:rPr>
              <a:t>S</a:t>
            </a:r>
            <a:r>
              <a:rPr lang="vi-VN" sz="2400" b="1">
                <a:solidFill>
                  <a:schemeClr val="accent6">
                    <a:lumMod val="50000"/>
                  </a:schemeClr>
                </a:solidFill>
                <a:latin typeface="UTM Avo" panose="02040603050506020204" pitchFamily="18" charset="0"/>
                <a:cs typeface="Times New Roman" panose="02020603050405020304" pitchFamily="18" charset="0"/>
              </a:rPr>
              <a:t>ố cạnh </a:t>
            </a:r>
            <a:r>
              <a:rPr lang="vi-VN" sz="2400">
                <a:solidFill>
                  <a:schemeClr val="accent6">
                    <a:lumMod val="50000"/>
                  </a:schemeClr>
                </a:solidFill>
                <a:latin typeface="UTM Avo" panose="02040603050506020204" pitchFamily="18" charset="0"/>
                <a:cs typeface="Times New Roman" panose="02020603050405020304" pitchFamily="18" charset="0"/>
              </a:rPr>
              <a:t>của hình mà nhân vật di chuyển trong bài toán tổng quát ở Hoạt động 2 là </a:t>
            </a:r>
            <a:r>
              <a:rPr lang="vi-VN" sz="2400" b="1">
                <a:solidFill>
                  <a:schemeClr val="accent6">
                    <a:lumMod val="50000"/>
                  </a:schemeClr>
                </a:solidFill>
                <a:latin typeface="UTM Avo" panose="02040603050506020204" pitchFamily="18" charset="0"/>
                <a:cs typeface="Times New Roman" panose="02020603050405020304" pitchFamily="18" charset="0"/>
              </a:rPr>
              <a:t>một biến</a:t>
            </a:r>
            <a:r>
              <a:rPr lang="vi-VN" sz="2400">
                <a:solidFill>
                  <a:schemeClr val="accent6">
                    <a:lumMod val="50000"/>
                  </a:schemeClr>
                </a:solidFill>
                <a:latin typeface="UTM Avo" panose="02040603050506020204" pitchFamily="18" charset="0"/>
                <a:cs typeface="Times New Roman" panose="02020603050405020304" pitchFamily="18" charset="0"/>
              </a:rPr>
              <a:t>, nó được đặt tên </a:t>
            </a:r>
            <a:r>
              <a:rPr lang="vi-VN" sz="2400" b="1">
                <a:solidFill>
                  <a:schemeClr val="accent6">
                    <a:lumMod val="50000"/>
                  </a:schemeClr>
                </a:solidFill>
                <a:latin typeface="UTM Avo" panose="02040603050506020204" pitchFamily="18" charset="0"/>
                <a:cs typeface="Times New Roman" panose="02020603050405020304" pitchFamily="18" charset="0"/>
              </a:rPr>
              <a:t>n</a:t>
            </a:r>
            <a:r>
              <a:rPr lang="vi-VN" sz="2400">
                <a:solidFill>
                  <a:schemeClr val="accent6">
                    <a:lumMod val="50000"/>
                  </a:schemeClr>
                </a:solidFill>
                <a:latin typeface="UTM Avo" panose="02040603050506020204" pitchFamily="18" charset="0"/>
                <a:cs typeface="Times New Roman" panose="02020603050405020304" pitchFamily="18" charset="0"/>
              </a:rPr>
              <a:t> và lưu trữ một </a:t>
            </a:r>
            <a:r>
              <a:rPr lang="vi-VN" sz="2400" b="1">
                <a:solidFill>
                  <a:schemeClr val="accent6">
                    <a:lumMod val="50000"/>
                  </a:schemeClr>
                </a:solidFill>
                <a:latin typeface="UTM Avo" panose="02040603050506020204" pitchFamily="18" charset="0"/>
                <a:cs typeface="Times New Roman" panose="02020603050405020304" pitchFamily="18" charset="0"/>
              </a:rPr>
              <a:t>giá trị số</a:t>
            </a:r>
            <a:r>
              <a:rPr lang="vi-VN" sz="2400">
                <a:solidFill>
                  <a:schemeClr val="accent6">
                    <a:lumMod val="50000"/>
                  </a:schemeClr>
                </a:solidFill>
                <a:latin typeface="UTM Avo" panose="02040603050506020204" pitchFamily="18" charset="0"/>
                <a:cs typeface="Times New Roman" panose="02020603050405020304" pitchFamily="18" charset="0"/>
              </a:rPr>
              <a:t>, chẳng hạn số 6.</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xmlns=""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spTree>
    <p:extLst>
      <p:ext uri="{BB962C8B-B14F-4D97-AF65-F5344CB8AC3E}">
        <p14:creationId xmlns:p14="http://schemas.microsoft.com/office/powerpoint/2010/main" val="38121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Hằng</a:t>
            </a:r>
            <a:r>
              <a:rPr lang="vi-VN" sz="2400">
                <a:solidFill>
                  <a:schemeClr val="accent6">
                    <a:lumMod val="50000"/>
                  </a:schemeClr>
                </a:solidFill>
                <a:latin typeface="UTM Avo" panose="02040603050506020204" pitchFamily="18" charset="0"/>
                <a:cs typeface="Times New Roman" panose="02020603050405020304" pitchFamily="18" charset="0"/>
              </a:rPr>
              <a:t> là giá trị không đổi trong quá trình thực hiện chương trình.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3.14 là hằng kiểu số (hằng số); “Xin chào!” là hằng kiểu xâu kí tự; true là hăng kiểu lôgic;... Mỗi hằng thuộc một kiểu dữ liệu nhất định.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xmlns=""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spTree>
    <p:extLst>
      <p:ext uri="{BB962C8B-B14F-4D97-AF65-F5344CB8AC3E}">
        <p14:creationId xmlns:p14="http://schemas.microsoft.com/office/powerpoint/2010/main" val="34656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Biểu thức </a:t>
            </a:r>
            <a:r>
              <a:rPr lang="vi-VN" sz="2400">
                <a:solidFill>
                  <a:schemeClr val="accent6">
                    <a:lumMod val="50000"/>
                  </a:schemeClr>
                </a:solidFill>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chu vi của đường tròn bán kính r có thể được tính gần đúng</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bằng biểu thức kiểu số</a:t>
            </a: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xmlns=""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pic>
        <p:nvPicPr>
          <p:cNvPr id="4" name="Picture 3">
            <a:extLst>
              <a:ext uri="{FF2B5EF4-FFF2-40B4-BE49-F238E27FC236}">
                <a16:creationId xmlns:a16="http://schemas.microsoft.com/office/drawing/2014/main" xmlns="" id="{4007506C-121E-4545-ADA9-D1FBA2105910}"/>
              </a:ext>
            </a:extLst>
          </p:cNvPr>
          <p:cNvPicPr>
            <a:picLocks noChangeAspect="1"/>
          </p:cNvPicPr>
          <p:nvPr/>
        </p:nvPicPr>
        <p:blipFill>
          <a:blip r:embed="rId4"/>
          <a:stretch>
            <a:fillRect/>
          </a:stretch>
        </p:blipFill>
        <p:spPr>
          <a:xfrm>
            <a:off x="6743805" y="2629138"/>
            <a:ext cx="1676190" cy="504762"/>
          </a:xfrm>
          <a:prstGeom prst="rect">
            <a:avLst/>
          </a:prstGeom>
        </p:spPr>
      </p:pic>
    </p:spTree>
    <p:extLst>
      <p:ext uri="{BB962C8B-B14F-4D97-AF65-F5344CB8AC3E}">
        <p14:creationId xmlns:p14="http://schemas.microsoft.com/office/powerpoint/2010/main" val="14845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86A6E4C-B391-41DE-8315-B97BEC1E2FF3}"/>
              </a:ext>
            </a:extLst>
          </p:cNvPr>
          <p:cNvGrpSpPr/>
          <p:nvPr/>
        </p:nvGrpSpPr>
        <p:grpSpPr>
          <a:xfrm>
            <a:off x="634553" y="1139527"/>
            <a:ext cx="10570890" cy="4849793"/>
            <a:chOff x="541427" y="4308536"/>
            <a:chExt cx="10570890" cy="5266791"/>
          </a:xfrm>
        </p:grpSpPr>
        <p:grpSp>
          <p:nvGrpSpPr>
            <p:cNvPr id="6" name="Group 5">
              <a:extLst>
                <a:ext uri="{FF2B5EF4-FFF2-40B4-BE49-F238E27FC236}">
                  <a16:creationId xmlns:a16="http://schemas.microsoft.com/office/drawing/2014/main" xmlns="" id="{EAC95955-D97D-49E0-83D8-F785C4AE2088}"/>
                </a:ext>
              </a:extLst>
            </p:cNvPr>
            <p:cNvGrpSpPr/>
            <p:nvPr/>
          </p:nvGrpSpPr>
          <p:grpSpPr>
            <a:xfrm>
              <a:off x="541427" y="4308536"/>
              <a:ext cx="10550107" cy="5266791"/>
              <a:chOff x="541575" y="4360490"/>
              <a:chExt cx="10400346" cy="5266791"/>
            </a:xfrm>
          </p:grpSpPr>
          <p:sp>
            <p:nvSpPr>
              <p:cNvPr id="9" name="Rectangle: Rounded Corners 8">
                <a:extLst>
                  <a:ext uri="{FF2B5EF4-FFF2-40B4-BE49-F238E27FC236}">
                    <a16:creationId xmlns:a16="http://schemas.microsoft.com/office/drawing/2014/main" xmlns="" id="{6560A8A1-E119-4FC6-9840-B076C68DA9E0}"/>
                  </a:ext>
                </a:extLst>
              </p:cNvPr>
              <p:cNvSpPr/>
              <p:nvPr/>
            </p:nvSpPr>
            <p:spPr>
              <a:xfrm>
                <a:off x="1181534" y="4594429"/>
                <a:ext cx="9760387" cy="503285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xmlns=""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9EA8E9D-359C-4EA2-8D70-19FD5ED82FBB}"/>
                </a:ext>
              </a:extLst>
            </p:cNvPr>
            <p:cNvSpPr/>
            <p:nvPr/>
          </p:nvSpPr>
          <p:spPr>
            <a:xfrm>
              <a:off x="1493476" y="4562973"/>
              <a:ext cx="9598058" cy="482809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Biến</a:t>
              </a:r>
              <a:r>
                <a:rPr lang="vi-VN" sz="2400">
                  <a:latin typeface="UTM Avo" panose="02040603050506020204" pitchFamily="18" charset="0"/>
                  <a:cs typeface="Times New Roman" panose="02020603050405020304" pitchFamily="18" charset="0"/>
                </a:rPr>
                <a:t> được dùng để lưu trữ giá trị có thể thay đổi trong quá trình thực hiện chương trình. Biến được nhận biết qua tên của nó và thuộc một kiểu dữ liệu nhất định.</a:t>
              </a:r>
            </a:p>
            <a:p>
              <a:pPr algn="just" defTabSz="342900">
                <a:lnSpc>
                  <a:spcPct val="150000"/>
                </a:lnSpc>
              </a:pPr>
              <a:r>
                <a:rPr lang="vi-VN" sz="2400" b="1">
                  <a:latin typeface="UTM Avo" panose="02040603050506020204" pitchFamily="18" charset="0"/>
                  <a:cs typeface="Times New Roman" panose="02020603050405020304" pitchFamily="18" charset="0"/>
                </a:rPr>
                <a:t>Hằng </a:t>
              </a:r>
              <a:r>
                <a:rPr lang="vi-VN" sz="2400">
                  <a:latin typeface="UTM Avo" panose="02040603050506020204" pitchFamily="18" charset="0"/>
                  <a:cs typeface="Times New Roman" panose="02020603050405020304" pitchFamily="18" charset="0"/>
                </a:rPr>
                <a:t>là giá trị không đổi trong quá trình thực hiện chương trình. Mỗi hằng thuộc một kiểu dữ liệu nhất định (hằng kiểu số, hăng kiểu xâu kí tự, hằng kiểu lôgic,...).</a:t>
              </a:r>
            </a:p>
            <a:p>
              <a:pPr algn="just" defTabSz="342900">
                <a:lnSpc>
                  <a:spcPct val="150000"/>
                </a:lnSpc>
              </a:pPr>
              <a:r>
                <a:rPr lang="vi-VN" sz="2400" b="1">
                  <a:latin typeface="UTM Avo" panose="02040603050506020204" pitchFamily="18" charset="0"/>
                  <a:cs typeface="Times New Roman" panose="02020603050405020304" pitchFamily="18" charset="0"/>
                </a:rPr>
                <a:t>Biểu thức </a:t>
              </a:r>
              <a:r>
                <a:rPr lang="vi-VN" sz="2400">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a:t>
              </a:r>
            </a:p>
          </p:txBody>
        </p:sp>
      </p:grpSp>
    </p:spTree>
    <p:extLst>
      <p:ext uri="{BB962C8B-B14F-4D97-AF65-F5344CB8AC3E}">
        <p14:creationId xmlns:p14="http://schemas.microsoft.com/office/powerpoint/2010/main" val="42104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5E6D80A-8BE6-4774-8FD5-6C1DB9B450A7}"/>
              </a:ext>
            </a:extLst>
          </p:cNvPr>
          <p:cNvGrpSpPr/>
          <p:nvPr/>
        </p:nvGrpSpPr>
        <p:grpSpPr>
          <a:xfrm>
            <a:off x="634954" y="933221"/>
            <a:ext cx="10501714" cy="2943940"/>
            <a:chOff x="601971" y="415702"/>
            <a:chExt cx="10501714" cy="2943940"/>
          </a:xfrm>
        </p:grpSpPr>
        <p:grpSp>
          <p:nvGrpSpPr>
            <p:cNvPr id="4" name="Group 3">
              <a:extLst>
                <a:ext uri="{FF2B5EF4-FFF2-40B4-BE49-F238E27FC236}">
                  <a16:creationId xmlns:a16="http://schemas.microsoft.com/office/drawing/2014/main" xmlns="" id="{4E235462-7F70-4717-BBA3-D37344DEB7E6}"/>
                </a:ext>
              </a:extLst>
            </p:cNvPr>
            <p:cNvGrpSpPr/>
            <p:nvPr/>
          </p:nvGrpSpPr>
          <p:grpSpPr>
            <a:xfrm>
              <a:off x="1181130" y="415702"/>
              <a:ext cx="9922555" cy="2943940"/>
              <a:chOff x="1189762" y="4241941"/>
              <a:chExt cx="9922555" cy="2943940"/>
            </a:xfrm>
          </p:grpSpPr>
          <p:sp>
            <p:nvSpPr>
              <p:cNvPr id="7" name="Rectangle: Rounded Corners 6">
                <a:extLst>
                  <a:ext uri="{FF2B5EF4-FFF2-40B4-BE49-F238E27FC236}">
                    <a16:creationId xmlns:a16="http://schemas.microsoft.com/office/drawing/2014/main" xmlns="" id="{A4BB3E57-C800-421B-BFBD-A34E6182EC0D}"/>
                  </a:ext>
                </a:extLst>
              </p:cNvPr>
              <p:cNvSpPr/>
              <p:nvPr/>
            </p:nvSpPr>
            <p:spPr>
              <a:xfrm>
                <a:off x="1189762" y="4241941"/>
                <a:ext cx="5392427" cy="294393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D141BF4-17B9-45C7-AB00-9D89661F651B}"/>
                  </a:ext>
                </a:extLst>
              </p:cNvPr>
              <p:cNvSpPr/>
              <p:nvPr/>
            </p:nvSpPr>
            <p:spPr>
              <a:xfrm>
                <a:off x="1492637" y="4395502"/>
                <a:ext cx="4815232" cy="279037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a:t>
                </a:r>
                <a:r>
                  <a:rPr lang="en-US" sz="2400" b="1">
                    <a:latin typeface="UTM Avo" panose="02040603050506020204" pitchFamily="18" charset="0"/>
                    <a:cs typeface="Times New Roman" panose="02020603050405020304" pitchFamily="18" charset="0"/>
                  </a:rPr>
                  <a:t>ỉ</a:t>
                </a:r>
                <a:r>
                  <a:rPr lang="vi-VN" sz="2400" b="1">
                    <a:latin typeface="UTM Avo" panose="02040603050506020204" pitchFamily="18" charset="0"/>
                    <a:cs typeface="Times New Roman" panose="02020603050405020304" pitchFamily="18" charset="0"/>
                  </a:rPr>
                  <a:t> ra hằng, biến, biểu thức và kiểu dữ liệu tương ứng được sử dụng trong chương trình ở Hình 13.4.</a:t>
                </a:r>
              </a:p>
            </p:txBody>
          </p:sp>
        </p:grpSp>
        <p:pic>
          <p:nvPicPr>
            <p:cNvPr id="5" name="Picture 4">
              <a:extLst>
                <a:ext uri="{FF2B5EF4-FFF2-40B4-BE49-F238E27FC236}">
                  <a16:creationId xmlns:a16="http://schemas.microsoft.com/office/drawing/2014/main" xmlns=""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1" name="Shape 835">
            <a:extLst>
              <a:ext uri="{FF2B5EF4-FFF2-40B4-BE49-F238E27FC236}">
                <a16:creationId xmlns:a16="http://schemas.microsoft.com/office/drawing/2014/main" xmlns="" id="{D949314D-311E-4287-895B-F77471D7C6F3}"/>
              </a:ext>
            </a:extLst>
          </p:cNvPr>
          <p:cNvPicPr/>
          <p:nvPr/>
        </p:nvPicPr>
        <p:blipFill>
          <a:blip r:embed="rId3"/>
          <a:stretch/>
        </p:blipFill>
        <p:spPr>
          <a:xfrm>
            <a:off x="6983435" y="512127"/>
            <a:ext cx="4174855" cy="5751513"/>
          </a:xfrm>
          <a:prstGeom prst="rect">
            <a:avLst/>
          </a:prstGeom>
        </p:spPr>
      </p:pic>
    </p:spTree>
    <p:extLst>
      <p:ext uri="{BB962C8B-B14F-4D97-AF65-F5344CB8AC3E}">
        <p14:creationId xmlns:p14="http://schemas.microsoft.com/office/powerpoint/2010/main" val="383619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186224" y="1064549"/>
            <a:ext cx="9730982" cy="3377656"/>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SỬ DỤNG H</a:t>
            </a:r>
            <a:r>
              <a:rPr lang="en-US" sz="4800">
                <a:ln>
                  <a:solidFill>
                    <a:schemeClr val="bg1"/>
                  </a:solidFill>
                </a:ln>
                <a:solidFill>
                  <a:schemeClr val="accent1">
                    <a:lumMod val="75000"/>
                  </a:schemeClr>
                </a:solidFill>
                <a:latin typeface="+mj-lt"/>
              </a:rPr>
              <a:t>Ằ</a:t>
            </a:r>
            <a:r>
              <a:rPr lang="vi-VN" sz="4800">
                <a:ln>
                  <a:solidFill>
                    <a:schemeClr val="bg1"/>
                  </a:solidFill>
                </a:ln>
                <a:solidFill>
                  <a:schemeClr val="accent1">
                    <a:lumMod val="75000"/>
                  </a:schemeClr>
                </a:solidFill>
                <a:latin typeface="+mj-lt"/>
              </a:rPr>
              <a:t>NG, BI</a:t>
            </a:r>
            <a:r>
              <a:rPr lang="en-US" sz="4800">
                <a:ln>
                  <a:solidFill>
                    <a:schemeClr val="bg1"/>
                  </a:solidFill>
                </a:ln>
                <a:solidFill>
                  <a:schemeClr val="accent1">
                    <a:lumMod val="75000"/>
                  </a:schemeClr>
                </a:solidFill>
                <a:latin typeface="+mj-lt"/>
              </a:rPr>
              <a:t>Ế</a:t>
            </a:r>
            <a:r>
              <a:rPr lang="vi-VN" sz="4800">
                <a:ln>
                  <a:solidFill>
                    <a:schemeClr val="bg1"/>
                  </a:solidFill>
                </a:ln>
                <a:solidFill>
                  <a:schemeClr val="accent1">
                    <a:lumMod val="75000"/>
                  </a:schemeClr>
                </a:solidFill>
                <a:latin typeface="+mj-lt"/>
              </a:rPr>
              <a:t>N, BIỂU THỨC</a:t>
            </a:r>
          </a:p>
          <a:p>
            <a:pPr algn="ctr">
              <a:lnSpc>
                <a:spcPct val="150000"/>
              </a:lnSpc>
            </a:pPr>
            <a:r>
              <a:rPr lang="vi-VN" sz="4800">
                <a:ln>
                  <a:solidFill>
                    <a:schemeClr val="bg1"/>
                  </a:solidFill>
                </a:ln>
                <a:solidFill>
                  <a:schemeClr val="accent1">
                    <a:lumMod val="75000"/>
                  </a:schemeClr>
                </a:solidFill>
                <a:latin typeface="+mj-lt"/>
              </a:rPr>
              <a:t>TRONG CHƯƠNG TRÌNH</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54167" y="706657"/>
            <a:ext cx="8856910" cy="4771125"/>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576819" y="813886"/>
            <a:ext cx="8771853" cy="4512069"/>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Mở tệp chương trình </a:t>
            </a:r>
            <a:r>
              <a:rPr lang="vi-VN" sz="3200" b="1">
                <a:solidFill>
                  <a:schemeClr val="accent6">
                    <a:lumMod val="50000"/>
                  </a:schemeClr>
                </a:solidFill>
                <a:latin typeface="UTM Avo" panose="02040603050506020204" pitchFamily="18" charset="0"/>
              </a:rPr>
              <a:t>VeHinh.sb3 </a:t>
            </a:r>
            <a:r>
              <a:rPr lang="vi-VN" sz="3200">
                <a:solidFill>
                  <a:schemeClr val="accent6">
                    <a:lumMod val="50000"/>
                  </a:schemeClr>
                </a:solidFill>
                <a:latin typeface="UTM Avo" panose="02040603050506020204" pitchFamily="18" charset="0"/>
              </a:rPr>
              <a:t>em đã lưu ở Bài 12, bổ sung câu lệnh để được chương trình nâng cấp điều khiển nhân vật di chuyển theo hình có số cạnh nhập vào từ bàn phím như Hình 13.4.</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1814B9E2-EBA0-4B30-A5BC-95144377C64E}"/>
              </a:ext>
            </a:extLst>
          </p:cNvPr>
          <p:cNvSpPr txBox="1"/>
          <p:nvPr/>
        </p:nvSpPr>
        <p:spPr>
          <a:xfrm>
            <a:off x="1495864" y="1217258"/>
            <a:ext cx="9636369" cy="1523494"/>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chương trình Tin học lớp 7, em đâ được học về các kiểu dữ liệu trong phần mềm bảng tính. Em hãy cho biết đó là những kiểu dữ liệu nào.</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extLst>
      <p:ext uri="{BB962C8B-B14F-4D97-AF65-F5344CB8AC3E}">
        <p14:creationId xmlns:p14="http://schemas.microsoft.com/office/powerpoint/2010/main" val="2118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xmlns="" id="{E55C4CD9-B033-463B-A543-D55D3C2BC369}"/>
              </a:ext>
            </a:extLst>
          </p:cNvPr>
          <p:cNvSpPr txBox="1"/>
          <p:nvPr/>
        </p:nvSpPr>
        <p:spPr>
          <a:xfrm>
            <a:off x="631695" y="1252000"/>
            <a:ext cx="10528673" cy="1675843"/>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Mở tệp chương trình </a:t>
            </a:r>
            <a:r>
              <a:rPr lang="vi-VN" altLang="zh-CN" sz="2400" b="1">
                <a:solidFill>
                  <a:schemeClr val="accent1">
                    <a:lumMod val="75000"/>
                  </a:schemeClr>
                </a:solidFill>
                <a:latin typeface="UTM Avo" panose="02040603050506020204" pitchFamily="18" charset="0"/>
                <a:cs typeface="Times New Roman" panose="02020603050405020304" pitchFamily="18" charset="0"/>
              </a:rPr>
              <a:t>VeHinh.sb3 </a:t>
            </a:r>
            <a:r>
              <a:rPr lang="vi-VN" altLang="zh-CN" sz="2400">
                <a:solidFill>
                  <a:schemeClr val="accent1">
                    <a:lumMod val="75000"/>
                  </a:schemeClr>
                </a:solidFill>
                <a:latin typeface="UTM Avo" panose="02040603050506020204" pitchFamily="18" charset="0"/>
                <a:cs typeface="Times New Roman" panose="02020603050405020304" pitchFamily="18" charset="0"/>
              </a:rPr>
              <a:t>trong </a:t>
            </a:r>
            <a:r>
              <a:rPr lang="vi-VN" altLang="zh-CN" sz="2400" b="1">
                <a:solidFill>
                  <a:schemeClr val="accent1">
                    <a:lumMod val="75000"/>
                  </a:schemeClr>
                </a:solidFill>
                <a:latin typeface="UTM Avo" panose="02040603050506020204" pitchFamily="18" charset="0"/>
                <a:cs typeface="Times New Roman" panose="02020603050405020304" pitchFamily="18" charset="0"/>
              </a:rPr>
              <a:t>Scratch</a:t>
            </a:r>
            <a:r>
              <a:rPr lang="vi-VN" altLang="zh-CN" sz="2400">
                <a:solidFill>
                  <a:schemeClr val="accent1">
                    <a:lumMod val="75000"/>
                  </a:schemeClr>
                </a:solidFill>
                <a:latin typeface="UTM Avo" panose="02040603050506020204" pitchFamily="18" charset="0"/>
                <a:cs typeface="Times New Roman" panose="02020603050405020304" pitchFamily="18" charset="0"/>
              </a:rPr>
              <a:t>, chọn chế độ hiển thị tiếng Việt. Lưu tệp với tên mới là </a:t>
            </a:r>
            <a:r>
              <a:rPr lang="vi-VN" altLang="zh-CN" sz="2400" b="1">
                <a:solidFill>
                  <a:schemeClr val="accent1">
                    <a:lumMod val="75000"/>
                  </a:schemeClr>
                </a:solidFill>
                <a:latin typeface="UTM Avo" panose="02040603050506020204" pitchFamily="18" charset="0"/>
                <a:cs typeface="Times New Roman" panose="02020603050405020304" pitchFamily="18" charset="0"/>
              </a:rPr>
              <a:t>DuongDi.sb3</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a:t>
            </a:r>
            <a:r>
              <a:rPr lang="vi-VN" altLang="zh-CN" sz="2400">
                <a:solidFill>
                  <a:schemeClr val="accent1">
                    <a:lumMod val="75000"/>
                  </a:schemeClr>
                </a:solidFill>
                <a:latin typeface="UTM Avo" panose="02040603050506020204" pitchFamily="18" charset="0"/>
                <a:cs typeface="Times New Roman" panose="02020603050405020304" pitchFamily="18" charset="0"/>
              </a:rPr>
              <a:t>. 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 tạo các biến số </a:t>
            </a:r>
            <a:r>
              <a:rPr lang="en-US" altLang="zh-CN" sz="2400">
                <a:solidFill>
                  <a:schemeClr val="accent1">
                    <a:lumMod val="75000"/>
                  </a:schemeClr>
                </a:solidFill>
                <a:latin typeface="UTM Avo" panose="02040603050506020204" pitchFamily="18" charset="0"/>
                <a:cs typeface="Times New Roman" panose="02020603050405020304" pitchFamily="18" charset="0"/>
              </a:rPr>
              <a:t>      ,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xmlns=""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xmlns=""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xmlns=""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xmlns="" id="{F7DAE82C-83D5-490A-A2EA-230023874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xmlns="" id="{33E0640F-973A-48C9-9434-D7DADBC93C9F}"/>
              </a:ext>
            </a:extLst>
          </p:cNvPr>
          <p:cNvGrpSpPr/>
          <p:nvPr/>
        </p:nvGrpSpPr>
        <p:grpSpPr>
          <a:xfrm>
            <a:off x="6036708" y="2319407"/>
            <a:ext cx="1032217" cy="787791"/>
            <a:chOff x="2583180" y="3657600"/>
            <a:chExt cx="1452245" cy="1051560"/>
          </a:xfrm>
        </p:grpSpPr>
        <p:sp>
          <p:nvSpPr>
            <p:cNvPr id="115" name="Rectangle 114">
              <a:extLst>
                <a:ext uri="{FF2B5EF4-FFF2-40B4-BE49-F238E27FC236}">
                  <a16:creationId xmlns:a16="http://schemas.microsoft.com/office/drawing/2014/main" xmlns=""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xmlns=""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18" name="Rectangle: Rounded Corners 117">
            <a:extLst>
              <a:ext uri="{FF2B5EF4-FFF2-40B4-BE49-F238E27FC236}">
                <a16:creationId xmlns:a16="http://schemas.microsoft.com/office/drawing/2014/main" xmlns="" id="{4A5AF403-C09C-44DF-ABD5-D9F61340DDEA}"/>
              </a:ext>
            </a:extLst>
          </p:cNvPr>
          <p:cNvSpPr/>
          <p:nvPr/>
        </p:nvSpPr>
        <p:spPr>
          <a:xfrm>
            <a:off x="10236378" y="2400805"/>
            <a:ext cx="1141047" cy="530071"/>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số bước</a:t>
            </a:r>
          </a:p>
        </p:txBody>
      </p:sp>
      <p:sp>
        <p:nvSpPr>
          <p:cNvPr id="122" name="Rectangle: Rounded Corners 121">
            <a:extLst>
              <a:ext uri="{FF2B5EF4-FFF2-40B4-BE49-F238E27FC236}">
                <a16:creationId xmlns:a16="http://schemas.microsoft.com/office/drawing/2014/main" xmlns="" id="{90A1421D-F367-434E-BE3C-A7870D99E109}"/>
              </a:ext>
            </a:extLst>
          </p:cNvPr>
          <p:cNvSpPr/>
          <p:nvPr/>
        </p:nvSpPr>
        <p:spPr>
          <a:xfrm>
            <a:off x="631695" y="3017520"/>
            <a:ext cx="1320063" cy="527542"/>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góc quay</a:t>
            </a:r>
          </a:p>
        </p:txBody>
      </p:sp>
      <p:sp>
        <p:nvSpPr>
          <p:cNvPr id="123" name="TextBox 122">
            <a:extLst>
              <a:ext uri="{FF2B5EF4-FFF2-40B4-BE49-F238E27FC236}">
                <a16:creationId xmlns:a16="http://schemas.microsoft.com/office/drawing/2014/main" xmlns="" id="{7F9804DC-7E79-4BF9-A770-6E820B0BD019}"/>
              </a:ext>
            </a:extLst>
          </p:cNvPr>
          <p:cNvSpPr txBox="1"/>
          <p:nvPr/>
        </p:nvSpPr>
        <p:spPr>
          <a:xfrm>
            <a:off x="631695" y="3634739"/>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và hoàn thành lệnh 1,2,3 của chương trình.</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4: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tạo hai biểu thức</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và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24" name="Group 123">
            <a:extLst>
              <a:ext uri="{FF2B5EF4-FFF2-40B4-BE49-F238E27FC236}">
                <a16:creationId xmlns:a16="http://schemas.microsoft.com/office/drawing/2014/main" xmlns="" id="{87A83967-C03F-48D8-9B6C-69ED4226E388}"/>
              </a:ext>
            </a:extLst>
          </p:cNvPr>
          <p:cNvGrpSpPr/>
          <p:nvPr/>
        </p:nvGrpSpPr>
        <p:grpSpPr>
          <a:xfrm>
            <a:off x="6087996" y="3457300"/>
            <a:ext cx="1032217" cy="787791"/>
            <a:chOff x="2583180" y="3657600"/>
            <a:chExt cx="1452245" cy="1051560"/>
          </a:xfrm>
        </p:grpSpPr>
        <p:sp>
          <p:nvSpPr>
            <p:cNvPr id="125" name="Rectangle 124">
              <a:extLst>
                <a:ext uri="{FF2B5EF4-FFF2-40B4-BE49-F238E27FC236}">
                  <a16:creationId xmlns:a16="http://schemas.microsoft.com/office/drawing/2014/main" xmlns="" id="{2133EC50-8B28-4483-936E-ACCA3B54F5C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Cảm biến</a:t>
              </a:r>
            </a:p>
          </p:txBody>
        </p:sp>
        <p:sp>
          <p:nvSpPr>
            <p:cNvPr id="126" name="Oval 125">
              <a:extLst>
                <a:ext uri="{FF2B5EF4-FFF2-40B4-BE49-F238E27FC236}">
                  <a16:creationId xmlns:a16="http://schemas.microsoft.com/office/drawing/2014/main" xmlns="" id="{15FDBB00-3415-41C6-A74E-10D8ACA753C9}"/>
                </a:ext>
              </a:extLst>
            </p:cNvPr>
            <p:cNvSpPr/>
            <p:nvPr/>
          </p:nvSpPr>
          <p:spPr>
            <a:xfrm>
              <a:off x="3003302" y="3705078"/>
              <a:ext cx="612000" cy="612000"/>
            </a:xfrm>
            <a:prstGeom prst="ellipse">
              <a:avLst/>
            </a:prstGeom>
            <a:solidFill>
              <a:srgbClr val="35B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7" name="Group 126">
            <a:extLst>
              <a:ext uri="{FF2B5EF4-FFF2-40B4-BE49-F238E27FC236}">
                <a16:creationId xmlns:a16="http://schemas.microsoft.com/office/drawing/2014/main" xmlns="" id="{D0F6ABCF-08E6-45A4-8EA8-C5375EF89AC9}"/>
              </a:ext>
            </a:extLst>
          </p:cNvPr>
          <p:cNvGrpSpPr/>
          <p:nvPr/>
        </p:nvGrpSpPr>
        <p:grpSpPr>
          <a:xfrm>
            <a:off x="8655903" y="3455384"/>
            <a:ext cx="1032217" cy="787791"/>
            <a:chOff x="2583180" y="3657600"/>
            <a:chExt cx="1452245" cy="1051560"/>
          </a:xfrm>
        </p:grpSpPr>
        <p:sp>
          <p:nvSpPr>
            <p:cNvPr id="128" name="Rectangle 127">
              <a:extLst>
                <a:ext uri="{FF2B5EF4-FFF2-40B4-BE49-F238E27FC236}">
                  <a16:creationId xmlns:a16="http://schemas.microsoft.com/office/drawing/2014/main" xmlns="" id="{B39D2347-0F25-4118-8FC7-45CEEAF8FAB9}"/>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Hiển thị</a:t>
              </a:r>
            </a:p>
          </p:txBody>
        </p:sp>
        <p:sp>
          <p:nvSpPr>
            <p:cNvPr id="129" name="Oval 128">
              <a:extLst>
                <a:ext uri="{FF2B5EF4-FFF2-40B4-BE49-F238E27FC236}">
                  <a16:creationId xmlns:a16="http://schemas.microsoft.com/office/drawing/2014/main" xmlns="" id="{AD2B8F85-06BB-4CD8-B410-CC5510759AA0}"/>
                </a:ext>
              </a:extLst>
            </p:cNvPr>
            <p:cNvSpPr/>
            <p:nvPr/>
          </p:nvSpPr>
          <p:spPr>
            <a:xfrm>
              <a:off x="3003302" y="3705078"/>
              <a:ext cx="612000" cy="612000"/>
            </a:xfrm>
            <a:prstGeom prst="ellipse">
              <a:avLst/>
            </a:prstGeom>
            <a:solidFill>
              <a:srgbClr val="D34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0" name="Group 129">
            <a:extLst>
              <a:ext uri="{FF2B5EF4-FFF2-40B4-BE49-F238E27FC236}">
                <a16:creationId xmlns:a16="http://schemas.microsoft.com/office/drawing/2014/main" xmlns="" id="{74830844-26AD-4705-95C1-49749FDB1B5E}"/>
              </a:ext>
            </a:extLst>
          </p:cNvPr>
          <p:cNvGrpSpPr/>
          <p:nvPr/>
        </p:nvGrpSpPr>
        <p:grpSpPr>
          <a:xfrm>
            <a:off x="7408059" y="3455384"/>
            <a:ext cx="1032217" cy="787791"/>
            <a:chOff x="2583180" y="3657600"/>
            <a:chExt cx="1452245" cy="1051560"/>
          </a:xfrm>
        </p:grpSpPr>
        <p:sp>
          <p:nvSpPr>
            <p:cNvPr id="131" name="Rectangle 130">
              <a:extLst>
                <a:ext uri="{FF2B5EF4-FFF2-40B4-BE49-F238E27FC236}">
                  <a16:creationId xmlns:a16="http://schemas.microsoft.com/office/drawing/2014/main" xmlns=""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xmlns=""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3" name="Group 132">
            <a:extLst>
              <a:ext uri="{FF2B5EF4-FFF2-40B4-BE49-F238E27FC236}">
                <a16:creationId xmlns:a16="http://schemas.microsoft.com/office/drawing/2014/main" xmlns="" id="{A0142784-1D17-4447-AB6F-207C4A1A2C07}"/>
              </a:ext>
            </a:extLst>
          </p:cNvPr>
          <p:cNvGrpSpPr/>
          <p:nvPr/>
        </p:nvGrpSpPr>
        <p:grpSpPr>
          <a:xfrm>
            <a:off x="6108388" y="4612468"/>
            <a:ext cx="1299671" cy="787791"/>
            <a:chOff x="2583180" y="3657600"/>
            <a:chExt cx="1828531" cy="1051560"/>
          </a:xfrm>
        </p:grpSpPr>
        <p:sp>
          <p:nvSpPr>
            <p:cNvPr id="134" name="Rectangle 133">
              <a:extLst>
                <a:ext uri="{FF2B5EF4-FFF2-40B4-BE49-F238E27FC236}">
                  <a16:creationId xmlns:a16="http://schemas.microsoft.com/office/drawing/2014/main" xmlns="" id="{2D3370B0-A131-4544-8CF1-9457F0AD8C68}"/>
                </a:ext>
              </a:extLst>
            </p:cNvPr>
            <p:cNvSpPr/>
            <p:nvPr/>
          </p:nvSpPr>
          <p:spPr>
            <a:xfrm>
              <a:off x="2583180" y="3657600"/>
              <a:ext cx="1828531"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phép toán</a:t>
              </a:r>
            </a:p>
          </p:txBody>
        </p:sp>
        <p:sp>
          <p:nvSpPr>
            <p:cNvPr id="135" name="Oval 134">
              <a:extLst>
                <a:ext uri="{FF2B5EF4-FFF2-40B4-BE49-F238E27FC236}">
                  <a16:creationId xmlns:a16="http://schemas.microsoft.com/office/drawing/2014/main" xmlns="" id="{C59CADD8-E7FD-4E36-8F46-4D503EADA809}"/>
                </a:ext>
              </a:extLst>
            </p:cNvPr>
            <p:cNvSpPr/>
            <p:nvPr/>
          </p:nvSpPr>
          <p:spPr>
            <a:xfrm>
              <a:off x="3196274" y="3705078"/>
              <a:ext cx="612000" cy="61199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36" name="Rectangle: Rounded Corners 135">
            <a:extLst>
              <a:ext uri="{FF2B5EF4-FFF2-40B4-BE49-F238E27FC236}">
                <a16:creationId xmlns:a16="http://schemas.microsoft.com/office/drawing/2014/main" xmlns="" id="{B6F0FA49-B5D5-4BFA-BF9B-12B754DEAFC5}"/>
              </a:ext>
            </a:extLst>
          </p:cNvPr>
          <p:cNvSpPr/>
          <p:nvPr/>
        </p:nvSpPr>
        <p:spPr>
          <a:xfrm>
            <a:off x="631695" y="5400259"/>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39" name="Rectangle: Rounded Corners 138">
            <a:extLst>
              <a:ext uri="{FF2B5EF4-FFF2-40B4-BE49-F238E27FC236}">
                <a16:creationId xmlns:a16="http://schemas.microsoft.com/office/drawing/2014/main" xmlns="" id="{9CD8C30D-32E2-4A2F-B6F4-2B499B2D9B6C}"/>
              </a:ext>
            </a:extLst>
          </p:cNvPr>
          <p:cNvSpPr/>
          <p:nvPr/>
        </p:nvSpPr>
        <p:spPr>
          <a:xfrm>
            <a:off x="691144" y="5488021"/>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900</a:t>
            </a:r>
          </a:p>
        </p:txBody>
      </p:sp>
      <p:grpSp>
        <p:nvGrpSpPr>
          <p:cNvPr id="119" name="Group 118">
            <a:extLst>
              <a:ext uri="{FF2B5EF4-FFF2-40B4-BE49-F238E27FC236}">
                <a16:creationId xmlns:a16="http://schemas.microsoft.com/office/drawing/2014/main" xmlns="" id="{95E25730-3ACF-44C4-94FD-6F54376329E7}"/>
              </a:ext>
            </a:extLst>
          </p:cNvPr>
          <p:cNvGrpSpPr/>
          <p:nvPr/>
        </p:nvGrpSpPr>
        <p:grpSpPr>
          <a:xfrm>
            <a:off x="1734261" y="5376820"/>
            <a:ext cx="434993" cy="573234"/>
            <a:chOff x="1734261" y="5788300"/>
            <a:chExt cx="434993" cy="573234"/>
          </a:xfrm>
        </p:grpSpPr>
        <p:sp>
          <p:nvSpPr>
            <p:cNvPr id="137" name="Oval 136">
              <a:extLst>
                <a:ext uri="{FF2B5EF4-FFF2-40B4-BE49-F238E27FC236}">
                  <a16:creationId xmlns:a16="http://schemas.microsoft.com/office/drawing/2014/main" xmlns="" id="{9B1A186B-55C5-4113-A1BB-6557238E2010}"/>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0" name="TextBox 139">
              <a:extLst>
                <a:ext uri="{FF2B5EF4-FFF2-40B4-BE49-F238E27FC236}">
                  <a16:creationId xmlns:a16="http://schemas.microsoft.com/office/drawing/2014/main" xmlns="" id="{E5E3D7BE-B60C-417E-B4E5-0212F145452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grpSp>
        <p:nvGrpSpPr>
          <p:cNvPr id="142" name="Group 141">
            <a:extLst>
              <a:ext uri="{FF2B5EF4-FFF2-40B4-BE49-F238E27FC236}">
                <a16:creationId xmlns:a16="http://schemas.microsoft.com/office/drawing/2014/main" xmlns="" id="{60017E03-6B3B-4644-BA8F-DBFF32259B22}"/>
              </a:ext>
            </a:extLst>
          </p:cNvPr>
          <p:cNvGrpSpPr/>
          <p:nvPr/>
        </p:nvGrpSpPr>
        <p:grpSpPr>
          <a:xfrm>
            <a:off x="9688120" y="2311128"/>
            <a:ext cx="442851" cy="616715"/>
            <a:chOff x="1734261" y="5788300"/>
            <a:chExt cx="434993" cy="573234"/>
          </a:xfrm>
        </p:grpSpPr>
        <p:sp>
          <p:nvSpPr>
            <p:cNvPr id="143" name="Oval 142">
              <a:extLst>
                <a:ext uri="{FF2B5EF4-FFF2-40B4-BE49-F238E27FC236}">
                  <a16:creationId xmlns:a16="http://schemas.microsoft.com/office/drawing/2014/main" xmlns="" id="{999E9193-A759-4B9C-93A0-366BDCEA6D58}"/>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4" name="TextBox 143">
              <a:extLst>
                <a:ext uri="{FF2B5EF4-FFF2-40B4-BE49-F238E27FC236}">
                  <a16:creationId xmlns:a16="http://schemas.microsoft.com/office/drawing/2014/main" xmlns="" id="{FF27B2CB-AA8B-4FA1-8511-EB867DD528F4}"/>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
        <p:nvSpPr>
          <p:cNvPr id="145" name="Rectangle: Rounded Corners 144">
            <a:extLst>
              <a:ext uri="{FF2B5EF4-FFF2-40B4-BE49-F238E27FC236}">
                <a16:creationId xmlns:a16="http://schemas.microsoft.com/office/drawing/2014/main" xmlns="" id="{63646A71-EA08-46BD-80E1-96C1583BBD69}"/>
              </a:ext>
            </a:extLst>
          </p:cNvPr>
          <p:cNvSpPr/>
          <p:nvPr/>
        </p:nvSpPr>
        <p:spPr>
          <a:xfrm>
            <a:off x="3156136" y="5370182"/>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46" name="Rectangle: Rounded Corners 145">
            <a:extLst>
              <a:ext uri="{FF2B5EF4-FFF2-40B4-BE49-F238E27FC236}">
                <a16:creationId xmlns:a16="http://schemas.microsoft.com/office/drawing/2014/main" xmlns="" id="{209A446D-4969-4436-B0E9-5186EC977F5E}"/>
              </a:ext>
            </a:extLst>
          </p:cNvPr>
          <p:cNvSpPr/>
          <p:nvPr/>
        </p:nvSpPr>
        <p:spPr>
          <a:xfrm>
            <a:off x="3215585" y="5457944"/>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360</a:t>
            </a:r>
          </a:p>
        </p:txBody>
      </p:sp>
      <p:grpSp>
        <p:nvGrpSpPr>
          <p:cNvPr id="147" name="Group 146">
            <a:extLst>
              <a:ext uri="{FF2B5EF4-FFF2-40B4-BE49-F238E27FC236}">
                <a16:creationId xmlns:a16="http://schemas.microsoft.com/office/drawing/2014/main" xmlns="" id="{34FC1E2A-D923-482B-B1E7-6D6F29017A01}"/>
              </a:ext>
            </a:extLst>
          </p:cNvPr>
          <p:cNvGrpSpPr/>
          <p:nvPr/>
        </p:nvGrpSpPr>
        <p:grpSpPr>
          <a:xfrm>
            <a:off x="4258702" y="5346743"/>
            <a:ext cx="434993" cy="573234"/>
            <a:chOff x="1734261" y="5788300"/>
            <a:chExt cx="434993" cy="573234"/>
          </a:xfrm>
        </p:grpSpPr>
        <p:sp>
          <p:nvSpPr>
            <p:cNvPr id="148" name="Oval 147">
              <a:extLst>
                <a:ext uri="{FF2B5EF4-FFF2-40B4-BE49-F238E27FC236}">
                  <a16:creationId xmlns:a16="http://schemas.microsoft.com/office/drawing/2014/main" xmlns="" id="{40FBA62D-6FA5-4D1D-8309-066C8E652672}"/>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9" name="TextBox 148">
              <a:extLst>
                <a:ext uri="{FF2B5EF4-FFF2-40B4-BE49-F238E27FC236}">
                  <a16:creationId xmlns:a16="http://schemas.microsoft.com/office/drawing/2014/main" xmlns="" id="{12F6E5EA-D15B-41C8-BCEE-921AD506280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fade">
                                      <p:cBhvr>
                                        <p:cTn id="29" dur="500"/>
                                        <p:tgtEl>
                                          <p:spTgt spid="1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
                                            <p:txEl>
                                              <p:pRg st="0" end="0"/>
                                            </p:txEl>
                                          </p:spTgt>
                                        </p:tgtEl>
                                        <p:attrNameLst>
                                          <p:attrName>style.visibility</p:attrName>
                                        </p:attrNameLst>
                                      </p:cBhvr>
                                      <p:to>
                                        <p:strVal val="visible"/>
                                      </p:to>
                                    </p:set>
                                    <p:animEffect transition="in" filter="wipe(left)">
                                      <p:cBhvr>
                                        <p:cTn id="34" dur="500"/>
                                        <p:tgtEl>
                                          <p:spTgt spid="12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par>
                                <p:cTn id="38" presetID="10" presetClass="entr" presetSubtype="0" fill="hold"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3">
                                            <p:txEl>
                                              <p:pRg st="1" end="1"/>
                                            </p:txEl>
                                          </p:spTgt>
                                        </p:tgtEl>
                                        <p:attrNameLst>
                                          <p:attrName>style.visibility</p:attrName>
                                        </p:attrNameLst>
                                      </p:cBhvr>
                                      <p:to>
                                        <p:strVal val="visible"/>
                                      </p:to>
                                    </p:set>
                                    <p:animEffect transition="in" filter="wipe(left)">
                                      <p:cBhvr>
                                        <p:cTn id="48" dur="500"/>
                                        <p:tgtEl>
                                          <p:spTgt spid="123">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3">
                                            <p:txEl>
                                              <p:pRg st="2" end="2"/>
                                            </p:txEl>
                                          </p:spTgt>
                                        </p:tgtEl>
                                        <p:attrNameLst>
                                          <p:attrName>style.visibility</p:attrName>
                                        </p:attrNameLst>
                                      </p:cBhvr>
                                      <p:to>
                                        <p:strVal val="visible"/>
                                      </p:to>
                                    </p:set>
                                    <p:animEffect transition="in" filter="wipe(left)">
                                      <p:cBhvr>
                                        <p:cTn id="51" dur="500"/>
                                        <p:tgtEl>
                                          <p:spTgt spid="123">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fade">
                                      <p:cBhvr>
                                        <p:cTn id="57" dur="500"/>
                                        <p:tgtEl>
                                          <p:spTgt spid="1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fade">
                                      <p:cBhvr>
                                        <p:cTn id="60" dur="500"/>
                                        <p:tgtEl>
                                          <p:spTgt spid="139"/>
                                        </p:tgtEl>
                                      </p:cBhvr>
                                    </p:animEffect>
                                  </p:childTnLst>
                                </p:cTn>
                              </p:par>
                              <p:par>
                                <p:cTn id="61" presetID="10" presetClass="entr" presetSubtype="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fade">
                                      <p:cBhvr>
                                        <p:cTn id="63" dur="500"/>
                                        <p:tgtEl>
                                          <p:spTgt spid="1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fade">
                                      <p:cBhvr>
                                        <p:cTn id="66" dur="500"/>
                                        <p:tgtEl>
                                          <p:spTgt spid="1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500"/>
                                        <p:tgtEl>
                                          <p:spTgt spid="146"/>
                                        </p:tgtEl>
                                      </p:cBhvr>
                                    </p:animEffect>
                                  </p:childTnLst>
                                </p:cTn>
                              </p:par>
                              <p:par>
                                <p:cTn id="70" presetID="10" presetClass="entr" presetSubtype="0" fill="hold"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18" grpId="0" animBg="1"/>
      <p:bldP spid="122" grpId="0" animBg="1"/>
      <p:bldP spid="123" grpId="0" uiExpand="1" build="p"/>
      <p:bldP spid="136" grpId="0" animBg="1"/>
      <p:bldP spid="139" grpId="0" animBg="1"/>
      <p:bldP spid="145" grpId="0" animBg="1"/>
      <p:bldP spid="1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xmlns="" id="{E55C4CD9-B033-463B-A543-D55D3C2BC369}"/>
              </a:ext>
            </a:extLst>
          </p:cNvPr>
          <p:cNvSpPr txBox="1"/>
          <p:nvPr/>
        </p:nvSpPr>
        <p:spPr>
          <a:xfrm>
            <a:off x="631695" y="1252000"/>
            <a:ext cx="10745730" cy="1121846"/>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và hoàn thành hai câu lệnh 4, 5.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xmlns=""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xmlns=""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xmlns=""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xmlns="" id="{F7DAE82C-83D5-490A-A2EA-230023874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xmlns="" id="{33E0640F-973A-48C9-9434-D7DADBC93C9F}"/>
              </a:ext>
            </a:extLst>
          </p:cNvPr>
          <p:cNvGrpSpPr/>
          <p:nvPr/>
        </p:nvGrpSpPr>
        <p:grpSpPr>
          <a:xfrm>
            <a:off x="6176486" y="1144721"/>
            <a:ext cx="1032217" cy="787791"/>
            <a:chOff x="2583180" y="3657600"/>
            <a:chExt cx="1452245" cy="1051560"/>
          </a:xfrm>
        </p:grpSpPr>
        <p:sp>
          <p:nvSpPr>
            <p:cNvPr id="115" name="Rectangle 114">
              <a:extLst>
                <a:ext uri="{FF2B5EF4-FFF2-40B4-BE49-F238E27FC236}">
                  <a16:creationId xmlns:a16="http://schemas.microsoft.com/office/drawing/2014/main" xmlns=""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xmlns=""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23" name="TextBox 122">
            <a:extLst>
              <a:ext uri="{FF2B5EF4-FFF2-40B4-BE49-F238E27FC236}">
                <a16:creationId xmlns:a16="http://schemas.microsoft.com/office/drawing/2014/main" xmlns="" id="{7F9804DC-7E79-4BF9-A770-6E820B0BD019}"/>
              </a:ext>
            </a:extLst>
          </p:cNvPr>
          <p:cNvSpPr txBox="1"/>
          <p:nvPr/>
        </p:nvSpPr>
        <p:spPr>
          <a:xfrm>
            <a:off x="631695" y="2443011"/>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6</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các biến vào vị trí tương ứng trong các câu lệnh 6, 7, 8</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7: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a:t>
            </a:r>
            <a:r>
              <a:rPr lang="en-US" altLang="zh-CN" sz="2400">
                <a:solidFill>
                  <a:schemeClr val="accent1">
                    <a:lumMod val="75000"/>
                  </a:schemeClr>
                </a:solidFill>
                <a:latin typeface="UTM Avo" panose="02040603050506020204" pitchFamily="18" charset="0"/>
                <a:cs typeface="Times New Roman" panose="02020603050405020304" pitchFamily="18" charset="0"/>
              </a:rPr>
              <a:t>nút</a:t>
            </a:r>
            <a:r>
              <a:rPr lang="vi-VN" altLang="zh-CN" sz="2400">
                <a:solidFill>
                  <a:schemeClr val="accent1">
                    <a:lumMod val="75000"/>
                  </a:schemeClr>
                </a:solidFill>
                <a:latin typeface="UTM Avo" panose="02040603050506020204" pitchFamily="18" charset="0"/>
                <a:cs typeface="Times New Roman" panose="02020603050405020304" pitchFamily="18" charset="0"/>
              </a:rPr>
              <a:t>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chạy chương trình và xem kết quả</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30" name="Group 129">
            <a:extLst>
              <a:ext uri="{FF2B5EF4-FFF2-40B4-BE49-F238E27FC236}">
                <a16:creationId xmlns:a16="http://schemas.microsoft.com/office/drawing/2014/main" xmlns="" id="{74830844-26AD-4705-95C1-49749FDB1B5E}"/>
              </a:ext>
            </a:extLst>
          </p:cNvPr>
          <p:cNvGrpSpPr/>
          <p:nvPr/>
        </p:nvGrpSpPr>
        <p:grpSpPr>
          <a:xfrm>
            <a:off x="6209228" y="2241448"/>
            <a:ext cx="1032217" cy="787791"/>
            <a:chOff x="2583180" y="3657600"/>
            <a:chExt cx="1452245" cy="1051560"/>
          </a:xfrm>
        </p:grpSpPr>
        <p:sp>
          <p:nvSpPr>
            <p:cNvPr id="131" name="Rectangle 130">
              <a:extLst>
                <a:ext uri="{FF2B5EF4-FFF2-40B4-BE49-F238E27FC236}">
                  <a16:creationId xmlns:a16="http://schemas.microsoft.com/office/drawing/2014/main" xmlns=""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xmlns=""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38" name="Shape 773">
            <a:extLst>
              <a:ext uri="{FF2B5EF4-FFF2-40B4-BE49-F238E27FC236}">
                <a16:creationId xmlns:a16="http://schemas.microsoft.com/office/drawing/2014/main" xmlns="" id="{E5D69C88-D159-46D8-9906-5D42A70798EA}"/>
              </a:ext>
            </a:extLst>
          </p:cNvPr>
          <p:cNvPicPr/>
          <p:nvPr/>
        </p:nvPicPr>
        <p:blipFill>
          <a:blip r:embed="rId3"/>
          <a:stretch/>
        </p:blipFill>
        <p:spPr>
          <a:xfrm>
            <a:off x="5806800" y="3515791"/>
            <a:ext cx="701040" cy="673735"/>
          </a:xfrm>
          <a:prstGeom prst="rect">
            <a:avLst/>
          </a:prstGeom>
        </p:spPr>
      </p:pic>
    </p:spTree>
    <p:extLst>
      <p:ext uri="{BB962C8B-B14F-4D97-AF65-F5344CB8AC3E}">
        <p14:creationId xmlns:p14="http://schemas.microsoft.com/office/powerpoint/2010/main" val="22252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3">
                                            <p:txEl>
                                              <p:pRg st="0" end="0"/>
                                            </p:txEl>
                                          </p:spTgt>
                                        </p:tgtEl>
                                        <p:attrNameLst>
                                          <p:attrName>style.visibility</p:attrName>
                                        </p:attrNameLst>
                                      </p:cBhvr>
                                      <p:to>
                                        <p:strVal val="visible"/>
                                      </p:to>
                                    </p:set>
                                    <p:animEffect transition="in" filter="wipe(left)">
                                      <p:cBhvr>
                                        <p:cTn id="21" dur="500"/>
                                        <p:tgtEl>
                                          <p:spTgt spid="12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
                                            <p:txEl>
                                              <p:pRg st="1" end="1"/>
                                            </p:txEl>
                                          </p:spTgt>
                                        </p:tgtEl>
                                        <p:attrNameLst>
                                          <p:attrName>style.visibility</p:attrName>
                                        </p:attrNameLst>
                                      </p:cBhvr>
                                      <p:to>
                                        <p:strVal val="visible"/>
                                      </p:to>
                                    </p:set>
                                    <p:animEffect transition="in" filter="wipe(left)">
                                      <p:cBhvr>
                                        <p:cTn id="29" dur="500"/>
                                        <p:tgtEl>
                                          <p:spTgt spid="12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510166" y="1433716"/>
            <a:ext cx="10605623" cy="4999830"/>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Giả sử r là biến lưu giá trị của bán kính hình tròn. Em hãy cho biết giá trị trả lại của các biểu thức sau và kiểu dữ liệu của chúng trong ngôn ngữ lập trình Scratch với trường hợp r = 5.</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vi-VN"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sử dụng ngôn ngữ lập trình trực quan để viết chương trình tính chu vi đường tròn, diện tích hình tròn với giá trị của bán kính được nhập vào từ bàn phím, thông báo kết quả ra màn h</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nh.</a:t>
            </a: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Shape 843">
            <a:extLst>
              <a:ext uri="{FF2B5EF4-FFF2-40B4-BE49-F238E27FC236}">
                <a16:creationId xmlns:a16="http://schemas.microsoft.com/office/drawing/2014/main" xmlns="" id="{BB467E28-44D0-4EAF-A59C-DEF14B9D635C}"/>
              </a:ext>
            </a:extLst>
          </p:cNvPr>
          <p:cNvPicPr/>
          <p:nvPr/>
        </p:nvPicPr>
        <p:blipFill>
          <a:blip r:embed="rId3"/>
          <a:stretch/>
        </p:blipFill>
        <p:spPr>
          <a:xfrm>
            <a:off x="1273743" y="3317998"/>
            <a:ext cx="2865120" cy="1231265"/>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4" end="4"/>
                                            </p:txEl>
                                          </p:spTgt>
                                        </p:tgtEl>
                                        <p:attrNameLst>
                                          <p:attrName>style.visibility</p:attrName>
                                        </p:attrNameLst>
                                      </p:cBhvr>
                                      <p:to>
                                        <p:strVal val="visible"/>
                                      </p:to>
                                    </p:set>
                                    <p:animEffect transition="in" filter="fade">
                                      <p:cBhvr>
                                        <p:cTn id="14" dur="1000"/>
                                        <p:tgtEl>
                                          <p:spTgt spid="23">
                                            <p:txEl>
                                              <p:pRg st="4" end="4"/>
                                            </p:txEl>
                                          </p:spTgt>
                                        </p:tgtEl>
                                      </p:cBhvr>
                                    </p:animEffect>
                                    <p:anim calcmode="lin" valueType="num">
                                      <p:cBhvr>
                                        <p:cTn id="15"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DA09E34-DFEE-4830-82E0-C6C4ED1A4B3B}"/>
              </a:ext>
            </a:extLst>
          </p:cNvPr>
          <p:cNvSpPr/>
          <p:nvPr/>
        </p:nvSpPr>
        <p:spPr>
          <a:xfrm>
            <a:off x="602308" y="1433716"/>
            <a:ext cx="10675292" cy="2229841"/>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viết chương trình </a:t>
            </a:r>
            <a:r>
              <a:rPr lang="vi-VN" sz="2400" b="1">
                <a:solidFill>
                  <a:prstClr val="black"/>
                </a:solidFill>
                <a:latin typeface="UTM Avo" panose="02040603050506020204" pitchFamily="18" charset="0"/>
                <a:cs typeface="Times New Roman" panose="02020603050405020304" pitchFamily="18" charset="0"/>
              </a:rPr>
              <a:t>Scratch</a:t>
            </a:r>
            <a:r>
              <a:rPr lang="vi-VN" sz="2400">
                <a:solidFill>
                  <a:prstClr val="black"/>
                </a:solidFill>
                <a:latin typeface="UTM Avo" panose="02040603050506020204" pitchFamily="18" charset="0"/>
                <a:cs typeface="Times New Roman" panose="02020603050405020304" pitchFamily="18" charset="0"/>
              </a:rPr>
              <a:t> của riêng mình để giải quyết một bài toán cụ thể trong một môn học như Khoa học tự nhiên, Toán học,... trong đó có sử dụng h</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biến và biểu thức để thực hiện thuật toán.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xmlns=""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xmlns=""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98623" y="1114674"/>
            <a:ext cx="8856910"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KIỂU DỮ LIỆU</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114" y="480287"/>
            <a:ext cx="10649995" cy="3852568"/>
            <a:chOff x="1117200" y="3528268"/>
            <a:chExt cx="10337399" cy="527229"/>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527229"/>
              <a:chOff x="1493120" y="3891280"/>
              <a:chExt cx="10337399" cy="527229"/>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Kiểu dữ liệu</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Em hãy ghép mỗi dòng ở cột Dữ liệu với một dòng phù hợp ở cột Kiểu dữ liệu trong Hình 13.1.</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Em hãy nhập dữ liệu và công thức theo mẫu trong Hình 13.2 vào phần mềm bảng tính và cho biết kết quả được hiển thị ở các ô tính C1, C2 và C3.</a:t>
            </a:r>
          </a:p>
        </p:txBody>
      </p:sp>
      <p:graphicFrame>
        <p:nvGraphicFramePr>
          <p:cNvPr id="15" name="Table 14">
            <a:extLst>
              <a:ext uri="{FF2B5EF4-FFF2-40B4-BE49-F238E27FC236}">
                <a16:creationId xmlns:a16="http://schemas.microsoft.com/office/drawing/2014/main" xmlns="" id="{6D679F75-CD0F-4298-AC8C-BF6E55BE2A21}"/>
              </a:ext>
            </a:extLst>
          </p:cNvPr>
          <p:cNvGraphicFramePr>
            <a:graphicFrameLocks noGrp="1"/>
          </p:cNvGraphicFramePr>
          <p:nvPr>
            <p:extLst>
              <p:ext uri="{D42A27DB-BD31-4B8C-83A1-F6EECF244321}">
                <p14:modId xmlns:p14="http://schemas.microsoft.com/office/powerpoint/2010/main" val="580341936"/>
              </p:ext>
            </p:extLst>
          </p:nvPr>
        </p:nvGraphicFramePr>
        <p:xfrm>
          <a:off x="1336181" y="431154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xmlns="" val="3559415997"/>
                    </a:ext>
                  </a:extLst>
                </a:gridCol>
                <a:gridCol w="2301240">
                  <a:extLst>
                    <a:ext uri="{9D8B030D-6E8A-4147-A177-3AD203B41FA5}">
                      <a16:colId xmlns:a16="http://schemas.microsoft.com/office/drawing/2014/main" xmlns=""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26214262"/>
                  </a:ext>
                </a:extLst>
              </a:tr>
            </a:tbl>
          </a:graphicData>
        </a:graphic>
      </p:graphicFrame>
      <p:pic>
        <p:nvPicPr>
          <p:cNvPr id="19" name="Picture 18">
            <a:extLst>
              <a:ext uri="{FF2B5EF4-FFF2-40B4-BE49-F238E27FC236}">
                <a16:creationId xmlns:a16="http://schemas.microsoft.com/office/drawing/2014/main" xmlns="" id="{1DB9FFD9-7C73-43B0-9B8E-4451A1C6EBCC}"/>
              </a:ext>
            </a:extLst>
          </p:cNvPr>
          <p:cNvPicPr>
            <a:picLocks noChangeAspect="1"/>
          </p:cNvPicPr>
          <p:nvPr/>
        </p:nvPicPr>
        <p:blipFill>
          <a:blip r:embed="rId2"/>
          <a:stretch>
            <a:fillRect/>
          </a:stretch>
        </p:blipFill>
        <p:spPr>
          <a:xfrm>
            <a:off x="7127605" y="4299696"/>
            <a:ext cx="3104762" cy="1733333"/>
          </a:xfrm>
          <a:prstGeom prst="rect">
            <a:avLst/>
          </a:prstGeom>
          <a:ln>
            <a:solidFill>
              <a:schemeClr val="tx1">
                <a:lumMod val="95000"/>
                <a:lumOff val="5000"/>
              </a:schemeClr>
            </a:solidFill>
          </a:ln>
        </p:spPr>
      </p:pic>
      <p:sp>
        <p:nvSpPr>
          <p:cNvPr id="22" name="TextBox 21">
            <a:extLst>
              <a:ext uri="{FF2B5EF4-FFF2-40B4-BE49-F238E27FC236}">
                <a16:creationId xmlns:a16="http://schemas.microsoft.com/office/drawing/2014/main" xmlns="" id="{4A6CCC50-361C-4872-848D-13E915D1589A}"/>
              </a:ext>
            </a:extLst>
          </p:cNvPr>
          <p:cNvSpPr txBox="1"/>
          <p:nvPr/>
        </p:nvSpPr>
        <p:spPr>
          <a:xfrm>
            <a:off x="1051738" y="5933175"/>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1</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Dữ liệu và kiểu d</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ữ</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liệu</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05282129-866C-41B5-B1B1-5D782D2FCC95}"/>
              </a:ext>
            </a:extLst>
          </p:cNvPr>
          <p:cNvSpPr txBox="1"/>
          <p:nvPr/>
        </p:nvSpPr>
        <p:spPr>
          <a:xfrm>
            <a:off x="6023000" y="5935212"/>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2. Các phép toán</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1545084" y="1045304"/>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FF0000"/>
                </a:solidFill>
                <a:latin typeface="UTM Avo" panose="02040603050506020204" pitchFamily="18" charset="0"/>
                <a:cs typeface="Times New Roman" panose="02020603050405020304" pitchFamily="18" charset="0"/>
              </a:rPr>
              <a:t>D</a:t>
            </a:r>
            <a:r>
              <a:rPr lang="vi-VN" sz="2400">
                <a:solidFill>
                  <a:srgbClr val="FF0000"/>
                </a:solidFill>
                <a:latin typeface="UTM Avo" panose="02040603050506020204" pitchFamily="18" charset="0"/>
                <a:cs typeface="Times New Roman" panose="02020603050405020304" pitchFamily="18" charset="0"/>
              </a:rPr>
              <a:t>ữ liệu thuộc kiểu văn bản</a:t>
            </a:r>
          </a:p>
        </p:txBody>
      </p:sp>
      <p:graphicFrame>
        <p:nvGraphicFramePr>
          <p:cNvPr id="14" name="Table 13">
            <a:extLst>
              <a:ext uri="{FF2B5EF4-FFF2-40B4-BE49-F238E27FC236}">
                <a16:creationId xmlns:a16="http://schemas.microsoft.com/office/drawing/2014/main" xmlns="" id="{63804807-7C22-4A0B-A0A7-01DB8431C17D}"/>
              </a:ext>
            </a:extLst>
          </p:cNvPr>
          <p:cNvGraphicFramePr>
            <a:graphicFrameLocks noGrp="1"/>
          </p:cNvGraphicFramePr>
          <p:nvPr>
            <p:extLst>
              <p:ext uri="{D42A27DB-BD31-4B8C-83A1-F6EECF244321}">
                <p14:modId xmlns:p14="http://schemas.microsoft.com/office/powerpoint/2010/main" val="3679740727"/>
              </p:ext>
            </p:extLst>
          </p:nvPr>
        </p:nvGraphicFramePr>
        <p:xfrm>
          <a:off x="6096000" y="48309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xmlns="" val="3559415997"/>
                    </a:ext>
                  </a:extLst>
                </a:gridCol>
                <a:gridCol w="2301240">
                  <a:extLst>
                    <a:ext uri="{9D8B030D-6E8A-4147-A177-3AD203B41FA5}">
                      <a16:colId xmlns:a16="http://schemas.microsoft.com/office/drawing/2014/main" xmlns=""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26214262"/>
                  </a:ext>
                </a:extLst>
              </a:tr>
            </a:tbl>
          </a:graphicData>
        </a:graphic>
      </p:graphicFrame>
      <p:sp>
        <p:nvSpPr>
          <p:cNvPr id="15" name="TextBox 14">
            <a:extLst>
              <a:ext uri="{FF2B5EF4-FFF2-40B4-BE49-F238E27FC236}">
                <a16:creationId xmlns:a16="http://schemas.microsoft.com/office/drawing/2014/main" xmlns="" id="{EC1E038F-574A-48FA-AC80-961E272E1959}"/>
              </a:ext>
            </a:extLst>
          </p:cNvPr>
          <p:cNvSpPr txBox="1"/>
          <p:nvPr/>
        </p:nvSpPr>
        <p:spPr>
          <a:xfrm>
            <a:off x="1545084" y="1607518"/>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D34CD6"/>
                </a:solidFill>
                <a:latin typeface="UTM Avo" panose="02040603050506020204" pitchFamily="18" charset="0"/>
                <a:cs typeface="Times New Roman" panose="02020603050405020304" pitchFamily="18" charset="0"/>
              </a:rPr>
              <a:t>Dữ liệu thuộc kiểu số</a:t>
            </a:r>
            <a:endParaRPr lang="vi-VN" sz="2400">
              <a:solidFill>
                <a:srgbClr val="D34CD6"/>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20C26C41-1640-4DFE-B53E-2E34FB6B8BB8}"/>
              </a:ext>
            </a:extLst>
          </p:cNvPr>
          <p:cNvSpPr/>
          <p:nvPr/>
        </p:nvSpPr>
        <p:spPr>
          <a:xfrm>
            <a:off x="6070600" y="1045304"/>
            <a:ext cx="2501900" cy="5262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F598AB3-2622-415D-B8A1-44512B9FFFD2}"/>
              </a:ext>
            </a:extLst>
          </p:cNvPr>
          <p:cNvSpPr/>
          <p:nvPr/>
        </p:nvSpPr>
        <p:spPr>
          <a:xfrm>
            <a:off x="6085840" y="1609184"/>
            <a:ext cx="2501900" cy="526298"/>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DA399489-4402-4535-ADE2-34445D4430B4}"/>
              </a:ext>
            </a:extLst>
          </p:cNvPr>
          <p:cNvPicPr>
            <a:picLocks noChangeAspect="1"/>
          </p:cNvPicPr>
          <p:nvPr/>
        </p:nvPicPr>
        <p:blipFill>
          <a:blip r:embed="rId3"/>
          <a:stretch>
            <a:fillRect/>
          </a:stretch>
        </p:blipFill>
        <p:spPr>
          <a:xfrm>
            <a:off x="1877180" y="3082377"/>
            <a:ext cx="3104762" cy="1733333"/>
          </a:xfrm>
          <a:prstGeom prst="rect">
            <a:avLst/>
          </a:prstGeom>
          <a:ln>
            <a:solidFill>
              <a:schemeClr val="tx1">
                <a:lumMod val="95000"/>
                <a:lumOff val="5000"/>
              </a:schemeClr>
            </a:solidFill>
          </a:ln>
        </p:spPr>
      </p:pic>
      <p:sp>
        <p:nvSpPr>
          <p:cNvPr id="18" name="Arrow: Right 17">
            <a:extLst>
              <a:ext uri="{FF2B5EF4-FFF2-40B4-BE49-F238E27FC236}">
                <a16:creationId xmlns:a16="http://schemas.microsoft.com/office/drawing/2014/main" xmlns="" id="{980B5B55-2662-4DA0-8D5C-102A2C00894E}"/>
              </a:ext>
            </a:extLst>
          </p:cNvPr>
          <p:cNvSpPr/>
          <p:nvPr/>
        </p:nvSpPr>
        <p:spPr>
          <a:xfrm>
            <a:off x="5227825" y="3429000"/>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D0FE2A1A-825A-4F3C-94F8-8B6FE387A446}"/>
              </a:ext>
            </a:extLst>
          </p:cNvPr>
          <p:cNvPicPr>
            <a:picLocks noChangeAspect="1"/>
          </p:cNvPicPr>
          <p:nvPr/>
        </p:nvPicPr>
        <p:blipFill>
          <a:blip r:embed="rId4"/>
          <a:stretch>
            <a:fillRect/>
          </a:stretch>
        </p:blipFill>
        <p:spPr>
          <a:xfrm>
            <a:off x="7582673" y="3057748"/>
            <a:ext cx="3057143" cy="1723810"/>
          </a:xfrm>
          <a:prstGeom prst="rect">
            <a:avLst/>
          </a:prstGeom>
          <a:ln>
            <a:solidFill>
              <a:schemeClr val="tx1"/>
            </a:solidFill>
          </a:ln>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32" presetClass="emph" presetSubtype="0" fill="hold" grpId="1" nodeType="after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32" presetClass="emph" presetSubtype="0" fill="hold" grpId="1" nodeType="after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P spid="3" grpId="0" animBg="1"/>
      <p:bldP spid="3" grpId="1" animBg="1"/>
      <p:bldP spid="16" grpId="0" animBg="1"/>
      <p:bldP spid="16"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các ngôn ngữ lập trình, dữ liệu được phân loại thành những kiểu khác nhau để có thể lưu trữ và áp dụng những phép toán phù hợp. Số được phân loại thành kiểu số nguyên hoặc số thực, văn bản được phân loại thành kiểu kí tự hoặc</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xâu kí tự, các điều kiện hay các phép so sánh được phân loại thành kiểu lôgic,...</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542CA1B9-98E0-402C-A1B5-D60D02CCA27D}"/>
              </a:ext>
            </a:extLst>
          </p:cNvPr>
          <p:cNvSpPr/>
          <p:nvPr/>
        </p:nvSpPr>
        <p:spPr>
          <a:xfrm>
            <a:off x="1495865" y="403266"/>
            <a:ext cx="9636368" cy="2534806"/>
          </a:xfrm>
          <a:prstGeom prst="wedgeRoundRectCallout">
            <a:avLst>
              <a:gd name="adj1" fmla="val -35300"/>
              <a:gd name="adj2" fmla="val 96208"/>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1814B9E2-EBA0-4B30-A5BC-95144377C64E}"/>
              </a:ext>
            </a:extLst>
          </p:cNvPr>
          <p:cNvSpPr txBox="1"/>
          <p:nvPr/>
        </p:nvSpPr>
        <p:spPr>
          <a:xfrm>
            <a:off x="1495864" y="594272"/>
            <a:ext cx="96363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bao gồm một tập hợp giá trị và một số phép toán trên những giá trị đó. Ngôn ngữ lập trình </a:t>
            </a:r>
            <a:r>
              <a:rPr lang="vi-VN" sz="2400" b="1">
                <a:solidFill>
                  <a:schemeClr val="accent6">
                    <a:lumMod val="50000"/>
                  </a:schemeClr>
                </a:solidFill>
                <a:latin typeface="UTM Avo" panose="02040603050506020204" pitchFamily="18" charset="0"/>
                <a:cs typeface="Times New Roman" panose="02020603050405020304" pitchFamily="18" charset="0"/>
              </a:rPr>
              <a:t>Scratch</a:t>
            </a:r>
            <a:r>
              <a:rPr lang="vi-VN" sz="2400">
                <a:solidFill>
                  <a:schemeClr val="accent6">
                    <a:lumMod val="50000"/>
                  </a:schemeClr>
                </a:solidFill>
                <a:latin typeface="UTM Avo" panose="02040603050506020204" pitchFamily="18" charset="0"/>
                <a:cs typeface="Times New Roman" panose="02020603050405020304" pitchFamily="18" charset="0"/>
              </a:rPr>
              <a:t> có ba kiểu dữ liệu là </a:t>
            </a:r>
            <a:r>
              <a:rPr lang="vi-VN" sz="2400" b="1">
                <a:solidFill>
                  <a:schemeClr val="accent6">
                    <a:lumMod val="50000"/>
                  </a:schemeClr>
                </a:solidFill>
                <a:latin typeface="UTM Avo" panose="02040603050506020204" pitchFamily="18" charset="0"/>
                <a:cs typeface="Times New Roman" panose="02020603050405020304" pitchFamily="18" charset="0"/>
              </a:rPr>
              <a:t>kiểu số</a:t>
            </a:r>
            <a:r>
              <a:rPr lang="vi-VN" sz="2400">
                <a:solidFill>
                  <a:schemeClr val="accent6">
                    <a:lumMod val="50000"/>
                  </a:schemeClr>
                </a:solidFill>
                <a:latin typeface="UTM Avo" panose="02040603050506020204" pitchFamily="18" charset="0"/>
                <a:cs typeface="Times New Roman" panose="02020603050405020304" pitchFamily="18" charset="0"/>
              </a:rPr>
              <a:t>, </a:t>
            </a:r>
            <a:r>
              <a:rPr lang="vi-VN" sz="2400" b="1">
                <a:solidFill>
                  <a:schemeClr val="accent6">
                    <a:lumMod val="50000"/>
                  </a:schemeClr>
                </a:solidFill>
                <a:latin typeface="UTM Avo" panose="02040603050506020204" pitchFamily="18" charset="0"/>
                <a:cs typeface="Times New Roman" panose="02020603050405020304" pitchFamily="18" charset="0"/>
              </a:rPr>
              <a:t>kiểu xâu kí tự </a:t>
            </a:r>
            <a:r>
              <a:rPr lang="vi-VN" sz="2400">
                <a:solidFill>
                  <a:schemeClr val="accent6">
                    <a:lumMod val="50000"/>
                  </a:schemeClr>
                </a:solidFill>
                <a:latin typeface="UTM Avo" panose="02040603050506020204" pitchFamily="18" charset="0"/>
                <a:cs typeface="Times New Roman" panose="02020603050405020304" pitchFamily="18" charset="0"/>
              </a:rPr>
              <a:t>và </a:t>
            </a:r>
            <a:r>
              <a:rPr lang="vi-VN" sz="2400" b="1">
                <a:solidFill>
                  <a:schemeClr val="accent6">
                    <a:lumMod val="50000"/>
                  </a:schemeClr>
                </a:solidFill>
                <a:latin typeface="UTM Avo" panose="02040603050506020204" pitchFamily="18" charset="0"/>
                <a:cs typeface="Times New Roman" panose="02020603050405020304" pitchFamily="18" charset="0"/>
              </a:rPr>
              <a:t>kiểu lôgic</a:t>
            </a:r>
            <a:r>
              <a:rPr lang="vi-VN" sz="2400">
                <a:solidFill>
                  <a:schemeClr val="accent6">
                    <a:lumMod val="50000"/>
                  </a:schemeClr>
                </a:solidFill>
                <a:latin typeface="UTM Avo" panose="02040603050506020204" pitchFamily="18" charset="0"/>
                <a:cs typeface="Times New Roman" panose="02020603050405020304" pitchFamily="18" charset="0"/>
              </a:rPr>
              <a:t>. Bảng 13.1 mô tả tập hợp giá trị của ba kiểu dữ liệu này.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graphicFrame>
        <p:nvGraphicFramePr>
          <p:cNvPr id="4" name="Table 3">
            <a:extLst>
              <a:ext uri="{FF2B5EF4-FFF2-40B4-BE49-F238E27FC236}">
                <a16:creationId xmlns:a16="http://schemas.microsoft.com/office/drawing/2014/main" xmlns="" id="{92B7ADF7-409D-4919-8D02-352EB2843BEF}"/>
              </a:ext>
            </a:extLst>
          </p:cNvPr>
          <p:cNvGraphicFramePr>
            <a:graphicFrameLocks noGrp="1"/>
          </p:cNvGraphicFramePr>
          <p:nvPr>
            <p:extLst>
              <p:ext uri="{D42A27DB-BD31-4B8C-83A1-F6EECF244321}">
                <p14:modId xmlns:p14="http://schemas.microsoft.com/office/powerpoint/2010/main" val="2487372218"/>
              </p:ext>
            </p:extLst>
          </p:nvPr>
        </p:nvGraphicFramePr>
        <p:xfrm>
          <a:off x="3177166" y="3705903"/>
          <a:ext cx="8154649" cy="2684272"/>
        </p:xfrm>
        <a:graphic>
          <a:graphicData uri="http://schemas.openxmlformats.org/drawingml/2006/table">
            <a:tbl>
              <a:tblPr/>
              <a:tblGrid>
                <a:gridCol w="1813809">
                  <a:extLst>
                    <a:ext uri="{9D8B030D-6E8A-4147-A177-3AD203B41FA5}">
                      <a16:colId xmlns:a16="http://schemas.microsoft.com/office/drawing/2014/main" xmlns="" val="862503235"/>
                    </a:ext>
                  </a:extLst>
                </a:gridCol>
                <a:gridCol w="3604385">
                  <a:extLst>
                    <a:ext uri="{9D8B030D-6E8A-4147-A177-3AD203B41FA5}">
                      <a16:colId xmlns:a16="http://schemas.microsoft.com/office/drawing/2014/main" xmlns="" val="1331953522"/>
                    </a:ext>
                  </a:extLst>
                </a:gridCol>
                <a:gridCol w="1097280">
                  <a:extLst>
                    <a:ext uri="{9D8B030D-6E8A-4147-A177-3AD203B41FA5}">
                      <a16:colId xmlns:a16="http://schemas.microsoft.com/office/drawing/2014/main" xmlns="" val="3345040531"/>
                    </a:ext>
                  </a:extLst>
                </a:gridCol>
                <a:gridCol w="1639175">
                  <a:extLst>
                    <a:ext uri="{9D8B030D-6E8A-4147-A177-3AD203B41FA5}">
                      <a16:colId xmlns:a16="http://schemas.microsoft.com/office/drawing/2014/main" xmlns="" val="2844312541"/>
                    </a:ext>
                  </a:extLst>
                </a:gridCol>
              </a:tblGrid>
              <a:tr h="219075">
                <a:tc>
                  <a:txBody>
                    <a:bodyPr/>
                    <a:lstStyle/>
                    <a:p>
                      <a:pPr marL="0" indent="0">
                        <a:lnSpc>
                          <a:spcPct val="120000"/>
                        </a:lnSpc>
                        <a:spcAft>
                          <a:spcPts val="400"/>
                        </a:spcAft>
                      </a:pPr>
                      <a:r>
                        <a:rPr lang="vi-VN" sz="2400" b="1">
                          <a:effectLst/>
                          <a:latin typeface="Arial" panose="020B0604020202020204" pitchFamily="34" charset="0"/>
                          <a:ea typeface="Arial" panose="020B0604020202020204" pitchFamily="34" charset="0"/>
                        </a:rPr>
                        <a:t>Ki</a:t>
                      </a:r>
                      <a:r>
                        <a:rPr lang="en-US" sz="2400" b="1">
                          <a:effectLst/>
                          <a:latin typeface="Arial" panose="020B0604020202020204" pitchFamily="34" charset="0"/>
                          <a:ea typeface="Arial" panose="020B0604020202020204" pitchFamily="34" charset="0"/>
                        </a:rPr>
                        <a:t>ể</a:t>
                      </a:r>
                      <a:r>
                        <a:rPr lang="vi-VN" sz="2400" b="1">
                          <a:effectLst/>
                          <a:latin typeface="Arial" panose="020B0604020202020204" pitchFamily="34" charset="0"/>
                          <a:ea typeface="Arial" panose="020B0604020202020204" pitchFamily="34" charset="0"/>
                        </a:rPr>
                        <a:t>u d</a:t>
                      </a:r>
                      <a:r>
                        <a:rPr lang="vi-VN" sz="2400" b="1">
                          <a:solidFill>
                            <a:srgbClr val="000000"/>
                          </a:solidFill>
                          <a:effectLst/>
                          <a:latin typeface="Arial" panose="020B0604020202020204" pitchFamily="34" charset="0"/>
                          <a:ea typeface="Arial" panose="020B0604020202020204" pitchFamily="34" charset="0"/>
                        </a:rPr>
                        <a:t>ữ liệu</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Tập hợp giá trị</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gridSpan="2">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Ví dụ</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hMerge="1">
                  <a:txBody>
                    <a:bodyPr/>
                    <a:lstStyle/>
                    <a:p>
                      <a:endParaRPr lang="en-US"/>
                    </a:p>
                  </a:txBody>
                  <a:tcPr/>
                </a:tc>
                <a:extLst>
                  <a:ext uri="{0D108BD9-81ED-4DB2-BD59-A6C34878D82A}">
                    <a16:rowId xmlns:a16="http://schemas.microsoft.com/office/drawing/2014/main" xmlns="" val="2412438529"/>
                  </a:ext>
                </a:extLst>
              </a:tr>
              <a:tr h="26225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a:t>
                      </a:r>
                      <a:r>
                        <a:rPr lang="en-US" sz="2400">
                          <a:solidFill>
                            <a:srgbClr val="000000"/>
                          </a:solidFill>
                          <a:effectLst/>
                          <a:latin typeface="Arial" panose="020B0604020202020204" pitchFamily="34" charset="0"/>
                          <a:ea typeface="Arial" panose="020B0604020202020204" pitchFamily="34" charset="0"/>
                        </a:rPr>
                        <a:t>ố</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Số nguyên và số thập </a:t>
                      </a:r>
                      <a:r>
                        <a:rPr lang="en-US" sz="2400">
                          <a:solidFill>
                            <a:srgbClr val="000000"/>
                          </a:solidFill>
                          <a:effectLst/>
                          <a:latin typeface="Arial" panose="020B0604020202020204" pitchFamily="34" charset="0"/>
                          <a:ea typeface="Arial" panose="020B0604020202020204" pitchFamily="34" charset="0"/>
                        </a:rPr>
                        <a:t> </a:t>
                      </a:r>
                    </a:p>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phân</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15</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3.141592</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70811311"/>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Kí tự hoặc 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Computer</a:t>
                      </a:r>
                      <a:endParaRPr lang="en-US" sz="2400">
                        <a:effectLst/>
                        <a:latin typeface="Arial" panose="020B0604020202020204" pitchFamily="34" charset="0"/>
                        <a:ea typeface="Arial" panose="020B0604020202020204" pitchFamily="34" charset="0"/>
                      </a:endParaRPr>
                    </a:p>
                  </a:txBody>
                  <a:tcPr marL="6350" marR="63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15168059"/>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Logic</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Hai giá trị </a:t>
                      </a:r>
                      <a:r>
                        <a:rPr lang="vi-VN" sz="2400" i="1">
                          <a:solidFill>
                            <a:srgbClr val="000000"/>
                          </a:solidFill>
                          <a:effectLst/>
                          <a:latin typeface="Arial" panose="020B0604020202020204" pitchFamily="34" charset="0"/>
                          <a:ea typeface="Arial" panose="020B0604020202020204" pitchFamily="34" charset="0"/>
                        </a:rPr>
                        <a:t>true</a:t>
                      </a:r>
                      <a:r>
                        <a:rPr lang="vi-VN" sz="2400">
                          <a:solidFill>
                            <a:srgbClr val="000000"/>
                          </a:solidFill>
                          <a:effectLst/>
                          <a:latin typeface="Arial" panose="020B0604020202020204" pitchFamily="34" charset="0"/>
                          <a:ea typeface="Arial" panose="020B0604020202020204" pitchFamily="34" charset="0"/>
                        </a:rPr>
                        <a:t> (đúng) và </a:t>
                      </a:r>
                      <a:r>
                        <a:rPr lang="vi-VN" sz="2400" i="1">
                          <a:solidFill>
                            <a:srgbClr val="000000"/>
                          </a:solidFill>
                          <a:effectLst/>
                          <a:latin typeface="Arial" panose="020B0604020202020204" pitchFamily="34" charset="0"/>
                          <a:ea typeface="Arial" panose="020B0604020202020204" pitchFamily="34" charset="0"/>
                        </a:rPr>
                        <a:t>false</a:t>
                      </a:r>
                      <a:r>
                        <a:rPr lang="vi-VN" sz="2400">
                          <a:solidFill>
                            <a:srgbClr val="000000"/>
                          </a:solidFill>
                          <a:effectLst/>
                          <a:latin typeface="Arial" panose="020B0604020202020204" pitchFamily="34" charset="0"/>
                          <a:ea typeface="Arial" panose="020B0604020202020204" pitchFamily="34" charset="0"/>
                        </a:rPr>
                        <a:t> (sai)</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i="1">
                          <a:solidFill>
                            <a:srgbClr val="000000"/>
                          </a:solidFill>
                          <a:effectLst/>
                          <a:latin typeface="Arial" panose="020B0604020202020204" pitchFamily="34" charset="0"/>
                          <a:ea typeface="Arial" panose="020B0604020202020204" pitchFamily="34" charset="0"/>
                        </a:rPr>
                        <a:t> </a:t>
                      </a:r>
                      <a:r>
                        <a:rPr lang="vi-VN" sz="2400" i="1">
                          <a:solidFill>
                            <a:srgbClr val="000000"/>
                          </a:solidFill>
                          <a:effectLst/>
                          <a:latin typeface="Arial" panose="020B0604020202020204" pitchFamily="34" charset="0"/>
                          <a:ea typeface="Arial" panose="020B0604020202020204" pitchFamily="34" charset="0"/>
                        </a:rPr>
                        <a:t>false</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i="1">
                          <a:solidFill>
                            <a:srgbClr val="000000"/>
                          </a:solidFill>
                          <a:effectLst/>
                          <a:latin typeface="Arial" panose="020B0604020202020204" pitchFamily="34" charset="0"/>
                          <a:ea typeface="Arial" panose="020B0604020202020204" pitchFamily="34" charset="0"/>
                        </a:rPr>
                        <a:t>true</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38057833"/>
                  </a:ext>
                </a:extLst>
              </a:tr>
            </a:tbl>
          </a:graphicData>
        </a:graphic>
      </p:graphicFrame>
    </p:spTree>
    <p:extLst>
      <p:ext uri="{BB962C8B-B14F-4D97-AF65-F5344CB8AC3E}">
        <p14:creationId xmlns:p14="http://schemas.microsoft.com/office/powerpoint/2010/main" val="38865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1814B9E2-EBA0-4B30-A5BC-95144377C64E}"/>
              </a:ext>
            </a:extLst>
          </p:cNvPr>
          <p:cNvSpPr txBox="1"/>
          <p:nvPr/>
        </p:nvSpPr>
        <p:spPr>
          <a:xfrm>
            <a:off x="512884" y="573865"/>
            <a:ext cx="3570915" cy="55122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được trang bị một số phép toán. Ngược lại, mỗi phép toán đều cho kết quả là giá trị thuộc một kiểu dữ liệu nhất định. Bảng 13.2. mô tả những phép toán cơ bản trên ba kiểu dữ liệu của ngôn ngữ lập trình Scratch.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802E24BA-A9FA-47C7-A80C-16BDCC707C78}"/>
              </a:ext>
            </a:extLst>
          </p:cNvPr>
          <p:cNvPicPr>
            <a:picLocks noChangeAspect="1"/>
          </p:cNvPicPr>
          <p:nvPr/>
        </p:nvPicPr>
        <p:blipFill>
          <a:blip r:embed="rId2"/>
          <a:stretch>
            <a:fillRect/>
          </a:stretch>
        </p:blipFill>
        <p:spPr>
          <a:xfrm>
            <a:off x="4293773" y="748997"/>
            <a:ext cx="6904762" cy="5314286"/>
          </a:xfrm>
          <a:prstGeom prst="rect">
            <a:avLst/>
          </a:prstGeom>
        </p:spPr>
      </p:pic>
    </p:spTree>
    <p:extLst>
      <p:ext uri="{BB962C8B-B14F-4D97-AF65-F5344CB8AC3E}">
        <p14:creationId xmlns:p14="http://schemas.microsoft.com/office/powerpoint/2010/main" val="27373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86A6E4C-B391-41DE-8315-B97BEC1E2FF3}"/>
              </a:ext>
            </a:extLst>
          </p:cNvPr>
          <p:cNvGrpSpPr/>
          <p:nvPr/>
        </p:nvGrpSpPr>
        <p:grpSpPr>
          <a:xfrm>
            <a:off x="634553" y="1139527"/>
            <a:ext cx="10570890" cy="3272452"/>
            <a:chOff x="541427" y="4308536"/>
            <a:chExt cx="10570890" cy="3553826"/>
          </a:xfrm>
        </p:grpSpPr>
        <p:grpSp>
          <p:nvGrpSpPr>
            <p:cNvPr id="6" name="Group 5">
              <a:extLst>
                <a:ext uri="{FF2B5EF4-FFF2-40B4-BE49-F238E27FC236}">
                  <a16:creationId xmlns:a16="http://schemas.microsoft.com/office/drawing/2014/main" xmlns="" id="{EAC95955-D97D-49E0-83D8-F785C4AE2088}"/>
                </a:ext>
              </a:extLst>
            </p:cNvPr>
            <p:cNvGrpSpPr/>
            <p:nvPr/>
          </p:nvGrpSpPr>
          <p:grpSpPr>
            <a:xfrm>
              <a:off x="541427" y="4308536"/>
              <a:ext cx="10550107" cy="3553826"/>
              <a:chOff x="541575" y="4360490"/>
              <a:chExt cx="10400346" cy="3553826"/>
            </a:xfrm>
          </p:grpSpPr>
          <p:sp>
            <p:nvSpPr>
              <p:cNvPr id="9" name="Rectangle: Rounded Corners 8">
                <a:extLst>
                  <a:ext uri="{FF2B5EF4-FFF2-40B4-BE49-F238E27FC236}">
                    <a16:creationId xmlns:a16="http://schemas.microsoft.com/office/drawing/2014/main" xmlns="" id="{6560A8A1-E119-4FC6-9840-B076C68DA9E0}"/>
                  </a:ext>
                </a:extLst>
              </p:cNvPr>
              <p:cNvSpPr/>
              <p:nvPr/>
            </p:nvSpPr>
            <p:spPr>
              <a:xfrm>
                <a:off x="1181534" y="4594429"/>
                <a:ext cx="9760387" cy="33198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xmlns=""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9EA8E9D-359C-4EA2-8D70-19FD5ED82FBB}"/>
                </a:ext>
              </a:extLst>
            </p:cNvPr>
            <p:cNvSpPr/>
            <p:nvPr/>
          </p:nvSpPr>
          <p:spPr>
            <a:xfrm>
              <a:off x="1493476" y="4562973"/>
              <a:ext cx="9598058" cy="303030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Mỗi kiểu dữ liệu </a:t>
              </a:r>
              <a:r>
                <a:rPr lang="vi-VN" sz="2400">
                  <a:latin typeface="UTM Avo" panose="02040603050506020204" pitchFamily="18" charset="0"/>
                  <a:cs typeface="Times New Roman" panose="02020603050405020304" pitchFamily="18" charset="0"/>
                </a:rPr>
                <a:t>là một tập hợp các giá trị mà một biến thuộc kiểu đó có thể nhận. Mỗi kiểu dữ liệu được trang bị một số phép toán.</a:t>
              </a:r>
            </a:p>
            <a:p>
              <a:pPr algn="just" defTabSz="342900">
                <a:lnSpc>
                  <a:spcPct val="150000"/>
                </a:lnSpc>
              </a:pPr>
              <a:r>
                <a:rPr lang="vi-VN" sz="2400">
                  <a:latin typeface="UTM Avo" panose="02040603050506020204" pitchFamily="18" charset="0"/>
                  <a:cs typeface="Times New Roman" panose="02020603050405020304" pitchFamily="18" charset="0"/>
                </a:rPr>
                <a:t>•	Ba kiểu dữ liệu phổ biến trong ngôn ngữ lập trình trực quan là: </a:t>
              </a:r>
              <a:r>
                <a:rPr lang="vi-VN" sz="2400" b="1">
                  <a:latin typeface="UTM Avo" panose="02040603050506020204" pitchFamily="18" charset="0"/>
                  <a:cs typeface="Times New Roman" panose="02020603050405020304" pitchFamily="18" charset="0"/>
                </a:rPr>
                <a:t>kiểu số, kiểu xâu kí tự, kiểu lôgic</a:t>
              </a:r>
              <a:r>
                <a:rPr lang="vi-VN" sz="2400">
                  <a:latin typeface="UTM Avo" panose="02040603050506020204" pitchFamily="18" charset="0"/>
                  <a:cs typeface="Times New Roman" panose="02020603050405020304" pitchFamily="18" charset="0"/>
                </a:rPr>
                <a:t>.</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TotalTime>
  <Words>1171</Words>
  <Application>Microsoft Office PowerPoint</Application>
  <PresentationFormat>Custom</PresentationFormat>
  <Paragraphs>102</Paragraphs>
  <Slides>23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UTM Cookies</vt:lpstr>
      <vt:lpstr>Calibri</vt:lpstr>
      <vt:lpstr>字魂59号-创粗黑</vt:lpstr>
      <vt:lpstr>UTM Avo</vt:lpstr>
      <vt:lpstr>Segoe Print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msi</cp:lastModifiedBy>
  <cp:revision>338</cp:revision>
  <dcterms:created xsi:type="dcterms:W3CDTF">2021-06-02T01:34:28Z</dcterms:created>
  <dcterms:modified xsi:type="dcterms:W3CDTF">2024-04-21T15:41:24Z</dcterms:modified>
</cp:coreProperties>
</file>