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9" r:id="rId3"/>
    <p:sldId id="365" r:id="rId5"/>
    <p:sldId id="367" r:id="rId6"/>
    <p:sldId id="366" r:id="rId7"/>
    <p:sldId id="348" r:id="rId8"/>
    <p:sldId id="347" r:id="rId9"/>
    <p:sldId id="290" r:id="rId10"/>
    <p:sldId id="349" r:id="rId11"/>
    <p:sldId id="350" r:id="rId12"/>
    <p:sldId id="352" r:id="rId13"/>
    <p:sldId id="335" r:id="rId14"/>
    <p:sldId id="332" r:id="rId15"/>
    <p:sldId id="358" r:id="rId16"/>
    <p:sldId id="359" r:id="rId17"/>
    <p:sldId id="360" r:id="rId18"/>
    <p:sldId id="361" r:id="rId19"/>
    <p:sldId id="362" r:id="rId20"/>
    <p:sldId id="363" r:id="rId21"/>
    <p:sldId id="364" r:id="rId22"/>
    <p:sldId id="368" r:id="rId23"/>
    <p:sldId id="369" r:id="rId24"/>
    <p:sldId id="355" r:id="rId25"/>
    <p:sldId id="356" r:id="rId26"/>
    <p:sldId id="357" r:id="rId27"/>
    <p:sldId id="286" r:id="rId28"/>
  </p:sldIdLst>
  <p:sldSz cx="9144000" cy="5143500"/>
  <p:notesSz cx="6858000" cy="9144000"/>
  <p:defaultTex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214"/>
    <p:restoredTop sz="94249"/>
  </p:normalViewPr>
  <p:slideViewPr>
    <p:cSldViewPr snapToGrid="0" showGuides="1">
      <p:cViewPr varScale="1">
        <p:scale>
          <a:sx n="89" d="100"/>
          <a:sy n="89" d="100"/>
        </p:scale>
        <p:origin x="606" y="78"/>
      </p:cViewPr>
      <p:guideLst>
        <p:guide orient="horz" pos="1620"/>
        <p:guide pos="2880"/>
      </p:guideLst>
    </p:cSldViewPr>
  </p:slideViewPr>
  <p:notesTextViewPr>
    <p:cViewPr>
      <p:scale>
        <a:sx n="1" d="1"/>
        <a:sy n="1" d="1"/>
      </p:scale>
      <p:origin x="0" y="0"/>
    </p:cViewPr>
  </p:notesTextViewPr>
  <p:sorterViewPr showFormatting="0">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p>
            <a:pPr lvl="0" eaLnBrk="1" hangingPunct="1">
              <a:buNone/>
            </a:pPr>
            <a:endParaRPr lang="zh-CN" altLang="en-US" sz="1200" dirty="0">
              <a:latin typeface="字魂59号-创粗黑"/>
              <a:ea typeface="字魂59号-创粗黑"/>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p>
            <a:pPr lvl="0" algn="r" eaLnBrk="1" hangingPunct="1">
              <a:buNone/>
            </a:pPr>
            <a:fld id="{BB962C8B-B14F-4D97-AF65-F5344CB8AC3E}" type="datetimeFigureOut">
              <a:rPr lang="zh-CN" altLang="en-US" sz="1200" dirty="0">
                <a:latin typeface="字魂59号-创粗黑"/>
                <a:ea typeface="字魂59号-创粗黑"/>
              </a:rPr>
            </a:fld>
            <a:endParaRPr lang="zh-CN" altLang="en-US" sz="1200" dirty="0">
              <a:latin typeface="字魂59号-创粗黑"/>
              <a:ea typeface="字魂59号-创粗黑"/>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685800" rtl="0" eaLnBrk="0" fontAlgn="base" latinLnBrk="0" hangingPunct="0">
              <a:lnSpc>
                <a:spcPct val="100000"/>
              </a:lnSpc>
              <a:spcBef>
                <a:spcPct val="30000"/>
              </a:spcBef>
              <a:spcAft>
                <a:spcPct val="0"/>
              </a:spcAft>
              <a:buClrTx/>
              <a:buSzTx/>
              <a:buFontTx/>
              <a:buNone/>
              <a:defRPr/>
            </a:pPr>
            <a:endParaRPr kumimoji="0" lang="zh-CN" altLang="en-US" sz="900" b="0" i="0" u="none" strike="noStrike" kern="1200" cap="none" spc="0" normalizeH="0" baseline="0" noProof="0" dirty="0">
              <a:ln>
                <a:noFill/>
              </a:ln>
              <a:solidFill>
                <a:schemeClr val="tx1"/>
              </a:solidFill>
              <a:effectLst/>
              <a:uLnTx/>
              <a:uFillTx/>
              <a:latin typeface="字魂59号-创粗黑" panose="00000500000000000000" pitchFamily="2" charset="-122"/>
              <a:ea typeface="字魂59号-创粗黑" panose="00000500000000000000" pitchFamily="2" charset="-122"/>
              <a:cs typeface="字魂59号-创粗黑"/>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p>
            <a:pPr lvl="0" eaLnBrk="1" hangingPunct="1">
              <a:buNone/>
            </a:pPr>
            <a:endParaRPr lang="zh-CN" altLang="en-US" sz="1200" dirty="0">
              <a:latin typeface="字魂59号-创粗黑"/>
              <a:ea typeface="字魂59号-创粗黑"/>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zh-CN" altLang="en-US" sz="1200" dirty="0">
                <a:latin typeface="字魂59号-创粗黑"/>
                <a:ea typeface="字魂59号-创粗黑"/>
              </a:rPr>
            </a:fld>
            <a:endParaRPr lang="zh-CN" altLang="en-US" sz="1200" dirty="0">
              <a:latin typeface="字魂59号-创粗黑"/>
              <a:ea typeface="字魂59号-创粗黑"/>
            </a:endParaRPr>
          </a:p>
        </p:txBody>
      </p:sp>
    </p:spTree>
  </p:cSld>
  <p:clrMap bg1="lt1" tx1="dk1" bg2="lt2" tx2="dk2" accent1="accent1" accent2="accent2" accent3="accent3" accent4="accent4" accent5="accent5" accent6="accent6" hlink="hlink" folHlink="folHlink"/>
  <p:hf sldNum="0" hdr="0" ftr="0" dt="0"/>
  <p:notesStyle>
    <a:lvl1pPr algn="l" defTabSz="685800" rtl="0" eaLnBrk="0" fontAlgn="base" hangingPunct="0">
      <a:spcBef>
        <a:spcPct val="30000"/>
      </a:spcBef>
      <a:spcAft>
        <a:spcPct val="0"/>
      </a:spcAft>
      <a:defRPr sz="900" kern="1200">
        <a:solidFill>
          <a:schemeClr val="tx1"/>
        </a:solidFill>
        <a:latin typeface="字魂59号-创粗黑" panose="00000500000000000000" pitchFamily="2" charset="-122"/>
        <a:ea typeface="字魂59号-创粗黑" panose="00000500000000000000" pitchFamily="2" charset="-122"/>
        <a:cs typeface="字魂59号-创粗黑"/>
      </a:defRPr>
    </a:lvl1pPr>
    <a:lvl2pPr marL="342900" algn="l" defTabSz="685800" rtl="0" eaLnBrk="0" fontAlgn="base" hangingPunct="0">
      <a:spcBef>
        <a:spcPct val="30000"/>
      </a:spcBef>
      <a:spcAft>
        <a:spcPct val="0"/>
      </a:spcAft>
      <a:defRPr sz="900" kern="1200">
        <a:solidFill>
          <a:schemeClr val="tx1"/>
        </a:solidFill>
        <a:latin typeface="字魂59号-创粗黑" panose="00000500000000000000" pitchFamily="2" charset="-122"/>
        <a:ea typeface="字魂59号-创粗黑" panose="00000500000000000000" pitchFamily="2" charset="-122"/>
        <a:cs typeface="字魂59号-创粗黑"/>
      </a:defRPr>
    </a:lvl2pPr>
    <a:lvl3pPr marL="685800" algn="l" defTabSz="685800" rtl="0" eaLnBrk="0" fontAlgn="base" hangingPunct="0">
      <a:spcBef>
        <a:spcPct val="30000"/>
      </a:spcBef>
      <a:spcAft>
        <a:spcPct val="0"/>
      </a:spcAft>
      <a:defRPr sz="900" kern="1200">
        <a:solidFill>
          <a:schemeClr val="tx1"/>
        </a:solidFill>
        <a:latin typeface="字魂59号-创粗黑" panose="00000500000000000000" pitchFamily="2" charset="-122"/>
        <a:ea typeface="字魂59号-创粗黑" panose="00000500000000000000" pitchFamily="2" charset="-122"/>
        <a:cs typeface="字魂59号-创粗黑"/>
      </a:defRPr>
    </a:lvl3pPr>
    <a:lvl4pPr marL="1028700" algn="l" defTabSz="685800" rtl="0" eaLnBrk="0" fontAlgn="base" hangingPunct="0">
      <a:spcBef>
        <a:spcPct val="30000"/>
      </a:spcBef>
      <a:spcAft>
        <a:spcPct val="0"/>
      </a:spcAft>
      <a:defRPr sz="900" kern="1200">
        <a:solidFill>
          <a:schemeClr val="tx1"/>
        </a:solidFill>
        <a:latin typeface="字魂59号-创粗黑" panose="00000500000000000000" pitchFamily="2" charset="-122"/>
        <a:ea typeface="字魂59号-创粗黑" panose="00000500000000000000" pitchFamily="2" charset="-122"/>
        <a:cs typeface="字魂59号-创粗黑"/>
      </a:defRPr>
    </a:lvl4pPr>
    <a:lvl5pPr marL="1371600" algn="l" defTabSz="685800" rtl="0" eaLnBrk="0" fontAlgn="base" hangingPunct="0">
      <a:spcBef>
        <a:spcPct val="30000"/>
      </a:spcBef>
      <a:spcAft>
        <a:spcPct val="0"/>
      </a:spcAft>
      <a:defRPr sz="900" kern="1200">
        <a:solidFill>
          <a:schemeClr val="tx1"/>
        </a:solidFill>
        <a:latin typeface="字魂59号-创粗黑" panose="00000500000000000000" pitchFamily="2" charset="-122"/>
        <a:ea typeface="字魂59号-创粗黑" panose="00000500000000000000" pitchFamily="2" charset="-122"/>
        <a:cs typeface="字魂59号-创粗黑"/>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幻灯片图像占位符 1"/>
          <p:cNvSpPr>
            <a:spLocks noGrp="1" noRot="1" noChangeAspect="1" noTextEdit="1"/>
          </p:cNvSpPr>
          <p:nvPr>
            <p:ph type="sldImg"/>
          </p:nvPr>
        </p:nvSpPr>
        <p:spPr>
          <a:ln>
            <a:solidFill>
              <a:srgbClr val="000000">
                <a:alpha val="100000"/>
              </a:srgbClr>
            </a:solidFill>
            <a:miter lim="800000"/>
          </a:ln>
        </p:spPr>
      </p:sp>
      <p:sp>
        <p:nvSpPr>
          <p:cNvPr id="5123"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512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字魂59号-创粗黑"/>
                <a:ea typeface="字魂59号-创粗黑"/>
              </a:rPr>
            </a:fld>
            <a:endParaRPr lang="zh-CN" altLang="en-US" sz="1200" dirty="0">
              <a:latin typeface="字魂59号-创粗黑"/>
              <a:ea typeface="字魂59号-创粗黑"/>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幻灯片图像占位符 1"/>
          <p:cNvSpPr>
            <a:spLocks noGrp="1" noRot="1" noChangeAspect="1" noTextEdit="1"/>
          </p:cNvSpPr>
          <p:nvPr>
            <p:ph type="sldImg"/>
          </p:nvPr>
        </p:nvSpPr>
        <p:spPr>
          <a:ln>
            <a:solidFill>
              <a:srgbClr val="000000">
                <a:alpha val="100000"/>
              </a:srgbClr>
            </a:solidFill>
            <a:miter lim="800000"/>
          </a:ln>
        </p:spPr>
      </p:sp>
      <p:sp>
        <p:nvSpPr>
          <p:cNvPr id="34819" name="备注占位符 2"/>
          <p:cNvSpPr>
            <a:spLocks noGrp="1"/>
          </p:cNvSpPr>
          <p:nvPr>
            <p:ph type="body" idx="1"/>
          </p:nvPr>
        </p:nvSpPr>
        <p:spPr>
          <a:noFill/>
          <a:ln>
            <a:noFill/>
          </a:ln>
        </p:spPr>
        <p:txBody>
          <a:bodyPr wrap="square" lIns="91440" tIns="45720" rIns="91440" bIns="45720" anchor="t" anchorCtr="0"/>
          <a:p>
            <a:pPr marL="171450" lvl="0" indent="-171450" eaLnBrk="1" hangingPunct="1">
              <a:spcBef>
                <a:spcPct val="0"/>
              </a:spcBef>
              <a:buFontTx/>
              <a:buChar char="-"/>
            </a:pPr>
            <a:r>
              <a:rPr lang="en-US" altLang="zh-CN" dirty="0"/>
              <a:t>Tác động: GV hướng dẫn HS khai thác tác động tích cực và tiêu cực. Có thể tổ chức trò chơi, chia lớp thành 2 đội. Lần lượt các thành viên trong đội sẽ liệt kê ra các tác động tích cực và tiêu cực, bên nào đưa ra được nhiều nội dung hơn thì bên đó thắng.</a:t>
            </a:r>
            <a:br>
              <a:rPr lang="en-US" altLang="zh-CN" dirty="0"/>
            </a:br>
            <a:r>
              <a:rPr lang="en-US" altLang="zh-CN" dirty="0"/>
              <a:t>Ví dụ:</a:t>
            </a:r>
            <a:endParaRPr lang="en-US" altLang="zh-CN" dirty="0"/>
          </a:p>
          <a:p>
            <a:pPr marL="171450" lvl="0" indent="-171450" eaLnBrk="1" hangingPunct="1">
              <a:spcBef>
                <a:spcPct val="0"/>
              </a:spcBef>
              <a:buChar char="•"/>
            </a:pPr>
            <a:r>
              <a:rPr lang="en-US" altLang="zh-CN" dirty="0"/>
              <a:t>+ Các chính sách k</a:t>
            </a:r>
            <a:r>
              <a:rPr lang="vi-VN" altLang="zh-CN" dirty="0"/>
              <a:t>hiến cuộc sống của người Việt bị khó khăn, thiếu thốn nhưng người Việt cũng học được nhiều phương pháp canh tác nông nghiệp và kĩ thuật chế tạo công cụ lao động sắt của người Hán (sử dụng phổ biến công cụ bằng sắt, dùng sức kéo trâu bò, nghề làm đường, làm mật mía, làm giấy, dệt vải từ vỏ cây đay, làm thuỷ tinh…)</a:t>
            </a:r>
            <a:endParaRPr lang="en-US" altLang="zh-CN" dirty="0"/>
          </a:p>
          <a:p>
            <a:pPr marL="171450" lvl="0" indent="-171450" eaLnBrk="1" hangingPunct="1">
              <a:spcBef>
                <a:spcPct val="0"/>
              </a:spcBef>
              <a:buChar char="•"/>
            </a:pPr>
            <a:r>
              <a:rPr lang="en-US" altLang="zh-CN" dirty="0"/>
              <a:t>+ </a:t>
            </a:r>
            <a:r>
              <a:rPr lang="en-GB" altLang="en-US" sz="1800" dirty="0">
                <a:solidFill>
                  <a:srgbClr val="000000"/>
                </a:solidFill>
                <a:latin typeface="Calibri" panose="020F0502020204030204" pitchFamily="34" charset="0"/>
                <a:cs typeface="Times New Roman" panose="02020603050405020304" pitchFamily="18" charset="0"/>
              </a:rPr>
              <a:t>Người Việt phải đóng góp tiền của, công sức để xây dựng lên các th</a:t>
            </a:r>
            <a:r>
              <a:rPr lang="en-GB" altLang="en-US" sz="1800" dirty="0">
                <a:solidFill>
                  <a:srgbClr val="000000"/>
                </a:solidFill>
                <a:latin typeface="Calibri" panose="020F0502020204030204" pitchFamily="34" charset="0"/>
                <a:ea typeface="Times New Roman" panose="02020603050405020304" pitchFamily="18" charset="0"/>
              </a:rPr>
              <a:t>à</a:t>
            </a:r>
            <a:r>
              <a:rPr lang="en-GB" altLang="en-US" sz="1800" dirty="0">
                <a:solidFill>
                  <a:srgbClr val="000000"/>
                </a:solidFill>
                <a:latin typeface="Calibri" panose="020F0502020204030204" pitchFamily="34" charset="0"/>
                <a:cs typeface="Times New Roman" panose="02020603050405020304" pitchFamily="18" charset="0"/>
              </a:rPr>
              <a:t>nh luỹ của chính quyền đô hộ.</a:t>
            </a:r>
            <a:endParaRPr lang="en-US" altLang="zh-CN" dirty="0"/>
          </a:p>
          <a:p>
            <a:pPr marL="171450" lvl="0" indent="-171450" eaLnBrk="1" hangingPunct="1">
              <a:spcBef>
                <a:spcPct val="0"/>
              </a:spcBef>
            </a:pPr>
            <a:r>
              <a:rPr lang="en-US" altLang="zh-CN" dirty="0"/>
              <a:t>+ </a:t>
            </a:r>
            <a:r>
              <a:rPr lang="en-GB" altLang="en-US" sz="1800" dirty="0">
                <a:solidFill>
                  <a:srgbClr val="000000"/>
                </a:solidFill>
                <a:latin typeface="Calibri" panose="020F0502020204030204" pitchFamily="34" charset="0"/>
                <a:cs typeface="Times New Roman" panose="02020603050405020304" pitchFamily="18" charset="0"/>
              </a:rPr>
              <a:t>Người Việt tiếp thu các yếu tố văn hoá Hán: trang phục, phong tục, chữ Hán, tiếng Hán</a:t>
            </a:r>
            <a:r>
              <a:rPr lang="en-GB" altLang="en-US" sz="1800" dirty="0">
                <a:solidFill>
                  <a:srgbClr val="000000"/>
                </a:solidFill>
                <a:latin typeface="Calibri" panose="020F0502020204030204" pitchFamily="34" charset="0"/>
                <a:ea typeface="Times New Roman" panose="02020603050405020304" pitchFamily="18" charset="0"/>
              </a:rPr>
              <a:t>…</a:t>
            </a:r>
            <a:r>
              <a:rPr lang="en-GB" altLang="en-US" sz="1800" dirty="0">
                <a:solidFill>
                  <a:srgbClr val="000000"/>
                </a:solidFill>
                <a:latin typeface="Calibri" panose="020F0502020204030204" pitchFamily="34" charset="0"/>
                <a:cs typeface="Times New Roman" panose="02020603050405020304" pitchFamily="18" charset="0"/>
              </a:rPr>
              <a:t> khiến cho cuộc sống của họ văn minh hơn. Người Việt tiếp tục giữ gìn nền văn hoá dân tộc: phong tục ăn trầu, nhuộm răng, xăm mình</a:t>
            </a:r>
            <a:r>
              <a:rPr lang="en-GB" altLang="en-US" sz="1800" dirty="0">
                <a:solidFill>
                  <a:srgbClr val="000000"/>
                </a:solidFill>
                <a:latin typeface="Calibri" panose="020F0502020204030204" pitchFamily="34" charset="0"/>
                <a:ea typeface="Times New Roman" panose="02020603050405020304" pitchFamily="18" charset="0"/>
              </a:rPr>
              <a:t>…</a:t>
            </a:r>
            <a:r>
              <a:rPr lang="en-GB" altLang="en-US" sz="1800" dirty="0">
                <a:solidFill>
                  <a:srgbClr val="000000"/>
                </a:solidFill>
                <a:latin typeface="Calibri" panose="020F0502020204030204" pitchFamily="34" charset="0"/>
                <a:cs typeface="Times New Roman" panose="02020603050405020304" pitchFamily="18" charset="0"/>
              </a:rPr>
              <a:t> Trên cơ sở tiếp thu chữ Hán, người Việt sáng tạo ra chữ Nôm.</a:t>
            </a:r>
            <a:endParaRPr lang="zh-CN" altLang="en-US" dirty="0"/>
          </a:p>
          <a:p>
            <a:pPr marL="171450" lvl="0" indent="-171450" eaLnBrk="1" hangingPunct="1">
              <a:spcBef>
                <a:spcPct val="0"/>
              </a:spcBef>
            </a:pPr>
            <a:r>
              <a:rPr lang="en-US" altLang="zh-CN" dirty="0"/>
              <a:t>+ </a:t>
            </a:r>
            <a:r>
              <a:rPr lang="en-GB" altLang="en-US" sz="1800" dirty="0">
                <a:solidFill>
                  <a:srgbClr val="000000"/>
                </a:solidFill>
                <a:latin typeface="Calibri" panose="020F0502020204030204" pitchFamily="34" charset="0"/>
                <a:cs typeface="Times New Roman" panose="02020603050405020304" pitchFamily="18" charset="0"/>
              </a:rPr>
              <a:t>Người Việt phải bỏ dở công việc lao động sản xuất nông nghiệp của gia đình để đi lao dịch (nhưng người Việt cũng học tập được các kĩ thuật xây dựng của người Hán</a:t>
            </a:r>
            <a:r>
              <a:rPr lang="en-GB" altLang="en-US" sz="1800" dirty="0">
                <a:solidFill>
                  <a:srgbClr val="000000"/>
                </a:solidFill>
                <a:latin typeface="Calibri" panose="020F0502020204030204" pitchFamily="34" charset="0"/>
                <a:ea typeface="Times New Roman" panose="02020603050405020304" pitchFamily="18" charset="0"/>
              </a:rPr>
              <a:t>…</a:t>
            </a:r>
            <a:r>
              <a:rPr lang="en-GB" altLang="en-US" sz="1800" dirty="0">
                <a:solidFill>
                  <a:srgbClr val="000000"/>
                </a:solidFill>
                <a:latin typeface="Calibri" panose="020F0502020204030204" pitchFamily="34" charset="0"/>
                <a:cs typeface="Times New Roman" panose="02020603050405020304" pitchFamily="18" charset="0"/>
              </a:rPr>
              <a:t>)</a:t>
            </a:r>
            <a:endParaRPr lang="zh-CN" altLang="en-US" dirty="0"/>
          </a:p>
        </p:txBody>
      </p:sp>
      <p:sp>
        <p:nvSpPr>
          <p:cNvPr id="3482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字魂59号-创粗黑"/>
                <a:ea typeface="字魂59号-创粗黑"/>
              </a:rPr>
            </a:fld>
            <a:endParaRPr lang="zh-CN" altLang="en-US" sz="1200" dirty="0">
              <a:latin typeface="字魂59号-创粗黑"/>
              <a:ea typeface="字魂59号-创粗黑"/>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幻灯片图像占位符 1"/>
          <p:cNvSpPr>
            <a:spLocks noGrp="1" noRot="1" noChangeAspect="1" noTextEdit="1"/>
          </p:cNvSpPr>
          <p:nvPr>
            <p:ph type="sldImg"/>
          </p:nvPr>
        </p:nvSpPr>
        <p:spPr>
          <a:ln>
            <a:solidFill>
              <a:srgbClr val="000000">
                <a:alpha val="100000"/>
              </a:srgbClr>
            </a:solidFill>
            <a:miter lim="800000"/>
          </a:ln>
        </p:spPr>
      </p:sp>
      <p:sp>
        <p:nvSpPr>
          <p:cNvPr id="36867"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3686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字魂59号-创粗黑"/>
                <a:ea typeface="字魂59号-创粗黑"/>
              </a:rPr>
            </a:fld>
            <a:endParaRPr lang="zh-CN" altLang="en-US" sz="1200" dirty="0">
              <a:latin typeface="字魂59号-创粗黑"/>
              <a:ea typeface="字魂59号-创粗黑"/>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幻灯片图像占位符 1"/>
          <p:cNvSpPr>
            <a:spLocks noGrp="1" noRot="1" noChangeAspect="1" noTextEdit="1"/>
          </p:cNvSpPr>
          <p:nvPr>
            <p:ph type="sldImg"/>
          </p:nvPr>
        </p:nvSpPr>
        <p:spPr>
          <a:ln>
            <a:solidFill>
              <a:srgbClr val="000000">
                <a:alpha val="100000"/>
              </a:srgbClr>
            </a:solidFill>
            <a:miter lim="800000"/>
          </a:ln>
        </p:spPr>
      </p:sp>
      <p:sp>
        <p:nvSpPr>
          <p:cNvPr id="38915" name="备注占位符 2"/>
          <p:cNvSpPr>
            <a:spLocks noGrp="1"/>
          </p:cNvSpPr>
          <p:nvPr>
            <p:ph type="body" idx="1"/>
          </p:nvPr>
        </p:nvSpPr>
        <p:spPr>
          <a:noFill/>
          <a:ln>
            <a:noFill/>
          </a:ln>
        </p:spPr>
        <p:txBody>
          <a:bodyPr wrap="square" lIns="91440" tIns="45720" rIns="91440" bIns="45720" anchor="t" anchorCtr="0"/>
          <a:p>
            <a:pPr marL="171450" lvl="0" indent="-171450" eaLnBrk="1" hangingPunct="1">
              <a:spcBef>
                <a:spcPct val="0"/>
              </a:spcBef>
              <a:buFontTx/>
              <a:buChar char="-"/>
            </a:pPr>
            <a:r>
              <a:rPr lang="en-US" altLang="zh-CN" dirty="0"/>
              <a:t>Tác động: GV hướng dẫn HS khai thác tác động tích cực và tiêu cực. Có thể tổ chức trò chơi, chia lớp thành 2 đội. Lần lượt các thành viên trong đội sẽ liệt kê ra các tác động tích cực và tiêu cực, bên nào đưa ra được nhiều nội dung hơn thì bên đó thắng.</a:t>
            </a:r>
            <a:br>
              <a:rPr lang="en-US" altLang="zh-CN" dirty="0"/>
            </a:br>
            <a:r>
              <a:rPr lang="en-US" altLang="zh-CN" dirty="0"/>
              <a:t>Ví dụ:</a:t>
            </a:r>
            <a:endParaRPr lang="en-US" altLang="zh-CN" dirty="0"/>
          </a:p>
          <a:p>
            <a:pPr marL="171450" lvl="0" indent="-171450" eaLnBrk="1" hangingPunct="1">
              <a:spcBef>
                <a:spcPct val="0"/>
              </a:spcBef>
              <a:buChar char="•"/>
            </a:pPr>
            <a:r>
              <a:rPr lang="en-US" altLang="zh-CN" dirty="0"/>
              <a:t>+ Các chính sách k</a:t>
            </a:r>
            <a:r>
              <a:rPr lang="vi-VN" altLang="zh-CN" dirty="0"/>
              <a:t>hiến cuộc sống của người Việt bị khó khăn, thiếu thốn nhưng người Việt cũng học được nhiều phương pháp canh tác nông nghiệp và kĩ thuật chế tạo công cụ lao động sắt của người Hán (sử dụng phổ biến công cụ bằng sắt, dùng sức kéo trâu bò, nghề làm đường, làm mật mía, làm giấy, dệt vải từ vỏ cây đay, làm thuỷ tinh…)</a:t>
            </a:r>
            <a:endParaRPr lang="en-US" altLang="zh-CN" dirty="0"/>
          </a:p>
          <a:p>
            <a:pPr marL="171450" lvl="0" indent="-171450" eaLnBrk="1" hangingPunct="1">
              <a:spcBef>
                <a:spcPct val="0"/>
              </a:spcBef>
              <a:buChar char="•"/>
            </a:pPr>
            <a:r>
              <a:rPr lang="en-US" altLang="zh-CN" dirty="0"/>
              <a:t>+ </a:t>
            </a:r>
            <a:r>
              <a:rPr lang="en-GB" altLang="en-US" sz="1800" dirty="0">
                <a:solidFill>
                  <a:srgbClr val="000000"/>
                </a:solidFill>
                <a:latin typeface="Calibri" panose="020F0502020204030204" pitchFamily="34" charset="0"/>
                <a:cs typeface="Times New Roman" panose="02020603050405020304" pitchFamily="18" charset="0"/>
              </a:rPr>
              <a:t>Người Việt phải đóng góp tiền của, công sức để xây dựng lên các th</a:t>
            </a:r>
            <a:r>
              <a:rPr lang="en-GB" altLang="en-US" sz="1800" dirty="0">
                <a:solidFill>
                  <a:srgbClr val="000000"/>
                </a:solidFill>
                <a:latin typeface="Calibri" panose="020F0502020204030204" pitchFamily="34" charset="0"/>
                <a:ea typeface="Times New Roman" panose="02020603050405020304" pitchFamily="18" charset="0"/>
              </a:rPr>
              <a:t>à</a:t>
            </a:r>
            <a:r>
              <a:rPr lang="en-GB" altLang="en-US" sz="1800" dirty="0">
                <a:solidFill>
                  <a:srgbClr val="000000"/>
                </a:solidFill>
                <a:latin typeface="Calibri" panose="020F0502020204030204" pitchFamily="34" charset="0"/>
                <a:cs typeface="Times New Roman" panose="02020603050405020304" pitchFamily="18" charset="0"/>
              </a:rPr>
              <a:t>nh luỹ của chính quyền đô hộ.</a:t>
            </a:r>
            <a:endParaRPr lang="en-US" altLang="zh-CN" dirty="0"/>
          </a:p>
          <a:p>
            <a:pPr marL="171450" lvl="0" indent="-171450" eaLnBrk="1" hangingPunct="1">
              <a:spcBef>
                <a:spcPct val="0"/>
              </a:spcBef>
            </a:pPr>
            <a:r>
              <a:rPr lang="en-US" altLang="zh-CN" dirty="0"/>
              <a:t>+ </a:t>
            </a:r>
            <a:r>
              <a:rPr lang="en-GB" altLang="en-US" sz="1800" dirty="0">
                <a:solidFill>
                  <a:srgbClr val="000000"/>
                </a:solidFill>
                <a:latin typeface="Calibri" panose="020F0502020204030204" pitchFamily="34" charset="0"/>
                <a:cs typeface="Times New Roman" panose="02020603050405020304" pitchFamily="18" charset="0"/>
              </a:rPr>
              <a:t>Người Việt tiếp thu các yếu tố văn hoá Hán: trang phục, phong tục, chữ Hán, tiếng Hán</a:t>
            </a:r>
            <a:r>
              <a:rPr lang="en-GB" altLang="en-US" sz="1800" dirty="0">
                <a:solidFill>
                  <a:srgbClr val="000000"/>
                </a:solidFill>
                <a:latin typeface="Calibri" panose="020F0502020204030204" pitchFamily="34" charset="0"/>
                <a:ea typeface="Times New Roman" panose="02020603050405020304" pitchFamily="18" charset="0"/>
              </a:rPr>
              <a:t>…</a:t>
            </a:r>
            <a:r>
              <a:rPr lang="en-GB" altLang="en-US" sz="1800" dirty="0">
                <a:solidFill>
                  <a:srgbClr val="000000"/>
                </a:solidFill>
                <a:latin typeface="Calibri" panose="020F0502020204030204" pitchFamily="34" charset="0"/>
                <a:cs typeface="Times New Roman" panose="02020603050405020304" pitchFamily="18" charset="0"/>
              </a:rPr>
              <a:t> khiến cho cuộc sống của họ văn minh hơn. Người Việt tiếp tục giữ gìn nền văn hoá dân tộc: phong tục ăn trầu, nhuộm răng, xăm mình</a:t>
            </a:r>
            <a:r>
              <a:rPr lang="en-GB" altLang="en-US" sz="1800" dirty="0">
                <a:solidFill>
                  <a:srgbClr val="000000"/>
                </a:solidFill>
                <a:latin typeface="Calibri" panose="020F0502020204030204" pitchFamily="34" charset="0"/>
                <a:ea typeface="Times New Roman" panose="02020603050405020304" pitchFamily="18" charset="0"/>
              </a:rPr>
              <a:t>…</a:t>
            </a:r>
            <a:r>
              <a:rPr lang="en-GB" altLang="en-US" sz="1800" dirty="0">
                <a:solidFill>
                  <a:srgbClr val="000000"/>
                </a:solidFill>
                <a:latin typeface="Calibri" panose="020F0502020204030204" pitchFamily="34" charset="0"/>
                <a:cs typeface="Times New Roman" panose="02020603050405020304" pitchFamily="18" charset="0"/>
              </a:rPr>
              <a:t> Trên cơ sở tiếp thu chữ Hán, người Việt sáng tạo ra chữ Nôm.</a:t>
            </a:r>
            <a:endParaRPr lang="zh-CN" altLang="en-US" dirty="0"/>
          </a:p>
          <a:p>
            <a:pPr marL="171450" lvl="0" indent="-171450" eaLnBrk="1" hangingPunct="1">
              <a:spcBef>
                <a:spcPct val="0"/>
              </a:spcBef>
            </a:pPr>
            <a:r>
              <a:rPr lang="en-US" altLang="zh-CN" dirty="0"/>
              <a:t>+ </a:t>
            </a:r>
            <a:r>
              <a:rPr lang="en-GB" altLang="en-US" sz="1800" dirty="0">
                <a:solidFill>
                  <a:srgbClr val="000000"/>
                </a:solidFill>
                <a:latin typeface="Calibri" panose="020F0502020204030204" pitchFamily="34" charset="0"/>
                <a:cs typeface="Times New Roman" panose="02020603050405020304" pitchFamily="18" charset="0"/>
              </a:rPr>
              <a:t>Người Việt phải bỏ dở công việc lao động sản xuất nông nghiệp của gia đình để đi lao dịch (nhưng người Việt cũng học tập được các kĩ thuật xây dựng của người Hán</a:t>
            </a:r>
            <a:r>
              <a:rPr lang="en-GB" altLang="en-US" sz="1800" dirty="0">
                <a:solidFill>
                  <a:srgbClr val="000000"/>
                </a:solidFill>
                <a:latin typeface="Calibri" panose="020F0502020204030204" pitchFamily="34" charset="0"/>
                <a:ea typeface="Times New Roman" panose="02020603050405020304" pitchFamily="18" charset="0"/>
              </a:rPr>
              <a:t>…</a:t>
            </a:r>
            <a:r>
              <a:rPr lang="en-GB" altLang="en-US" sz="1800" dirty="0">
                <a:solidFill>
                  <a:srgbClr val="000000"/>
                </a:solidFill>
                <a:latin typeface="Calibri" panose="020F0502020204030204" pitchFamily="34" charset="0"/>
                <a:cs typeface="Times New Roman" panose="02020603050405020304" pitchFamily="18" charset="0"/>
              </a:rPr>
              <a:t>)</a:t>
            </a:r>
            <a:endParaRPr lang="zh-CN" altLang="en-US" dirty="0"/>
          </a:p>
        </p:txBody>
      </p:sp>
      <p:sp>
        <p:nvSpPr>
          <p:cNvPr id="3891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字魂59号-创粗黑"/>
                <a:ea typeface="字魂59号-创粗黑"/>
              </a:rPr>
            </a:fld>
            <a:endParaRPr lang="zh-CN" altLang="en-US" sz="1200" dirty="0">
              <a:latin typeface="字魂59号-创粗黑"/>
              <a:ea typeface="字魂59号-创粗黑"/>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幻灯片图像占位符 1"/>
          <p:cNvSpPr>
            <a:spLocks noGrp="1" noRot="1" noChangeAspect="1" noTextEdit="1"/>
          </p:cNvSpPr>
          <p:nvPr>
            <p:ph type="sldImg"/>
          </p:nvPr>
        </p:nvSpPr>
        <p:spPr>
          <a:ln>
            <a:solidFill>
              <a:srgbClr val="000000">
                <a:alpha val="100000"/>
              </a:srgbClr>
            </a:solidFill>
            <a:miter lim="800000"/>
          </a:ln>
        </p:spPr>
      </p:sp>
      <p:sp>
        <p:nvSpPr>
          <p:cNvPr id="40963"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4096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字魂59号-创粗黑"/>
                <a:ea typeface="字魂59号-创粗黑"/>
              </a:rPr>
            </a:fld>
            <a:endParaRPr lang="zh-CN" altLang="en-US" sz="1200" dirty="0">
              <a:latin typeface="字魂59号-创粗黑"/>
              <a:ea typeface="字魂59号-创粗黑"/>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幻灯片图像占位符 1"/>
          <p:cNvSpPr>
            <a:spLocks noGrp="1" noRot="1" noChangeAspect="1" noTextEdit="1"/>
          </p:cNvSpPr>
          <p:nvPr>
            <p:ph type="sldImg"/>
          </p:nvPr>
        </p:nvSpPr>
        <p:spPr>
          <a:ln>
            <a:solidFill>
              <a:srgbClr val="000000">
                <a:alpha val="100000"/>
              </a:srgbClr>
            </a:solidFill>
            <a:miter lim="800000"/>
          </a:ln>
        </p:spPr>
      </p:sp>
      <p:sp>
        <p:nvSpPr>
          <p:cNvPr id="43011"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4301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字魂59号-创粗黑"/>
                <a:ea typeface="字魂59号-创粗黑"/>
              </a:rPr>
            </a:fld>
            <a:endParaRPr lang="zh-CN" altLang="en-US" sz="1200" dirty="0">
              <a:latin typeface="字魂59号-创粗黑"/>
              <a:ea typeface="字魂59号-创粗黑"/>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幻灯片图像占位符 1"/>
          <p:cNvSpPr>
            <a:spLocks noGrp="1" noRot="1" noChangeAspect="1" noTextEdit="1"/>
          </p:cNvSpPr>
          <p:nvPr>
            <p:ph type="sldImg"/>
          </p:nvPr>
        </p:nvSpPr>
        <p:spPr>
          <a:ln>
            <a:solidFill>
              <a:srgbClr val="000000">
                <a:alpha val="100000"/>
              </a:srgbClr>
            </a:solidFill>
            <a:miter lim="800000"/>
          </a:ln>
        </p:spPr>
      </p:sp>
      <p:sp>
        <p:nvSpPr>
          <p:cNvPr id="11267"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126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字魂59号-创粗黑"/>
                <a:ea typeface="字魂59号-创粗黑"/>
              </a:rPr>
            </a:fld>
            <a:endParaRPr lang="zh-CN" altLang="en-US" sz="1200" dirty="0">
              <a:latin typeface="字魂59号-创粗黑"/>
              <a:ea typeface="字魂59号-创粗黑"/>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幻灯片图像占位符 1"/>
          <p:cNvSpPr>
            <a:spLocks noGrp="1" noRot="1" noChangeAspect="1" noTextEdit="1"/>
          </p:cNvSpPr>
          <p:nvPr>
            <p:ph type="sldImg"/>
          </p:nvPr>
        </p:nvSpPr>
        <p:spPr>
          <a:ln>
            <a:solidFill>
              <a:srgbClr val="000000">
                <a:alpha val="100000"/>
              </a:srgbClr>
            </a:solidFill>
            <a:miter lim="800000"/>
          </a:ln>
        </p:spPr>
      </p:sp>
      <p:sp>
        <p:nvSpPr>
          <p:cNvPr id="13315"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331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字魂59号-创粗黑"/>
                <a:ea typeface="字魂59号-创粗黑"/>
              </a:rPr>
            </a:fld>
            <a:endParaRPr lang="zh-CN" altLang="en-US" sz="1200" dirty="0">
              <a:latin typeface="字魂59号-创粗黑"/>
              <a:ea typeface="字魂59号-创粗黑"/>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幻灯片图像占位符 1"/>
          <p:cNvSpPr>
            <a:spLocks noGrp="1" noRot="1" noChangeAspect="1" noTextEdit="1"/>
          </p:cNvSpPr>
          <p:nvPr>
            <p:ph type="sldImg"/>
          </p:nvPr>
        </p:nvSpPr>
        <p:spPr>
          <a:ln>
            <a:solidFill>
              <a:srgbClr val="000000">
                <a:alpha val="100000"/>
              </a:srgbClr>
            </a:solidFill>
            <a:miter lim="800000"/>
          </a:ln>
        </p:spPr>
      </p:sp>
      <p:sp>
        <p:nvSpPr>
          <p:cNvPr id="15363"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536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字魂59号-创粗黑"/>
                <a:ea typeface="字魂59号-创粗黑"/>
              </a:rPr>
            </a:fld>
            <a:endParaRPr lang="zh-CN" altLang="en-US" sz="1200" dirty="0">
              <a:latin typeface="字魂59号-创粗黑"/>
              <a:ea typeface="字魂59号-创粗黑"/>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幻灯片图像占位符 1"/>
          <p:cNvSpPr>
            <a:spLocks noGrp="1" noRot="1" noChangeAspect="1" noTextEdit="1"/>
          </p:cNvSpPr>
          <p:nvPr>
            <p:ph type="sldImg"/>
          </p:nvPr>
        </p:nvSpPr>
        <p:spPr>
          <a:ln>
            <a:solidFill>
              <a:srgbClr val="000000">
                <a:alpha val="100000"/>
              </a:srgbClr>
            </a:solidFill>
            <a:miter lim="800000"/>
          </a:ln>
        </p:spPr>
      </p:sp>
      <p:sp>
        <p:nvSpPr>
          <p:cNvPr id="17411"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741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字魂59号-创粗黑"/>
                <a:ea typeface="字魂59号-创粗黑"/>
              </a:rPr>
            </a:fld>
            <a:endParaRPr lang="zh-CN" altLang="en-US" sz="1200" dirty="0">
              <a:latin typeface="字魂59号-创粗黑"/>
              <a:ea typeface="字魂59号-创粗黑"/>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幻灯片图像占位符 1"/>
          <p:cNvSpPr>
            <a:spLocks noGrp="1" noRot="1" noChangeAspect="1" noTextEdit="1"/>
          </p:cNvSpPr>
          <p:nvPr>
            <p:ph type="sldImg"/>
          </p:nvPr>
        </p:nvSpPr>
        <p:spPr>
          <a:ln>
            <a:solidFill>
              <a:srgbClr val="000000">
                <a:alpha val="100000"/>
              </a:srgbClr>
            </a:solidFill>
            <a:miter lim="800000"/>
          </a:ln>
        </p:spPr>
      </p:sp>
      <p:sp>
        <p:nvSpPr>
          <p:cNvPr id="19459" name="备注占位符 2"/>
          <p:cNvSpPr>
            <a:spLocks noGrp="1"/>
          </p:cNvSpPr>
          <p:nvPr>
            <p:ph type="body" idx="1"/>
          </p:nvPr>
        </p:nvSpPr>
        <p:spPr>
          <a:noFill/>
          <a:ln>
            <a:noFill/>
          </a:ln>
        </p:spPr>
        <p:txBody>
          <a:bodyPr wrap="square" lIns="91440" tIns="45720" rIns="91440" bIns="45720" anchor="t" anchorCtr="0"/>
          <a:p>
            <a:pPr marL="171450" lvl="0" indent="-171450" eaLnBrk="1" hangingPunct="1">
              <a:spcBef>
                <a:spcPct val="0"/>
              </a:spcBef>
              <a:buFontTx/>
              <a:buChar char="-"/>
            </a:pPr>
            <a:r>
              <a:rPr lang="en-US" altLang="zh-CN" dirty="0"/>
              <a:t>Tác động: GV hướng dẫn HS khai thác tác động tích cực và tiêu cực. Có thể tổ chức trò chơi, chia lớp thành 2 đội. Lần lượt các thành viên trong đội sẽ liệt kê ra các tác động tích cực và tiêu cực, bên nào đưa ra được nhiều nội dung hơn thì bên đó thắng.</a:t>
            </a:r>
            <a:br>
              <a:rPr lang="en-US" altLang="zh-CN" dirty="0"/>
            </a:br>
            <a:r>
              <a:rPr lang="en-US" altLang="zh-CN" dirty="0"/>
              <a:t>Ví dụ:</a:t>
            </a:r>
            <a:endParaRPr lang="en-US" altLang="zh-CN" dirty="0"/>
          </a:p>
          <a:p>
            <a:pPr marL="171450" lvl="0" indent="-171450" eaLnBrk="1" hangingPunct="1">
              <a:spcBef>
                <a:spcPct val="0"/>
              </a:spcBef>
              <a:buChar char="•"/>
            </a:pPr>
            <a:r>
              <a:rPr lang="en-US" altLang="zh-CN" dirty="0"/>
              <a:t>+ Các chính sách k</a:t>
            </a:r>
            <a:r>
              <a:rPr lang="vi-VN" altLang="zh-CN" dirty="0"/>
              <a:t>hiến cuộc sống của người Việt bị khó khăn, thiếu thốn nhưng người Việt cũng học được nhiều phương pháp canh tác nông nghiệp và kĩ thuật chế tạo công cụ lao động sắt của người Hán (sử dụng phổ biến công cụ bằng sắt, dùng sức kéo trâu bò, nghề làm đường, làm mật mía, làm giấy, dệt vải từ vỏ cây đay, làm thuỷ tinh…)</a:t>
            </a:r>
            <a:endParaRPr lang="en-US" altLang="zh-CN" dirty="0"/>
          </a:p>
          <a:p>
            <a:pPr marL="171450" lvl="0" indent="-171450" eaLnBrk="1" hangingPunct="1">
              <a:spcBef>
                <a:spcPct val="0"/>
              </a:spcBef>
              <a:buChar char="•"/>
            </a:pPr>
            <a:r>
              <a:rPr lang="en-US" altLang="zh-CN" dirty="0"/>
              <a:t>+ </a:t>
            </a:r>
            <a:r>
              <a:rPr lang="en-GB" altLang="en-US" sz="1800" dirty="0">
                <a:solidFill>
                  <a:srgbClr val="000000"/>
                </a:solidFill>
                <a:latin typeface="Calibri" panose="020F0502020204030204" pitchFamily="34" charset="0"/>
                <a:cs typeface="Times New Roman" panose="02020603050405020304" pitchFamily="18" charset="0"/>
              </a:rPr>
              <a:t>Người Việt phải đóng góp tiền của, công sức để xây dựng lên các th</a:t>
            </a:r>
            <a:r>
              <a:rPr lang="en-GB" altLang="en-US" sz="1800" dirty="0">
                <a:solidFill>
                  <a:srgbClr val="000000"/>
                </a:solidFill>
                <a:latin typeface="Calibri" panose="020F0502020204030204" pitchFamily="34" charset="0"/>
                <a:ea typeface="Times New Roman" panose="02020603050405020304" pitchFamily="18" charset="0"/>
              </a:rPr>
              <a:t>à</a:t>
            </a:r>
            <a:r>
              <a:rPr lang="en-GB" altLang="en-US" sz="1800" dirty="0">
                <a:solidFill>
                  <a:srgbClr val="000000"/>
                </a:solidFill>
                <a:latin typeface="Calibri" panose="020F0502020204030204" pitchFamily="34" charset="0"/>
                <a:cs typeface="Times New Roman" panose="02020603050405020304" pitchFamily="18" charset="0"/>
              </a:rPr>
              <a:t>nh luỹ của chính quyền đô hộ.</a:t>
            </a:r>
            <a:endParaRPr lang="en-US" altLang="zh-CN" dirty="0"/>
          </a:p>
          <a:p>
            <a:pPr marL="171450" lvl="0" indent="-171450" eaLnBrk="1" hangingPunct="1">
              <a:spcBef>
                <a:spcPct val="0"/>
              </a:spcBef>
            </a:pPr>
            <a:r>
              <a:rPr lang="en-US" altLang="zh-CN" dirty="0"/>
              <a:t>+ </a:t>
            </a:r>
            <a:r>
              <a:rPr lang="en-GB" altLang="en-US" sz="1800" dirty="0">
                <a:solidFill>
                  <a:srgbClr val="000000"/>
                </a:solidFill>
                <a:latin typeface="Calibri" panose="020F0502020204030204" pitchFamily="34" charset="0"/>
                <a:cs typeface="Times New Roman" panose="02020603050405020304" pitchFamily="18" charset="0"/>
              </a:rPr>
              <a:t>Người Việt tiếp thu các yếu tố văn hoá Hán: trang phục, phong tục, chữ Hán, tiếng Hán</a:t>
            </a:r>
            <a:r>
              <a:rPr lang="en-GB" altLang="en-US" sz="1800" dirty="0">
                <a:solidFill>
                  <a:srgbClr val="000000"/>
                </a:solidFill>
                <a:latin typeface="Calibri" panose="020F0502020204030204" pitchFamily="34" charset="0"/>
                <a:ea typeface="Times New Roman" panose="02020603050405020304" pitchFamily="18" charset="0"/>
              </a:rPr>
              <a:t>…</a:t>
            </a:r>
            <a:r>
              <a:rPr lang="en-GB" altLang="en-US" sz="1800" dirty="0">
                <a:solidFill>
                  <a:srgbClr val="000000"/>
                </a:solidFill>
                <a:latin typeface="Calibri" panose="020F0502020204030204" pitchFamily="34" charset="0"/>
                <a:cs typeface="Times New Roman" panose="02020603050405020304" pitchFamily="18" charset="0"/>
              </a:rPr>
              <a:t> khiến cho cuộc sống của họ văn minh hơn. Người Việt tiếp tục giữ gìn nền văn hoá dân tộc: phong tục ăn trầu, nhuộm răng, xăm mình</a:t>
            </a:r>
            <a:r>
              <a:rPr lang="en-GB" altLang="en-US" sz="1800" dirty="0">
                <a:solidFill>
                  <a:srgbClr val="000000"/>
                </a:solidFill>
                <a:latin typeface="Calibri" panose="020F0502020204030204" pitchFamily="34" charset="0"/>
                <a:ea typeface="Times New Roman" panose="02020603050405020304" pitchFamily="18" charset="0"/>
              </a:rPr>
              <a:t>…</a:t>
            </a:r>
            <a:r>
              <a:rPr lang="en-GB" altLang="en-US" sz="1800" dirty="0">
                <a:solidFill>
                  <a:srgbClr val="000000"/>
                </a:solidFill>
                <a:latin typeface="Calibri" panose="020F0502020204030204" pitchFamily="34" charset="0"/>
                <a:cs typeface="Times New Roman" panose="02020603050405020304" pitchFamily="18" charset="0"/>
              </a:rPr>
              <a:t> Trên cơ sở tiếp thu chữ Hán, người Việt sáng tạo ra chữ Nôm.</a:t>
            </a:r>
            <a:endParaRPr lang="zh-CN" altLang="en-US" dirty="0"/>
          </a:p>
          <a:p>
            <a:pPr marL="171450" lvl="0" indent="-171450" eaLnBrk="1" hangingPunct="1">
              <a:spcBef>
                <a:spcPct val="0"/>
              </a:spcBef>
            </a:pPr>
            <a:r>
              <a:rPr lang="en-US" altLang="zh-CN" dirty="0"/>
              <a:t>+ </a:t>
            </a:r>
            <a:r>
              <a:rPr lang="en-GB" altLang="en-US" sz="1800" dirty="0">
                <a:solidFill>
                  <a:srgbClr val="000000"/>
                </a:solidFill>
                <a:latin typeface="Calibri" panose="020F0502020204030204" pitchFamily="34" charset="0"/>
                <a:cs typeface="Times New Roman" panose="02020603050405020304" pitchFamily="18" charset="0"/>
              </a:rPr>
              <a:t>Người Việt phải bỏ dở công việc lao động sản xuất nông nghiệp của gia đình để đi lao dịch (nhưng người Việt cũng học tập được các kĩ thuật xây dựng của người Hán</a:t>
            </a:r>
            <a:r>
              <a:rPr lang="en-GB" altLang="en-US" sz="1800" dirty="0">
                <a:solidFill>
                  <a:srgbClr val="000000"/>
                </a:solidFill>
                <a:latin typeface="Calibri" panose="020F0502020204030204" pitchFamily="34" charset="0"/>
                <a:ea typeface="Times New Roman" panose="02020603050405020304" pitchFamily="18" charset="0"/>
              </a:rPr>
              <a:t>…</a:t>
            </a:r>
            <a:r>
              <a:rPr lang="en-GB" altLang="en-US" sz="1800" dirty="0">
                <a:solidFill>
                  <a:srgbClr val="000000"/>
                </a:solidFill>
                <a:latin typeface="Calibri" panose="020F0502020204030204" pitchFamily="34" charset="0"/>
                <a:cs typeface="Times New Roman" panose="02020603050405020304" pitchFamily="18" charset="0"/>
              </a:rPr>
              <a:t>)</a:t>
            </a:r>
            <a:endParaRPr lang="zh-CN" altLang="en-US" dirty="0"/>
          </a:p>
        </p:txBody>
      </p:sp>
      <p:sp>
        <p:nvSpPr>
          <p:cNvPr id="1946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字魂59号-创粗黑"/>
                <a:ea typeface="字魂59号-创粗黑"/>
              </a:rPr>
            </a:fld>
            <a:endParaRPr lang="zh-CN" altLang="en-US" sz="1200" dirty="0">
              <a:latin typeface="字魂59号-创粗黑"/>
              <a:ea typeface="字魂59号-创粗黑"/>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幻灯片图像占位符 1"/>
          <p:cNvSpPr>
            <a:spLocks noGrp="1" noRot="1" noChangeAspect="1" noTextEdit="1"/>
          </p:cNvSpPr>
          <p:nvPr>
            <p:ph type="sldImg"/>
          </p:nvPr>
        </p:nvSpPr>
        <p:spPr>
          <a:ln>
            <a:solidFill>
              <a:srgbClr val="000000">
                <a:alpha val="100000"/>
              </a:srgbClr>
            </a:solidFill>
            <a:miter lim="800000"/>
          </a:ln>
        </p:spPr>
      </p:sp>
      <p:sp>
        <p:nvSpPr>
          <p:cNvPr id="21507"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2150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字魂59号-创粗黑"/>
                <a:ea typeface="字魂59号-创粗黑"/>
              </a:rPr>
            </a:fld>
            <a:endParaRPr lang="zh-CN" altLang="en-US" sz="1200" dirty="0">
              <a:latin typeface="字魂59号-创粗黑"/>
              <a:ea typeface="字魂59号-创粗黑"/>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幻灯片图像占位符 1"/>
          <p:cNvSpPr>
            <a:spLocks noGrp="1" noRot="1" noChangeAspect="1" noTextEdit="1"/>
          </p:cNvSpPr>
          <p:nvPr>
            <p:ph type="sldImg"/>
          </p:nvPr>
        </p:nvSpPr>
        <p:spPr>
          <a:ln>
            <a:solidFill>
              <a:srgbClr val="000000">
                <a:alpha val="100000"/>
              </a:srgbClr>
            </a:solidFill>
            <a:miter lim="800000"/>
          </a:ln>
        </p:spPr>
      </p:sp>
      <p:sp>
        <p:nvSpPr>
          <p:cNvPr id="23555"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2355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字魂59号-创粗黑"/>
                <a:ea typeface="字魂59号-创粗黑"/>
              </a:rPr>
            </a:fld>
            <a:endParaRPr lang="zh-CN" altLang="en-US" sz="1200" dirty="0">
              <a:latin typeface="字魂59号-创粗黑"/>
              <a:ea typeface="字魂59号-创粗黑"/>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幻灯片图像占位符 1"/>
          <p:cNvSpPr>
            <a:spLocks noGrp="1" noRot="1" noChangeAspect="1" noTextEdit="1"/>
          </p:cNvSpPr>
          <p:nvPr>
            <p:ph type="sldImg"/>
          </p:nvPr>
        </p:nvSpPr>
        <p:spPr>
          <a:ln>
            <a:solidFill>
              <a:srgbClr val="000000">
                <a:alpha val="100000"/>
              </a:srgbClr>
            </a:solidFill>
            <a:miter lim="800000"/>
          </a:ln>
        </p:spPr>
      </p:sp>
      <p:sp>
        <p:nvSpPr>
          <p:cNvPr id="32771" name="备注占位符 2"/>
          <p:cNvSpPr>
            <a:spLocks noGrp="1"/>
          </p:cNvSpPr>
          <p:nvPr>
            <p:ph type="body" idx="1"/>
          </p:nvPr>
        </p:nvSpPr>
        <p:spPr>
          <a:noFill/>
          <a:ln>
            <a:noFill/>
          </a:ln>
        </p:spPr>
        <p:txBody>
          <a:bodyPr wrap="square" lIns="91440" tIns="45720" rIns="91440" bIns="45720" anchor="t" anchorCtr="0"/>
          <a:p>
            <a:pPr marL="171450" lvl="0" indent="-171450" eaLnBrk="1" hangingPunct="1">
              <a:spcBef>
                <a:spcPct val="0"/>
              </a:spcBef>
              <a:buFontTx/>
              <a:buChar char="-"/>
            </a:pPr>
            <a:r>
              <a:rPr lang="en-US" altLang="zh-CN" dirty="0"/>
              <a:t>Tác động: GV hướng dẫn HS khai thác tác động tích cực và tiêu cực. Có thể tổ chức trò chơi, chia lớp thành 2 đội. Lần lượt các thành viên trong đội sẽ liệt kê ra các tác động tích cực và tiêu cực, bên nào đưa ra được nhiều nội dung hơn thì bên đó thắng.</a:t>
            </a:r>
            <a:br>
              <a:rPr lang="en-US" altLang="zh-CN" dirty="0"/>
            </a:br>
            <a:r>
              <a:rPr lang="en-US" altLang="zh-CN" dirty="0"/>
              <a:t>Ví dụ:</a:t>
            </a:r>
            <a:endParaRPr lang="en-US" altLang="zh-CN" dirty="0"/>
          </a:p>
          <a:p>
            <a:pPr marL="171450" lvl="0" indent="-171450" eaLnBrk="1" hangingPunct="1">
              <a:spcBef>
                <a:spcPct val="0"/>
              </a:spcBef>
              <a:buChar char="•"/>
            </a:pPr>
            <a:r>
              <a:rPr lang="en-US" altLang="zh-CN" dirty="0"/>
              <a:t>+ Các chính sách k</a:t>
            </a:r>
            <a:r>
              <a:rPr lang="vi-VN" altLang="zh-CN" dirty="0"/>
              <a:t>hiến cuộc sống của người Việt bị khó khăn, thiếu thốn nhưng người Việt cũng học được nhiều phương pháp canh tác nông nghiệp và kĩ thuật chế tạo công cụ lao động sắt của người Hán (sử dụng phổ biến công cụ bằng sắt, dùng sức kéo trâu bò, nghề làm đường, làm mật mía, làm giấy, dệt vải từ vỏ cây đay, làm thuỷ tinh…)</a:t>
            </a:r>
            <a:endParaRPr lang="en-US" altLang="zh-CN" dirty="0"/>
          </a:p>
          <a:p>
            <a:pPr marL="171450" lvl="0" indent="-171450" eaLnBrk="1" hangingPunct="1">
              <a:spcBef>
                <a:spcPct val="0"/>
              </a:spcBef>
              <a:buChar char="•"/>
            </a:pPr>
            <a:r>
              <a:rPr lang="en-US" altLang="zh-CN" dirty="0"/>
              <a:t>+ </a:t>
            </a:r>
            <a:r>
              <a:rPr lang="en-GB" altLang="en-US" sz="1800" dirty="0">
                <a:solidFill>
                  <a:srgbClr val="000000"/>
                </a:solidFill>
                <a:latin typeface="Calibri" panose="020F0502020204030204" pitchFamily="34" charset="0"/>
                <a:cs typeface="Times New Roman" panose="02020603050405020304" pitchFamily="18" charset="0"/>
              </a:rPr>
              <a:t>Người Việt phải đóng góp tiền của, công sức để xây dựng lên các th</a:t>
            </a:r>
            <a:r>
              <a:rPr lang="en-GB" altLang="en-US" sz="1800" dirty="0">
                <a:solidFill>
                  <a:srgbClr val="000000"/>
                </a:solidFill>
                <a:latin typeface="Calibri" panose="020F0502020204030204" pitchFamily="34" charset="0"/>
                <a:ea typeface="Times New Roman" panose="02020603050405020304" pitchFamily="18" charset="0"/>
              </a:rPr>
              <a:t>à</a:t>
            </a:r>
            <a:r>
              <a:rPr lang="en-GB" altLang="en-US" sz="1800" dirty="0">
                <a:solidFill>
                  <a:srgbClr val="000000"/>
                </a:solidFill>
                <a:latin typeface="Calibri" panose="020F0502020204030204" pitchFamily="34" charset="0"/>
                <a:cs typeface="Times New Roman" panose="02020603050405020304" pitchFamily="18" charset="0"/>
              </a:rPr>
              <a:t>nh luỹ của chính quyền đô hộ.</a:t>
            </a:r>
            <a:endParaRPr lang="en-US" altLang="zh-CN" dirty="0"/>
          </a:p>
          <a:p>
            <a:pPr marL="171450" lvl="0" indent="-171450" eaLnBrk="1" hangingPunct="1">
              <a:spcBef>
                <a:spcPct val="0"/>
              </a:spcBef>
            </a:pPr>
            <a:r>
              <a:rPr lang="en-US" altLang="zh-CN" dirty="0"/>
              <a:t>+ </a:t>
            </a:r>
            <a:r>
              <a:rPr lang="en-GB" altLang="en-US" sz="1800" dirty="0">
                <a:solidFill>
                  <a:srgbClr val="000000"/>
                </a:solidFill>
                <a:latin typeface="Calibri" panose="020F0502020204030204" pitchFamily="34" charset="0"/>
                <a:cs typeface="Times New Roman" panose="02020603050405020304" pitchFamily="18" charset="0"/>
              </a:rPr>
              <a:t>Người Việt tiếp thu các yếu tố văn hoá Hán: trang phục, phong tục, chữ Hán, tiếng Hán</a:t>
            </a:r>
            <a:r>
              <a:rPr lang="en-GB" altLang="en-US" sz="1800" dirty="0">
                <a:solidFill>
                  <a:srgbClr val="000000"/>
                </a:solidFill>
                <a:latin typeface="Calibri" panose="020F0502020204030204" pitchFamily="34" charset="0"/>
                <a:ea typeface="Times New Roman" panose="02020603050405020304" pitchFamily="18" charset="0"/>
              </a:rPr>
              <a:t>…</a:t>
            </a:r>
            <a:r>
              <a:rPr lang="en-GB" altLang="en-US" sz="1800" dirty="0">
                <a:solidFill>
                  <a:srgbClr val="000000"/>
                </a:solidFill>
                <a:latin typeface="Calibri" panose="020F0502020204030204" pitchFamily="34" charset="0"/>
                <a:cs typeface="Times New Roman" panose="02020603050405020304" pitchFamily="18" charset="0"/>
              </a:rPr>
              <a:t> khiến cho cuộc sống của họ văn minh hơn. Người Việt tiếp tục giữ gìn nền văn hoá dân tộc: phong tục ăn trầu, nhuộm răng, xăm mình</a:t>
            </a:r>
            <a:r>
              <a:rPr lang="en-GB" altLang="en-US" sz="1800" dirty="0">
                <a:solidFill>
                  <a:srgbClr val="000000"/>
                </a:solidFill>
                <a:latin typeface="Calibri" panose="020F0502020204030204" pitchFamily="34" charset="0"/>
                <a:ea typeface="Times New Roman" panose="02020603050405020304" pitchFamily="18" charset="0"/>
              </a:rPr>
              <a:t>…</a:t>
            </a:r>
            <a:r>
              <a:rPr lang="en-GB" altLang="en-US" sz="1800" dirty="0">
                <a:solidFill>
                  <a:srgbClr val="000000"/>
                </a:solidFill>
                <a:latin typeface="Calibri" panose="020F0502020204030204" pitchFamily="34" charset="0"/>
                <a:cs typeface="Times New Roman" panose="02020603050405020304" pitchFamily="18" charset="0"/>
              </a:rPr>
              <a:t> Trên cơ sở tiếp thu chữ Hán, người Việt sáng tạo ra chữ Nôm.</a:t>
            </a:r>
            <a:endParaRPr lang="zh-CN" altLang="en-US" dirty="0"/>
          </a:p>
          <a:p>
            <a:pPr marL="171450" lvl="0" indent="-171450" eaLnBrk="1" hangingPunct="1">
              <a:spcBef>
                <a:spcPct val="0"/>
              </a:spcBef>
            </a:pPr>
            <a:r>
              <a:rPr lang="en-US" altLang="zh-CN" dirty="0"/>
              <a:t>+ </a:t>
            </a:r>
            <a:r>
              <a:rPr lang="en-GB" altLang="en-US" sz="1800" dirty="0">
                <a:solidFill>
                  <a:srgbClr val="000000"/>
                </a:solidFill>
                <a:latin typeface="Calibri" panose="020F0502020204030204" pitchFamily="34" charset="0"/>
                <a:cs typeface="Times New Roman" panose="02020603050405020304" pitchFamily="18" charset="0"/>
              </a:rPr>
              <a:t>Người Việt phải bỏ dở công việc lao động sản xuất nông nghiệp của gia đình để đi lao dịch (nhưng người Việt cũng học tập được các kĩ thuật xây dựng của người Hán</a:t>
            </a:r>
            <a:r>
              <a:rPr lang="en-GB" altLang="en-US" sz="1800" dirty="0">
                <a:solidFill>
                  <a:srgbClr val="000000"/>
                </a:solidFill>
                <a:latin typeface="Calibri" panose="020F0502020204030204" pitchFamily="34" charset="0"/>
                <a:ea typeface="Times New Roman" panose="02020603050405020304" pitchFamily="18" charset="0"/>
              </a:rPr>
              <a:t>…</a:t>
            </a:r>
            <a:r>
              <a:rPr lang="en-GB" altLang="en-US" sz="1800" dirty="0">
                <a:solidFill>
                  <a:srgbClr val="000000"/>
                </a:solidFill>
                <a:latin typeface="Calibri" panose="020F0502020204030204" pitchFamily="34" charset="0"/>
                <a:cs typeface="Times New Roman" panose="02020603050405020304" pitchFamily="18" charset="0"/>
              </a:rPr>
              <a:t>)</a:t>
            </a:r>
            <a:endParaRPr lang="zh-CN" altLang="en-US" dirty="0"/>
          </a:p>
        </p:txBody>
      </p:sp>
      <p:sp>
        <p:nvSpPr>
          <p:cNvPr id="3277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字魂59号-创粗黑"/>
                <a:ea typeface="字魂59号-创粗黑"/>
              </a:rPr>
            </a:fld>
            <a:endParaRPr lang="zh-CN" altLang="en-US" sz="1200" dirty="0">
              <a:latin typeface="字魂59号-创粗黑"/>
              <a:ea typeface="字魂59号-创粗黑"/>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p>
            <a:pPr lvl="0" eaLnBrk="1" hangingPunct="1">
              <a:buNone/>
            </a:pPr>
            <a:fld id="{BB962C8B-B14F-4D97-AF65-F5344CB8AC3E}" type="datetime1">
              <a:rPr lang="zh-CN" altLang="en-US" dirty="0">
                <a:latin typeface="Calibri" panose="020F0502020204030204" pitchFamily="34" charset="0"/>
              </a:rPr>
            </a:fld>
            <a:endParaRPr lang="zh-CN" altLang="en-US" dirty="0">
              <a:latin typeface="Calibri" panose="020F0502020204030204" pitchFamily="34" charset="0"/>
            </a:endParaRPr>
          </a:p>
        </p:txBody>
      </p:sp>
      <p:sp>
        <p:nvSpPr>
          <p:cNvPr id="5" name="Footer Placeholder 4"/>
          <p:cNvSpPr>
            <a:spLocks noGrp="1"/>
          </p:cNvSpPr>
          <p:nvPr>
            <p:ph type="ftr" sz="quarter" idx="11"/>
          </p:nvPr>
        </p:nvSpPr>
        <p:spPr/>
        <p:txBody>
          <a:bodyPr/>
          <a:p>
            <a:pPr lvl="0" eaLnBrk="1" hangingPunct="1">
              <a:buNone/>
            </a:pPr>
            <a:endParaRPr lang="zh-CN" altLang="en-US" dirty="0">
              <a:latin typeface="Calibri" panose="020F050202020403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latin typeface="Calibri" panose="020F0502020204030204" pitchFamily="34" charset="0"/>
              </a:rPr>
            </a:fld>
            <a:endParaRPr lang="zh-CN" altLang="en-US" dirty="0">
              <a:latin typeface="Calibri" panose="020F0502020204030204" pitchFamily="34" charset="0"/>
            </a:endParaRPr>
          </a:p>
        </p:txBody>
      </p:sp>
      <p:sp>
        <p:nvSpPr>
          <p:cNvPr id="5" name="Footer Placeholder 4"/>
          <p:cNvSpPr>
            <a:spLocks noGrp="1"/>
          </p:cNvSpPr>
          <p:nvPr>
            <p:ph type="ftr" sz="quarter" idx="11"/>
          </p:nvPr>
        </p:nvSpPr>
        <p:spPr/>
        <p:txBody>
          <a:bodyPr/>
          <a:p>
            <a:pPr lvl="0" eaLnBrk="1" hangingPunct="1">
              <a:buNone/>
            </a:pPr>
            <a:endParaRPr lang="zh-CN" altLang="en-US" dirty="0">
              <a:latin typeface="Calibri" panose="020F050202020403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latin typeface="Calibri" panose="020F0502020204030204" pitchFamily="34" charset="0"/>
              </a:rPr>
            </a:fld>
            <a:endParaRPr lang="zh-CN" altLang="en-US" dirty="0">
              <a:latin typeface="Calibri" panose="020F0502020204030204" pitchFamily="34" charset="0"/>
            </a:endParaRPr>
          </a:p>
        </p:txBody>
      </p:sp>
      <p:sp>
        <p:nvSpPr>
          <p:cNvPr id="5" name="Footer Placeholder 4"/>
          <p:cNvSpPr>
            <a:spLocks noGrp="1"/>
          </p:cNvSpPr>
          <p:nvPr>
            <p:ph type="ftr" sz="quarter" idx="11"/>
          </p:nvPr>
        </p:nvSpPr>
        <p:spPr/>
        <p:txBody>
          <a:bodyPr/>
          <a:p>
            <a:pPr lvl="0" eaLnBrk="1" hangingPunct="1">
              <a:buNone/>
            </a:pPr>
            <a:endParaRPr lang="zh-CN" altLang="en-US" dirty="0">
              <a:latin typeface="Calibri" panose="020F050202020403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标题幻灯片">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eaLnBrk="1" hangingPunct="1">
              <a:buNone/>
            </a:pPr>
            <a:fld id="{BB962C8B-B14F-4D97-AF65-F5344CB8AC3E}" type="datetimeFigureOut">
              <a:rPr lang="zh-CN" altLang="en-US" dirty="0">
                <a:latin typeface="Calibri" panose="020F0502020204030204" pitchFamily="34" charset="0"/>
              </a:rPr>
            </a:fld>
            <a:endParaRPr lang="zh-CN" altLang="en-US" dirty="0">
              <a:latin typeface="Calibri" panose="020F0502020204030204" pitchFamily="34" charset="0"/>
            </a:endParaRPr>
          </a:p>
        </p:txBody>
      </p:sp>
      <p:sp>
        <p:nvSpPr>
          <p:cNvPr id="3" name="Footer Placeholder 2"/>
          <p:cNvSpPr>
            <a:spLocks noGrp="1"/>
          </p:cNvSpPr>
          <p:nvPr>
            <p:ph type="ftr" sz="quarter" idx="11"/>
          </p:nvPr>
        </p:nvSpPr>
        <p:spPr/>
        <p:txBody>
          <a:bodyPr/>
          <a:p>
            <a:pPr lvl="0" eaLnBrk="1" hangingPunct="1">
              <a:buNone/>
            </a:pPr>
            <a:endParaRPr lang="zh-CN" altLang="en-US" dirty="0">
              <a:latin typeface="Calibri" panose="020F0502020204030204" pitchFamily="34" charset="0"/>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Tm="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latin typeface="Calibri" panose="020F0502020204030204" pitchFamily="34" charset="0"/>
              </a:rPr>
            </a:fld>
            <a:endParaRPr lang="zh-CN" altLang="en-US" dirty="0">
              <a:latin typeface="Calibri" panose="020F0502020204030204" pitchFamily="34" charset="0"/>
            </a:endParaRPr>
          </a:p>
        </p:txBody>
      </p:sp>
      <p:sp>
        <p:nvSpPr>
          <p:cNvPr id="5" name="Footer Placeholder 4"/>
          <p:cNvSpPr>
            <a:spLocks noGrp="1"/>
          </p:cNvSpPr>
          <p:nvPr>
            <p:ph type="ftr" sz="quarter" idx="11"/>
          </p:nvPr>
        </p:nvSpPr>
        <p:spPr/>
        <p:txBody>
          <a:bodyPr/>
          <a:p>
            <a:pPr lvl="0" eaLnBrk="1" hangingPunct="1">
              <a:buNone/>
            </a:pPr>
            <a:endParaRPr lang="zh-CN" altLang="en-US" dirty="0">
              <a:latin typeface="Calibri" panose="020F050202020403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latin typeface="Calibri" panose="020F0502020204030204" pitchFamily="34" charset="0"/>
              </a:rPr>
            </a:fld>
            <a:endParaRPr lang="zh-CN" altLang="en-US" dirty="0">
              <a:latin typeface="Calibri" panose="020F0502020204030204" pitchFamily="34" charset="0"/>
            </a:endParaRPr>
          </a:p>
        </p:txBody>
      </p:sp>
      <p:sp>
        <p:nvSpPr>
          <p:cNvPr id="5" name="Footer Placeholder 4"/>
          <p:cNvSpPr>
            <a:spLocks noGrp="1"/>
          </p:cNvSpPr>
          <p:nvPr>
            <p:ph type="ftr" sz="quarter" idx="11"/>
          </p:nvPr>
        </p:nvSpPr>
        <p:spPr/>
        <p:txBody>
          <a:bodyPr/>
          <a:p>
            <a:pPr lvl="0" eaLnBrk="1" hangingPunct="1">
              <a:buNone/>
            </a:pPr>
            <a:endParaRPr lang="zh-CN" altLang="en-US" dirty="0">
              <a:latin typeface="Calibri" panose="020F050202020403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zh-CN" altLang="en-US" dirty="0">
                <a:latin typeface="Calibri" panose="020F0502020204030204" pitchFamily="34" charset="0"/>
              </a:rPr>
            </a:fld>
            <a:endParaRPr lang="zh-CN" altLang="en-US" dirty="0">
              <a:latin typeface="Calibri" panose="020F0502020204030204" pitchFamily="34" charset="0"/>
            </a:endParaRPr>
          </a:p>
        </p:txBody>
      </p:sp>
      <p:sp>
        <p:nvSpPr>
          <p:cNvPr id="6" name="Footer Placeholder 5"/>
          <p:cNvSpPr>
            <a:spLocks noGrp="1"/>
          </p:cNvSpPr>
          <p:nvPr>
            <p:ph type="ftr" sz="quarter" idx="11"/>
          </p:nvPr>
        </p:nvSpPr>
        <p:spPr/>
        <p:txBody>
          <a:bodyPr/>
          <a:p>
            <a:pPr lvl="0" eaLnBrk="1" hangingPunct="1">
              <a:buNone/>
            </a:pPr>
            <a:endParaRPr lang="zh-CN" altLang="en-US" dirty="0">
              <a:latin typeface="Calibri" panose="020F050202020403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p>
            <a:pPr lvl="0" eaLnBrk="1" hangingPunct="1">
              <a:buNone/>
            </a:pPr>
            <a:fld id="{BB962C8B-B14F-4D97-AF65-F5344CB8AC3E}" type="datetimeFigureOut">
              <a:rPr lang="zh-CN" altLang="en-US" dirty="0">
                <a:latin typeface="Calibri" panose="020F0502020204030204" pitchFamily="34" charset="0"/>
              </a:rPr>
            </a:fld>
            <a:endParaRPr lang="zh-CN" altLang="en-US" dirty="0">
              <a:latin typeface="Calibri" panose="020F0502020204030204" pitchFamily="34" charset="0"/>
            </a:endParaRPr>
          </a:p>
        </p:txBody>
      </p:sp>
      <p:sp>
        <p:nvSpPr>
          <p:cNvPr id="8" name="Footer Placeholder 7"/>
          <p:cNvSpPr>
            <a:spLocks noGrp="1"/>
          </p:cNvSpPr>
          <p:nvPr>
            <p:ph type="ftr" sz="quarter" idx="11"/>
          </p:nvPr>
        </p:nvSpPr>
        <p:spPr/>
        <p:txBody>
          <a:bodyPr/>
          <a:p>
            <a:pPr lvl="0" eaLnBrk="1" hangingPunct="1">
              <a:buNone/>
            </a:pPr>
            <a:endParaRPr lang="zh-CN" altLang="en-US" dirty="0">
              <a:latin typeface="Calibri" panose="020F0502020204030204" pitchFamily="34" charset="0"/>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p>
            <a:pPr lvl="0" eaLnBrk="1" hangingPunct="1">
              <a:buNone/>
            </a:pPr>
            <a:fld id="{BB962C8B-B14F-4D97-AF65-F5344CB8AC3E}" type="datetimeFigureOut">
              <a:rPr lang="zh-CN" altLang="en-US" dirty="0">
                <a:latin typeface="Calibri" panose="020F0502020204030204" pitchFamily="34" charset="0"/>
              </a:rPr>
            </a:fld>
            <a:endParaRPr lang="zh-CN" altLang="en-US" dirty="0">
              <a:latin typeface="Calibri" panose="020F0502020204030204" pitchFamily="34" charset="0"/>
            </a:endParaRPr>
          </a:p>
        </p:txBody>
      </p:sp>
      <p:sp>
        <p:nvSpPr>
          <p:cNvPr id="4" name="Footer Placeholder 3"/>
          <p:cNvSpPr>
            <a:spLocks noGrp="1"/>
          </p:cNvSpPr>
          <p:nvPr>
            <p:ph type="ftr" sz="quarter" idx="11"/>
          </p:nvPr>
        </p:nvSpPr>
        <p:spPr/>
        <p:txBody>
          <a:bodyPr/>
          <a:p>
            <a:pPr lvl="0" eaLnBrk="1" hangingPunct="1">
              <a:buNone/>
            </a:pPr>
            <a:endParaRPr lang="zh-CN" altLang="en-US" dirty="0">
              <a:latin typeface="Calibri" panose="020F0502020204030204" pitchFamily="34" charset="0"/>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eaLnBrk="1" hangingPunct="1">
              <a:buNone/>
            </a:pPr>
            <a:fld id="{BB962C8B-B14F-4D97-AF65-F5344CB8AC3E}" type="datetimeFigureOut">
              <a:rPr lang="zh-CN" altLang="en-US" dirty="0">
                <a:latin typeface="Calibri" panose="020F0502020204030204" pitchFamily="34" charset="0"/>
              </a:rPr>
            </a:fld>
            <a:endParaRPr lang="zh-CN" altLang="en-US" dirty="0">
              <a:latin typeface="Calibri" panose="020F0502020204030204" pitchFamily="34" charset="0"/>
            </a:endParaRPr>
          </a:p>
        </p:txBody>
      </p:sp>
      <p:sp>
        <p:nvSpPr>
          <p:cNvPr id="3" name="Footer Placeholder 2"/>
          <p:cNvSpPr>
            <a:spLocks noGrp="1"/>
          </p:cNvSpPr>
          <p:nvPr>
            <p:ph type="ftr" sz="quarter" idx="11"/>
          </p:nvPr>
        </p:nvSpPr>
        <p:spPr/>
        <p:txBody>
          <a:bodyPr/>
          <a:p>
            <a:pPr lvl="0" eaLnBrk="1" hangingPunct="1">
              <a:buNone/>
            </a:pPr>
            <a:endParaRPr lang="zh-CN" altLang="en-US" dirty="0">
              <a:latin typeface="Calibri" panose="020F0502020204030204" pitchFamily="34" charset="0"/>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zh-CN" altLang="en-US" dirty="0">
                <a:latin typeface="Calibri" panose="020F0502020204030204" pitchFamily="34" charset="0"/>
              </a:rPr>
            </a:fld>
            <a:endParaRPr lang="zh-CN" altLang="en-US" dirty="0">
              <a:latin typeface="Calibri" panose="020F0502020204030204" pitchFamily="34" charset="0"/>
            </a:endParaRPr>
          </a:p>
        </p:txBody>
      </p:sp>
      <p:sp>
        <p:nvSpPr>
          <p:cNvPr id="6" name="Footer Placeholder 5"/>
          <p:cNvSpPr>
            <a:spLocks noGrp="1"/>
          </p:cNvSpPr>
          <p:nvPr>
            <p:ph type="ftr" sz="quarter" idx="11"/>
          </p:nvPr>
        </p:nvSpPr>
        <p:spPr/>
        <p:txBody>
          <a:bodyPr/>
          <a:p>
            <a:pPr lvl="0" eaLnBrk="1" hangingPunct="1">
              <a:buNone/>
            </a:pPr>
            <a:endParaRPr lang="zh-CN" altLang="en-US" dirty="0">
              <a:latin typeface="Calibri" panose="020F050202020403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vi-VN"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zh-CN" altLang="en-US" dirty="0">
                <a:latin typeface="Calibri" panose="020F0502020204030204" pitchFamily="34" charset="0"/>
              </a:rPr>
            </a:fld>
            <a:endParaRPr lang="zh-CN" altLang="en-US" dirty="0">
              <a:latin typeface="Calibri" panose="020F0502020204030204" pitchFamily="34" charset="0"/>
            </a:endParaRPr>
          </a:p>
        </p:txBody>
      </p:sp>
      <p:sp>
        <p:nvSpPr>
          <p:cNvPr id="6" name="Footer Placeholder 5"/>
          <p:cNvSpPr>
            <a:spLocks noGrp="1"/>
          </p:cNvSpPr>
          <p:nvPr>
            <p:ph type="ftr" sz="quarter" idx="11"/>
          </p:nvPr>
        </p:nvSpPr>
        <p:spPr/>
        <p:txBody>
          <a:bodyPr/>
          <a:p>
            <a:pPr lvl="0" eaLnBrk="1" hangingPunct="1">
              <a:buNone/>
            </a:pPr>
            <a:endParaRPr lang="zh-CN" altLang="en-US" dirty="0">
              <a:latin typeface="Calibri" panose="020F050202020403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457200" y="206375"/>
            <a:ext cx="8229600" cy="857250"/>
          </a:xfrm>
          <a:prstGeom prst="rect">
            <a:avLst/>
          </a:prstGeom>
          <a:noFill/>
          <a:ln w="9525">
            <a:noFill/>
          </a:ln>
        </p:spPr>
        <p:txBody>
          <a:bodyPr anchor="ctr" anchorCtr="0"/>
          <a:p>
            <a:pPr lvl="0"/>
            <a:r>
              <a:rPr lang="en-US" altLang="en-US" dirty="0"/>
              <a:t>Click to edit Master title style</a:t>
            </a:r>
            <a:endParaRPr lang="vi-VN" altLang="en-US" dirty="0"/>
          </a:p>
        </p:txBody>
      </p:sp>
      <p:sp>
        <p:nvSpPr>
          <p:cNvPr id="1027" name="Text Placeholder 2"/>
          <p:cNvSpPr>
            <a:spLocks noGrp="1"/>
          </p:cNvSpPr>
          <p:nvPr>
            <p:ph type="body" idx="1"/>
          </p:nvPr>
        </p:nvSpPr>
        <p:spPr>
          <a:xfrm>
            <a:off x="457200" y="1200150"/>
            <a:ext cx="8229600" cy="3394075"/>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vi-VN" altLang="en-US" dirty="0"/>
          </a:p>
        </p:txBody>
      </p:sp>
      <p:sp>
        <p:nvSpPr>
          <p:cNvPr id="4" name="Date Placeholder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sz="1200">
                <a:solidFill>
                  <a:srgbClr val="898989"/>
                </a:solidFill>
                <a:ea typeface="SimSun" panose="02010600030101010101" pitchFamily="2" charset="-122"/>
              </a:defRPr>
            </a:lvl1pPr>
          </a:lstStyle>
          <a:p>
            <a:pPr lvl="0" eaLnBrk="1" hangingPunct="1">
              <a:buNone/>
            </a:pPr>
            <a:fld id="{BB962C8B-B14F-4D97-AF65-F5344CB8AC3E}" type="datetime1">
              <a:rPr lang="zh-CN" altLang="en-US" dirty="0">
                <a:latin typeface="Calibri" panose="020F0502020204030204" pitchFamily="34" charset="0"/>
              </a:rPr>
            </a:fld>
            <a:endParaRPr lang="zh-CN" altLang="en-US" dirty="0">
              <a:latin typeface="Calibri" panose="020F0502020204030204" pitchFamily="34" charset="0"/>
            </a:endParaRPr>
          </a:p>
        </p:txBody>
      </p:sp>
      <p:sp>
        <p:nvSpPr>
          <p:cNvPr id="5" name="Footer Placeholder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a:defRPr sz="1200">
                <a:solidFill>
                  <a:srgbClr val="898989"/>
                </a:solidFill>
                <a:ea typeface="SimSun" panose="02010600030101010101" pitchFamily="2" charset="-122"/>
              </a:defRPr>
            </a:lvl1pPr>
          </a:lstStyle>
          <a:p>
            <a:pPr lvl="0" eaLnBrk="1" hangingPunct="1">
              <a:buNone/>
            </a:pPr>
            <a:endParaRPr lang="zh-CN" altLang="en-US" dirty="0">
              <a:latin typeface="Calibri" panose="020F0502020204030204" pitchFamily="34" charset="0"/>
            </a:endParaRPr>
          </a:p>
        </p:txBody>
      </p:sp>
      <p:sp>
        <p:nvSpPr>
          <p:cNvPr id="6" name="Slide Number Placeholder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lgn="r">
              <a:defRPr sz="1200">
                <a:solidFill>
                  <a:srgbClr val="898989"/>
                </a:solidFill>
                <a:ea typeface="SimSun" panose="02010600030101010101" pitchFamily="2" charset="-122"/>
              </a:defRPr>
            </a:lvl1p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
        <p:nvSpPr>
          <p:cNvPr id="7" name="矩形 6"/>
          <p:cNvSpPr/>
          <p:nvPr/>
        </p:nvSpPr>
        <p:spPr>
          <a:xfrm>
            <a:off x="2286000" y="1279090"/>
            <a:ext cx="4572000" cy="2585323"/>
          </a:xfrm>
          <a:prstGeom prst="rect">
            <a:avLst/>
          </a:prstGeom>
        </p:spPr>
        <p:txBody>
          <a:bodyPr>
            <a:spAutoFit/>
          </a:bodyPr>
          <a:lstStyle/>
          <a:p>
            <a:pPr marL="0" marR="0" lvl="0" indent="0" algn="just" defTabSz="457200" rtl="0" eaLnBrk="1" fontAlgn="auto" latinLnBrk="0" hangingPunct="1">
              <a:lnSpc>
                <a:spcPct val="15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alpha val="0"/>
                </a:prstClr>
              </a:solidFill>
              <a:effectLst/>
              <a:uLnTx/>
              <a:uFillTx/>
              <a:latin typeface="字魂59号-创粗黑" panose="00000500000000000000" pitchFamily="2" charset="-122"/>
              <a:ea typeface="字魂59号-创粗黑" panose="00000500000000000000" pitchFamily="2" charset="-122"/>
              <a:cs typeface="+mn-cs"/>
            </a:endParaRPr>
          </a:p>
          <a:p>
            <a:pPr marL="0" marR="0" lvl="0" indent="0" algn="just" defTabSz="4572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79646">
                    <a:alpha val="0"/>
                  </a:srgbClr>
                </a:solidFill>
                <a:effectLst/>
                <a:uLnTx/>
                <a:uFillTx/>
                <a:latin typeface="字魂59号-创粗黑" panose="00000500000000000000" pitchFamily="2" charset="-122"/>
                <a:ea typeface="字魂59号-创粗黑" panose="00000500000000000000" pitchFamily="2" charset="-122"/>
                <a:cs typeface="+mn-cs"/>
              </a:rPr>
              <a:t>感谢您下载包图网平台上提供的</a:t>
            </a:r>
            <a:r>
              <a:rPr kumimoji="0" lang="en-US" altLang="zh-CN" sz="1800" b="0" i="0" u="none" strike="noStrike" kern="1200" cap="none" spc="0" normalizeH="0" baseline="0" noProof="0" dirty="0">
                <a:ln>
                  <a:noFill/>
                </a:ln>
                <a:solidFill>
                  <a:srgbClr val="F79646">
                    <a:alpha val="0"/>
                  </a:srgbClr>
                </a:solidFill>
                <a:effectLst/>
                <a:uLnTx/>
                <a:uFillTx/>
                <a:latin typeface="字魂59号-创粗黑" panose="00000500000000000000" pitchFamily="2" charset="-122"/>
                <a:ea typeface="字魂59号-创粗黑" panose="00000500000000000000" pitchFamily="2" charset="-122"/>
                <a:cs typeface="+mn-cs"/>
              </a:rPr>
              <a:t>PPT</a:t>
            </a:r>
            <a:r>
              <a:rPr kumimoji="0" lang="zh-CN" altLang="en-US" sz="1800" b="0" i="0" u="none" strike="noStrike" kern="1200" cap="none" spc="0" normalizeH="0" baseline="0" noProof="0" dirty="0">
                <a:ln>
                  <a:noFill/>
                </a:ln>
                <a:solidFill>
                  <a:srgbClr val="F79646">
                    <a:alpha val="0"/>
                  </a:srgbClr>
                </a:solidFill>
                <a:effectLst/>
                <a:uLnTx/>
                <a:uFillTx/>
                <a:latin typeface="字魂59号-创粗黑" panose="00000500000000000000" pitchFamily="2" charset="-122"/>
                <a:ea typeface="字魂59号-创粗黑" panose="00000500000000000000" pitchFamily="2" charset="-122"/>
                <a:cs typeface="+mn-cs"/>
              </a:rPr>
              <a:t>作品，为了您和包图网以及原创作者的利益，请勿复制、传播、销售，否则将承担法律责任！包图网将对作品进行维权，按照传播下载次数进行十倍的索取赔偿！</a:t>
            </a:r>
            <a:r>
              <a:rPr kumimoji="0" lang="en-US" altLang="zh-CN" sz="1800" b="0" i="0" u="none" strike="noStrike" kern="1200" cap="none" spc="0" normalizeH="0" baseline="0" noProof="0" dirty="0">
                <a:ln>
                  <a:noFill/>
                </a:ln>
                <a:solidFill>
                  <a:srgbClr val="F79646">
                    <a:alpha val="0"/>
                  </a:srgbClr>
                </a:solidFill>
                <a:effectLst/>
                <a:uLnTx/>
                <a:uFillTx/>
                <a:latin typeface="字魂59号-创粗黑" panose="00000500000000000000" pitchFamily="2" charset="-122"/>
                <a:ea typeface="字魂59号-创粗黑" panose="00000500000000000000" pitchFamily="2" charset="-122"/>
                <a:cs typeface="+mn-cs"/>
              </a:rPr>
              <a:t>Ibaotu.com</a:t>
            </a:r>
            <a:endParaRPr kumimoji="0" lang="en-US" altLang="zh-CN" sz="1800" b="0" i="0" u="none" strike="noStrike" kern="1200" cap="none" spc="0" normalizeH="0" baseline="0" noProof="0" dirty="0">
              <a:ln>
                <a:noFill/>
              </a:ln>
              <a:solidFill>
                <a:srgbClr val="F79646">
                  <a:alpha val="0"/>
                </a:srgbClr>
              </a:solidFill>
              <a:effectLst/>
              <a:uLnTx/>
              <a:uFillTx/>
              <a:latin typeface="字魂59号-创粗黑" panose="00000500000000000000" pitchFamily="2" charset="-122"/>
              <a:ea typeface="字魂59号-创粗黑" panose="00000500000000000000"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rotWithShape="1">
          <a:blip r:embed="rId1"/>
          <a:srcRect l="18655" r="25489"/>
          <a:stretch>
            <a:fillRect/>
          </a:stretch>
        </p:blipFill>
        <p:spPr>
          <a:xfrm>
            <a:off x="2" y="0"/>
            <a:ext cx="9144000" cy="51435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099" name="Rectangle 2"/>
          <p:cNvSpPr/>
          <p:nvPr/>
        </p:nvSpPr>
        <p:spPr>
          <a:xfrm>
            <a:off x="1943100" y="1728788"/>
            <a:ext cx="6188075" cy="13843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spcBef>
                <a:spcPct val="0"/>
              </a:spcBef>
              <a:buFontTx/>
              <a:buNone/>
            </a:pPr>
            <a:r>
              <a:rPr lang="en-US" altLang="en-US" sz="2800" b="1" u="sng" dirty="0">
                <a:solidFill>
                  <a:schemeClr val="bg1"/>
                </a:solidFill>
                <a:latin typeface="Cambria" panose="02040503050406030204" pitchFamily="18" charset="0"/>
                <a:cs typeface="Cambria" panose="02040503050406030204" pitchFamily="18" charset="0"/>
              </a:rPr>
              <a:t>Tiết 7+ 8 BÀI </a:t>
            </a:r>
            <a:r>
              <a:rPr lang="vi-VN" altLang="en-US" sz="2800" b="1" u="sng" dirty="0">
                <a:solidFill>
                  <a:schemeClr val="bg1"/>
                </a:solidFill>
                <a:latin typeface="Cambria" panose="02040503050406030204" pitchFamily="18" charset="0"/>
                <a:cs typeface="Cambria" panose="02040503050406030204" pitchFamily="18" charset="0"/>
              </a:rPr>
              <a:t>4:</a:t>
            </a:r>
            <a:endParaRPr lang="en-US" altLang="en-US" sz="2800" b="1" u="sng" dirty="0">
              <a:solidFill>
                <a:schemeClr val="bg1"/>
              </a:solidFill>
              <a:latin typeface="Cambria" panose="02040503050406030204" pitchFamily="18" charset="0"/>
              <a:cs typeface="Cambria" panose="02040503050406030204" pitchFamily="18" charset="0"/>
            </a:endParaRPr>
          </a:p>
          <a:p>
            <a:pPr marL="0" lvl="0" indent="0" algn="ctr" defTabSz="457200" eaLnBrk="1" hangingPunct="1">
              <a:spcBef>
                <a:spcPct val="0"/>
              </a:spcBef>
              <a:buFontTx/>
              <a:buNone/>
            </a:pPr>
            <a:r>
              <a:rPr lang="vi-VN" altLang="en-US" sz="2800" b="1" dirty="0">
                <a:solidFill>
                  <a:schemeClr val="bg1"/>
                </a:solidFill>
                <a:latin typeface="Times New Roman" panose="02020603050405020304" pitchFamily="18" charset="0"/>
                <a:cs typeface="Cambria" panose="02040503050406030204" pitchFamily="18" charset="0"/>
              </a:rPr>
              <a:t>ĐÔNG NAM Á TỪ NỬA SAU THẾ KỈ XVI ĐẾN GIỮA THẾ KỈ XIX.</a:t>
            </a:r>
            <a:endParaRPr lang="en-US" altLang="en-US" sz="2800" dirty="0">
              <a:solidFill>
                <a:schemeClr val="bg1"/>
              </a:solidFill>
              <a:ea typeface="Cambria" panose="02040503050406030204" pitchFamily="18"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图片 22"/>
          <p:cNvPicPr>
            <a:picLocks noChangeAspect="1"/>
          </p:cNvPicPr>
          <p:nvPr/>
        </p:nvPicPr>
        <p:blipFill>
          <a:blip r:embed="rId1"/>
          <a:srcRect l="34459" t="29190" r="43709" b="31725"/>
          <a:stretch>
            <a:fillRect/>
          </a:stretch>
        </p:blipFill>
        <p:spPr>
          <a:xfrm>
            <a:off x="0" y="0"/>
            <a:ext cx="9144000" cy="5143500"/>
          </a:xfrm>
          <a:prstGeom prst="rect">
            <a:avLst/>
          </a:prstGeom>
          <a:noFill/>
          <a:ln w="9525">
            <a:noFill/>
          </a:ln>
        </p:spPr>
      </p:pic>
      <p:sp>
        <p:nvSpPr>
          <p:cNvPr id="4" name="Rectangle: Rounded Corners 3"/>
          <p:cNvSpPr/>
          <p:nvPr/>
        </p:nvSpPr>
        <p:spPr>
          <a:xfrm>
            <a:off x="185738" y="731838"/>
            <a:ext cx="4425950" cy="40005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lang="vi-VN" altLang="x-none" sz="2400" dirty="0">
                <a:latin typeface="Times New Roman" panose="02020603050405020304" pitchFamily="18" charset="0"/>
                <a:cs typeface="Times New Roman" panose="02020603050405020304" pitchFamily="18" charset="0"/>
              </a:rPr>
              <a:t>“Chia để trị”: thông qua việc dùng nhiều biện pháp chia rẽ khác nhau, các nước thực dân muốn: cắt đứt những mối liên hệ cơ bản của nước thuộc địa trên nhiều phương diện; từ đó giảm dần v</a:t>
            </a:r>
            <a:r>
              <a:rPr lang="vi-VN" altLang="x-none" sz="2400" dirty="0">
                <a:latin typeface="Times New Roman" panose="02020603050405020304" pitchFamily="18" charset="0"/>
                <a:ea typeface="Times New Roman" panose="02020603050405020304" pitchFamily="18" charset="0"/>
              </a:rPr>
              <a:t>à</a:t>
            </a:r>
            <a:r>
              <a:rPr lang="vi-VN" altLang="x-none" sz="2400" dirty="0">
                <a:latin typeface="Times New Roman" panose="02020603050405020304" pitchFamily="18" charset="0"/>
                <a:cs typeface="Times New Roman" panose="02020603050405020304" pitchFamily="18" charset="0"/>
              </a:rPr>
              <a:t> đi đến xóa bỏ ý chí đấu tranh gi</a:t>
            </a:r>
            <a:r>
              <a:rPr lang="vi-VN" altLang="x-none" sz="2400" dirty="0">
                <a:latin typeface="Times New Roman" panose="02020603050405020304" pitchFamily="18" charset="0"/>
                <a:ea typeface="Times New Roman" panose="02020603050405020304" pitchFamily="18" charset="0"/>
              </a:rPr>
              <a:t>à</a:t>
            </a:r>
            <a:r>
              <a:rPr lang="vi-VN" altLang="x-none" sz="2400" dirty="0">
                <a:latin typeface="Times New Roman" panose="02020603050405020304" pitchFamily="18" charset="0"/>
                <a:cs typeface="Times New Roman" panose="02020603050405020304" pitchFamily="18" charset="0"/>
              </a:rPr>
              <a:t>nh độc lập, thống nhất đất nước của nhân dân thuộc địa.</a:t>
            </a:r>
            <a:endParaRPr sz="2400" dirty="0">
              <a:latin typeface="Times New Roman" panose="02020603050405020304" pitchFamily="18" charset="0"/>
              <a:ea typeface="Times New Roman" panose="02020603050405020304" pitchFamily="18" charset="0"/>
            </a:endParaRPr>
          </a:p>
        </p:txBody>
      </p:sp>
      <p:sp>
        <p:nvSpPr>
          <p:cNvPr id="5" name="Rectangle: Rounded Corners 4"/>
          <p:cNvSpPr/>
          <p:nvPr/>
        </p:nvSpPr>
        <p:spPr>
          <a:xfrm>
            <a:off x="4614863" y="666750"/>
            <a:ext cx="4365625" cy="393223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lang="vi-VN" altLang="x-none" sz="2400" dirty="0">
                <a:latin typeface="Times New Roman" panose="02020603050405020304" pitchFamily="18" charset="0"/>
                <a:cs typeface="Times New Roman" panose="02020603050405020304" pitchFamily="18" charset="0"/>
              </a:rPr>
              <a:t>Việc tiến h</a:t>
            </a:r>
            <a:r>
              <a:rPr lang="vi-VN" altLang="x-none" sz="2400" dirty="0">
                <a:latin typeface="Times New Roman" panose="02020603050405020304" pitchFamily="18" charset="0"/>
                <a:ea typeface="Times New Roman" panose="02020603050405020304" pitchFamily="18" charset="0"/>
              </a:rPr>
              <a:t>à</a:t>
            </a:r>
            <a:r>
              <a:rPr lang="vi-VN" altLang="x-none" sz="2400" dirty="0">
                <a:latin typeface="Times New Roman" panose="02020603050405020304" pitchFamily="18" charset="0"/>
                <a:cs typeface="Times New Roman" panose="02020603050405020304" pitchFamily="18" charset="0"/>
              </a:rPr>
              <a:t>nh chính sách “chia để trị” đã để lại nhiều hậu quả cho nhân dân Đông Nam Á, ví dụ như: tạo ra sự chia rẽ, rạn nứt khối đo</a:t>
            </a:r>
            <a:r>
              <a:rPr lang="vi-VN" altLang="x-none" sz="2400" dirty="0">
                <a:latin typeface="Times New Roman" panose="02020603050405020304" pitchFamily="18" charset="0"/>
                <a:ea typeface="Times New Roman" panose="02020603050405020304" pitchFamily="18" charset="0"/>
              </a:rPr>
              <a:t>à</a:t>
            </a:r>
            <a:r>
              <a:rPr lang="vi-VN" altLang="x-none" sz="2400" dirty="0">
                <a:latin typeface="Times New Roman" panose="02020603050405020304" pitchFamily="18" charset="0"/>
                <a:cs typeface="Times New Roman" panose="02020603050405020304" pitchFamily="18" charset="0"/>
              </a:rPr>
              <a:t>n kết, mâu thuẫn giữa các vùng trong cả nước v</a:t>
            </a:r>
            <a:r>
              <a:rPr lang="vi-VN" altLang="x-none" sz="2400" dirty="0">
                <a:latin typeface="Times New Roman" panose="02020603050405020304" pitchFamily="18" charset="0"/>
                <a:ea typeface="Times New Roman" panose="02020603050405020304" pitchFamily="18" charset="0"/>
              </a:rPr>
              <a:t>à</a:t>
            </a:r>
            <a:r>
              <a:rPr lang="vi-VN" altLang="x-none" sz="2400" dirty="0">
                <a:latin typeface="Times New Roman" panose="02020603050405020304" pitchFamily="18" charset="0"/>
                <a:cs typeface="Times New Roman" panose="02020603050405020304" pitchFamily="18" charset="0"/>
              </a:rPr>
              <a:t> giữa các nước với nhau; bộ máy cai trị của chính quyền thực dân được củng cố. </a:t>
            </a:r>
            <a:endParaRPr sz="3600" b="1" dirty="0">
              <a:latin typeface="Times New Roman" panose="02020603050405020304" pitchFamily="18" charset="0"/>
              <a:ea typeface="Cambria" panose="020405030504060302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图片 22"/>
          <p:cNvPicPr>
            <a:picLocks noChangeAspect="1"/>
          </p:cNvPicPr>
          <p:nvPr/>
        </p:nvPicPr>
        <p:blipFill>
          <a:blip r:embed="rId1"/>
          <a:srcRect l="34459" t="29190" r="43709" b="31725"/>
          <a:stretch>
            <a:fillRect/>
          </a:stretch>
        </p:blipFill>
        <p:spPr>
          <a:xfrm>
            <a:off x="0" y="0"/>
            <a:ext cx="9144000" cy="5143500"/>
          </a:xfrm>
          <a:prstGeom prst="rect">
            <a:avLst/>
          </a:prstGeom>
          <a:noFill/>
          <a:ln w="9525">
            <a:noFill/>
          </a:ln>
        </p:spPr>
      </p:pic>
      <p:sp>
        <p:nvSpPr>
          <p:cNvPr id="20483" name="Rectangle 5"/>
          <p:cNvSpPr/>
          <p:nvPr/>
        </p:nvSpPr>
        <p:spPr>
          <a:xfrm>
            <a:off x="123825" y="823913"/>
            <a:ext cx="8745538" cy="862012"/>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lnSpc>
                <a:spcPct val="125000"/>
              </a:lnSpc>
              <a:spcBef>
                <a:spcPts val="600"/>
              </a:spcBef>
              <a:spcAft>
                <a:spcPts val="600"/>
              </a:spcAft>
              <a:buFontTx/>
              <a:buNone/>
            </a:pPr>
            <a:r>
              <a:rPr lang="vi-VN" altLang="en-US" sz="2000" dirty="0">
                <a:solidFill>
                  <a:srgbClr val="002060"/>
                </a:solidFill>
                <a:latin typeface="Cambria" panose="02040503050406030204" pitchFamily="18" charset="0"/>
                <a:cs typeface="Cambria" panose="02040503050406030204" pitchFamily="18" charset="0"/>
              </a:rPr>
              <a:t>HS HOẠT ĐỘNG NHÓM ( MỖI TỔ LÀ 1 NHÓM, THỰC HIỆN TRONG VÒNG 5 PHÚT ĐỂ HOÀN THÀNH YÊU CẦU) </a:t>
            </a:r>
            <a:endParaRPr lang="en-US" altLang="en-US" sz="2000" dirty="0">
              <a:solidFill>
                <a:srgbClr val="002060"/>
              </a:solidFill>
              <a:latin typeface="Cambria" panose="02040503050406030204" pitchFamily="18" charset="0"/>
              <a:ea typeface="Cambria" panose="02040503050406030204" pitchFamily="18" charset="0"/>
            </a:endParaRPr>
          </a:p>
        </p:txBody>
      </p:sp>
      <p:sp>
        <p:nvSpPr>
          <p:cNvPr id="36" name="Oval 35"/>
          <p:cNvSpPr/>
          <p:nvPr/>
        </p:nvSpPr>
        <p:spPr>
          <a:xfrm>
            <a:off x="4879975" y="1647825"/>
            <a:ext cx="3205163" cy="184785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685800" eaLnBrk="1" hangingPunct="1">
              <a:buNone/>
            </a:pPr>
            <a:r>
              <a:rPr lang="vi-VN" altLang="x-none" sz="2400" b="1" dirty="0">
                <a:solidFill>
                  <a:srgbClr val="000000"/>
                </a:solidFill>
                <a:latin typeface="Times New Roman" panose="02020603050405020304" pitchFamily="18" charset="0"/>
                <a:cs typeface="Times New Roman" panose="02020603050405020304" pitchFamily="18" charset="0"/>
              </a:rPr>
              <a:t>NHÓM 2: VỀ TÌNH HÌNH KINH TẾ</a:t>
            </a:r>
            <a:endParaRPr sz="2400" b="1" dirty="0">
              <a:solidFill>
                <a:srgbClr val="000000"/>
              </a:solidFill>
              <a:latin typeface="Times New Roman" panose="02020603050405020304" pitchFamily="18" charset="0"/>
              <a:cs typeface="Times New Roman" panose="02020603050405020304" pitchFamily="18" charset="0"/>
            </a:endParaRPr>
          </a:p>
          <a:p>
            <a:pPr lvl="0" algn="ctr" defTabSz="685800" eaLnBrk="1" hangingPunct="1">
              <a:buNone/>
            </a:pPr>
            <a:endParaRPr dirty="0">
              <a:solidFill>
                <a:srgbClr val="000000"/>
              </a:solidFill>
              <a:latin typeface="Times New Roman" panose="02020603050405020304" pitchFamily="18" charset="0"/>
              <a:ea typeface="Times New Roman" panose="02020603050405020304" pitchFamily="18" charset="0"/>
            </a:endParaRPr>
          </a:p>
        </p:txBody>
      </p:sp>
      <p:sp>
        <p:nvSpPr>
          <p:cNvPr id="37" name="Oval 36"/>
          <p:cNvSpPr/>
          <p:nvPr/>
        </p:nvSpPr>
        <p:spPr>
          <a:xfrm>
            <a:off x="4979988" y="3495675"/>
            <a:ext cx="3125788" cy="1695450"/>
          </a:xfrm>
          <a:prstGeom prst="ellipse">
            <a:avLst/>
          </a:prstGeom>
        </p:spPr>
        <p:style>
          <a:lnRef idx="3">
            <a:schemeClr val="lt1"/>
          </a:lnRef>
          <a:fillRef idx="1">
            <a:schemeClr val="accent4"/>
          </a:fillRef>
          <a:effectRef idx="1">
            <a:schemeClr val="accent4"/>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685800" eaLnBrk="1" hangingPunct="1">
              <a:buNone/>
            </a:pPr>
            <a:endParaRPr lang="vi-VN" altLang="x-none" sz="2400" b="1" dirty="0">
              <a:solidFill>
                <a:srgbClr val="000000"/>
              </a:solidFill>
              <a:latin typeface="Times New Roman" panose="02020603050405020304" pitchFamily="18" charset="0"/>
              <a:cs typeface="Times New Roman" panose="02020603050405020304" pitchFamily="18" charset="0"/>
            </a:endParaRPr>
          </a:p>
          <a:p>
            <a:pPr lvl="0" algn="ctr" defTabSz="685800" eaLnBrk="1" hangingPunct="1">
              <a:buNone/>
            </a:pPr>
            <a:r>
              <a:rPr lang="vi-VN" altLang="x-none" sz="2400" b="1" dirty="0">
                <a:solidFill>
                  <a:srgbClr val="000000"/>
                </a:solidFill>
                <a:latin typeface="Times New Roman" panose="02020603050405020304" pitchFamily="18" charset="0"/>
                <a:cs typeface="Times New Roman" panose="02020603050405020304" pitchFamily="18" charset="0"/>
              </a:rPr>
              <a:t>NHÓM 4: </a:t>
            </a:r>
            <a:r>
              <a:rPr lang="vi-VN" altLang="x-none" sz="2400" b="1" dirty="0">
                <a:latin typeface="Times New Roman" panose="02020603050405020304" pitchFamily="18" charset="0"/>
                <a:cs typeface="Times New Roman" panose="02020603050405020304" pitchFamily="18" charset="0"/>
              </a:rPr>
              <a:t>VỀ TÌNH HÌNH XÃ HỘI </a:t>
            </a:r>
            <a:endParaRPr sz="2400" b="1" dirty="0">
              <a:latin typeface="Times New Roman" panose="02020603050405020304" pitchFamily="18" charset="0"/>
              <a:cs typeface="Times New Roman" panose="02020603050405020304" pitchFamily="18" charset="0"/>
            </a:endParaRPr>
          </a:p>
          <a:p>
            <a:pPr lvl="0" algn="ctr" defTabSz="685800" eaLnBrk="1" hangingPunct="1">
              <a:buNone/>
            </a:pPr>
            <a:r>
              <a:rPr lang="vi-VN" altLang="x-none" dirty="0">
                <a:solidFill>
                  <a:srgbClr val="000000"/>
                </a:solidFill>
                <a:latin typeface="Times New Roman" panose="02020603050405020304" pitchFamily="18" charset="0"/>
                <a:cs typeface="Times New Roman" panose="02020603050405020304" pitchFamily="18" charset="0"/>
              </a:rPr>
              <a:t> </a:t>
            </a:r>
            <a:endParaRPr dirty="0">
              <a:solidFill>
                <a:srgbClr val="000000"/>
              </a:solidFill>
              <a:latin typeface="Times New Roman" panose="02020603050405020304" pitchFamily="18" charset="0"/>
              <a:ea typeface="Times New Roman" panose="02020603050405020304" pitchFamily="18" charset="0"/>
            </a:endParaRPr>
          </a:p>
        </p:txBody>
      </p:sp>
      <p:sp>
        <p:nvSpPr>
          <p:cNvPr id="38" name="Oval 37"/>
          <p:cNvSpPr/>
          <p:nvPr/>
        </p:nvSpPr>
        <p:spPr>
          <a:xfrm>
            <a:off x="752475" y="1633538"/>
            <a:ext cx="3205163" cy="1846263"/>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685800" eaLnBrk="1" hangingPunct="1">
              <a:buNone/>
            </a:pPr>
            <a:r>
              <a:rPr lang="vi-VN" altLang="x-none" sz="2400" b="1" dirty="0">
                <a:solidFill>
                  <a:srgbClr val="000000"/>
                </a:solidFill>
                <a:latin typeface="Times New Roman" panose="02020603050405020304" pitchFamily="18" charset="0"/>
                <a:cs typeface="Times New Roman" panose="02020603050405020304" pitchFamily="18" charset="0"/>
              </a:rPr>
              <a:t>NHÓM 1: VỀ TÌNH HÌNH CHÍNH TRỊ</a:t>
            </a:r>
            <a:endParaRPr sz="2400" b="1" dirty="0">
              <a:solidFill>
                <a:srgbClr val="000000"/>
              </a:solidFill>
              <a:latin typeface="Times New Roman" panose="02020603050405020304" pitchFamily="18" charset="0"/>
              <a:ea typeface="Times New Roman" panose="02020603050405020304" pitchFamily="18" charset="0"/>
            </a:endParaRPr>
          </a:p>
        </p:txBody>
      </p:sp>
      <p:sp>
        <p:nvSpPr>
          <p:cNvPr id="39" name="Oval 38"/>
          <p:cNvSpPr/>
          <p:nvPr/>
        </p:nvSpPr>
        <p:spPr>
          <a:xfrm>
            <a:off x="715963" y="3479800"/>
            <a:ext cx="3124200" cy="169545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685800" eaLnBrk="1" hangingPunct="1">
              <a:buNone/>
            </a:pPr>
            <a:endParaRPr lang="vi-VN" altLang="x-none" sz="2400" b="1" dirty="0">
              <a:solidFill>
                <a:srgbClr val="000000"/>
              </a:solidFill>
              <a:latin typeface="Times New Roman" panose="02020603050405020304" pitchFamily="18" charset="0"/>
              <a:cs typeface="Times New Roman" panose="02020603050405020304" pitchFamily="18" charset="0"/>
            </a:endParaRPr>
          </a:p>
          <a:p>
            <a:pPr lvl="0" algn="ctr" defTabSz="685800" eaLnBrk="1" hangingPunct="1">
              <a:buNone/>
            </a:pPr>
            <a:r>
              <a:rPr lang="vi-VN" altLang="x-none" sz="2400" b="1" dirty="0">
                <a:solidFill>
                  <a:srgbClr val="000000"/>
                </a:solidFill>
                <a:latin typeface="Times New Roman" panose="02020603050405020304" pitchFamily="18" charset="0"/>
                <a:cs typeface="Times New Roman" panose="02020603050405020304" pitchFamily="18" charset="0"/>
              </a:rPr>
              <a:t>NHÓM 3: VỀ TÌNH HÌNH VĂN HÓA</a:t>
            </a:r>
            <a:endParaRPr sz="2400" b="1" dirty="0">
              <a:solidFill>
                <a:srgbClr val="000000"/>
              </a:solidFill>
              <a:latin typeface="Times New Roman" panose="02020603050405020304" pitchFamily="18" charset="0"/>
              <a:cs typeface="Times New Roman" panose="02020603050405020304" pitchFamily="18" charset="0"/>
            </a:endParaRPr>
          </a:p>
          <a:p>
            <a:pPr lvl="0" algn="ctr" defTabSz="685800" eaLnBrk="1" hangingPunct="1">
              <a:buNone/>
            </a:pPr>
            <a:r>
              <a:rPr lang="vi-VN" altLang="x-none" sz="2400" b="1" dirty="0">
                <a:solidFill>
                  <a:srgbClr val="000000"/>
                </a:solidFill>
                <a:latin typeface="Times New Roman" panose="02020603050405020304" pitchFamily="18" charset="0"/>
                <a:cs typeface="Times New Roman" panose="02020603050405020304" pitchFamily="18" charset="0"/>
              </a:rPr>
              <a:t> </a:t>
            </a:r>
            <a:endParaRPr sz="2400" b="1"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circle(in)">
                                      <p:cBhvr>
                                        <p:cTn id="14" dur="20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图片 22"/>
          <p:cNvPicPr>
            <a:picLocks noChangeAspect="1"/>
          </p:cNvPicPr>
          <p:nvPr/>
        </p:nvPicPr>
        <p:blipFill>
          <a:blip r:embed="rId1"/>
          <a:srcRect l="34459" t="29190" r="43709" b="31725"/>
          <a:stretch>
            <a:fillRect/>
          </a:stretch>
        </p:blipFill>
        <p:spPr>
          <a:xfrm>
            <a:off x="0" y="-76200"/>
            <a:ext cx="9144000" cy="5143500"/>
          </a:xfrm>
          <a:prstGeom prst="rect">
            <a:avLst/>
          </a:prstGeom>
          <a:noFill/>
          <a:ln w="9525">
            <a:noFill/>
          </a:ln>
        </p:spPr>
      </p:pic>
      <p:graphicFrame>
        <p:nvGraphicFramePr>
          <p:cNvPr id="22531" name="Table 22530"/>
          <p:cNvGraphicFramePr/>
          <p:nvPr/>
        </p:nvGraphicFramePr>
        <p:xfrm>
          <a:off x="0" y="-128587"/>
          <a:ext cx="9144000" cy="5332412"/>
        </p:xfrm>
        <a:graphic>
          <a:graphicData uri="http://schemas.openxmlformats.org/drawingml/2006/table">
            <a:tbl>
              <a:tblPr/>
              <a:tblGrid>
                <a:gridCol w="992188"/>
                <a:gridCol w="8151812"/>
              </a:tblGrid>
              <a:tr h="449263">
                <a:tc gridSpan="2">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914400" eaLnBrk="1" hangingPunct="1">
                        <a:buNone/>
                      </a:pPr>
                      <a:r>
                        <a:rPr sz="2200" b="1" dirty="0">
                          <a:latin typeface="Times New Roman" panose="02020603050405020304" pitchFamily="18" charset="0"/>
                          <a:cs typeface="Times New Roman" panose="02020603050405020304" pitchFamily="18" charset="0"/>
                        </a:rPr>
                        <a:t>Các chính sách cai trị</a:t>
                      </a:r>
                      <a:endParaRPr lang="en-US" sz="2200" b="1" dirty="0">
                        <a:latin typeface="Times New Roman" panose="02020603050405020304" pitchFamily="18" charset="0"/>
                        <a:ea typeface="Cambria" panose="02040503050406030204" pitchFamily="18" charset="0"/>
                      </a:endParaRPr>
                    </a:p>
                  </a:txBody>
                  <a:tcPr marT="45719" marB="45719"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4BACC6"/>
                    </a:solid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1257300">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914400" eaLnBrk="1" hangingPunct="1">
                        <a:buNone/>
                      </a:pPr>
                      <a:r>
                        <a:rPr sz="2200" dirty="0">
                          <a:solidFill>
                            <a:srgbClr val="000000"/>
                          </a:solidFill>
                          <a:latin typeface="Times New Roman" panose="02020603050405020304" pitchFamily="18" charset="0"/>
                          <a:cs typeface="Times New Roman" panose="02020603050405020304" pitchFamily="18" charset="0"/>
                        </a:rPr>
                        <a:t>Chính trị</a:t>
                      </a:r>
                      <a:endParaRPr lang="en-US" sz="2200" dirty="0">
                        <a:solidFill>
                          <a:srgbClr val="000000"/>
                        </a:solidFill>
                        <a:latin typeface="Times New Roman" panose="02020603050405020304" pitchFamily="18" charset="0"/>
                        <a:ea typeface="Cambria" panose="02040503050406030204" pitchFamily="18" charset="0"/>
                      </a:endParaRPr>
                    </a:p>
                  </a:txBody>
                  <a:tcPr marT="45719" marB="45719"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0E3EA"/>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914400" eaLnBrk="1" hangingPunct="1">
                        <a:buNone/>
                      </a:pPr>
                      <a:endParaRPr lang="en-US" sz="2000" dirty="0">
                        <a:solidFill>
                          <a:srgbClr val="000000"/>
                        </a:solidFill>
                        <a:latin typeface="Cambria" panose="02040503050406030204" pitchFamily="18" charset="0"/>
                        <a:ea typeface="Cambria" panose="02040503050406030204" pitchFamily="18" charset="0"/>
                      </a:endParaRPr>
                    </a:p>
                  </a:txBody>
                  <a:tcPr marT="45719" marB="45719"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0E3EA"/>
                    </a:solidFill>
                  </a:tcPr>
                </a:tc>
              </a:tr>
              <a:tr h="119697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914400" eaLnBrk="1" hangingPunct="1">
                        <a:buNone/>
                      </a:pPr>
                      <a:r>
                        <a:rPr sz="2200" dirty="0">
                          <a:solidFill>
                            <a:srgbClr val="000000"/>
                          </a:solidFill>
                          <a:latin typeface="Times New Roman" panose="02020603050405020304" pitchFamily="18" charset="0"/>
                          <a:cs typeface="Times New Roman" panose="02020603050405020304" pitchFamily="18" charset="0"/>
                        </a:rPr>
                        <a:t>Kinh tế</a:t>
                      </a:r>
                      <a:endParaRPr lang="en-US" sz="2200" dirty="0">
                        <a:solidFill>
                          <a:srgbClr val="000000"/>
                        </a:solidFill>
                        <a:latin typeface="Times New Roman" panose="02020603050405020304" pitchFamily="18" charset="0"/>
                        <a:ea typeface="Cambria" panose="02040503050406030204" pitchFamily="18" charset="0"/>
                      </a:endParaRPr>
                    </a:p>
                  </a:txBody>
                  <a:tcPr marT="45719" marB="45719"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9F1F5"/>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914400" eaLnBrk="1" hangingPunct="1">
                        <a:buNone/>
                      </a:pPr>
                      <a:endParaRPr lang="en-US" sz="2200" dirty="0">
                        <a:solidFill>
                          <a:srgbClr val="000000"/>
                        </a:solidFill>
                        <a:latin typeface="Cambria" panose="02040503050406030204" pitchFamily="18" charset="0"/>
                        <a:ea typeface="Cambria" panose="02040503050406030204" pitchFamily="18" charset="0"/>
                      </a:endParaRPr>
                    </a:p>
                  </a:txBody>
                  <a:tcPr marT="45719" marB="45719"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9F1F5"/>
                    </a:solidFill>
                  </a:tcPr>
                </a:tc>
              </a:tr>
              <a:tr h="1117600">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914400" eaLnBrk="1" hangingPunct="1">
                        <a:buNone/>
                      </a:pPr>
                      <a:r>
                        <a:rPr sz="2200" dirty="0">
                          <a:solidFill>
                            <a:srgbClr val="000000"/>
                          </a:solidFill>
                          <a:latin typeface="Times New Roman" panose="02020603050405020304" pitchFamily="18" charset="0"/>
                          <a:cs typeface="Times New Roman" panose="02020603050405020304" pitchFamily="18" charset="0"/>
                        </a:rPr>
                        <a:t>Văn hóa </a:t>
                      </a:r>
                      <a:endParaRPr lang="en-US" sz="2200" dirty="0">
                        <a:solidFill>
                          <a:srgbClr val="000000"/>
                        </a:solidFill>
                        <a:latin typeface="Times New Roman" panose="02020603050405020304" pitchFamily="18" charset="0"/>
                        <a:ea typeface="Cambria" panose="02040503050406030204" pitchFamily="18" charset="0"/>
                      </a:endParaRPr>
                    </a:p>
                  </a:txBody>
                  <a:tcPr marT="45719" marB="45719"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0E3EA"/>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914400" eaLnBrk="1" hangingPunct="1">
                        <a:buNone/>
                      </a:pPr>
                      <a:endParaRPr lang="en-US" sz="2200" b="1" dirty="0">
                        <a:solidFill>
                          <a:srgbClr val="000000"/>
                        </a:solidFill>
                        <a:latin typeface="Cambria" panose="02040503050406030204" pitchFamily="18" charset="0"/>
                        <a:ea typeface="Cambria" panose="02040503050406030204" pitchFamily="18" charset="0"/>
                      </a:endParaRPr>
                    </a:p>
                  </a:txBody>
                  <a:tcPr marT="45719" marB="45719"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0E3EA"/>
                    </a:solidFill>
                  </a:tcPr>
                </a:tc>
              </a:tr>
              <a:tr h="131127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914400" eaLnBrk="1" hangingPunct="1">
                        <a:buNone/>
                      </a:pPr>
                      <a:r>
                        <a:rPr sz="2200" dirty="0">
                          <a:solidFill>
                            <a:srgbClr val="000000"/>
                          </a:solidFill>
                          <a:latin typeface="Times New Roman" panose="02020603050405020304" pitchFamily="18" charset="0"/>
                          <a:cs typeface="Times New Roman" panose="02020603050405020304" pitchFamily="18" charset="0"/>
                        </a:rPr>
                        <a:t>Xã hội</a:t>
                      </a:r>
                      <a:endParaRPr lang="en-US" sz="2200" dirty="0">
                        <a:solidFill>
                          <a:srgbClr val="000000"/>
                        </a:solidFill>
                        <a:latin typeface="Times New Roman" panose="02020603050405020304" pitchFamily="18" charset="0"/>
                        <a:ea typeface="Cambria" panose="02040503050406030204" pitchFamily="18" charset="0"/>
                      </a:endParaRPr>
                    </a:p>
                  </a:txBody>
                  <a:tcPr marT="45719" marB="45719"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9F1F5"/>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914400" eaLnBrk="1" hangingPunct="1">
                        <a:buNone/>
                      </a:pPr>
                      <a:endParaRPr lang="en-US" sz="2200" dirty="0">
                        <a:solidFill>
                          <a:srgbClr val="000000"/>
                        </a:solidFill>
                        <a:latin typeface="Cambria" panose="02040503050406030204" pitchFamily="18" charset="0"/>
                        <a:ea typeface="Cambria" panose="02040503050406030204" pitchFamily="18" charset="0"/>
                      </a:endParaRPr>
                    </a:p>
                  </a:txBody>
                  <a:tcPr marT="45719" marB="45719"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9F1F5"/>
                    </a:solidFill>
                  </a:tcPr>
                </a:tc>
              </a:tr>
            </a:tbl>
          </a:graphicData>
        </a:graphic>
      </p:graphicFrame>
      <p:sp>
        <p:nvSpPr>
          <p:cNvPr id="2" name="Rectangle 1"/>
          <p:cNvSpPr/>
          <p:nvPr/>
        </p:nvSpPr>
        <p:spPr>
          <a:xfrm>
            <a:off x="952500" y="1127125"/>
            <a:ext cx="8145463"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685800" eaLnBrk="1" hangingPunct="1">
              <a:spcBef>
                <a:spcPct val="0"/>
              </a:spcBef>
              <a:buFontTx/>
              <a:buNone/>
            </a:pPr>
            <a:r>
              <a:rPr lang="vi-VN" altLang="en-US" sz="2400" dirty="0">
                <a:latin typeface="Times New Roman" panose="02020603050405020304" pitchFamily="18" charset="0"/>
                <a:cs typeface="Times New Roman" panose="02020603050405020304" pitchFamily="18" charset="0"/>
              </a:rPr>
              <a:t>+ Bộ máy ở trung ương, cấp tỉnh đều do các quan chức thực dân </a:t>
            </a:r>
            <a:endParaRPr lang="en-US" altLang="en-US" sz="2400" dirty="0">
              <a:solidFill>
                <a:srgbClr val="000000"/>
              </a:solidFill>
              <a:latin typeface="Times New Roman" panose="02020603050405020304" pitchFamily="18" charset="0"/>
              <a:ea typeface="Times New Roman" panose="02020603050405020304" pitchFamily="18" charset="0"/>
            </a:endParaRPr>
          </a:p>
        </p:txBody>
      </p:sp>
      <p:sp>
        <p:nvSpPr>
          <p:cNvPr id="3" name="Rectangle 2"/>
          <p:cNvSpPr/>
          <p:nvPr/>
        </p:nvSpPr>
        <p:spPr>
          <a:xfrm>
            <a:off x="952500" y="298450"/>
            <a:ext cx="7885113" cy="9413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defTabSz="457200" eaLnBrk="1" hangingPunct="1">
              <a:lnSpc>
                <a:spcPct val="115000"/>
              </a:lnSpc>
              <a:spcBef>
                <a:spcPct val="0"/>
              </a:spcBef>
              <a:buFontTx/>
              <a:buNone/>
            </a:pPr>
            <a:r>
              <a:rPr lang="vi-VN" altLang="en-US" sz="2400" dirty="0">
                <a:latin typeface="Times New Roman" panose="02020603050405020304" pitchFamily="18" charset="0"/>
                <a:cs typeface="Calibri" panose="020F0502020204030204" pitchFamily="34" charset="0"/>
              </a:rPr>
              <a:t>+ Chính quyền, tầng lớp trên ở các nước đã đầu h</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ng, phụ thuộc hoặc l</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m tay sai cho thực dân.</a:t>
            </a:r>
            <a:endParaRPr lang="en-US" altLang="en-US" sz="1800" dirty="0">
              <a:ea typeface="Calibri" panose="020F0502020204030204" pitchFamily="34" charset="0"/>
            </a:endParaRPr>
          </a:p>
        </p:txBody>
      </p:sp>
      <p:sp>
        <p:nvSpPr>
          <p:cNvPr id="4" name="Rectangle 3"/>
          <p:cNvSpPr/>
          <p:nvPr/>
        </p:nvSpPr>
        <p:spPr>
          <a:xfrm>
            <a:off x="952500" y="1531938"/>
            <a:ext cx="8145463" cy="12001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spcBef>
                <a:spcPct val="0"/>
              </a:spcBef>
              <a:buFontTx/>
              <a:buNone/>
            </a:pPr>
            <a:r>
              <a:rPr lang="vi-VN" altLang="en-US" sz="2400" dirty="0">
                <a:latin typeface="Times New Roman" panose="02020603050405020304" pitchFamily="18" charset="0"/>
                <a:cs typeface="Calibri" panose="020F0502020204030204" pitchFamily="34" charset="0"/>
              </a:rPr>
              <a:t>+ Đẩy mạnh vơ vét, bóc lột người dân bản xứ, cướp đoạt ruộng đất đề lập đồn điền,....</a:t>
            </a:r>
            <a:endParaRPr lang="en-US" altLang="en-US" sz="2400" dirty="0">
              <a:latin typeface="Times New Roman" panose="02020603050405020304" pitchFamily="18" charset="0"/>
              <a:cs typeface="Calibri" panose="020F0502020204030204" pitchFamily="34" charset="0"/>
            </a:endParaRPr>
          </a:p>
          <a:p>
            <a:pPr marL="0" lvl="0" indent="0" defTabSz="457200" eaLnBrk="1" hangingPunct="1">
              <a:spcBef>
                <a:spcPct val="0"/>
              </a:spcBef>
              <a:buFontTx/>
              <a:buNone/>
            </a:pPr>
            <a:endParaRPr lang="en-US" altLang="en-US" sz="2400" dirty="0">
              <a:latin typeface="Times New Roman" panose="02020603050405020304" pitchFamily="18" charset="0"/>
              <a:ea typeface="Calibri" panose="020F0502020204030204" pitchFamily="34" charset="0"/>
            </a:endParaRPr>
          </a:p>
        </p:txBody>
      </p:sp>
      <p:sp>
        <p:nvSpPr>
          <p:cNvPr id="5" name="Rectangle 4"/>
          <p:cNvSpPr/>
          <p:nvPr/>
        </p:nvSpPr>
        <p:spPr>
          <a:xfrm>
            <a:off x="1012825" y="2306638"/>
            <a:ext cx="82677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spcBef>
                <a:spcPct val="0"/>
              </a:spcBef>
              <a:buFontTx/>
              <a:buNone/>
            </a:pPr>
            <a:r>
              <a:rPr lang="vi-VN" altLang="en-US" sz="2400" dirty="0">
                <a:latin typeface="Times New Roman" panose="02020603050405020304" pitchFamily="18" charset="0"/>
                <a:cs typeface="Calibri" panose="020F0502020204030204" pitchFamily="34" charset="0"/>
              </a:rPr>
              <a:t>+ Mở rộng đường giao thông để phục vụ cho công cuộc khai thác </a:t>
            </a:r>
            <a:endParaRPr lang="en-US" altLang="en-US" sz="2400" dirty="0"/>
          </a:p>
        </p:txBody>
      </p:sp>
      <p:sp>
        <p:nvSpPr>
          <p:cNvPr id="8" name="Rectangle 7"/>
          <p:cNvSpPr/>
          <p:nvPr/>
        </p:nvSpPr>
        <p:spPr>
          <a:xfrm>
            <a:off x="1012825" y="2652713"/>
            <a:ext cx="8131175" cy="9429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defTabSz="457200" eaLnBrk="1" hangingPunct="1">
              <a:lnSpc>
                <a:spcPct val="115000"/>
              </a:lnSpc>
              <a:spcBef>
                <a:spcPct val="0"/>
              </a:spcBef>
              <a:buFontTx/>
              <a:buNone/>
            </a:pPr>
            <a:r>
              <a:rPr lang="vi-VN" altLang="en-US" sz="2400" dirty="0">
                <a:latin typeface="Times New Roman" panose="02020603050405020304" pitchFamily="18" charset="0"/>
                <a:cs typeface="Calibri" panose="020F0502020204030204" pitchFamily="34" charset="0"/>
              </a:rPr>
              <a:t>+ Du nhập của văn hoá phương Tây l</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m xói mòn những giá trị văn hoá truyền thống. </a:t>
            </a:r>
            <a:endParaRPr lang="en-US" altLang="en-US" sz="2400" dirty="0">
              <a:ea typeface="Calibri" panose="020F0502020204030204" pitchFamily="34" charset="0"/>
            </a:endParaRPr>
          </a:p>
        </p:txBody>
      </p:sp>
      <p:sp>
        <p:nvSpPr>
          <p:cNvPr id="9" name="Rectangle 8"/>
          <p:cNvSpPr/>
          <p:nvPr/>
        </p:nvSpPr>
        <p:spPr>
          <a:xfrm>
            <a:off x="1012825" y="3462338"/>
            <a:ext cx="4130675" cy="461962"/>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spcBef>
                <a:spcPct val="0"/>
              </a:spcBef>
              <a:buFontTx/>
              <a:buNone/>
            </a:pPr>
            <a:r>
              <a:rPr lang="vi-VN" altLang="en-US" sz="2400" dirty="0">
                <a:latin typeface="Times New Roman" panose="02020603050405020304" pitchFamily="18" charset="0"/>
                <a:cs typeface="Calibri" panose="020F0502020204030204" pitchFamily="34" charset="0"/>
              </a:rPr>
              <a:t>+ Thực hiện chính sách nô dịch </a:t>
            </a:r>
            <a:endParaRPr lang="en-US" altLang="en-US" sz="2400" dirty="0"/>
          </a:p>
        </p:txBody>
      </p:sp>
      <p:sp>
        <p:nvSpPr>
          <p:cNvPr id="10" name="Rectangle 9"/>
          <p:cNvSpPr/>
          <p:nvPr/>
        </p:nvSpPr>
        <p:spPr>
          <a:xfrm>
            <a:off x="952500" y="3819525"/>
            <a:ext cx="3395663" cy="5175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defTabSz="457200" eaLnBrk="1" hangingPunct="1">
              <a:lnSpc>
                <a:spcPct val="115000"/>
              </a:lnSpc>
              <a:spcBef>
                <a:spcPct val="0"/>
              </a:spcBef>
              <a:buFontTx/>
              <a:buNone/>
            </a:pPr>
            <a:r>
              <a:rPr lang="vi-VN" altLang="en-US" sz="2400" dirty="0">
                <a:latin typeface="Times New Roman" panose="02020603050405020304" pitchFamily="18" charset="0"/>
                <a:cs typeface="Calibri" panose="020F0502020204030204" pitchFamily="34" charset="0"/>
              </a:rPr>
              <a:t>+ Có sự phân hoá sâu sắc:</a:t>
            </a:r>
            <a:endParaRPr lang="en-US" altLang="en-US" sz="2400" dirty="0">
              <a:ea typeface="Calibri" panose="020F0502020204030204" pitchFamily="34" charset="0"/>
            </a:endParaRPr>
          </a:p>
        </p:txBody>
      </p:sp>
      <p:sp>
        <p:nvSpPr>
          <p:cNvPr id="11" name="Rectangle 10"/>
          <p:cNvSpPr/>
          <p:nvPr/>
        </p:nvSpPr>
        <p:spPr>
          <a:xfrm>
            <a:off x="960438" y="4149725"/>
            <a:ext cx="2686050" cy="4603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spcBef>
                <a:spcPct val="0"/>
              </a:spcBef>
              <a:buFontTx/>
              <a:buNone/>
            </a:pPr>
            <a:r>
              <a:rPr lang="vi-VN" altLang="en-US" sz="2400" dirty="0">
                <a:latin typeface="Times New Roman" panose="02020603050405020304" pitchFamily="18" charset="0"/>
                <a:cs typeface="Calibri" panose="020F0502020204030204" pitchFamily="34" charset="0"/>
              </a:rPr>
              <a:t>- Giai cấp nông dân </a:t>
            </a:r>
            <a:endParaRPr lang="en-US" altLang="en-US" sz="2400" dirty="0"/>
          </a:p>
        </p:txBody>
      </p:sp>
      <p:sp>
        <p:nvSpPr>
          <p:cNvPr id="12" name="Rectangle 11"/>
          <p:cNvSpPr/>
          <p:nvPr/>
        </p:nvSpPr>
        <p:spPr>
          <a:xfrm>
            <a:off x="952500" y="4462463"/>
            <a:ext cx="5797550" cy="461962"/>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spcBef>
                <a:spcPct val="0"/>
              </a:spcBef>
              <a:buFontTx/>
              <a:buNone/>
            </a:pPr>
            <a:r>
              <a:rPr lang="vi-VN" altLang="en-US" sz="2400" dirty="0">
                <a:latin typeface="Times New Roman" panose="02020603050405020304" pitchFamily="18" charset="0"/>
                <a:cs typeface="Calibri" panose="020F0502020204030204" pitchFamily="34" charset="0"/>
              </a:rPr>
              <a:t>- Một bộ phận quý tộc, lãnh chúa phong kiến </a:t>
            </a:r>
            <a:endParaRPr lang="en-US" altLang="en-US" sz="2400" dirty="0"/>
          </a:p>
        </p:txBody>
      </p:sp>
      <p:sp>
        <p:nvSpPr>
          <p:cNvPr id="13" name="Rectangle 12"/>
          <p:cNvSpPr/>
          <p:nvPr/>
        </p:nvSpPr>
        <p:spPr>
          <a:xfrm>
            <a:off x="960438" y="4781550"/>
            <a:ext cx="8472487"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spcBef>
                <a:spcPct val="0"/>
              </a:spcBef>
              <a:buFontTx/>
              <a:buNone/>
            </a:pPr>
            <a:r>
              <a:rPr lang="vi-VN" altLang="en-US" sz="2400" dirty="0">
                <a:latin typeface="Times New Roman" panose="02020603050405020304" pitchFamily="18" charset="0"/>
                <a:cs typeface="Calibri" panose="020F0502020204030204" pitchFamily="34" charset="0"/>
              </a:rPr>
              <a:t>- GC tư sản dân tộc, giai cấp công nhân, tầng lớp tiểu tư sản </a:t>
            </a:r>
            <a:endParaRPr lang="en-US" altLang="en-US"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4"/>
          <p:cNvSpPr/>
          <p:nvPr/>
        </p:nvSpPr>
        <p:spPr>
          <a:xfrm>
            <a:off x="122238" y="7938"/>
            <a:ext cx="8701088" cy="806450"/>
          </a:xfrm>
          <a:prstGeom prst="rect">
            <a:avLst/>
          </a:prstGeom>
        </p:spPr>
        <p:style>
          <a:lnRef idx="2">
            <a:schemeClr val="accent1"/>
          </a:lnRef>
          <a:fillRef idx="1">
            <a:schemeClr val="lt1"/>
          </a:fillRef>
          <a:effectRef idx="0">
            <a:schemeClr val="accent1"/>
          </a:effectRef>
          <a:fontRef idx="minor">
            <a:schemeClr val="dk1"/>
          </a:fontRef>
        </p:style>
        <p:txBody>
          <a:bodyPr lIns="68580" tIns="34290" rIns="68580" bIns="34290">
            <a:spAutoFit/>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lang="vi-VN" altLang="x-none" sz="2400" b="1" dirty="0">
                <a:solidFill>
                  <a:srgbClr val="FF0000"/>
                </a:solidFill>
                <a:latin typeface="Times New Roman" panose="02020603050405020304" pitchFamily="18" charset="0"/>
              </a:rPr>
              <a:t>3. Cuộc đấu tranh của nhân dân các nước Đông Nam Á chống thực dân phương Tây từ nửa sau thế kỉ XVI đến giữa thế kỉ XIX.</a:t>
            </a:r>
            <a:endParaRPr lang="vi-VN" altLang="x-none" sz="2400" dirty="0">
              <a:solidFill>
                <a:srgbClr val="FF0000"/>
              </a:solidFill>
              <a:latin typeface="Times New Roman" panose="02020603050405020304" pitchFamily="18" charset="0"/>
            </a:endParaRPr>
          </a:p>
        </p:txBody>
      </p:sp>
      <p:pic>
        <p:nvPicPr>
          <p:cNvPr id="1026" name="Picture 2" descr=" (ảnh 2)"/>
          <p:cNvPicPr>
            <a:picLocks noChangeAspect="1"/>
          </p:cNvPicPr>
          <p:nvPr/>
        </p:nvPicPr>
        <p:blipFill>
          <a:blip r:embed="rId1"/>
          <a:stretch>
            <a:fillRect/>
          </a:stretch>
        </p:blipFill>
        <p:spPr>
          <a:xfrm>
            <a:off x="122238" y="814388"/>
            <a:ext cx="4414837" cy="4068762"/>
          </a:xfrm>
          <a:prstGeom prst="rect">
            <a:avLst/>
          </a:prstGeom>
          <a:noFill/>
          <a:ln w="9525">
            <a:noFill/>
          </a:ln>
        </p:spPr>
      </p:pic>
      <p:sp>
        <p:nvSpPr>
          <p:cNvPr id="2" name="TextBox 1"/>
          <p:cNvSpPr txBox="1"/>
          <p:nvPr/>
        </p:nvSpPr>
        <p:spPr>
          <a:xfrm>
            <a:off x="122238" y="4427538"/>
            <a:ext cx="4414838" cy="715963"/>
          </a:xfrm>
          <a:prstGeom prst="rect">
            <a:avLst/>
          </a:prstGeom>
          <a:solidFill>
            <a:schemeClr val="bg1"/>
          </a:solidFill>
        </p:spPr>
        <p:txBody>
          <a:bodyPr lIns="68580" tIns="34290" rIns="68580" bIns="34290">
            <a:spAutoFit/>
          </a:bodyPr>
          <a:p>
            <a:pPr algn="ctr" eaLnBrk="1" hangingPunct="1">
              <a:buNone/>
            </a:pPr>
            <a:r>
              <a:rPr lang="vi-VN" altLang="x-none" sz="2100" dirty="0">
                <a:latin typeface="Times New Roman" panose="02020603050405020304" pitchFamily="18" charset="0"/>
              </a:rPr>
              <a:t>Lược đồ các quốc gia phong kiến Đông Nam Á thế kỉ XIII-XV</a:t>
            </a:r>
            <a:endParaRPr lang="vi-VN" altLang="x-none" sz="2100" dirty="0">
              <a:latin typeface="Times New Roman" panose="02020603050405020304" pitchFamily="18" charset="0"/>
            </a:endParaRPr>
          </a:p>
        </p:txBody>
      </p:sp>
      <p:sp>
        <p:nvSpPr>
          <p:cNvPr id="3" name="Cloud Callout 2"/>
          <p:cNvSpPr/>
          <p:nvPr/>
        </p:nvSpPr>
        <p:spPr>
          <a:xfrm>
            <a:off x="5113338" y="814388"/>
            <a:ext cx="4030663" cy="2544763"/>
          </a:xfrm>
          <a:prstGeom prst="cloudCallout">
            <a:avLst>
              <a:gd name="adj1" fmla="val -67395"/>
              <a:gd name="adj2" fmla="val 77616"/>
            </a:avLst>
          </a:prstGeom>
          <a:solidFill>
            <a:srgbClr val="E99D05"/>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sp>
        <p:nvSpPr>
          <p:cNvPr id="4" name="TextBox 3"/>
          <p:cNvSpPr txBox="1"/>
          <p:nvPr/>
        </p:nvSpPr>
        <p:spPr>
          <a:xfrm>
            <a:off x="5516563" y="1466850"/>
            <a:ext cx="3224213" cy="1039813"/>
          </a:xfrm>
          <a:prstGeom prst="rect">
            <a:avLst/>
          </a:prstGeom>
          <a:solidFill>
            <a:srgbClr val="E99D05"/>
          </a:solidFill>
        </p:spPr>
        <p:txBody>
          <a:bodyPr lIns="68580" tIns="34290" rIns="68580" bIns="34290">
            <a:spAutoFit/>
          </a:bodyPr>
          <a:p>
            <a:pPr algn="ctr" eaLnBrk="1" hangingPunct="1">
              <a:buNone/>
            </a:pPr>
            <a:r>
              <a:rPr lang="vi-VN" altLang="x-none" sz="2100" b="1" dirty="0">
                <a:solidFill>
                  <a:srgbClr val="EBF1DE"/>
                </a:solidFill>
                <a:latin typeface="Times New Roman" panose="02020603050405020304" pitchFamily="18" charset="0"/>
              </a:rPr>
              <a:t>Tại sao Đông Nam Á trở thành đối tượng xâm lược của tư bản phương Tây?</a:t>
            </a:r>
            <a:endParaRPr lang="vi-VN" altLang="x-none" sz="2100" b="1" dirty="0">
              <a:solidFill>
                <a:srgbClr val="EBF1DE"/>
              </a:solidFill>
              <a:latin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493713" y="252413"/>
            <a:ext cx="8289925" cy="4638675"/>
          </a:xfrm>
          <a:prstGeom prst="rect">
            <a:avLst/>
          </a:prstGeom>
          <a:solidFill>
            <a:schemeClr val="bg1"/>
          </a:solidFill>
        </p:spPr>
        <p:txBody>
          <a:bodyPr lIns="68580" tIns="34290" rIns="68580" bIns="34290">
            <a:spAutoFit/>
          </a:bodyPr>
          <a:p>
            <a:pPr algn="ctr" eaLnBrk="1" hangingPunct="1">
              <a:buNone/>
            </a:pPr>
            <a:r>
              <a:rPr lang="vi-VN" altLang="x-none" sz="2700" b="1" dirty="0">
                <a:solidFill>
                  <a:srgbClr val="0070C0"/>
                </a:solidFill>
                <a:latin typeface="Times New Roman" panose="02020603050405020304" pitchFamily="18" charset="0"/>
                <a:cs typeface="Times New Roman" panose="02020603050405020304" pitchFamily="18" charset="0"/>
              </a:rPr>
              <a:t>Khu vực Đông Nam Á trở th</a:t>
            </a:r>
            <a:r>
              <a:rPr lang="vi-VN" altLang="x-none" sz="2700" b="1" dirty="0">
                <a:solidFill>
                  <a:srgbClr val="0070C0"/>
                </a:solidFill>
                <a:latin typeface="Times New Roman" panose="02020603050405020304" pitchFamily="18" charset="0"/>
                <a:ea typeface="Times New Roman" panose="02020603050405020304" pitchFamily="18" charset="0"/>
              </a:rPr>
              <a:t>à</a:t>
            </a:r>
            <a:r>
              <a:rPr lang="vi-VN" altLang="x-none" sz="2700" b="1" dirty="0">
                <a:solidFill>
                  <a:srgbClr val="0070C0"/>
                </a:solidFill>
                <a:latin typeface="Times New Roman" panose="02020603050405020304" pitchFamily="18" charset="0"/>
                <a:cs typeface="Times New Roman" panose="02020603050405020304" pitchFamily="18" charset="0"/>
              </a:rPr>
              <a:t>nh đối tượng xâm lược của các nước tư bản phương Tây vì:</a:t>
            </a:r>
            <a:endParaRPr lang="vi-VN" altLang="x-none" sz="2700" b="1" dirty="0">
              <a:solidFill>
                <a:srgbClr val="0070C0"/>
              </a:solidFill>
              <a:latin typeface="Times New Roman" panose="02020603050405020304" pitchFamily="18" charset="0"/>
              <a:cs typeface="Times New Roman" panose="02020603050405020304" pitchFamily="18" charset="0"/>
            </a:endParaRPr>
          </a:p>
          <a:p>
            <a:pPr eaLnBrk="1" hangingPunct="1">
              <a:buNone/>
            </a:pPr>
            <a:br>
              <a:rPr lang="vi-VN" altLang="x-none" sz="2700" dirty="0">
                <a:latin typeface="Times New Roman" panose="02020603050405020304" pitchFamily="18" charset="0"/>
                <a:cs typeface="Times New Roman" panose="02020603050405020304" pitchFamily="18" charset="0"/>
              </a:rPr>
            </a:br>
            <a:r>
              <a:rPr lang="vi-VN" altLang="x-none" sz="2700" dirty="0">
                <a:latin typeface="Times New Roman" panose="02020603050405020304" pitchFamily="18" charset="0"/>
                <a:cs typeface="Times New Roman" panose="02020603050405020304" pitchFamily="18" charset="0"/>
              </a:rPr>
              <a:t>- Sau cách mạng công nghiệp, nền kinh tế tư bản phát triển mạnh, các nước tư bản cần thị trường v</a:t>
            </a:r>
            <a:r>
              <a:rPr lang="vi-VN" altLang="x-none" sz="2700" dirty="0">
                <a:latin typeface="Times New Roman" panose="02020603050405020304" pitchFamily="18" charset="0"/>
                <a:ea typeface="Times New Roman" panose="02020603050405020304" pitchFamily="18" charset="0"/>
              </a:rPr>
              <a:t>à</a:t>
            </a:r>
            <a:r>
              <a:rPr lang="vi-VN" altLang="x-none" sz="2700" dirty="0">
                <a:latin typeface="Times New Roman" panose="02020603050405020304" pitchFamily="18" charset="0"/>
                <a:cs typeface="Times New Roman" panose="02020603050405020304" pitchFamily="18" charset="0"/>
              </a:rPr>
              <a:t> thuộc địa, vì vậy đẩy mạnh xâm lược, tranh gi</a:t>
            </a:r>
            <a:r>
              <a:rPr lang="vi-VN" altLang="x-none" sz="2700" dirty="0">
                <a:latin typeface="Times New Roman" panose="02020603050405020304" pitchFamily="18" charset="0"/>
                <a:ea typeface="Times New Roman" panose="02020603050405020304" pitchFamily="18" charset="0"/>
              </a:rPr>
              <a:t>à</a:t>
            </a:r>
            <a:r>
              <a:rPr lang="vi-VN" altLang="x-none" sz="2700" dirty="0">
                <a:latin typeface="Times New Roman" panose="02020603050405020304" pitchFamily="18" charset="0"/>
                <a:cs typeface="Times New Roman" panose="02020603050405020304" pitchFamily="18" charset="0"/>
              </a:rPr>
              <a:t>nh thuộc địa.</a:t>
            </a:r>
            <a:endParaRPr lang="vi-VN" altLang="x-none" sz="2700" dirty="0">
              <a:latin typeface="Times New Roman" panose="02020603050405020304" pitchFamily="18" charset="0"/>
              <a:cs typeface="Times New Roman" panose="02020603050405020304" pitchFamily="18" charset="0"/>
            </a:endParaRPr>
          </a:p>
          <a:p>
            <a:pPr eaLnBrk="1" hangingPunct="1">
              <a:buNone/>
            </a:pPr>
            <a:r>
              <a:rPr lang="vi-VN" altLang="x-none" sz="2700" dirty="0">
                <a:latin typeface="Times New Roman" panose="02020603050405020304" pitchFamily="18" charset="0"/>
                <a:cs typeface="Times New Roman" panose="02020603050405020304" pitchFamily="18" charset="0"/>
              </a:rPr>
              <a:t>- Đông Nam Á l</a:t>
            </a:r>
            <a:r>
              <a:rPr lang="vi-VN" altLang="x-none" sz="2700" dirty="0">
                <a:latin typeface="Times New Roman" panose="02020603050405020304" pitchFamily="18" charset="0"/>
                <a:ea typeface="Times New Roman" panose="02020603050405020304" pitchFamily="18" charset="0"/>
              </a:rPr>
              <a:t>à</a:t>
            </a:r>
            <a:r>
              <a:rPr lang="vi-VN" altLang="x-none" sz="2700" dirty="0">
                <a:latin typeface="Times New Roman" panose="02020603050405020304" pitchFamily="18" charset="0"/>
                <a:cs typeface="Times New Roman" panose="02020603050405020304" pitchFamily="18" charset="0"/>
              </a:rPr>
              <a:t> một khu vực rộng lớn, đông dân, gi</a:t>
            </a:r>
            <a:r>
              <a:rPr lang="vi-VN" altLang="x-none" sz="2700" dirty="0">
                <a:latin typeface="Times New Roman" panose="02020603050405020304" pitchFamily="18" charset="0"/>
                <a:ea typeface="Times New Roman" panose="02020603050405020304" pitchFamily="18" charset="0"/>
              </a:rPr>
              <a:t>à</a:t>
            </a:r>
            <a:r>
              <a:rPr lang="vi-VN" altLang="x-none" sz="2700" dirty="0">
                <a:latin typeface="Times New Roman" panose="02020603050405020304" pitchFamily="18" charset="0"/>
                <a:cs typeface="Times New Roman" panose="02020603050405020304" pitchFamily="18" charset="0"/>
              </a:rPr>
              <a:t>u t</a:t>
            </a:r>
            <a:r>
              <a:rPr lang="vi-VN" altLang="x-none" sz="2700" dirty="0">
                <a:latin typeface="Times New Roman" panose="02020603050405020304" pitchFamily="18" charset="0"/>
                <a:ea typeface="Times New Roman" panose="02020603050405020304" pitchFamily="18" charset="0"/>
              </a:rPr>
              <a:t>à</a:t>
            </a:r>
            <a:r>
              <a:rPr lang="vi-VN" altLang="x-none" sz="2700" dirty="0">
                <a:latin typeface="Times New Roman" panose="02020603050405020304" pitchFamily="18" charset="0"/>
                <a:cs typeface="Times New Roman" panose="02020603050405020304" pitchFamily="18" charset="0"/>
              </a:rPr>
              <a:t>i nguyên, có vị trí chiến lược quan trọng, chế độ phong kiến đang suy yếu, trở th</a:t>
            </a:r>
            <a:r>
              <a:rPr lang="vi-VN" altLang="x-none" sz="2700" dirty="0">
                <a:latin typeface="Times New Roman" panose="02020603050405020304" pitchFamily="18" charset="0"/>
                <a:ea typeface="Times New Roman" panose="02020603050405020304" pitchFamily="18" charset="0"/>
              </a:rPr>
              <a:t>à</a:t>
            </a:r>
            <a:r>
              <a:rPr lang="vi-VN" altLang="x-none" sz="2700" dirty="0">
                <a:latin typeface="Times New Roman" panose="02020603050405020304" pitchFamily="18" charset="0"/>
                <a:cs typeface="Times New Roman" panose="02020603050405020304" pitchFamily="18" charset="0"/>
              </a:rPr>
              <a:t>nh đối tượng xâm lược của thực dân Âu – Mĩ</a:t>
            </a:r>
            <a:endParaRPr lang="vi-VN" altLang="x-none" sz="2700" dirty="0">
              <a:latin typeface="Times New Roman" panose="02020603050405020304" pitchFamily="18" charset="0"/>
              <a:cs typeface="Times New Roman" panose="02020603050405020304" pitchFamily="18" charset="0"/>
            </a:endParaRPr>
          </a:p>
          <a:p>
            <a:pPr eaLnBrk="1" hangingPunct="1">
              <a:buChar char="-"/>
            </a:pPr>
            <a:endParaRPr lang="vi-VN" altLang="x-none" sz="2700" dirty="0">
              <a:latin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charRg st="0" end="83"/>
                                            </p:txEl>
                                          </p:spTgt>
                                        </p:tgtEl>
                                        <p:attrNameLst>
                                          <p:attrName>style.visibility</p:attrName>
                                        </p:attrNameLst>
                                      </p:cBhvr>
                                      <p:to>
                                        <p:strVal val="visible"/>
                                      </p:to>
                                    </p:set>
                                    <p:animEffect transition="in" filter="fade">
                                      <p:cBhvr>
                                        <p:cTn id="7" dur="500"/>
                                        <p:tgtEl>
                                          <p:spTgt spid="4">
                                            <p:txEl>
                                              <p:charRg st="0" end="8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charRg st="83" end="243"/>
                                            </p:txEl>
                                          </p:spTgt>
                                        </p:tgtEl>
                                        <p:attrNameLst>
                                          <p:attrName>style.visibility</p:attrName>
                                        </p:attrNameLst>
                                      </p:cBhvr>
                                      <p:to>
                                        <p:strVal val="visible"/>
                                      </p:to>
                                    </p:set>
                                    <p:animEffect transition="in" filter="fade">
                                      <p:cBhvr>
                                        <p:cTn id="12" dur="500"/>
                                        <p:tgtEl>
                                          <p:spTgt spid="4">
                                            <p:txEl>
                                              <p:charRg st="83" end="24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charRg st="243" end="423"/>
                                            </p:txEl>
                                          </p:spTgt>
                                        </p:tgtEl>
                                        <p:attrNameLst>
                                          <p:attrName>style.visibility</p:attrName>
                                        </p:attrNameLst>
                                      </p:cBhvr>
                                      <p:to>
                                        <p:strVal val="visible"/>
                                      </p:to>
                                    </p:set>
                                    <p:animEffect transition="in" filter="barn(inVertical)">
                                      <p:cBhvr>
                                        <p:cTn id="17" dur="500"/>
                                        <p:tgtEl>
                                          <p:spTgt spid="4">
                                            <p:txEl>
                                              <p:charRg st="243" end="4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6626" name="Table 26625"/>
          <p:cNvGraphicFramePr/>
          <p:nvPr/>
        </p:nvGraphicFramePr>
        <p:xfrm>
          <a:off x="120650" y="92075"/>
          <a:ext cx="8915400" cy="3994150"/>
        </p:xfrm>
        <a:graphic>
          <a:graphicData uri="http://schemas.openxmlformats.org/drawingml/2006/table">
            <a:tbl>
              <a:tblPr/>
              <a:tblGrid>
                <a:gridCol w="1552575"/>
                <a:gridCol w="1825625"/>
                <a:gridCol w="4144963"/>
                <a:gridCol w="1392237"/>
              </a:tblGrid>
              <a:tr h="800100">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914400" eaLnBrk="1" hangingPunct="1">
                        <a:buNone/>
                      </a:pPr>
                      <a:r>
                        <a:rPr sz="2400" b="1" dirty="0">
                          <a:latin typeface="Times New Roman" panose="02020603050405020304" pitchFamily="18" charset="0"/>
                          <a:cs typeface="Times New Roman" panose="02020603050405020304" pitchFamily="18" charset="0"/>
                        </a:rPr>
                        <a:t>Tên nước</a:t>
                      </a:r>
                      <a:endParaRPr lang="vi-VN" altLang="x-none" sz="2400" b="1" dirty="0">
                        <a:latin typeface="Times New Roman" panose="02020603050405020304" pitchFamily="18" charset="0"/>
                        <a:ea typeface="Times New Roman" panose="02020603050405020304" pitchFamily="18" charset="0"/>
                      </a:endParaRPr>
                    </a:p>
                  </a:txBody>
                  <a:tcPr marL="68580" marR="68580" marT="34285" marB="3428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B9CDE5"/>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914400" eaLnBrk="1" hangingPunct="1">
                        <a:buNone/>
                      </a:pPr>
                      <a:r>
                        <a:rPr sz="2400" b="1" dirty="0">
                          <a:latin typeface="Times New Roman" panose="02020603050405020304" pitchFamily="18" charset="0"/>
                          <a:cs typeface="Times New Roman" panose="02020603050405020304" pitchFamily="18" charset="0"/>
                        </a:rPr>
                        <a:t>Thực dân xâm lược</a:t>
                      </a:r>
                      <a:endParaRPr lang="vi-VN" altLang="x-none" sz="2400" b="1" dirty="0">
                        <a:latin typeface="Times New Roman" panose="02020603050405020304" pitchFamily="18" charset="0"/>
                        <a:ea typeface="Times New Roman" panose="02020603050405020304" pitchFamily="18" charset="0"/>
                      </a:endParaRPr>
                    </a:p>
                  </a:txBody>
                  <a:tcPr marL="68580" marR="68580" marT="34285" marB="3428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B9CDE5"/>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914400" eaLnBrk="1" hangingPunct="1">
                        <a:buNone/>
                      </a:pPr>
                      <a:r>
                        <a:rPr sz="2400" b="1" dirty="0">
                          <a:latin typeface="Times New Roman" panose="02020603050405020304" pitchFamily="18" charset="0"/>
                          <a:cs typeface="Times New Roman" panose="02020603050405020304" pitchFamily="18" charset="0"/>
                        </a:rPr>
                        <a:t>Phong tr</a:t>
                      </a:r>
                      <a:r>
                        <a:rPr sz="2400" b="1" dirty="0">
                          <a:latin typeface="Times New Roman" panose="02020603050405020304" pitchFamily="18" charset="0"/>
                          <a:ea typeface="Times New Roman" panose="02020603050405020304" pitchFamily="18" charset="0"/>
                        </a:rPr>
                        <a:t>à</a:t>
                      </a:r>
                      <a:r>
                        <a:rPr sz="2400" b="1" dirty="0">
                          <a:latin typeface="Times New Roman" panose="02020603050405020304" pitchFamily="18" charset="0"/>
                          <a:cs typeface="Times New Roman" panose="02020603050405020304" pitchFamily="18" charset="0"/>
                        </a:rPr>
                        <a:t>o tiêu biểu</a:t>
                      </a:r>
                      <a:endParaRPr lang="vi-VN" altLang="x-none" sz="2400" b="1" dirty="0">
                        <a:latin typeface="Times New Roman" panose="02020603050405020304" pitchFamily="18" charset="0"/>
                        <a:ea typeface="Times New Roman" panose="02020603050405020304" pitchFamily="18" charset="0"/>
                      </a:endParaRPr>
                    </a:p>
                  </a:txBody>
                  <a:tcPr marL="68580" marR="68580" marT="34285" marB="3428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B9CDE5"/>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914400" eaLnBrk="1" hangingPunct="1">
                        <a:buNone/>
                      </a:pPr>
                      <a:r>
                        <a:rPr sz="2400" b="1" dirty="0">
                          <a:latin typeface="Times New Roman" panose="02020603050405020304" pitchFamily="18" charset="0"/>
                          <a:cs typeface="Times New Roman" panose="02020603050405020304" pitchFamily="18" charset="0"/>
                        </a:rPr>
                        <a:t>Kết quả</a:t>
                      </a:r>
                      <a:endParaRPr lang="vi-VN" altLang="x-none" sz="2400" b="1" dirty="0">
                        <a:latin typeface="Times New Roman" panose="02020603050405020304" pitchFamily="18" charset="0"/>
                        <a:ea typeface="Times New Roman" panose="02020603050405020304" pitchFamily="18" charset="0"/>
                      </a:endParaRPr>
                    </a:p>
                  </a:txBody>
                  <a:tcPr marL="68580" marR="68580" marT="34285" marB="3428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B9CDE5"/>
                    </a:solidFill>
                  </a:tcPr>
                </a:tc>
              </a:tr>
              <a:tr h="1149350">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914400" eaLnBrk="1" hangingPunct="1">
                        <a:buNone/>
                      </a:pPr>
                      <a:endParaRPr lang="vi-VN" altLang="x-none" sz="1000" dirty="0">
                        <a:solidFill>
                          <a:srgbClr val="000000"/>
                        </a:solidFill>
                        <a:latin typeface="Arial" panose="020B0604020202020204" pitchFamily="34" charset="0"/>
                      </a:endParaRPr>
                    </a:p>
                  </a:txBody>
                  <a:tcPr marL="68580" marR="68580" marT="34285" marB="3428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914400" eaLnBrk="1" hangingPunct="1">
                        <a:buNone/>
                      </a:pPr>
                      <a:endParaRPr sz="1000" dirty="0">
                        <a:solidFill>
                          <a:srgbClr val="000000"/>
                        </a:solidFill>
                        <a:latin typeface="Calibri" panose="020F0502020204030204" pitchFamily="34" charset="0"/>
                      </a:endParaRPr>
                    </a:p>
                    <a:p>
                      <a:pPr lvl="0" defTabSz="914400" eaLnBrk="1" hangingPunct="1">
                        <a:buNone/>
                      </a:pPr>
                      <a:endParaRPr sz="1000" dirty="0">
                        <a:solidFill>
                          <a:srgbClr val="000000"/>
                        </a:solidFill>
                        <a:latin typeface="Calibri" panose="020F0502020204030204" pitchFamily="34" charset="0"/>
                      </a:endParaRPr>
                    </a:p>
                    <a:p>
                      <a:pPr lvl="0" defTabSz="914400" eaLnBrk="1" hangingPunct="1">
                        <a:buNone/>
                      </a:pPr>
                      <a:endParaRPr sz="1000" dirty="0">
                        <a:solidFill>
                          <a:srgbClr val="000000"/>
                        </a:solidFill>
                        <a:latin typeface="Calibri" panose="020F0502020204030204" pitchFamily="34" charset="0"/>
                      </a:endParaRPr>
                    </a:p>
                    <a:p>
                      <a:pPr lvl="0" defTabSz="914400" eaLnBrk="1" hangingPunct="1">
                        <a:buNone/>
                      </a:pPr>
                      <a:endParaRPr sz="1000" dirty="0">
                        <a:solidFill>
                          <a:srgbClr val="000000"/>
                        </a:solidFill>
                        <a:latin typeface="Calibri" panose="020F0502020204030204" pitchFamily="34" charset="0"/>
                      </a:endParaRPr>
                    </a:p>
                    <a:p>
                      <a:pPr lvl="0" defTabSz="914400" eaLnBrk="1" hangingPunct="1">
                        <a:buNone/>
                      </a:pPr>
                      <a:endParaRPr sz="1000" dirty="0">
                        <a:solidFill>
                          <a:srgbClr val="000000"/>
                        </a:solidFill>
                        <a:latin typeface="Calibri" panose="020F0502020204030204" pitchFamily="34" charset="0"/>
                      </a:endParaRPr>
                    </a:p>
                    <a:p>
                      <a:pPr lvl="0" defTabSz="914400" eaLnBrk="1" hangingPunct="1">
                        <a:buNone/>
                      </a:pPr>
                      <a:endParaRPr sz="1000" dirty="0">
                        <a:solidFill>
                          <a:srgbClr val="000000"/>
                        </a:solidFill>
                        <a:latin typeface="Calibri" panose="020F0502020204030204" pitchFamily="34" charset="0"/>
                      </a:endParaRPr>
                    </a:p>
                    <a:p>
                      <a:pPr lvl="0" defTabSz="914400" eaLnBrk="1" hangingPunct="1">
                        <a:buNone/>
                      </a:pPr>
                      <a:endParaRPr lang="en-US" sz="1000" dirty="0">
                        <a:solidFill>
                          <a:srgbClr val="000000"/>
                        </a:solidFill>
                        <a:latin typeface="Calibri" panose="020F0502020204030204" pitchFamily="34" charset="0"/>
                      </a:endParaRPr>
                    </a:p>
                  </a:txBody>
                  <a:tcPr marL="68580" marR="68580" marT="34285" marB="3428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914400" eaLnBrk="1" hangingPunct="1">
                        <a:buNone/>
                      </a:pPr>
                      <a:endParaRPr sz="1000" dirty="0">
                        <a:solidFill>
                          <a:srgbClr val="000000"/>
                        </a:solidFill>
                        <a:latin typeface="Calibri" panose="020F0502020204030204" pitchFamily="34" charset="0"/>
                      </a:endParaRPr>
                    </a:p>
                    <a:p>
                      <a:pPr lvl="0" defTabSz="914400" eaLnBrk="1" hangingPunct="1">
                        <a:buNone/>
                      </a:pPr>
                      <a:endParaRPr sz="1000" dirty="0">
                        <a:solidFill>
                          <a:srgbClr val="000000"/>
                        </a:solidFill>
                        <a:latin typeface="Calibri" panose="020F0502020204030204" pitchFamily="34" charset="0"/>
                      </a:endParaRPr>
                    </a:p>
                    <a:p>
                      <a:pPr lvl="0" defTabSz="914400" eaLnBrk="1" hangingPunct="1">
                        <a:buNone/>
                      </a:pPr>
                      <a:endParaRPr sz="1000" dirty="0">
                        <a:solidFill>
                          <a:srgbClr val="000000"/>
                        </a:solidFill>
                        <a:latin typeface="Calibri" panose="020F0502020204030204" pitchFamily="34" charset="0"/>
                      </a:endParaRPr>
                    </a:p>
                    <a:p>
                      <a:pPr lvl="0" defTabSz="914400" eaLnBrk="1" hangingPunct="1">
                        <a:buNone/>
                      </a:pPr>
                      <a:endParaRPr sz="1000" dirty="0">
                        <a:solidFill>
                          <a:srgbClr val="000000"/>
                        </a:solidFill>
                        <a:latin typeface="Calibri" panose="020F0502020204030204" pitchFamily="34" charset="0"/>
                      </a:endParaRPr>
                    </a:p>
                    <a:p>
                      <a:pPr lvl="0" defTabSz="914400" eaLnBrk="1" hangingPunct="1">
                        <a:buNone/>
                      </a:pPr>
                      <a:endParaRPr sz="1000" dirty="0">
                        <a:solidFill>
                          <a:srgbClr val="000000"/>
                        </a:solidFill>
                        <a:latin typeface="Calibri" panose="020F0502020204030204" pitchFamily="34" charset="0"/>
                      </a:endParaRPr>
                    </a:p>
                    <a:p>
                      <a:pPr lvl="0" defTabSz="914400" eaLnBrk="1" hangingPunct="1">
                        <a:buNone/>
                      </a:pPr>
                      <a:endParaRPr lang="vi-VN" altLang="x-none" sz="1000" dirty="0">
                        <a:solidFill>
                          <a:srgbClr val="000000"/>
                        </a:solidFill>
                        <a:latin typeface="Arial" panose="020B0604020202020204" pitchFamily="34" charset="0"/>
                      </a:endParaRPr>
                    </a:p>
                  </a:txBody>
                  <a:tcPr marL="68580" marR="68580" marT="34285" marB="3428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914400" eaLnBrk="1" hangingPunct="1">
                        <a:buNone/>
                      </a:pPr>
                      <a:endParaRPr lang="vi-VN" altLang="x-none" sz="1000" dirty="0">
                        <a:solidFill>
                          <a:srgbClr val="000000"/>
                        </a:solidFill>
                        <a:latin typeface="Arial" panose="020B0604020202020204" pitchFamily="34" charset="0"/>
                      </a:endParaRPr>
                    </a:p>
                  </a:txBody>
                  <a:tcPr marL="68580" marR="68580" marT="34285" marB="3428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99377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914400" eaLnBrk="1" hangingPunct="1">
                        <a:buNone/>
                      </a:pPr>
                      <a:endParaRPr lang="vi-VN" altLang="x-none" sz="1000" dirty="0">
                        <a:solidFill>
                          <a:srgbClr val="000000"/>
                        </a:solidFill>
                        <a:latin typeface="Arial" panose="020B0604020202020204" pitchFamily="34" charset="0"/>
                      </a:endParaRPr>
                    </a:p>
                  </a:txBody>
                  <a:tcPr marL="68580" marR="68580" marT="34285" marB="3428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914400" eaLnBrk="1" hangingPunct="1">
                        <a:buNone/>
                      </a:pPr>
                      <a:endParaRPr sz="1000" dirty="0">
                        <a:solidFill>
                          <a:srgbClr val="000000"/>
                        </a:solidFill>
                        <a:latin typeface="Calibri" panose="020F0502020204030204" pitchFamily="34" charset="0"/>
                      </a:endParaRPr>
                    </a:p>
                    <a:p>
                      <a:pPr lvl="0" defTabSz="914400" eaLnBrk="1" hangingPunct="1">
                        <a:buNone/>
                      </a:pPr>
                      <a:endParaRPr sz="1000" dirty="0">
                        <a:solidFill>
                          <a:srgbClr val="000000"/>
                        </a:solidFill>
                        <a:latin typeface="Calibri" panose="020F0502020204030204" pitchFamily="34" charset="0"/>
                      </a:endParaRPr>
                    </a:p>
                    <a:p>
                      <a:pPr lvl="0" defTabSz="914400" eaLnBrk="1" hangingPunct="1">
                        <a:buNone/>
                      </a:pPr>
                      <a:endParaRPr sz="1000" dirty="0">
                        <a:solidFill>
                          <a:srgbClr val="000000"/>
                        </a:solidFill>
                        <a:latin typeface="Calibri" panose="020F0502020204030204" pitchFamily="34" charset="0"/>
                      </a:endParaRPr>
                    </a:p>
                    <a:p>
                      <a:pPr lvl="0" defTabSz="914400" eaLnBrk="1" hangingPunct="1">
                        <a:buNone/>
                      </a:pPr>
                      <a:endParaRPr sz="1000" dirty="0">
                        <a:solidFill>
                          <a:srgbClr val="000000"/>
                        </a:solidFill>
                        <a:latin typeface="Calibri" panose="020F0502020204030204" pitchFamily="34" charset="0"/>
                      </a:endParaRPr>
                    </a:p>
                    <a:p>
                      <a:pPr lvl="0" defTabSz="914400" eaLnBrk="1" hangingPunct="1">
                        <a:buNone/>
                      </a:pPr>
                      <a:endParaRPr sz="1000" dirty="0">
                        <a:solidFill>
                          <a:srgbClr val="000000"/>
                        </a:solidFill>
                        <a:latin typeface="Calibri" panose="020F0502020204030204" pitchFamily="34" charset="0"/>
                      </a:endParaRPr>
                    </a:p>
                    <a:p>
                      <a:pPr lvl="0" defTabSz="914400" eaLnBrk="1" hangingPunct="1">
                        <a:buNone/>
                      </a:pPr>
                      <a:endParaRPr lang="vi-VN" altLang="x-none" sz="1000" dirty="0">
                        <a:solidFill>
                          <a:srgbClr val="000000"/>
                        </a:solidFill>
                        <a:latin typeface="Arial" panose="020B0604020202020204" pitchFamily="34" charset="0"/>
                      </a:endParaRPr>
                    </a:p>
                  </a:txBody>
                  <a:tcPr marL="68580" marR="68580" marT="34285" marB="3428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914400" eaLnBrk="1" hangingPunct="1">
                        <a:buNone/>
                      </a:pPr>
                      <a:endParaRPr sz="1000" dirty="0">
                        <a:solidFill>
                          <a:srgbClr val="000000"/>
                        </a:solidFill>
                        <a:latin typeface="Calibri" panose="020F0502020204030204" pitchFamily="34" charset="0"/>
                      </a:endParaRPr>
                    </a:p>
                    <a:p>
                      <a:pPr lvl="0" defTabSz="914400" eaLnBrk="1" hangingPunct="1">
                        <a:buNone/>
                      </a:pPr>
                      <a:endParaRPr sz="1000" dirty="0">
                        <a:solidFill>
                          <a:srgbClr val="000000"/>
                        </a:solidFill>
                        <a:latin typeface="Calibri" panose="020F0502020204030204" pitchFamily="34" charset="0"/>
                      </a:endParaRPr>
                    </a:p>
                    <a:p>
                      <a:pPr lvl="0" defTabSz="914400" eaLnBrk="1" hangingPunct="1">
                        <a:buNone/>
                      </a:pPr>
                      <a:endParaRPr sz="1000" dirty="0">
                        <a:solidFill>
                          <a:srgbClr val="000000"/>
                        </a:solidFill>
                        <a:latin typeface="Calibri" panose="020F0502020204030204" pitchFamily="34" charset="0"/>
                      </a:endParaRPr>
                    </a:p>
                    <a:p>
                      <a:pPr lvl="0" defTabSz="914400" eaLnBrk="1" hangingPunct="1">
                        <a:buNone/>
                      </a:pPr>
                      <a:endParaRPr sz="1000" dirty="0">
                        <a:solidFill>
                          <a:srgbClr val="000000"/>
                        </a:solidFill>
                        <a:latin typeface="Calibri" panose="020F0502020204030204" pitchFamily="34" charset="0"/>
                      </a:endParaRPr>
                    </a:p>
                    <a:p>
                      <a:pPr lvl="0" defTabSz="914400" eaLnBrk="1" hangingPunct="1">
                        <a:buNone/>
                      </a:pPr>
                      <a:endParaRPr lang="vi-VN" altLang="x-none" sz="1000" dirty="0">
                        <a:solidFill>
                          <a:srgbClr val="000000"/>
                        </a:solidFill>
                        <a:latin typeface="Arial" panose="020B0604020202020204" pitchFamily="34" charset="0"/>
                      </a:endParaRPr>
                    </a:p>
                  </a:txBody>
                  <a:tcPr marL="68580" marR="68580" marT="34285" marB="3428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914400" eaLnBrk="1" hangingPunct="1">
                        <a:buNone/>
                      </a:pPr>
                      <a:endParaRPr lang="vi-VN" altLang="x-none" sz="1000" dirty="0">
                        <a:solidFill>
                          <a:srgbClr val="000000"/>
                        </a:solidFill>
                        <a:latin typeface="Arial" panose="020B0604020202020204" pitchFamily="34" charset="0"/>
                      </a:endParaRPr>
                    </a:p>
                  </a:txBody>
                  <a:tcPr marL="68580" marR="68580" marT="34285" marB="3428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r h="105092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914400" eaLnBrk="1" hangingPunct="1">
                        <a:buNone/>
                      </a:pPr>
                      <a:endParaRPr lang="vi-VN" altLang="x-none" sz="1000" dirty="0">
                        <a:solidFill>
                          <a:srgbClr val="000000"/>
                        </a:solidFill>
                        <a:latin typeface="Arial" panose="020B0604020202020204" pitchFamily="34" charset="0"/>
                      </a:endParaRPr>
                    </a:p>
                  </a:txBody>
                  <a:tcPr marL="68580" marR="68580" marT="34285" marB="3428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914400" eaLnBrk="1" hangingPunct="1">
                        <a:buNone/>
                      </a:pPr>
                      <a:endParaRPr lang="vi-VN" altLang="x-none" sz="1000" dirty="0">
                        <a:solidFill>
                          <a:srgbClr val="000000"/>
                        </a:solidFill>
                        <a:latin typeface="Arial" panose="020B0604020202020204" pitchFamily="34" charset="0"/>
                      </a:endParaRPr>
                    </a:p>
                  </a:txBody>
                  <a:tcPr marL="68580" marR="68580" marT="34285" marB="3428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914400" eaLnBrk="1" hangingPunct="1">
                        <a:buNone/>
                      </a:pPr>
                      <a:endParaRPr sz="1000" dirty="0">
                        <a:solidFill>
                          <a:srgbClr val="000000"/>
                        </a:solidFill>
                        <a:latin typeface="Calibri" panose="020F0502020204030204" pitchFamily="34" charset="0"/>
                      </a:endParaRPr>
                    </a:p>
                    <a:p>
                      <a:pPr lvl="0" defTabSz="914400" eaLnBrk="1" hangingPunct="1">
                        <a:buNone/>
                      </a:pPr>
                      <a:endParaRPr sz="1000" dirty="0">
                        <a:solidFill>
                          <a:srgbClr val="000000"/>
                        </a:solidFill>
                        <a:latin typeface="Calibri" panose="020F0502020204030204" pitchFamily="34" charset="0"/>
                      </a:endParaRPr>
                    </a:p>
                    <a:p>
                      <a:pPr lvl="0" defTabSz="914400" eaLnBrk="1" hangingPunct="1">
                        <a:buNone/>
                      </a:pPr>
                      <a:endParaRPr sz="1000" dirty="0">
                        <a:solidFill>
                          <a:srgbClr val="000000"/>
                        </a:solidFill>
                        <a:latin typeface="Calibri" panose="020F0502020204030204" pitchFamily="34" charset="0"/>
                      </a:endParaRPr>
                    </a:p>
                    <a:p>
                      <a:pPr lvl="0" defTabSz="914400" eaLnBrk="1" hangingPunct="1">
                        <a:buNone/>
                      </a:pPr>
                      <a:endParaRPr sz="1000" dirty="0">
                        <a:solidFill>
                          <a:srgbClr val="000000"/>
                        </a:solidFill>
                        <a:latin typeface="Calibri" panose="020F0502020204030204" pitchFamily="34" charset="0"/>
                      </a:endParaRPr>
                    </a:p>
                    <a:p>
                      <a:pPr lvl="0" defTabSz="914400" eaLnBrk="1" hangingPunct="1">
                        <a:buNone/>
                      </a:pPr>
                      <a:endParaRPr sz="1000" dirty="0">
                        <a:solidFill>
                          <a:srgbClr val="000000"/>
                        </a:solidFill>
                        <a:latin typeface="Calibri" panose="020F0502020204030204" pitchFamily="34" charset="0"/>
                      </a:endParaRPr>
                    </a:p>
                    <a:p>
                      <a:pPr lvl="0" defTabSz="914400" eaLnBrk="1" hangingPunct="1">
                        <a:buNone/>
                      </a:pPr>
                      <a:endParaRPr lang="vi-VN" altLang="x-none" sz="1000" dirty="0">
                        <a:solidFill>
                          <a:srgbClr val="000000"/>
                        </a:solidFill>
                        <a:latin typeface="Arial" panose="020B0604020202020204" pitchFamily="34" charset="0"/>
                      </a:endParaRPr>
                    </a:p>
                  </a:txBody>
                  <a:tcPr marL="68580" marR="68580" marT="34285" marB="3428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914400" eaLnBrk="1" hangingPunct="1">
                        <a:buNone/>
                      </a:pPr>
                      <a:endParaRPr lang="vi-VN" altLang="x-none" sz="1000" dirty="0">
                        <a:solidFill>
                          <a:srgbClr val="000000"/>
                        </a:solidFill>
                        <a:latin typeface="Arial" panose="020B0604020202020204" pitchFamily="34" charset="0"/>
                      </a:endParaRPr>
                    </a:p>
                  </a:txBody>
                  <a:tcPr marL="68580" marR="68580" marT="34285" marB="3428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bl>
          </a:graphicData>
        </a:graphic>
      </p:graphicFrame>
      <p:sp>
        <p:nvSpPr>
          <p:cNvPr id="3" name="TextBox 2"/>
          <p:cNvSpPr txBox="1"/>
          <p:nvPr/>
        </p:nvSpPr>
        <p:spPr>
          <a:xfrm>
            <a:off x="3546475" y="973138"/>
            <a:ext cx="4064000" cy="1608137"/>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 Khởi nghĩa Tơ-ru-nô Giê-giô (1675).</a:t>
            </a:r>
            <a:endParaRPr lang="en-US" altLang="en-US" sz="2000" dirty="0">
              <a:latin typeface="Times New Roman" panose="02020603050405020304" pitchFamily="18" charset="0"/>
              <a:cs typeface="Times New Roman" panose="02020603050405020304" pitchFamily="18" charset="0"/>
            </a:endParaRPr>
          </a:p>
          <a:p>
            <a:pPr marL="0" lvl="0" indent="0" defTabSz="457200"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 Khởi nghĩa Su-ra-pa-tít (1683– 1719).</a:t>
            </a:r>
            <a:endParaRPr lang="en-US" altLang="en-US" sz="2000" dirty="0">
              <a:latin typeface="Times New Roman" panose="02020603050405020304" pitchFamily="18" charset="0"/>
              <a:cs typeface="Times New Roman" panose="02020603050405020304" pitchFamily="18" charset="0"/>
            </a:endParaRPr>
          </a:p>
          <a:p>
            <a:pPr marL="0" lvl="0" indent="0" defTabSz="457200"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 Khởi nghĩa Đi-pô-nê-gô-nô (1825 –1830).</a:t>
            </a:r>
            <a:endParaRPr lang="vi-VN" altLang="en-US" sz="200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1768475" y="1395413"/>
            <a:ext cx="1633538" cy="376237"/>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H</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 Lan</a:t>
            </a:r>
            <a:endParaRPr lang="vi-VN" altLang="en-US" sz="2000" dirty="0">
              <a:latin typeface="Times New Roman" panose="02020603050405020304" pitchFamily="18" charset="0"/>
              <a:ea typeface="Times New Roman" panose="02020603050405020304" pitchFamily="18" charset="0"/>
            </a:endParaRPr>
          </a:p>
        </p:txBody>
      </p:sp>
      <p:sp>
        <p:nvSpPr>
          <p:cNvPr id="5" name="TextBox 4"/>
          <p:cNvSpPr txBox="1"/>
          <p:nvPr/>
        </p:nvSpPr>
        <p:spPr>
          <a:xfrm>
            <a:off x="7604125" y="1319213"/>
            <a:ext cx="1381125" cy="377825"/>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Thất bại</a:t>
            </a:r>
            <a:endParaRPr lang="vi-VN" altLang="en-US" sz="2000" dirty="0">
              <a:latin typeface="Times New Roman" panose="02020603050405020304" pitchFamily="18" charset="0"/>
              <a:ea typeface="Times New Roman" panose="02020603050405020304" pitchFamily="18" charset="0"/>
            </a:endParaRPr>
          </a:p>
        </p:txBody>
      </p:sp>
      <p:sp>
        <p:nvSpPr>
          <p:cNvPr id="6" name="TextBox 5"/>
          <p:cNvSpPr txBox="1"/>
          <p:nvPr/>
        </p:nvSpPr>
        <p:spPr>
          <a:xfrm>
            <a:off x="222250" y="1319213"/>
            <a:ext cx="1501775" cy="377825"/>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In-đô-nê-xi-a</a:t>
            </a:r>
            <a:endParaRPr lang="vi-VN" altLang="en-US" sz="2000" dirty="0">
              <a:latin typeface="Times New Roman" panose="02020603050405020304" pitchFamily="18" charset="0"/>
              <a:ea typeface="Times New Roman" panose="02020603050405020304" pitchFamily="18" charset="0"/>
            </a:endParaRPr>
          </a:p>
        </p:txBody>
      </p:sp>
      <p:sp>
        <p:nvSpPr>
          <p:cNvPr id="19" name="TextBox 18"/>
          <p:cNvSpPr txBox="1"/>
          <p:nvPr/>
        </p:nvSpPr>
        <p:spPr>
          <a:xfrm>
            <a:off x="120650" y="2808288"/>
            <a:ext cx="1503363" cy="377825"/>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Phi-líp-pin</a:t>
            </a:r>
            <a:endParaRPr lang="vi-VN" altLang="en-US" sz="2000" dirty="0">
              <a:latin typeface="Times New Roman" panose="02020603050405020304" pitchFamily="18" charset="0"/>
              <a:ea typeface="Times New Roman" panose="02020603050405020304" pitchFamily="18" charset="0"/>
            </a:endParaRPr>
          </a:p>
        </p:txBody>
      </p:sp>
      <p:sp>
        <p:nvSpPr>
          <p:cNvPr id="20" name="TextBox 19"/>
          <p:cNvSpPr txBox="1"/>
          <p:nvPr/>
        </p:nvSpPr>
        <p:spPr>
          <a:xfrm>
            <a:off x="147638" y="4095750"/>
            <a:ext cx="1503362" cy="376238"/>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Miến Điện</a:t>
            </a:r>
            <a:endParaRPr lang="vi-VN" altLang="en-US" sz="2000" dirty="0">
              <a:latin typeface="Times New Roman" panose="02020603050405020304" pitchFamily="18" charset="0"/>
              <a:ea typeface="Times New Roman" panose="02020603050405020304" pitchFamily="18" charset="0"/>
            </a:endParaRPr>
          </a:p>
        </p:txBody>
      </p:sp>
      <p:sp>
        <p:nvSpPr>
          <p:cNvPr id="21" name="TextBox 20"/>
          <p:cNvSpPr txBox="1"/>
          <p:nvPr/>
        </p:nvSpPr>
        <p:spPr>
          <a:xfrm>
            <a:off x="1833563" y="2706688"/>
            <a:ext cx="1503362" cy="684212"/>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Thực dân Tây Ban Nha</a:t>
            </a:r>
            <a:endParaRPr lang="vi-VN" altLang="en-US" sz="2000" dirty="0">
              <a:latin typeface="Times New Roman" panose="02020603050405020304" pitchFamily="18" charset="0"/>
              <a:ea typeface="Times New Roman" panose="02020603050405020304" pitchFamily="18" charset="0"/>
            </a:endParaRPr>
          </a:p>
        </p:txBody>
      </p:sp>
      <p:sp>
        <p:nvSpPr>
          <p:cNvPr id="22" name="TextBox 21"/>
          <p:cNvSpPr txBox="1"/>
          <p:nvPr/>
        </p:nvSpPr>
        <p:spPr>
          <a:xfrm>
            <a:off x="3540125" y="2555875"/>
            <a:ext cx="4064000" cy="992188"/>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 Sự chống trả của thổ dân đảo Mác-tan (1521)</a:t>
            </a:r>
            <a:endParaRPr lang="en-US" altLang="en-US" sz="2000" dirty="0">
              <a:latin typeface="Times New Roman" panose="02020603050405020304" pitchFamily="18" charset="0"/>
              <a:cs typeface="Times New Roman" panose="02020603050405020304" pitchFamily="18" charset="0"/>
            </a:endParaRPr>
          </a:p>
          <a:p>
            <a:pPr marL="0" lvl="0" indent="0" defTabSz="457200"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 Khởi nghĩa của Nô va – lét (1823)</a:t>
            </a:r>
            <a:endParaRPr lang="vi-VN" altLang="en-US" sz="2000" dirty="0">
              <a:latin typeface="Times New Roman" panose="02020603050405020304" pitchFamily="18" charset="0"/>
              <a:ea typeface="Times New Roman" panose="02020603050405020304" pitchFamily="18" charset="0"/>
            </a:endParaRPr>
          </a:p>
        </p:txBody>
      </p:sp>
      <p:sp>
        <p:nvSpPr>
          <p:cNvPr id="23" name="TextBox 22"/>
          <p:cNvSpPr txBox="1"/>
          <p:nvPr/>
        </p:nvSpPr>
        <p:spPr>
          <a:xfrm>
            <a:off x="1771650" y="3970338"/>
            <a:ext cx="1633538" cy="992187"/>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Quân Anh </a:t>
            </a:r>
            <a:endParaRPr lang="en-US" altLang="en-US" sz="2000" dirty="0">
              <a:latin typeface="Times New Roman" panose="02020603050405020304" pitchFamily="18" charset="0"/>
              <a:cs typeface="Times New Roman" panose="02020603050405020304" pitchFamily="18" charset="0"/>
            </a:endParaRPr>
          </a:p>
          <a:p>
            <a:pPr marL="0" lvl="0" indent="0" algn="ctr" defTabSz="457200"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(1824 – 2826)</a:t>
            </a:r>
            <a:endParaRPr lang="vi-VN" altLang="en-US" sz="2000" dirty="0">
              <a:latin typeface="Times New Roman" panose="02020603050405020304" pitchFamily="18" charset="0"/>
              <a:cs typeface="Times New Roman" panose="02020603050405020304" pitchFamily="18" charset="0"/>
            </a:endParaRPr>
          </a:p>
          <a:p>
            <a:pPr marL="0" lvl="0" indent="0" algn="ctr" defTabSz="457200" eaLnBrk="1" hangingPunct="1">
              <a:spcBef>
                <a:spcPct val="0"/>
              </a:spcBef>
              <a:buFontTx/>
              <a:buNone/>
            </a:pPr>
            <a:endParaRPr lang="vi-VN" altLang="en-US" sz="2000" dirty="0">
              <a:latin typeface="Arial" panose="020B0604020202020204" pitchFamily="34" charset="0"/>
            </a:endParaRPr>
          </a:p>
        </p:txBody>
      </p:sp>
      <p:sp>
        <p:nvSpPr>
          <p:cNvPr id="24" name="TextBox 23"/>
          <p:cNvSpPr txBox="1"/>
          <p:nvPr/>
        </p:nvSpPr>
        <p:spPr>
          <a:xfrm>
            <a:off x="3686175" y="3952875"/>
            <a:ext cx="3771900" cy="992188"/>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 Sự kháng cự của quân Miến Điện do tướng Ban-đu-la chỉ huy</a:t>
            </a:r>
            <a:endParaRPr lang="vi-VN" altLang="en-US" sz="2000" dirty="0">
              <a:latin typeface="Times New Roman" panose="02020603050405020304" pitchFamily="18" charset="0"/>
              <a:cs typeface="Times New Roman" panose="02020603050405020304" pitchFamily="18" charset="0"/>
            </a:endParaRPr>
          </a:p>
          <a:p>
            <a:pPr marL="0" lvl="0" indent="0" defTabSz="457200" eaLnBrk="1" hangingPunct="1">
              <a:spcBef>
                <a:spcPct val="0"/>
              </a:spcBef>
              <a:buFontTx/>
              <a:buNone/>
            </a:pPr>
            <a:endParaRPr lang="vi-VN" altLang="en-US" sz="2000" dirty="0">
              <a:latin typeface="Arial" panose="020B0604020202020204" pitchFamily="34" charset="0"/>
            </a:endParaRPr>
          </a:p>
        </p:txBody>
      </p:sp>
      <p:sp>
        <p:nvSpPr>
          <p:cNvPr id="25" name="TextBox 24"/>
          <p:cNvSpPr txBox="1"/>
          <p:nvPr/>
        </p:nvSpPr>
        <p:spPr>
          <a:xfrm>
            <a:off x="7654925" y="2808288"/>
            <a:ext cx="1381125" cy="377825"/>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Thất bại</a:t>
            </a:r>
            <a:endParaRPr lang="vi-VN" altLang="en-US" sz="2000" dirty="0">
              <a:latin typeface="Times New Roman" panose="02020603050405020304" pitchFamily="18" charset="0"/>
              <a:ea typeface="Times New Roman" panose="02020603050405020304" pitchFamily="18" charset="0"/>
            </a:endParaRPr>
          </a:p>
        </p:txBody>
      </p:sp>
      <p:sp>
        <p:nvSpPr>
          <p:cNvPr id="26" name="TextBox 25"/>
          <p:cNvSpPr txBox="1"/>
          <p:nvPr/>
        </p:nvSpPr>
        <p:spPr>
          <a:xfrm>
            <a:off x="7658100" y="4016375"/>
            <a:ext cx="1382713" cy="376238"/>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Thất bại</a:t>
            </a:r>
            <a:endParaRPr lang="vi-VN" altLang="en-US" sz="2000" dirty="0">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arn(inVertical)">
                                      <p:cBhvr>
                                        <p:cTn id="38" dur="500"/>
                                        <p:tgtEl>
                                          <p:spTgt spid="2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inVertical)">
                                      <p:cBhvr>
                                        <p:cTn id="41" dur="500"/>
                                        <p:tgtEl>
                                          <p:spTgt spid="2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arn(inVertical)">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9" grpId="0"/>
      <p:bldP spid="20" grpId="0"/>
      <p:bldP spid="21" grpId="0"/>
      <p:bldP spid="22" grpId="0"/>
      <p:bldP spid="23"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extBox 3"/>
          <p:cNvSpPr txBox="1"/>
          <p:nvPr/>
        </p:nvSpPr>
        <p:spPr>
          <a:xfrm>
            <a:off x="303213" y="274638"/>
            <a:ext cx="8420100" cy="346075"/>
          </a:xfrm>
          <a:prstGeom prst="rect">
            <a:avLst/>
          </a:prstGeom>
          <a:solidFill>
            <a:schemeClr val="bg1"/>
          </a:solid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spcBef>
                <a:spcPct val="0"/>
              </a:spcBef>
              <a:buFontTx/>
              <a:buNone/>
            </a:pPr>
            <a:endParaRPr lang="vi-VN" altLang="en-US" sz="1800" dirty="0">
              <a:latin typeface="Arial" panose="020B0604020202020204" pitchFamily="34" charset="0"/>
            </a:endParaRPr>
          </a:p>
        </p:txBody>
      </p:sp>
      <p:pic>
        <p:nvPicPr>
          <p:cNvPr id="27651" name="Picture 4"/>
          <p:cNvPicPr>
            <a:picLocks noChangeAspect="1"/>
          </p:cNvPicPr>
          <p:nvPr/>
        </p:nvPicPr>
        <p:blipFill>
          <a:blip r:embed="rId1"/>
          <a:stretch>
            <a:fillRect/>
          </a:stretch>
        </p:blipFill>
        <p:spPr>
          <a:xfrm>
            <a:off x="561975" y="274638"/>
            <a:ext cx="4076700" cy="4295775"/>
          </a:xfrm>
          <a:prstGeom prst="rect">
            <a:avLst/>
          </a:prstGeom>
          <a:noFill/>
          <a:ln w="9525">
            <a:noFill/>
          </a:ln>
        </p:spPr>
      </p:pic>
      <p:sp>
        <p:nvSpPr>
          <p:cNvPr id="27652" name="TextBox 5"/>
          <p:cNvSpPr txBox="1"/>
          <p:nvPr/>
        </p:nvSpPr>
        <p:spPr>
          <a:xfrm>
            <a:off x="438150" y="4598988"/>
            <a:ext cx="4325938" cy="346075"/>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spcBef>
                <a:spcPct val="0"/>
              </a:spcBef>
              <a:buFontTx/>
              <a:buNone/>
            </a:pPr>
            <a:r>
              <a:rPr lang="vi-VN" altLang="en-US" sz="1800" b="1" dirty="0">
                <a:latin typeface="Times New Roman" panose="02020603050405020304" pitchFamily="18" charset="0"/>
                <a:cs typeface="Times New Roman" panose="02020603050405020304" pitchFamily="18" charset="0"/>
              </a:rPr>
              <a:t>Hình 4.4. </a:t>
            </a:r>
            <a:r>
              <a:rPr lang="vi-VN" altLang="en-US" sz="1800" dirty="0">
                <a:latin typeface="Times New Roman" panose="02020603050405020304" pitchFamily="18" charset="0"/>
                <a:cs typeface="Times New Roman" panose="02020603050405020304" pitchFamily="18" charset="0"/>
              </a:rPr>
              <a:t>Tượng La-pu-la-pu (Phi-líp-pin</a:t>
            </a:r>
            <a:r>
              <a:rPr lang="vi-VN" altLang="en-US" sz="1800" dirty="0">
                <a:latin typeface="Arial" panose="020B0604020202020204" pitchFamily="34" charset="0"/>
              </a:rPr>
              <a:t>)</a:t>
            </a:r>
            <a:endParaRPr lang="vi-VN" altLang="en-US" sz="1800" dirty="0">
              <a:latin typeface="Arial" panose="020B0604020202020204" pitchFamily="34" charset="0"/>
            </a:endParaRPr>
          </a:p>
        </p:txBody>
      </p:sp>
      <p:sp>
        <p:nvSpPr>
          <p:cNvPr id="27653" name="TextBox 6"/>
          <p:cNvSpPr txBox="1"/>
          <p:nvPr/>
        </p:nvSpPr>
        <p:spPr>
          <a:xfrm>
            <a:off x="4810125" y="541338"/>
            <a:ext cx="3741738" cy="3762375"/>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spcBef>
                <a:spcPct val="0"/>
              </a:spcBef>
              <a:buFontTx/>
              <a:buNone/>
            </a:pPr>
            <a:r>
              <a:rPr lang="vi-VN" altLang="en-US" sz="2400" dirty="0">
                <a:latin typeface="Times New Roman" panose="02020603050405020304" pitchFamily="18" charset="0"/>
                <a:cs typeface="Times New Roman" panose="02020603050405020304" pitchFamily="18" charset="0"/>
              </a:rPr>
              <a:t>Lapu-Lapu l</a:t>
            </a:r>
            <a:r>
              <a:rPr lang="vi-VN" altLang="en-US" sz="2400" dirty="0">
                <a:latin typeface="Times New Roman" panose="02020603050405020304" pitchFamily="18" charset="0"/>
                <a:ea typeface="Times New Roman" panose="02020603050405020304" pitchFamily="18" charset="0"/>
              </a:rPr>
              <a:t>à</a:t>
            </a:r>
            <a:r>
              <a:rPr lang="vi-VN" altLang="en-US" sz="2400" dirty="0">
                <a:latin typeface="Times New Roman" panose="02020603050405020304" pitchFamily="18" charset="0"/>
                <a:cs typeface="Times New Roman" panose="02020603050405020304" pitchFamily="18" charset="0"/>
              </a:rPr>
              <a:t> vua của Cebu tại Visayas. Philippines xem ông l</a:t>
            </a:r>
            <a:r>
              <a:rPr lang="vi-VN" altLang="en-US" sz="2400" dirty="0">
                <a:latin typeface="Times New Roman" panose="02020603050405020304" pitchFamily="18" charset="0"/>
                <a:ea typeface="Times New Roman" panose="02020603050405020304" pitchFamily="18" charset="0"/>
              </a:rPr>
              <a:t>à</a:t>
            </a:r>
            <a:r>
              <a:rPr lang="vi-VN" altLang="en-US" sz="2400" dirty="0">
                <a:latin typeface="Times New Roman" panose="02020603050405020304" pitchFamily="18" charset="0"/>
                <a:cs typeface="Times New Roman" panose="02020603050405020304" pitchFamily="18" charset="0"/>
              </a:rPr>
              <a:t> người anh hùng đầu tiên Philippines vì ông l</a:t>
            </a:r>
            <a:r>
              <a:rPr lang="vi-VN" altLang="en-US" sz="2400" dirty="0">
                <a:latin typeface="Times New Roman" panose="02020603050405020304" pitchFamily="18" charset="0"/>
                <a:ea typeface="Times New Roman" panose="02020603050405020304" pitchFamily="18" charset="0"/>
              </a:rPr>
              <a:t>à</a:t>
            </a:r>
            <a:r>
              <a:rPr lang="vi-VN" altLang="en-US" sz="2400" dirty="0">
                <a:latin typeface="Times New Roman" panose="02020603050405020304" pitchFamily="18" charset="0"/>
                <a:cs typeface="Times New Roman" panose="02020603050405020304" pitchFamily="18" charset="0"/>
              </a:rPr>
              <a:t> người dân tộc bản địa đầu tiên chống lại thực dân Tây Ban Nha thông qua chiến thắng của ông đối với nh</a:t>
            </a:r>
            <a:r>
              <a:rPr lang="vi-VN" altLang="en-US" sz="2400" dirty="0">
                <a:latin typeface="Times New Roman" panose="02020603050405020304" pitchFamily="18" charset="0"/>
                <a:ea typeface="Times New Roman" panose="02020603050405020304" pitchFamily="18" charset="0"/>
              </a:rPr>
              <a:t>à</a:t>
            </a:r>
            <a:r>
              <a:rPr lang="vi-VN" altLang="en-US" sz="2400" dirty="0">
                <a:latin typeface="Times New Roman" panose="02020603050405020304" pitchFamily="18" charset="0"/>
                <a:cs typeface="Times New Roman" panose="02020603050405020304" pitchFamily="18" charset="0"/>
              </a:rPr>
              <a:t> thám hiểm Ferdinand Magellan.</a:t>
            </a:r>
            <a:endParaRPr lang="vi-VN" altLang="en-US" sz="2400" dirty="0">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extBox 3"/>
          <p:cNvSpPr txBox="1"/>
          <p:nvPr/>
        </p:nvSpPr>
        <p:spPr>
          <a:xfrm>
            <a:off x="111125" y="101600"/>
            <a:ext cx="8942388" cy="346075"/>
          </a:xfrm>
          <a:prstGeom prst="rect">
            <a:avLst/>
          </a:prstGeom>
          <a:solidFill>
            <a:schemeClr val="bg1"/>
          </a:solid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spcBef>
                <a:spcPct val="0"/>
              </a:spcBef>
              <a:buFontTx/>
              <a:buNone/>
            </a:pPr>
            <a:endParaRPr lang="vi-VN" altLang="en-US" sz="1800" dirty="0">
              <a:latin typeface="Arial" panose="020B0604020202020204" pitchFamily="34" charset="0"/>
            </a:endParaRPr>
          </a:p>
        </p:txBody>
      </p:sp>
      <p:sp>
        <p:nvSpPr>
          <p:cNvPr id="5" name="Rounded Rectangular Callout 4"/>
          <p:cNvSpPr/>
          <p:nvPr/>
        </p:nvSpPr>
        <p:spPr>
          <a:xfrm>
            <a:off x="1011238" y="215900"/>
            <a:ext cx="7140575" cy="927100"/>
          </a:xfrm>
          <a:prstGeom prst="wedgeRoundRectCallout">
            <a:avLst>
              <a:gd name="adj1" fmla="val -9816"/>
              <a:gd name="adj2" fmla="val 134360"/>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lang="vi-VN" altLang="x-none" sz="2400" b="1" dirty="0">
                <a:solidFill>
                  <a:srgbClr val="FFFFFF"/>
                </a:solidFill>
                <a:latin typeface="Times New Roman" panose="02020603050405020304" pitchFamily="18" charset="0"/>
                <a:cs typeface="Times New Roman" panose="02020603050405020304" pitchFamily="18" charset="0"/>
              </a:rPr>
              <a:t>Tại sao các phong tr</a:t>
            </a:r>
            <a:r>
              <a:rPr lang="vi-VN" altLang="x-none" sz="2400" b="1" dirty="0">
                <a:solidFill>
                  <a:srgbClr val="FFFFFF"/>
                </a:solidFill>
                <a:latin typeface="Times New Roman" panose="02020603050405020304" pitchFamily="18" charset="0"/>
                <a:ea typeface="Times New Roman" panose="02020603050405020304" pitchFamily="18" charset="0"/>
              </a:rPr>
              <a:t>à</a:t>
            </a:r>
            <a:r>
              <a:rPr lang="vi-VN" altLang="x-none" sz="2400" b="1" dirty="0">
                <a:solidFill>
                  <a:srgbClr val="FFFFFF"/>
                </a:solidFill>
                <a:latin typeface="Times New Roman" panose="02020603050405020304" pitchFamily="18" charset="0"/>
                <a:cs typeface="Times New Roman" panose="02020603050405020304" pitchFamily="18" charset="0"/>
              </a:rPr>
              <a:t>o n</a:t>
            </a:r>
            <a:r>
              <a:rPr lang="vi-VN" altLang="x-none" sz="2400" b="1" dirty="0">
                <a:solidFill>
                  <a:srgbClr val="FFFFFF"/>
                </a:solidFill>
                <a:latin typeface="Times New Roman" panose="02020603050405020304" pitchFamily="18" charset="0"/>
                <a:ea typeface="Times New Roman" panose="02020603050405020304" pitchFamily="18" charset="0"/>
              </a:rPr>
              <a:t>à</a:t>
            </a:r>
            <a:r>
              <a:rPr lang="vi-VN" altLang="x-none" sz="2400" b="1" dirty="0">
                <a:solidFill>
                  <a:srgbClr val="FFFFFF"/>
                </a:solidFill>
                <a:latin typeface="Times New Roman" panose="02020603050405020304" pitchFamily="18" charset="0"/>
                <a:cs typeface="Times New Roman" panose="02020603050405020304" pitchFamily="18" charset="0"/>
              </a:rPr>
              <a:t>y đều thất bại ?</a:t>
            </a:r>
            <a:endParaRPr lang="vi-VN" altLang="x-none" sz="2400" b="1" dirty="0">
              <a:solidFill>
                <a:srgbClr val="FFFFFF"/>
              </a:solidFill>
              <a:latin typeface="Times New Roman" panose="02020603050405020304" pitchFamily="18" charset="0"/>
              <a:ea typeface="Times New Roman" panose="02020603050405020304" pitchFamily="18" charset="0"/>
            </a:endParaRPr>
          </a:p>
        </p:txBody>
      </p:sp>
      <p:sp>
        <p:nvSpPr>
          <p:cNvPr id="6" name="TextBox 5"/>
          <p:cNvSpPr txBox="1"/>
          <p:nvPr/>
        </p:nvSpPr>
        <p:spPr>
          <a:xfrm>
            <a:off x="927100" y="1936750"/>
            <a:ext cx="7807325" cy="1546225"/>
          </a:xfrm>
          <a:prstGeom prst="rect">
            <a:avLst/>
          </a:prstGeom>
          <a:solidFill>
            <a:schemeClr val="accent1">
              <a:lumMod val="20000"/>
              <a:lumOff val="80000"/>
            </a:schemeClr>
          </a:solidFill>
        </p:spPr>
        <p:txBody>
          <a:bodyPr lIns="68580" tIns="34290" rIns="68580" bIns="34290">
            <a:spAutoFit/>
          </a:bodyPr>
          <a:p>
            <a:pPr eaLnBrk="1" hangingPunct="1">
              <a:buNone/>
            </a:pPr>
            <a:r>
              <a:rPr lang="vi-VN" altLang="x-none" sz="2400" dirty="0">
                <a:latin typeface="Times New Roman" panose="02020603050405020304" pitchFamily="18" charset="0"/>
                <a:cs typeface="Times New Roman" panose="02020603050405020304" pitchFamily="18" charset="0"/>
              </a:rPr>
              <a:t>- Lực lượng của các nước thực dân phương Tây còn mạnh.</a:t>
            </a:r>
            <a:endParaRPr lang="vi-VN" altLang="x-none" sz="2400" dirty="0">
              <a:latin typeface="Times New Roman" panose="02020603050405020304" pitchFamily="18" charset="0"/>
              <a:cs typeface="Times New Roman" panose="02020603050405020304" pitchFamily="18" charset="0"/>
            </a:endParaRPr>
          </a:p>
          <a:p>
            <a:pPr eaLnBrk="1" hangingPunct="1">
              <a:buNone/>
            </a:pPr>
            <a:r>
              <a:rPr lang="vi-VN" altLang="x-none" sz="2400" dirty="0">
                <a:latin typeface="Times New Roman" panose="02020603050405020304" pitchFamily="18" charset="0"/>
                <a:cs typeface="Times New Roman" panose="02020603050405020304" pitchFamily="18" charset="0"/>
              </a:rPr>
              <a:t>- Chính quyền phong kiến ở các nước đầu h</a:t>
            </a:r>
            <a:r>
              <a:rPr lang="vi-VN" altLang="x-none" sz="2400" dirty="0">
                <a:latin typeface="Times New Roman" panose="02020603050405020304" pitchFamily="18" charset="0"/>
                <a:ea typeface="Times New Roman" panose="02020603050405020304" pitchFamily="18" charset="0"/>
              </a:rPr>
              <a:t>à</a:t>
            </a:r>
            <a:r>
              <a:rPr lang="vi-VN" altLang="x-none" sz="2400" dirty="0">
                <a:latin typeface="Times New Roman" panose="02020603050405020304" pitchFamily="18" charset="0"/>
                <a:cs typeface="Times New Roman" panose="02020603050405020304" pitchFamily="18" charset="0"/>
              </a:rPr>
              <a:t>ng, l</a:t>
            </a:r>
            <a:r>
              <a:rPr lang="vi-VN" altLang="x-none" sz="2400" dirty="0">
                <a:latin typeface="Times New Roman" panose="02020603050405020304" pitchFamily="18" charset="0"/>
                <a:ea typeface="Times New Roman" panose="02020603050405020304" pitchFamily="18" charset="0"/>
              </a:rPr>
              <a:t>à</a:t>
            </a:r>
            <a:r>
              <a:rPr lang="vi-VN" altLang="x-none" sz="2400" dirty="0">
                <a:latin typeface="Times New Roman" panose="02020603050405020304" pitchFamily="18" charset="0"/>
                <a:cs typeface="Times New Roman" panose="02020603050405020304" pitchFamily="18" charset="0"/>
              </a:rPr>
              <a:t>m tay sai.</a:t>
            </a:r>
            <a:endParaRPr lang="vi-VN" altLang="x-none" sz="2400" dirty="0">
              <a:latin typeface="Times New Roman" panose="02020603050405020304" pitchFamily="18" charset="0"/>
              <a:cs typeface="Times New Roman" panose="02020603050405020304" pitchFamily="18" charset="0"/>
            </a:endParaRPr>
          </a:p>
          <a:p>
            <a:pPr eaLnBrk="1" hangingPunct="1">
              <a:buNone/>
            </a:pPr>
            <a:r>
              <a:rPr lang="vi-VN" altLang="x-none" sz="2400" dirty="0">
                <a:latin typeface="Times New Roman" panose="02020603050405020304" pitchFamily="18" charset="0"/>
                <a:cs typeface="Times New Roman" panose="02020603050405020304" pitchFamily="18" charset="0"/>
              </a:rPr>
              <a:t>- Các cuộc đấu tranh của nhân dân còn diễn ra lẻ tẻ, chưa có tổ chức v</a:t>
            </a:r>
            <a:r>
              <a:rPr lang="vi-VN" altLang="x-none" sz="2400" dirty="0">
                <a:latin typeface="Times New Roman" panose="02020603050405020304" pitchFamily="18" charset="0"/>
                <a:ea typeface="Times New Roman" panose="02020603050405020304" pitchFamily="18" charset="0"/>
              </a:rPr>
              <a:t>à</a:t>
            </a:r>
            <a:r>
              <a:rPr lang="vi-VN" altLang="x-none" sz="2400" dirty="0">
                <a:latin typeface="Times New Roman" panose="02020603050405020304" pitchFamily="18" charset="0"/>
                <a:cs typeface="Times New Roman" panose="02020603050405020304" pitchFamily="18" charset="0"/>
              </a:rPr>
              <a:t> lãnh đạo chặt chẽ.</a:t>
            </a:r>
            <a:endParaRPr lang="vi-VN" altLang="x-none" sz="2400" dirty="0">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itle 1"/>
          <p:cNvSpPr>
            <a:spLocks noGrp="1"/>
          </p:cNvSpPr>
          <p:nvPr>
            <p:ph type="title"/>
          </p:nvPr>
        </p:nvSpPr>
        <p:spPr>
          <a:ln/>
        </p:spPr>
        <p:txBody>
          <a:bodyPr vert="horz" wrap="square" lIns="68580" tIns="34290" rIns="68580" bIns="34290" anchor="ctr" anchorCtr="0"/>
          <a:p>
            <a:pPr eaLnBrk="1" hangingPunct="1"/>
            <a:r>
              <a:rPr lang="en-US" altLang="en-US" dirty="0">
                <a:solidFill>
                  <a:srgbClr val="FF0000"/>
                </a:solidFill>
                <a:latin typeface="Times New Roman" panose="02020603050405020304" pitchFamily="18" charset="0"/>
                <a:cs typeface="Times New Roman" panose="02020603050405020304" pitchFamily="18" charset="0"/>
              </a:rPr>
              <a:t>LUYỆN TẬP</a:t>
            </a:r>
            <a:endParaRPr lang="en-US" altLang="en-US" dirty="0">
              <a:solidFill>
                <a:srgbClr val="FF0000"/>
              </a:solidFill>
              <a:latin typeface="Times New Roman" panose="02020603050405020304" pitchFamily="18" charset="0"/>
              <a:ea typeface="Times New Roman" panose="02020603050405020304" pitchFamily="18" charset="0"/>
            </a:endParaRPr>
          </a:p>
        </p:txBody>
      </p:sp>
      <p:sp>
        <p:nvSpPr>
          <p:cNvPr id="29699" name="Content Placeholder 2"/>
          <p:cNvSpPr>
            <a:spLocks noGrp="1"/>
          </p:cNvSpPr>
          <p:nvPr>
            <p:ph idx="1"/>
          </p:nvPr>
        </p:nvSpPr>
        <p:spPr>
          <a:ln/>
        </p:spPr>
        <p:txBody>
          <a:bodyPr vert="horz" wrap="square" lIns="68580" tIns="34290" rIns="68580" bIns="34290" anchor="t" anchorCtr="0"/>
          <a:p>
            <a:pPr eaLnBrk="1" hangingPunct="1"/>
            <a:r>
              <a:rPr lang="en-US" altLang="en-US" dirty="0">
                <a:latin typeface="Times New Roman" panose="02020603050405020304" pitchFamily="18" charset="0"/>
                <a:cs typeface="Times New Roman" panose="02020603050405020304" pitchFamily="18" charset="0"/>
              </a:rPr>
              <a:t>Em có nhận xét gì về chính sách đô hộ của thực dân phương Tây đối với các nước Đông Nam Á?</a:t>
            </a:r>
            <a:endParaRPr lang="en-US" altLang="en-US" dirty="0">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itle 1"/>
          <p:cNvSpPr>
            <a:spLocks noGrp="1"/>
          </p:cNvSpPr>
          <p:nvPr>
            <p:ph type="title"/>
          </p:nvPr>
        </p:nvSpPr>
        <p:spPr>
          <a:ln/>
        </p:spPr>
        <p:txBody>
          <a:bodyPr vert="horz" wrap="square" lIns="68580" tIns="34290" rIns="68580" bIns="34290" anchor="ctr" anchorCtr="0"/>
          <a:p>
            <a:pPr eaLnBrk="1" hangingPunct="1"/>
            <a:r>
              <a:rPr lang="en-US" altLang="en-US" dirty="0">
                <a:latin typeface="Times New Roman" panose="02020603050405020304" pitchFamily="18" charset="0"/>
                <a:cs typeface="Times New Roman" panose="02020603050405020304" pitchFamily="18" charset="0"/>
              </a:rPr>
              <a:t>ĐÁP ÁN </a:t>
            </a:r>
            <a:endParaRPr lang="en-US" altLang="en-US" dirty="0">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p:txBody>
          <a:bodyPr vert="horz" wrap="square" lIns="68580" tIns="34290" rIns="68580" bIns="34290" numCol="1" rtlCol="0" anchor="t" anchorCtr="0" compatLnSpc="1"/>
          <a:p>
            <a:pPr eaLnBrk="1" hangingPunct="1">
              <a:lnSpc>
                <a:spcPct val="80000"/>
              </a:lnSpc>
            </a:pPr>
            <a:r>
              <a:rPr sz="2500" dirty="0">
                <a:latin typeface="Times New Roman" panose="02020603050405020304" pitchFamily="18" charset="0"/>
                <a:cs typeface="Times New Roman" panose="02020603050405020304" pitchFamily="18" charset="0"/>
              </a:rPr>
              <a:t>+ Trong quá trình cai trị các nước Đông Nam Á, thực dân phương Tây đã tiến h</a:t>
            </a:r>
            <a:r>
              <a:rPr sz="2500" dirty="0">
                <a:latin typeface="Times New Roman" panose="02020603050405020304" pitchFamily="18" charset="0"/>
                <a:ea typeface="Times New Roman" panose="02020603050405020304" pitchFamily="18" charset="0"/>
              </a:rPr>
              <a:t>à</a:t>
            </a:r>
            <a:r>
              <a:rPr sz="2500" dirty="0">
                <a:latin typeface="Times New Roman" panose="02020603050405020304" pitchFamily="18" charset="0"/>
                <a:cs typeface="Times New Roman" panose="02020603050405020304" pitchFamily="18" charset="0"/>
              </a:rPr>
              <a:t>nh những chính sách cai trị thâm độc v</a:t>
            </a:r>
            <a:r>
              <a:rPr sz="2500" dirty="0">
                <a:latin typeface="Times New Roman" panose="02020603050405020304" pitchFamily="18" charset="0"/>
                <a:ea typeface="Times New Roman" panose="02020603050405020304" pitchFamily="18" charset="0"/>
              </a:rPr>
              <a:t>à</a:t>
            </a:r>
            <a:r>
              <a:rPr sz="2500" dirty="0">
                <a:latin typeface="Times New Roman" panose="02020603050405020304" pitchFamily="18" charset="0"/>
                <a:cs typeface="Times New Roman" panose="02020603050405020304" pitchFamily="18" charset="0"/>
              </a:rPr>
              <a:t> to</a:t>
            </a:r>
            <a:r>
              <a:rPr sz="2500" dirty="0">
                <a:latin typeface="Times New Roman" panose="02020603050405020304" pitchFamily="18" charset="0"/>
                <a:ea typeface="Times New Roman" panose="02020603050405020304" pitchFamily="18" charset="0"/>
              </a:rPr>
              <a:t>à</a:t>
            </a:r>
            <a:r>
              <a:rPr sz="2500" dirty="0">
                <a:latin typeface="Times New Roman" panose="02020603050405020304" pitchFamily="18" charset="0"/>
                <a:cs typeface="Times New Roman" panose="02020603050405020304" pitchFamily="18" charset="0"/>
              </a:rPr>
              <a:t>n diện ở tất cả các lĩnh vực, từ: chính trị đến kinh tế, văn hóa, xã hội,</a:t>
            </a:r>
            <a:r>
              <a:rPr sz="2500" dirty="0">
                <a:latin typeface="Times New Roman" panose="02020603050405020304" pitchFamily="18" charset="0"/>
                <a:ea typeface="Times New Roman" panose="02020603050405020304" pitchFamily="18" charset="0"/>
              </a:rPr>
              <a:t>…</a:t>
            </a:r>
            <a:endParaRPr sz="2500" dirty="0">
              <a:latin typeface="Times New Roman" panose="02020603050405020304" pitchFamily="18" charset="0"/>
              <a:cs typeface="Times New Roman" panose="02020603050405020304" pitchFamily="18" charset="0"/>
            </a:endParaRPr>
          </a:p>
          <a:p>
            <a:pPr eaLnBrk="1" hangingPunct="1">
              <a:lnSpc>
                <a:spcPct val="80000"/>
              </a:lnSpc>
            </a:pPr>
            <a:r>
              <a:rPr sz="2500" dirty="0">
                <a:latin typeface="Times New Roman" panose="02020603050405020304" pitchFamily="18" charset="0"/>
                <a:cs typeface="Times New Roman" panose="02020603050405020304" pitchFamily="18" charset="0"/>
              </a:rPr>
              <a:t>+ Sự thống trị của thực dân phương Tây đã dẫn đến những chuyển biến lớn ở các nước trong khu vực Đông Nam Á; đồng thời khiến mâu thuẫn dân tộc giữa nhân dân thuộc địa với chính quyền thực dân ng</a:t>
            </a:r>
            <a:r>
              <a:rPr sz="2500" dirty="0">
                <a:latin typeface="Times New Roman" panose="02020603050405020304" pitchFamily="18" charset="0"/>
                <a:ea typeface="Times New Roman" panose="02020603050405020304" pitchFamily="18" charset="0"/>
              </a:rPr>
              <a:t>à</a:t>
            </a:r>
            <a:r>
              <a:rPr sz="2500" dirty="0">
                <a:latin typeface="Times New Roman" panose="02020603050405020304" pitchFamily="18" charset="0"/>
                <a:cs typeface="Times New Roman" panose="02020603050405020304" pitchFamily="18" charset="0"/>
              </a:rPr>
              <a:t>y c</a:t>
            </a:r>
            <a:r>
              <a:rPr sz="2500" dirty="0">
                <a:latin typeface="Times New Roman" panose="02020603050405020304" pitchFamily="18" charset="0"/>
                <a:ea typeface="Times New Roman" panose="02020603050405020304" pitchFamily="18" charset="0"/>
              </a:rPr>
              <a:t>à</a:t>
            </a:r>
            <a:r>
              <a:rPr sz="2500" dirty="0">
                <a:latin typeface="Times New Roman" panose="02020603050405020304" pitchFamily="18" charset="0"/>
                <a:cs typeface="Times New Roman" panose="02020603050405020304" pitchFamily="18" charset="0"/>
              </a:rPr>
              <a:t>ng sâu sắc. Đây chính l</a:t>
            </a:r>
            <a:r>
              <a:rPr sz="2500" dirty="0">
                <a:latin typeface="Times New Roman" panose="02020603050405020304" pitchFamily="18" charset="0"/>
                <a:ea typeface="Times New Roman" panose="02020603050405020304" pitchFamily="18" charset="0"/>
              </a:rPr>
              <a:t>à</a:t>
            </a:r>
            <a:r>
              <a:rPr sz="2500" dirty="0">
                <a:latin typeface="Times New Roman" panose="02020603050405020304" pitchFamily="18" charset="0"/>
                <a:cs typeface="Times New Roman" panose="02020603050405020304" pitchFamily="18" charset="0"/>
              </a:rPr>
              <a:t> nguyên nhân dẫn đến sự bùng nổ của h</a:t>
            </a:r>
            <a:r>
              <a:rPr sz="2500" dirty="0">
                <a:latin typeface="Times New Roman" panose="02020603050405020304" pitchFamily="18" charset="0"/>
                <a:ea typeface="Times New Roman" panose="02020603050405020304" pitchFamily="18" charset="0"/>
              </a:rPr>
              <a:t>à</a:t>
            </a:r>
            <a:r>
              <a:rPr sz="2500" dirty="0">
                <a:latin typeface="Times New Roman" panose="02020603050405020304" pitchFamily="18" charset="0"/>
                <a:cs typeface="Times New Roman" panose="02020603050405020304" pitchFamily="18" charset="0"/>
              </a:rPr>
              <a:t>ng loạt các cuộc đấu tranh gi</a:t>
            </a:r>
            <a:r>
              <a:rPr sz="2500" dirty="0">
                <a:latin typeface="Times New Roman" panose="02020603050405020304" pitchFamily="18" charset="0"/>
                <a:ea typeface="Times New Roman" panose="02020603050405020304" pitchFamily="18" charset="0"/>
              </a:rPr>
              <a:t>à</a:t>
            </a:r>
            <a:r>
              <a:rPr sz="2500" dirty="0">
                <a:latin typeface="Times New Roman" panose="02020603050405020304" pitchFamily="18" charset="0"/>
                <a:cs typeface="Times New Roman" panose="02020603050405020304" pitchFamily="18" charset="0"/>
              </a:rPr>
              <a:t>nh độc lập dân tộc ở các nước Đông Nam Á.</a:t>
            </a:r>
            <a:endParaRPr sz="2500" dirty="0">
              <a:latin typeface="Times New Roman" panose="02020603050405020304" pitchFamily="18" charset="0"/>
              <a:cs typeface="Times New Roman" panose="02020603050405020304" pitchFamily="18" charset="0"/>
            </a:endParaRPr>
          </a:p>
          <a:p>
            <a:pPr eaLnBrk="1" hangingPunct="1">
              <a:lnSpc>
                <a:spcPct val="80000"/>
              </a:lnSpc>
            </a:pPr>
            <a:endParaRPr sz="2500" dirty="0"/>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2"/>
          <p:cNvPicPr>
            <a:picLocks noChangeAspect="1"/>
          </p:cNvPicPr>
          <p:nvPr/>
        </p:nvPicPr>
        <p:blipFill>
          <a:blip r:embed="rId1"/>
          <a:stretch>
            <a:fillRect/>
          </a:stretch>
        </p:blipFill>
        <p:spPr>
          <a:xfrm>
            <a:off x="903288" y="195263"/>
            <a:ext cx="7608887" cy="4398962"/>
          </a:xfrm>
          <a:prstGeom prst="rect">
            <a:avLst/>
          </a:prstGeom>
          <a:noFill/>
          <a:ln w="9525">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图片 22"/>
          <p:cNvPicPr>
            <a:picLocks noChangeAspect="1"/>
          </p:cNvPicPr>
          <p:nvPr/>
        </p:nvPicPr>
        <p:blipFill>
          <a:blip r:embed="rId1"/>
          <a:srcRect l="34459" t="29190" r="43709" b="31725"/>
          <a:stretch>
            <a:fillRect/>
          </a:stretch>
        </p:blipFill>
        <p:spPr>
          <a:xfrm>
            <a:off x="0" y="0"/>
            <a:ext cx="9144000" cy="5143500"/>
          </a:xfrm>
          <a:prstGeom prst="rect">
            <a:avLst/>
          </a:prstGeom>
          <a:noFill/>
          <a:ln w="9525">
            <a:noFill/>
          </a:ln>
        </p:spPr>
      </p:pic>
      <p:sp>
        <p:nvSpPr>
          <p:cNvPr id="5" name="Rectangle: Rounded Corners 3"/>
          <p:cNvSpPr/>
          <p:nvPr/>
        </p:nvSpPr>
        <p:spPr>
          <a:xfrm>
            <a:off x="3322638" y="1687513"/>
            <a:ext cx="2500313" cy="12001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spcBef>
                <a:spcPct val="0"/>
              </a:spcBef>
              <a:buFontTx/>
              <a:buNone/>
            </a:pPr>
            <a:r>
              <a:rPr lang="vi-VN" altLang="en-US" sz="2800" b="1" dirty="0">
                <a:latin typeface="Cambria" panose="02040503050406030204" pitchFamily="18" charset="0"/>
                <a:cs typeface="Cambria" panose="02040503050406030204" pitchFamily="18" charset="0"/>
              </a:rPr>
              <a:t>VẬN DỤNG </a:t>
            </a:r>
            <a:endParaRPr lang="en-US" altLang="en-US" sz="2800" b="1" dirty="0">
              <a:latin typeface="Cambria" panose="02040503050406030204" pitchFamily="18" charset="0"/>
              <a:cs typeface="Cambria" panose="02040503050406030204" pitchFamily="18" charset="0"/>
            </a:endParaRPr>
          </a:p>
          <a:p>
            <a:pPr marL="0" lvl="0" indent="0" algn="ctr" defTabSz="457200" eaLnBrk="1" hangingPunct="1">
              <a:spcBef>
                <a:spcPct val="0"/>
              </a:spcBef>
              <a:buFontTx/>
              <a:buNone/>
            </a:pPr>
            <a:r>
              <a:rPr lang="vi-VN" altLang="en-US" sz="2800" b="1" dirty="0">
                <a:latin typeface="Cambria" panose="02040503050406030204" pitchFamily="18" charset="0"/>
                <a:cs typeface="Cambria" panose="02040503050406030204" pitchFamily="18" charset="0"/>
              </a:rPr>
              <a:t>  Câu hỏi 1</a:t>
            </a:r>
            <a:endParaRPr lang="en-US" altLang="en-US" sz="2800" b="1" dirty="0">
              <a:latin typeface="Cambria" panose="02040503050406030204" pitchFamily="18" charset="0"/>
              <a:cs typeface="Cambria" panose="02040503050406030204" pitchFamily="18" charset="0"/>
            </a:endParaRPr>
          </a:p>
          <a:p>
            <a:pPr marL="0" lvl="0" indent="0" algn="ctr" defTabSz="457200" eaLnBrk="1" hangingPunct="1">
              <a:spcBef>
                <a:spcPct val="0"/>
              </a:spcBef>
              <a:buFontTx/>
              <a:buNone/>
            </a:pPr>
            <a:endParaRPr lang="en-US" altLang="en-US" sz="2800" b="1" dirty="0">
              <a:latin typeface="Cambria" panose="02040503050406030204" pitchFamily="18" charset="0"/>
              <a:ea typeface="Cambria" panose="02040503050406030204" pitchFamily="18" charset="0"/>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图片 22"/>
          <p:cNvPicPr>
            <a:picLocks noChangeAspect="1"/>
          </p:cNvPicPr>
          <p:nvPr/>
        </p:nvPicPr>
        <p:blipFill>
          <a:blip r:embed="rId1"/>
          <a:srcRect l="34459" t="29190" r="43709" b="31725"/>
          <a:stretch>
            <a:fillRect/>
          </a:stretch>
        </p:blipFill>
        <p:spPr>
          <a:xfrm>
            <a:off x="0" y="0"/>
            <a:ext cx="9144000" cy="5143500"/>
          </a:xfrm>
          <a:prstGeom prst="rect">
            <a:avLst/>
          </a:prstGeom>
          <a:noFill/>
          <a:ln w="9525">
            <a:noFill/>
          </a:ln>
        </p:spPr>
      </p:pic>
      <p:sp>
        <p:nvSpPr>
          <p:cNvPr id="6" name="Rectangle: Rounded Corners 3"/>
          <p:cNvSpPr/>
          <p:nvPr/>
        </p:nvSpPr>
        <p:spPr>
          <a:xfrm>
            <a:off x="3005138" y="796925"/>
            <a:ext cx="2844800" cy="3600450"/>
          </a:xfrm>
          <a:prstGeom prst="round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457200"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endParaRPr>
          </a:p>
        </p:txBody>
      </p:sp>
      <p:sp>
        <p:nvSpPr>
          <p:cNvPr id="33796" name="Rectangle 1"/>
          <p:cNvSpPr/>
          <p:nvPr/>
        </p:nvSpPr>
        <p:spPr>
          <a:xfrm>
            <a:off x="3257550" y="849313"/>
            <a:ext cx="2490788" cy="356076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lnSpc>
                <a:spcPct val="115000"/>
              </a:lnSpc>
              <a:spcBef>
                <a:spcPct val="0"/>
              </a:spcBef>
              <a:buFontTx/>
              <a:buNone/>
              <a:tabLst>
                <a:tab pos="5850255" algn="l"/>
              </a:tabLst>
            </a:pPr>
            <a:r>
              <a:rPr lang="vi-VN" altLang="en-US" sz="2800" dirty="0">
                <a:solidFill>
                  <a:srgbClr val="FFFF00"/>
                </a:solidFill>
                <a:latin typeface="Times New Roman" panose="02020603050405020304" pitchFamily="18" charset="0"/>
                <a:cs typeface="Calibri" panose="020F0502020204030204" pitchFamily="34" charset="0"/>
              </a:rPr>
              <a:t>Em có nhận xét gì về chính sách đô hộ của thực dân phương Tây đối với các nước Đông Nam Á?</a:t>
            </a:r>
            <a:endParaRPr lang="en-US" altLang="en-US" sz="2800" dirty="0">
              <a:solidFill>
                <a:srgbClr val="FFFF00"/>
              </a:solidFill>
              <a:ea typeface="Calibri" panose="020F0502020204030204" pitchFamily="34" charset="0"/>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图片 22"/>
          <p:cNvPicPr>
            <a:picLocks noChangeAspect="1"/>
          </p:cNvPicPr>
          <p:nvPr/>
        </p:nvPicPr>
        <p:blipFill>
          <a:blip r:embed="rId1"/>
          <a:srcRect l="34459" t="29190" r="43709" b="31725"/>
          <a:stretch>
            <a:fillRect/>
          </a:stretch>
        </p:blipFill>
        <p:spPr>
          <a:xfrm>
            <a:off x="0" y="42863"/>
            <a:ext cx="9144000" cy="5143500"/>
          </a:xfrm>
          <a:prstGeom prst="rect">
            <a:avLst/>
          </a:prstGeom>
          <a:noFill/>
          <a:ln w="9525">
            <a:noFill/>
          </a:ln>
        </p:spPr>
      </p:pic>
      <p:sp>
        <p:nvSpPr>
          <p:cNvPr id="9" name="椭圆 8"/>
          <p:cNvSpPr/>
          <p:nvPr/>
        </p:nvSpPr>
        <p:spPr>
          <a:xfrm>
            <a:off x="419100" y="100013"/>
            <a:ext cx="1997075" cy="1306513"/>
          </a:xfrm>
          <a:prstGeom prst="ellipse">
            <a:avLst/>
          </a:prstGeom>
          <a:solidFill>
            <a:srgbClr val="141D1A"/>
          </a:solidFill>
          <a:ln w="19050">
            <a:solidFill>
              <a:schemeClr val="bg1">
                <a:alpha val="71000"/>
              </a:schemeClr>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684530" eaLnBrk="1" hangingPunct="1">
              <a:buNone/>
            </a:pPr>
            <a:r>
              <a:rPr lang="vi-VN" altLang="zh-CN" sz="3200" b="1" dirty="0">
                <a:solidFill>
                  <a:srgbClr val="FFFFFF"/>
                </a:solidFill>
                <a:latin typeface="Cambria" panose="02040503050406030204" pitchFamily="18" charset="0"/>
                <a:ea typeface="字魂59号-创粗黑"/>
                <a:sym typeface="字魂59号-创粗黑"/>
              </a:rPr>
              <a:t>VẬN DỤNG</a:t>
            </a:r>
            <a:endParaRPr lang="zh-CN" altLang="en-US" sz="3200" b="1" dirty="0">
              <a:solidFill>
                <a:srgbClr val="FFFFFF"/>
              </a:solidFill>
              <a:latin typeface="Cambria" panose="02040503050406030204" pitchFamily="18" charset="0"/>
              <a:ea typeface="字魂59号-创粗黑"/>
              <a:sym typeface="字魂59号-创粗黑"/>
            </a:endParaRPr>
          </a:p>
        </p:txBody>
      </p:sp>
      <p:sp>
        <p:nvSpPr>
          <p:cNvPr id="2" name="Rectangle: Rounded Corners 1"/>
          <p:cNvSpPr/>
          <p:nvPr/>
        </p:nvSpPr>
        <p:spPr>
          <a:xfrm>
            <a:off x="1417638" y="1406525"/>
            <a:ext cx="7551738" cy="3035300"/>
          </a:xfrm>
          <a:prstGeom prst="roundRect">
            <a:avLst/>
          </a:prstGeom>
          <a:noFill/>
          <a:ln w="3810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50000"/>
              </a:lnSpc>
              <a:spcBef>
                <a:spcPts val="0"/>
              </a:spcBef>
              <a:spcAft>
                <a:spcPts val="0"/>
              </a:spcAft>
              <a:buClrTx/>
              <a:buSzTx/>
              <a:buFontTx/>
              <a:buNone/>
              <a:defRPr/>
            </a:pPr>
            <a:endParaRPr kumimoji="0" lang="en-US" sz="2800" b="1" i="1" u="none" strike="noStrike" kern="1200" cap="none" spc="0" normalizeH="0" baseline="0" noProof="0" dirty="0">
              <a:ln>
                <a:noFill/>
              </a:ln>
              <a:solidFill>
                <a:schemeClr val="lt1"/>
              </a:solidFill>
              <a:effectLst/>
              <a:uLnTx/>
              <a:uFillTx/>
              <a:latin typeface="Cambria" panose="02040503050406030204" pitchFamily="18" charset="0"/>
              <a:ea typeface="Cambria" panose="02040503050406030204" pitchFamily="18" charset="0"/>
              <a:cs typeface="+mn-cs"/>
            </a:endParaRPr>
          </a:p>
        </p:txBody>
      </p:sp>
      <p:sp>
        <p:nvSpPr>
          <p:cNvPr id="3" name="TextBox 2"/>
          <p:cNvSpPr txBox="1"/>
          <p:nvPr/>
        </p:nvSpPr>
        <p:spPr>
          <a:xfrm>
            <a:off x="4259263" y="722313"/>
            <a:ext cx="3551238" cy="522288"/>
          </a:xfrm>
          <a:prstGeom prst="rect">
            <a:avLst/>
          </a:prstGeom>
          <a:noFill/>
        </p:spPr>
        <p:txBody>
          <a:bodyPr>
            <a:spAutoFit/>
          </a:bodyPr>
          <a:p>
            <a:pPr eaLnBrk="1" hangingPunct="1">
              <a:buNone/>
            </a:pPr>
            <a:r>
              <a:rPr lang="vi-VN" altLang="x-none" sz="2800" i="1" dirty="0">
                <a:solidFill>
                  <a:srgbClr val="B3A2C7"/>
                </a:solidFill>
                <a:latin typeface="Times New Roman" panose="02020603050405020304" pitchFamily="18" charset="0"/>
                <a:cs typeface="Times New Roman" panose="02020603050405020304" pitchFamily="18" charset="0"/>
              </a:rPr>
              <a:t>GỢI Ý TRẢ LỜI </a:t>
            </a:r>
            <a:endParaRPr sz="2800" i="1" dirty="0">
              <a:solidFill>
                <a:srgbClr val="B3A2C7"/>
              </a:solidFill>
              <a:latin typeface="Times New Roman" panose="02020603050405020304" pitchFamily="18" charset="0"/>
              <a:ea typeface="Times New Roman" panose="02020603050405020304" pitchFamily="18" charset="0"/>
            </a:endParaRPr>
          </a:p>
        </p:txBody>
      </p:sp>
      <p:sp>
        <p:nvSpPr>
          <p:cNvPr id="35846" name="Rectangle 3"/>
          <p:cNvSpPr/>
          <p:nvPr/>
        </p:nvSpPr>
        <p:spPr>
          <a:xfrm>
            <a:off x="1477963" y="1463675"/>
            <a:ext cx="7429500" cy="28940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defTabSz="457200" eaLnBrk="1" hangingPunct="1">
              <a:spcBef>
                <a:spcPct val="0"/>
              </a:spcBef>
              <a:buFontTx/>
              <a:buNone/>
            </a:pPr>
            <a:r>
              <a:rPr lang="vi-VN" altLang="en-US" sz="2600" dirty="0">
                <a:solidFill>
                  <a:srgbClr val="000000"/>
                </a:solidFill>
                <a:latin typeface="Times New Roman" panose="02020603050405020304" pitchFamily="18" charset="0"/>
                <a:cs typeface="Times New Roman" panose="02020603050405020304" pitchFamily="18" charset="0"/>
              </a:rPr>
              <a:t>+ Chúng tiến h</a:t>
            </a:r>
            <a:r>
              <a:rPr lang="vi-VN" altLang="en-US" sz="2600" dirty="0">
                <a:solidFill>
                  <a:srgbClr val="000000"/>
                </a:solidFill>
                <a:latin typeface="Times New Roman" panose="02020603050405020304" pitchFamily="18" charset="0"/>
                <a:ea typeface="Times New Roman" panose="02020603050405020304" pitchFamily="18" charset="0"/>
              </a:rPr>
              <a:t>à</a:t>
            </a:r>
            <a:r>
              <a:rPr lang="vi-VN" altLang="en-US" sz="2600" dirty="0">
                <a:solidFill>
                  <a:srgbClr val="000000"/>
                </a:solidFill>
                <a:latin typeface="Times New Roman" panose="02020603050405020304" pitchFamily="18" charset="0"/>
                <a:cs typeface="Times New Roman" panose="02020603050405020304" pitchFamily="18" charset="0"/>
              </a:rPr>
              <a:t>nh những chính sách cai trị thâm độc v</a:t>
            </a:r>
            <a:r>
              <a:rPr lang="vi-VN" altLang="en-US" sz="2600" dirty="0">
                <a:solidFill>
                  <a:srgbClr val="000000"/>
                </a:solidFill>
                <a:latin typeface="Times New Roman" panose="02020603050405020304" pitchFamily="18" charset="0"/>
                <a:ea typeface="Times New Roman" panose="02020603050405020304" pitchFamily="18" charset="0"/>
              </a:rPr>
              <a:t>à</a:t>
            </a:r>
            <a:r>
              <a:rPr lang="vi-VN" altLang="en-US" sz="2600" dirty="0">
                <a:solidFill>
                  <a:srgbClr val="000000"/>
                </a:solidFill>
                <a:latin typeface="Times New Roman" panose="02020603050405020304" pitchFamily="18" charset="0"/>
                <a:cs typeface="Times New Roman" panose="02020603050405020304" pitchFamily="18" charset="0"/>
              </a:rPr>
              <a:t> to</a:t>
            </a:r>
            <a:r>
              <a:rPr lang="vi-VN" altLang="en-US" sz="2600" dirty="0">
                <a:solidFill>
                  <a:srgbClr val="000000"/>
                </a:solidFill>
                <a:latin typeface="Times New Roman" panose="02020603050405020304" pitchFamily="18" charset="0"/>
                <a:ea typeface="Times New Roman" panose="02020603050405020304" pitchFamily="18" charset="0"/>
              </a:rPr>
              <a:t>à</a:t>
            </a:r>
            <a:r>
              <a:rPr lang="vi-VN" altLang="en-US" sz="2600" dirty="0">
                <a:solidFill>
                  <a:srgbClr val="000000"/>
                </a:solidFill>
                <a:latin typeface="Times New Roman" panose="02020603050405020304" pitchFamily="18" charset="0"/>
                <a:cs typeface="Times New Roman" panose="02020603050405020304" pitchFamily="18" charset="0"/>
              </a:rPr>
              <a:t>n diện ở tất cả các lĩnh vực, từ: chính trị đến kinh tế, văn hóa, xã hội,</a:t>
            </a:r>
            <a:r>
              <a:rPr lang="vi-VN" altLang="en-US" sz="2600" dirty="0">
                <a:solidFill>
                  <a:srgbClr val="000000"/>
                </a:solidFill>
                <a:latin typeface="Times New Roman" panose="02020603050405020304" pitchFamily="18" charset="0"/>
                <a:ea typeface="Times New Roman" panose="02020603050405020304" pitchFamily="18" charset="0"/>
              </a:rPr>
              <a:t>…</a:t>
            </a:r>
            <a:endParaRPr lang="vi-VN" altLang="en-US" sz="2600" dirty="0">
              <a:solidFill>
                <a:srgbClr val="000000"/>
              </a:solidFill>
              <a:latin typeface="Times New Roman" panose="02020603050405020304" pitchFamily="18" charset="0"/>
              <a:cs typeface="Times New Roman" panose="02020603050405020304" pitchFamily="18" charset="0"/>
            </a:endParaRPr>
          </a:p>
          <a:p>
            <a:pPr marL="0" lvl="0" indent="0" algn="just" defTabSz="457200" eaLnBrk="1" hangingPunct="1">
              <a:spcBef>
                <a:spcPct val="0"/>
              </a:spcBef>
              <a:buFontTx/>
              <a:buNone/>
            </a:pPr>
            <a:r>
              <a:rPr lang="vi-VN" altLang="en-US" sz="2600" dirty="0">
                <a:solidFill>
                  <a:srgbClr val="000000"/>
                </a:solidFill>
                <a:latin typeface="Times New Roman" panose="02020603050405020304" pitchFamily="18" charset="0"/>
                <a:cs typeface="Times New Roman" panose="02020603050405020304" pitchFamily="18" charset="0"/>
              </a:rPr>
              <a:t>+ Sự thống trị đó tạo ra chuyển biến lớn ở các nước trong khu vực Đông Nam Á; khiến mâu thuẫn dân tộc giữa nhân dân thuộc địa với chính quyền thực dân ng</a:t>
            </a:r>
            <a:r>
              <a:rPr lang="vi-VN" altLang="en-US" sz="2600" dirty="0">
                <a:solidFill>
                  <a:srgbClr val="000000"/>
                </a:solidFill>
                <a:latin typeface="Times New Roman" panose="02020603050405020304" pitchFamily="18" charset="0"/>
                <a:ea typeface="Times New Roman" panose="02020603050405020304" pitchFamily="18" charset="0"/>
              </a:rPr>
              <a:t>à</a:t>
            </a:r>
            <a:r>
              <a:rPr lang="vi-VN" altLang="en-US" sz="2600" dirty="0">
                <a:solidFill>
                  <a:srgbClr val="000000"/>
                </a:solidFill>
                <a:latin typeface="Times New Roman" panose="02020603050405020304" pitchFamily="18" charset="0"/>
                <a:cs typeface="Times New Roman" panose="02020603050405020304" pitchFamily="18" charset="0"/>
              </a:rPr>
              <a:t>y c</a:t>
            </a:r>
            <a:r>
              <a:rPr lang="vi-VN" altLang="en-US" sz="2600" dirty="0">
                <a:solidFill>
                  <a:srgbClr val="000000"/>
                </a:solidFill>
                <a:latin typeface="Times New Roman" panose="02020603050405020304" pitchFamily="18" charset="0"/>
                <a:ea typeface="Times New Roman" panose="02020603050405020304" pitchFamily="18" charset="0"/>
              </a:rPr>
              <a:t>à</a:t>
            </a:r>
            <a:r>
              <a:rPr lang="vi-VN" altLang="en-US" sz="2600" dirty="0">
                <a:solidFill>
                  <a:srgbClr val="000000"/>
                </a:solidFill>
                <a:latin typeface="Times New Roman" panose="02020603050405020304" pitchFamily="18" charset="0"/>
                <a:cs typeface="Times New Roman" panose="02020603050405020304" pitchFamily="18" charset="0"/>
              </a:rPr>
              <a:t>ng sâu sắc. </a:t>
            </a:r>
            <a:endParaRPr lang="vi-VN" altLang="en-US" sz="26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0" name="图片 22"/>
          <p:cNvPicPr>
            <a:picLocks noChangeAspect="1"/>
          </p:cNvPicPr>
          <p:nvPr/>
        </p:nvPicPr>
        <p:blipFill>
          <a:blip r:embed="rId1"/>
          <a:srcRect l="34459" t="29190" r="43709" b="31725"/>
          <a:stretch>
            <a:fillRect/>
          </a:stretch>
        </p:blipFill>
        <p:spPr>
          <a:xfrm>
            <a:off x="0" y="26988"/>
            <a:ext cx="9144000" cy="5143500"/>
          </a:xfrm>
          <a:prstGeom prst="rect">
            <a:avLst/>
          </a:prstGeom>
          <a:noFill/>
          <a:ln w="9525">
            <a:noFill/>
          </a:ln>
        </p:spPr>
      </p:pic>
      <p:sp>
        <p:nvSpPr>
          <p:cNvPr id="6" name="Rectangle: Rounded Corners 3"/>
          <p:cNvSpPr/>
          <p:nvPr/>
        </p:nvSpPr>
        <p:spPr>
          <a:xfrm>
            <a:off x="374650" y="1725613"/>
            <a:ext cx="8350250" cy="2854325"/>
          </a:xfrm>
          <a:prstGeom prst="round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457200"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endParaRPr>
          </a:p>
        </p:txBody>
      </p:sp>
      <p:sp>
        <p:nvSpPr>
          <p:cNvPr id="37892" name="Rectangle 1"/>
          <p:cNvSpPr/>
          <p:nvPr/>
        </p:nvSpPr>
        <p:spPr>
          <a:xfrm>
            <a:off x="601663" y="1887538"/>
            <a:ext cx="7940675" cy="29591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lnSpc>
                <a:spcPct val="115000"/>
              </a:lnSpc>
              <a:spcBef>
                <a:spcPct val="0"/>
              </a:spcBef>
              <a:buFontTx/>
              <a:buNone/>
              <a:tabLst>
                <a:tab pos="5850255" algn="l"/>
              </a:tabLst>
            </a:pPr>
            <a:r>
              <a:rPr lang="vi-VN" altLang="en-US" sz="2700" dirty="0">
                <a:latin typeface="Times New Roman" panose="02020603050405020304" pitchFamily="18" charset="0"/>
                <a:cs typeface="Times New Roman" panose="02020603050405020304" pitchFamily="18" charset="0"/>
              </a:rPr>
              <a:t>Có ý kiến cho rằng: Các nước tư bản phương Tây xâm chiếm Đông Nam Á l</a:t>
            </a:r>
            <a:r>
              <a:rPr lang="vi-VN" altLang="en-US" sz="2700" dirty="0">
                <a:latin typeface="Times New Roman" panose="02020603050405020304" pitchFamily="18" charset="0"/>
                <a:ea typeface="Times New Roman" panose="02020603050405020304" pitchFamily="18" charset="0"/>
              </a:rPr>
              <a:t>à</a:t>
            </a:r>
            <a:r>
              <a:rPr lang="vi-VN" altLang="en-US" sz="2700" dirty="0">
                <a:latin typeface="Times New Roman" panose="02020603050405020304" pitchFamily="18" charset="0"/>
                <a:cs typeface="Times New Roman" panose="02020603050405020304" pitchFamily="18" charset="0"/>
              </a:rPr>
              <a:t> để giúp đỡ những nước n</a:t>
            </a:r>
            <a:r>
              <a:rPr lang="vi-VN" altLang="en-US" sz="2700" dirty="0">
                <a:latin typeface="Times New Roman" panose="02020603050405020304" pitchFamily="18" charset="0"/>
                <a:ea typeface="Times New Roman" panose="02020603050405020304" pitchFamily="18" charset="0"/>
              </a:rPr>
              <a:t>à</a:t>
            </a:r>
            <a:r>
              <a:rPr lang="vi-VN" altLang="en-US" sz="2700" dirty="0">
                <a:latin typeface="Times New Roman" panose="02020603050405020304" pitchFamily="18" charset="0"/>
                <a:cs typeface="Times New Roman" panose="02020603050405020304" pitchFamily="18" charset="0"/>
              </a:rPr>
              <a:t>y thoát khỏi nghèo n</a:t>
            </a:r>
            <a:r>
              <a:rPr lang="vi-VN" altLang="en-US" sz="2700" dirty="0">
                <a:latin typeface="Times New Roman" panose="02020603050405020304" pitchFamily="18" charset="0"/>
                <a:ea typeface="Times New Roman" panose="02020603050405020304" pitchFamily="18" charset="0"/>
              </a:rPr>
              <a:t>à</a:t>
            </a:r>
            <a:r>
              <a:rPr lang="vi-VN" altLang="en-US" sz="2700" dirty="0">
                <a:latin typeface="Times New Roman" panose="02020603050405020304" pitchFamily="18" charset="0"/>
                <a:cs typeface="Times New Roman" panose="02020603050405020304" pitchFamily="18" charset="0"/>
              </a:rPr>
              <a:t>n, lạc hậu. Em đồng ý với ý kiến đó không? Hãy sưu tầm một số tư liệu từ sách, báo v</a:t>
            </a:r>
            <a:r>
              <a:rPr lang="vi-VN" altLang="en-US" sz="2700" dirty="0">
                <a:latin typeface="Times New Roman" panose="02020603050405020304" pitchFamily="18" charset="0"/>
                <a:ea typeface="Times New Roman" panose="02020603050405020304" pitchFamily="18" charset="0"/>
              </a:rPr>
              <a:t>à</a:t>
            </a:r>
            <a:r>
              <a:rPr lang="vi-VN" altLang="en-US" sz="2700" dirty="0">
                <a:latin typeface="Times New Roman" panose="02020603050405020304" pitchFamily="18" charset="0"/>
                <a:cs typeface="Times New Roman" panose="02020603050405020304" pitchFamily="18" charset="0"/>
              </a:rPr>
              <a:t> internet để chứng minh cho ý kiến của em.</a:t>
            </a:r>
            <a:endParaRPr lang="en-US" altLang="en-US" sz="2700" dirty="0">
              <a:latin typeface="Times New Roman" panose="02020603050405020304" pitchFamily="18" charset="0"/>
              <a:cs typeface="Times New Roman" panose="02020603050405020304" pitchFamily="18" charset="0"/>
            </a:endParaRPr>
          </a:p>
          <a:p>
            <a:pPr marL="0" lvl="0" indent="0" algn="ctr" defTabSz="457200" eaLnBrk="1" hangingPunct="1">
              <a:lnSpc>
                <a:spcPct val="115000"/>
              </a:lnSpc>
              <a:spcBef>
                <a:spcPct val="0"/>
              </a:spcBef>
              <a:buFontTx/>
              <a:buNone/>
              <a:tabLst>
                <a:tab pos="5850255" algn="l"/>
              </a:tabLst>
            </a:pPr>
            <a:endParaRPr lang="en-US" altLang="en-US" sz="2700" dirty="0">
              <a:solidFill>
                <a:srgbClr val="FFFF00"/>
              </a:solidFill>
              <a:latin typeface="Times New Roman" panose="02020603050405020304" pitchFamily="18" charset="0"/>
              <a:ea typeface="Calibri" panose="020F0502020204030204" pitchFamily="34" charset="0"/>
            </a:endParaRPr>
          </a:p>
        </p:txBody>
      </p:sp>
      <p:sp>
        <p:nvSpPr>
          <p:cNvPr id="7" name="Rectangle: Rounded Corners 3"/>
          <p:cNvSpPr/>
          <p:nvPr/>
        </p:nvSpPr>
        <p:spPr>
          <a:xfrm>
            <a:off x="3573463" y="522288"/>
            <a:ext cx="2500313" cy="12001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spcBef>
                <a:spcPct val="0"/>
              </a:spcBef>
              <a:buFontTx/>
              <a:buNone/>
            </a:pPr>
            <a:r>
              <a:rPr lang="vi-VN" altLang="en-US" sz="2800" b="1" dirty="0">
                <a:latin typeface="Cambria" panose="02040503050406030204" pitchFamily="18" charset="0"/>
                <a:cs typeface="Cambria" panose="02040503050406030204" pitchFamily="18" charset="0"/>
              </a:rPr>
              <a:t>VẬN DỤNG </a:t>
            </a:r>
            <a:endParaRPr lang="en-US" altLang="en-US" sz="2800" b="1" dirty="0">
              <a:latin typeface="Cambria" panose="02040503050406030204" pitchFamily="18" charset="0"/>
              <a:cs typeface="Cambria" panose="02040503050406030204" pitchFamily="18" charset="0"/>
            </a:endParaRPr>
          </a:p>
          <a:p>
            <a:pPr marL="0" lvl="0" indent="0" algn="ctr" defTabSz="457200" eaLnBrk="1" hangingPunct="1">
              <a:spcBef>
                <a:spcPct val="0"/>
              </a:spcBef>
              <a:buFontTx/>
              <a:buNone/>
            </a:pPr>
            <a:r>
              <a:rPr lang="vi-VN" altLang="en-US" sz="2800" b="1" dirty="0">
                <a:latin typeface="Cambria" panose="02040503050406030204" pitchFamily="18" charset="0"/>
                <a:cs typeface="Cambria" panose="02040503050406030204" pitchFamily="18" charset="0"/>
              </a:rPr>
              <a:t>  Câu hỏi 2</a:t>
            </a:r>
            <a:endParaRPr lang="en-US" altLang="en-US" sz="2800" b="1" dirty="0">
              <a:latin typeface="Cambria" panose="02040503050406030204" pitchFamily="18" charset="0"/>
              <a:cs typeface="Cambria" panose="02040503050406030204" pitchFamily="18" charset="0"/>
            </a:endParaRPr>
          </a:p>
          <a:p>
            <a:pPr marL="0" lvl="0" indent="0" algn="ctr" defTabSz="457200" eaLnBrk="1" hangingPunct="1">
              <a:spcBef>
                <a:spcPct val="0"/>
              </a:spcBef>
              <a:buFontTx/>
              <a:buNone/>
            </a:pPr>
            <a:endParaRPr lang="en-US" altLang="en-US" sz="2800" b="1" dirty="0">
              <a:latin typeface="Cambria" panose="02040503050406030204" pitchFamily="18" charset="0"/>
              <a:ea typeface="Cambria" panose="02040503050406030204" pitchFamily="18" charset="0"/>
            </a:endParaRPr>
          </a:p>
        </p:txBody>
      </p:sp>
      <p:pic>
        <p:nvPicPr>
          <p:cNvPr id="37894" name="Graphic 10" descr="Badge Tick with solid fill"/>
          <p:cNvPicPr>
            <a:picLocks noChangeAspect="1"/>
          </p:cNvPicPr>
          <p:nvPr/>
        </p:nvPicPr>
        <p:blipFill>
          <a:blip r:embed="rId2"/>
          <a:stretch>
            <a:fillRect/>
          </a:stretch>
        </p:blipFill>
        <p:spPr>
          <a:xfrm>
            <a:off x="3711575" y="944563"/>
            <a:ext cx="444500" cy="446087"/>
          </a:xfrm>
          <a:prstGeom prst="rect">
            <a:avLst/>
          </a:prstGeom>
          <a:noFill/>
          <a:ln w="9525">
            <a:noFill/>
          </a:ln>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8" name="图片 22"/>
          <p:cNvPicPr>
            <a:picLocks noChangeAspect="1"/>
          </p:cNvPicPr>
          <p:nvPr/>
        </p:nvPicPr>
        <p:blipFill>
          <a:blip r:embed="rId1"/>
          <a:srcRect l="34459" t="29190" r="43709" b="31725"/>
          <a:stretch>
            <a:fillRect/>
          </a:stretch>
        </p:blipFill>
        <p:spPr>
          <a:xfrm>
            <a:off x="0" y="42863"/>
            <a:ext cx="9144000" cy="5143500"/>
          </a:xfrm>
          <a:prstGeom prst="rect">
            <a:avLst/>
          </a:prstGeom>
          <a:noFill/>
          <a:ln w="9525">
            <a:noFill/>
          </a:ln>
        </p:spPr>
      </p:pic>
      <p:sp>
        <p:nvSpPr>
          <p:cNvPr id="9" name="椭圆 8"/>
          <p:cNvSpPr/>
          <p:nvPr/>
        </p:nvSpPr>
        <p:spPr>
          <a:xfrm>
            <a:off x="419100" y="71438"/>
            <a:ext cx="1997075" cy="1306513"/>
          </a:xfrm>
          <a:prstGeom prst="ellipse">
            <a:avLst/>
          </a:prstGeom>
          <a:solidFill>
            <a:srgbClr val="141D1A"/>
          </a:solidFill>
          <a:ln w="19050">
            <a:solidFill>
              <a:schemeClr val="bg1">
                <a:alpha val="71000"/>
              </a:schemeClr>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684530" eaLnBrk="1" hangingPunct="1">
              <a:buNone/>
            </a:pPr>
            <a:r>
              <a:rPr lang="vi-VN" altLang="zh-CN" sz="3200" b="1" dirty="0">
                <a:solidFill>
                  <a:srgbClr val="FFFFFF"/>
                </a:solidFill>
                <a:latin typeface="Cambria" panose="02040503050406030204" pitchFamily="18" charset="0"/>
                <a:ea typeface="字魂59号-创粗黑"/>
                <a:sym typeface="字魂59号-创粗黑"/>
              </a:rPr>
              <a:t>VẬN DỤNG</a:t>
            </a:r>
            <a:endParaRPr lang="zh-CN" altLang="en-US" sz="3200" b="1" dirty="0">
              <a:solidFill>
                <a:srgbClr val="FFFFFF"/>
              </a:solidFill>
              <a:latin typeface="Cambria" panose="02040503050406030204" pitchFamily="18" charset="0"/>
              <a:ea typeface="字魂59号-创粗黑"/>
              <a:sym typeface="字魂59号-创粗黑"/>
            </a:endParaRPr>
          </a:p>
        </p:txBody>
      </p:sp>
      <p:sp>
        <p:nvSpPr>
          <p:cNvPr id="2" name="Rectangle: Rounded Corners 1"/>
          <p:cNvSpPr/>
          <p:nvPr/>
        </p:nvSpPr>
        <p:spPr>
          <a:xfrm>
            <a:off x="419100" y="1406525"/>
            <a:ext cx="8550275" cy="3035300"/>
          </a:xfrm>
          <a:prstGeom prst="roundRect">
            <a:avLst/>
          </a:prstGeom>
          <a:noFill/>
          <a:ln w="3810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50000"/>
              </a:lnSpc>
              <a:spcBef>
                <a:spcPts val="0"/>
              </a:spcBef>
              <a:spcAft>
                <a:spcPts val="0"/>
              </a:spcAft>
              <a:buClrTx/>
              <a:buSzTx/>
              <a:buFontTx/>
              <a:buNone/>
              <a:defRPr/>
            </a:pPr>
            <a:endParaRPr kumimoji="0" lang="en-US" sz="2800" b="1" i="1" u="none" strike="noStrike" kern="1200" cap="none" spc="0" normalizeH="0" baseline="0" noProof="0" dirty="0">
              <a:ln>
                <a:noFill/>
              </a:ln>
              <a:solidFill>
                <a:schemeClr val="lt1"/>
              </a:solidFill>
              <a:effectLst/>
              <a:uLnTx/>
              <a:uFillTx/>
              <a:latin typeface="Cambria" panose="02040503050406030204" pitchFamily="18" charset="0"/>
              <a:ea typeface="Cambria" panose="02040503050406030204" pitchFamily="18" charset="0"/>
              <a:cs typeface="+mn-cs"/>
            </a:endParaRPr>
          </a:p>
        </p:txBody>
      </p:sp>
      <p:sp>
        <p:nvSpPr>
          <p:cNvPr id="3" name="TextBox 2"/>
          <p:cNvSpPr txBox="1"/>
          <p:nvPr/>
        </p:nvSpPr>
        <p:spPr>
          <a:xfrm>
            <a:off x="4259263" y="722313"/>
            <a:ext cx="3551238" cy="584200"/>
          </a:xfrm>
          <a:prstGeom prst="rect">
            <a:avLst/>
          </a:prstGeom>
          <a:noFill/>
        </p:spPr>
        <p:txBody>
          <a:bodyPr>
            <a:spAutoFit/>
          </a:bodyPr>
          <a:p>
            <a:pPr eaLnBrk="1" hangingPunct="1">
              <a:buNone/>
            </a:pPr>
            <a:r>
              <a:rPr lang="vi-VN" altLang="x-none" sz="3200" b="1" i="1" dirty="0">
                <a:solidFill>
                  <a:srgbClr val="B3A2C7"/>
                </a:solidFill>
                <a:latin typeface="Times New Roman" panose="02020603050405020304" pitchFamily="18" charset="0"/>
                <a:cs typeface="Times New Roman" panose="02020603050405020304" pitchFamily="18" charset="0"/>
              </a:rPr>
              <a:t>GỢI Ý TRẢ LỜI </a:t>
            </a:r>
            <a:endParaRPr sz="3200" b="1" i="1" dirty="0">
              <a:solidFill>
                <a:srgbClr val="B3A2C7"/>
              </a:solidFill>
              <a:latin typeface="Times New Roman" panose="02020603050405020304" pitchFamily="18" charset="0"/>
              <a:ea typeface="Times New Roman" panose="02020603050405020304" pitchFamily="18" charset="0"/>
            </a:endParaRPr>
          </a:p>
        </p:txBody>
      </p:sp>
      <p:sp>
        <p:nvSpPr>
          <p:cNvPr id="39942" name="Rectangle 4"/>
          <p:cNvSpPr/>
          <p:nvPr/>
        </p:nvSpPr>
        <p:spPr>
          <a:xfrm>
            <a:off x="495300" y="1477963"/>
            <a:ext cx="8396288" cy="28924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defTabSz="457200" eaLnBrk="1" hangingPunct="1">
              <a:spcBef>
                <a:spcPct val="0"/>
              </a:spcBef>
              <a:buFontTx/>
              <a:buNone/>
            </a:pPr>
            <a:r>
              <a:rPr lang="vi-VN" altLang="en-US" sz="2600" dirty="0">
                <a:solidFill>
                  <a:schemeClr val="bg1"/>
                </a:solidFill>
                <a:latin typeface="Times New Roman" panose="02020603050405020304" pitchFamily="18" charset="0"/>
                <a:cs typeface="Times New Roman" panose="02020603050405020304" pitchFamily="18" charset="0"/>
              </a:rPr>
              <a:t>- Nếu không đồng tình, HS đưa 1 số tư liệu để chứng minh:</a:t>
            </a:r>
            <a:endParaRPr lang="vi-VN" altLang="en-US" sz="2600" dirty="0">
              <a:solidFill>
                <a:schemeClr val="bg1"/>
              </a:solidFill>
              <a:latin typeface="Times New Roman" panose="02020603050405020304" pitchFamily="18" charset="0"/>
              <a:cs typeface="Times New Roman" panose="02020603050405020304" pitchFamily="18" charset="0"/>
            </a:endParaRPr>
          </a:p>
          <a:p>
            <a:pPr marL="0" lvl="0" indent="0" algn="just" defTabSz="457200" eaLnBrk="1" hangingPunct="1">
              <a:spcBef>
                <a:spcPct val="0"/>
              </a:spcBef>
              <a:buFontTx/>
              <a:buNone/>
            </a:pPr>
            <a:r>
              <a:rPr lang="vi-VN" altLang="en-US" sz="2600" dirty="0">
                <a:solidFill>
                  <a:schemeClr val="bg1"/>
                </a:solidFill>
                <a:latin typeface="Times New Roman" panose="02020603050405020304" pitchFamily="18" charset="0"/>
                <a:cs typeface="Times New Roman" panose="02020603050405020304" pitchFamily="18" charset="0"/>
              </a:rPr>
              <a:t>+ </a:t>
            </a:r>
            <a:r>
              <a:rPr lang="vi-VN" altLang="en-US" sz="2600" b="1" dirty="0">
                <a:solidFill>
                  <a:schemeClr val="bg1"/>
                </a:solidFill>
                <a:latin typeface="Times New Roman" panose="02020603050405020304" pitchFamily="18" charset="0"/>
                <a:cs typeface="Times New Roman" panose="02020603050405020304" pitchFamily="18" charset="0"/>
              </a:rPr>
              <a:t>Tư liệu 1. </a:t>
            </a:r>
            <a:r>
              <a:rPr lang="vi-VN" altLang="en-US" sz="2600" dirty="0">
                <a:solidFill>
                  <a:schemeClr val="bg1"/>
                </a:solidFill>
                <a:latin typeface="Times New Roman" panose="02020603050405020304" pitchFamily="18" charset="0"/>
                <a:cs typeface="Times New Roman" panose="02020603050405020304" pitchFamily="18" charset="0"/>
              </a:rPr>
              <a:t>“</a:t>
            </a:r>
            <a:r>
              <a:rPr lang="vi-VN" altLang="en-US" sz="2600" i="1" dirty="0">
                <a:solidFill>
                  <a:schemeClr val="bg1"/>
                </a:solidFill>
                <a:latin typeface="Times New Roman" panose="02020603050405020304" pitchFamily="18" charset="0"/>
                <a:cs typeface="Times New Roman" panose="02020603050405020304" pitchFamily="18" charset="0"/>
              </a:rPr>
              <a:t>Chính quyền thực dân bán rượu ở khắp nơi, đại lí rượu v</a:t>
            </a:r>
            <a:r>
              <a:rPr lang="vi-VN" altLang="en-US" sz="2600" i="1" dirty="0">
                <a:solidFill>
                  <a:schemeClr val="bg1"/>
                </a:solidFill>
                <a:latin typeface="Times New Roman" panose="02020603050405020304" pitchFamily="18" charset="0"/>
                <a:ea typeface="Times New Roman" panose="02020603050405020304" pitchFamily="18" charset="0"/>
              </a:rPr>
              <a:t>à</a:t>
            </a:r>
            <a:r>
              <a:rPr lang="vi-VN" altLang="en-US" sz="2600" i="1" dirty="0">
                <a:solidFill>
                  <a:schemeClr val="bg1"/>
                </a:solidFill>
                <a:latin typeface="Times New Roman" panose="02020603050405020304" pitchFamily="18" charset="0"/>
                <a:cs typeface="Times New Roman" panose="02020603050405020304" pitchFamily="18" charset="0"/>
              </a:rPr>
              <a:t> thuốc phiện nhiều hơn trường học, trong 1000 l</a:t>
            </a:r>
            <a:r>
              <a:rPr lang="vi-VN" altLang="en-US" sz="2600" i="1" dirty="0">
                <a:solidFill>
                  <a:schemeClr val="bg1"/>
                </a:solidFill>
                <a:latin typeface="Times New Roman" panose="02020603050405020304" pitchFamily="18" charset="0"/>
                <a:ea typeface="Times New Roman" panose="02020603050405020304" pitchFamily="18" charset="0"/>
              </a:rPr>
              <a:t>à</a:t>
            </a:r>
            <a:r>
              <a:rPr lang="vi-VN" altLang="en-US" sz="2600" i="1" dirty="0">
                <a:solidFill>
                  <a:schemeClr val="bg1"/>
                </a:solidFill>
                <a:latin typeface="Times New Roman" panose="02020603050405020304" pitchFamily="18" charset="0"/>
                <a:cs typeface="Times New Roman" panose="02020603050405020304" pitchFamily="18" charset="0"/>
              </a:rPr>
              <a:t>ng chỉ có 10 trường học, nhưng đại lí rượu v</a:t>
            </a:r>
            <a:r>
              <a:rPr lang="vi-VN" altLang="en-US" sz="2600" i="1" dirty="0">
                <a:solidFill>
                  <a:schemeClr val="bg1"/>
                </a:solidFill>
                <a:latin typeface="Times New Roman" panose="02020603050405020304" pitchFamily="18" charset="0"/>
                <a:ea typeface="Times New Roman" panose="02020603050405020304" pitchFamily="18" charset="0"/>
              </a:rPr>
              <a:t>à</a:t>
            </a:r>
            <a:r>
              <a:rPr lang="vi-VN" altLang="en-US" sz="2600" i="1" dirty="0">
                <a:solidFill>
                  <a:schemeClr val="bg1"/>
                </a:solidFill>
                <a:latin typeface="Times New Roman" panose="02020603050405020304" pitchFamily="18" charset="0"/>
                <a:cs typeface="Times New Roman" panose="02020603050405020304" pitchFamily="18" charset="0"/>
              </a:rPr>
              <a:t> thuốc phiện lại nhiều gấp 150 lần trường học</a:t>
            </a:r>
            <a:r>
              <a:rPr lang="vi-VN" altLang="en-US" sz="2600" dirty="0">
                <a:solidFill>
                  <a:schemeClr val="bg1"/>
                </a:solidFill>
                <a:latin typeface="Times New Roman" panose="02020603050405020304" pitchFamily="18" charset="0"/>
                <a:cs typeface="Times New Roman" panose="02020603050405020304" pitchFamily="18" charset="0"/>
              </a:rPr>
              <a:t>” (trích Hồ Chí Minh To</a:t>
            </a:r>
            <a:r>
              <a:rPr lang="vi-VN" altLang="en-US" sz="2600" dirty="0">
                <a:solidFill>
                  <a:schemeClr val="bg1"/>
                </a:solidFill>
                <a:latin typeface="Times New Roman" panose="02020603050405020304" pitchFamily="18" charset="0"/>
                <a:ea typeface="Times New Roman" panose="02020603050405020304" pitchFamily="18" charset="0"/>
              </a:rPr>
              <a:t>à</a:t>
            </a:r>
            <a:r>
              <a:rPr lang="vi-VN" altLang="en-US" sz="2600" dirty="0">
                <a:solidFill>
                  <a:schemeClr val="bg1"/>
                </a:solidFill>
                <a:latin typeface="Times New Roman" panose="02020603050405020304" pitchFamily="18" charset="0"/>
                <a:cs typeface="Times New Roman" panose="02020603050405020304" pitchFamily="18" charset="0"/>
              </a:rPr>
              <a:t>n tập, tập 2, NXH Chính trị Quốc gia – Sự thật, H</a:t>
            </a:r>
            <a:r>
              <a:rPr lang="vi-VN" altLang="en-US" sz="2600" dirty="0">
                <a:solidFill>
                  <a:schemeClr val="bg1"/>
                </a:solidFill>
                <a:latin typeface="Times New Roman" panose="02020603050405020304" pitchFamily="18" charset="0"/>
                <a:ea typeface="Times New Roman" panose="02020603050405020304" pitchFamily="18" charset="0"/>
              </a:rPr>
              <a:t>à</a:t>
            </a:r>
            <a:r>
              <a:rPr lang="vi-VN" altLang="en-US" sz="2600" dirty="0">
                <a:solidFill>
                  <a:schemeClr val="bg1"/>
                </a:solidFill>
                <a:latin typeface="Times New Roman" panose="02020603050405020304" pitchFamily="18" charset="0"/>
                <a:cs typeface="Times New Roman" panose="02020603050405020304" pitchFamily="18" charset="0"/>
              </a:rPr>
              <a:t> Nội, 1995, trang 38).</a:t>
            </a:r>
            <a:endParaRPr lang="vi-VN" altLang="en-US" sz="2600"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6" name="图片 2"/>
          <p:cNvPicPr>
            <a:picLocks noChangeAspect="1"/>
          </p:cNvPicPr>
          <p:nvPr/>
        </p:nvPicPr>
        <p:blipFill>
          <a:blip r:embed="rId1"/>
          <a:srcRect l="18655" r="25488"/>
          <a:stretch>
            <a:fillRect/>
          </a:stretch>
        </p:blipFill>
        <p:spPr>
          <a:xfrm>
            <a:off x="0" y="0"/>
            <a:ext cx="9144000" cy="5143500"/>
          </a:xfrm>
          <a:prstGeom prst="rect">
            <a:avLst/>
          </a:prstGeom>
          <a:noFill/>
          <a:ln w="9525">
            <a:noFill/>
          </a:ln>
        </p:spPr>
      </p:pic>
      <p:sp>
        <p:nvSpPr>
          <p:cNvPr id="41987" name="TextBox 1"/>
          <p:cNvSpPr txBox="1"/>
          <p:nvPr/>
        </p:nvSpPr>
        <p:spPr>
          <a:xfrm>
            <a:off x="2032000" y="1925638"/>
            <a:ext cx="6169025" cy="6461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spcBef>
                <a:spcPct val="0"/>
              </a:spcBef>
              <a:buFontTx/>
              <a:buNone/>
            </a:pPr>
            <a:r>
              <a:rPr lang="en-US" altLang="en-US" sz="3600" b="1" dirty="0">
                <a:solidFill>
                  <a:srgbClr val="FFFF00"/>
                </a:solidFill>
                <a:latin typeface="#9Slide03 AllRoundGothic"/>
                <a:cs typeface="Cambria" panose="02040503050406030204" pitchFamily="18" charset="0"/>
              </a:rPr>
              <a:t>CHÀO TẠM BIỆT CÁC EM!</a:t>
            </a:r>
            <a:endParaRPr lang="en-US" altLang="en-US" sz="3600" b="1" dirty="0">
              <a:solidFill>
                <a:srgbClr val="FFFF00"/>
              </a:solidFill>
              <a:latin typeface="#9Slide03 AllRoundGothic"/>
              <a:ea typeface="Cambria" panose="02040503050406030204" pitchFamily="18" charset="0"/>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Title 1"/>
          <p:cNvSpPr>
            <a:spLocks noGrp="1"/>
          </p:cNvSpPr>
          <p:nvPr>
            <p:ph type="title"/>
          </p:nvPr>
        </p:nvSpPr>
        <p:spPr>
          <a:xfrm>
            <a:off x="206375" y="206375"/>
            <a:ext cx="8937625" cy="857250"/>
          </a:xfrm>
          <a:ln/>
        </p:spPr>
        <p:txBody>
          <a:bodyPr vert="horz" wrap="square" lIns="91440" tIns="45720" rIns="91440" bIns="45720" anchor="ctr" anchorCtr="0"/>
          <a:p>
            <a:pPr eaLnBrk="1" hangingPunct="1"/>
            <a:r>
              <a:rPr lang="vi-VN" altLang="en-US" sz="2300" dirty="0">
                <a:solidFill>
                  <a:srgbClr val="FF0000"/>
                </a:solidFill>
                <a:latin typeface="Times New Roman" panose="02020603050405020304" pitchFamily="18" charset="0"/>
              </a:rPr>
              <a:t>1. Khái quát quá trình xâm nhập Đông Nam Á của thực dân phương Tây</a:t>
            </a:r>
            <a:endParaRPr lang="vi-VN" altLang="en-US" sz="2300" dirty="0">
              <a:solidFill>
                <a:srgbClr val="FF0000"/>
              </a:solidFill>
              <a:latin typeface="Times New Roman" panose="02020603050405020304" pitchFamily="18" charset="0"/>
            </a:endParaRPr>
          </a:p>
        </p:txBody>
      </p:sp>
      <p:sp>
        <p:nvSpPr>
          <p:cNvPr id="7171" name="TextBox 2"/>
          <p:cNvSpPr txBox="1"/>
          <p:nvPr/>
        </p:nvSpPr>
        <p:spPr>
          <a:xfrm>
            <a:off x="425450" y="904875"/>
            <a:ext cx="8474075" cy="31400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spcBef>
                <a:spcPct val="0"/>
              </a:spcBef>
              <a:buFontTx/>
              <a:buNone/>
            </a:pPr>
            <a:r>
              <a:rPr lang="nl-NL" altLang="en-US" sz="1800" dirty="0">
                <a:latin typeface="Times New Roman" panose="02020603050405020304" pitchFamily="18" charset="0"/>
                <a:cs typeface="Times New Roman" panose="02020603050405020304" pitchFamily="18" charset="0"/>
              </a:rPr>
              <a:t>- In-đô-nê-xi-a:  Thực dân Bồ Đ</a:t>
            </a:r>
            <a:r>
              <a:rPr lang="nl-NL" altLang="en-US" sz="1800" dirty="0">
                <a:latin typeface="Times New Roman" panose="02020603050405020304" pitchFamily="18" charset="0"/>
                <a:ea typeface="Times New Roman" panose="02020603050405020304" pitchFamily="18" charset="0"/>
              </a:rPr>
              <a:t>à</a:t>
            </a:r>
            <a:r>
              <a:rPr lang="nl-NL" altLang="en-US" sz="1800" dirty="0">
                <a:latin typeface="Times New Roman" panose="02020603050405020304" pitchFamily="18" charset="0"/>
                <a:cs typeface="Times New Roman" panose="02020603050405020304" pitchFamily="18" charset="0"/>
              </a:rPr>
              <a:t>o Nha xâm nhập ngay từ thế kỉ XVI. Đến giữ thế kỉ XIX, H</a:t>
            </a:r>
            <a:r>
              <a:rPr lang="nl-NL" altLang="en-US" sz="1800" dirty="0">
                <a:latin typeface="Times New Roman" panose="02020603050405020304" pitchFamily="18" charset="0"/>
                <a:ea typeface="Times New Roman" panose="02020603050405020304" pitchFamily="18" charset="0"/>
              </a:rPr>
              <a:t>à</a:t>
            </a:r>
            <a:r>
              <a:rPr lang="nl-NL" altLang="en-US" sz="1800" dirty="0">
                <a:latin typeface="Times New Roman" panose="02020603050405020304" pitchFamily="18" charset="0"/>
                <a:cs typeface="Times New Roman" panose="02020603050405020304" pitchFamily="18" charset="0"/>
              </a:rPr>
              <a:t> Lan đã ho</a:t>
            </a:r>
            <a:r>
              <a:rPr lang="nl-NL" altLang="en-US" sz="1800" dirty="0">
                <a:latin typeface="Times New Roman" panose="02020603050405020304" pitchFamily="18" charset="0"/>
                <a:ea typeface="Times New Roman" panose="02020603050405020304" pitchFamily="18" charset="0"/>
              </a:rPr>
              <a:t>à</a:t>
            </a:r>
            <a:r>
              <a:rPr lang="nl-NL" altLang="en-US" sz="1800" dirty="0">
                <a:latin typeface="Times New Roman" panose="02020603050405020304" pitchFamily="18" charset="0"/>
                <a:cs typeface="Times New Roman" panose="02020603050405020304" pitchFamily="18" charset="0"/>
              </a:rPr>
              <a:t>n th</a:t>
            </a:r>
            <a:r>
              <a:rPr lang="nl-NL" altLang="en-US" sz="1800" dirty="0">
                <a:latin typeface="Times New Roman" panose="02020603050405020304" pitchFamily="18" charset="0"/>
                <a:ea typeface="Times New Roman" panose="02020603050405020304" pitchFamily="18" charset="0"/>
              </a:rPr>
              <a:t>à</a:t>
            </a:r>
            <a:r>
              <a:rPr lang="nl-NL" altLang="en-US" sz="1800" dirty="0">
                <a:latin typeface="Times New Roman" panose="02020603050405020304" pitchFamily="18" charset="0"/>
                <a:cs typeface="Times New Roman" panose="02020603050405020304" pitchFamily="18" charset="0"/>
              </a:rPr>
              <a:t>nh xâm lược</a:t>
            </a:r>
            <a:endParaRPr lang="en-US" altLang="en-US" sz="1800" dirty="0">
              <a:latin typeface="Times New Roman" panose="02020603050405020304" pitchFamily="18" charset="0"/>
              <a:cs typeface="Times New Roman" panose="02020603050405020304" pitchFamily="18" charset="0"/>
            </a:endParaRPr>
          </a:p>
          <a:p>
            <a:pPr marL="0" lvl="0" indent="0" defTabSz="457200" eaLnBrk="1" hangingPunct="1">
              <a:spcBef>
                <a:spcPct val="0"/>
              </a:spcBef>
              <a:buFontTx/>
              <a:buNone/>
            </a:pPr>
            <a:r>
              <a:rPr lang="nl-NL" altLang="en-US" sz="1800" dirty="0">
                <a:latin typeface="Times New Roman" panose="02020603050405020304" pitchFamily="18" charset="0"/>
                <a:cs typeface="Times New Roman" panose="02020603050405020304" pitchFamily="18" charset="0"/>
              </a:rPr>
              <a:t>- Mã Lai (Ma-lai-xi-a) v</a:t>
            </a:r>
            <a:r>
              <a:rPr lang="nl-NL" altLang="en-US" sz="1800" dirty="0">
                <a:latin typeface="Times New Roman" panose="02020603050405020304" pitchFamily="18" charset="0"/>
                <a:ea typeface="Times New Roman" panose="02020603050405020304" pitchFamily="18" charset="0"/>
              </a:rPr>
              <a:t>à</a:t>
            </a:r>
            <a:r>
              <a:rPr lang="nl-NL" altLang="en-US" sz="1800" dirty="0">
                <a:latin typeface="Times New Roman" panose="02020603050405020304" pitchFamily="18" charset="0"/>
                <a:cs typeface="Times New Roman" panose="02020603050405020304" pitchFamily="18" charset="0"/>
              </a:rPr>
              <a:t> Miến Điện (Min-an-ma): Từ sau thế kỉ XVI, Anh, Pháp, H</a:t>
            </a:r>
            <a:r>
              <a:rPr lang="nl-NL" altLang="en-US" sz="1800" dirty="0">
                <a:latin typeface="Times New Roman" panose="02020603050405020304" pitchFamily="18" charset="0"/>
                <a:ea typeface="Times New Roman" panose="02020603050405020304" pitchFamily="18" charset="0"/>
              </a:rPr>
              <a:t>à</a:t>
            </a:r>
            <a:r>
              <a:rPr lang="nl-NL" altLang="en-US" sz="1800" dirty="0">
                <a:latin typeface="Times New Roman" panose="02020603050405020304" pitchFamily="18" charset="0"/>
                <a:cs typeface="Times New Roman" panose="02020603050405020304" pitchFamily="18" charset="0"/>
              </a:rPr>
              <a:t> Lan tranh chấp.</a:t>
            </a:r>
            <a:endParaRPr lang="en-US" altLang="en-US" sz="1800" dirty="0">
              <a:latin typeface="Times New Roman" panose="02020603050405020304" pitchFamily="18" charset="0"/>
              <a:cs typeface="Times New Roman" panose="02020603050405020304" pitchFamily="18" charset="0"/>
            </a:endParaRPr>
          </a:p>
          <a:p>
            <a:pPr marL="0" lvl="0" indent="0" defTabSz="457200" eaLnBrk="1" hangingPunct="1">
              <a:spcBef>
                <a:spcPct val="0"/>
              </a:spcBef>
              <a:buFontTx/>
              <a:buNone/>
            </a:pPr>
            <a:r>
              <a:rPr lang="nl-NL" altLang="en-US" sz="1800" dirty="0">
                <a:latin typeface="Times New Roman" panose="02020603050405020304" pitchFamily="18" charset="0"/>
                <a:cs typeface="Times New Roman" panose="02020603050405020304" pitchFamily="18" charset="0"/>
              </a:rPr>
              <a:t> - Phi-lip-pin: Giữa thế kỉ XVI, Tây Ban Nha đánh chiếm, năm 1898, Mĩ xâm lược v</a:t>
            </a:r>
            <a:r>
              <a:rPr lang="nl-NL" altLang="en-US" sz="1800" dirty="0">
                <a:latin typeface="Times New Roman" panose="02020603050405020304" pitchFamily="18" charset="0"/>
                <a:ea typeface="Times New Roman" panose="02020603050405020304" pitchFamily="18" charset="0"/>
              </a:rPr>
              <a:t>à</a:t>
            </a:r>
            <a:r>
              <a:rPr lang="nl-NL" altLang="en-US" sz="1800" dirty="0">
                <a:latin typeface="Times New Roman" panose="02020603050405020304" pitchFamily="18" charset="0"/>
                <a:cs typeface="Times New Roman" panose="02020603050405020304" pitchFamily="18" charset="0"/>
              </a:rPr>
              <a:t> biến nước n</a:t>
            </a:r>
            <a:r>
              <a:rPr lang="nl-NL" altLang="en-US" sz="1800" dirty="0">
                <a:latin typeface="Times New Roman" panose="02020603050405020304" pitchFamily="18" charset="0"/>
                <a:ea typeface="Times New Roman" panose="02020603050405020304" pitchFamily="18" charset="0"/>
              </a:rPr>
              <a:t>à</a:t>
            </a:r>
            <a:r>
              <a:rPr lang="nl-NL" altLang="en-US" sz="1800" dirty="0">
                <a:latin typeface="Times New Roman" panose="02020603050405020304" pitchFamily="18" charset="0"/>
                <a:cs typeface="Times New Roman" panose="02020603050405020304" pitchFamily="18" charset="0"/>
              </a:rPr>
              <a:t>y th</a:t>
            </a:r>
            <a:r>
              <a:rPr lang="nl-NL" altLang="en-US" sz="1800" dirty="0">
                <a:latin typeface="Times New Roman" panose="02020603050405020304" pitchFamily="18" charset="0"/>
                <a:ea typeface="Times New Roman" panose="02020603050405020304" pitchFamily="18" charset="0"/>
              </a:rPr>
              <a:t>à</a:t>
            </a:r>
            <a:r>
              <a:rPr lang="nl-NL" altLang="en-US" sz="1800" dirty="0">
                <a:latin typeface="Times New Roman" panose="02020603050405020304" pitchFamily="18" charset="0"/>
                <a:cs typeface="Times New Roman" panose="02020603050405020304" pitchFamily="18" charset="0"/>
              </a:rPr>
              <a:t>nh thuộc địa.</a:t>
            </a:r>
            <a:endParaRPr lang="en-US" altLang="en-US" sz="1800" dirty="0">
              <a:latin typeface="Times New Roman" panose="02020603050405020304" pitchFamily="18" charset="0"/>
              <a:cs typeface="Times New Roman" panose="02020603050405020304" pitchFamily="18" charset="0"/>
            </a:endParaRPr>
          </a:p>
          <a:p>
            <a:pPr marL="0" lvl="0" indent="0" defTabSz="457200" eaLnBrk="1" hangingPunct="1">
              <a:spcBef>
                <a:spcPct val="0"/>
              </a:spcBef>
              <a:buFontTx/>
              <a:buNone/>
            </a:pPr>
            <a:r>
              <a:rPr lang="nl-NL" altLang="en-US" sz="1800" dirty="0">
                <a:latin typeface="Times New Roman" panose="02020603050405020304" pitchFamily="18" charset="0"/>
                <a:cs typeface="Times New Roman" panose="02020603050405020304" pitchFamily="18" charset="0"/>
              </a:rPr>
              <a:t>- Ba nước Đông Dương (Việt Nam, L</a:t>
            </a:r>
            <a:r>
              <a:rPr lang="nl-NL" altLang="en-US" sz="1800" dirty="0">
                <a:latin typeface="Times New Roman" panose="02020603050405020304" pitchFamily="18" charset="0"/>
                <a:ea typeface="Times New Roman" panose="02020603050405020304" pitchFamily="18" charset="0"/>
              </a:rPr>
              <a:t>à</a:t>
            </a:r>
            <a:r>
              <a:rPr lang="nl-NL" altLang="en-US" sz="1800" dirty="0">
                <a:latin typeface="Times New Roman" panose="02020603050405020304" pitchFamily="18" charset="0"/>
                <a:cs typeface="Times New Roman" panose="02020603050405020304" pitchFamily="18" charset="0"/>
              </a:rPr>
              <a:t>m, Cam pu chia): Từ thế kỉ XVI, nhiều nước thực dân tranh gi</a:t>
            </a:r>
            <a:r>
              <a:rPr lang="nl-NL" altLang="en-US" sz="1800" dirty="0">
                <a:latin typeface="Times New Roman" panose="02020603050405020304" pitchFamily="18" charset="0"/>
                <a:ea typeface="Times New Roman" panose="02020603050405020304" pitchFamily="18" charset="0"/>
              </a:rPr>
              <a:t>à</a:t>
            </a:r>
            <a:r>
              <a:rPr lang="nl-NL" altLang="en-US" sz="1800" dirty="0">
                <a:latin typeface="Times New Roman" panose="02020603050405020304" pitchFamily="18" charset="0"/>
                <a:cs typeface="Times New Roman" panose="02020603050405020304" pitchFamily="18" charset="0"/>
              </a:rPr>
              <a:t>nh ảnh hưởng. Cuối thế kỉ XIX, Pháp độc chiếm ba nước Đông Dương</a:t>
            </a:r>
            <a:endParaRPr lang="en-US" altLang="en-US" sz="1800" dirty="0">
              <a:latin typeface="Times New Roman" panose="02020603050405020304" pitchFamily="18" charset="0"/>
              <a:cs typeface="Times New Roman" panose="02020603050405020304" pitchFamily="18" charset="0"/>
            </a:endParaRPr>
          </a:p>
          <a:p>
            <a:pPr marL="0" lvl="0" indent="0" defTabSz="457200" eaLnBrk="1" hangingPunct="1">
              <a:spcBef>
                <a:spcPct val="0"/>
              </a:spcBef>
              <a:buFontTx/>
              <a:buNone/>
            </a:pPr>
            <a:r>
              <a:rPr lang="nl-NL" altLang="en-US" sz="1800" dirty="0">
                <a:latin typeface="Times New Roman" panose="02020603050405020304" pitchFamily="18" charset="0"/>
                <a:cs typeface="Times New Roman" panose="02020603050405020304" pitchFamily="18" charset="0"/>
              </a:rPr>
              <a:t>- Xiêm (Thái Lan):  Do chính sách ngoại giao mềm dẻo của vua </a:t>
            </a:r>
            <a:endParaRPr lang="en-US" altLang="en-US" sz="1800" dirty="0">
              <a:latin typeface="Times New Roman" panose="02020603050405020304" pitchFamily="18" charset="0"/>
              <a:cs typeface="Times New Roman" panose="02020603050405020304" pitchFamily="18" charset="0"/>
            </a:endParaRPr>
          </a:p>
          <a:p>
            <a:pPr marL="0" lvl="0" indent="0" defTabSz="457200" eaLnBrk="1" hangingPunct="1">
              <a:spcBef>
                <a:spcPct val="0"/>
              </a:spcBef>
              <a:buFontTx/>
              <a:buNone/>
            </a:pPr>
            <a:r>
              <a:rPr lang="nl-NL" altLang="en-US" sz="1800" dirty="0">
                <a:latin typeface="Times New Roman" panose="02020603050405020304" pitchFamily="18" charset="0"/>
                <a:cs typeface="Times New Roman" panose="02020603050405020304" pitchFamily="18" charset="0"/>
              </a:rPr>
              <a:t>Ra-ma V nên giữ được nên độc lập tương đối.</a:t>
            </a:r>
            <a:endParaRPr lang="en-US" altLang="en-US" sz="1800" dirty="0">
              <a:latin typeface="Times New Roman" panose="02020603050405020304" pitchFamily="18" charset="0"/>
              <a:cs typeface="Times New Roman" panose="02020603050405020304" pitchFamily="18" charset="0"/>
            </a:endParaRPr>
          </a:p>
          <a:p>
            <a:pPr marL="0" lvl="0" indent="0" defTabSz="457200" eaLnBrk="1" hangingPunct="1">
              <a:spcBef>
                <a:spcPct val="0"/>
              </a:spcBef>
              <a:buFontTx/>
              <a:buNone/>
            </a:pPr>
            <a:endParaRPr lang="en-US" altLang="en-US" sz="1800" dirty="0"/>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2"/>
          <p:cNvPicPr>
            <a:picLocks noChangeAspect="1"/>
          </p:cNvPicPr>
          <p:nvPr/>
        </p:nvPicPr>
        <p:blipFill>
          <a:blip r:embed="rId1"/>
          <a:stretch>
            <a:fillRect/>
          </a:stretch>
        </p:blipFill>
        <p:spPr>
          <a:xfrm>
            <a:off x="555625" y="425450"/>
            <a:ext cx="7935913" cy="4295775"/>
          </a:xfrm>
          <a:prstGeom prst="rect">
            <a:avLst/>
          </a:prstGeom>
          <a:noFill/>
          <a:ln w="9525">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图片 22"/>
          <p:cNvPicPr>
            <a:picLocks noChangeAspect="1"/>
          </p:cNvPicPr>
          <p:nvPr/>
        </p:nvPicPr>
        <p:blipFill>
          <a:blip r:embed="rId1"/>
          <a:srcRect l="34459" t="29190" r="43709" b="31725"/>
          <a:stretch>
            <a:fillRect/>
          </a:stretch>
        </p:blipFill>
        <p:spPr>
          <a:xfrm>
            <a:off x="0" y="0"/>
            <a:ext cx="9144000" cy="5143500"/>
          </a:xfrm>
          <a:prstGeom prst="rect">
            <a:avLst/>
          </a:prstGeom>
          <a:noFill/>
          <a:ln w="9525">
            <a:noFill/>
          </a:ln>
        </p:spPr>
      </p:pic>
      <p:sp>
        <p:nvSpPr>
          <p:cNvPr id="9219" name="Rectangle 4"/>
          <p:cNvSpPr/>
          <p:nvPr/>
        </p:nvSpPr>
        <p:spPr>
          <a:xfrm>
            <a:off x="212725" y="1460500"/>
            <a:ext cx="8863013" cy="1016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defTabSz="457200" eaLnBrk="1" hangingPunct="1">
              <a:spcBef>
                <a:spcPct val="0"/>
              </a:spcBef>
              <a:buFontTx/>
              <a:buNone/>
            </a:pPr>
            <a:r>
              <a:rPr lang="vi-VN" altLang="en-US" sz="2800" b="1" i="1" dirty="0">
                <a:solidFill>
                  <a:srgbClr val="E6E0EC"/>
                </a:solidFill>
                <a:latin typeface="Cambria" panose="02040503050406030204" pitchFamily="18" charset="0"/>
                <a:cs typeface="Cambria" panose="02040503050406030204" pitchFamily="18" charset="0"/>
              </a:rPr>
              <a:t>2. </a:t>
            </a:r>
            <a:r>
              <a:rPr lang="vi-VN" altLang="en-US" b="1" i="1" dirty="0">
                <a:solidFill>
                  <a:srgbClr val="E6E0EC"/>
                </a:solidFill>
                <a:latin typeface="Cambria" panose="02040503050406030204" pitchFamily="18" charset="0"/>
                <a:cs typeface="Cambria" panose="02040503050406030204" pitchFamily="18" charset="0"/>
              </a:rPr>
              <a:t>Tình</a:t>
            </a:r>
            <a:r>
              <a:rPr lang="vi-VN" altLang="en-US" sz="2800" b="1" i="1" dirty="0">
                <a:solidFill>
                  <a:srgbClr val="E6E0EC"/>
                </a:solidFill>
                <a:latin typeface="Cambria" panose="02040503050406030204" pitchFamily="18" charset="0"/>
                <a:cs typeface="Cambria" panose="02040503050406030204" pitchFamily="18" charset="0"/>
              </a:rPr>
              <a:t> hình Đông Nam Á dưới ách đô hộ của thực dân  phương Tây </a:t>
            </a:r>
            <a:endParaRPr lang="en-US" altLang="en-US" sz="2800" b="1" i="1" dirty="0">
              <a:solidFill>
                <a:srgbClr val="E6E0EC"/>
              </a:solidFill>
              <a:latin typeface="Cambria" panose="02040503050406030204" pitchFamily="18" charset="0"/>
              <a:ea typeface="Cambria" panose="02040503050406030204" pitchFamily="18" charset="0"/>
            </a:endParaRPr>
          </a:p>
        </p:txBody>
      </p:sp>
    </p:spTree>
  </p:cSld>
  <p:clrMapOvr>
    <a:masterClrMapping/>
  </p:clrMapOvr>
  <p:transition spd="slow" advTm="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图片 22"/>
          <p:cNvPicPr>
            <a:picLocks noChangeAspect="1"/>
          </p:cNvPicPr>
          <p:nvPr/>
        </p:nvPicPr>
        <p:blipFill>
          <a:blip r:embed="rId1"/>
          <a:srcRect l="34459" t="29190" r="43709" b="31725"/>
          <a:stretch>
            <a:fillRect/>
          </a:stretch>
        </p:blipFill>
        <p:spPr>
          <a:xfrm>
            <a:off x="-58737" y="-7937"/>
            <a:ext cx="9144000" cy="5143500"/>
          </a:xfrm>
          <a:prstGeom prst="rect">
            <a:avLst/>
          </a:prstGeom>
          <a:noFill/>
          <a:ln w="9525">
            <a:noFill/>
          </a:ln>
        </p:spPr>
      </p:pic>
      <p:sp>
        <p:nvSpPr>
          <p:cNvPr id="8" name="椭圆 7"/>
          <p:cNvSpPr/>
          <p:nvPr/>
        </p:nvSpPr>
        <p:spPr>
          <a:xfrm>
            <a:off x="117475" y="1423988"/>
            <a:ext cx="2252663" cy="2203450"/>
          </a:xfrm>
          <a:prstGeom prst="ellipse">
            <a:avLst/>
          </a:prstGeom>
          <a:ln w="38100">
            <a:solidFill>
              <a:srgbClr val="5E6B66"/>
            </a:solidFill>
          </a:ln>
        </p:spPr>
        <p:style>
          <a:lnRef idx="1">
            <a:schemeClr val="accent1"/>
          </a:lnRef>
          <a:fillRef idx="0">
            <a:schemeClr val="accent1"/>
          </a:fillRef>
          <a:effectRef idx="0">
            <a:schemeClr val="accent1"/>
          </a:effectRef>
          <a:fontRef idx="minor">
            <a:schemeClr val="tx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endParaRPr lang="zh-CN" altLang="en-US" sz="1000" dirty="0">
              <a:latin typeface="字魂59号-创粗黑"/>
              <a:ea typeface="字魂59号-创粗黑"/>
              <a:sym typeface="字魂59号-创粗黑"/>
            </a:endParaRPr>
          </a:p>
        </p:txBody>
      </p:sp>
      <p:sp>
        <p:nvSpPr>
          <p:cNvPr id="9" name="椭圆 8"/>
          <p:cNvSpPr/>
          <p:nvPr/>
        </p:nvSpPr>
        <p:spPr>
          <a:xfrm>
            <a:off x="1243013" y="1066800"/>
            <a:ext cx="1127125" cy="1158875"/>
          </a:xfrm>
          <a:prstGeom prst="ellipse">
            <a:avLst/>
          </a:prstGeom>
          <a:solidFill>
            <a:srgbClr val="141D1A"/>
          </a:solidFill>
          <a:ln w="19050">
            <a:solidFill>
              <a:schemeClr val="bg1">
                <a:alpha val="71000"/>
              </a:schemeClr>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684530" eaLnBrk="1" hangingPunct="1">
              <a:buNone/>
            </a:pPr>
            <a:endParaRPr lang="zh-CN" altLang="en-US" sz="4400" b="1" dirty="0">
              <a:solidFill>
                <a:srgbClr val="FFFFFF"/>
              </a:solidFill>
              <a:latin typeface="Cambria" panose="02040503050406030204" pitchFamily="18" charset="0"/>
              <a:ea typeface="字魂59号-创粗黑"/>
              <a:sym typeface="字魂59号-创粗黑"/>
            </a:endParaRPr>
          </a:p>
        </p:txBody>
      </p:sp>
      <p:sp>
        <p:nvSpPr>
          <p:cNvPr id="13" name="椭圆 12"/>
          <p:cNvSpPr/>
          <p:nvPr/>
        </p:nvSpPr>
        <p:spPr>
          <a:xfrm>
            <a:off x="1243013" y="2773363"/>
            <a:ext cx="1127125" cy="1098550"/>
          </a:xfrm>
          <a:prstGeom prst="ellipse">
            <a:avLst/>
          </a:prstGeom>
          <a:solidFill>
            <a:srgbClr val="141D1A"/>
          </a:solidFill>
          <a:ln w="19050">
            <a:solidFill>
              <a:schemeClr val="bg1">
                <a:alpha val="71000"/>
              </a:schemeClr>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684530" eaLnBrk="1" hangingPunct="1">
              <a:buNone/>
            </a:pPr>
            <a:endParaRPr lang="zh-CN" altLang="en-US" sz="4400" b="1" dirty="0">
              <a:solidFill>
                <a:srgbClr val="FFFFFF"/>
              </a:solidFill>
              <a:latin typeface="Cambria" panose="02040503050406030204" pitchFamily="18" charset="0"/>
              <a:ea typeface="字魂59号-创粗黑"/>
              <a:sym typeface="字魂59号-创粗黑"/>
            </a:endParaRPr>
          </a:p>
        </p:txBody>
      </p:sp>
      <p:pic>
        <p:nvPicPr>
          <p:cNvPr id="10246" name="图片 25"/>
          <p:cNvPicPr>
            <a:picLocks noChangeAspect="1"/>
          </p:cNvPicPr>
          <p:nvPr/>
        </p:nvPicPr>
        <p:blipFill>
          <a:blip r:embed="rId2"/>
          <a:srcRect l="14995"/>
          <a:stretch>
            <a:fillRect/>
          </a:stretch>
        </p:blipFill>
        <p:spPr>
          <a:xfrm>
            <a:off x="382588" y="457200"/>
            <a:ext cx="2554287" cy="723900"/>
          </a:xfrm>
          <a:prstGeom prst="rect">
            <a:avLst/>
          </a:prstGeom>
          <a:noFill/>
          <a:ln w="9525">
            <a:noFill/>
          </a:ln>
        </p:spPr>
      </p:pic>
      <p:pic>
        <p:nvPicPr>
          <p:cNvPr id="27" name="图片 26"/>
          <p:cNvPicPr>
            <a:picLocks noChangeAspect="1"/>
          </p:cNvPicPr>
          <p:nvPr/>
        </p:nvPicPr>
        <p:blipFill>
          <a:blip r:embed="rId2"/>
          <a:srcRect l="14995"/>
          <a:stretch>
            <a:fillRect/>
          </a:stretch>
        </p:blipFill>
        <p:spPr>
          <a:xfrm>
            <a:off x="6057900" y="457200"/>
            <a:ext cx="2649538" cy="723900"/>
          </a:xfrm>
          <a:prstGeom prst="rect">
            <a:avLst/>
          </a:prstGeom>
          <a:noFill/>
          <a:ln w="9525">
            <a:noFill/>
          </a:ln>
        </p:spPr>
      </p:pic>
      <p:sp>
        <p:nvSpPr>
          <p:cNvPr id="3" name="TextBox 2"/>
          <p:cNvSpPr txBox="1"/>
          <p:nvPr/>
        </p:nvSpPr>
        <p:spPr>
          <a:xfrm>
            <a:off x="2384425" y="1381125"/>
            <a:ext cx="6657975"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defTabSz="457200" eaLnBrk="1" hangingPunct="1">
              <a:spcBef>
                <a:spcPct val="0"/>
              </a:spcBef>
              <a:buFontTx/>
              <a:buNone/>
            </a:pPr>
            <a:r>
              <a:rPr lang="vi-VN" altLang="en-US" sz="2400" b="1" i="1" dirty="0">
                <a:solidFill>
                  <a:srgbClr val="E6E0EC"/>
                </a:solidFill>
                <a:latin typeface="Cambria" panose="02040503050406030204" pitchFamily="18" charset="0"/>
                <a:cs typeface="Cambria" panose="02040503050406030204" pitchFamily="18" charset="0"/>
              </a:rPr>
              <a:t>Chính sách cai trị của thực dân phương Tây </a:t>
            </a:r>
            <a:endParaRPr lang="en-US" altLang="en-US" sz="2400" b="1" i="1" dirty="0">
              <a:solidFill>
                <a:srgbClr val="E6E0EC"/>
              </a:solidFill>
              <a:latin typeface="Cambria" panose="02040503050406030204" pitchFamily="18" charset="0"/>
              <a:ea typeface="Cambria" panose="02040503050406030204" pitchFamily="18" charset="0"/>
            </a:endParaRPr>
          </a:p>
        </p:txBody>
      </p:sp>
      <p:sp>
        <p:nvSpPr>
          <p:cNvPr id="4" name="TextBox 3"/>
          <p:cNvSpPr txBox="1"/>
          <p:nvPr/>
        </p:nvSpPr>
        <p:spPr>
          <a:xfrm>
            <a:off x="2370138" y="2722563"/>
            <a:ext cx="6672262" cy="12001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defTabSz="457200" eaLnBrk="1" hangingPunct="1">
              <a:spcBef>
                <a:spcPct val="0"/>
              </a:spcBef>
              <a:buFontTx/>
              <a:buNone/>
            </a:pPr>
            <a:r>
              <a:rPr lang="vi-VN" altLang="en-US" sz="2400" b="1" i="1" dirty="0">
                <a:solidFill>
                  <a:srgbClr val="E6E0EC"/>
                </a:solidFill>
                <a:latin typeface="Cambria" panose="02040503050406030204" pitchFamily="18" charset="0"/>
                <a:cs typeface="Cambria" panose="02040503050406030204" pitchFamily="18" charset="0"/>
              </a:rPr>
              <a:t>Tình hình về chính trị, kinh tế, văn hóa, xã hội ở Đông Nam Á dưới ách đô hộ của thực dân phương Tây</a:t>
            </a:r>
            <a:endParaRPr lang="en-US" altLang="en-US" sz="2400" b="1" i="1" dirty="0">
              <a:solidFill>
                <a:srgbClr val="E6E0EC"/>
              </a:solidFill>
              <a:latin typeface="Cambria" panose="02040503050406030204" pitchFamily="18" charset="0"/>
              <a:ea typeface="Cambria" panose="02040503050406030204" pitchFamily="18" charset="0"/>
            </a:endParaRPr>
          </a:p>
        </p:txBody>
      </p:sp>
      <p:sp>
        <p:nvSpPr>
          <p:cNvPr id="2" name="7-Point Star 1"/>
          <p:cNvSpPr/>
          <p:nvPr/>
        </p:nvSpPr>
        <p:spPr>
          <a:xfrm>
            <a:off x="1463675" y="1241425"/>
            <a:ext cx="685800" cy="709613"/>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7-Point Star 10"/>
          <p:cNvSpPr/>
          <p:nvPr/>
        </p:nvSpPr>
        <p:spPr>
          <a:xfrm>
            <a:off x="1463675" y="2917825"/>
            <a:ext cx="685800" cy="709613"/>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52" name="Rectangle 13"/>
          <p:cNvSpPr/>
          <p:nvPr/>
        </p:nvSpPr>
        <p:spPr>
          <a:xfrm>
            <a:off x="223838" y="50800"/>
            <a:ext cx="8861425" cy="1016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defTabSz="457200" eaLnBrk="1" hangingPunct="1">
              <a:spcBef>
                <a:spcPct val="0"/>
              </a:spcBef>
              <a:buFontTx/>
              <a:buNone/>
            </a:pPr>
            <a:r>
              <a:rPr lang="vi-VN" altLang="en-US" sz="2800" b="1" i="1" dirty="0">
                <a:solidFill>
                  <a:srgbClr val="E6E0EC"/>
                </a:solidFill>
                <a:latin typeface="Cambria" panose="02040503050406030204" pitchFamily="18" charset="0"/>
                <a:cs typeface="Cambria" panose="02040503050406030204" pitchFamily="18" charset="0"/>
              </a:rPr>
              <a:t>2. </a:t>
            </a:r>
            <a:r>
              <a:rPr lang="vi-VN" altLang="en-US" b="1" i="1" dirty="0">
                <a:solidFill>
                  <a:srgbClr val="E6E0EC"/>
                </a:solidFill>
                <a:latin typeface="Cambria" panose="02040503050406030204" pitchFamily="18" charset="0"/>
                <a:cs typeface="Cambria" panose="02040503050406030204" pitchFamily="18" charset="0"/>
              </a:rPr>
              <a:t>Tình</a:t>
            </a:r>
            <a:r>
              <a:rPr lang="vi-VN" altLang="en-US" sz="2800" b="1" i="1" dirty="0">
                <a:solidFill>
                  <a:srgbClr val="E6E0EC"/>
                </a:solidFill>
                <a:latin typeface="Cambria" panose="02040503050406030204" pitchFamily="18" charset="0"/>
                <a:cs typeface="Cambria" panose="02040503050406030204" pitchFamily="18" charset="0"/>
              </a:rPr>
              <a:t> hình Đông Nam Á dưới ách đô hộ của thực dân  phương Tây </a:t>
            </a:r>
            <a:endParaRPr lang="en-US" altLang="en-US" sz="2800" b="1" i="1" dirty="0">
              <a:solidFill>
                <a:srgbClr val="E6E0EC"/>
              </a:solidFill>
              <a:latin typeface="Cambria" panose="02040503050406030204" pitchFamily="18" charset="0"/>
              <a:ea typeface="Cambria" panose="020405030504060302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图片 22"/>
          <p:cNvPicPr>
            <a:picLocks noChangeAspect="1"/>
          </p:cNvPicPr>
          <p:nvPr/>
        </p:nvPicPr>
        <p:blipFill>
          <a:blip r:embed="rId1"/>
          <a:srcRect l="34459" t="29190" r="43709" b="31725"/>
          <a:stretch>
            <a:fillRect/>
          </a:stretch>
        </p:blipFill>
        <p:spPr>
          <a:xfrm>
            <a:off x="0" y="0"/>
            <a:ext cx="9144000" cy="5143500"/>
          </a:xfrm>
          <a:prstGeom prst="rect">
            <a:avLst/>
          </a:prstGeom>
          <a:noFill/>
          <a:ln w="9525">
            <a:noFill/>
          </a:ln>
        </p:spPr>
      </p:pic>
      <p:sp>
        <p:nvSpPr>
          <p:cNvPr id="3" name="Rectangle: Rounded Corners 2"/>
          <p:cNvSpPr/>
          <p:nvPr/>
        </p:nvSpPr>
        <p:spPr>
          <a:xfrm>
            <a:off x="1486991" y="1080226"/>
            <a:ext cx="6422571" cy="2757714"/>
          </a:xfrm>
          <a:prstGeom prst="round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lnSpc>
                <a:spcPct val="150000"/>
              </a:lnSpc>
            </a:pPr>
            <a:r>
              <a:rPr lang="vi-VN" altLang="en-US" sz="3200" dirty="0">
                <a:solidFill>
                  <a:srgbClr val="FFFFFF"/>
                </a:solidFill>
                <a:latin typeface="Cambria" panose="02040503050406030204" pitchFamily="18" charset="0"/>
                <a:cs typeface="Cambria" panose="02040503050406030204" pitchFamily="18" charset="0"/>
              </a:rPr>
              <a:t>Câu hỏi: Sự thống trị của thực dân phương Tây đã dẫn đến điều gì? </a:t>
            </a:r>
            <a:endParaRPr lang="en-US" altLang="en-US" sz="3200" dirty="0">
              <a:solidFill>
                <a:srgbClr val="FFFFFF"/>
              </a:solidFill>
              <a:latin typeface="Cambria" panose="02040503050406030204" pitchFamily="18" charset="0"/>
              <a:ea typeface="Cambria" panose="02040503050406030204" pitchFamily="18" charset="0"/>
            </a:endParaRPr>
          </a:p>
        </p:txBody>
      </p:sp>
      <p:sp>
        <p:nvSpPr>
          <p:cNvPr id="5" name="Rectangle: Rounded Corners 2"/>
          <p:cNvSpPr/>
          <p:nvPr/>
        </p:nvSpPr>
        <p:spPr>
          <a:xfrm>
            <a:off x="1269276" y="1101272"/>
            <a:ext cx="6605451" cy="2757714"/>
          </a:xfrm>
          <a:prstGeom prst="round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lnSpc>
                <a:spcPct val="150000"/>
              </a:lnSpc>
            </a:pPr>
            <a:r>
              <a:rPr lang="vi-VN" altLang="en-US" sz="3200" dirty="0">
                <a:solidFill>
                  <a:srgbClr val="FFFFFF"/>
                </a:solidFill>
                <a:latin typeface="Cambria" panose="02040503050406030204" pitchFamily="18" charset="0"/>
                <a:cs typeface="Cambria" panose="02040503050406030204" pitchFamily="18" charset="0"/>
              </a:rPr>
              <a:t>Trả lời: Sự thống trị của thực dân phương Tây đã dẫn tới những chuyển biến lớn lao của các nước trong khu vực Đông Nam Á. </a:t>
            </a:r>
            <a:endParaRPr lang="en-US" altLang="en-US" sz="3200" dirty="0">
              <a:solidFill>
                <a:srgbClr val="FFFFFF"/>
              </a:solidFill>
              <a:latin typeface="Cambria" panose="02040503050406030204" pitchFamily="18" charset="0"/>
              <a:ea typeface="Cambria" panose="02040503050406030204" pitchFamily="18" charset="0"/>
            </a:endParaRPr>
          </a:p>
        </p:txBody>
      </p:sp>
      <p:sp>
        <p:nvSpPr>
          <p:cNvPr id="12297" name="Rectangle 5"/>
          <p:cNvSpPr/>
          <p:nvPr/>
        </p:nvSpPr>
        <p:spPr>
          <a:xfrm>
            <a:off x="266700" y="0"/>
            <a:ext cx="8863013" cy="1016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defTabSz="457200" eaLnBrk="1" hangingPunct="1">
              <a:spcBef>
                <a:spcPct val="0"/>
              </a:spcBef>
              <a:buFontTx/>
              <a:buNone/>
            </a:pPr>
            <a:r>
              <a:rPr lang="vi-VN" altLang="en-US" sz="2800" b="1" i="1" dirty="0">
                <a:solidFill>
                  <a:srgbClr val="E6E0EC"/>
                </a:solidFill>
                <a:latin typeface="Cambria" panose="02040503050406030204" pitchFamily="18" charset="0"/>
                <a:cs typeface="Cambria" panose="02040503050406030204" pitchFamily="18" charset="0"/>
              </a:rPr>
              <a:t>2. </a:t>
            </a:r>
            <a:r>
              <a:rPr lang="vi-VN" altLang="en-US" b="1" i="1" dirty="0">
                <a:solidFill>
                  <a:srgbClr val="E6E0EC"/>
                </a:solidFill>
                <a:latin typeface="Cambria" panose="02040503050406030204" pitchFamily="18" charset="0"/>
                <a:cs typeface="Cambria" panose="02040503050406030204" pitchFamily="18" charset="0"/>
              </a:rPr>
              <a:t>Tình</a:t>
            </a:r>
            <a:r>
              <a:rPr lang="vi-VN" altLang="en-US" sz="2800" b="1" i="1" dirty="0">
                <a:solidFill>
                  <a:srgbClr val="E6E0EC"/>
                </a:solidFill>
                <a:latin typeface="Cambria" panose="02040503050406030204" pitchFamily="18" charset="0"/>
                <a:cs typeface="Cambria" panose="02040503050406030204" pitchFamily="18" charset="0"/>
              </a:rPr>
              <a:t> hình Đông Nam Á dưới ách đô hộ của thực dân  phương Tây </a:t>
            </a:r>
            <a:endParaRPr lang="en-US" altLang="en-US" sz="2800" b="1" i="1" dirty="0">
              <a:solidFill>
                <a:srgbClr val="E6E0EC"/>
              </a:solidFill>
              <a:latin typeface="Cambria" panose="02040503050406030204" pitchFamily="18" charset="0"/>
              <a:ea typeface="Cambria" panose="020405030504060302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图片 22"/>
          <p:cNvPicPr>
            <a:picLocks noChangeAspect="1"/>
          </p:cNvPicPr>
          <p:nvPr/>
        </p:nvPicPr>
        <p:blipFill>
          <a:blip r:embed="rId1"/>
          <a:srcRect l="34459" t="29190" r="43709" b="31725"/>
          <a:stretch>
            <a:fillRect/>
          </a:stretch>
        </p:blipFill>
        <p:spPr>
          <a:xfrm>
            <a:off x="0" y="0"/>
            <a:ext cx="9144000" cy="5143500"/>
          </a:xfrm>
          <a:prstGeom prst="rect">
            <a:avLst/>
          </a:prstGeom>
          <a:noFill/>
          <a:ln w="9525">
            <a:noFill/>
          </a:ln>
        </p:spPr>
      </p:pic>
      <p:sp>
        <p:nvSpPr>
          <p:cNvPr id="6" name="Oval 5"/>
          <p:cNvSpPr/>
          <p:nvPr/>
        </p:nvSpPr>
        <p:spPr>
          <a:xfrm>
            <a:off x="641350" y="1339850"/>
            <a:ext cx="4333875" cy="3567113"/>
          </a:xfrm>
          <a:prstGeom prst="ellipse">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340" name="Rectangle 6"/>
          <p:cNvSpPr/>
          <p:nvPr/>
        </p:nvSpPr>
        <p:spPr>
          <a:xfrm>
            <a:off x="1265238" y="1784350"/>
            <a:ext cx="3214687" cy="2678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defTabSz="457200" eaLnBrk="1" hangingPunct="1">
              <a:spcBef>
                <a:spcPct val="0"/>
              </a:spcBef>
              <a:buFontTx/>
              <a:buNone/>
            </a:pPr>
            <a:r>
              <a:rPr lang="vi-VN" altLang="en-US" sz="2800" dirty="0">
                <a:latin typeface="Times New Roman" panose="02020603050405020304" pitchFamily="18" charset="0"/>
                <a:cs typeface="Calibri" panose="020F0502020204030204" pitchFamily="34" charset="0"/>
              </a:rPr>
              <a:t>Khai thác tư liệu (tr.21), em biết điều gì về chính sách cai trị của chính quyền thực dân ở một số nước Đông Nam Á?</a:t>
            </a:r>
            <a:endParaRPr lang="en-US" altLang="en-US" sz="2800" dirty="0"/>
          </a:p>
        </p:txBody>
      </p:sp>
      <p:sp>
        <p:nvSpPr>
          <p:cNvPr id="14341" name="Rectangle 7"/>
          <p:cNvSpPr/>
          <p:nvPr/>
        </p:nvSpPr>
        <p:spPr>
          <a:xfrm>
            <a:off x="141288" y="161925"/>
            <a:ext cx="8861425" cy="1016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defTabSz="457200" eaLnBrk="1" hangingPunct="1">
              <a:spcBef>
                <a:spcPct val="0"/>
              </a:spcBef>
              <a:buFontTx/>
              <a:buNone/>
            </a:pPr>
            <a:r>
              <a:rPr lang="vi-VN" altLang="en-US" sz="2800" b="1" i="1" u="sng" dirty="0">
                <a:solidFill>
                  <a:srgbClr val="E6E0EC"/>
                </a:solidFill>
                <a:latin typeface="Cambria" panose="02040503050406030204" pitchFamily="18" charset="0"/>
                <a:cs typeface="Cambria" panose="02040503050406030204" pitchFamily="18" charset="0"/>
              </a:rPr>
              <a:t>2. </a:t>
            </a:r>
            <a:r>
              <a:rPr lang="vi-VN" altLang="en-US" b="1" i="1" u="sng" dirty="0">
                <a:solidFill>
                  <a:srgbClr val="E6E0EC"/>
                </a:solidFill>
                <a:latin typeface="Cambria" panose="02040503050406030204" pitchFamily="18" charset="0"/>
                <a:cs typeface="Cambria" panose="02040503050406030204" pitchFamily="18" charset="0"/>
              </a:rPr>
              <a:t>Tình</a:t>
            </a:r>
            <a:r>
              <a:rPr lang="vi-VN" altLang="en-US" sz="2800" b="1" i="1" u="sng" dirty="0">
                <a:solidFill>
                  <a:srgbClr val="E6E0EC"/>
                </a:solidFill>
                <a:latin typeface="Cambria" panose="02040503050406030204" pitchFamily="18" charset="0"/>
                <a:cs typeface="Cambria" panose="02040503050406030204" pitchFamily="18" charset="0"/>
              </a:rPr>
              <a:t> hình Đông Nam Á dưới ách đô hộ của thực dân  phương Tây </a:t>
            </a:r>
            <a:endParaRPr lang="en-US" altLang="en-US" sz="2800" b="1" i="1" u="sng" dirty="0">
              <a:solidFill>
                <a:srgbClr val="E6E0EC"/>
              </a:solidFill>
              <a:latin typeface="Cambria" panose="02040503050406030204" pitchFamily="18" charset="0"/>
              <a:ea typeface="Cambria" panose="02040503050406030204" pitchFamily="18" charset="0"/>
            </a:endParaRPr>
          </a:p>
        </p:txBody>
      </p:sp>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图片 22"/>
          <p:cNvPicPr>
            <a:picLocks noChangeAspect="1"/>
          </p:cNvPicPr>
          <p:nvPr/>
        </p:nvPicPr>
        <p:blipFill>
          <a:blip r:embed="rId1"/>
          <a:srcRect l="34459" t="29190" r="43709" b="31725"/>
          <a:stretch>
            <a:fillRect/>
          </a:stretch>
        </p:blipFill>
        <p:spPr>
          <a:xfrm>
            <a:off x="0" y="0"/>
            <a:ext cx="9144000" cy="5143500"/>
          </a:xfrm>
          <a:prstGeom prst="rect">
            <a:avLst/>
          </a:prstGeom>
          <a:noFill/>
          <a:ln w="9525">
            <a:noFill/>
          </a:ln>
        </p:spPr>
      </p:pic>
      <p:sp>
        <p:nvSpPr>
          <p:cNvPr id="16387" name="Rectangle 7"/>
          <p:cNvSpPr/>
          <p:nvPr/>
        </p:nvSpPr>
        <p:spPr>
          <a:xfrm>
            <a:off x="141288" y="161925"/>
            <a:ext cx="8861425" cy="1016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defTabSz="457200" eaLnBrk="1" hangingPunct="1">
              <a:spcBef>
                <a:spcPct val="0"/>
              </a:spcBef>
              <a:buFontTx/>
              <a:buNone/>
            </a:pPr>
            <a:r>
              <a:rPr lang="vi-VN" altLang="en-US" sz="2800" b="1" i="1" u="sng" dirty="0">
                <a:solidFill>
                  <a:srgbClr val="E6E0EC"/>
                </a:solidFill>
                <a:latin typeface="Cambria" panose="02040503050406030204" pitchFamily="18" charset="0"/>
                <a:cs typeface="Cambria" panose="02040503050406030204" pitchFamily="18" charset="0"/>
              </a:rPr>
              <a:t>2. </a:t>
            </a:r>
            <a:r>
              <a:rPr lang="vi-VN" altLang="en-US" b="1" i="1" u="sng" dirty="0">
                <a:solidFill>
                  <a:srgbClr val="E6E0EC"/>
                </a:solidFill>
                <a:latin typeface="Cambria" panose="02040503050406030204" pitchFamily="18" charset="0"/>
                <a:cs typeface="Cambria" panose="02040503050406030204" pitchFamily="18" charset="0"/>
              </a:rPr>
              <a:t>Tình</a:t>
            </a:r>
            <a:r>
              <a:rPr lang="vi-VN" altLang="en-US" sz="2800" b="1" i="1" u="sng" dirty="0">
                <a:solidFill>
                  <a:srgbClr val="E6E0EC"/>
                </a:solidFill>
                <a:latin typeface="Cambria" panose="02040503050406030204" pitchFamily="18" charset="0"/>
                <a:cs typeface="Cambria" panose="02040503050406030204" pitchFamily="18" charset="0"/>
              </a:rPr>
              <a:t> hình Đông Nam Á dưới ách đô hộ của thực dân  phương Tây </a:t>
            </a:r>
            <a:endParaRPr lang="en-US" altLang="en-US" sz="2800" b="1" i="1" u="sng" dirty="0">
              <a:solidFill>
                <a:srgbClr val="E6E0EC"/>
              </a:solidFill>
              <a:latin typeface="Cambria" panose="02040503050406030204" pitchFamily="18" charset="0"/>
              <a:ea typeface="Cambria" panose="02040503050406030204" pitchFamily="18" charset="0"/>
            </a:endParaRPr>
          </a:p>
        </p:txBody>
      </p:sp>
      <p:sp>
        <p:nvSpPr>
          <p:cNvPr id="10" name="Rectangle 9"/>
          <p:cNvSpPr/>
          <p:nvPr/>
        </p:nvSpPr>
        <p:spPr>
          <a:xfrm>
            <a:off x="158750" y="1187450"/>
            <a:ext cx="8826500" cy="3108325"/>
          </a:xfrm>
          <a:prstGeom prst="rect">
            <a:avLst/>
          </a:prstGeom>
          <a:solidFill>
            <a:schemeClr val="bg1"/>
          </a:solidFill>
        </p:spPr>
        <p:txBody>
          <a:bodyPr>
            <a:spAutoFit/>
          </a:bodyPr>
          <a:p>
            <a:pPr marL="285750" indent="-285750" eaLnBrk="1" hangingPunct="1">
              <a:buChar char="-"/>
            </a:pPr>
            <a:r>
              <a:rPr lang="vi-VN" altLang="x-none" sz="2800" dirty="0">
                <a:latin typeface="Times New Roman" panose="02020603050405020304" pitchFamily="18" charset="0"/>
                <a:cs typeface="Times New Roman" panose="02020603050405020304" pitchFamily="18" charset="0"/>
              </a:rPr>
              <a:t>Đoạn tư liệu trên phản ánh về chính sách “chia để trị” của</a:t>
            </a:r>
            <a:endParaRPr lang="vi-VN" altLang="x-none" sz="2800" dirty="0">
              <a:latin typeface="Times New Roman" panose="02020603050405020304" pitchFamily="18" charset="0"/>
              <a:cs typeface="Times New Roman" panose="02020603050405020304" pitchFamily="18" charset="0"/>
            </a:endParaRPr>
          </a:p>
          <a:p>
            <a:pPr marL="285750" indent="-285750" eaLnBrk="1" hangingPunct="1">
              <a:buNone/>
            </a:pPr>
            <a:r>
              <a:rPr lang="vi-VN" altLang="x-none" sz="2800" dirty="0">
                <a:latin typeface="Times New Roman" panose="02020603050405020304" pitchFamily="18" charset="0"/>
                <a:cs typeface="Times New Roman" panose="02020603050405020304" pitchFamily="18" charset="0"/>
              </a:rPr>
              <a:t>chính quyền thực dân ở một số nước Đông Nam Á</a:t>
            </a:r>
            <a:endParaRPr lang="vi-VN" altLang="x-none" sz="2800" dirty="0">
              <a:latin typeface="Times New Roman" panose="02020603050405020304" pitchFamily="18" charset="0"/>
              <a:cs typeface="Times New Roman" panose="02020603050405020304" pitchFamily="18" charset="0"/>
            </a:endParaRPr>
          </a:p>
          <a:p>
            <a:pPr marL="285750" indent="-285750" eaLnBrk="1" hangingPunct="1">
              <a:buNone/>
            </a:pPr>
            <a:r>
              <a:rPr lang="vi-VN" altLang="x-none" sz="2800" dirty="0">
                <a:latin typeface="Times New Roman" panose="02020603050405020304" pitchFamily="18" charset="0"/>
                <a:cs typeface="Times New Roman" panose="02020603050405020304" pitchFamily="18" charset="0"/>
              </a:rPr>
              <a:t>+ “Chia để trị” l</a:t>
            </a:r>
            <a:r>
              <a:rPr lang="vi-VN" altLang="x-none" sz="2800" dirty="0">
                <a:latin typeface="Times New Roman" panose="02020603050405020304" pitchFamily="18" charset="0"/>
                <a:ea typeface="Times New Roman" panose="02020603050405020304" pitchFamily="18" charset="0"/>
              </a:rPr>
              <a:t>à</a:t>
            </a:r>
            <a:r>
              <a:rPr lang="vi-VN" altLang="x-none" sz="2800" dirty="0">
                <a:latin typeface="Times New Roman" panose="02020603050405020304" pitchFamily="18" charset="0"/>
                <a:cs typeface="Times New Roman" panose="02020603050405020304" pitchFamily="18" charset="0"/>
              </a:rPr>
              <a:t> một chính sách thâm độc của các nước thực dân phương Tây.</a:t>
            </a:r>
            <a:endParaRPr sz="2800" dirty="0">
              <a:latin typeface="Times New Roman" panose="02020603050405020304" pitchFamily="18" charset="0"/>
              <a:cs typeface="Times New Roman" panose="02020603050405020304" pitchFamily="18" charset="0"/>
            </a:endParaRPr>
          </a:p>
          <a:p>
            <a:pPr marL="285750" indent="-285750" eaLnBrk="1" hangingPunct="1">
              <a:buNone/>
            </a:pPr>
            <a:r>
              <a:rPr lang="vi-VN" altLang="x-none" sz="2800" dirty="0">
                <a:latin typeface="Times New Roman" panose="02020603050405020304" pitchFamily="18" charset="0"/>
                <a:cs typeface="Times New Roman" panose="02020603050405020304" pitchFamily="18" charset="0"/>
              </a:rPr>
              <a:t>+ Việc các nước thực dân phương Tây tiến h</a:t>
            </a:r>
            <a:r>
              <a:rPr lang="vi-VN" altLang="x-none" sz="2800" dirty="0">
                <a:latin typeface="Times New Roman" panose="02020603050405020304" pitchFamily="18" charset="0"/>
                <a:ea typeface="Times New Roman" panose="02020603050405020304" pitchFamily="18" charset="0"/>
              </a:rPr>
              <a:t>à</a:t>
            </a:r>
            <a:r>
              <a:rPr lang="vi-VN" altLang="x-none" sz="2800" dirty="0">
                <a:latin typeface="Times New Roman" panose="02020603050405020304" pitchFamily="18" charset="0"/>
                <a:cs typeface="Times New Roman" panose="02020603050405020304" pitchFamily="18" charset="0"/>
              </a:rPr>
              <a:t>nh chính sách “chia để trị” đã để lại nhiều hậu quả cho nhân dân Đông Nam Á. </a:t>
            </a:r>
            <a:endParaRPr sz="2800" dirty="0">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6513</Words>
  <Application>WPS Presentation</Application>
  <PresentationFormat/>
  <Paragraphs>216</Paragraphs>
  <Slides>25</Slides>
  <Notes>14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Arial</vt:lpstr>
      <vt:lpstr>SimSun</vt:lpstr>
      <vt:lpstr>Wingdings</vt:lpstr>
      <vt:lpstr>Calibri</vt:lpstr>
      <vt:lpstr>字魂59号-创粗黑</vt:lpstr>
      <vt:lpstr>Cambria</vt:lpstr>
      <vt:lpstr>Times New Roman</vt:lpstr>
      <vt:lpstr>#9Slide03 AllRoundGothic</vt:lpstr>
      <vt:lpstr>Segoe Print</vt:lpstr>
      <vt:lpstr>字魂59号-创粗黑</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5a3cb41e2fad7</dc:title>
  <dc:creator>Microsoft</dc:creator>
  <cp:lastModifiedBy>Admin</cp:lastModifiedBy>
  <cp:revision>70</cp:revision>
  <dcterms:created xsi:type="dcterms:W3CDTF">2017-12-02T09:50:05Z</dcterms:created>
  <dcterms:modified xsi:type="dcterms:W3CDTF">2024-05-04T02:27:19Z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311C76317D194EE39DBF1DACBE521283_13</vt:lpwstr>
  </property>
  <property fmtid="{D5CDD505-2E9C-101B-9397-08002B2CF9AE}" pid="3" name="KSOProductBuildVer">
    <vt:lpwstr>1033-12.2.0.16731</vt:lpwstr>
  </property>
</Properties>
</file>