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3"/>
    <p:sldId id="361" r:id="rId4"/>
    <p:sldId id="362" r:id="rId5"/>
    <p:sldId id="334" r:id="rId6"/>
    <p:sldId id="363" r:id="rId7"/>
    <p:sldId id="318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65" r:id="rId17"/>
    <p:sldId id="366" r:id="rId18"/>
    <p:sldId id="375" r:id="rId19"/>
    <p:sldId id="376" r:id="rId20"/>
    <p:sldId id="377" r:id="rId21"/>
    <p:sldId id="378" r:id="rId22"/>
    <p:sldId id="258" r:id="rId23"/>
    <p:sldId id="380" r:id="rId24"/>
    <p:sldId id="257" r:id="rId25"/>
    <p:sldId id="259" r:id="rId26"/>
    <p:sldId id="260" r:id="rId27"/>
    <p:sldId id="261" r:id="rId28"/>
    <p:sldId id="262" r:id="rId29"/>
    <p:sldId id="379" r:id="rId30"/>
    <p:sldId id="381" r:id="rId31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60" r:id="rId42"/>
    <p:sldId id="391" r:id="rId43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A7D3FF"/>
    <a:srgbClr val="3399FF"/>
    <a:srgbClr val="FF99FF"/>
    <a:srgbClr val="FF66FF"/>
    <a:srgbClr val="00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411"/>
    <p:restoredTop sz="94533"/>
  </p:normalViewPr>
  <p:slideViewPr>
    <p:cSldViewPr showGuides="1">
      <p:cViewPr varScale="1">
        <p:scale>
          <a:sx n="77" d="100"/>
          <a:sy n="77" d="100"/>
        </p:scale>
        <p:origin x="11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EC3179-6559-41AA-AB58-0708AE1930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EAC26D-8109-40C9-9804-75C30FFC72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en-US" sz="1200" dirty="0">
                <a:solidFill>
                  <a:srgbClr val="000000"/>
                </a:solidFill>
              </a:rPr>
            </a:fld>
            <a:endParaRPr lang="vi-V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en-US" sz="1200" dirty="0">
                <a:solidFill>
                  <a:srgbClr val="000000"/>
                </a:solidFill>
              </a:rPr>
            </a:fld>
            <a:endParaRPr lang="vi-V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2B2C8A-FD3D-466C-8329-9A27C29B09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111;p4"/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848475"/>
              </a:cxn>
              <a:cxn ang="0">
                <a:pos x="12192000" y="6848475"/>
              </a:cxn>
              <a:cxn ang="0">
                <a:pos x="12192000" y="0"/>
              </a:cxn>
              <a:cxn ang="0">
                <a:pos x="144" y="0"/>
              </a:cxn>
            </a:cxnLst>
            <a:pathLst>
              <a:path w="84821" h="47649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lnTo>
                  <a:pt x="1" y="0"/>
                </a:lnTo>
                <a:close/>
              </a:path>
            </a:pathLst>
          </a:custGeom>
          <a:solidFill>
            <a:srgbClr val="EFDAA3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5" name="Google Shape;112;p4"/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>
              <a:cxn ang="0">
                <a:pos x="8137806" y="4169"/>
              </a:cxn>
              <a:cxn ang="0">
                <a:pos x="7833217" y="36800"/>
              </a:cxn>
              <a:cxn ang="0">
                <a:pos x="7157199" y="159993"/>
              </a:cxn>
              <a:cxn ang="0">
                <a:pos x="6289573" y="132537"/>
              </a:cxn>
              <a:cxn ang="0">
                <a:pos x="5936974" y="139437"/>
              </a:cxn>
              <a:cxn ang="0">
                <a:pos x="5129144" y="224968"/>
              </a:cxn>
              <a:cxn ang="0">
                <a:pos x="4851866" y="226693"/>
              </a:cxn>
              <a:cxn ang="0">
                <a:pos x="4191371" y="81219"/>
              </a:cxn>
              <a:cxn ang="0">
                <a:pos x="3994445" y="71012"/>
              </a:cxn>
              <a:cxn ang="0">
                <a:pos x="3683100" y="141162"/>
              </a:cxn>
              <a:cxn ang="0">
                <a:pos x="3306496" y="221662"/>
              </a:cxn>
              <a:cxn ang="0">
                <a:pos x="2864921" y="122331"/>
              </a:cxn>
              <a:cxn ang="0">
                <a:pos x="2567231" y="503986"/>
              </a:cxn>
              <a:cxn ang="0">
                <a:pos x="2308783" y="211312"/>
              </a:cxn>
              <a:cxn ang="0">
                <a:pos x="979026" y="29900"/>
              </a:cxn>
              <a:cxn ang="0">
                <a:pos x="32486" y="295118"/>
              </a:cxn>
              <a:cxn ang="0">
                <a:pos x="203682" y="1390491"/>
              </a:cxn>
              <a:cxn ang="0">
                <a:pos x="18830" y="1614740"/>
              </a:cxn>
              <a:cxn ang="0">
                <a:pos x="155816" y="4409666"/>
              </a:cxn>
              <a:cxn ang="0">
                <a:pos x="53041" y="4695440"/>
              </a:cxn>
              <a:cxn ang="0">
                <a:pos x="2385829" y="6333468"/>
              </a:cxn>
              <a:cxn ang="0">
                <a:pos x="2779394" y="6326568"/>
              </a:cxn>
              <a:cxn ang="0">
                <a:pos x="5497123" y="6069831"/>
              </a:cxn>
              <a:cxn ang="0">
                <a:pos x="7802457" y="6254694"/>
              </a:cxn>
              <a:cxn ang="0">
                <a:pos x="8055730" y="6227237"/>
              </a:cxn>
              <a:cxn ang="0">
                <a:pos x="8928531" y="6254694"/>
              </a:cxn>
              <a:cxn ang="0">
                <a:pos x="9294785" y="6246069"/>
              </a:cxn>
              <a:cxn ang="0">
                <a:pos x="11107228" y="4308754"/>
              </a:cxn>
              <a:cxn ang="0">
                <a:pos x="11107228" y="3981867"/>
              </a:cxn>
              <a:cxn ang="0">
                <a:pos x="10896646" y="2467032"/>
              </a:cxn>
              <a:cxn ang="0">
                <a:pos x="11161993" y="2236027"/>
              </a:cxn>
              <a:cxn ang="0">
                <a:pos x="9758641" y="16244"/>
              </a:cxn>
            </a:cxnLst>
            <a:pathLst>
              <a:path w="79142" h="44428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6" name="Google Shape;113;p4"/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>
              <a:cxn ang="0">
                <a:pos x="8308972" y="27738"/>
              </a:cxn>
              <a:cxn ang="0">
                <a:pos x="11367161" y="217593"/>
              </a:cxn>
              <a:cxn ang="0">
                <a:pos x="11134447" y="2252248"/>
              </a:cxn>
              <a:cxn ang="0">
                <a:pos x="11074508" y="2503760"/>
              </a:cxn>
              <a:cxn ang="0">
                <a:pos x="11134447" y="2596172"/>
              </a:cxn>
              <a:cxn ang="0">
                <a:pos x="10889660" y="4271381"/>
              </a:cxn>
              <a:cxn ang="0">
                <a:pos x="11161039" y="6315091"/>
              </a:cxn>
              <a:cxn ang="0">
                <a:pos x="9322043" y="6225553"/>
              </a:cxn>
              <a:cxn ang="0">
                <a:pos x="8187081" y="6259758"/>
              </a:cxn>
              <a:cxn ang="0">
                <a:pos x="7808041" y="6256453"/>
              </a:cxn>
              <a:cxn ang="0">
                <a:pos x="5719515" y="6223828"/>
              </a:cxn>
              <a:cxn ang="0">
                <a:pos x="4057749" y="6302587"/>
              </a:cxn>
              <a:cxn ang="0">
                <a:pos x="2605555" y="6175394"/>
              </a:cxn>
              <a:cxn ang="0">
                <a:pos x="2331876" y="6338230"/>
              </a:cxn>
              <a:cxn ang="0">
                <a:pos x="99324" y="5115022"/>
              </a:cxn>
              <a:cxn ang="0">
                <a:pos x="489575" y="4409928"/>
              </a:cxn>
              <a:cxn ang="0">
                <a:pos x="72013" y="3383331"/>
              </a:cxn>
              <a:cxn ang="0">
                <a:pos x="121603" y="1627638"/>
              </a:cxn>
              <a:cxn ang="0">
                <a:pos x="70288" y="1295643"/>
              </a:cxn>
              <a:cxn ang="0">
                <a:pos x="239757" y="97874"/>
              </a:cxn>
              <a:cxn ang="0">
                <a:pos x="2313909" y="258697"/>
              </a:cxn>
              <a:cxn ang="0">
                <a:pos x="2899933" y="157231"/>
              </a:cxn>
              <a:cxn ang="0">
                <a:pos x="3826761" y="125181"/>
              </a:cxn>
              <a:cxn ang="0">
                <a:pos x="4615025" y="132798"/>
              </a:cxn>
              <a:cxn ang="0">
                <a:pos x="5228359" y="161111"/>
              </a:cxn>
              <a:cxn ang="0">
                <a:pos x="5942023" y="183388"/>
              </a:cxn>
              <a:cxn ang="0">
                <a:pos x="6285990" y="226216"/>
              </a:cxn>
              <a:cxn ang="0">
                <a:pos x="7131462" y="183388"/>
              </a:cxn>
              <a:cxn ang="0">
                <a:pos x="7802148" y="66830"/>
              </a:cxn>
              <a:cxn ang="0">
                <a:pos x="8173713" y="29319"/>
              </a:cxn>
              <a:cxn ang="0">
                <a:pos x="8368623" y="0"/>
              </a:cxn>
              <a:cxn ang="0">
                <a:pos x="7995333" y="95287"/>
              </a:cxn>
              <a:cxn ang="0">
                <a:pos x="7222162" y="156081"/>
              </a:cxn>
              <a:cxn ang="0">
                <a:pos x="6325375" y="138834"/>
              </a:cxn>
              <a:cxn ang="0">
                <a:pos x="5972927" y="144008"/>
              </a:cxn>
              <a:cxn ang="0">
                <a:pos x="5165402" y="193879"/>
              </a:cxn>
              <a:cxn ang="0">
                <a:pos x="4857082" y="156081"/>
              </a:cxn>
              <a:cxn ang="0">
                <a:pos x="4055450" y="77465"/>
              </a:cxn>
              <a:cxn ang="0">
                <a:pos x="2913157" y="128918"/>
              </a:cxn>
              <a:cxn ang="0">
                <a:pos x="2384054" y="335732"/>
              </a:cxn>
              <a:cxn ang="0">
                <a:pos x="227682" y="80771"/>
              </a:cxn>
              <a:cxn ang="0">
                <a:pos x="5175" y="1362329"/>
              </a:cxn>
              <a:cxn ang="0">
                <a:pos x="119878" y="1608810"/>
              </a:cxn>
              <a:cxn ang="0">
                <a:pos x="34354" y="4439103"/>
              </a:cxn>
              <a:cxn ang="0">
                <a:pos x="433660" y="4441690"/>
              </a:cxn>
              <a:cxn ang="0">
                <a:pos x="54908" y="5087572"/>
              </a:cxn>
              <a:cxn ang="0">
                <a:pos x="197210" y="6422306"/>
              </a:cxn>
              <a:cxn ang="0">
                <a:pos x="2356743" y="6364099"/>
              </a:cxn>
              <a:cxn ang="0">
                <a:pos x="2840281" y="6356482"/>
              </a:cxn>
              <a:cxn ang="0">
                <a:pos x="5368792" y="6293964"/>
              </a:cxn>
              <a:cxn ang="0">
                <a:pos x="5933542" y="6302587"/>
              </a:cxn>
              <a:cxn ang="0">
                <a:pos x="7922889" y="6161741"/>
              </a:cxn>
              <a:cxn ang="0">
                <a:pos x="8972902" y="6268381"/>
              </a:cxn>
              <a:cxn ang="0">
                <a:pos x="9460608" y="6288502"/>
              </a:cxn>
              <a:cxn ang="0">
                <a:pos x="11178000" y="6349727"/>
              </a:cxn>
              <a:cxn ang="0">
                <a:pos x="10930769" y="4257728"/>
              </a:cxn>
              <a:cxn ang="0">
                <a:pos x="11166932" y="2481483"/>
              </a:cxn>
              <a:cxn ang="0">
                <a:pos x="10941981" y="2466823"/>
              </a:cxn>
              <a:cxn ang="0">
                <a:pos x="11209766" y="2247074"/>
              </a:cxn>
              <a:cxn ang="0">
                <a:pos x="8368623" y="0"/>
              </a:cxn>
            </a:cxnLst>
            <a:pathLst>
              <a:path w="79475" h="44691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cubicBezTo>
                  <a:pt x="1316" y="44659"/>
                  <a:pt x="1323" y="44682"/>
                  <a:pt x="1372" y="44686"/>
                </a:cubicBez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5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0" name="Google Shape;116;p4"/>
          <p:cNvSpPr txBox="1">
            <a:spLocks noGrp="1"/>
          </p:cNvSpPr>
          <p:nvPr>
            <p:ph type="sldNum" idx="4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noAutofit/>
          </a:bodyPr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5F2425-6809-4434-89F6-DFFEB329482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6011-CFB6-4073-9812-6425D9817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3" Type="http://schemas.openxmlformats.org/officeDocument/2006/relationships/hyperlink" Target="https://vi.wikipedia.org/wiki/1792" TargetMode="External"/><Relationship Id="rId2" Type="http://schemas.openxmlformats.org/officeDocument/2006/relationships/hyperlink" Target="https://vi.wikipedia.org/wiki/1732" TargetMode="Externa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6" Type="http://schemas.openxmlformats.org/officeDocument/2006/relationships/image" Target="../media/image36.png"/><Relationship Id="rId5" Type="http://schemas.openxmlformats.org/officeDocument/2006/relationships/hyperlink" Target="https://vi.wikipedia.org/wiki/1778" TargetMode="External"/><Relationship Id="rId4" Type="http://schemas.openxmlformats.org/officeDocument/2006/relationships/hyperlink" Target="https://vi.wikipedia.org/wiki/1720" TargetMode="Externa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15.jpeg"/><Relationship Id="rId2" Type="http://schemas.openxmlformats.org/officeDocument/2006/relationships/hyperlink" Target="Nguy&#234;n%20l&#237;%20l&#224;m%20vi&#7879;c%20&#273;&#7897;ng%20c&#417;%20h&#417;i%20n&#432;&#7899;c%20(online-video-cutter.com).mp4" TargetMode="External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hyperlink" Target="George%20Stephenson%20-%20&#8220;&#212;ng%20T&#7893;%20Xe%20L&#7917;a&#8221;,%20Ng&#432;&#7901;i%20&#272;&#7863;t%20N&#7873;n%20M&#243;ng%20Cho%20Ng&#224;nh%20&#272;&#432;&#7901;ng%20S&#7855;t%20(online-video-cutter.com).mp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media" Target="file:///D:\Local%20Disk\Gi&#225;o%20&#225;n%202021-2022\Thi%20c&#7845;p%20th&#224;nh%20ph&#7889;\4%20Cu&#7897;c%20C&#225;ch%20M&#7841;ng%20C&#244;ng%20Nghi&#7879;p%20L&#224;m%20Thay%20&#272;&#7893;i%20Th&#7871;%20Gi&#7899;i%20(online-video-cutter.com).mp4" TargetMode="External"/><Relationship Id="rId1" Type="http://schemas.openxmlformats.org/officeDocument/2006/relationships/video" Target="file:///D:\Local%20Disk\Gi&#225;o%20&#225;n%202021-2022\Thi%20c&#7845;p%20th&#224;nh%20ph&#7889;\4%20Cu&#7897;c%20C&#225;ch%20M&#7841;ng%20C&#244;ng%20Nghi&#7879;p%20L&#224;m%20Thay%20&#272;&#7893;i%20Th&#7871;%20Gi&#7899;i%20(online-video-cutter.com)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36" descr="chienthangNgochoi-dongdaThang04"/>
          <p:cNvPicPr>
            <a:picLocks noChangeAspect="1"/>
          </p:cNvPicPr>
          <p:nvPr/>
        </p:nvPicPr>
        <p:blipFill>
          <a:blip r:embed="rId1">
            <a:grayscl/>
            <a:lum bright="42001" contrast="18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0" name="Picture 34" descr="tdongva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999"/>
          </a:blip>
          <a:stretch>
            <a:fillRect/>
          </a:stretch>
        </p:blipFill>
        <p:spPr>
          <a:xfrm>
            <a:off x="3743325" y="544513"/>
            <a:ext cx="4857750" cy="485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Line 14"/>
          <p:cNvSpPr/>
          <p:nvPr/>
        </p:nvSpPr>
        <p:spPr>
          <a:xfrm>
            <a:off x="1524000" y="34925"/>
            <a:ext cx="9144000" cy="0"/>
          </a:xfrm>
          <a:prstGeom prst="line">
            <a:avLst/>
          </a:prstGeom>
          <a:ln w="57150" cap="flat" cmpd="thickThin">
            <a:solidFill>
              <a:srgbClr val="D3A7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5" name="Line 15"/>
          <p:cNvSpPr/>
          <p:nvPr/>
        </p:nvSpPr>
        <p:spPr>
          <a:xfrm>
            <a:off x="1524000" y="76200"/>
            <a:ext cx="9144000" cy="0"/>
          </a:xfrm>
          <a:prstGeom prst="line">
            <a:avLst/>
          </a:prstGeom>
          <a:ln w="57150" cap="flat" cmpd="thinThick">
            <a:solidFill>
              <a:srgbClr val="D3A7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6" name="Line 16"/>
          <p:cNvSpPr/>
          <p:nvPr/>
        </p:nvSpPr>
        <p:spPr>
          <a:xfrm flipV="1">
            <a:off x="1546225" y="33338"/>
            <a:ext cx="0" cy="6781800"/>
          </a:xfrm>
          <a:prstGeom prst="line">
            <a:avLst/>
          </a:prstGeom>
          <a:ln w="57150" cap="flat" cmpd="thickThin">
            <a:solidFill>
              <a:srgbClr val="D3A7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7" name="Line 17"/>
          <p:cNvSpPr/>
          <p:nvPr/>
        </p:nvSpPr>
        <p:spPr>
          <a:xfrm flipV="1">
            <a:off x="10634663" y="33338"/>
            <a:ext cx="0" cy="6781800"/>
          </a:xfrm>
          <a:prstGeom prst="line">
            <a:avLst/>
          </a:prstGeom>
          <a:ln w="57150" cap="flat" cmpd="thinThick">
            <a:solidFill>
              <a:srgbClr val="D3A7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8" name="Line 18"/>
          <p:cNvSpPr/>
          <p:nvPr/>
        </p:nvSpPr>
        <p:spPr>
          <a:xfrm>
            <a:off x="1524000" y="6840538"/>
            <a:ext cx="9144000" cy="0"/>
          </a:xfrm>
          <a:prstGeom prst="line">
            <a:avLst/>
          </a:prstGeom>
          <a:ln w="57150" cap="flat" cmpd="thinThick">
            <a:solidFill>
              <a:srgbClr val="D3A7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9" name="Text Box 31"/>
          <p:cNvSpPr txBox="1"/>
          <p:nvPr/>
        </p:nvSpPr>
        <p:spPr>
          <a:xfrm>
            <a:off x="3136900" y="1455738"/>
            <a:ext cx="6248400" cy="255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Lịch sử &amp; Địa Lý 8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1"/>
          <p:cNvSpPr/>
          <p:nvPr/>
        </p:nvSpPr>
        <p:spPr>
          <a:xfrm>
            <a:off x="3060700" y="88900"/>
            <a:ext cx="54689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27813" y="550863"/>
            <a:ext cx="0" cy="621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7462838" y="1000125"/>
            <a:ext cx="4552950" cy="37195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Cuộc CMCN diễn ra ở Anh trong điều kiện như thế n</a:t>
            </a:r>
            <a:r>
              <a:rPr lang="en-US" alt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3" y="1379538"/>
            <a:ext cx="6096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thế kỉ XVIII, CMCN diễn ra đầu tiên ở Anh do nơi đây hội tụ đủ những tiền đề để tiến 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cách mạng: vốn (tư bản), nhân công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phát triển kĩ thuật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"/>
          <p:cNvSpPr/>
          <p:nvPr/>
        </p:nvSpPr>
        <p:spPr>
          <a:xfrm>
            <a:off x="3060700" y="88900"/>
            <a:ext cx="54689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27813" y="550863"/>
            <a:ext cx="0" cy="621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7462838" y="1000125"/>
            <a:ext cx="4552950" cy="37195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Trình b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những th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 của CMCN Anh. Theo em th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tựu n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biểu nhất? vì sao?</a:t>
            </a:r>
            <a:endParaRPr lang="en-US" altLang="en-US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328613" y="1379538"/>
            <a:ext cx="6096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thế kỉ XVIII, CMCN diễn ra đầu tiên ở Anh do nơi đây hội tụ đủ những tiền đề để tiến 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cách mạng: vốn (tư bản), nhân công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phát triển kĩ thuật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613" y="2959100"/>
            <a:ext cx="6096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CMCN diễn ra đầu tiên trong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dệt, sau đó lan ra các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khác như GTVT, luyện kim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biểu: máy kéo sợi Gien-ni (1764), máy kéo sợi chạy bằng sức nước của R.Ác-rai (1769), máy hơi nước của Giêm-oát (1784), máy dệt của Ét-mơn Các-rai (1785)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2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92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92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03225" y="241300"/>
            <a:ext cx="5464175" cy="5767388"/>
            <a:chOff x="0" y="0"/>
            <a:chExt cx="2736" cy="1976"/>
          </a:xfrm>
        </p:grpSpPr>
        <p:pic>
          <p:nvPicPr>
            <p:cNvPr id="16392" name="Picture 4" descr="image0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736" cy="1976"/>
            </a:xfrm>
            <a:prstGeom prst="rect">
              <a:avLst/>
            </a:prstGeom>
            <a:noFill/>
            <a:ln w="2857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393" name="Text Box 5"/>
            <p:cNvSpPr txBox="1"/>
            <p:nvPr/>
          </p:nvSpPr>
          <p:spPr>
            <a:xfrm>
              <a:off x="113" y="1680"/>
              <a:ext cx="1067" cy="291"/>
            </a:xfrm>
            <a:prstGeom prst="rect">
              <a:avLst/>
            </a:prstGeom>
            <a:noFill/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 quay tay</a:t>
              </a:r>
              <a:endParaRPr lang="en-US" altLang="en-US" sz="2000" b="1" dirty="0">
                <a:solidFill>
                  <a:srgbClr val="0033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341" name="Picture 4" descr="spinningjenny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1300"/>
            <a:ext cx="5257800" cy="5767388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8" name="Text Box 6"/>
          <p:cNvSpPr txBox="1"/>
          <p:nvPr/>
        </p:nvSpPr>
        <p:spPr>
          <a:xfrm>
            <a:off x="2667000" y="0"/>
            <a:ext cx="518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4" name="Text Box 5"/>
          <p:cNvSpPr txBox="1"/>
          <p:nvPr/>
        </p:nvSpPr>
        <p:spPr>
          <a:xfrm>
            <a:off x="7543800" y="381000"/>
            <a:ext cx="25781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Máy kéo sợi Gienny</a:t>
            </a:r>
            <a:endParaRPr lang="en-US" alt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6" name="Line 10"/>
          <p:cNvSpPr/>
          <p:nvPr/>
        </p:nvSpPr>
        <p:spPr>
          <a:xfrm>
            <a:off x="5867400" y="1752600"/>
            <a:ext cx="838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7" name="Line 11"/>
          <p:cNvSpPr/>
          <p:nvPr/>
        </p:nvSpPr>
        <p:spPr>
          <a:xfrm>
            <a:off x="8763000" y="3124200"/>
            <a:ext cx="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6"/>
          <p:cNvSpPr txBox="1"/>
          <p:nvPr/>
        </p:nvSpPr>
        <p:spPr>
          <a:xfrm>
            <a:off x="2667000" y="0"/>
            <a:ext cx="518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4" name="Text Box 5"/>
          <p:cNvSpPr txBox="1"/>
          <p:nvPr/>
        </p:nvSpPr>
        <p:spPr>
          <a:xfrm>
            <a:off x="6894513" y="6440488"/>
            <a:ext cx="25781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Máy kéo sợi Gienny</a:t>
            </a:r>
            <a:endParaRPr lang="en-US" alt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7" name="Line 11"/>
          <p:cNvSpPr/>
          <p:nvPr/>
        </p:nvSpPr>
        <p:spPr>
          <a:xfrm>
            <a:off x="8763000" y="3124200"/>
            <a:ext cx="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7413" name="Picture 2" descr="Đây là hình ảnh của phát minh nào và của ai? A. Máy kéo sợi Gien-ni của  Giem Ha-gri-vơ. B. Máy kéo sợi Gien-ni của Ác-ra... - Ol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750" y="0"/>
            <a:ext cx="7666038" cy="654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 descr="http://www.ricofeed.com/fileupload/images/tintuc/dn.21.7.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25"/>
            <a:ext cx="4349750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Rectangle 3"/>
          <p:cNvSpPr/>
          <p:nvPr/>
        </p:nvSpPr>
        <p:spPr>
          <a:xfrm>
            <a:off x="358775" y="3960813"/>
            <a:ext cx="39909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Hargreaves </a:t>
            </a:r>
            <a:endParaRPr lang="en-US" altLang="en-US" b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(1720 - 1778) 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1" descr="BROWN_M__FU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198438"/>
            <a:ext cx="4130675" cy="292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13"/>
          <p:cNvSpPr txBox="1"/>
          <p:nvPr/>
        </p:nvSpPr>
        <p:spPr>
          <a:xfrm>
            <a:off x="1000125" y="3214688"/>
            <a:ext cx="31924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Ri-sác Ác-rai ( </a:t>
            </a:r>
            <a:r>
              <a:rPr lang="en-US" altLang="en-US" sz="1800" b="1" dirty="0">
                <a:latin typeface="Times New Roman" panose="02020603050405020304" pitchFamily="18" charset="0"/>
                <a:cs typeface="Calibri" panose="020F0502020204030204" pitchFamily="34" charset="0"/>
                <a:hlinkClick r:id="rId2" tooltip="1732"/>
              </a:rPr>
              <a:t>1732</a:t>
            </a:r>
            <a:r>
              <a:rPr lang="en-US" altLang="en-US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 – </a:t>
            </a:r>
            <a:r>
              <a:rPr lang="en-US" altLang="en-US" sz="1800" b="1" dirty="0">
                <a:latin typeface="Times New Roman" panose="02020603050405020304" pitchFamily="18" charset="0"/>
                <a:cs typeface="Calibri" panose="020F0502020204030204" pitchFamily="34" charset="0"/>
                <a:hlinkClick r:id="rId3" tooltip="1792"/>
              </a:rPr>
              <a:t>1792</a:t>
            </a:r>
            <a:r>
              <a:rPr lang="en-US" altLang="en-US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18436" name="Picture 15" descr="spinningwaterfr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3" y="3694113"/>
            <a:ext cx="5576887" cy="306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16"/>
          <p:cNvSpPr txBox="1"/>
          <p:nvPr/>
        </p:nvSpPr>
        <p:spPr>
          <a:xfrm>
            <a:off x="409575" y="6418263"/>
            <a:ext cx="43719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kéo sợi chạy bằng sức nước (1769)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Rectangle 1"/>
          <p:cNvSpPr/>
          <p:nvPr/>
        </p:nvSpPr>
        <p:spPr>
          <a:xfrm>
            <a:off x="5143500" y="220663"/>
            <a:ext cx="6496050" cy="303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Ri-sác Ác-rai (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  <a:hlinkClick r:id="rId2" tooltip="1732"/>
              </a:rPr>
              <a:t>1732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 –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  <a:hlinkClick r:id="rId3" tooltip="1792"/>
              </a:rPr>
              <a:t>1792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) l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con út trong gia đình có 13 người con. Cha ông l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một thợ may. Vì l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con út nên không có tiền để cho ông đi học, ông được một người b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con, dạy đọc v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viết. Ông bắt đầu công việc của mình với vai trò l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thợ học nghề, ông nổi tiếng với phát minh ra khung dệt - sau đó chuyển th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nh khung hơi nước cho phép sử dụng sức nước để l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m việc. Năm 1771 nh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máy dệt sợi chạy bằng sức nước đầu tiên trên thế giới đã được xây dựng, tạo ra một bước đệm cho cuộc cách mạng công nghiệp. 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8439" name="Picture 16" descr="Power%20lo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5376863" cy="320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352571" y="3434520"/>
            <a:ext cx="3455988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dệt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watten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81213" y="1600200"/>
            <a:ext cx="2441575" cy="2185988"/>
          </a:xfrm>
          <a:ln/>
        </p:spPr>
      </p:pic>
      <p:sp>
        <p:nvSpPr>
          <p:cNvPr id="19459" name="Text Box 13"/>
          <p:cNvSpPr txBox="1"/>
          <p:nvPr/>
        </p:nvSpPr>
        <p:spPr>
          <a:xfrm>
            <a:off x="1981200" y="48768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Giêm Oát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19460" name="Text Box 17"/>
          <p:cNvSpPr txBox="1"/>
          <p:nvPr/>
        </p:nvSpPr>
        <p:spPr>
          <a:xfrm>
            <a:off x="1725613" y="6194425"/>
            <a:ext cx="81359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Giêm Oát (1736-1819)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hơi nước do ông phát minh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Line 20"/>
          <p:cNvSpPr/>
          <p:nvPr/>
        </p:nvSpPr>
        <p:spPr>
          <a:xfrm>
            <a:off x="1524000" y="7620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9462" name="Picture 28" descr="ANd9GcR59kZWPvEiCMqma94qigpVTgfyczU5LFKROwLsuUbmepl5Un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46038"/>
            <a:ext cx="5691187" cy="586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AutoShape 37" descr="2Q=="/>
          <p:cNvSpPr>
            <a:spLocks noChangeAspect="1"/>
          </p:cNvSpPr>
          <p:nvPr/>
        </p:nvSpPr>
        <p:spPr>
          <a:xfrm>
            <a:off x="1679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sp>
        <p:nvSpPr>
          <p:cNvPr id="19464" name="AutoShape 39" descr="2Q=="/>
          <p:cNvSpPr>
            <a:spLocks noChangeAspect="1"/>
          </p:cNvSpPr>
          <p:nvPr/>
        </p:nvSpPr>
        <p:spPr>
          <a:xfrm>
            <a:off x="1679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sp>
        <p:nvSpPr>
          <p:cNvPr id="19465" name="AutoShape 41" descr="2Q=="/>
          <p:cNvSpPr>
            <a:spLocks noChangeAspect="1"/>
          </p:cNvSpPr>
          <p:nvPr/>
        </p:nvSpPr>
        <p:spPr>
          <a:xfrm>
            <a:off x="1679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sp>
        <p:nvSpPr>
          <p:cNvPr id="19466" name="AutoShape 43" descr="2Q=="/>
          <p:cNvSpPr>
            <a:spLocks noChangeAspect="1"/>
          </p:cNvSpPr>
          <p:nvPr/>
        </p:nvSpPr>
        <p:spPr>
          <a:xfrm>
            <a:off x="1679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sp>
        <p:nvSpPr>
          <p:cNvPr id="19467" name="AutoShape 45" descr="2Q=="/>
          <p:cNvSpPr>
            <a:spLocks noChangeAspect="1"/>
          </p:cNvSpPr>
          <p:nvPr/>
        </p:nvSpPr>
        <p:spPr>
          <a:xfrm>
            <a:off x="1679575" y="46038"/>
            <a:ext cx="3044825" cy="2663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sp>
        <p:nvSpPr>
          <p:cNvPr id="19468" name="AutoShape 47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sp>
        <p:nvSpPr>
          <p:cNvPr id="19469" name="AutoShape 49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dirty="0"/>
          </a:p>
        </p:txBody>
      </p:sp>
      <p:pic>
        <p:nvPicPr>
          <p:cNvPr id="19470" name="Picture 4" descr="watten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094413" y="46038"/>
            <a:ext cx="5994400" cy="5865812"/>
          </a:xfrm>
          <a:ln/>
        </p:spPr>
      </p:pic>
    </p:spTree>
  </p:cSld>
  <p:clrMapOvr>
    <a:masterClrMapping/>
  </p:clrMapOvr>
  <p:transition spd="med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5" descr="revtr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0"/>
            <a:ext cx="11460163" cy="6313488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Rectangle 8"/>
          <p:cNvSpPr/>
          <p:nvPr/>
        </p:nvSpPr>
        <p:spPr>
          <a:xfrm>
            <a:off x="1162050" y="6200775"/>
            <a:ext cx="10398125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máy xe lửa đầu tiên do Xti-phen-tơn chế tạo (1814)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13" y="165100"/>
            <a:ext cx="11863387" cy="614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"/>
          <p:cNvSpPr/>
          <p:nvPr/>
        </p:nvSpPr>
        <p:spPr>
          <a:xfrm>
            <a:off x="3060700" y="88900"/>
            <a:ext cx="54689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27813" y="550863"/>
            <a:ext cx="0" cy="621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7462838" y="1000125"/>
            <a:ext cx="4552950" cy="37195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Theo em th</a:t>
            </a: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tựu n</a:t>
            </a: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biểu nhất? vì sao?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5"/>
          <p:cNvSpPr/>
          <p:nvPr/>
        </p:nvSpPr>
        <p:spPr>
          <a:xfrm>
            <a:off x="328613" y="1379538"/>
            <a:ext cx="6096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thế kỉ XVIII, CMCN diễn ra đầu tiên ở Anh do nơi đây hội tụ đủ những tiền đề để tiến 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cách mạng: vốn (tư bản), nhân công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phát triển kĩ thuật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328613" y="2959100"/>
            <a:ext cx="6096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CMCN diễn ra đầu tiên trong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dệt, sau đó lan ra các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khác như GTVT, luyện kim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biểu: máy kéo sợi Gien-ni (1764), máy kéo sợi chạy bằng sức nước của R.Ác-rai (1769), máy hơi nước của Giêm-oát (1784), máy dệt của Ét-mơn Các-rai (1785)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"/>
          <p:cNvSpPr/>
          <p:nvPr/>
        </p:nvSpPr>
        <p:spPr>
          <a:xfrm>
            <a:off x="3060700" y="88900"/>
            <a:ext cx="54689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27813" y="550863"/>
            <a:ext cx="0" cy="621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7462838" y="1000125"/>
            <a:ext cx="4552950" cy="37195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Những th</a:t>
            </a:r>
            <a:r>
              <a:rPr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tựu trên có ý nghĩa như thế n</a:t>
            </a:r>
            <a:r>
              <a:rPr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đối với nước Anh?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Rectangle 5"/>
          <p:cNvSpPr/>
          <p:nvPr/>
        </p:nvSpPr>
        <p:spPr>
          <a:xfrm>
            <a:off x="328613" y="1379538"/>
            <a:ext cx="60960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thế kỉ XVIII, CMCN diễn ra đầu tiên ở Anh do nơi đây hội tụ đủ những tiền đề để tiến 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cách mạng: vốn (tư bản), nhân công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phát triển kĩ thuật 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8" name="Rectangle 2"/>
          <p:cNvSpPr/>
          <p:nvPr/>
        </p:nvSpPr>
        <p:spPr>
          <a:xfrm>
            <a:off x="328613" y="2959100"/>
            <a:ext cx="6096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CMCN diễn ra đầu tiên trong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dệt, sau đó lan ra các 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khác như GTVT, luyện kim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biểu: máy kéo sợi Gien-ni (1764), máy kéo sợi chạy bằng sức nước của R.Ác-rai (1769), máy hơi nước của Giêm-oát (1784), máy dệt của Ét-mơn Các-rai (1785)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3559" name="Rectangle 6"/>
          <p:cNvSpPr/>
          <p:nvPr/>
        </p:nvSpPr>
        <p:spPr>
          <a:xfrm>
            <a:off x="328613" y="5262563"/>
            <a:ext cx="6096000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nghĩa: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công nghiệp ở Anh đã khiến nước 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từ một nước nông nghiệp trở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nước công nghiệp phát triển nhất thế giới,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“công xưởng của thế giới”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297203" y="2382014"/>
            <a:ext cx="7597594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9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KHỞI ĐỘNG</a:t>
            </a:r>
            <a:endParaRPr kumimoji="0" lang="en-US" sz="96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" name="AutoShape 52"/>
          <p:cNvSpPr>
            <a:spLocks noChangeArrowheads="1"/>
          </p:cNvSpPr>
          <p:nvPr/>
        </p:nvSpPr>
        <p:spPr bwMode="gray">
          <a:xfrm>
            <a:off x="1490663" y="347663"/>
            <a:ext cx="10177463" cy="666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8848">
                  <a:gamma/>
                  <a:tint val="21176"/>
                  <a:invGamma/>
                </a:srgbClr>
              </a:gs>
              <a:gs pos="100000">
                <a:srgbClr val="DE8848"/>
              </a:gs>
            </a:gsLst>
            <a:lin ang="0" scaled="1"/>
          </a:gradFill>
          <a:ln w="12700" algn="ctr">
            <a:solidFill>
              <a:srgbClr val="FFFFFF"/>
            </a:solidFill>
            <a:rou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AutoShape 53"/>
          <p:cNvSpPr>
            <a:spLocks noChangeArrowheads="1"/>
          </p:cNvSpPr>
          <p:nvPr/>
        </p:nvSpPr>
        <p:spPr bwMode="gray">
          <a:xfrm>
            <a:off x="958850" y="173038"/>
            <a:ext cx="1246188" cy="1001713"/>
          </a:xfrm>
          <a:prstGeom prst="diamond">
            <a:avLst/>
          </a:prstGeom>
          <a:solidFill>
            <a:srgbClr val="DE8848"/>
          </a:solidFill>
          <a:ln w="25400" algn="ctr">
            <a:solidFill>
              <a:srgbClr val="FFFFFF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Text Box 54"/>
          <p:cNvSpPr txBox="1">
            <a:spLocks noChangeArrowheads="1"/>
          </p:cNvSpPr>
          <p:nvPr/>
        </p:nvSpPr>
        <p:spPr bwMode="gray">
          <a:xfrm>
            <a:off x="2025650" y="428625"/>
            <a:ext cx="80359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công nghiệp lan ra các nước Âu - Mĩ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Text Box 55"/>
          <p:cNvSpPr txBox="1">
            <a:spLocks noChangeArrowheads="1"/>
          </p:cNvSpPr>
          <p:nvPr/>
        </p:nvSpPr>
        <p:spPr bwMode="gray">
          <a:xfrm>
            <a:off x="1166813" y="403225"/>
            <a:ext cx="828675" cy="6683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354138" y="1246188"/>
            <a:ext cx="9483725" cy="1230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chia 4 nhóm thực hiện kỹ thuật 3W, 1H tìm hiểu cách mạng công nghiệp lan ra các nước Âu-Mĩ trong thời gian 3 phút.</a:t>
            </a:r>
            <a:endParaRPr lang="en-US" altLang="en-US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017588" y="3962400"/>
            <a:ext cx="2295525" cy="2692400"/>
            <a:chOff x="407960" y="3159366"/>
            <a:chExt cx="2295525" cy="2692795"/>
          </a:xfrm>
        </p:grpSpPr>
        <p:sp>
          <p:nvSpPr>
            <p:cNvPr id="24608" name="AutoShape 78"/>
            <p:cNvSpPr/>
            <p:nvPr/>
          </p:nvSpPr>
          <p:spPr>
            <a:xfrm>
              <a:off x="407960" y="3481105"/>
              <a:ext cx="2295525" cy="2371056"/>
            </a:xfrm>
            <a:prstGeom prst="roundRect">
              <a:avLst>
                <a:gd name="adj" fmla="val 4690"/>
              </a:avLst>
            </a:prstGeom>
            <a:noFill/>
            <a:ln w="57150" cap="flat" cmpd="sng">
              <a:solidFill>
                <a:srgbClr val="88CE5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09" name="AutoShape 79"/>
            <p:cNvSpPr/>
            <p:nvPr/>
          </p:nvSpPr>
          <p:spPr>
            <a:xfrm>
              <a:off x="623860" y="3216984"/>
              <a:ext cx="1863725" cy="4356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10" name="AutoShape 80"/>
            <p:cNvSpPr/>
            <p:nvPr/>
          </p:nvSpPr>
          <p:spPr>
            <a:xfrm flipH="1">
              <a:off x="2308386" y="3354518"/>
              <a:ext cx="71438" cy="14336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162D0D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11" name="AutoShape 81"/>
            <p:cNvSpPr/>
            <p:nvPr/>
          </p:nvSpPr>
          <p:spPr>
            <a:xfrm flipH="1">
              <a:off x="725460" y="3368008"/>
              <a:ext cx="73025" cy="14336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162D0D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12" name="Text Box 92"/>
            <p:cNvSpPr txBox="1"/>
            <p:nvPr/>
          </p:nvSpPr>
          <p:spPr>
            <a:xfrm>
              <a:off x="953234" y="3159366"/>
              <a:ext cx="1195524" cy="5078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</a:t>
              </a:r>
              <a:endParaRPr lang="en-US" altLang="en-US" sz="27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613" name="Text Box 95"/>
            <p:cNvSpPr txBox="1"/>
            <p:nvPr/>
          </p:nvSpPr>
          <p:spPr>
            <a:xfrm>
              <a:off x="484160" y="3739469"/>
              <a:ext cx="2133600" cy="2092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Cách mạng công nghiệp Anh nhanh chóng lan tới đâu ?.</a:t>
              </a:r>
              <a:endPara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9" name="Freeform 91"/>
          <p:cNvSpPr/>
          <p:nvPr/>
        </p:nvSpPr>
        <p:spPr>
          <a:xfrm>
            <a:off x="5834063" y="2830513"/>
            <a:ext cx="1466850" cy="762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B48EED">
                  <a:alpha val="32001"/>
                </a:srgbClr>
              </a:gs>
              <a:gs pos="100000">
                <a:srgbClr val="AD83EB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p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6243638" y="3336925"/>
            <a:ext cx="2295525" cy="2571750"/>
            <a:chOff x="6243878" y="3336201"/>
            <a:chExt cx="2295525" cy="2572955"/>
          </a:xfrm>
        </p:grpSpPr>
        <p:sp>
          <p:nvSpPr>
            <p:cNvPr id="24602" name="AutoShape 86"/>
            <p:cNvSpPr/>
            <p:nvPr/>
          </p:nvSpPr>
          <p:spPr>
            <a:xfrm>
              <a:off x="6243878" y="3625061"/>
              <a:ext cx="2295525" cy="2284095"/>
            </a:xfrm>
            <a:prstGeom prst="roundRect">
              <a:avLst>
                <a:gd name="adj" fmla="val 4690"/>
              </a:avLst>
            </a:prstGeom>
            <a:noFill/>
            <a:ln w="57150" cap="flat" cmpd="sng">
              <a:solidFill>
                <a:srgbClr val="4B71D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03" name="AutoShape 87"/>
            <p:cNvSpPr/>
            <p:nvPr/>
          </p:nvSpPr>
          <p:spPr>
            <a:xfrm>
              <a:off x="6459778" y="3361778"/>
              <a:ext cx="1863725" cy="4898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32416A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04" name="AutoShape 88"/>
            <p:cNvSpPr/>
            <p:nvPr/>
          </p:nvSpPr>
          <p:spPr>
            <a:xfrm flipH="1">
              <a:off x="8145703" y="3596621"/>
              <a:ext cx="71438" cy="94304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05" name="AutoShape 89"/>
            <p:cNvSpPr/>
            <p:nvPr/>
          </p:nvSpPr>
          <p:spPr>
            <a:xfrm flipH="1">
              <a:off x="6562966" y="3596621"/>
              <a:ext cx="71438" cy="94304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06" name="Text Box 94"/>
            <p:cNvSpPr txBox="1"/>
            <p:nvPr/>
          </p:nvSpPr>
          <p:spPr>
            <a:xfrm>
              <a:off x="6815503" y="3336201"/>
              <a:ext cx="114725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</a:t>
              </a:r>
              <a:endParaRPr lang="en-US" altLang="en-US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607" name="Text Box 97"/>
            <p:cNvSpPr txBox="1"/>
            <p:nvPr/>
          </p:nvSpPr>
          <p:spPr>
            <a:xfrm>
              <a:off x="6322332" y="4320832"/>
              <a:ext cx="2133600" cy="8925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lĩnh vực n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?.</a:t>
              </a:r>
              <a:endPara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3" name="Freeform 90"/>
          <p:cNvSpPr/>
          <p:nvPr/>
        </p:nvSpPr>
        <p:spPr>
          <a:xfrm>
            <a:off x="2787650" y="3051175"/>
            <a:ext cx="1466850" cy="11572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p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3719513" y="3648075"/>
            <a:ext cx="2306637" cy="2678113"/>
            <a:chOff x="3719198" y="3647843"/>
            <a:chExt cx="2306490" cy="2677650"/>
          </a:xfrm>
        </p:grpSpPr>
        <p:sp>
          <p:nvSpPr>
            <p:cNvPr id="24596" name="AutoShape 82"/>
            <p:cNvSpPr/>
            <p:nvPr/>
          </p:nvSpPr>
          <p:spPr>
            <a:xfrm>
              <a:off x="3719198" y="3951230"/>
              <a:ext cx="2295525" cy="2374263"/>
            </a:xfrm>
            <a:prstGeom prst="roundRect">
              <a:avLst>
                <a:gd name="adj" fmla="val 4690"/>
              </a:avLst>
            </a:prstGeom>
            <a:noFill/>
            <a:ln w="57150" cap="flat" cmpd="sng">
              <a:solidFill>
                <a:srgbClr val="D791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7" name="AutoShape 83"/>
            <p:cNvSpPr/>
            <p:nvPr/>
          </p:nvSpPr>
          <p:spPr>
            <a:xfrm>
              <a:off x="3935098" y="3693921"/>
              <a:ext cx="1863725" cy="444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634318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8" name="AutoShape 84"/>
            <p:cNvSpPr/>
            <p:nvPr/>
          </p:nvSpPr>
          <p:spPr>
            <a:xfrm flipH="1">
              <a:off x="5619435" y="3893554"/>
              <a:ext cx="73025" cy="116632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9" name="AutoShape 85"/>
            <p:cNvSpPr/>
            <p:nvPr/>
          </p:nvSpPr>
          <p:spPr>
            <a:xfrm flipH="1">
              <a:off x="4038285" y="3893554"/>
              <a:ext cx="71438" cy="116632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600" name="Text Box 93"/>
            <p:cNvSpPr txBox="1"/>
            <p:nvPr/>
          </p:nvSpPr>
          <p:spPr>
            <a:xfrm>
              <a:off x="4284198" y="3647843"/>
              <a:ext cx="115504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When</a:t>
              </a:r>
              <a:endParaRPr lang="en-US" altLang="en-US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601" name="Text Box 96"/>
            <p:cNvSpPr txBox="1"/>
            <p:nvPr/>
          </p:nvSpPr>
          <p:spPr>
            <a:xfrm>
              <a:off x="3892088" y="4346301"/>
              <a:ext cx="2133600" cy="16927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 diễn ra ở các nước khi n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?.</a:t>
              </a:r>
              <a:endPara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1" name="Freeform 90"/>
          <p:cNvSpPr/>
          <p:nvPr/>
        </p:nvSpPr>
        <p:spPr>
          <a:xfrm>
            <a:off x="7962900" y="2249488"/>
            <a:ext cx="1466850" cy="115728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p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8985250" y="2995613"/>
            <a:ext cx="2295525" cy="2592387"/>
            <a:chOff x="9330333" y="2761733"/>
            <a:chExt cx="2295525" cy="2592456"/>
          </a:xfrm>
        </p:grpSpPr>
        <p:sp>
          <p:nvSpPr>
            <p:cNvPr id="24590" name="AutoShape 82"/>
            <p:cNvSpPr/>
            <p:nvPr/>
          </p:nvSpPr>
          <p:spPr>
            <a:xfrm>
              <a:off x="9330333" y="3080750"/>
              <a:ext cx="2295525" cy="2273439"/>
            </a:xfrm>
            <a:prstGeom prst="roundRect">
              <a:avLst>
                <a:gd name="adj" fmla="val 4690"/>
              </a:avLst>
            </a:prstGeom>
            <a:noFill/>
            <a:ln w="57150" cap="flat" cmpd="sng">
              <a:solidFill>
                <a:srgbClr val="D791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1" name="AutoShape 83"/>
            <p:cNvSpPr/>
            <p:nvPr/>
          </p:nvSpPr>
          <p:spPr>
            <a:xfrm>
              <a:off x="9559418" y="2842393"/>
              <a:ext cx="1863725" cy="4767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634318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2" name="AutoShape 84"/>
            <p:cNvSpPr/>
            <p:nvPr/>
          </p:nvSpPr>
          <p:spPr>
            <a:xfrm flipH="1">
              <a:off x="11230570" y="3009313"/>
              <a:ext cx="73025" cy="144463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3" name="AutoShape 85"/>
            <p:cNvSpPr/>
            <p:nvPr/>
          </p:nvSpPr>
          <p:spPr>
            <a:xfrm flipH="1">
              <a:off x="9649420" y="3009313"/>
              <a:ext cx="71438" cy="144463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4594" name="Text Box 93"/>
            <p:cNvSpPr txBox="1"/>
            <p:nvPr/>
          </p:nvSpPr>
          <p:spPr>
            <a:xfrm>
              <a:off x="9968507" y="2761733"/>
              <a:ext cx="104457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</a:t>
              </a:r>
              <a:endParaRPr lang="en-US" altLang="en-US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595" name="Text Box 96"/>
            <p:cNvSpPr txBox="1"/>
            <p:nvPr/>
          </p:nvSpPr>
          <p:spPr>
            <a:xfrm>
              <a:off x="9379799" y="3532795"/>
              <a:ext cx="2133600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 đạt được như thế n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/>
      <p:bldP spid="75" grpId="0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8450" y="1196975"/>
            <a:ext cx="6515100" cy="687388"/>
          </a:xfrm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Cách mạng công nghiệp lan ra các nước Âu - Mĩ</a:t>
            </a:r>
            <a:endParaRPr lang="en-US" altLang="en-US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gray">
          <a:xfrm>
            <a:off x="1319213" y="304800"/>
            <a:ext cx="955357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BA54">
                  <a:gamma/>
                  <a:tint val="21176"/>
                  <a:invGamma/>
                </a:srgbClr>
              </a:gs>
              <a:gs pos="100000">
                <a:srgbClr val="85BA54"/>
              </a:gs>
            </a:gsLst>
            <a:lin ang="0" scaled="1"/>
          </a:gradFill>
          <a:ln w="12700" algn="ctr">
            <a:solidFill>
              <a:srgbClr val="FFFFFF"/>
            </a:solidFill>
            <a:rou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gray">
          <a:xfrm>
            <a:off x="1724025" y="433388"/>
            <a:ext cx="87439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 : Cách mạng công nghiệp (nửa sau thế kỉ VIII- Giữa XIX)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5605" name="Table 25604"/>
          <p:cNvGraphicFramePr/>
          <p:nvPr/>
        </p:nvGraphicFramePr>
        <p:xfrm>
          <a:off x="1071563" y="1884363"/>
          <a:ext cx="10048875" cy="4478337"/>
        </p:xfrm>
        <a:graphic>
          <a:graphicData uri="http://schemas.openxmlformats.org/drawingml/2006/table">
            <a:tbl>
              <a:tblPr/>
              <a:tblGrid>
                <a:gridCol w="1463675"/>
                <a:gridCol w="2184400"/>
                <a:gridCol w="3511550"/>
                <a:gridCol w="2889250"/>
              </a:tblGrid>
              <a:tr h="447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Tên nước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Thời gian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tựu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Kết quả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</a:tr>
              <a:tr h="4476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Pháp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1830 - 1870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Đức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1840 - 1860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Mĩ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1793 - 1831</a:t>
                      </a:r>
                      <a:endPara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26" name="Table 26625"/>
          <p:cNvGraphicFramePr/>
          <p:nvPr/>
        </p:nvGraphicFramePr>
        <p:xfrm>
          <a:off x="455613" y="1293813"/>
          <a:ext cx="11385550" cy="3840162"/>
        </p:xfrm>
        <a:graphic>
          <a:graphicData uri="http://schemas.openxmlformats.org/drawingml/2006/table">
            <a:tbl>
              <a:tblPr/>
              <a:tblGrid>
                <a:gridCol w="2073275"/>
                <a:gridCol w="2428875"/>
                <a:gridCol w="3886200"/>
                <a:gridCol w="2997200"/>
              </a:tblGrid>
              <a:tr h="549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tựu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96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1830 - 1870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 tế phát triển thứ hai sau Anh.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 th</a:t>
                      </a: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nước công nghiệp.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096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1840 - 1860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 tế phát triển tốc độ nhanh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 th</a:t>
                      </a: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nước công nghiệp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096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 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1793 - 1831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 tế phát triển thứ 4 thế giới.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 th</a:t>
                      </a: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nước công nghiệp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" name="Subtitle 2"/>
          <p:cNvSpPr txBox="1"/>
          <p:nvPr/>
        </p:nvSpPr>
        <p:spPr>
          <a:xfrm>
            <a:off x="1922463" y="642938"/>
            <a:ext cx="8347075" cy="68738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mạng công nghiệp lan ra các nước Âu - Mĩ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gray">
          <a:xfrm>
            <a:off x="455613" y="165100"/>
            <a:ext cx="112045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 : Cách mạng công nghiệp (nửa sau thế kỉ VIII- Giữa XIX)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" name="Group 30"/>
          <p:cNvGrpSpPr/>
          <p:nvPr/>
        </p:nvGrpSpPr>
        <p:grpSpPr>
          <a:xfrm>
            <a:off x="739775" y="107950"/>
            <a:ext cx="10712450" cy="879475"/>
            <a:chOff x="1647776" y="107951"/>
            <a:chExt cx="10175924" cy="879474"/>
          </a:xfrm>
        </p:grpSpPr>
        <p:sp>
          <p:nvSpPr>
            <p:cNvPr id="27" name="AutoShape 57"/>
            <p:cNvSpPr>
              <a:spLocks noChangeArrowheads="1"/>
            </p:cNvSpPr>
            <p:nvPr/>
          </p:nvSpPr>
          <p:spPr bwMode="gray">
            <a:xfrm>
              <a:off x="2152953" y="260351"/>
              <a:ext cx="9670747" cy="587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086C2">
                    <a:gamma/>
                    <a:tint val="21176"/>
                    <a:invGamma/>
                  </a:srgbClr>
                </a:gs>
                <a:gs pos="100000">
                  <a:srgbClr val="5086C2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AutoShape 58"/>
            <p:cNvSpPr>
              <a:spLocks noChangeArrowheads="1"/>
            </p:cNvSpPr>
            <p:nvPr/>
          </p:nvSpPr>
          <p:spPr bwMode="gray">
            <a:xfrm>
              <a:off x="1647776" y="107951"/>
              <a:ext cx="1183773" cy="879474"/>
            </a:xfrm>
            <a:prstGeom prst="diamond">
              <a:avLst/>
            </a:prstGeom>
            <a:solidFill>
              <a:srgbClr val="4C59D2"/>
            </a:solidFill>
            <a:ln w="25400" algn="ctr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59"/>
            <p:cNvSpPr txBox="1">
              <a:spLocks noChangeArrowheads="1"/>
            </p:cNvSpPr>
            <p:nvPr/>
          </p:nvSpPr>
          <p:spPr bwMode="gray">
            <a:xfrm>
              <a:off x="2662654" y="331789"/>
              <a:ext cx="8983103" cy="4778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tác động cách mạng công nghiệp đối với sản xuất v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xã hội</a:t>
              </a:r>
              <a:endPara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60"/>
            <p:cNvSpPr txBox="1">
              <a:spLocks noChangeArrowheads="1"/>
            </p:cNvSpPr>
            <p:nvPr/>
          </p:nvSpPr>
          <p:spPr bwMode="gray">
            <a:xfrm>
              <a:off x="1845323" y="322264"/>
              <a:ext cx="788679" cy="5873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74650" y="1063625"/>
            <a:ext cx="11442700" cy="877888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  <a:endParaRPr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phiếu b</a:t>
            </a: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dirty="0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tập, nối sản xuất, xã hội, tác động tiêu cực với nội dung các số tương ứng</a:t>
            </a:r>
            <a:endParaRPr sz="2300" dirty="0">
              <a:solidFill>
                <a:srgbClr val="5482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7652" name="Table 27651"/>
          <p:cNvGraphicFramePr/>
          <p:nvPr/>
        </p:nvGraphicFramePr>
        <p:xfrm>
          <a:off x="1354138" y="2265363"/>
          <a:ext cx="9483725" cy="4191000"/>
        </p:xfrm>
        <a:graphic>
          <a:graphicData uri="http://schemas.openxmlformats.org/drawingml/2006/table">
            <a:tbl>
              <a:tblPr/>
              <a:tblGrid>
                <a:gridCol w="3881438"/>
                <a:gridCol w="5602287"/>
              </a:tblGrid>
              <a:tr h="419100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1. Ô nhiễm môi trường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2. Nâng cao năng suất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3. Thay đổi căn bản quá trình sản xuất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4. Nhiều khu công nghiệp v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th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phố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5.Nhiều ng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kinh tế khác phát triển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6. Sự ra đời của nhiều đô thị quy mô lớn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7. Hình th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hai giai cấp tư sản v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vô sản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8. Tranh gi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thuộc địa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9. Lao động bị bóc lột thậm tệ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cPr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10. Cuộc đấu tranh của vô sản chống lại tư sản</a:t>
                      </a:r>
                      <a:endPara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1941513" y="2503488"/>
            <a:ext cx="2335213" cy="74612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66913" y="3957638"/>
            <a:ext cx="2335213" cy="74612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HỘI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66913" y="5416550"/>
            <a:ext cx="2335213" cy="74612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</a:t>
            </a:r>
            <a:endParaRPr sz="2400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2024063"/>
            <a:ext cx="12192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3" y="0"/>
            <a:ext cx="7469187" cy="591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75" y="6073775"/>
            <a:ext cx="7807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cấp công nhân lao động bị tư sản bóc lột thậm tệ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7813" y="0"/>
            <a:ext cx="4083050" cy="346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7813" y="3238500"/>
            <a:ext cx="4083050" cy="346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0" y="5529263"/>
            <a:ext cx="12192000" cy="1328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0"/>
            <a:ext cx="6096000" cy="552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96000" cy="5529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3"/>
          <p:cNvSpPr txBox="1"/>
          <p:nvPr/>
        </p:nvSpPr>
        <p:spPr>
          <a:xfrm>
            <a:off x="292100" y="5746750"/>
            <a:ext cx="11264900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trung tâm công nghiệp mới v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thị đông dân ra đời: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London, Paris, Newyork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9563"/>
            <a:ext cx="4895850" cy="4164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C:\Users\Administrator\Downloads\c691173541779129c866.jpg"/>
          <p:cNvPicPr>
            <a:picLocks noChangeAspect="1"/>
          </p:cNvPicPr>
          <p:nvPr/>
        </p:nvPicPr>
        <p:blipFill>
          <a:blip r:embed="rId2"/>
          <a:srcRect b="14340"/>
          <a:stretch>
            <a:fillRect/>
          </a:stretch>
        </p:blipFill>
        <p:spPr>
          <a:xfrm>
            <a:off x="5740400" y="309563"/>
            <a:ext cx="6091238" cy="416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ight Arrow 5"/>
          <p:cNvSpPr/>
          <p:nvPr/>
        </p:nvSpPr>
        <p:spPr>
          <a:xfrm>
            <a:off x="5008563" y="2039938"/>
            <a:ext cx="547688" cy="350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875" y="5037138"/>
            <a:ext cx="294481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Tư sản &gt;  &lt;  vô sản</a:t>
            </a:r>
            <a:endParaRPr lang="en-US" alt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0475" y="5037138"/>
            <a:ext cx="80311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=&gt; Phong tr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o đấu tranh của giai cấp vô sản chống lại giai cấp tư sản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313" y="12700"/>
            <a:ext cx="10493375" cy="548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Box 2"/>
          <p:cNvSpPr txBox="1"/>
          <p:nvPr/>
        </p:nvSpPr>
        <p:spPr>
          <a:xfrm>
            <a:off x="1096963" y="5418138"/>
            <a:ext cx="49990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nước anh giữa thế kỉ XVIII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TextBox 3"/>
          <p:cNvSpPr txBox="1"/>
          <p:nvPr/>
        </p:nvSpPr>
        <p:spPr>
          <a:xfrm>
            <a:off x="6645275" y="5422900"/>
            <a:ext cx="50165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nước anh cuối thế kỉ XIX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88" y="5895975"/>
            <a:ext cx="120380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hai lược đồ em hãy nêu những biến đổi của nước Anh sau khi ho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cách mạng công nghiệp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425" y="5880100"/>
            <a:ext cx="11930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770" name="Table 32769"/>
          <p:cNvGraphicFramePr/>
          <p:nvPr/>
        </p:nvGraphicFramePr>
        <p:xfrm>
          <a:off x="328613" y="849313"/>
          <a:ext cx="7058025" cy="5160962"/>
        </p:xfrm>
        <a:graphic>
          <a:graphicData uri="http://schemas.openxmlformats.org/drawingml/2006/table">
            <a:tbl>
              <a:tblPr/>
              <a:tblGrid>
                <a:gridCol w="3870325"/>
                <a:gridCol w="3187700"/>
              </a:tblGrid>
              <a:tr h="1138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Anh giữa thế kỉ XVIII</a:t>
                      </a:r>
                      <a:endParaRPr lang="en-US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Anh nửa đầu thế kỉ XIX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</a:tr>
              <a:tr h="1290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có một số trung tâm sản xuất thủ công.</a:t>
                      </a:r>
                      <a:endParaRPr lang="en-US" alt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Các trung tâm công nghiệp mọc lên d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đặc trên khắp nước Anh.</a:t>
                      </a:r>
                      <a:endParaRPr lang="en-US" alt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Có 4 th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phố trên 5000 dân</a:t>
                      </a:r>
                      <a:endParaRPr lang="en-US" alt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14 th</a:t>
                      </a:r>
                      <a:r>
                        <a:rPr lang="en-US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phố trên 5000 dân</a:t>
                      </a:r>
                      <a:endParaRPr lang="en-US" alt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Chưa có đường sắt</a:t>
                      </a:r>
                      <a:endParaRPr lang="en-US" alt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Có mạng lưới đường sắt nối liền các th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phố, hải cảng, khu công nghiệp.</a:t>
                      </a:r>
                      <a:endParaRPr lang="en-US" alt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33"/>
          <p:cNvSpPr/>
          <p:nvPr/>
        </p:nvSpPr>
        <p:spPr>
          <a:xfrm>
            <a:off x="8296275" y="885825"/>
            <a:ext cx="3036888" cy="159385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KINH TẾ: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khu công nghiệp lớn, nhiều th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mọc lên.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3"/>
          <p:cNvSpPr/>
          <p:nvPr/>
        </p:nvSpPr>
        <p:spPr>
          <a:xfrm>
            <a:off x="8524875" y="3276600"/>
            <a:ext cx="2808288" cy="25431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hai giai cấp đối kháng của xã hội tư bản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cấp tư sản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cấp vô sản.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063" y="158750"/>
            <a:ext cx="8975725" cy="680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945852" y="2486071"/>
            <a:ext cx="66532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0"/>
              <a:gradFill>
                <a:gsLst>
                  <a:gs pos="0">
                    <a:srgbClr val="8E2525">
                      <a:lumMod val="50000"/>
                    </a:srgbClr>
                  </a:gs>
                  <a:gs pos="50000">
                    <a:srgbClr val="8E2525"/>
                  </a:gs>
                  <a:gs pos="100000">
                    <a:srgbClr val="8E252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ular Callout 2"/>
          <p:cNvSpPr/>
          <p:nvPr/>
        </p:nvSpPr>
        <p:spPr>
          <a:xfrm>
            <a:off x="1087438" y="544513"/>
            <a:ext cx="10625138" cy="45545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1617663" y="1076325"/>
            <a:ext cx="95631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Quan sát các hình ảnh sau v</a:t>
            </a:r>
            <a:r>
              <a:rPr lang="en-US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cho biết đ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ây l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th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tựu ở  những lĩnh vực n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o? Em biết gì về những th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tựu n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y? Những th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tựu n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 có còn được ứng dụng trong cuộc sống hiện nay không?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3"/>
          <p:cNvSpPr/>
          <p:nvPr/>
        </p:nvSpPr>
        <p:spPr>
          <a:xfrm>
            <a:off x="674688" y="425450"/>
            <a:ext cx="107759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nl-NL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nl-NL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tập 1:</a:t>
            </a:r>
            <a:r>
              <a:rPr lang="nl-NL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Lập bảng thống kê những th</a:t>
            </a:r>
            <a:r>
              <a:rPr lang="nl-NL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nl-NL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tựu tiêu biểu của cách mạng công nghiệp từ nửa sau thế kỉ XVIII đến giữa thế kỉ XIX ở các nước châu Âu v</a:t>
            </a:r>
            <a:r>
              <a:rPr lang="nl-NL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nl-NL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Mỹ</a:t>
            </a:r>
            <a:endParaRPr lang="en-US" altLang="en-US" sz="2400" dirty="0">
              <a:ea typeface="Calibri" panose="020F0502020204030204" pitchFamily="34" charset="0"/>
            </a:endParaRPr>
          </a:p>
        </p:txBody>
      </p:sp>
      <p:graphicFrame>
        <p:nvGraphicFramePr>
          <p:cNvPr id="35843" name="Table 35842"/>
          <p:cNvGraphicFramePr/>
          <p:nvPr/>
        </p:nvGraphicFramePr>
        <p:xfrm>
          <a:off x="561975" y="1701800"/>
          <a:ext cx="10888663" cy="4265613"/>
        </p:xfrm>
        <a:graphic>
          <a:graphicData uri="http://schemas.openxmlformats.org/drawingml/2006/table">
            <a:tbl>
              <a:tblPr/>
              <a:tblGrid>
                <a:gridCol w="1252538"/>
                <a:gridCol w="2376487"/>
                <a:gridCol w="3630613"/>
                <a:gridCol w="3629025"/>
              </a:tblGrid>
              <a:tr h="703263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gia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tựu tiêu biểu của cách mạng công nghiệp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49300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phát minh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phát minh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1400" dirty="0">
                          <a:latin typeface="Calibri" panose="020F0502020204030204" pitchFamily="34" charset="0"/>
                        </a:rPr>
                        <a:t> </a:t>
                      </a: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endParaRPr lang="en-US" alt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3"/>
          <p:cNvSpPr/>
          <p:nvPr/>
        </p:nvSpPr>
        <p:spPr>
          <a:xfrm>
            <a:off x="703263" y="322263"/>
            <a:ext cx="10987087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Bảng thống kê những th</a:t>
            </a:r>
            <a:r>
              <a:rPr lang="nl-NL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nl-NL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tựu tiêu biểu của cách mạng công nghiệp từ nửa sau thế kỉ XVIII đến giữa thế kỉ XIX ở các nước châu Âu v</a:t>
            </a:r>
            <a:r>
              <a:rPr lang="nl-NL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nl-NL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Mỹ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6867" name="Table 36866"/>
          <p:cNvGraphicFramePr/>
          <p:nvPr/>
        </p:nvGraphicFramePr>
        <p:xfrm>
          <a:off x="549275" y="1406525"/>
          <a:ext cx="11141075" cy="5132388"/>
        </p:xfrm>
        <a:graphic>
          <a:graphicData uri="http://schemas.openxmlformats.org/drawingml/2006/table">
            <a:tbl>
              <a:tblPr/>
              <a:tblGrid>
                <a:gridCol w="1341438"/>
                <a:gridCol w="2011362"/>
                <a:gridCol w="2863850"/>
                <a:gridCol w="4924425"/>
              </a:tblGrid>
              <a:tr h="388938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gia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en-US" sz="20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tựu tiêu biểu của cách mạng công nghiệp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8937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altLang="en-US" sz="2000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phát minh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phát minh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row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Giêm Ha-gri-vơ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kéo sợi Gien-ni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 Ác-rai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kéo sợi chạy bằng sức nước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Giêm Oát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hơi nước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1785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it-IT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Ét- mơn Các-rai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dệt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Xti-phen-xơn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máy xe lửa chạy bằng hơi nước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 Công nghiệp bắt đầu từ 1830 trong CN nhẹ rồi lan sang công nghiệp nặng=&gt; KT Pháp đứng thứ 2 thế giới (sau Anh)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0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 đầu từ những năm 40 của thế kỉ XIX trong luyện kim, hóa chất v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trở th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nước công nghiệp (1871) (đứng h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thứ 3 thế giới)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0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0480" lvl="0" indent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 đầu từ công nghiệp nhẹ; công nghiệp đường sắt, khai mỏ, luyện kim, đóng t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phat triển -&gt; giữa thế kỉ XIX kinh tế Mỹ đứng h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thứ 4 thế giới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3"/>
          <p:cNvSpPr/>
          <p:nvPr/>
        </p:nvSpPr>
        <p:spPr>
          <a:xfrm>
            <a:off x="830263" y="449263"/>
            <a:ext cx="10058400" cy="1339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5850255" algn="l"/>
              </a:tabLst>
            </a:pPr>
            <a:r>
              <a:rPr lang="en-US" altLang="en-US" sz="2400" b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alt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i tập 2: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Có ý kiến cho rằng: "Xã hội lo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i người chuyển từ văn minh nông nghiệp sang văn minh công nghiệp l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 nhờ cách mạng công nghiệp". Em có đồng ý với ý kiến đó không? Vì sao?</a:t>
            </a:r>
            <a:endParaRPr lang="en-US" altLang="en-US" sz="2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8" name="Text Box 8"/>
          <p:cNvSpPr txBox="1"/>
          <p:nvPr/>
        </p:nvSpPr>
        <p:spPr>
          <a:xfrm>
            <a:off x="590550" y="5667375"/>
            <a:ext cx="108600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lược đồ, em hãy cho biết những biến đổi của nước Anh sau khi ho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CM công nghiệp?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15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360363"/>
            <a:ext cx="5586413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288" y="404813"/>
            <a:ext cx="5999162" cy="465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Text Box 13"/>
          <p:cNvSpPr txBox="1"/>
          <p:nvPr/>
        </p:nvSpPr>
        <p:spPr>
          <a:xfrm>
            <a:off x="590550" y="5191125"/>
            <a:ext cx="48244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nước Anh giữa thế kỷ XVIII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8" name="Text Box 14"/>
          <p:cNvSpPr txBox="1"/>
          <p:nvPr/>
        </p:nvSpPr>
        <p:spPr>
          <a:xfrm>
            <a:off x="6961188" y="5113338"/>
            <a:ext cx="4043362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nước Anh đầu thế kỷ XIX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063" y="158750"/>
            <a:ext cx="8975725" cy="680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810894" y="2486071"/>
            <a:ext cx="49231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8E2525">
                        <a:lumMod val="50000"/>
                      </a:srgbClr>
                    </a:gs>
                    <a:gs pos="50000">
                      <a:srgbClr val="8E2525"/>
                    </a:gs>
                    <a:gs pos="100000">
                      <a:srgbClr val="8E252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 w="0"/>
              <a:gradFill>
                <a:gsLst>
                  <a:gs pos="0">
                    <a:srgbClr val="8E2525">
                      <a:lumMod val="50000"/>
                    </a:srgbClr>
                  </a:gs>
                  <a:gs pos="50000">
                    <a:srgbClr val="8E2525"/>
                  </a:gs>
                  <a:gs pos="100000">
                    <a:srgbClr val="8E252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3"/>
          <p:cNvSpPr/>
          <p:nvPr/>
        </p:nvSpPr>
        <p:spPr>
          <a:xfrm>
            <a:off x="342900" y="141288"/>
            <a:ext cx="10915650" cy="1757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alt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i tập vận dụng 1: </a:t>
            </a:r>
            <a:endParaRPr lang="en-US" altLang="en-US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	Theo em, nếu con người không sáng tạo ra những loại máy móc dùng trong sản xuất hoặc những phương tiện giao thông hiện đại như t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u hỏa, t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u thủy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 thì hoạt động sản xuất v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 cuộc sống của chúng ta sẽ thế 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  <a:cs typeface="Calibri" panose="020F0502020204030204" pitchFamily="34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Lượng bức xạ con người tiếp xúc khi đi máy bay -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0" y="4610100"/>
            <a:ext cx="3125788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8" descr="Quy định mới về màu sắc của tàu thuyền, xuồng Cảnh sát biển Việt 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8" y="4610100"/>
            <a:ext cx="398145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0" descr="Lý do nên du lịch bằng tàu hỏa - VnExpress Du lịc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50" y="4610100"/>
            <a:ext cx="3981450" cy="211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 descr="Đường dài tiếp cận tín dụng xanh - Nhịp sống kinh tế Việt Nam &amp; Thế giớ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8" y="2247900"/>
            <a:ext cx="3981450" cy="211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1138" y="4005263"/>
            <a:ext cx="21383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dệt vải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38" y="4699000"/>
            <a:ext cx="14493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thủy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6925" y="4768850"/>
            <a:ext cx="1306513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hỏa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8088" y="4699000"/>
            <a:ext cx="13049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0" name="Picture 14" descr="Thủy điện Hòa Bình dự kiến hoàn thành thay thế hệ thống cáp trước 29/5 |  Kinh doanh | Vietnam+ (VietnamPlus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450" y="2247900"/>
            <a:ext cx="3981450" cy="2116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6" descr="Hướng Dẫn Cách Xem Tên Máy Tính Đơn Giản Nhất - DTCO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088" y="2247900"/>
            <a:ext cx="3003550" cy="211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975725" y="2378075"/>
            <a:ext cx="11572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3"/>
          <p:cNvSpPr/>
          <p:nvPr/>
        </p:nvSpPr>
        <p:spPr>
          <a:xfrm>
            <a:off x="366713" y="214313"/>
            <a:ext cx="2846387" cy="4905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nl-NL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nl-NL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tập vận dụng 2: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400" dirty="0">
              <a:ea typeface="Calibri" panose="020F0502020204030204" pitchFamily="34" charset="0"/>
            </a:endParaRPr>
          </a:p>
        </p:txBody>
      </p:sp>
      <p:sp>
        <p:nvSpPr>
          <p:cNvPr id="43011" name="Rectangle 4"/>
          <p:cNvSpPr/>
          <p:nvPr/>
        </p:nvSpPr>
        <p:spPr>
          <a:xfrm>
            <a:off x="3441700" y="198438"/>
            <a:ext cx="53086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máy kéo sợi Gien-ni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Gian Máy Kéo Sợi -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8475" y="3868738"/>
            <a:ext cx="6246813" cy="288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Cuộc cách mạng công nghiệp lần 1 » Thuận Nhậ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3889375"/>
            <a:ext cx="4992688" cy="288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66929" y="6353599"/>
            <a:ext cx="376744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kéo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b="1" kern="1200" cap="none" spc="0" normalizeH="0" baseline="0" noProof="0" dirty="0">
              <a:solidFill>
                <a:srgbClr val="FFFF00"/>
              </a:solidFill>
              <a:highlight>
                <a:srgbClr val="00008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8475" y="6353175"/>
            <a:ext cx="33051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kéo sợi tự động ng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nay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6" name="Picture 8" descr="Máy kéo sợi Gien-ni là gì? Ai đã phát minh ra máy kéo sợi Gien-ni?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798513"/>
            <a:ext cx="3429000" cy="295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84188" y="3429000"/>
            <a:ext cx="32099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Giêm Ha-gri-v</a:t>
            </a:r>
            <a:r>
              <a:rPr lang="vi-V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720"/>
              </a:rPr>
              <a:t>1720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778"/>
              </a:rPr>
              <a:t>1778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8" name="TextBox 13"/>
          <p:cNvSpPr txBox="1"/>
          <p:nvPr/>
        </p:nvSpPr>
        <p:spPr>
          <a:xfrm>
            <a:off x="11852275" y="4459288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950" y="855663"/>
            <a:ext cx="3530600" cy="288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030787" y="3386742"/>
            <a:ext cx="352982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kéo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suốt</a:t>
            </a:r>
            <a:endParaRPr kumimoji="0" lang="en-US" b="1" kern="1200" cap="none" spc="0" normalizeH="0" baseline="0" noProof="0" dirty="0">
              <a:solidFill>
                <a:srgbClr val="FFFF00"/>
              </a:solidFill>
              <a:highlight>
                <a:srgbClr val="00008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2" descr="may keo so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388" y="836613"/>
            <a:ext cx="4271962" cy="288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764630" y="3337213"/>
            <a:ext cx="3943641" cy="3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kéo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Gien-ni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b="1" kern="1200" cap="none" spc="0" normalizeH="0" baseline="0" noProof="0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kern="1200" cap="none" spc="0" normalizeH="0" baseline="0" noProof="0" dirty="0" err="1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suốt</a:t>
            </a:r>
            <a:endParaRPr kumimoji="0" lang="en-US" b="1" kern="1200" cap="none" spc="0" normalizeH="0" baseline="0" noProof="0" dirty="0">
              <a:solidFill>
                <a:srgbClr val="FFFF00"/>
              </a:solidFill>
              <a:highlight>
                <a:srgbClr val="00008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Box 3"/>
          <p:cNvSpPr txBox="1"/>
          <p:nvPr/>
        </p:nvSpPr>
        <p:spPr>
          <a:xfrm>
            <a:off x="511175" y="127000"/>
            <a:ext cx="55848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Giêm Oát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1" descr="20050618-wat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0" y="703263"/>
            <a:ext cx="4530725" cy="275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watte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75" y="747713"/>
            <a:ext cx="5937250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3"/>
          <p:cNvSpPr txBox="1"/>
          <p:nvPr/>
        </p:nvSpPr>
        <p:spPr>
          <a:xfrm>
            <a:off x="1909763" y="3517900"/>
            <a:ext cx="2286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Giêm Oát (1736-1819)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7953375" y="3459163"/>
            <a:ext cx="22860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hơi nước (1784)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" y="3914775"/>
            <a:ext cx="5075238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2"/>
          <p:cNvSpPr txBox="1"/>
          <p:nvPr/>
        </p:nvSpPr>
        <p:spPr>
          <a:xfrm>
            <a:off x="850900" y="6380163"/>
            <a:ext cx="4640263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thủy chạy bằng hơi nước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375" y="3898900"/>
            <a:ext cx="6148388" cy="243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5"/>
          <p:cNvSpPr txBox="1"/>
          <p:nvPr/>
        </p:nvSpPr>
        <p:spPr>
          <a:xfrm>
            <a:off x="6554788" y="6338888"/>
            <a:ext cx="4114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Khánh th</a:t>
            </a:r>
            <a:r>
              <a:rPr lang="en-US" alt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tuyến đường sắt đầu tiên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79513"/>
            <a:ext cx="11366500" cy="526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Box 5"/>
          <p:cNvSpPr txBox="1"/>
          <p:nvPr/>
        </p:nvSpPr>
        <p:spPr>
          <a:xfrm>
            <a:off x="1181100" y="379413"/>
            <a:ext cx="63881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Xti-phen-xơn – ông tổ của 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sắt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AutoShape 2" descr="Brown marble"/>
          <p:cNvSpPr/>
          <p:nvPr/>
        </p:nvSpPr>
        <p:spPr>
          <a:xfrm>
            <a:off x="2063750" y="1628775"/>
            <a:ext cx="8208963" cy="4537075"/>
          </a:xfrm>
          <a:prstGeom prst="horizontalScroll">
            <a:avLst>
              <a:gd name="adj" fmla="val 12500"/>
            </a:avLst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Lập bảng thống kê những thành tựu chủ yếu về kĩ 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thuật khoa học, văn học và nghệ thuật thế kỉ XVIII – XIX.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Đọc SGK bài 9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ẤN ĐỘ THẾ KỈ XVIII – ĐẦU THẾ KỈ XIX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Chú ý: 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-Nguyên nhân, diễn biến phong trào giải phóng dân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tộc của nhân dân Ấn Độ.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WordArt 3"/>
          <p:cNvSpPr>
            <a:spLocks noTextEdit="1"/>
          </p:cNvSpPr>
          <p:nvPr/>
        </p:nvSpPr>
        <p:spPr>
          <a:xfrm>
            <a:off x="2927350" y="404813"/>
            <a:ext cx="6121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HƯỚNG DẪN VỀ NHÀ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752600" y="381000"/>
            <a:ext cx="4114800" cy="2755900"/>
            <a:chOff x="0" y="0"/>
            <a:chExt cx="2736" cy="1976"/>
          </a:xfrm>
        </p:grpSpPr>
        <p:pic>
          <p:nvPicPr>
            <p:cNvPr id="8207" name="Picture 4" descr="image0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736" cy="1976"/>
            </a:xfrm>
            <a:prstGeom prst="rect">
              <a:avLst/>
            </a:prstGeom>
            <a:noFill/>
            <a:ln w="2857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208" name="Text Box 5"/>
            <p:cNvSpPr txBox="1"/>
            <p:nvPr/>
          </p:nvSpPr>
          <p:spPr>
            <a:xfrm>
              <a:off x="113" y="1680"/>
              <a:ext cx="1067" cy="291"/>
            </a:xfrm>
            <a:prstGeom prst="rect">
              <a:avLst/>
            </a:prstGeom>
            <a:noFill/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 quay tay</a:t>
              </a:r>
              <a:endParaRPr lang="en-US" altLang="en-US" sz="2000" b="1" dirty="0">
                <a:solidFill>
                  <a:srgbClr val="00336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341" name="Picture 4" descr="spinningjenny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60363"/>
            <a:ext cx="3733800" cy="275748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6" name="Text Box 6"/>
          <p:cNvSpPr txBox="1"/>
          <p:nvPr/>
        </p:nvSpPr>
        <p:spPr>
          <a:xfrm>
            <a:off x="2667000" y="0"/>
            <a:ext cx="518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43" name="Picture 10" descr="spinningwaterfr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429000"/>
            <a:ext cx="3657600" cy="3165475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4" name="Text Box 5"/>
          <p:cNvSpPr txBox="1"/>
          <p:nvPr/>
        </p:nvSpPr>
        <p:spPr>
          <a:xfrm>
            <a:off x="7543800" y="381000"/>
            <a:ext cx="25781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Máy kéo sợi Gienny</a:t>
            </a:r>
            <a:endParaRPr lang="en-US" alt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5" name="Text Box 5"/>
          <p:cNvSpPr txBox="1"/>
          <p:nvPr/>
        </p:nvSpPr>
        <p:spPr>
          <a:xfrm>
            <a:off x="6858000" y="6248400"/>
            <a:ext cx="38100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Máy kéo sợi bằng sức nước</a:t>
            </a:r>
            <a:endParaRPr lang="en-US" alt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6" name="Line 10"/>
          <p:cNvSpPr/>
          <p:nvPr/>
        </p:nvSpPr>
        <p:spPr>
          <a:xfrm>
            <a:off x="5867400" y="1752600"/>
            <a:ext cx="838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47" name="Line 11"/>
          <p:cNvSpPr/>
          <p:nvPr/>
        </p:nvSpPr>
        <p:spPr>
          <a:xfrm>
            <a:off x="8763000" y="3124200"/>
            <a:ext cx="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4348" name="Picture 12" descr="Metiertissermecanique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429000"/>
            <a:ext cx="4114800" cy="317658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9" name="Picture 13" descr="old3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81000"/>
            <a:ext cx="762000" cy="990600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50" name="Picture 9" descr="BROWN_M__FU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505200"/>
            <a:ext cx="1036638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1" name="Line 15"/>
          <p:cNvSpPr/>
          <p:nvPr/>
        </p:nvSpPr>
        <p:spPr>
          <a:xfrm flipH="1">
            <a:off x="5791200" y="5029200"/>
            <a:ext cx="838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52" name="Text Box 16"/>
          <p:cNvSpPr txBox="1"/>
          <p:nvPr/>
        </p:nvSpPr>
        <p:spPr>
          <a:xfrm>
            <a:off x="1730375" y="6342063"/>
            <a:ext cx="4038600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Máy kéo sợi của R.Ác rai</a:t>
            </a:r>
            <a:endParaRPr lang="en-US" alt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5" grpId="1" animBg="1"/>
      <p:bldP spid="143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12192000" cy="685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27"/>
          <p:cNvSpPr txBox="1"/>
          <p:nvPr/>
        </p:nvSpPr>
        <p:spPr>
          <a:xfrm>
            <a:off x="1524000" y="1293813"/>
            <a:ext cx="9525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Cảm ơn các em học sinh!</a:t>
            </a:r>
            <a:endParaRPr lang="en-US" altLang="en-US" sz="4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8"/>
          <p:cNvSpPr txBox="1"/>
          <p:nvPr/>
        </p:nvSpPr>
        <p:spPr>
          <a:xfrm>
            <a:off x="2743200" y="2117725"/>
            <a:ext cx="7407275" cy="178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Chúc các em 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sức khỏe và học tốt!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4838700"/>
            <a:ext cx="6667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Picture 7" descr="200463042511690x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135313"/>
            <a:ext cx="1238250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Picture 24" descr="200463042511690x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13" y="38481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Picture 25" descr="200463042511690x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152400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3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3" y="3040063"/>
            <a:ext cx="66675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" descr="Lý thuyết Lịch sử 8 Kết nối tri thức Bài 3: Cách mạng công nghiệp (nử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524000" y="192088"/>
            <a:ext cx="9144000" cy="1570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Tiết 5,6 – Bài 3</a:t>
            </a:r>
            <a:endParaRPr lang="en-US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CÔNG NGHIỆP 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(NỬA SAU THẾ KỈ XVIII – GIỮA THẾ KỈ XIX)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Rectangle 7"/>
          <p:cNvSpPr/>
          <p:nvPr/>
        </p:nvSpPr>
        <p:spPr>
          <a:xfrm>
            <a:off x="1524000" y="2600325"/>
            <a:ext cx="63484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198938" y="2138363"/>
            <a:ext cx="18415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1"/>
          <p:cNvSpPr/>
          <p:nvPr/>
        </p:nvSpPr>
        <p:spPr>
          <a:xfrm>
            <a:off x="1466850" y="849313"/>
            <a:ext cx="103219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SGK trang 15-16, xem video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hình ảnh 3.1, 3.2, 3.3, hoạt động cá nhân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2"/>
          <p:cNvSpPr/>
          <p:nvPr/>
        </p:nvSpPr>
        <p:spPr>
          <a:xfrm>
            <a:off x="3363913" y="165100"/>
            <a:ext cx="5468937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Rectangle 5"/>
          <p:cNvSpPr/>
          <p:nvPr/>
        </p:nvSpPr>
        <p:spPr>
          <a:xfrm>
            <a:off x="1449388" y="2024063"/>
            <a:ext cx="10186987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Cuộc CMCN diễn ra ở Anh trong điều kiện như thế n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những th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 của CMCN Anh. Theo em th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n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biểu nhất? vì sao?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Những th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trên có ý nghĩa như thế n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đối với nước Anh?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4 Cuộc Cách Mạng Công Nghiệp Làm Thay Đổi Thế Giới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1"/>
          <p:cNvSpPr/>
          <p:nvPr/>
        </p:nvSpPr>
        <p:spPr>
          <a:xfrm>
            <a:off x="1466850" y="849313"/>
            <a:ext cx="103219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SGK trang 15-16, xem video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hình ảnh 3.1, 3.2, 3.3, hoạt động cá nhân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Rectangle 2"/>
          <p:cNvSpPr/>
          <p:nvPr/>
        </p:nvSpPr>
        <p:spPr>
          <a:xfrm>
            <a:off x="3363913" y="165100"/>
            <a:ext cx="5468937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MẠNG CÔNG NGHIỆP 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1449388" y="2024063"/>
            <a:ext cx="10186987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Cuộc CMCN diễn ra ở Anh trong điều kiện như thế n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những th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tiêu biểu của CMCN Anh. Theo em th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n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biểu nhất? vì sao?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Những th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tựu trên có ý nghĩa như thế n</a:t>
            </a:r>
            <a:r>
              <a:rPr lang="en-US" alt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đối với nước Anh?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9644</Words>
  <Application>WPS Presentation</Application>
  <PresentationFormat/>
  <Paragraphs>512</Paragraphs>
  <Slides>40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Arial</vt:lpstr>
      <vt:lpstr>SimSun</vt:lpstr>
      <vt:lpstr>Wingdings</vt:lpstr>
      <vt:lpstr>Calibri Light</vt:lpstr>
      <vt:lpstr>Calibri</vt:lpstr>
      <vt:lpstr>Times New Roman</vt:lpstr>
      <vt:lpstr>Livvic</vt:lpstr>
      <vt:lpstr>Segoe Print</vt:lpstr>
      <vt:lpstr>Roboto Condensed Light</vt:lpstr>
      <vt:lpstr>Arial</vt:lpstr>
      <vt:lpstr>Microsoft YaHei</vt:lpstr>
      <vt:lpstr>Arial Unicode MS</vt:lpstr>
      <vt:lpstr>Verdana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NGUYEN</dc:creator>
  <cp:lastModifiedBy>Admin</cp:lastModifiedBy>
  <cp:revision>236</cp:revision>
  <dcterms:created xsi:type="dcterms:W3CDTF">2024-05-04T02:22:36Z</dcterms:created>
  <dcterms:modified xsi:type="dcterms:W3CDTF">2024-05-04T02:23:58Z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06F6C5E02E144753A2004FEF3E331B9E_13</vt:lpwstr>
  </property>
  <property fmtid="{D5CDD505-2E9C-101B-9397-08002B2CF9AE}" pid="3" name="KSOProductBuildVer">
    <vt:lpwstr>1033-12.2.0.16731</vt:lpwstr>
  </property>
</Properties>
</file>