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99" r:id="rId2"/>
    <p:sldId id="1075" r:id="rId3"/>
    <p:sldId id="885" r:id="rId4"/>
    <p:sldId id="1087" r:id="rId5"/>
    <p:sldId id="335" r:id="rId6"/>
    <p:sldId id="1088" r:id="rId7"/>
    <p:sldId id="1082" r:id="rId8"/>
    <p:sldId id="1076" r:id="rId9"/>
    <p:sldId id="1077" r:id="rId10"/>
    <p:sldId id="1078" r:id="rId11"/>
    <p:sldId id="1079" r:id="rId12"/>
    <p:sldId id="1080" r:id="rId13"/>
    <p:sldId id="1089" r:id="rId14"/>
    <p:sldId id="1090" r:id="rId15"/>
    <p:sldId id="1058" r:id="rId16"/>
    <p:sldId id="298" r:id="rId17"/>
    <p:sldId id="1064" r:id="rId18"/>
    <p:sldId id="1061" r:id="rId19"/>
    <p:sldId id="1066" r:id="rId20"/>
    <p:sldId id="1062" r:id="rId21"/>
    <p:sldId id="1065" r:id="rId22"/>
    <p:sldId id="1070" r:id="rId23"/>
    <p:sldId id="1069" r:id="rId24"/>
    <p:sldId id="1071" r:id="rId25"/>
    <p:sldId id="299" r:id="rId26"/>
    <p:sldId id="1081" r:id="rId27"/>
    <p:sldId id="1091" r:id="rId28"/>
    <p:sldId id="288" r:id="rId29"/>
    <p:sldId id="290" r:id="rId30"/>
    <p:sldId id="291" r:id="rId31"/>
    <p:sldId id="292" r:id="rId32"/>
    <p:sldId id="293" r:id="rId33"/>
    <p:sldId id="1059" r:id="rId34"/>
    <p:sldId id="1083" r:id="rId35"/>
    <p:sldId id="1092" r:id="rId36"/>
    <p:sldId id="1084" r:id="rId37"/>
    <p:sldId id="1094" r:id="rId38"/>
    <p:sldId id="1072" r:id="rId39"/>
    <p:sldId id="1095" r:id="rId40"/>
    <p:sldId id="1096" r:id="rId41"/>
    <p:sldId id="1097" r:id="rId42"/>
    <p:sldId id="303" r:id="rId43"/>
    <p:sldId id="1067" r:id="rId44"/>
    <p:sldId id="1073" r:id="rId45"/>
    <p:sldId id="874" r:id="rId46"/>
    <p:sldId id="534" r:id="rId47"/>
    <p:sldId id="1063" r:id="rId48"/>
    <p:sldId id="771" r:id="rId4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AAC"/>
    <a:srgbClr val="0090A4"/>
    <a:srgbClr val="FFFF66"/>
    <a:srgbClr val="007686"/>
    <a:srgbClr val="005964"/>
    <a:srgbClr val="FF6600"/>
    <a:srgbClr val="FFCC99"/>
    <a:srgbClr val="FF9933"/>
    <a:srgbClr val="004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78879" autoAdjust="0"/>
  </p:normalViewPr>
  <p:slideViewPr>
    <p:cSldViewPr snapToGrid="0">
      <p:cViewPr varScale="1">
        <p:scale>
          <a:sx n="35" d="100"/>
          <a:sy n="35" d="100"/>
        </p:scale>
        <p:origin x="54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6C7B2-2C32-498A-96FA-BB15116FDF4D}" type="datetimeFigureOut">
              <a:rPr lang="vi-VN" smtClean="0"/>
              <a:t>26/09/2023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431E7-3991-483A-AF29-42BA424A4B46}" type="slidenum">
              <a:rPr lang="vi-VN" smtClean="0"/>
              <a:t>‹#›</a:t>
            </a:fld>
            <a:endParaRPr lang="vi-VN"/>
          </a:p>
        </p:txBody>
      </p:sp>
    </p:spTree>
    <p:extLst>
      <p:ext uri="{BB962C8B-B14F-4D97-AF65-F5344CB8AC3E}">
        <p14:creationId xmlns:p14="http://schemas.microsoft.com/office/powerpoint/2010/main" val="225280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6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Trên</a:t>
            </a:r>
            <a:r>
              <a:rPr lang="en-US" altLang="zh-CN" dirty="0"/>
              <a:t> </a:t>
            </a:r>
            <a:r>
              <a:rPr lang="en-US" altLang="zh-CN" dirty="0" err="1"/>
              <a:t>các</a:t>
            </a:r>
            <a:r>
              <a:rPr lang="en-US" altLang="zh-CN" dirty="0"/>
              <a:t> remote </a:t>
            </a:r>
            <a:r>
              <a:rPr lang="en-US" altLang="zh-CN" dirty="0" err="1"/>
              <a:t>máy</a:t>
            </a:r>
            <a:r>
              <a:rPr lang="en-US" altLang="zh-CN" dirty="0"/>
              <a:t> </a:t>
            </a:r>
            <a:r>
              <a:rPr lang="en-US" altLang="zh-CN" dirty="0" err="1"/>
              <a:t>lạnh</a:t>
            </a:r>
            <a:r>
              <a:rPr lang="en-US" altLang="zh-CN" dirty="0"/>
              <a:t> </a:t>
            </a:r>
            <a:r>
              <a:rPr lang="en-US" altLang="zh-CN" dirty="0" err="1"/>
              <a:t>có</a:t>
            </a:r>
            <a:r>
              <a:rPr lang="en-US" altLang="zh-CN" dirty="0"/>
              <a:t> </a:t>
            </a:r>
            <a:r>
              <a:rPr lang="en-US" altLang="zh-CN" dirty="0" err="1"/>
              <a:t>chức</a:t>
            </a:r>
            <a:r>
              <a:rPr lang="en-US" altLang="zh-CN" dirty="0"/>
              <a:t> </a:t>
            </a:r>
            <a:r>
              <a:rPr lang="en-US" altLang="zh-CN" dirty="0" err="1"/>
              <a:t>năng</a:t>
            </a:r>
            <a:r>
              <a:rPr lang="en-US" altLang="zh-CN" dirty="0"/>
              <a:t> </a:t>
            </a:r>
            <a:r>
              <a:rPr lang="en-US" altLang="zh-CN" dirty="0" err="1"/>
              <a:t>chuyển</a:t>
            </a:r>
            <a:r>
              <a:rPr lang="en-US" altLang="zh-CN" dirty="0"/>
              <a:t> thang </a:t>
            </a:r>
            <a:r>
              <a:rPr lang="en-US" altLang="zh-CN" dirty="0" err="1"/>
              <a:t>nhiệt</a:t>
            </a:r>
            <a:r>
              <a:rPr lang="en-US" altLang="zh-CN" dirty="0"/>
              <a:t> </a:t>
            </a:r>
            <a:r>
              <a:rPr lang="en-US" altLang="zh-CN" dirty="0" err="1"/>
              <a:t>độ</a:t>
            </a:r>
            <a:r>
              <a:rPr lang="en-US" altLang="zh-CN" dirty="0"/>
              <a:t> </a:t>
            </a:r>
            <a:r>
              <a:rPr lang="en-US" altLang="zh-CN" dirty="0" err="1"/>
              <a:t>từ</a:t>
            </a:r>
            <a:r>
              <a:rPr lang="en-US" altLang="zh-CN" dirty="0"/>
              <a:t> </a:t>
            </a:r>
            <a:r>
              <a:rPr lang="en-US" altLang="zh-CN" dirty="0" err="1"/>
              <a:t>độ</a:t>
            </a:r>
            <a:r>
              <a:rPr lang="en-US" altLang="zh-CN" dirty="0"/>
              <a:t> C </a:t>
            </a:r>
            <a:r>
              <a:rPr lang="en-US" altLang="zh-CN" dirty="0">
                <a:sym typeface="Wingdings" panose="05000000000000000000" pitchFamily="2" charset="2"/>
              </a:rPr>
              <a:t> </a:t>
            </a:r>
            <a:r>
              <a:rPr lang="en-US" altLang="zh-CN" dirty="0" err="1">
                <a:sym typeface="Wingdings" panose="05000000000000000000" pitchFamily="2" charset="2"/>
              </a:rPr>
              <a:t>độ</a:t>
            </a:r>
            <a:r>
              <a:rPr lang="en-US" altLang="zh-CN" dirty="0">
                <a:sym typeface="Wingdings" panose="05000000000000000000" pitchFamily="2" charset="2"/>
              </a:rPr>
              <a:t> F</a:t>
            </a:r>
          </a:p>
          <a:p>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147857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1742,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(1701 - 1744)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°C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17</a:t>
            </a:fld>
            <a:endParaRPr lang="vi-VN"/>
          </a:p>
        </p:txBody>
      </p:sp>
    </p:spTree>
    <p:extLst>
      <p:ext uri="{BB962C8B-B14F-4D97-AF65-F5344CB8AC3E}">
        <p14:creationId xmlns:p14="http://schemas.microsoft.com/office/powerpoint/2010/main" val="1545545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1742,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(1701 - 1744)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°C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18</a:t>
            </a:fld>
            <a:endParaRPr lang="vi-VN"/>
          </a:p>
        </p:txBody>
      </p:sp>
    </p:spTree>
    <p:extLst>
      <p:ext uri="{BB962C8B-B14F-4D97-AF65-F5344CB8AC3E}">
        <p14:creationId xmlns:p14="http://schemas.microsoft.com/office/powerpoint/2010/main" val="68567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22</a:t>
            </a:fld>
            <a:endParaRPr lang="vi-VN"/>
          </a:p>
        </p:txBody>
      </p:sp>
    </p:spTree>
    <p:extLst>
      <p:ext uri="{BB962C8B-B14F-4D97-AF65-F5344CB8AC3E}">
        <p14:creationId xmlns:p14="http://schemas.microsoft.com/office/powerpoint/2010/main" val="618871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3137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02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27</a:t>
            </a:fld>
            <a:endParaRPr lang="vi-VN"/>
          </a:p>
        </p:txBody>
      </p:sp>
    </p:spTree>
    <p:extLst>
      <p:ext uri="{BB962C8B-B14F-4D97-AF65-F5344CB8AC3E}">
        <p14:creationId xmlns:p14="http://schemas.microsoft.com/office/powerpoint/2010/main" val="1199269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3380488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257705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232875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3</a:t>
            </a:fld>
            <a:endParaRPr lang="vi-VN"/>
          </a:p>
        </p:txBody>
      </p:sp>
    </p:spTree>
    <p:extLst>
      <p:ext uri="{BB962C8B-B14F-4D97-AF65-F5344CB8AC3E}">
        <p14:creationId xmlns:p14="http://schemas.microsoft.com/office/powerpoint/2010/main" val="159861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94644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2752362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62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37</a:t>
            </a:fld>
            <a:endParaRPr lang="vi-VN"/>
          </a:p>
        </p:txBody>
      </p:sp>
    </p:spTree>
    <p:extLst>
      <p:ext uri="{BB962C8B-B14F-4D97-AF65-F5344CB8AC3E}">
        <p14:creationId xmlns:p14="http://schemas.microsoft.com/office/powerpoint/2010/main" val="246015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làm</a:t>
            </a:r>
            <a:r>
              <a:rPr lang="en-US" dirty="0"/>
              <a:t> </a:t>
            </a:r>
            <a:r>
              <a:rPr lang="en-US" dirty="0" err="1"/>
              <a:t>nhóm</a:t>
            </a:r>
            <a:r>
              <a:rPr lang="en-US" dirty="0"/>
              <a:t> </a:t>
            </a:r>
            <a:r>
              <a:rPr lang="en-US" dirty="0" err="1"/>
              <a:t>và</a:t>
            </a:r>
            <a:r>
              <a:rPr lang="en-US" dirty="0"/>
              <a:t> </a:t>
            </a:r>
            <a:r>
              <a:rPr lang="en-US" dirty="0" err="1"/>
              <a:t>làm</a:t>
            </a:r>
            <a:r>
              <a:rPr lang="en-US" dirty="0"/>
              <a:t> </a:t>
            </a:r>
            <a:r>
              <a:rPr lang="en-US" dirty="0" err="1"/>
              <a:t>cá</a:t>
            </a:r>
            <a:r>
              <a:rPr lang="en-US" dirty="0"/>
              <a:t> </a:t>
            </a:r>
            <a:r>
              <a:rPr lang="en-US" dirty="0" err="1"/>
              <a:t>nhân</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số</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74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làm</a:t>
            </a:r>
            <a:r>
              <a:rPr lang="en-US" dirty="0"/>
              <a:t> </a:t>
            </a:r>
            <a:r>
              <a:rPr lang="en-US" dirty="0" err="1"/>
              <a:t>nhóm</a:t>
            </a:r>
            <a:r>
              <a:rPr lang="en-US" dirty="0"/>
              <a:t> </a:t>
            </a:r>
            <a:r>
              <a:rPr lang="en-US" dirty="0" err="1"/>
              <a:t>và</a:t>
            </a:r>
            <a:r>
              <a:rPr lang="en-US" dirty="0"/>
              <a:t> </a:t>
            </a:r>
            <a:r>
              <a:rPr lang="en-US" dirty="0" err="1"/>
              <a:t>làm</a:t>
            </a:r>
            <a:r>
              <a:rPr lang="en-US" dirty="0"/>
              <a:t> </a:t>
            </a:r>
            <a:r>
              <a:rPr lang="en-US" dirty="0" err="1"/>
              <a:t>cá</a:t>
            </a:r>
            <a:r>
              <a:rPr lang="en-US" dirty="0"/>
              <a:t> </a:t>
            </a:r>
            <a:r>
              <a:rPr lang="en-US" dirty="0" err="1"/>
              <a:t>nhân</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số</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19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41</a:t>
            </a:fld>
            <a:endParaRPr lang="vi-VN"/>
          </a:p>
        </p:txBody>
      </p:sp>
    </p:spTree>
    <p:extLst>
      <p:ext uri="{BB962C8B-B14F-4D97-AF65-F5344CB8AC3E}">
        <p14:creationId xmlns:p14="http://schemas.microsoft.com/office/powerpoint/2010/main" val="1490997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42</a:t>
            </a:fld>
            <a:endParaRPr lang="zh-CN" altLang="en-US"/>
          </a:p>
        </p:txBody>
      </p:sp>
    </p:spTree>
    <p:extLst>
      <p:ext uri="{BB962C8B-B14F-4D97-AF65-F5344CB8AC3E}">
        <p14:creationId xmlns:p14="http://schemas.microsoft.com/office/powerpoint/2010/main" val="369213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Thực</a:t>
            </a:r>
            <a:r>
              <a:rPr lang="en-US" dirty="0"/>
              <a:t> </a:t>
            </a:r>
            <a:r>
              <a:rPr lang="en-US" dirty="0" err="1"/>
              <a:t>hiện</a:t>
            </a:r>
            <a:r>
              <a:rPr lang="en-US" dirty="0"/>
              <a:t> </a:t>
            </a:r>
            <a:r>
              <a:rPr lang="en-US" dirty="0" err="1"/>
              <a:t>đo</a:t>
            </a:r>
            <a:r>
              <a:rPr lang="en-US" dirty="0"/>
              <a:t> </a:t>
            </a:r>
            <a:r>
              <a:rPr lang="en-US" dirty="0" err="1"/>
              <a:t>nhiệt</a:t>
            </a:r>
            <a:r>
              <a:rPr lang="en-US" dirty="0"/>
              <a:t> </a:t>
            </a:r>
            <a:r>
              <a:rPr lang="en-US" dirty="0" err="1"/>
              <a:t>độ</a:t>
            </a:r>
            <a:r>
              <a:rPr lang="en-US" dirty="0"/>
              <a:t> </a:t>
            </a:r>
            <a:r>
              <a:rPr lang="en-US" dirty="0" err="1"/>
              <a:t>cơ</a:t>
            </a:r>
            <a:r>
              <a:rPr lang="en-US" dirty="0"/>
              <a:t> </a:t>
            </a:r>
            <a:r>
              <a:rPr lang="en-US" dirty="0" err="1"/>
              <a:t>thể</a:t>
            </a:r>
            <a:r>
              <a:rPr lang="en-US" dirty="0"/>
              <a:t> ở </a:t>
            </a:r>
            <a:r>
              <a:rPr lang="en-US" dirty="0" err="1"/>
              <a:t>nhà</a:t>
            </a:r>
            <a:r>
              <a:rPr lang="en-US" dirty="0"/>
              <a:t>.</a:t>
            </a:r>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43</a:t>
            </a:fld>
            <a:endParaRPr lang="vi-VN"/>
          </a:p>
        </p:txBody>
      </p:sp>
    </p:spTree>
    <p:extLst>
      <p:ext uri="{BB962C8B-B14F-4D97-AF65-F5344CB8AC3E}">
        <p14:creationId xmlns:p14="http://schemas.microsoft.com/office/powerpoint/2010/main" val="1297786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Hoàn</a:t>
            </a:r>
            <a:r>
              <a:rPr lang="en-US" dirty="0"/>
              <a:t> </a:t>
            </a:r>
            <a:r>
              <a:rPr lang="en-US" dirty="0" err="1"/>
              <a:t>thành</a:t>
            </a:r>
            <a:r>
              <a:rPr lang="en-US" dirty="0"/>
              <a:t> </a:t>
            </a:r>
            <a:r>
              <a:rPr lang="en-US" dirty="0" err="1"/>
              <a:t>bảng</a:t>
            </a:r>
            <a:r>
              <a:rPr lang="en-US" dirty="0"/>
              <a:t> </a:t>
            </a:r>
            <a:r>
              <a:rPr lang="en-US" dirty="0" err="1"/>
              <a:t>số</a:t>
            </a:r>
            <a:r>
              <a:rPr lang="en-US" dirty="0"/>
              <a:t> </a:t>
            </a:r>
            <a:r>
              <a:rPr lang="en-US" dirty="0" err="1"/>
              <a:t>liệu</a:t>
            </a:r>
            <a:r>
              <a:rPr lang="en-US" dirty="0"/>
              <a:t> </a:t>
            </a:r>
            <a:r>
              <a:rPr lang="en-US" dirty="0" err="1"/>
              <a:t>trong</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số</a:t>
            </a:r>
            <a:r>
              <a:rPr lang="en-US" dirty="0"/>
              <a:t> 2</a:t>
            </a:r>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44</a:t>
            </a:fld>
            <a:endParaRPr lang="vi-VN"/>
          </a:p>
        </p:txBody>
      </p:sp>
    </p:spTree>
    <p:extLst>
      <p:ext uri="{BB962C8B-B14F-4D97-AF65-F5344CB8AC3E}">
        <p14:creationId xmlns:p14="http://schemas.microsoft.com/office/powerpoint/2010/main" val="83357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4</a:t>
            </a:fld>
            <a:endParaRPr lang="vi-VN"/>
          </a:p>
        </p:txBody>
      </p:sp>
    </p:spTree>
    <p:extLst>
      <p:ext uri="{BB962C8B-B14F-4D97-AF65-F5344CB8AC3E}">
        <p14:creationId xmlns:p14="http://schemas.microsoft.com/office/powerpoint/2010/main" val="1967589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Cùng</a:t>
            </a:r>
            <a:r>
              <a:rPr lang="en-US" dirty="0"/>
              <a:t> </a:t>
            </a:r>
            <a:r>
              <a:rPr lang="en-US" dirty="0" err="1"/>
              <a:t>một</a:t>
            </a:r>
            <a:r>
              <a:rPr lang="en-US" dirty="0"/>
              <a:t> </a:t>
            </a:r>
            <a:r>
              <a:rPr lang="en-US" dirty="0" err="1"/>
              <a:t>chất</a:t>
            </a:r>
            <a:r>
              <a:rPr lang="en-US" dirty="0"/>
              <a:t> </a:t>
            </a:r>
            <a:r>
              <a:rPr lang="en-US" dirty="0" err="1"/>
              <a:t>nhưng</a:t>
            </a:r>
            <a:r>
              <a:rPr lang="en-US" dirty="0"/>
              <a:t> </a:t>
            </a:r>
            <a:r>
              <a:rPr lang="en-US" dirty="0" err="1"/>
              <a:t>nếu</a:t>
            </a:r>
            <a:r>
              <a:rPr lang="en-US" dirty="0"/>
              <a:t> </a:t>
            </a:r>
            <a:r>
              <a:rPr lang="en-US" dirty="0" err="1"/>
              <a:t>đang</a:t>
            </a:r>
            <a:r>
              <a:rPr lang="en-US" dirty="0"/>
              <a:t> ở </a:t>
            </a:r>
            <a:r>
              <a:rPr lang="en-US" dirty="0" err="1"/>
              <a:t>nhiệt</a:t>
            </a:r>
            <a:r>
              <a:rPr lang="en-US" dirty="0"/>
              <a:t> </a:t>
            </a:r>
            <a:r>
              <a:rPr lang="en-US" dirty="0" err="1"/>
              <a:t>độ</a:t>
            </a:r>
            <a:r>
              <a:rPr lang="en-US" dirty="0"/>
              <a:t> </a:t>
            </a:r>
            <a:r>
              <a:rPr lang="en-US" dirty="0" err="1"/>
              <a:t>khác</a:t>
            </a:r>
            <a:r>
              <a:rPr lang="en-US" dirty="0"/>
              <a:t> </a:t>
            </a:r>
            <a:r>
              <a:rPr lang="en-US" dirty="0" err="1"/>
              <a:t>nhau</a:t>
            </a:r>
            <a:r>
              <a:rPr lang="en-US" dirty="0"/>
              <a:t> </a:t>
            </a:r>
            <a:r>
              <a:rPr lang="en-US" dirty="0" err="1"/>
              <a:t>sẽ</a:t>
            </a:r>
            <a:r>
              <a:rPr lang="en-US" dirty="0"/>
              <a:t> </a:t>
            </a:r>
            <a:r>
              <a:rPr lang="en-US" dirty="0" err="1"/>
              <a:t>tồn</a:t>
            </a:r>
            <a:r>
              <a:rPr lang="en-US" dirty="0"/>
              <a:t> </a:t>
            </a:r>
            <a:r>
              <a:rPr lang="en-US" dirty="0" err="1"/>
              <a:t>tại</a:t>
            </a:r>
            <a:r>
              <a:rPr lang="en-US" dirty="0"/>
              <a:t> ở </a:t>
            </a:r>
            <a:r>
              <a:rPr lang="en-US" dirty="0" err="1"/>
              <a:t>các</a:t>
            </a:r>
            <a:r>
              <a:rPr lang="en-US" dirty="0"/>
              <a:t> </a:t>
            </a:r>
            <a:r>
              <a:rPr lang="en-US" dirty="0" err="1"/>
              <a:t>thể</a:t>
            </a:r>
            <a:r>
              <a:rPr lang="en-US" dirty="0"/>
              <a:t> </a:t>
            </a:r>
            <a:r>
              <a:rPr lang="en-US" dirty="0" err="1"/>
              <a:t>khác</a:t>
            </a:r>
            <a:r>
              <a:rPr lang="en-US" dirty="0"/>
              <a:t> </a:t>
            </a:r>
            <a:r>
              <a:rPr lang="en-US" dirty="0" err="1"/>
              <a:t>nhau</a:t>
            </a:r>
            <a:r>
              <a:rPr lang="en-US" dirty="0"/>
              <a:t>.</a:t>
            </a:r>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46</a:t>
            </a:fld>
            <a:endParaRPr lang="vi-VN"/>
          </a:p>
        </p:txBody>
      </p:sp>
    </p:spTree>
    <p:extLst>
      <p:ext uri="{BB962C8B-B14F-4D97-AF65-F5344CB8AC3E}">
        <p14:creationId xmlns:p14="http://schemas.microsoft.com/office/powerpoint/2010/main" val="139966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5</a:t>
            </a:fld>
            <a:endParaRPr lang="vi-VN"/>
          </a:p>
        </p:txBody>
      </p:sp>
    </p:spTree>
    <p:extLst>
      <p:ext uri="{BB962C8B-B14F-4D97-AF65-F5344CB8AC3E}">
        <p14:creationId xmlns:p14="http://schemas.microsoft.com/office/powerpoint/2010/main" val="370712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6</a:t>
            </a:fld>
            <a:endParaRPr lang="vi-VN"/>
          </a:p>
        </p:txBody>
      </p:sp>
    </p:spTree>
    <p:extLst>
      <p:ext uri="{BB962C8B-B14F-4D97-AF65-F5344CB8AC3E}">
        <p14:creationId xmlns:p14="http://schemas.microsoft.com/office/powerpoint/2010/main" val="388896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12</a:t>
            </a:fld>
            <a:endParaRPr lang="vi-VN"/>
          </a:p>
        </p:txBody>
      </p:sp>
    </p:spTree>
    <p:extLst>
      <p:ext uri="{BB962C8B-B14F-4D97-AF65-F5344CB8AC3E}">
        <p14:creationId xmlns:p14="http://schemas.microsoft.com/office/powerpoint/2010/main" val="1542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6431E7-3991-483A-AF29-42BA424A4B46}" type="slidenum">
              <a:rPr lang="vi-VN" smtClean="0"/>
              <a:t>13</a:t>
            </a:fld>
            <a:endParaRPr lang="vi-VN"/>
          </a:p>
        </p:txBody>
      </p:sp>
    </p:spTree>
    <p:extLst>
      <p:ext uri="{BB962C8B-B14F-4D97-AF65-F5344CB8AC3E}">
        <p14:creationId xmlns:p14="http://schemas.microsoft.com/office/powerpoint/2010/main" val="410147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14</a:t>
            </a:fld>
            <a:endParaRPr lang="vi-VN"/>
          </a:p>
        </p:txBody>
      </p:sp>
    </p:spTree>
    <p:extLst>
      <p:ext uri="{BB962C8B-B14F-4D97-AF65-F5344CB8AC3E}">
        <p14:creationId xmlns:p14="http://schemas.microsoft.com/office/powerpoint/2010/main" val="200278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6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CDB30C-38C5-49DB-A966-3D53F6E6ED2A}"/>
              </a:ext>
            </a:extLst>
          </p:cNvPr>
          <p:cNvSpPr>
            <a:spLocks noGrp="1"/>
          </p:cNvSpPr>
          <p:nvPr>
            <p:ph type="ctrTitle"/>
          </p:nvPr>
        </p:nvSpPr>
        <p:spPr>
          <a:xfrm>
            <a:off x="1524000" y="1122363"/>
            <a:ext cx="9144000" cy="2387600"/>
          </a:xfrm>
        </p:spPr>
        <p:txBody>
          <a:bodyPr anchor="b"/>
          <a:lstStyle>
            <a:lvl1pPr algn="ctr">
              <a:defRPr sz="6000"/>
            </a:lvl1pPr>
          </a:lstStyle>
          <a:p>
            <a:r>
              <a:rPr lang="vi-VN" dirty="0"/>
              <a:t>Bấm để sửa kiểu tiêu đề Bản cái</a:t>
            </a:r>
          </a:p>
        </p:txBody>
      </p:sp>
      <p:sp>
        <p:nvSpPr>
          <p:cNvPr id="3" name="Tiêu đề phụ 2">
            <a:extLst>
              <a:ext uri="{FF2B5EF4-FFF2-40B4-BE49-F238E27FC236}">
                <a16:creationId xmlns:a16="http://schemas.microsoft.com/office/drawing/2014/main" id="{255AE505-BD2F-43EE-85E5-6EAA6BB97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D8D3326C-1A7E-463E-862B-31F2028701D4}"/>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11457728-FDE8-4F49-9DB6-1AFB59E01C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9225853-2B1D-4813-9339-24D65F8400B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158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66CC0E4-23D8-49AE-8ACD-2F47A369EB34}"/>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7A619294-C46F-4F36-9D4D-48C80A6FBC6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2118701-E651-40A5-83DB-7B127F35C27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7741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CCE5CB2-07C2-4DF6-AA49-3F2B8CC6895A}"/>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61860B01-04D6-447B-8ABB-C944E80023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8AA5238-4D8F-4004-9044-A263897208C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2825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4B7043C-E8BE-461A-93D6-3A2B21E22523}"/>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6965EA28-DE9B-49AC-9C40-4B3B0195500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8EA8CBB-4E22-4F4F-A9A1-41F7606E6E0E}"/>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5972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2FC38774-AC44-4DB7-B485-BEBDF488375F}"/>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8B0A10B1-8E16-4CDC-8D6F-05CC79B52B2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236FB9-F156-4DED-B23E-7A062F4BF247}"/>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7108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10670F29-074A-4B81-876B-5E2493EFA422}"/>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6" name="Chỗ dành sẵn cho Chân trang 5">
            <a:extLst>
              <a:ext uri="{FF2B5EF4-FFF2-40B4-BE49-F238E27FC236}">
                <a16:creationId xmlns:a16="http://schemas.microsoft.com/office/drawing/2014/main" id="{A36814D4-EB2A-4421-9CB5-B625F137E76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7FE3ADF-9BCE-480E-A293-665367B3F2E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45605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
        <p:nvSpPr>
          <p:cNvPr id="7" name="Chỗ dành sẵn cho Ngày tháng 6">
            <a:extLst>
              <a:ext uri="{FF2B5EF4-FFF2-40B4-BE49-F238E27FC236}">
                <a16:creationId xmlns:a16="http://schemas.microsoft.com/office/drawing/2014/main" id="{84FDB650-28D6-429F-8E61-C4AD680B8365}"/>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8" name="Chỗ dành sẵn cho Chân trang 7">
            <a:extLst>
              <a:ext uri="{FF2B5EF4-FFF2-40B4-BE49-F238E27FC236}">
                <a16:creationId xmlns:a16="http://schemas.microsoft.com/office/drawing/2014/main" id="{B297B0DF-2C80-4881-82F0-F85BB70A80E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D0D2FAA-B69A-4FE2-8863-FAAC8264B29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68515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9A34307E-DDB8-4FCE-B9CE-698266B02BA3}"/>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4" name="Chỗ dành sẵn cho Chân trang 3">
            <a:extLst>
              <a:ext uri="{FF2B5EF4-FFF2-40B4-BE49-F238E27FC236}">
                <a16:creationId xmlns:a16="http://schemas.microsoft.com/office/drawing/2014/main" id="{F16BAC7A-9750-4632-8408-A86D5D01B1B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0C14D5B-1C4D-4C20-A559-36107D567950}"/>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14274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AB7641B-9C56-4C49-8580-DCDE906EA34C}"/>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3" name="Chỗ dành sẵn cho Chân trang 2">
            <a:extLst>
              <a:ext uri="{FF2B5EF4-FFF2-40B4-BE49-F238E27FC236}">
                <a16:creationId xmlns:a16="http://schemas.microsoft.com/office/drawing/2014/main" id="{D65EE2EB-01D6-4F52-AE2D-67E75C60A0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EB60AB9-F72B-41B9-BF78-C9447DAE31C9}"/>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2743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BE4CA8A9-6179-41FF-B2C0-F847D889A5F4}"/>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6" name="Chỗ dành sẵn cho Chân trang 5">
            <a:extLst>
              <a:ext uri="{FF2B5EF4-FFF2-40B4-BE49-F238E27FC236}">
                <a16:creationId xmlns:a16="http://schemas.microsoft.com/office/drawing/2014/main" id="{E24D307D-4348-4019-989F-786632A075A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964DDB76-94AE-4DEB-AB64-EBC04169DE58}"/>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8171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60239104-85DE-48AB-9A49-33DE35B4C66D}"/>
              </a:ext>
            </a:extLst>
          </p:cNvPr>
          <p:cNvSpPr>
            <a:spLocks noGrp="1"/>
          </p:cNvSpPr>
          <p:nvPr>
            <p:ph type="dt" sz="half" idx="10"/>
          </p:nvPr>
        </p:nvSpPr>
        <p:spPr/>
        <p:txBody>
          <a:bodyPr/>
          <a:lstStyle/>
          <a:p>
            <a:fld id="{5123B033-94A9-4ACB-BB46-BE9117363489}" type="datetimeFigureOut">
              <a:rPr lang="vi-VN" smtClean="0"/>
              <a:t>26/09/2023</a:t>
            </a:fld>
            <a:endParaRPr lang="vi-VN"/>
          </a:p>
        </p:txBody>
      </p:sp>
      <p:sp>
        <p:nvSpPr>
          <p:cNvPr id="6" name="Chỗ dành sẵn cho Chân trang 5">
            <a:extLst>
              <a:ext uri="{FF2B5EF4-FFF2-40B4-BE49-F238E27FC236}">
                <a16:creationId xmlns:a16="http://schemas.microsoft.com/office/drawing/2014/main" id="{414292D2-C33E-47B6-A1CC-B8B5ECB8D8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7DDC9A1-DFE2-4C45-A1D5-EAFFB634763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9357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6E931A-7951-4558-A451-7E2A90657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dirty="0"/>
              <a:t>Bấm để sửa kiểu tiêu đề Bản cái</a:t>
            </a:r>
          </a:p>
        </p:txBody>
      </p:sp>
      <p:sp>
        <p:nvSpPr>
          <p:cNvPr id="3" name="Chỗ dành sẵn cho Văn bản 2">
            <a:extLst>
              <a:ext uri="{FF2B5EF4-FFF2-40B4-BE49-F238E27FC236}">
                <a16:creationId xmlns:a16="http://schemas.microsoft.com/office/drawing/2014/main" id="{42251912-2C89-4F60-BB54-CD566C621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2B2484E-9A45-452D-A596-3B4F1EAE6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3B033-94A9-4ACB-BB46-BE9117363489}" type="datetimeFigureOut">
              <a:rPr lang="vi-VN" smtClean="0"/>
              <a:t>26/09/2023</a:t>
            </a:fld>
            <a:endParaRPr lang="vi-VN"/>
          </a:p>
        </p:txBody>
      </p:sp>
      <p:sp>
        <p:nvSpPr>
          <p:cNvPr id="5" name="Chỗ dành sẵn cho Chân trang 4">
            <a:extLst>
              <a:ext uri="{FF2B5EF4-FFF2-40B4-BE49-F238E27FC236}">
                <a16:creationId xmlns:a16="http://schemas.microsoft.com/office/drawing/2014/main" id="{08C2E350-5F48-4CDD-BDF9-129DD25C7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E30A446-124C-4CCA-98C7-B8C063201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267F-54E4-405D-A09C-BBC0865B4643}" type="slidenum">
              <a:rPr lang="vi-VN" smtClean="0"/>
              <a:t>‹#›</a:t>
            </a:fld>
            <a:endParaRPr lang="vi-VN"/>
          </a:p>
        </p:txBody>
      </p:sp>
    </p:spTree>
    <p:extLst>
      <p:ext uri="{BB962C8B-B14F-4D97-AF65-F5344CB8AC3E}">
        <p14:creationId xmlns:p14="http://schemas.microsoft.com/office/powerpoint/2010/main" val="426240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as73iXh-Ao8?start=120&amp;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as73iXh-Ao8?start=295&amp;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as73iXh-Ao8?start=42&amp;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133601" y="1288284"/>
            <a:ext cx="7924800" cy="1607316"/>
          </a:xfrm>
          <a:prstGeom prst="rect">
            <a:avLst/>
          </a:prstGeom>
          <a:noFill/>
          <a:ln w="9525">
            <a:noFill/>
            <a:miter lim="800000"/>
            <a:headEnd/>
            <a:tailEnd/>
          </a:ln>
        </p:spPr>
        <p:txBody>
          <a:bodyPr/>
          <a:lstStyle/>
          <a:p>
            <a:pPr algn="ctr">
              <a:lnSpc>
                <a:spcPct val="110000"/>
              </a:lnSpc>
              <a:spcAft>
                <a:spcPts val="300"/>
              </a:spcAft>
              <a:buClr>
                <a:srgbClr val="44546A"/>
              </a:buClr>
              <a:buSzPct val="70000"/>
              <a:defRPr/>
            </a:pPr>
            <a:r>
              <a:rPr lang="vi-VN" sz="5400" b="1" dirty="0">
                <a:solidFill>
                  <a:srgbClr val="FFFF00"/>
                </a:solidFill>
                <a:latin typeface="+mj-lt"/>
                <a:ea typeface="Tahoma" panose="020B0604030504040204" pitchFamily="34" charset="0"/>
                <a:cs typeface="Tahoma" panose="020B0604030504040204" pitchFamily="34" charset="0"/>
              </a:rPr>
              <a:t>Tiết 13,14,15 – Bài 4:</a:t>
            </a:r>
          </a:p>
          <a:p>
            <a:pPr algn="ctr">
              <a:lnSpc>
                <a:spcPct val="110000"/>
              </a:lnSpc>
              <a:spcAft>
                <a:spcPts val="300"/>
              </a:spcAft>
              <a:buClr>
                <a:srgbClr val="44546A"/>
              </a:buClr>
              <a:buSzPct val="70000"/>
              <a:defRPr/>
            </a:pPr>
            <a:r>
              <a:rPr lang="vi-VN" sz="5400" b="1" dirty="0">
                <a:solidFill>
                  <a:srgbClr val="FFFF00"/>
                </a:solidFill>
                <a:latin typeface="+mj-lt"/>
                <a:ea typeface="Tahoma" panose="020B0604030504040204" pitchFamily="34" charset="0"/>
                <a:cs typeface="Tahoma" panose="020B0604030504040204" pitchFamily="34" charset="0"/>
              </a:rPr>
              <a:t>ĐO NHIỆT ĐỘ</a:t>
            </a:r>
          </a:p>
          <a:p>
            <a:pPr algn="ctr">
              <a:lnSpc>
                <a:spcPct val="110000"/>
              </a:lnSpc>
              <a:spcAft>
                <a:spcPts val="300"/>
              </a:spcAft>
              <a:buClr>
                <a:srgbClr val="44546A"/>
              </a:buClr>
              <a:buSzPct val="70000"/>
              <a:defRPr/>
            </a:pPr>
            <a:endParaRPr lang="en-US" sz="5400" b="1" dirty="0">
              <a:solidFill>
                <a:prstClr val="white"/>
              </a:solidFill>
              <a:latin typeface="+mj-lt"/>
              <a:ea typeface="Tahoma" panose="020B0604030504040204" pitchFamily="34" charset="0"/>
              <a:cs typeface="Tahoma" panose="020B0604030504040204" pitchFamily="34" charset="0"/>
            </a:endParaRPr>
          </a:p>
          <a:p>
            <a:pPr algn="ctr">
              <a:lnSpc>
                <a:spcPct val="110000"/>
              </a:lnSpc>
              <a:spcAft>
                <a:spcPts val="300"/>
              </a:spcAft>
              <a:buClr>
                <a:srgbClr val="44546A"/>
              </a:buClr>
              <a:buSzPct val="70000"/>
              <a:defRPr/>
            </a:pPr>
            <a:endParaRPr lang="en-US" sz="5400" dirty="0">
              <a:solidFill>
                <a:srgbClr val="FFFF00"/>
              </a:solidFill>
              <a:latin typeface="+mj-lt"/>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40E45AC7-5C27-4635-B8D9-9B0F83E88792}"/>
              </a:ext>
            </a:extLst>
          </p:cNvPr>
          <p:cNvCxnSpPr>
            <a:cxnSpLocks/>
          </p:cNvCxnSpPr>
          <p:nvPr/>
        </p:nvCxnSpPr>
        <p:spPr>
          <a:xfrm>
            <a:off x="2575560" y="3117102"/>
            <a:ext cx="7040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99137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DEED6B48-54ED-4553-8D1D-6D1BDB67E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91" y="1970678"/>
            <a:ext cx="4490021" cy="3161763"/>
          </a:xfrm>
          <a:prstGeom prst="rect">
            <a:avLst/>
          </a:prstGeom>
          <a:ln>
            <a:noFill/>
          </a:ln>
          <a:effectLst>
            <a:softEdge rad="112500"/>
          </a:effectLst>
        </p:spPr>
      </p:pic>
      <p:pic>
        <p:nvPicPr>
          <p:cNvPr id="3" name="Picture 14">
            <a:extLst>
              <a:ext uri="{FF2B5EF4-FFF2-40B4-BE49-F238E27FC236}">
                <a16:creationId xmlns:a16="http://schemas.microsoft.com/office/drawing/2014/main" id="{5C88883D-F1C0-490D-A4D6-60F5E31B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120" y="1871520"/>
            <a:ext cx="4915961" cy="3260921"/>
          </a:xfrm>
          <a:prstGeom prst="ellipse">
            <a:avLst/>
          </a:prstGeom>
          <a:ln>
            <a:noFill/>
          </a:ln>
          <a:effectLst>
            <a:softEdge rad="112500"/>
          </a:effectLst>
        </p:spPr>
      </p:pic>
      <p:sp>
        <p:nvSpPr>
          <p:cNvPr id="4" name="Title 1">
            <a:extLst>
              <a:ext uri="{FF2B5EF4-FFF2-40B4-BE49-F238E27FC236}">
                <a16:creationId xmlns:a16="http://schemas.microsoft.com/office/drawing/2014/main" id="{13570540-B18C-4434-B403-88ABD17D8CE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D63A049-9345-4D09-B312-E7D4BAED4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 y="1865503"/>
            <a:ext cx="4908705" cy="3166356"/>
          </a:xfrm>
          <a:prstGeom prst="rect">
            <a:avLst/>
          </a:prstGeom>
        </p:spPr>
      </p:pic>
      <p:pic>
        <p:nvPicPr>
          <p:cNvPr id="3" name="Picture 9">
            <a:extLst>
              <a:ext uri="{FF2B5EF4-FFF2-40B4-BE49-F238E27FC236}">
                <a16:creationId xmlns:a16="http://schemas.microsoft.com/office/drawing/2014/main" id="{BD70E438-1E33-456E-B813-B2D242537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984" y="1838696"/>
            <a:ext cx="5666895" cy="3193163"/>
          </a:xfrm>
          <a:prstGeom prst="rect">
            <a:avLst/>
          </a:prstGeom>
        </p:spPr>
      </p:pic>
      <p:sp>
        <p:nvSpPr>
          <p:cNvPr id="4" name="Title 1">
            <a:extLst>
              <a:ext uri="{FF2B5EF4-FFF2-40B4-BE49-F238E27FC236}">
                <a16:creationId xmlns:a16="http://schemas.microsoft.com/office/drawing/2014/main" id="{1D29EC81-532C-4603-90AC-8FB0CF001328}"/>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36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95D32A73-0560-4E9A-89F0-E99324BA7397}"/>
              </a:ext>
            </a:extLst>
          </p:cNvPr>
          <p:cNvSpPr txBox="1"/>
          <p:nvPr/>
        </p:nvSpPr>
        <p:spPr>
          <a:xfrm>
            <a:off x="1092267" y="3429000"/>
            <a:ext cx="6341999" cy="148117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p>
          <a:p>
            <a:pPr marL="457200" indent="-457200">
              <a:lnSpc>
                <a:spcPct val="150000"/>
              </a:lnSpc>
              <a:buFont typeface="Arial" panose="020B0604020202020204" pitchFamily="34" charset="0"/>
              <a:buChar char="•"/>
            </a:pP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thấp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p>
        </p:txBody>
      </p:sp>
      <p:sp>
        <p:nvSpPr>
          <p:cNvPr id="4" name="Title 1">
            <a:extLst>
              <a:ext uri="{FF2B5EF4-FFF2-40B4-BE49-F238E27FC236}">
                <a16:creationId xmlns:a16="http://schemas.microsoft.com/office/drawing/2014/main" id="{86584173-4A5E-4961-A017-67985C6DFC20}"/>
              </a:ext>
            </a:extLst>
          </p:cNvPr>
          <p:cNvSpPr txBox="1">
            <a:spLocks noChangeArrowheads="1"/>
          </p:cNvSpPr>
          <p:nvPr/>
        </p:nvSpPr>
        <p:spPr bwMode="auto">
          <a:xfrm>
            <a:off x="986414" y="1932262"/>
            <a:ext cx="9108562" cy="902378"/>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altLang="vi-VN" sz="3200" kern="0" dirty="0" err="1">
                <a:solidFill>
                  <a:schemeClr val="bg1"/>
                </a:solidFill>
                <a:latin typeface="Times New Roman" panose="02020603050405020304" pitchFamily="18" charset="0"/>
                <a:cs typeface="Times New Roman" panose="02020603050405020304" pitchFamily="18" charset="0"/>
              </a:rPr>
              <a:t>Nhiệt</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độ</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là</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số</a:t>
            </a:r>
            <a:r>
              <a:rPr lang="vi-VN" altLang="vi-VN" sz="3200" kern="0" dirty="0">
                <a:solidFill>
                  <a:schemeClr val="bg1"/>
                </a:solidFill>
                <a:latin typeface="Times New Roman" panose="02020603050405020304" pitchFamily="18" charset="0"/>
                <a:cs typeface="Times New Roman" panose="02020603050405020304" pitchFamily="18" charset="0"/>
              </a:rPr>
              <a:t> đo </a:t>
            </a:r>
            <a:r>
              <a:rPr lang="vi-VN" altLang="vi-VN" sz="3200" kern="0" dirty="0" err="1">
                <a:solidFill>
                  <a:schemeClr val="bg1"/>
                </a:solidFill>
                <a:latin typeface="Times New Roman" panose="02020603050405020304" pitchFamily="18" charset="0"/>
                <a:cs typeface="Times New Roman" panose="02020603050405020304" pitchFamily="18" charset="0"/>
              </a:rPr>
              <a:t>độ</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rgbClr val="FFFF00"/>
                </a:solidFill>
                <a:latin typeface="Times New Roman" panose="02020603050405020304" pitchFamily="18" charset="0"/>
                <a:cs typeface="Times New Roman" panose="02020603050405020304" pitchFamily="18" charset="0"/>
              </a:rPr>
              <a:t>nóng</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rgbClr val="FFFF00"/>
                </a:solidFill>
                <a:latin typeface="Times New Roman" panose="02020603050405020304" pitchFamily="18" charset="0"/>
                <a:cs typeface="Times New Roman" panose="02020603050405020304" pitchFamily="18" charset="0"/>
              </a:rPr>
              <a:t>lạnh</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của</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vật</a:t>
            </a:r>
            <a:r>
              <a:rPr lang="vi-VN" altLang="vi-VN" sz="3200" kern="0" dirty="0">
                <a:solidFill>
                  <a:schemeClr val="bg1"/>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45ABFA93-506F-4825-BAE0-981FC920988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1. NHIỆT ĐỘ LÀ GÌ?</a:t>
            </a:r>
            <a:endParaRPr lang="vi-VN" altLang="vi-VN" sz="3200" b="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8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Dấu hỏi, s của những người sử dụng máy tính, Biểu tượng máy tính, Máy vi  tí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2172" y="2240893"/>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7">
            <a:extLst>
              <a:ext uri="{FF2B5EF4-FFF2-40B4-BE49-F238E27FC236}">
                <a16:creationId xmlns:a16="http://schemas.microsoft.com/office/drawing/2014/main" id="{8D7F2555-F781-BD74-B492-35316FA208A5}"/>
              </a:ext>
            </a:extLst>
          </p:cNvPr>
          <p:cNvSpPr/>
          <p:nvPr/>
        </p:nvSpPr>
        <p:spPr>
          <a:xfrm>
            <a:off x="2481833" y="0"/>
            <a:ext cx="5929766" cy="3204957"/>
          </a:xfrm>
          <a:prstGeom prst="cloudCallout">
            <a:avLst>
              <a:gd name="adj1" fmla="val -48295"/>
              <a:gd name="adj2" fmla="val 47014"/>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vi-VN" altLang="en-US" sz="4000" b="1" dirty="0">
                <a:solidFill>
                  <a:schemeClr val="tx1"/>
                </a:solidFill>
                <a:latin typeface="Times New Roman" pitchFamily="18" charset="0"/>
                <a:cs typeface="Times New Roman" pitchFamily="18" charset="0"/>
              </a:rPr>
              <a:t>Để đo nhiệt độ ta dùng dụng cụ gì?</a:t>
            </a:r>
            <a:endParaRPr lang="en-US" alt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4595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95D32A73-0560-4E9A-89F0-E99324BA7397}"/>
              </a:ext>
            </a:extLst>
          </p:cNvPr>
          <p:cNvSpPr txBox="1"/>
          <p:nvPr/>
        </p:nvSpPr>
        <p:spPr>
          <a:xfrm>
            <a:off x="934612" y="2264752"/>
            <a:ext cx="6341999" cy="148117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p>
          <a:p>
            <a:pPr marL="457200" indent="-457200">
              <a:lnSpc>
                <a:spcPct val="150000"/>
              </a:lnSpc>
              <a:buFont typeface="Arial" panose="020B0604020202020204" pitchFamily="34" charset="0"/>
              <a:buChar char="•"/>
            </a:pP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thấp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p>
        </p:txBody>
      </p:sp>
      <p:sp>
        <p:nvSpPr>
          <p:cNvPr id="4" name="Title 1">
            <a:extLst>
              <a:ext uri="{FF2B5EF4-FFF2-40B4-BE49-F238E27FC236}">
                <a16:creationId xmlns:a16="http://schemas.microsoft.com/office/drawing/2014/main" id="{86584173-4A5E-4961-A017-67985C6DFC20}"/>
              </a:ext>
            </a:extLst>
          </p:cNvPr>
          <p:cNvSpPr txBox="1">
            <a:spLocks noChangeArrowheads="1"/>
          </p:cNvSpPr>
          <p:nvPr/>
        </p:nvSpPr>
        <p:spPr bwMode="auto">
          <a:xfrm>
            <a:off x="671104" y="1080924"/>
            <a:ext cx="9108562" cy="902378"/>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altLang="vi-VN" sz="3200" kern="0" dirty="0" err="1">
                <a:solidFill>
                  <a:schemeClr val="bg1"/>
                </a:solidFill>
                <a:latin typeface="Times New Roman" panose="02020603050405020304" pitchFamily="18" charset="0"/>
                <a:cs typeface="Times New Roman" panose="02020603050405020304" pitchFamily="18" charset="0"/>
              </a:rPr>
              <a:t>Nhiệt</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độ</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là</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số</a:t>
            </a:r>
            <a:r>
              <a:rPr lang="vi-VN" altLang="vi-VN" sz="3200" kern="0" dirty="0">
                <a:solidFill>
                  <a:schemeClr val="bg1"/>
                </a:solidFill>
                <a:latin typeface="Times New Roman" panose="02020603050405020304" pitchFamily="18" charset="0"/>
                <a:cs typeface="Times New Roman" panose="02020603050405020304" pitchFamily="18" charset="0"/>
              </a:rPr>
              <a:t> đo </a:t>
            </a:r>
            <a:r>
              <a:rPr lang="vi-VN" altLang="vi-VN" sz="3200" kern="0" dirty="0" err="1">
                <a:solidFill>
                  <a:schemeClr val="bg1"/>
                </a:solidFill>
                <a:latin typeface="Times New Roman" panose="02020603050405020304" pitchFamily="18" charset="0"/>
                <a:cs typeface="Times New Roman" panose="02020603050405020304" pitchFamily="18" charset="0"/>
              </a:rPr>
              <a:t>độ</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rgbClr val="FFFF00"/>
                </a:solidFill>
                <a:latin typeface="Times New Roman" panose="02020603050405020304" pitchFamily="18" charset="0"/>
                <a:cs typeface="Times New Roman" panose="02020603050405020304" pitchFamily="18" charset="0"/>
              </a:rPr>
              <a:t>nóng</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rgbClr val="FFFF00"/>
                </a:solidFill>
                <a:latin typeface="Times New Roman" panose="02020603050405020304" pitchFamily="18" charset="0"/>
                <a:cs typeface="Times New Roman" panose="02020603050405020304" pitchFamily="18" charset="0"/>
              </a:rPr>
              <a:t>lạnh</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của</a:t>
            </a:r>
            <a:r>
              <a:rPr lang="vi-VN" altLang="vi-VN" sz="3200" kern="0" dirty="0">
                <a:solidFill>
                  <a:schemeClr val="bg1"/>
                </a:solidFill>
                <a:latin typeface="Times New Roman" panose="02020603050405020304" pitchFamily="18" charset="0"/>
                <a:cs typeface="Times New Roman" panose="02020603050405020304" pitchFamily="18" charset="0"/>
              </a:rPr>
              <a:t> </a:t>
            </a:r>
            <a:r>
              <a:rPr lang="vi-VN" altLang="vi-VN" sz="3200" kern="0" dirty="0" err="1">
                <a:solidFill>
                  <a:schemeClr val="bg1"/>
                </a:solidFill>
                <a:latin typeface="Times New Roman" panose="02020603050405020304" pitchFamily="18" charset="0"/>
                <a:cs typeface="Times New Roman" panose="02020603050405020304" pitchFamily="18" charset="0"/>
              </a:rPr>
              <a:t>vật</a:t>
            </a:r>
            <a:r>
              <a:rPr lang="vi-VN" altLang="vi-VN" sz="3200" kern="0" dirty="0">
                <a:solidFill>
                  <a:schemeClr val="bg1"/>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45ABFA93-506F-4825-BAE0-981FC920988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1. NHIỆT ĐỘ LÀ GÌ?</a:t>
            </a:r>
            <a:endParaRPr lang="vi-VN" altLang="vi-VN" sz="3200" b="1" u="sng"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BB5BA9A-72FC-4910-3754-9EF25AA093C5}"/>
              </a:ext>
            </a:extLst>
          </p:cNvPr>
          <p:cNvSpPr txBox="1">
            <a:spLocks noChangeArrowheads="1"/>
          </p:cNvSpPr>
          <p:nvPr/>
        </p:nvSpPr>
        <p:spPr bwMode="auto">
          <a:xfrm>
            <a:off x="671104" y="4027377"/>
            <a:ext cx="10096744" cy="902378"/>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altLang="vi-VN" sz="3200" kern="0">
                <a:solidFill>
                  <a:schemeClr val="bg1"/>
                </a:solidFill>
                <a:latin typeface="Times New Roman" panose="02020603050405020304" pitchFamily="18" charset="0"/>
                <a:cs typeface="Times New Roman" panose="02020603050405020304" pitchFamily="18" charset="0"/>
              </a:rPr>
              <a:t>Nhiệt độ được đo bằng NHIỆT KẾ theo thang đo xác định</a:t>
            </a:r>
            <a:endParaRPr lang="vi-VN" altLang="vi-VN" sz="3200" kern="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4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859280" y="2377440"/>
            <a:ext cx="8473440" cy="2103120"/>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II. THANG ĐO NHIỆT ĐỘ XEN – XI - ỚT</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3822597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5">
            <a:extLst>
              <a:ext uri="{FF2B5EF4-FFF2-40B4-BE49-F238E27FC236}">
                <a16:creationId xmlns:a16="http://schemas.microsoft.com/office/drawing/2014/main" id="{5280657A-5A3A-449A-BE68-AA4DB5767658}"/>
              </a:ext>
            </a:extLst>
          </p:cNvPr>
          <p:cNvPicPr>
            <a:picLocks noChangeAspect="1"/>
          </p:cNvPicPr>
          <p:nvPr/>
        </p:nvPicPr>
        <p:blipFill>
          <a:blip r:embed="rId3"/>
          <a:stretch>
            <a:fillRect/>
          </a:stretch>
        </p:blipFill>
        <p:spPr>
          <a:xfrm>
            <a:off x="3367702" y="1720829"/>
            <a:ext cx="7496064" cy="4306828"/>
          </a:xfrm>
          <a:prstGeom prst="rect">
            <a:avLst/>
          </a:prstGeom>
          <a:ln>
            <a:noFill/>
          </a:ln>
          <a:effectLst>
            <a:softEdge rad="112500"/>
          </a:effectLst>
        </p:spPr>
      </p:pic>
      <p:pic>
        <p:nvPicPr>
          <p:cNvPr id="19" name="Picture 18">
            <a:extLst>
              <a:ext uri="{FF2B5EF4-FFF2-40B4-BE49-F238E27FC236}">
                <a16:creationId xmlns:a16="http://schemas.microsoft.com/office/drawing/2014/main" id="{749D717A-BF15-440B-90EC-37F04D3BD629}"/>
              </a:ext>
            </a:extLst>
          </p:cNvPr>
          <p:cNvPicPr>
            <a:picLocks noChangeAspect="1"/>
          </p:cNvPicPr>
          <p:nvPr/>
        </p:nvPicPr>
        <p:blipFill rotWithShape="1">
          <a:blip r:embed="rId4"/>
          <a:srcRect l="33026" t="3622" r="32895"/>
          <a:stretch/>
        </p:blipFill>
        <p:spPr>
          <a:xfrm>
            <a:off x="1609397" y="1688026"/>
            <a:ext cx="1690148" cy="4339631"/>
          </a:xfrm>
          <a:prstGeom prst="rect">
            <a:avLst/>
          </a:prstGeom>
          <a:ln>
            <a:noFill/>
          </a:ln>
          <a:effectLst>
            <a:softEdge rad="112500"/>
          </a:effectLst>
        </p:spPr>
      </p:pic>
      <p:sp>
        <p:nvSpPr>
          <p:cNvPr id="15" name="Oval 14">
            <a:extLst>
              <a:ext uri="{FF2B5EF4-FFF2-40B4-BE49-F238E27FC236}">
                <a16:creationId xmlns:a16="http://schemas.microsoft.com/office/drawing/2014/main" id="{E3E80624-3AFC-4A6E-A4FD-06282A07793C}"/>
              </a:ext>
            </a:extLst>
          </p:cNvPr>
          <p:cNvSpPr/>
          <p:nvPr/>
        </p:nvSpPr>
        <p:spPr>
          <a:xfrm>
            <a:off x="2673361" y="2265348"/>
            <a:ext cx="363088" cy="5290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84C80959-0251-4D98-BE0A-01410A236394}"/>
              </a:ext>
            </a:extLst>
          </p:cNvPr>
          <p:cNvSpPr txBox="1"/>
          <p:nvPr/>
        </p:nvSpPr>
        <p:spPr>
          <a:xfrm>
            <a:off x="1389888" y="310896"/>
            <a:ext cx="9253728" cy="707886"/>
          </a:xfrm>
          <a:prstGeom prst="rect">
            <a:avLst/>
          </a:prstGeom>
          <a:noFill/>
        </p:spPr>
        <p:txBody>
          <a:bodyPr wrap="square" rtlCol="0">
            <a:spAutoFit/>
          </a:bodyPr>
          <a:lstStyle/>
          <a:p>
            <a:pPr algn="ct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lang="vi-VN"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39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9906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NHIỆT KẾ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BÁCH PHÂN </a:t>
            </a: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VÀ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THANG NHIỆT ĐỘ C</a:t>
            </a:r>
            <a:endParaRPr lang="en-US" sz="28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Anders</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C</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elsius</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701</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Điển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698957" y="6182381"/>
            <a:ext cx="6794086"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NĂM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1742</a:t>
            </a: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 ĐÃ ĐỀ XUẤT THANG ĐO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ĐỘ C</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Anders Celsius | Anders Celsius For Kids | DK Find Out">
            <a:extLst>
              <a:ext uri="{FF2B5EF4-FFF2-40B4-BE49-F238E27FC236}">
                <a16:creationId xmlns:a16="http://schemas.microsoft.com/office/drawing/2014/main" id="{53D5C74E-2144-482C-8F3A-6BB563D8EA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5129" r="10256"/>
          <a:stretch/>
        </p:blipFill>
        <p:spPr bwMode="auto">
          <a:xfrm>
            <a:off x="4876800" y="1219200"/>
            <a:ext cx="2514600" cy="2971800"/>
          </a:xfrm>
          <a:prstGeom prst="roundRect">
            <a:avLst>
              <a:gd name="adj" fmla="val 858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8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12482-1A28-4372-8116-43C71177BF7E}"/>
              </a:ext>
            </a:extLst>
          </p:cNvPr>
          <p:cNvPicPr>
            <a:picLocks noChangeAspect="1"/>
          </p:cNvPicPr>
          <p:nvPr/>
        </p:nvPicPr>
        <p:blipFill>
          <a:blip r:embed="rId3"/>
          <a:stretch>
            <a:fillRect/>
          </a:stretch>
        </p:blipFill>
        <p:spPr>
          <a:xfrm rot="3213428">
            <a:off x="4609500" y="-55039"/>
            <a:ext cx="265821" cy="6858000"/>
          </a:xfrm>
          <a:prstGeom prst="rect">
            <a:avLst/>
          </a:prstGeom>
        </p:spPr>
      </p:pic>
      <p:pic>
        <p:nvPicPr>
          <p:cNvPr id="6" name="Picture 5">
            <a:extLst>
              <a:ext uri="{FF2B5EF4-FFF2-40B4-BE49-F238E27FC236}">
                <a16:creationId xmlns:a16="http://schemas.microsoft.com/office/drawing/2014/main" id="{80FD26BA-C9C8-4BF8-8290-34CE8F3DB849}"/>
              </a:ext>
            </a:extLst>
          </p:cNvPr>
          <p:cNvPicPr>
            <a:picLocks noChangeAspect="1"/>
          </p:cNvPicPr>
          <p:nvPr/>
        </p:nvPicPr>
        <p:blipFill>
          <a:blip r:embed="rId4"/>
          <a:stretch>
            <a:fillRect/>
          </a:stretch>
        </p:blipFill>
        <p:spPr>
          <a:xfrm rot="3255428">
            <a:off x="6826450" y="-427795"/>
            <a:ext cx="278020" cy="6858000"/>
          </a:xfrm>
          <a:prstGeom prst="rect">
            <a:avLst/>
          </a:prstGeom>
        </p:spPr>
      </p:pic>
      <p:sp>
        <p:nvSpPr>
          <p:cNvPr id="7" name="Rectangle 6">
            <a:extLst>
              <a:ext uri="{FF2B5EF4-FFF2-40B4-BE49-F238E27FC236}">
                <a16:creationId xmlns:a16="http://schemas.microsoft.com/office/drawing/2014/main" id="{37FCD1E8-B150-4141-A8AE-6F03FEC46BC9}"/>
              </a:ext>
            </a:extLst>
          </p:cNvPr>
          <p:cNvSpPr>
            <a:spLocks noChangeArrowheads="1"/>
          </p:cNvSpPr>
          <p:nvPr/>
        </p:nvSpPr>
        <p:spPr bwMode="auto">
          <a:xfrm>
            <a:off x="7011094" y="3925520"/>
            <a:ext cx="2818707" cy="1000049"/>
          </a:xfrm>
          <a:prstGeom prst="rect">
            <a:avLst/>
          </a:prstGeom>
          <a:noFill/>
          <a:ln w="9525">
            <a:noFill/>
            <a:miter lim="800000"/>
            <a:headEnd/>
            <a:tailEnd/>
          </a:ln>
        </p:spPr>
        <p:txBody>
          <a:bodyPr/>
          <a:lstStyle/>
          <a:p>
            <a:pPr marL="270272" indent="-270272" algn="r">
              <a:spcAft>
                <a:spcPts val="600"/>
              </a:spcAft>
              <a:buClr>
                <a:schemeClr val="tx2"/>
              </a:buClr>
              <a:buSzPct val="70000"/>
            </a:pPr>
            <a:r>
              <a:rPr lang="vi-VN" sz="2400" b="1" u="sng" dirty="0" err="1">
                <a:solidFill>
                  <a:schemeClr val="bg1"/>
                </a:solidFill>
                <a:latin typeface="Tahoma" panose="020B0604030504040204" pitchFamily="34" charset="0"/>
                <a:ea typeface="Tahoma" panose="020B0604030504040204" pitchFamily="34" charset="0"/>
              </a:rPr>
              <a:t>Độ</a:t>
            </a:r>
            <a:r>
              <a:rPr lang="vi-VN" sz="2400" b="1" u="sng" dirty="0">
                <a:solidFill>
                  <a:schemeClr val="bg1"/>
                </a:solidFill>
                <a:latin typeface="Tahoma" panose="020B0604030504040204" pitchFamily="34" charset="0"/>
                <a:ea typeface="Tahoma" panose="020B0604030504040204" pitchFamily="34" charset="0"/>
              </a:rPr>
              <a:t> C </a:t>
            </a:r>
            <a:r>
              <a:rPr lang="vi-VN" sz="2400" b="1" u="sng" dirty="0" err="1">
                <a:solidFill>
                  <a:schemeClr val="bg1"/>
                </a:solidFill>
                <a:latin typeface="Tahoma" panose="020B0604030504040204" pitchFamily="34" charset="0"/>
                <a:ea typeface="Tahoma" panose="020B0604030504040204" pitchFamily="34" charset="0"/>
              </a:rPr>
              <a:t>thường</a:t>
            </a:r>
            <a:r>
              <a:rPr lang="vi-VN" sz="2400" b="1" u="sng" dirty="0">
                <a:solidFill>
                  <a:schemeClr val="bg1"/>
                </a:solidFill>
                <a:latin typeface="Tahoma" panose="020B0604030504040204" pitchFamily="34" charset="0"/>
                <a:ea typeface="Tahoma" panose="020B0604030504040204" pitchFamily="34" charset="0"/>
              </a:rPr>
              <a:t> </a:t>
            </a:r>
          </a:p>
          <a:p>
            <a:pPr marL="270272" indent="-270272" algn="r">
              <a:spcAft>
                <a:spcPts val="600"/>
              </a:spcAft>
              <a:buClr>
                <a:schemeClr val="tx2"/>
              </a:buClr>
              <a:buSzPct val="70000"/>
            </a:pPr>
            <a:r>
              <a:rPr lang="vi-VN" sz="2400" b="1" u="sng" dirty="0" err="1">
                <a:solidFill>
                  <a:schemeClr val="bg1"/>
                </a:solidFill>
                <a:latin typeface="Tahoma" panose="020B0604030504040204" pitchFamily="34" charset="0"/>
                <a:ea typeface="Tahoma" panose="020B0604030504040204" pitchFamily="34" charset="0"/>
              </a:rPr>
              <a:t>được</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ký</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hiệu</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là</a:t>
            </a:r>
            <a:r>
              <a:rPr lang="vi-VN" sz="2400" b="1" u="sng" dirty="0">
                <a:solidFill>
                  <a:schemeClr val="bg1"/>
                </a:solidFill>
                <a:latin typeface="Tahoma" panose="020B0604030504040204" pitchFamily="34" charset="0"/>
                <a:ea typeface="Tahoma" panose="020B0604030504040204" pitchFamily="34" charset="0"/>
              </a:rPr>
              <a:t> </a:t>
            </a:r>
            <a:r>
              <a:rPr lang="vi-VN" sz="2400" b="1" u="sng" baseline="30000" dirty="0" err="1">
                <a:solidFill>
                  <a:srgbClr val="FFFF00"/>
                </a:solidFill>
                <a:latin typeface="Tahoma" panose="020B0604030504040204" pitchFamily="34" charset="0"/>
                <a:ea typeface="Tahoma" panose="020B0604030504040204" pitchFamily="34" charset="0"/>
              </a:rPr>
              <a:t>o</a:t>
            </a:r>
            <a:r>
              <a:rPr lang="vi-VN" sz="2400" b="1" u="sng" dirty="0" err="1">
                <a:solidFill>
                  <a:srgbClr val="FFFF00"/>
                </a:solidFill>
                <a:latin typeface="Tahoma" panose="020B0604030504040204" pitchFamily="34" charset="0"/>
                <a:ea typeface="Tahoma" panose="020B0604030504040204" pitchFamily="34" charset="0"/>
              </a:rPr>
              <a:t>C</a:t>
            </a:r>
            <a:endParaRPr lang="en-US" sz="2400" b="1" u="sng" dirty="0">
              <a:solidFill>
                <a:srgbClr val="FFFF00"/>
              </a:solidFill>
              <a:latin typeface="Tahoma" panose="020B0604030504040204" pitchFamily="34" charset="0"/>
              <a:ea typeface="Tahoma" panose="020B0604030504040204" pitchFamily="34" charset="0"/>
            </a:endParaRPr>
          </a:p>
        </p:txBody>
      </p:sp>
      <p:sp>
        <p:nvSpPr>
          <p:cNvPr id="8" name="Rectangle 7">
            <a:extLst>
              <a:ext uri="{FF2B5EF4-FFF2-40B4-BE49-F238E27FC236}">
                <a16:creationId xmlns:a16="http://schemas.microsoft.com/office/drawing/2014/main" id="{47C9AA38-93A5-4B79-A0BA-3014C692E092}"/>
              </a:ext>
            </a:extLst>
          </p:cNvPr>
          <p:cNvSpPr>
            <a:spLocks noChangeArrowheads="1"/>
          </p:cNvSpPr>
          <p:nvPr/>
        </p:nvSpPr>
        <p:spPr bwMode="auto">
          <a:xfrm>
            <a:off x="3835400" y="5916170"/>
            <a:ext cx="6019800" cy="533399"/>
          </a:xfrm>
          <a:prstGeom prst="rect">
            <a:avLst/>
          </a:prstGeom>
          <a:noFill/>
          <a:ln w="9525">
            <a:noFill/>
            <a:miter lim="800000"/>
            <a:headEnd/>
            <a:tailEnd/>
          </a:ln>
        </p:spPr>
        <p:txBody>
          <a:bodyPr/>
          <a:lstStyle/>
          <a:p>
            <a:pPr marL="270272" indent="-270272" algn="r">
              <a:spcAft>
                <a:spcPts val="600"/>
              </a:spcAft>
              <a:buClr>
                <a:schemeClr val="tx2"/>
              </a:buClr>
              <a:buSzPct val="70000"/>
            </a:pPr>
            <a:r>
              <a:rPr lang="vi-VN" sz="2400" b="1" u="sng" dirty="0" err="1">
                <a:solidFill>
                  <a:schemeClr val="bg1"/>
                </a:solidFill>
                <a:latin typeface="Tahoma" panose="020B0604030504040204" pitchFamily="34" charset="0"/>
                <a:ea typeface="Tahoma" panose="020B0604030504040204" pitchFamily="34" charset="0"/>
              </a:rPr>
              <a:t>Nhiệt</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độ</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rgbClr val="FFFF00"/>
                </a:solidFill>
                <a:latin typeface="Tahoma" panose="020B0604030504040204" pitchFamily="34" charset="0"/>
                <a:ea typeface="Tahoma" panose="020B0604030504040204" pitchFamily="34" charset="0"/>
              </a:rPr>
              <a:t>nóng</a:t>
            </a:r>
            <a:r>
              <a:rPr lang="vi-VN" sz="2400" b="1" u="sng" dirty="0">
                <a:solidFill>
                  <a:srgbClr val="FFFF00"/>
                </a:solidFill>
                <a:latin typeface="Tahoma" panose="020B0604030504040204" pitchFamily="34" charset="0"/>
                <a:ea typeface="Tahoma" panose="020B0604030504040204" pitchFamily="34" charset="0"/>
              </a:rPr>
              <a:t> </a:t>
            </a:r>
            <a:r>
              <a:rPr lang="vi-VN" sz="2400" b="1" u="sng" dirty="0" err="1">
                <a:solidFill>
                  <a:srgbClr val="FFFF00"/>
                </a:solidFill>
                <a:latin typeface="Tahoma" panose="020B0604030504040204" pitchFamily="34" charset="0"/>
                <a:ea typeface="Tahoma" panose="020B0604030504040204" pitchFamily="34" charset="0"/>
              </a:rPr>
              <a:t>chảy</a:t>
            </a:r>
            <a:r>
              <a:rPr lang="vi-VN" sz="2400" b="1" u="sng" dirty="0">
                <a:solidFill>
                  <a:schemeClr val="bg1"/>
                </a:solidFill>
                <a:latin typeface="Tahoma" panose="020B0604030504040204" pitchFamily="34" charset="0"/>
                <a:ea typeface="Tahoma" panose="020B0604030504040204" pitchFamily="34" charset="0"/>
              </a:rPr>
              <a:t>/</a:t>
            </a:r>
            <a:r>
              <a:rPr lang="vi-VN" sz="2400" b="1" u="sng" dirty="0">
                <a:solidFill>
                  <a:srgbClr val="FFFF00"/>
                </a:solidFill>
                <a:latin typeface="Tahoma" panose="020B0604030504040204" pitchFamily="34" charset="0"/>
                <a:ea typeface="Tahoma" panose="020B0604030504040204" pitchFamily="34" charset="0"/>
              </a:rPr>
              <a:t>đông </a:t>
            </a:r>
            <a:r>
              <a:rPr lang="vi-VN" sz="2400" b="1" u="sng" dirty="0" err="1">
                <a:solidFill>
                  <a:srgbClr val="FFFF00"/>
                </a:solidFill>
                <a:latin typeface="Tahoma" panose="020B0604030504040204" pitchFamily="34" charset="0"/>
                <a:ea typeface="Tahoma" panose="020B0604030504040204" pitchFamily="34" charset="0"/>
              </a:rPr>
              <a:t>đặc</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của</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nước</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là</a:t>
            </a:r>
            <a:r>
              <a:rPr lang="vi-VN" sz="2400" b="1" u="sng" dirty="0">
                <a:solidFill>
                  <a:schemeClr val="bg1"/>
                </a:solidFill>
                <a:latin typeface="Tahoma" panose="020B0604030504040204" pitchFamily="34" charset="0"/>
                <a:ea typeface="Tahoma" panose="020B0604030504040204" pitchFamily="34" charset="0"/>
              </a:rPr>
              <a:t> </a:t>
            </a:r>
            <a:r>
              <a:rPr lang="vi-VN" sz="2400" b="1" u="sng" dirty="0">
                <a:solidFill>
                  <a:srgbClr val="FFFF00"/>
                </a:solidFill>
                <a:latin typeface="Tahoma" panose="020B0604030504040204" pitchFamily="34" charset="0"/>
                <a:ea typeface="Tahoma" panose="020B0604030504040204" pitchFamily="34" charset="0"/>
              </a:rPr>
              <a:t>0 </a:t>
            </a:r>
            <a:r>
              <a:rPr lang="vi-VN" sz="2400" b="1" u="sng" baseline="30000" dirty="0" err="1">
                <a:solidFill>
                  <a:srgbClr val="FFFF00"/>
                </a:solidFill>
                <a:latin typeface="Tahoma" panose="020B0604030504040204" pitchFamily="34" charset="0"/>
                <a:ea typeface="Tahoma" panose="020B0604030504040204" pitchFamily="34" charset="0"/>
              </a:rPr>
              <a:t>o</a:t>
            </a:r>
            <a:r>
              <a:rPr lang="vi-VN" sz="2400" b="1" u="sng" dirty="0" err="1">
                <a:solidFill>
                  <a:srgbClr val="FFFF00"/>
                </a:solidFill>
                <a:latin typeface="Tahoma" panose="020B0604030504040204" pitchFamily="34" charset="0"/>
                <a:ea typeface="Tahoma" panose="020B0604030504040204" pitchFamily="34" charset="0"/>
              </a:rPr>
              <a:t>C</a:t>
            </a:r>
            <a:endParaRPr lang="en-US" sz="2400" b="1" u="sng" dirty="0">
              <a:solidFill>
                <a:srgbClr val="FFFF00"/>
              </a:solidFill>
              <a:latin typeface="Tahoma" panose="020B0604030504040204" pitchFamily="34" charset="0"/>
              <a:ea typeface="Tahoma" panose="020B0604030504040204" pitchFamily="34" charset="0"/>
            </a:endParaRPr>
          </a:p>
        </p:txBody>
      </p:sp>
      <p:sp>
        <p:nvSpPr>
          <p:cNvPr id="9" name="Rectangle 8">
            <a:extLst>
              <a:ext uri="{FF2B5EF4-FFF2-40B4-BE49-F238E27FC236}">
                <a16:creationId xmlns:a16="http://schemas.microsoft.com/office/drawing/2014/main" id="{8586C5EE-4A87-4876-ABB9-29623E0AC00B}"/>
              </a:ext>
            </a:extLst>
          </p:cNvPr>
          <p:cNvSpPr>
            <a:spLocks noChangeArrowheads="1"/>
          </p:cNvSpPr>
          <p:nvPr/>
        </p:nvSpPr>
        <p:spPr bwMode="auto">
          <a:xfrm>
            <a:off x="3810000" y="5154169"/>
            <a:ext cx="6019800" cy="533399"/>
          </a:xfrm>
          <a:prstGeom prst="rect">
            <a:avLst/>
          </a:prstGeom>
          <a:noFill/>
          <a:ln w="9525">
            <a:noFill/>
            <a:miter lim="800000"/>
            <a:headEnd/>
            <a:tailEnd/>
          </a:ln>
        </p:spPr>
        <p:txBody>
          <a:bodyPr/>
          <a:lstStyle/>
          <a:p>
            <a:pPr marL="270272" indent="-270272" algn="r">
              <a:spcAft>
                <a:spcPts val="600"/>
              </a:spcAft>
              <a:buClr>
                <a:schemeClr val="tx2"/>
              </a:buClr>
              <a:buSzPct val="70000"/>
            </a:pPr>
            <a:r>
              <a:rPr lang="vi-VN" sz="2400" b="1" u="sng" dirty="0" err="1">
                <a:solidFill>
                  <a:schemeClr val="bg1"/>
                </a:solidFill>
                <a:latin typeface="Tahoma" panose="020B0604030504040204" pitchFamily="34" charset="0"/>
                <a:ea typeface="Tahoma" panose="020B0604030504040204" pitchFamily="34" charset="0"/>
              </a:rPr>
              <a:t>Nhiệt</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độ</a:t>
            </a:r>
            <a:r>
              <a:rPr lang="vi-VN" sz="2400" b="1" u="sng" dirty="0">
                <a:solidFill>
                  <a:schemeClr val="bg1"/>
                </a:solidFill>
                <a:latin typeface="Tahoma" panose="020B0604030504040204" pitchFamily="34" charset="0"/>
                <a:ea typeface="Tahoma" panose="020B0604030504040204" pitchFamily="34" charset="0"/>
              </a:rPr>
              <a:t> </a:t>
            </a:r>
            <a:r>
              <a:rPr lang="vi-VN" sz="2400" b="1" u="sng" dirty="0">
                <a:solidFill>
                  <a:srgbClr val="FFFF00"/>
                </a:solidFill>
                <a:latin typeface="Tahoma" panose="020B0604030504040204" pitchFamily="34" charset="0"/>
                <a:ea typeface="Tahoma" panose="020B0604030504040204" pitchFamily="34" charset="0"/>
              </a:rPr>
              <a:t>sôi</a:t>
            </a:r>
            <a:r>
              <a:rPr lang="vi-VN" sz="2400" b="1" u="sng" dirty="0">
                <a:solidFill>
                  <a:schemeClr val="bg1"/>
                </a:solidFill>
                <a:latin typeface="Tahoma" panose="020B0604030504040204" pitchFamily="34" charset="0"/>
                <a:ea typeface="Tahoma" panose="020B0604030504040204" pitchFamily="34" charset="0"/>
              </a:rPr>
              <a:t>/</a:t>
            </a:r>
            <a:r>
              <a:rPr lang="vi-VN" sz="2400" b="1" u="sng" dirty="0" err="1">
                <a:solidFill>
                  <a:srgbClr val="FFFF00"/>
                </a:solidFill>
                <a:latin typeface="Tahoma" panose="020B0604030504040204" pitchFamily="34" charset="0"/>
                <a:ea typeface="Tahoma" panose="020B0604030504040204" pitchFamily="34" charset="0"/>
              </a:rPr>
              <a:t>hóa</a:t>
            </a:r>
            <a:r>
              <a:rPr lang="vi-VN" sz="2400" b="1" u="sng" dirty="0">
                <a:solidFill>
                  <a:srgbClr val="FFFF00"/>
                </a:solidFill>
                <a:latin typeface="Tahoma" panose="020B0604030504040204" pitchFamily="34" charset="0"/>
                <a:ea typeface="Tahoma" panose="020B0604030504040204" pitchFamily="34" charset="0"/>
              </a:rPr>
              <a:t> </a:t>
            </a:r>
            <a:r>
              <a:rPr lang="vi-VN" sz="2400" b="1" u="sng" dirty="0" err="1">
                <a:solidFill>
                  <a:srgbClr val="FFFF00"/>
                </a:solidFill>
                <a:latin typeface="Tahoma" panose="020B0604030504040204" pitchFamily="34" charset="0"/>
                <a:ea typeface="Tahoma" panose="020B0604030504040204" pitchFamily="34" charset="0"/>
              </a:rPr>
              <a:t>lỏng</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của</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nước</a:t>
            </a:r>
            <a:r>
              <a:rPr lang="vi-VN" sz="2400" b="1" u="sng" dirty="0">
                <a:solidFill>
                  <a:schemeClr val="bg1"/>
                </a:solidFill>
                <a:latin typeface="Tahoma" panose="020B0604030504040204" pitchFamily="34" charset="0"/>
                <a:ea typeface="Tahoma" panose="020B0604030504040204" pitchFamily="34" charset="0"/>
              </a:rPr>
              <a:t> </a:t>
            </a:r>
            <a:r>
              <a:rPr lang="vi-VN" sz="2400" b="1" u="sng" dirty="0" err="1">
                <a:solidFill>
                  <a:schemeClr val="bg1"/>
                </a:solidFill>
                <a:latin typeface="Tahoma" panose="020B0604030504040204" pitchFamily="34" charset="0"/>
                <a:ea typeface="Tahoma" panose="020B0604030504040204" pitchFamily="34" charset="0"/>
              </a:rPr>
              <a:t>là</a:t>
            </a:r>
            <a:r>
              <a:rPr lang="vi-VN" sz="2400" b="1" u="sng" dirty="0">
                <a:solidFill>
                  <a:schemeClr val="bg1"/>
                </a:solidFill>
                <a:latin typeface="Tahoma" panose="020B0604030504040204" pitchFamily="34" charset="0"/>
                <a:ea typeface="Tahoma" panose="020B0604030504040204" pitchFamily="34" charset="0"/>
              </a:rPr>
              <a:t> </a:t>
            </a:r>
            <a:r>
              <a:rPr lang="vi-VN" sz="2400" b="1" u="sng" dirty="0">
                <a:solidFill>
                  <a:srgbClr val="FFFF00"/>
                </a:solidFill>
                <a:latin typeface="Tahoma" panose="020B0604030504040204" pitchFamily="34" charset="0"/>
                <a:ea typeface="Tahoma" panose="020B0604030504040204" pitchFamily="34" charset="0"/>
              </a:rPr>
              <a:t>100 </a:t>
            </a:r>
            <a:r>
              <a:rPr lang="vi-VN" sz="2400" b="1" u="sng" baseline="30000" dirty="0" err="1">
                <a:solidFill>
                  <a:srgbClr val="FFFF00"/>
                </a:solidFill>
                <a:latin typeface="Tahoma" panose="020B0604030504040204" pitchFamily="34" charset="0"/>
                <a:ea typeface="Tahoma" panose="020B0604030504040204" pitchFamily="34" charset="0"/>
              </a:rPr>
              <a:t>o</a:t>
            </a:r>
            <a:r>
              <a:rPr lang="vi-VN" sz="2400" b="1" u="sng" dirty="0" err="1">
                <a:solidFill>
                  <a:srgbClr val="FFFF00"/>
                </a:solidFill>
                <a:latin typeface="Tahoma" panose="020B0604030504040204" pitchFamily="34" charset="0"/>
                <a:ea typeface="Tahoma" panose="020B0604030504040204" pitchFamily="34" charset="0"/>
              </a:rPr>
              <a:t>C</a:t>
            </a:r>
            <a:endParaRPr lang="en-US" sz="2400" b="1" u="sng" dirty="0">
              <a:solidFill>
                <a:srgbClr val="FFFF00"/>
              </a:solidFill>
              <a:latin typeface="Tahoma" panose="020B0604030504040204" pitchFamily="34" charset="0"/>
              <a:ea typeface="Tahoma" panose="020B0604030504040204" pitchFamily="34" charset="0"/>
            </a:endParaRPr>
          </a:p>
        </p:txBody>
      </p:sp>
      <p:sp>
        <p:nvSpPr>
          <p:cNvPr id="10" name="Rectangle 9">
            <a:extLst>
              <a:ext uri="{FF2B5EF4-FFF2-40B4-BE49-F238E27FC236}">
                <a16:creationId xmlns:a16="http://schemas.microsoft.com/office/drawing/2014/main" id="{F712EEB0-E3E4-4C2F-86EF-41C35D23A85C}"/>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NHIỆT KẾ </a:t>
            </a:r>
            <a:r>
              <a:rPr lang="vi-VN" sz="2800" b="1" u="sng">
                <a:solidFill>
                  <a:srgbClr val="FFFF00"/>
                </a:solidFill>
                <a:latin typeface="Tahoma" panose="020B0604030504040204" pitchFamily="34" charset="0"/>
                <a:ea typeface="Tahoma" panose="020B0604030504040204" pitchFamily="34" charset="0"/>
                <a:cs typeface="Tahoma" panose="020B0604030504040204" pitchFamily="34" charset="0"/>
              </a:rPr>
              <a:t>BÁCH PHÂN </a:t>
            </a: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VÀ </a:t>
            </a:r>
            <a:r>
              <a:rPr lang="vi-VN" sz="2800" b="1" u="sng">
                <a:solidFill>
                  <a:srgbClr val="FFFF00"/>
                </a:solidFill>
                <a:latin typeface="Tahoma" panose="020B0604030504040204" pitchFamily="34" charset="0"/>
                <a:ea typeface="Tahoma" panose="020B0604030504040204" pitchFamily="34" charset="0"/>
                <a:cs typeface="Tahoma" panose="020B0604030504040204" pitchFamily="34" charset="0"/>
              </a:rPr>
              <a:t>THANG NHIỆT ĐỘ C</a:t>
            </a:r>
            <a:endParaRPr lang="en-US" sz="2800" b="1" u="sng">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791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96FA7D-0ADC-44DB-B25F-0E2509BD9015}"/>
              </a:ext>
            </a:extLst>
          </p:cNvPr>
          <p:cNvSpPr txBox="1"/>
          <p:nvPr/>
        </p:nvSpPr>
        <p:spPr>
          <a:xfrm>
            <a:off x="2977074" y="6182381"/>
            <a:ext cx="6237852"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rPr>
              <a:t>LƯU Ý VỀ ĐỘ ÂM</a:t>
            </a:r>
            <a:endParaRPr lang="en-US" sz="2400" b="1" kern="0" dirty="0">
              <a:solidFill>
                <a:srgbClr val="FFFF00"/>
              </a:solidFill>
              <a:latin typeface="Tahoma" panose="020B0604030504040204" pitchFamily="34" charset="0"/>
              <a:ea typeface="Tahoma" panose="020B0604030504040204" pitchFamily="34" charset="0"/>
            </a:endParaRPr>
          </a:p>
        </p:txBody>
      </p:sp>
      <p:pic>
        <p:nvPicPr>
          <p:cNvPr id="3074" name="Picture 2" descr="Celsius - Wikipedia">
            <a:extLst>
              <a:ext uri="{FF2B5EF4-FFF2-40B4-BE49-F238E27FC236}">
                <a16:creationId xmlns:a16="http://schemas.microsoft.com/office/drawing/2014/main" id="{F7F3F9AF-D6ED-4B48-8C39-CAFD27278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325" y="1240103"/>
            <a:ext cx="2419350" cy="4816706"/>
          </a:xfrm>
          <a:prstGeom prst="roundRect">
            <a:avLst>
              <a:gd name="adj" fmla="val 3544"/>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64FBF13-9996-41BC-84CF-6F7D7A21C34F}"/>
              </a:ext>
            </a:extLst>
          </p:cNvPr>
          <p:cNvSpPr>
            <a:spLocks noChangeArrowheads="1"/>
          </p:cNvSpPr>
          <p:nvPr/>
        </p:nvSpPr>
        <p:spPr bwMode="auto">
          <a:xfrm>
            <a:off x="2698957" y="228600"/>
            <a:ext cx="6794089" cy="9906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NHIỆT KẾ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BÁCH PHÂN </a:t>
            </a: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VÀ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THANG NHIỆT ĐỘ C</a:t>
            </a:r>
            <a:endParaRPr lang="en-US" sz="28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39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EEF3889A-7FCC-4C22-AF50-82B4E76D26E2}"/>
              </a:ext>
            </a:extLst>
          </p:cNvPr>
          <p:cNvGrpSpPr/>
          <p:nvPr/>
        </p:nvGrpSpPr>
        <p:grpSpPr>
          <a:xfrm>
            <a:off x="1945031" y="2895123"/>
            <a:ext cx="7853563" cy="3748056"/>
            <a:chOff x="6673517" y="1376660"/>
            <a:chExt cx="9364760" cy="4083052"/>
          </a:xfrm>
        </p:grpSpPr>
        <p:sp>
          <p:nvSpPr>
            <p:cNvPr id="3" name="矩形 39">
              <a:extLst>
                <a:ext uri="{FF2B5EF4-FFF2-40B4-BE49-F238E27FC236}">
                  <a16:creationId xmlns:a16="http://schemas.microsoft.com/office/drawing/2014/main" id="{D1BD6FAD-A13C-4492-8786-7B3852C275E5}"/>
                </a:ext>
              </a:extLst>
            </p:cNvPr>
            <p:cNvSpPr>
              <a:spLocks noChangeArrowheads="1"/>
            </p:cNvSpPr>
            <p:nvPr/>
          </p:nvSpPr>
          <p:spPr bwMode="auto">
            <a:xfrm>
              <a:off x="7579636" y="1376660"/>
              <a:ext cx="8091668"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Nhiệt</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độ</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vi-VN"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và nóng lạnh</a:t>
              </a:r>
              <a:endParaRPr lang="zh-CN" altLang="en-US" sz="3200" dirty="0">
                <a:solidFill>
                  <a:schemeClr val="bg1"/>
                </a:solidFill>
                <a:latin typeface="Times New Roman" panose="02020603050405020304" pitchFamily="18" charset="0"/>
                <a:ea typeface="Elsie" panose="02000000000000000000" charset="0"/>
                <a:cs typeface="Times New Roman" panose="02020603050405020304" pitchFamily="18" charset="0"/>
              </a:endParaRPr>
            </a:p>
          </p:txBody>
        </p:sp>
        <p:sp>
          <p:nvSpPr>
            <p:cNvPr id="4" name="矩形 18">
              <a:extLst>
                <a:ext uri="{FF2B5EF4-FFF2-40B4-BE49-F238E27FC236}">
                  <a16:creationId xmlns:a16="http://schemas.microsoft.com/office/drawing/2014/main" id="{80BF7C06-A7FE-457F-9872-BC3D6E14F4D3}"/>
                </a:ext>
              </a:extLst>
            </p:cNvPr>
            <p:cNvSpPr>
              <a:spLocks noChangeArrowheads="1"/>
            </p:cNvSpPr>
            <p:nvPr/>
          </p:nvSpPr>
          <p:spPr bwMode="auto">
            <a:xfrm>
              <a:off x="7672875" y="3444657"/>
              <a:ext cx="2167242" cy="80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Nhiệt</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kế</a:t>
              </a:r>
              <a:endParaRPr lang="zh-CN" altLang="en-US" sz="3200" dirty="0">
                <a:solidFill>
                  <a:schemeClr val="bg1"/>
                </a:solidFill>
                <a:latin typeface="Times New Roman" panose="02020603050405020304" pitchFamily="18" charset="0"/>
                <a:ea typeface="Elsie" panose="02000000000000000000" charset="0"/>
                <a:cs typeface="Times New Roman" panose="02020603050405020304" pitchFamily="18" charset="0"/>
              </a:endParaRPr>
            </a:p>
          </p:txBody>
        </p:sp>
        <p:sp>
          <p:nvSpPr>
            <p:cNvPr id="5" name="矩形 39">
              <a:extLst>
                <a:ext uri="{FF2B5EF4-FFF2-40B4-BE49-F238E27FC236}">
                  <a16:creationId xmlns:a16="http://schemas.microsoft.com/office/drawing/2014/main" id="{E90F85DF-E7E8-41F8-B4B3-332B7A7EE7FB}"/>
                </a:ext>
              </a:extLst>
            </p:cNvPr>
            <p:cNvSpPr>
              <a:spLocks noChangeArrowheads="1"/>
            </p:cNvSpPr>
            <p:nvPr/>
          </p:nvSpPr>
          <p:spPr bwMode="auto">
            <a:xfrm>
              <a:off x="7672875" y="2507014"/>
              <a:ext cx="4162359"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Thang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đo</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nhiệt</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độ</a:t>
              </a:r>
              <a:endParaRPr lang="zh-CN" altLang="en-US" sz="3200" dirty="0">
                <a:solidFill>
                  <a:schemeClr val="bg1"/>
                </a:solidFill>
                <a:latin typeface="Times New Roman" panose="02020603050405020304" pitchFamily="18" charset="0"/>
                <a:ea typeface="Elsie" panose="02000000000000000000" charset="0"/>
                <a:cs typeface="Times New Roman" panose="02020603050405020304" pitchFamily="18" charset="0"/>
              </a:endParaRPr>
            </a:p>
          </p:txBody>
        </p:sp>
        <p:sp>
          <p:nvSpPr>
            <p:cNvPr id="6" name="矩形 39">
              <a:extLst>
                <a:ext uri="{FF2B5EF4-FFF2-40B4-BE49-F238E27FC236}">
                  <a16:creationId xmlns:a16="http://schemas.microsoft.com/office/drawing/2014/main" id="{86F86BC3-C5C3-40FF-A8CA-63AF3374D1ED}"/>
                </a:ext>
              </a:extLst>
            </p:cNvPr>
            <p:cNvSpPr>
              <a:spLocks noChangeArrowheads="1"/>
            </p:cNvSpPr>
            <p:nvPr/>
          </p:nvSpPr>
          <p:spPr bwMode="auto">
            <a:xfrm>
              <a:off x="7672875" y="4496512"/>
              <a:ext cx="8365402"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Đo</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nhiệt</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en-US" altLang="zh-CN" sz="3200" dirty="0" err="1">
                  <a:solidFill>
                    <a:schemeClr val="bg1"/>
                  </a:solidFill>
                  <a:latin typeface="Times New Roman" panose="02020603050405020304" pitchFamily="18" charset="0"/>
                  <a:ea typeface="Elsie" panose="02000000000000000000" charset="0"/>
                  <a:cs typeface="Times New Roman" panose="02020603050405020304" pitchFamily="18" charset="0"/>
                </a:rPr>
                <a:t>độ</a:t>
              </a:r>
              <a:r>
                <a:rPr lang="en-US"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a:t>
              </a:r>
              <a:r>
                <a:rPr lang="vi-VN" altLang="zh-CN" sz="3200" dirty="0">
                  <a:solidFill>
                    <a:schemeClr val="bg1"/>
                  </a:solidFill>
                  <a:latin typeface="Times New Roman" panose="02020603050405020304" pitchFamily="18" charset="0"/>
                  <a:ea typeface="Elsie" panose="02000000000000000000" charset="0"/>
                  <a:cs typeface="Times New Roman" panose="02020603050405020304" pitchFamily="18" charset="0"/>
                </a:rPr>
                <a:t> cơ thể</a:t>
              </a:r>
              <a:endParaRPr lang="zh-CN" altLang="en-US" sz="3200" dirty="0">
                <a:solidFill>
                  <a:schemeClr val="bg1"/>
                </a:solidFill>
                <a:latin typeface="Times New Roman" panose="02020603050405020304" pitchFamily="18" charset="0"/>
                <a:ea typeface="Elsie" panose="02000000000000000000" charset="0"/>
                <a:cs typeface="Times New Roman" panose="02020603050405020304" pitchFamily="18" charset="0"/>
              </a:endParaRPr>
            </a:p>
          </p:txBody>
        </p:sp>
        <p:sp>
          <p:nvSpPr>
            <p:cNvPr id="7" name="矩形 25">
              <a:extLst>
                <a:ext uri="{FF2B5EF4-FFF2-40B4-BE49-F238E27FC236}">
                  <a16:creationId xmlns:a16="http://schemas.microsoft.com/office/drawing/2014/main" id="{E3F656CC-288A-4973-B3CF-9265DA649DB8}"/>
                </a:ext>
              </a:extLst>
            </p:cNvPr>
            <p:cNvSpPr/>
            <p:nvPr/>
          </p:nvSpPr>
          <p:spPr>
            <a:xfrm>
              <a:off x="6673517" y="1422219"/>
              <a:ext cx="731027"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dirty="0">
                  <a:solidFill>
                    <a:srgbClr val="FFFF00"/>
                  </a:solidFill>
                  <a:latin typeface="Times New Roman" panose="02020603050405020304" pitchFamily="18" charset="0"/>
                  <a:ea typeface="Elsie" panose="02000000000000000000" charset="0"/>
                  <a:cs typeface="Times New Roman" panose="02020603050405020304" pitchFamily="18" charset="0"/>
                </a:rPr>
                <a:t>1</a:t>
              </a: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sp>
          <p:nvSpPr>
            <p:cNvPr id="8" name="矩形 26">
              <a:extLst>
                <a:ext uri="{FF2B5EF4-FFF2-40B4-BE49-F238E27FC236}">
                  <a16:creationId xmlns:a16="http://schemas.microsoft.com/office/drawing/2014/main" id="{B4E65A94-CA44-4915-AF04-46F22A10DA52}"/>
                </a:ext>
              </a:extLst>
            </p:cNvPr>
            <p:cNvSpPr/>
            <p:nvPr/>
          </p:nvSpPr>
          <p:spPr>
            <a:xfrm>
              <a:off x="6673517" y="3729289"/>
              <a:ext cx="731026" cy="731028"/>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dirty="0">
                  <a:solidFill>
                    <a:srgbClr val="FFFF00"/>
                  </a:solidFill>
                  <a:latin typeface="Times New Roman" panose="02020603050405020304" pitchFamily="18" charset="0"/>
                  <a:ea typeface="Elsie" panose="02000000000000000000" charset="0"/>
                  <a:cs typeface="Times New Roman" panose="02020603050405020304" pitchFamily="18" charset="0"/>
                </a:rPr>
                <a:t>3</a:t>
              </a: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sp>
          <p:nvSpPr>
            <p:cNvPr id="9" name="矩形 27">
              <a:extLst>
                <a:ext uri="{FF2B5EF4-FFF2-40B4-BE49-F238E27FC236}">
                  <a16:creationId xmlns:a16="http://schemas.microsoft.com/office/drawing/2014/main" id="{ABC2CF85-C084-46C7-BEC1-76EAD00C3C79}"/>
                </a:ext>
              </a:extLst>
            </p:cNvPr>
            <p:cNvSpPr/>
            <p:nvPr/>
          </p:nvSpPr>
          <p:spPr>
            <a:xfrm>
              <a:off x="6673517" y="2581859"/>
              <a:ext cx="731026" cy="731026"/>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dirty="0">
                  <a:solidFill>
                    <a:srgbClr val="FFFF00"/>
                  </a:solidFill>
                  <a:latin typeface="Times New Roman" panose="02020603050405020304" pitchFamily="18" charset="0"/>
                  <a:ea typeface="Elsie" panose="02000000000000000000" charset="0"/>
                  <a:cs typeface="Times New Roman" panose="02020603050405020304" pitchFamily="18" charset="0"/>
                </a:rPr>
                <a:t>2</a:t>
              </a: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sp>
          <p:nvSpPr>
            <p:cNvPr id="10" name="矩形 28">
              <a:extLst>
                <a:ext uri="{FF2B5EF4-FFF2-40B4-BE49-F238E27FC236}">
                  <a16:creationId xmlns:a16="http://schemas.microsoft.com/office/drawing/2014/main" id="{3A6F3C41-D424-4930-BDBE-3509EF2F446F}"/>
                </a:ext>
              </a:extLst>
            </p:cNvPr>
            <p:cNvSpPr/>
            <p:nvPr/>
          </p:nvSpPr>
          <p:spPr>
            <a:xfrm>
              <a:off x="6719549" y="4728685"/>
              <a:ext cx="731026"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dirty="0">
                  <a:solidFill>
                    <a:srgbClr val="FFFF00"/>
                  </a:solidFill>
                  <a:latin typeface="Times New Roman" panose="02020603050405020304" pitchFamily="18" charset="0"/>
                  <a:ea typeface="Elsie" panose="02000000000000000000" charset="0"/>
                  <a:cs typeface="Times New Roman" panose="02020603050405020304" pitchFamily="18" charset="0"/>
                </a:rPr>
                <a:t>4</a:t>
              </a: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grpSp>
      <p:grpSp>
        <p:nvGrpSpPr>
          <p:cNvPr id="11" name="组合 30">
            <a:extLst>
              <a:ext uri="{FF2B5EF4-FFF2-40B4-BE49-F238E27FC236}">
                <a16:creationId xmlns:a16="http://schemas.microsoft.com/office/drawing/2014/main" id="{D9313A44-C315-4AA1-B16E-268BBEA4A462}"/>
              </a:ext>
            </a:extLst>
          </p:cNvPr>
          <p:cNvGrpSpPr/>
          <p:nvPr/>
        </p:nvGrpSpPr>
        <p:grpSpPr>
          <a:xfrm>
            <a:off x="2749006" y="1645813"/>
            <a:ext cx="7049588" cy="584775"/>
            <a:chOff x="3803490" y="3472250"/>
            <a:chExt cx="5288781" cy="584775"/>
          </a:xfrm>
        </p:grpSpPr>
        <p:sp>
          <p:nvSpPr>
            <p:cNvPr id="12" name="矩形 31">
              <a:extLst>
                <a:ext uri="{FF2B5EF4-FFF2-40B4-BE49-F238E27FC236}">
                  <a16:creationId xmlns:a16="http://schemas.microsoft.com/office/drawing/2014/main" id="{A3044410-8254-4FB3-8FF5-5A4D4515504F}"/>
                </a:ext>
              </a:extLst>
            </p:cNvPr>
            <p:cNvSpPr/>
            <p:nvPr/>
          </p:nvSpPr>
          <p:spPr>
            <a:xfrm>
              <a:off x="3803490"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sp>
          <p:nvSpPr>
            <p:cNvPr id="13" name="矩形 32">
              <a:extLst>
                <a:ext uri="{FF2B5EF4-FFF2-40B4-BE49-F238E27FC236}">
                  <a16:creationId xmlns:a16="http://schemas.microsoft.com/office/drawing/2014/main" id="{85171CC9-3D73-4253-A39B-54D816DF682F}"/>
                </a:ext>
              </a:extLst>
            </p:cNvPr>
            <p:cNvSpPr/>
            <p:nvPr/>
          </p:nvSpPr>
          <p:spPr>
            <a:xfrm>
              <a:off x="7947644"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FFFF00"/>
                </a:solidFill>
                <a:latin typeface="Times New Roman" panose="02020603050405020304" pitchFamily="18" charset="0"/>
                <a:ea typeface="Elsie" panose="02000000000000000000" charset="0"/>
                <a:cs typeface="Times New Roman" panose="02020603050405020304" pitchFamily="18" charset="0"/>
              </a:endParaRPr>
            </a:p>
          </p:txBody>
        </p:sp>
        <p:sp>
          <p:nvSpPr>
            <p:cNvPr id="14" name="TextBox 4">
              <a:extLst>
                <a:ext uri="{FF2B5EF4-FFF2-40B4-BE49-F238E27FC236}">
                  <a16:creationId xmlns:a16="http://schemas.microsoft.com/office/drawing/2014/main" id="{CE79A9DF-5E7E-400F-93DB-DF295E20EB8D}"/>
                </a:ext>
              </a:extLst>
            </p:cNvPr>
            <p:cNvSpPr txBox="1"/>
            <p:nvPr/>
          </p:nvSpPr>
          <p:spPr>
            <a:xfrm>
              <a:off x="5092700" y="3472250"/>
              <a:ext cx="2710360" cy="584775"/>
            </a:xfrm>
            <a:prstGeom prst="rect">
              <a:avLst/>
            </a:prstGeom>
            <a:noFill/>
          </p:spPr>
          <p:txBody>
            <a:bodyPr wrap="square" rtlCol="0">
              <a:spAutoFit/>
            </a:bodyPr>
            <a:lstStyle/>
            <a:p>
              <a:pPr algn="dist"/>
              <a:r>
                <a:rPr lang="en-US" altLang="zh-CN" sz="3200" b="1" spc="600" dirty="0">
                  <a:solidFill>
                    <a:srgbClr val="FFFF00"/>
                  </a:solidFill>
                  <a:latin typeface="Times New Roman" panose="02020603050405020304" pitchFamily="18" charset="0"/>
                  <a:ea typeface="Elsie" panose="02000000000000000000" charset="0"/>
                  <a:cs typeface="Times New Roman" panose="02020603050405020304" pitchFamily="18" charset="0"/>
                </a:rPr>
                <a:t>NỘI DUNG</a:t>
              </a:r>
            </a:p>
          </p:txBody>
        </p:sp>
      </p:grpSp>
    </p:spTree>
    <p:extLst>
      <p:ext uri="{BB962C8B-B14F-4D97-AF65-F5344CB8AC3E}">
        <p14:creationId xmlns:p14="http://schemas.microsoft.com/office/powerpoint/2010/main" val="102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F6768-082A-4296-B4B1-2F3EEE8CFEAA}"/>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Wooden thermometer Premium Photo">
            <a:extLst>
              <a:ext uri="{FF2B5EF4-FFF2-40B4-BE49-F238E27FC236}">
                <a16:creationId xmlns:a16="http://schemas.microsoft.com/office/drawing/2014/main" id="{002BF2B4-9B44-47EB-B32F-6893A3B3E4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2693699" y="502920"/>
            <a:ext cx="2162080" cy="659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7480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u="sng">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u="sng">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Gabriel</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ahrenheit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353056" y="6054365"/>
            <a:ext cx="7485888"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ĐÃ ĐỀ XUẤT THANG ĐO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ĐỘ F</a:t>
            </a:r>
            <a:r>
              <a:rPr lang="vi-VN" sz="2400" b="1" kern="0" dirty="0">
                <a:solidFill>
                  <a:schemeClr val="bg1"/>
                </a:solidFill>
                <a:latin typeface="Tahoma" panose="020B0604030504040204" pitchFamily="34" charset="0"/>
                <a:ea typeface="Tahoma" panose="020B0604030504040204" pitchFamily="34" charset="0"/>
                <a:cs typeface="Tahoma" panose="020B0604030504040204" pitchFamily="34" charset="0"/>
              </a:rPr>
              <a:t>, KÝ HIỆU </a:t>
            </a:r>
            <a:r>
              <a:rPr lang="vi-VN" sz="2400" b="1" kern="0" baseline="30000" dirty="0" err="1">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2400" b="1" kern="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NWS Seattle on Twitter: &quot;Born this date in 1686, Daniel Gabriel Fahrenheit  was a German physicist and inventor who developed the Mercury thermometer  and the temperature scale bearing his name that is">
            <a:extLst>
              <a:ext uri="{FF2B5EF4-FFF2-40B4-BE49-F238E27FC236}">
                <a16:creationId xmlns:a16="http://schemas.microsoft.com/office/drawing/2014/main" id="{0E40F1F6-535A-4F69-8192-C5036B6EDC4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7334" t="3999" r="7334" b="22001"/>
          <a:stretch/>
        </p:blipFill>
        <p:spPr bwMode="auto">
          <a:xfrm>
            <a:off x="4876800" y="1219200"/>
            <a:ext cx="2438400" cy="2819400"/>
          </a:xfrm>
          <a:prstGeom prst="roundRect">
            <a:avLst>
              <a:gd name="adj" fmla="val 937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5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3600" b="1" u="sng">
                <a:solidFill>
                  <a:schemeClr val="bg1"/>
                </a:solidFill>
                <a:latin typeface="+mj-lt"/>
                <a:ea typeface="Tahoma" panose="020B0604030504040204" pitchFamily="34" charset="0"/>
                <a:cs typeface="Tahoma" panose="020B0604030504040204" pitchFamily="34" charset="0"/>
              </a:rPr>
              <a:t>THANG </a:t>
            </a:r>
            <a:r>
              <a:rPr lang="vi-VN" sz="3600" b="1" u="sng">
                <a:solidFill>
                  <a:srgbClr val="FFFF00"/>
                </a:solidFill>
                <a:latin typeface="+mj-lt"/>
                <a:ea typeface="Tahoma" panose="020B0604030504040204" pitchFamily="34" charset="0"/>
                <a:cs typeface="Tahoma" panose="020B0604030504040204" pitchFamily="34" charset="0"/>
              </a:rPr>
              <a:t>NHIỆT ĐỘ F</a:t>
            </a:r>
            <a:endParaRPr lang="en-US" sz="3600" b="1" u="sng">
              <a:solidFill>
                <a:srgbClr val="FFFF00"/>
              </a:solidFill>
              <a:latin typeface="+mj-lt"/>
              <a:ea typeface="Tahoma" panose="020B0604030504040204" pitchFamily="34" charset="0"/>
              <a:cs typeface="Tahoma" panose="020B0604030504040204" pitchFamily="34" charset="0"/>
            </a:endParaRPr>
          </a:p>
        </p:txBody>
      </p:sp>
      <p:graphicFrame>
        <p:nvGraphicFramePr>
          <p:cNvPr id="2" name="Table 2">
            <a:extLst>
              <a:ext uri="{FF2B5EF4-FFF2-40B4-BE49-F238E27FC236}">
                <a16:creationId xmlns:a16="http://schemas.microsoft.com/office/drawing/2014/main" id="{CD5A5B3E-04B2-499C-955A-637219ABD709}"/>
              </a:ext>
            </a:extLst>
          </p:cNvPr>
          <p:cNvGraphicFramePr>
            <a:graphicFrameLocks noGrp="1"/>
          </p:cNvGraphicFramePr>
          <p:nvPr>
            <p:extLst>
              <p:ext uri="{D42A27DB-BD31-4B8C-83A1-F6EECF244321}">
                <p14:modId xmlns:p14="http://schemas.microsoft.com/office/powerpoint/2010/main" val="1216586962"/>
              </p:ext>
            </p:extLst>
          </p:nvPr>
        </p:nvGraphicFramePr>
        <p:xfrm>
          <a:off x="1876097" y="1591807"/>
          <a:ext cx="7426448" cy="1818861"/>
        </p:xfrm>
        <a:graphic>
          <a:graphicData uri="http://schemas.openxmlformats.org/drawingml/2006/table">
            <a:tbl>
              <a:tblPr firstRow="1" bandRow="1"/>
              <a:tblGrid>
                <a:gridCol w="3480370">
                  <a:extLst>
                    <a:ext uri="{9D8B030D-6E8A-4147-A177-3AD203B41FA5}">
                      <a16:colId xmlns:a16="http://schemas.microsoft.com/office/drawing/2014/main" val="746924808"/>
                    </a:ext>
                  </a:extLst>
                </a:gridCol>
                <a:gridCol w="1924916">
                  <a:extLst>
                    <a:ext uri="{9D8B030D-6E8A-4147-A177-3AD203B41FA5}">
                      <a16:colId xmlns:a16="http://schemas.microsoft.com/office/drawing/2014/main" val="3656050312"/>
                    </a:ext>
                  </a:extLst>
                </a:gridCol>
                <a:gridCol w="2021162">
                  <a:extLst>
                    <a:ext uri="{9D8B030D-6E8A-4147-A177-3AD203B41FA5}">
                      <a16:colId xmlns:a16="http://schemas.microsoft.com/office/drawing/2014/main" val="541725584"/>
                    </a:ext>
                  </a:extLst>
                </a:gridCol>
              </a:tblGrid>
              <a:tr h="606287">
                <a:tc>
                  <a:txBody>
                    <a:bodyPr/>
                    <a:lstStyle/>
                    <a:p>
                      <a:pPr algn="ct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ĐIỂM CHUẨN</a:t>
                      </a:r>
                      <a:endParaRPr lang="en-US"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baseline="30000">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3200">
                          <a:solidFill>
                            <a:srgbClr val="FFFF00"/>
                          </a:solidFill>
                          <a:latin typeface="Tahoma" panose="020B0604030504040204" pitchFamily="34" charset="0"/>
                          <a:ea typeface="Tahoma" panose="020B0604030504040204" pitchFamily="34" charset="0"/>
                          <a:cs typeface="Tahoma" panose="020B0604030504040204" pitchFamily="34" charset="0"/>
                        </a:rPr>
                        <a:t>C</a:t>
                      </a:r>
                      <a:endParaRPr lang="en-US" sz="32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baseline="30000">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3200">
                          <a:solidFill>
                            <a:srgbClr val="FFFF00"/>
                          </a:solidFill>
                          <a:latin typeface="Tahoma" panose="020B0604030504040204" pitchFamily="34" charset="0"/>
                          <a:ea typeface="Tahoma" panose="020B0604030504040204" pitchFamily="34" charset="0"/>
                          <a:cs typeface="Tahoma" panose="020B0604030504040204" pitchFamily="34" charset="0"/>
                        </a:rPr>
                        <a:t>F</a:t>
                      </a:r>
                      <a:endParaRPr lang="en-US" sz="32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12478562"/>
                  </a:ext>
                </a:extLst>
              </a:tr>
              <a:tr h="606287">
                <a:tc>
                  <a:txBody>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Nước đá đang tan</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32</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969962757"/>
                  </a:ext>
                </a:extLst>
              </a:tr>
              <a:tr h="606287">
                <a:tc>
                  <a:txBody>
                    <a:bodyPr/>
                    <a:lstStyle/>
                    <a:p>
                      <a:pPr algn="ctr"/>
                      <a:r>
                        <a:rPr lang="vi-VN" sz="3200">
                          <a:solidFill>
                            <a:schemeClr val="bg1"/>
                          </a:solidFill>
                          <a:latin typeface="Tahoma" panose="020B0604030504040204" pitchFamily="34" charset="0"/>
                          <a:ea typeface="Tahoma" panose="020B0604030504040204" pitchFamily="34" charset="0"/>
                          <a:cs typeface="Tahoma" panose="020B0604030504040204" pitchFamily="34" charset="0"/>
                        </a:rPr>
                        <a:t>Nước đang sôi</a:t>
                      </a:r>
                      <a:endParaRPr lang="en-US" sz="3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a:solidFill>
                            <a:schemeClr val="bg1"/>
                          </a:solidFill>
                          <a:latin typeface="Tahoma" panose="020B0604030504040204" pitchFamily="34" charset="0"/>
                          <a:ea typeface="Tahoma" panose="020B0604030504040204" pitchFamily="34" charset="0"/>
                          <a:cs typeface="Tahoma" panose="020B0604030504040204" pitchFamily="34" charset="0"/>
                        </a:rPr>
                        <a:t>100</a:t>
                      </a:r>
                      <a:endParaRPr lang="en-US" sz="3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212</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181080373"/>
                  </a:ext>
                </a:extLst>
              </a:tr>
            </a:tbl>
          </a:graphicData>
        </a:graphic>
      </p:graphicFrame>
      <p:sp>
        <p:nvSpPr>
          <p:cNvPr id="9" name="Rectangle: Rounded Corners 8">
            <a:extLst>
              <a:ext uri="{FF2B5EF4-FFF2-40B4-BE49-F238E27FC236}">
                <a16:creationId xmlns:a16="http://schemas.microsoft.com/office/drawing/2014/main" id="{0F9FABE0-C3E3-4BDC-A27B-1AFFD1268F77}"/>
              </a:ext>
            </a:extLst>
          </p:cNvPr>
          <p:cNvSpPr>
            <a:spLocks noChangeArrowheads="1"/>
          </p:cNvSpPr>
          <p:nvPr/>
        </p:nvSpPr>
        <p:spPr bwMode="auto">
          <a:xfrm>
            <a:off x="1371600" y="4978400"/>
            <a:ext cx="4511040" cy="914400"/>
          </a:xfrm>
          <a:prstGeom prst="roundRect">
            <a:avLst/>
          </a:prstGeom>
          <a:noFill/>
          <a:ln w="9525">
            <a:solidFill>
              <a:schemeClr val="accent5">
                <a:lumMod val="40000"/>
                <a:lumOff val="60000"/>
              </a:schemeClr>
            </a:solidFill>
            <a:miter lim="800000"/>
            <a:headEnd/>
            <a:tailEnd/>
          </a:ln>
        </p:spPr>
        <p:txBody>
          <a:bodyPr anchor="ctr" anchorCtr="0"/>
          <a:lstStyle/>
          <a:p>
            <a:pPr marL="270272" indent="-270272" algn="ctr">
              <a:spcAft>
                <a:spcPts val="600"/>
              </a:spcAft>
              <a:buClr>
                <a:schemeClr val="tx2"/>
              </a:buClr>
              <a:buSzPct val="70000"/>
            </a:pPr>
            <a:r>
              <a:rPr lang="vi-VN" sz="3600" b="1" dirty="0">
                <a:solidFill>
                  <a:srgbClr val="FFFF00"/>
                </a:solidFill>
                <a:latin typeface="+mj-lt"/>
                <a:ea typeface="Tahoma" panose="020B0604030504040204" pitchFamily="34" charset="0"/>
                <a:cs typeface="Tahoma" panose="020B0604030504040204" pitchFamily="34" charset="0"/>
              </a:rPr>
              <a:t>t(</a:t>
            </a:r>
            <a:r>
              <a:rPr lang="vi-VN" sz="3600" b="1" baseline="30000" dirty="0" err="1">
                <a:solidFill>
                  <a:srgbClr val="FFFF00"/>
                </a:solidFill>
                <a:latin typeface="+mj-lt"/>
                <a:ea typeface="Tahoma" panose="020B0604030504040204" pitchFamily="34" charset="0"/>
                <a:cs typeface="Tahoma" panose="020B0604030504040204" pitchFamily="34" charset="0"/>
              </a:rPr>
              <a:t>o</a:t>
            </a:r>
            <a:r>
              <a:rPr lang="vi-VN" sz="3600" b="1" dirty="0" err="1">
                <a:solidFill>
                  <a:srgbClr val="FFFF00"/>
                </a:solidFill>
                <a:latin typeface="+mj-lt"/>
                <a:ea typeface="Tahoma" panose="020B0604030504040204" pitchFamily="34" charset="0"/>
                <a:cs typeface="Tahoma" panose="020B0604030504040204" pitchFamily="34" charset="0"/>
              </a:rPr>
              <a:t>F</a:t>
            </a:r>
            <a:r>
              <a:rPr lang="vi-VN" sz="3600" b="1" dirty="0">
                <a:solidFill>
                  <a:srgbClr val="FFFF00"/>
                </a:solidFill>
                <a:latin typeface="+mj-lt"/>
                <a:ea typeface="Tahoma" panose="020B0604030504040204" pitchFamily="34" charset="0"/>
                <a:cs typeface="Tahoma" panose="020B0604030504040204" pitchFamily="34" charset="0"/>
              </a:rPr>
              <a:t>) </a:t>
            </a:r>
            <a:r>
              <a:rPr lang="vi-VN" sz="3600" b="1" dirty="0">
                <a:solidFill>
                  <a:srgbClr val="FFFF00"/>
                </a:solidFill>
                <a:latin typeface="+mj-lt"/>
                <a:ea typeface="Tahoma" panose="020B0604030504040204" pitchFamily="34" charset="0"/>
                <a:cs typeface="Tahoma" panose="020B0604030504040204" pitchFamily="34" charset="0"/>
                <a:sym typeface="Symbol" panose="05050102010706020507" pitchFamily="18" charset="2"/>
              </a:rPr>
              <a:t></a:t>
            </a:r>
            <a:r>
              <a:rPr lang="vi-VN" sz="3600" b="1" dirty="0">
                <a:solidFill>
                  <a:srgbClr val="FFFF00"/>
                </a:solidFill>
                <a:latin typeface="+mj-lt"/>
                <a:ea typeface="Tahoma" panose="020B0604030504040204" pitchFamily="34" charset="0"/>
                <a:cs typeface="Tahoma" panose="020B0604030504040204" pitchFamily="34" charset="0"/>
              </a:rPr>
              <a:t> 1,8t(</a:t>
            </a:r>
            <a:r>
              <a:rPr lang="vi-VN" sz="3600" b="1" baseline="30000" dirty="0" err="1">
                <a:solidFill>
                  <a:srgbClr val="FFFF00"/>
                </a:solidFill>
                <a:latin typeface="+mj-lt"/>
                <a:ea typeface="Tahoma" panose="020B0604030504040204" pitchFamily="34" charset="0"/>
                <a:cs typeface="Tahoma" panose="020B0604030504040204" pitchFamily="34" charset="0"/>
              </a:rPr>
              <a:t>o</a:t>
            </a:r>
            <a:r>
              <a:rPr lang="vi-VN" sz="3600" b="1" dirty="0" err="1">
                <a:solidFill>
                  <a:srgbClr val="FFFF00"/>
                </a:solidFill>
                <a:latin typeface="+mj-lt"/>
                <a:ea typeface="Tahoma" panose="020B0604030504040204" pitchFamily="34" charset="0"/>
                <a:cs typeface="Tahoma" panose="020B0604030504040204" pitchFamily="34" charset="0"/>
              </a:rPr>
              <a:t>C</a:t>
            </a:r>
            <a:r>
              <a:rPr lang="vi-VN" sz="3600" b="1" dirty="0">
                <a:solidFill>
                  <a:srgbClr val="FFFF00"/>
                </a:solidFill>
                <a:latin typeface="+mj-lt"/>
                <a:ea typeface="Tahoma" panose="020B0604030504040204" pitchFamily="34" charset="0"/>
                <a:cs typeface="Tahoma" panose="020B0604030504040204" pitchFamily="34" charset="0"/>
              </a:rPr>
              <a:t>) </a:t>
            </a:r>
            <a:r>
              <a:rPr lang="vi-VN" sz="3600" b="1" dirty="0">
                <a:solidFill>
                  <a:srgbClr val="FFFF00"/>
                </a:solidFill>
                <a:latin typeface="+mj-lt"/>
                <a:ea typeface="Tahoma" panose="020B0604030504040204" pitchFamily="34" charset="0"/>
                <a:cs typeface="Tahoma" panose="020B0604030504040204" pitchFamily="34" charset="0"/>
                <a:sym typeface="Symbol" panose="05050102010706020507" pitchFamily="18" charset="2"/>
              </a:rPr>
              <a:t></a:t>
            </a:r>
            <a:r>
              <a:rPr lang="vi-VN" sz="3600" b="1" dirty="0">
                <a:solidFill>
                  <a:srgbClr val="FFFF00"/>
                </a:solidFill>
                <a:latin typeface="+mj-lt"/>
                <a:ea typeface="Tahoma" panose="020B0604030504040204" pitchFamily="34" charset="0"/>
                <a:cs typeface="Tahoma" panose="020B0604030504040204" pitchFamily="34" charset="0"/>
              </a:rPr>
              <a:t> 32</a:t>
            </a:r>
            <a:endParaRPr lang="en-US" sz="3600" b="1" dirty="0">
              <a:solidFill>
                <a:srgbClr val="FFFF00"/>
              </a:solidFill>
              <a:latin typeface="+mj-lt"/>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ED7FFDAD-6587-41A8-9C2B-4716CB15B7BE}"/>
              </a:ext>
            </a:extLst>
          </p:cNvPr>
          <p:cNvGrpSpPr/>
          <p:nvPr/>
        </p:nvGrpSpPr>
        <p:grpSpPr>
          <a:xfrm>
            <a:off x="6309360" y="4851400"/>
            <a:ext cx="5120640" cy="1168400"/>
            <a:chOff x="2448027" y="5511800"/>
            <a:chExt cx="4273343" cy="1168400"/>
          </a:xfrm>
          <a:noFill/>
        </p:grpSpPr>
        <p:sp>
          <p:nvSpPr>
            <p:cNvPr id="10" name="Rectangle: Rounded Corners 9">
              <a:extLst>
                <a:ext uri="{FF2B5EF4-FFF2-40B4-BE49-F238E27FC236}">
                  <a16:creationId xmlns:a16="http://schemas.microsoft.com/office/drawing/2014/main" id="{9A102031-887C-464F-89EC-37432DDE1DE1}"/>
                </a:ext>
              </a:extLst>
            </p:cNvPr>
            <p:cNvSpPr>
              <a:spLocks noChangeArrowheads="1"/>
            </p:cNvSpPr>
            <p:nvPr/>
          </p:nvSpPr>
          <p:spPr bwMode="auto">
            <a:xfrm>
              <a:off x="2448027" y="5608319"/>
              <a:ext cx="4273343" cy="914400"/>
            </a:xfrm>
            <a:prstGeom prst="roundRect">
              <a:avLst/>
            </a:prstGeom>
            <a:grpFill/>
            <a:ln w="9525">
              <a:solidFill>
                <a:schemeClr val="accent5">
                  <a:lumMod val="40000"/>
                  <a:lumOff val="60000"/>
                </a:schemeClr>
              </a:solidFill>
              <a:miter lim="800000"/>
              <a:headEnd/>
              <a:tailEnd/>
            </a:ln>
          </p:spPr>
          <p:txBody>
            <a:bodyPr anchor="ctr" anchorCtr="0"/>
            <a:lstStyle/>
            <a:p>
              <a:pPr marL="270272" indent="-270272" algn="ctr">
                <a:spcAft>
                  <a:spcPts val="600"/>
                </a:spcAft>
                <a:buClr>
                  <a:schemeClr val="tx2"/>
                </a:buClr>
                <a:buSzPct val="70000"/>
              </a:pPr>
              <a:r>
                <a:rPr lang="vi-VN" sz="3600" b="1" dirty="0">
                  <a:solidFill>
                    <a:srgbClr val="FFFF00"/>
                  </a:solidFill>
                  <a:latin typeface="+mj-lt"/>
                  <a:ea typeface="Tahoma" panose="020B0604030504040204" pitchFamily="34" charset="0"/>
                  <a:cs typeface="Tahoma" panose="020B0604030504040204" pitchFamily="34" charset="0"/>
                </a:rPr>
                <a:t>t(</a:t>
              </a:r>
              <a:r>
                <a:rPr lang="vi-VN" sz="3600" b="1" baseline="30000" dirty="0" err="1">
                  <a:solidFill>
                    <a:srgbClr val="FFFF00"/>
                  </a:solidFill>
                  <a:latin typeface="+mj-lt"/>
                  <a:ea typeface="Tahoma" panose="020B0604030504040204" pitchFamily="34" charset="0"/>
                  <a:cs typeface="Tahoma" panose="020B0604030504040204" pitchFamily="34" charset="0"/>
                </a:rPr>
                <a:t>o</a:t>
              </a:r>
              <a:r>
                <a:rPr lang="vi-VN" sz="3600" b="1" dirty="0" err="1">
                  <a:solidFill>
                    <a:srgbClr val="FFFF00"/>
                  </a:solidFill>
                  <a:latin typeface="+mj-lt"/>
                  <a:ea typeface="Tahoma" panose="020B0604030504040204" pitchFamily="34" charset="0"/>
                  <a:cs typeface="Tahoma" panose="020B0604030504040204" pitchFamily="34" charset="0"/>
                </a:rPr>
                <a:t>C</a:t>
              </a:r>
              <a:r>
                <a:rPr lang="vi-VN" sz="3600" b="1" dirty="0">
                  <a:solidFill>
                    <a:srgbClr val="FFFF00"/>
                  </a:solidFill>
                  <a:latin typeface="+mj-lt"/>
                  <a:ea typeface="Tahoma" panose="020B0604030504040204" pitchFamily="34" charset="0"/>
                  <a:cs typeface="Tahoma" panose="020B0604030504040204" pitchFamily="34" charset="0"/>
                </a:rPr>
                <a:t>) </a:t>
              </a:r>
              <a:r>
                <a:rPr lang="vi-VN" sz="3600" b="1" dirty="0">
                  <a:solidFill>
                    <a:srgbClr val="FFFF00"/>
                  </a:solidFill>
                  <a:latin typeface="+mj-lt"/>
                  <a:ea typeface="Tahoma" panose="020B0604030504040204" pitchFamily="34" charset="0"/>
                  <a:cs typeface="Tahoma" panose="020B0604030504040204" pitchFamily="34" charset="0"/>
                  <a:sym typeface="Symbol" panose="05050102010706020507" pitchFamily="18" charset="2"/>
                </a:rPr>
                <a:t>    </a:t>
              </a:r>
              <a:r>
                <a:rPr lang="vi-VN" sz="3600" b="1" dirty="0">
                  <a:solidFill>
                    <a:srgbClr val="FFFF00"/>
                  </a:solidFill>
                  <a:latin typeface="+mj-lt"/>
                  <a:ea typeface="Tahoma" panose="020B0604030504040204" pitchFamily="34" charset="0"/>
                  <a:cs typeface="Tahoma" panose="020B0604030504040204" pitchFamily="34" charset="0"/>
                </a:rPr>
                <a:t> </a:t>
              </a:r>
              <a:r>
                <a:rPr lang="vi-VN" sz="3600" b="1" dirty="0">
                  <a:solidFill>
                    <a:srgbClr val="FFFF00"/>
                  </a:solidFill>
                  <a:latin typeface="+mj-lt"/>
                  <a:ea typeface="Tahoma" panose="020B0604030504040204" pitchFamily="34" charset="0"/>
                  <a:cs typeface="Tahoma" panose="020B0604030504040204" pitchFamily="34" charset="0"/>
                  <a:sym typeface="Symbol" panose="05050102010706020507" pitchFamily="18" charset="2"/>
                </a:rPr>
                <a:t></a:t>
              </a:r>
              <a:r>
                <a:rPr lang="vi-VN" sz="3600" b="1" dirty="0">
                  <a:solidFill>
                    <a:srgbClr val="FFFF00"/>
                  </a:solidFill>
                  <a:latin typeface="+mj-lt"/>
                  <a:ea typeface="Tahoma" panose="020B0604030504040204" pitchFamily="34" charset="0"/>
                  <a:cs typeface="Tahoma" panose="020B0604030504040204" pitchFamily="34" charset="0"/>
                </a:rPr>
                <a:t>[t(</a:t>
              </a:r>
              <a:r>
                <a:rPr lang="vi-VN" sz="3600" b="1" baseline="30000" dirty="0" err="1">
                  <a:solidFill>
                    <a:srgbClr val="FFFF00"/>
                  </a:solidFill>
                  <a:latin typeface="+mj-lt"/>
                  <a:ea typeface="Tahoma" panose="020B0604030504040204" pitchFamily="34" charset="0"/>
                  <a:cs typeface="Tahoma" panose="020B0604030504040204" pitchFamily="34" charset="0"/>
                </a:rPr>
                <a:t>o</a:t>
              </a:r>
              <a:r>
                <a:rPr lang="vi-VN" sz="3600" b="1" dirty="0" err="1">
                  <a:solidFill>
                    <a:srgbClr val="FFFF00"/>
                  </a:solidFill>
                  <a:latin typeface="+mj-lt"/>
                  <a:ea typeface="Tahoma" panose="020B0604030504040204" pitchFamily="34" charset="0"/>
                  <a:cs typeface="Tahoma" panose="020B0604030504040204" pitchFamily="34" charset="0"/>
                </a:rPr>
                <a:t>F</a:t>
              </a:r>
              <a:r>
                <a:rPr lang="vi-VN" sz="3600" b="1" dirty="0">
                  <a:solidFill>
                    <a:srgbClr val="FFFF00"/>
                  </a:solidFill>
                  <a:latin typeface="+mj-lt"/>
                  <a:ea typeface="Tahoma" panose="020B0604030504040204" pitchFamily="34" charset="0"/>
                  <a:cs typeface="Tahoma" panose="020B0604030504040204" pitchFamily="34" charset="0"/>
                </a:rPr>
                <a:t>)</a:t>
              </a:r>
              <a:r>
                <a:rPr lang="vi-VN" sz="3600" b="1" dirty="0">
                  <a:solidFill>
                    <a:srgbClr val="FFFF00"/>
                  </a:solidFill>
                  <a:latin typeface="+mj-lt"/>
                  <a:ea typeface="Tahoma" panose="020B0604030504040204" pitchFamily="34" charset="0"/>
                  <a:cs typeface="Tahoma" panose="020B0604030504040204" pitchFamily="34" charset="0"/>
                  <a:sym typeface="Symbol" panose="05050102010706020507" pitchFamily="18" charset="2"/>
                </a:rPr>
                <a:t></a:t>
              </a:r>
              <a:r>
                <a:rPr lang="vi-VN" sz="3600" b="1" dirty="0">
                  <a:solidFill>
                    <a:srgbClr val="FFFF00"/>
                  </a:solidFill>
                  <a:latin typeface="+mj-lt"/>
                  <a:ea typeface="Tahoma" panose="020B0604030504040204" pitchFamily="34" charset="0"/>
                  <a:cs typeface="Tahoma" panose="020B0604030504040204" pitchFamily="34" charset="0"/>
                </a:rPr>
                <a:t> 32]</a:t>
              </a:r>
              <a:endParaRPr lang="en-US" sz="3600" b="1" dirty="0">
                <a:solidFill>
                  <a:srgbClr val="FFFF00"/>
                </a:solidFill>
                <a:latin typeface="+mj-lt"/>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89F5BFA-4077-4D29-98AC-6C547631E002}"/>
                </a:ext>
              </a:extLst>
            </p:cNvPr>
            <p:cNvGrpSpPr/>
            <p:nvPr/>
          </p:nvGrpSpPr>
          <p:grpSpPr>
            <a:xfrm>
              <a:off x="3492500" y="5511800"/>
              <a:ext cx="1358487" cy="1168400"/>
              <a:chOff x="3492500" y="5511800"/>
              <a:chExt cx="1358487" cy="1168400"/>
            </a:xfrm>
            <a:grpFill/>
          </p:grpSpPr>
          <p:sp>
            <p:nvSpPr>
              <p:cNvPr id="11" name="Rectangle: Rounded Corners 10">
                <a:extLst>
                  <a:ext uri="{FF2B5EF4-FFF2-40B4-BE49-F238E27FC236}">
                    <a16:creationId xmlns:a16="http://schemas.microsoft.com/office/drawing/2014/main" id="{35220AD7-26C6-4BA0-957B-EF57A37570A7}"/>
                  </a:ext>
                </a:extLst>
              </p:cNvPr>
              <p:cNvSpPr>
                <a:spLocks noChangeArrowheads="1"/>
              </p:cNvSpPr>
              <p:nvPr/>
            </p:nvSpPr>
            <p:spPr bwMode="auto">
              <a:xfrm>
                <a:off x="3492500" y="5511800"/>
                <a:ext cx="1358487" cy="1168400"/>
              </a:xfrm>
              <a:prstGeom prst="roundRect">
                <a:avLst/>
              </a:prstGeom>
              <a:grpFill/>
              <a:ln w="9525">
                <a:noFill/>
                <a:miter lim="800000"/>
                <a:headEnd/>
                <a:tailEnd/>
              </a:ln>
            </p:spPr>
            <p:txBody>
              <a:bodyPr anchor="ctr" anchorCtr="0"/>
              <a:lstStyle/>
              <a:p>
                <a:pPr marL="270272" indent="-270272" algn="ctr">
                  <a:buClr>
                    <a:schemeClr val="tx2"/>
                  </a:buClr>
                  <a:buSzPct val="70000"/>
                </a:pPr>
                <a:r>
                  <a:rPr lang="vi-VN" sz="3600" b="1">
                    <a:solidFill>
                      <a:srgbClr val="FFFF00"/>
                    </a:solidFill>
                    <a:latin typeface="+mj-lt"/>
                    <a:ea typeface="Tahoma" panose="020B0604030504040204" pitchFamily="34" charset="0"/>
                    <a:cs typeface="Tahoma" panose="020B0604030504040204" pitchFamily="34" charset="0"/>
                  </a:rPr>
                  <a:t>5</a:t>
                </a:r>
              </a:p>
              <a:p>
                <a:pPr marL="270272" indent="-270272" algn="ctr">
                  <a:buClr>
                    <a:schemeClr val="tx2"/>
                  </a:buClr>
                  <a:buSzPct val="70000"/>
                </a:pPr>
                <a:r>
                  <a:rPr lang="vi-VN" sz="3600" b="1">
                    <a:solidFill>
                      <a:srgbClr val="FFFF00"/>
                    </a:solidFill>
                    <a:latin typeface="+mj-lt"/>
                    <a:ea typeface="Tahoma" panose="020B0604030504040204" pitchFamily="34" charset="0"/>
                    <a:cs typeface="Tahoma" panose="020B0604030504040204" pitchFamily="34" charset="0"/>
                  </a:rPr>
                  <a:t>9</a:t>
                </a:r>
                <a:endParaRPr lang="en-US" sz="3600" b="1">
                  <a:solidFill>
                    <a:srgbClr val="FFFF00"/>
                  </a:solidFill>
                  <a:latin typeface="+mj-lt"/>
                  <a:ea typeface="Tahoma" panose="020B0604030504040204" pitchFamily="34" charset="0"/>
                  <a:cs typeface="Tahoma" panose="020B0604030504040204" pitchFamily="34" charset="0"/>
                </a:endParaRPr>
              </a:p>
            </p:txBody>
          </p:sp>
          <p:cxnSp>
            <p:nvCxnSpPr>
              <p:cNvPr id="4" name="Straight Connector 3">
                <a:extLst>
                  <a:ext uri="{FF2B5EF4-FFF2-40B4-BE49-F238E27FC236}">
                    <a16:creationId xmlns:a16="http://schemas.microsoft.com/office/drawing/2014/main" id="{6C1C11FB-5802-417A-ABC4-9B2407083684}"/>
                  </a:ext>
                </a:extLst>
              </p:cNvPr>
              <p:cNvCxnSpPr/>
              <p:nvPr/>
            </p:nvCxnSpPr>
            <p:spPr>
              <a:xfrm>
                <a:off x="3987800" y="6083300"/>
                <a:ext cx="365760" cy="0"/>
              </a:xfrm>
              <a:prstGeom prst="line">
                <a:avLst/>
              </a:prstGeom>
              <a:grpFill/>
              <a:ln w="28575">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3" name="Rectangle: Rounded Corners 2">
            <a:extLst>
              <a:ext uri="{FF2B5EF4-FFF2-40B4-BE49-F238E27FC236}">
                <a16:creationId xmlns:a16="http://schemas.microsoft.com/office/drawing/2014/main" id="{A7406A92-272F-C6C1-7821-F01DA56AE7D9}"/>
              </a:ext>
            </a:extLst>
          </p:cNvPr>
          <p:cNvSpPr>
            <a:spLocks noChangeArrowheads="1"/>
          </p:cNvSpPr>
          <p:nvPr/>
        </p:nvSpPr>
        <p:spPr bwMode="auto">
          <a:xfrm>
            <a:off x="1167173" y="3893124"/>
            <a:ext cx="10284373" cy="914400"/>
          </a:xfrm>
          <a:prstGeom prst="roundRect">
            <a:avLst/>
          </a:prstGeom>
          <a:noFill/>
          <a:ln w="9525">
            <a:solidFill>
              <a:schemeClr val="accent5">
                <a:lumMod val="40000"/>
                <a:lumOff val="60000"/>
              </a:schemeClr>
            </a:solidFill>
            <a:miter lim="800000"/>
            <a:headEnd/>
            <a:tailEnd/>
          </a:ln>
        </p:spPr>
        <p:txBody>
          <a:bodyPr anchor="ctr" anchorCtr="0"/>
          <a:lstStyle/>
          <a:p>
            <a:pPr marL="270272" indent="-270272" algn="ctr">
              <a:spcAft>
                <a:spcPts val="600"/>
              </a:spcAft>
              <a:buClr>
                <a:schemeClr val="tx2"/>
              </a:buClr>
              <a:buSzPct val="70000"/>
            </a:pPr>
            <a:r>
              <a:rPr lang="vi-VN" sz="3600" b="1">
                <a:solidFill>
                  <a:srgbClr val="FFFF00"/>
                </a:solidFill>
                <a:latin typeface="+mj-lt"/>
                <a:ea typeface="Tahoma" panose="020B0604030504040204" pitchFamily="34" charset="0"/>
                <a:cs typeface="Tahoma" panose="020B0604030504040204" pitchFamily="34" charset="0"/>
              </a:rPr>
              <a:t>MỖI MỘT ĐỘ TRONG THANG NHIỆT ĐỘ CENCIUT TƯƠNG ỨNG VỚI BAO NHIÊU ĐỘ TRONG THANG FARENHAI</a:t>
            </a:r>
            <a:endParaRPr lang="en-US" sz="3600" b="1" dirty="0">
              <a:solidFill>
                <a:srgbClr val="FFFF0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87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u="sng">
                <a:solidFill>
                  <a:srgbClr val="FFFF00"/>
                </a:solidFill>
                <a:latin typeface="Tahoma" panose="020B0604030504040204" pitchFamily="34" charset="0"/>
                <a:ea typeface="Tahoma" panose="020B0604030504040204" pitchFamily="34" charset="0"/>
                <a:cs typeface="Tahoma" panose="020B0604030504040204" pitchFamily="34" charset="0"/>
              </a:rPr>
              <a:t>NHIỆT ĐỘ K</a:t>
            </a:r>
            <a:endParaRPr lang="en-US" sz="2800" b="1" u="sng">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William</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Thomson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1st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Baron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elvin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Ai Len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1767840" y="5981213"/>
            <a:ext cx="8656320"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rPr>
              <a:t>NĂM 1848 ĐÃ ĐỀ XUẤT THANG ĐO </a:t>
            </a:r>
            <a:r>
              <a:rPr lang="vi-VN" sz="2400" b="1" kern="0" dirty="0">
                <a:solidFill>
                  <a:srgbClr val="FFFF00"/>
                </a:solidFill>
                <a:latin typeface="Tahoma" panose="020B0604030504040204" pitchFamily="34" charset="0"/>
                <a:ea typeface="Tahoma" panose="020B0604030504040204" pitchFamily="34" charset="0"/>
              </a:rPr>
              <a:t>ĐỘ K</a:t>
            </a:r>
            <a:r>
              <a:rPr lang="vi-VN" sz="2400" b="1" kern="0" dirty="0">
                <a:solidFill>
                  <a:schemeClr val="bg1"/>
                </a:solidFill>
                <a:latin typeface="Tahoma" panose="020B0604030504040204" pitchFamily="34" charset="0"/>
                <a:ea typeface="Tahoma" panose="020B0604030504040204" pitchFamily="34" charset="0"/>
              </a:rPr>
              <a:t>, KÝ HIỆU </a:t>
            </a:r>
            <a:r>
              <a:rPr lang="vi-VN" sz="2400" b="1" kern="0" dirty="0">
                <a:solidFill>
                  <a:srgbClr val="FFFF00"/>
                </a:solidFill>
                <a:latin typeface="Tahoma" panose="020B0604030504040204" pitchFamily="34" charset="0"/>
                <a:ea typeface="Tahoma" panose="020B0604030504040204" pitchFamily="34" charset="0"/>
              </a:rPr>
              <a:t>K</a:t>
            </a:r>
            <a:endParaRPr lang="en-US" sz="2400" b="1" kern="0" dirty="0">
              <a:solidFill>
                <a:srgbClr val="FFFF00"/>
              </a:solidFill>
              <a:latin typeface="Tahoma" panose="020B0604030504040204" pitchFamily="34" charset="0"/>
              <a:ea typeface="Tahoma" panose="020B0604030504040204" pitchFamily="34" charset="0"/>
            </a:endParaRPr>
          </a:p>
        </p:txBody>
      </p:sp>
      <p:pic>
        <p:nvPicPr>
          <p:cNvPr id="9218" name="Picture 2">
            <a:extLst>
              <a:ext uri="{FF2B5EF4-FFF2-40B4-BE49-F238E27FC236}">
                <a16:creationId xmlns:a16="http://schemas.microsoft.com/office/drawing/2014/main" id="{9FD12A27-4468-4C03-B97C-5AAB760EBEE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3829" t="6666" r="8234" b="20001"/>
          <a:stretch/>
        </p:blipFill>
        <p:spPr bwMode="auto">
          <a:xfrm>
            <a:off x="4792316" y="1118028"/>
            <a:ext cx="2607371" cy="3072973"/>
          </a:xfrm>
          <a:prstGeom prst="roundRect">
            <a:avLst>
              <a:gd name="adj" fmla="val 10822"/>
            </a:avLst>
          </a:prstGeom>
          <a:noFill/>
          <a:ln>
            <a:solidFill>
              <a:schemeClr val="tx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5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5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K</a:t>
            </a:r>
            <a:endParaRPr lang="en-US" sz="28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2">
            <a:extLst>
              <a:ext uri="{FF2B5EF4-FFF2-40B4-BE49-F238E27FC236}">
                <a16:creationId xmlns:a16="http://schemas.microsoft.com/office/drawing/2014/main" id="{CD5A5B3E-04B2-499C-955A-637219ABD709}"/>
              </a:ext>
            </a:extLst>
          </p:cNvPr>
          <p:cNvGraphicFramePr>
            <a:graphicFrameLocks noGrp="1"/>
          </p:cNvGraphicFramePr>
          <p:nvPr>
            <p:extLst>
              <p:ext uri="{D42A27DB-BD31-4B8C-83A1-F6EECF244321}">
                <p14:modId xmlns:p14="http://schemas.microsoft.com/office/powerpoint/2010/main" val="795917026"/>
              </p:ext>
            </p:extLst>
          </p:nvPr>
        </p:nvGraphicFramePr>
        <p:xfrm>
          <a:off x="1545021" y="1676401"/>
          <a:ext cx="7757525" cy="2799635"/>
        </p:xfrm>
        <a:graphic>
          <a:graphicData uri="http://schemas.openxmlformats.org/drawingml/2006/table">
            <a:tbl>
              <a:tblPr firstRow="1" bandRow="1"/>
              <a:tblGrid>
                <a:gridCol w="3635528">
                  <a:extLst>
                    <a:ext uri="{9D8B030D-6E8A-4147-A177-3AD203B41FA5}">
                      <a16:colId xmlns:a16="http://schemas.microsoft.com/office/drawing/2014/main" val="746924808"/>
                    </a:ext>
                  </a:extLst>
                </a:gridCol>
                <a:gridCol w="2010730">
                  <a:extLst>
                    <a:ext uri="{9D8B030D-6E8A-4147-A177-3AD203B41FA5}">
                      <a16:colId xmlns:a16="http://schemas.microsoft.com/office/drawing/2014/main" val="3656050312"/>
                    </a:ext>
                  </a:extLst>
                </a:gridCol>
                <a:gridCol w="2111267">
                  <a:extLst>
                    <a:ext uri="{9D8B030D-6E8A-4147-A177-3AD203B41FA5}">
                      <a16:colId xmlns:a16="http://schemas.microsoft.com/office/drawing/2014/main" val="541725584"/>
                    </a:ext>
                  </a:extLst>
                </a:gridCol>
              </a:tblGrid>
              <a:tr h="606287">
                <a:tc>
                  <a:txBody>
                    <a:bodyPr/>
                    <a:lstStyle/>
                    <a:p>
                      <a:pPr algn="ctr"/>
                      <a:r>
                        <a:rPr lang="vi-VN" sz="3200" dirty="0">
                          <a:solidFill>
                            <a:schemeClr val="bg1"/>
                          </a:solidFill>
                          <a:latin typeface="+mj-lt"/>
                          <a:ea typeface="Tahoma" panose="020B0604030504040204" pitchFamily="34" charset="0"/>
                          <a:cs typeface="Tahoma" panose="020B0604030504040204" pitchFamily="34" charset="0"/>
                        </a:rPr>
                        <a:t>ĐIỂM CHUẨN</a:t>
                      </a:r>
                      <a:endParaRPr lang="en-US" sz="3200" dirty="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baseline="30000">
                          <a:solidFill>
                            <a:schemeClr val="bg1"/>
                          </a:solidFill>
                          <a:latin typeface="+mj-lt"/>
                          <a:ea typeface="Tahoma" panose="020B0604030504040204" pitchFamily="34" charset="0"/>
                          <a:cs typeface="Tahoma" panose="020B0604030504040204" pitchFamily="34" charset="0"/>
                        </a:rPr>
                        <a:t>o</a:t>
                      </a:r>
                      <a:r>
                        <a:rPr lang="vi-VN" sz="3200">
                          <a:solidFill>
                            <a:schemeClr val="bg1"/>
                          </a:solidFill>
                          <a:latin typeface="+mj-lt"/>
                          <a:ea typeface="Tahoma" panose="020B0604030504040204" pitchFamily="34" charset="0"/>
                          <a:cs typeface="Tahoma" panose="020B0604030504040204" pitchFamily="34" charset="0"/>
                        </a:rPr>
                        <a:t>C</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baseline="0">
                          <a:solidFill>
                            <a:schemeClr val="bg1"/>
                          </a:solidFill>
                          <a:latin typeface="+mj-lt"/>
                          <a:ea typeface="Tahoma" panose="020B0604030504040204" pitchFamily="34" charset="0"/>
                          <a:cs typeface="Tahoma" panose="020B0604030504040204" pitchFamily="34" charset="0"/>
                        </a:rPr>
                        <a:t>K</a:t>
                      </a:r>
                      <a:endParaRPr lang="en-US" sz="3200" baseline="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12478562"/>
                  </a:ext>
                </a:extLst>
              </a:tr>
              <a:tr h="980774">
                <a:tc>
                  <a:txBody>
                    <a:bodyPr/>
                    <a:lstStyle/>
                    <a:p>
                      <a:pPr algn="ctr"/>
                      <a:endParaRPr lang="en-US" sz="3200" dirty="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a:solidFill>
                            <a:schemeClr val="bg1"/>
                          </a:solidFill>
                          <a:latin typeface="+mj-lt"/>
                          <a:ea typeface="Tahoma" panose="020B0604030504040204" pitchFamily="34" charset="0"/>
                          <a:cs typeface="Tahoma" panose="020B0604030504040204" pitchFamily="34" charset="0"/>
                        </a:rPr>
                        <a:t>-273</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a:solidFill>
                            <a:schemeClr val="bg1"/>
                          </a:solidFill>
                          <a:latin typeface="+mj-lt"/>
                          <a:ea typeface="Tahoma" panose="020B0604030504040204" pitchFamily="34" charset="0"/>
                          <a:cs typeface="Tahoma" panose="020B0604030504040204" pitchFamily="34" charset="0"/>
                        </a:rPr>
                        <a:t>0</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316865069"/>
                  </a:ext>
                </a:extLst>
              </a:tr>
              <a:tr h="606287">
                <a:tc>
                  <a:txBody>
                    <a:bodyPr/>
                    <a:lstStyle/>
                    <a:p>
                      <a:pPr algn="ctr"/>
                      <a:r>
                        <a:rPr lang="vi-VN" sz="3200">
                          <a:solidFill>
                            <a:schemeClr val="bg1"/>
                          </a:solidFill>
                          <a:latin typeface="+mj-lt"/>
                          <a:ea typeface="Tahoma" panose="020B0604030504040204" pitchFamily="34" charset="0"/>
                          <a:cs typeface="Tahoma" panose="020B0604030504040204" pitchFamily="34" charset="0"/>
                        </a:rPr>
                        <a:t>Nước đá đang tan</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dirty="0">
                          <a:solidFill>
                            <a:schemeClr val="bg1"/>
                          </a:solidFill>
                          <a:latin typeface="+mj-lt"/>
                          <a:ea typeface="Tahoma" panose="020B0604030504040204" pitchFamily="34" charset="0"/>
                          <a:cs typeface="Tahoma" panose="020B0604030504040204" pitchFamily="34" charset="0"/>
                        </a:rPr>
                        <a:t>0</a:t>
                      </a:r>
                      <a:endParaRPr lang="en-US" sz="3200" dirty="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a:solidFill>
                            <a:schemeClr val="bg1"/>
                          </a:solidFill>
                          <a:latin typeface="+mj-lt"/>
                          <a:ea typeface="Tahoma" panose="020B0604030504040204" pitchFamily="34" charset="0"/>
                          <a:cs typeface="Tahoma" panose="020B0604030504040204" pitchFamily="34" charset="0"/>
                        </a:rPr>
                        <a:t>273</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969962757"/>
                  </a:ext>
                </a:extLst>
              </a:tr>
              <a:tr h="606287">
                <a:tc>
                  <a:txBody>
                    <a:bodyPr/>
                    <a:lstStyle/>
                    <a:p>
                      <a:pPr algn="ctr"/>
                      <a:r>
                        <a:rPr lang="vi-VN" sz="3200">
                          <a:solidFill>
                            <a:schemeClr val="bg1"/>
                          </a:solidFill>
                          <a:latin typeface="+mj-lt"/>
                          <a:ea typeface="Tahoma" panose="020B0604030504040204" pitchFamily="34" charset="0"/>
                          <a:cs typeface="Tahoma" panose="020B0604030504040204" pitchFamily="34" charset="0"/>
                        </a:rPr>
                        <a:t>Nước đang sôi</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a:solidFill>
                            <a:schemeClr val="bg1"/>
                          </a:solidFill>
                          <a:latin typeface="+mj-lt"/>
                          <a:ea typeface="Tahoma" panose="020B0604030504040204" pitchFamily="34" charset="0"/>
                          <a:cs typeface="Tahoma" panose="020B0604030504040204" pitchFamily="34" charset="0"/>
                        </a:rPr>
                        <a:t>100</a:t>
                      </a:r>
                      <a:endParaRPr lang="en-US" sz="320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3200" dirty="0">
                          <a:solidFill>
                            <a:schemeClr val="bg1"/>
                          </a:solidFill>
                          <a:latin typeface="+mj-lt"/>
                          <a:ea typeface="Tahoma" panose="020B0604030504040204" pitchFamily="34" charset="0"/>
                          <a:cs typeface="Tahoma" panose="020B0604030504040204" pitchFamily="34" charset="0"/>
                        </a:rPr>
                        <a:t>373</a:t>
                      </a:r>
                      <a:endParaRPr lang="en-US" sz="3200" dirty="0">
                        <a:solidFill>
                          <a:schemeClr val="bg1"/>
                        </a:solidFill>
                        <a:latin typeface="+mj-lt"/>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181080373"/>
                  </a:ext>
                </a:extLst>
              </a:tr>
            </a:tbl>
          </a:graphicData>
        </a:graphic>
      </p:graphicFrame>
      <p:sp>
        <p:nvSpPr>
          <p:cNvPr id="9" name="Rectangle: Rounded Corners 8">
            <a:extLst>
              <a:ext uri="{FF2B5EF4-FFF2-40B4-BE49-F238E27FC236}">
                <a16:creationId xmlns:a16="http://schemas.microsoft.com/office/drawing/2014/main" id="{0F9FABE0-C3E3-4BDC-A27B-1AFFD1268F77}"/>
              </a:ext>
            </a:extLst>
          </p:cNvPr>
          <p:cNvSpPr>
            <a:spLocks noChangeArrowheads="1"/>
          </p:cNvSpPr>
          <p:nvPr/>
        </p:nvSpPr>
        <p:spPr bwMode="auto">
          <a:xfrm>
            <a:off x="4130040" y="5062994"/>
            <a:ext cx="3931920" cy="914400"/>
          </a:xfrm>
          <a:prstGeom prst="roundRect">
            <a:avLst/>
          </a:prstGeom>
          <a:noFill/>
          <a:ln w="9525">
            <a:solidFill>
              <a:schemeClr val="accent5">
                <a:lumMod val="40000"/>
                <a:lumOff val="60000"/>
              </a:schemeClr>
            </a:solidFill>
            <a:miter lim="800000"/>
            <a:headEnd/>
            <a:tailEnd/>
          </a:ln>
        </p:spPr>
        <p:txBody>
          <a:bodyPr anchor="ctr" anchorCtr="0"/>
          <a:lstStyle/>
          <a:p>
            <a:pPr marL="270272" indent="-270272" algn="ctr">
              <a:spcAft>
                <a:spcPts val="600"/>
              </a:spcAft>
              <a:buClr>
                <a:schemeClr val="tx2"/>
              </a:buClr>
              <a:buSzPct val="70000"/>
            </a:pP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t(</a:t>
            </a:r>
            <a:r>
              <a:rPr lang="vi-VN" sz="3200" b="1" baseline="30000" dirty="0" err="1">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C</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t(K)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273</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42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F9A82BB6-49A4-400E-BACF-4C2C28C65654}"/>
              </a:ext>
            </a:extLst>
          </p:cNvPr>
          <p:cNvSpPr/>
          <p:nvPr/>
        </p:nvSpPr>
        <p:spPr>
          <a:xfrm>
            <a:off x="1145995" y="1598199"/>
            <a:ext cx="922305" cy="9910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3B65017B-A2D4-4D01-832C-840FA2C9F76D}"/>
              </a:ext>
            </a:extLst>
          </p:cNvPr>
          <p:cNvSpPr txBox="1"/>
          <p:nvPr/>
        </p:nvSpPr>
        <p:spPr>
          <a:xfrm>
            <a:off x="2223152" y="1701395"/>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C</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Celcius</a:t>
            </a:r>
            <a:r>
              <a:rPr lang="en-US" sz="3200" dirty="0">
                <a:solidFill>
                  <a:schemeClr val="bg1"/>
                </a:solidFill>
                <a:latin typeface="Arial" panose="020B0604020202020204" pitchFamily="34" charset="0"/>
                <a:cs typeface="Arial" panose="020B0604020202020204" pitchFamily="34" charset="0"/>
              </a:rPr>
              <a:t>. </a:t>
            </a:r>
          </a:p>
        </p:txBody>
      </p:sp>
      <p:pic>
        <p:nvPicPr>
          <p:cNvPr id="25" name="Picture 24">
            <a:extLst>
              <a:ext uri="{FF2B5EF4-FFF2-40B4-BE49-F238E27FC236}">
                <a16:creationId xmlns:a16="http://schemas.microsoft.com/office/drawing/2014/main" id="{A16ED344-50EA-4000-9EA9-B2EC795854CF}"/>
              </a:ext>
            </a:extLst>
          </p:cNvPr>
          <p:cNvPicPr>
            <a:picLocks noChangeAspect="1"/>
          </p:cNvPicPr>
          <p:nvPr/>
        </p:nvPicPr>
        <p:blipFill>
          <a:blip r:embed="rId3"/>
          <a:stretch>
            <a:fillRect/>
          </a:stretch>
        </p:blipFill>
        <p:spPr>
          <a:xfrm>
            <a:off x="1210035" y="2885974"/>
            <a:ext cx="876300" cy="895350"/>
          </a:xfrm>
          <a:prstGeom prst="rect">
            <a:avLst/>
          </a:prstGeom>
        </p:spPr>
      </p:pic>
      <p:pic>
        <p:nvPicPr>
          <p:cNvPr id="26" name="Picture 2" descr="Free Celsius Colored Outline Icon - Available in SVG, PNG, EPS, AI &amp;amp; Icon  fonts">
            <a:extLst>
              <a:ext uri="{FF2B5EF4-FFF2-40B4-BE49-F238E27FC236}">
                <a16:creationId xmlns:a16="http://schemas.microsoft.com/office/drawing/2014/main" id="{6F4C4F0A-22B7-418F-A7C5-3BF78209F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996" y="1666992"/>
            <a:ext cx="922304" cy="922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Định luật thứ ba của nhiệt động lực học">
            <a:extLst>
              <a:ext uri="{FF2B5EF4-FFF2-40B4-BE49-F238E27FC236}">
                <a16:creationId xmlns:a16="http://schemas.microsoft.com/office/drawing/2014/main" id="{D0A2A0FB-F959-4D5F-9BAE-E6A8234053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43" b="7406"/>
          <a:stretch/>
        </p:blipFill>
        <p:spPr bwMode="auto">
          <a:xfrm>
            <a:off x="1210035" y="4098297"/>
            <a:ext cx="922304" cy="9910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3F6DC49-F37F-46BB-9859-6BE9965F3E8B}"/>
              </a:ext>
            </a:extLst>
          </p:cNvPr>
          <p:cNvSpPr txBox="1"/>
          <p:nvPr/>
        </p:nvSpPr>
        <p:spPr>
          <a:xfrm>
            <a:off x="2223152" y="3009683"/>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F</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Farenheit</a:t>
            </a:r>
            <a:r>
              <a:rPr lang="en-US" sz="3200" dirty="0">
                <a:solidFill>
                  <a:schemeClr val="bg1"/>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D313C5F2-F1E5-473E-8C5F-0D4EAD4371FD}"/>
              </a:ext>
            </a:extLst>
          </p:cNvPr>
          <p:cNvSpPr txBox="1"/>
          <p:nvPr/>
        </p:nvSpPr>
        <p:spPr>
          <a:xfrm>
            <a:off x="2223152" y="4422209"/>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Kelvin</a:t>
            </a:r>
            <a:r>
              <a:rPr lang="en-US" sz="3200" dirty="0">
                <a:solidFill>
                  <a:schemeClr val="bg1"/>
                </a:solidFill>
                <a:latin typeface="Arial" panose="020B0604020202020204" pitchFamily="34" charset="0"/>
                <a:cs typeface="Arial" panose="020B0604020202020204" pitchFamily="34" charset="0"/>
              </a:rPr>
              <a:t>. </a:t>
            </a:r>
          </a:p>
        </p:txBody>
      </p:sp>
      <p:sp>
        <p:nvSpPr>
          <p:cNvPr id="15" name="Title 1">
            <a:extLst>
              <a:ext uri="{FF2B5EF4-FFF2-40B4-BE49-F238E27FC236}">
                <a16:creationId xmlns:a16="http://schemas.microsoft.com/office/drawing/2014/main" id="{B3123092-A00F-4229-9EAE-7C168CF9EFA9}"/>
              </a:ext>
            </a:extLst>
          </p:cNvPr>
          <p:cNvSpPr txBox="1">
            <a:spLocks noChangeArrowheads="1"/>
          </p:cNvSpPr>
          <p:nvPr/>
        </p:nvSpPr>
        <p:spPr>
          <a:xfrm>
            <a:off x="257346" y="214699"/>
            <a:ext cx="9753757" cy="584775"/>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II. THANG ĐO NHIỆT ĐỘ XEN – XI - </a:t>
            </a:r>
            <a:r>
              <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ỚT</a:t>
            </a:r>
          </a:p>
        </p:txBody>
      </p:sp>
    </p:spTree>
    <p:extLst>
      <p:ext uri="{BB962C8B-B14F-4D97-AF65-F5344CB8AC3E}">
        <p14:creationId xmlns:p14="http://schemas.microsoft.com/office/powerpoint/2010/main" val="2717995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304032" y="2562527"/>
            <a:ext cx="5583936" cy="1732946"/>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III. NHIỆT KẾ</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0330290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Dấu hỏi, s của những người sử dụng máy tính, Biểu tượng máy tính, Máy vi  tí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2172" y="2240893"/>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7">
            <a:extLst>
              <a:ext uri="{FF2B5EF4-FFF2-40B4-BE49-F238E27FC236}">
                <a16:creationId xmlns:a16="http://schemas.microsoft.com/office/drawing/2014/main" id="{8D7F2555-F781-BD74-B492-35316FA208A5}"/>
              </a:ext>
            </a:extLst>
          </p:cNvPr>
          <p:cNvSpPr/>
          <p:nvPr/>
        </p:nvSpPr>
        <p:spPr>
          <a:xfrm>
            <a:off x="2481833" y="0"/>
            <a:ext cx="5929766" cy="3204957"/>
          </a:xfrm>
          <a:prstGeom prst="cloudCallout">
            <a:avLst>
              <a:gd name="adj1" fmla="val -48295"/>
              <a:gd name="adj2" fmla="val 47014"/>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vi-VN" altLang="en-US" sz="4000" b="1" dirty="0">
                <a:solidFill>
                  <a:schemeClr val="tx1"/>
                </a:solidFill>
                <a:latin typeface="Times New Roman" pitchFamily="18" charset="0"/>
                <a:cs typeface="Times New Roman" pitchFamily="18" charset="0"/>
              </a:rPr>
              <a:t>KỂ TÊN MỘT SỐ LOẠI NHIỆT KẾ MÀ EM BIẾT?</a:t>
            </a:r>
            <a:endParaRPr lang="en-US" alt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796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569517" y="734538"/>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EDACE36D-730C-4047-83F2-3FCE709FB766}"/>
              </a:ext>
            </a:extLst>
          </p:cNvPr>
          <p:cNvSpPr txBox="1"/>
          <p:nvPr/>
        </p:nvSpPr>
        <p:spPr>
          <a:xfrm>
            <a:off x="3766859" y="5000077"/>
            <a:ext cx="4234662"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kế</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thủy</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ngân</a:t>
            </a:r>
            <a:endParaRPr lang="en-US" sz="3200" dirty="0">
              <a:solidFill>
                <a:srgbClr val="FFFF00"/>
              </a:solidFill>
              <a:latin typeface="Arial" panose="020B0604020202020204" pitchFamily="34" charset="0"/>
              <a:cs typeface="Arial" panose="020B0604020202020204" pitchFamily="34" charset="0"/>
            </a:endParaRPr>
          </a:p>
        </p:txBody>
      </p:sp>
      <p:pic>
        <p:nvPicPr>
          <p:cNvPr id="13" name="Hình ảnh 12" descr="Ảnh có chứa văn bản, công cụ viết, văn phòng phẩm, thiết bị&#10;&#10;Mô tả được tạo tự động">
            <a:extLst>
              <a:ext uri="{FF2B5EF4-FFF2-40B4-BE49-F238E27FC236}">
                <a16:creationId xmlns:a16="http://schemas.microsoft.com/office/drawing/2014/main" id="{B6CB4765-D551-4564-A41F-E0E7B21EDF96}"/>
              </a:ext>
            </a:extLst>
          </p:cNvPr>
          <p:cNvPicPr>
            <a:picLocks noChangeAspect="1"/>
          </p:cNvPicPr>
          <p:nvPr/>
        </p:nvPicPr>
        <p:blipFill rotWithShape="1">
          <a:blip r:embed="rId3">
            <a:extLst>
              <a:ext uri="{28A0092B-C50C-407E-A947-70E740481C1C}">
                <a14:useLocalDpi xmlns:a14="http://schemas.microsoft.com/office/drawing/2010/main" val="0"/>
              </a:ext>
            </a:extLst>
          </a:blip>
          <a:srcRect t="13712" b="13712"/>
          <a:stretch/>
        </p:blipFill>
        <p:spPr>
          <a:xfrm>
            <a:off x="3714750" y="1700784"/>
            <a:ext cx="4762500" cy="3456432"/>
          </a:xfrm>
          <a:prstGeom prst="rect">
            <a:avLst/>
          </a:prstGeom>
        </p:spPr>
      </p:pic>
    </p:spTree>
    <p:extLst>
      <p:ext uri="{BB962C8B-B14F-4D97-AF65-F5344CB8AC3E}">
        <p14:creationId xmlns:p14="http://schemas.microsoft.com/office/powerpoint/2010/main" val="40669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anim calcmode="lin" valueType="num">
                                      <p:cBhvr>
                                        <p:cTn id="8"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7698545" y="3462522"/>
            <a:ext cx="329184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điện tử</a:t>
            </a:r>
          </a:p>
        </p:txBody>
      </p:sp>
      <p:pic>
        <p:nvPicPr>
          <p:cNvPr id="10" name="Picture 9">
            <a:extLst>
              <a:ext uri="{FF2B5EF4-FFF2-40B4-BE49-F238E27FC236}">
                <a16:creationId xmlns:a16="http://schemas.microsoft.com/office/drawing/2014/main" id="{7DED5DDD-25A2-4CC2-9A10-77A5E4D2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76" y="2017836"/>
            <a:ext cx="5763844" cy="3580570"/>
          </a:xfrm>
          <a:prstGeom prst="rect">
            <a:avLst/>
          </a:prstGeom>
          <a:ln>
            <a:noFill/>
          </a:ln>
          <a:effectLst>
            <a:softEdge rad="112500"/>
          </a:effectLst>
        </p:spPr>
      </p:pic>
      <p:sp>
        <p:nvSpPr>
          <p:cNvPr id="12" name="矩形 10">
            <a:extLst>
              <a:ext uri="{FF2B5EF4-FFF2-40B4-BE49-F238E27FC236}">
                <a16:creationId xmlns:a16="http://schemas.microsoft.com/office/drawing/2014/main" id="{960C11E7-E4FF-4261-9936-08FC3E347B28}"/>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20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750"/>
                                        <p:tgtEl>
                                          <p:spTgt spid="12">
                                            <p:txEl>
                                              <p:pRg st="0" end="0"/>
                                            </p:txEl>
                                          </p:spTgt>
                                        </p:tgtEl>
                                      </p:cBhvr>
                                    </p:animEffect>
                                    <p:anim calcmode="lin" valueType="num">
                                      <p:cBhvr>
                                        <p:cTn id="19"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AEC359-AE3B-429E-88D5-8B8ABCBEAEAA}"/>
              </a:ext>
            </a:extLst>
          </p:cNvPr>
          <p:cNvSpPr>
            <a:spLocks noChangeArrowheads="1"/>
          </p:cNvSpPr>
          <p:nvPr/>
        </p:nvSpPr>
        <p:spPr bwMode="auto">
          <a:xfrm>
            <a:off x="17403" y="3964807"/>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a:solidFill>
                  <a:schemeClr val="bg1"/>
                </a:solidFill>
                <a:latin typeface="+mj-lt"/>
                <a:ea typeface="Tahoma" panose="020B0604030504040204" pitchFamily="34" charset="0"/>
                <a:cs typeface="Tahoma" panose="020B0604030504040204" pitchFamily="34" charset="0"/>
              </a:rPr>
              <a:t>Nước lạnh</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DC9C0EF3-CF22-4525-8234-350DBC65FF10}"/>
              </a:ext>
            </a:extLst>
          </p:cNvPr>
          <p:cNvSpPr>
            <a:spLocks noChangeArrowheads="1"/>
          </p:cNvSpPr>
          <p:nvPr/>
        </p:nvSpPr>
        <p:spPr bwMode="auto">
          <a:xfrm>
            <a:off x="394331" y="599497"/>
            <a:ext cx="11209089" cy="267606"/>
          </a:xfrm>
          <a:prstGeom prst="rect">
            <a:avLst/>
          </a:prstGeom>
          <a:noFill/>
          <a:ln w="9525">
            <a:noFill/>
            <a:miter lim="800000"/>
            <a:headEnd/>
            <a:tailEnd/>
          </a:ln>
        </p:spPr>
        <p:txBody>
          <a:bodyPr/>
          <a:lstStyle/>
          <a:p>
            <a:pPr algn="ctr">
              <a:spcAft>
                <a:spcPts val="300"/>
              </a:spcAft>
              <a:buClr>
                <a:schemeClr val="tx2"/>
              </a:buClr>
              <a:buSzPct val="70000"/>
            </a:pPr>
            <a:r>
              <a:rPr lang="vi-VN" sz="3200" dirty="0">
                <a:solidFill>
                  <a:schemeClr val="bg1"/>
                </a:solidFill>
                <a:latin typeface="+mj-lt"/>
                <a:ea typeface="Tahoma" panose="020B0604030504040204" pitchFamily="34" charset="0"/>
                <a:cs typeface="Tahoma" panose="020B0604030504040204" pitchFamily="34" charset="0"/>
              </a:rPr>
              <a:t>Nhúng đồng thời ngón trỏ tay trái vào cốc nước lạnh, ngón trỏ tay phải vào cốc nước nóng</a:t>
            </a:r>
            <a:endParaRPr lang="en-US" sz="3200" dirty="0">
              <a:solidFill>
                <a:schemeClr val="bg1"/>
              </a:solidFill>
              <a:latin typeface="+mj-lt"/>
              <a:ea typeface="Tahoma" panose="020B0604030504040204" pitchFamily="34" charset="0"/>
              <a:cs typeface="Tahoma" panose="020B0604030504040204" pitchFamily="34" charset="0"/>
            </a:endParaRPr>
          </a:p>
        </p:txBody>
      </p:sp>
      <p:pic>
        <p:nvPicPr>
          <p:cNvPr id="15" name="Picture 8" descr="Image result for glass vase of water">
            <a:extLst>
              <a:ext uri="{FF2B5EF4-FFF2-40B4-BE49-F238E27FC236}">
                <a16:creationId xmlns:a16="http://schemas.microsoft.com/office/drawing/2014/main" id="{63EB146E-2A5A-457D-B276-7683D6C770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glass vase of water">
            <a:extLst>
              <a:ext uri="{FF2B5EF4-FFF2-40B4-BE49-F238E27FC236}">
                <a16:creationId xmlns:a16="http://schemas.microsoft.com/office/drawing/2014/main" id="{95BCE49C-F98A-4718-9E3A-58C188B42674}"/>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38892"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glass vase of water">
            <a:extLst>
              <a:ext uri="{FF2B5EF4-FFF2-40B4-BE49-F238E27FC236}">
                <a16:creationId xmlns:a16="http://schemas.microsoft.com/office/drawing/2014/main" id="{4F741DD0-14AD-424A-8E30-58DD1ABAF184}"/>
              </a:ext>
            </a:extLst>
          </p:cNvPr>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481446"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A0B314-5F8F-F743-EA79-5E3DBA3A5704}"/>
              </a:ext>
            </a:extLst>
          </p:cNvPr>
          <p:cNvSpPr>
            <a:spLocks noChangeArrowheads="1"/>
          </p:cNvSpPr>
          <p:nvPr/>
        </p:nvSpPr>
        <p:spPr bwMode="auto">
          <a:xfrm>
            <a:off x="2811142" y="3991038"/>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a:solidFill>
                  <a:schemeClr val="bg1"/>
                </a:solidFill>
                <a:latin typeface="+mj-lt"/>
                <a:ea typeface="Tahoma" panose="020B0604030504040204" pitchFamily="34" charset="0"/>
                <a:cs typeface="Tahoma" panose="020B0604030504040204" pitchFamily="34" charset="0"/>
              </a:rPr>
              <a:t>Nước nguội</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FC94930B-4108-509E-D330-F913B96C4D3E}"/>
              </a:ext>
            </a:extLst>
          </p:cNvPr>
          <p:cNvSpPr>
            <a:spLocks noChangeArrowheads="1"/>
          </p:cNvSpPr>
          <p:nvPr/>
        </p:nvSpPr>
        <p:spPr bwMode="auto">
          <a:xfrm>
            <a:off x="5932293" y="4004440"/>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dirty="0">
                <a:solidFill>
                  <a:schemeClr val="bg1"/>
                </a:solidFill>
                <a:latin typeface="+mj-lt"/>
                <a:ea typeface="Tahoma" panose="020B0604030504040204" pitchFamily="34" charset="0"/>
                <a:cs typeface="Tahoma" panose="020B0604030504040204" pitchFamily="34" charset="0"/>
              </a:rPr>
              <a:t>Nước nóng</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A21EA5CE-C029-66A0-B76B-4B07E6F2E28F}"/>
              </a:ext>
            </a:extLst>
          </p:cNvPr>
          <p:cNvSpPr>
            <a:spLocks noChangeArrowheads="1"/>
          </p:cNvSpPr>
          <p:nvPr/>
        </p:nvSpPr>
        <p:spPr bwMode="auto">
          <a:xfrm>
            <a:off x="327748" y="5010651"/>
            <a:ext cx="11209089" cy="267606"/>
          </a:xfrm>
          <a:prstGeom prst="rect">
            <a:avLst/>
          </a:prstGeom>
          <a:noFill/>
          <a:ln w="9525">
            <a:noFill/>
            <a:miter lim="800000"/>
            <a:headEnd/>
            <a:tailEnd/>
          </a:ln>
        </p:spPr>
        <p:txBody>
          <a:bodyPr/>
          <a:lstStyle/>
          <a:p>
            <a:pPr algn="ctr">
              <a:spcAft>
                <a:spcPts val="300"/>
              </a:spcAft>
              <a:buClr>
                <a:schemeClr val="tx2"/>
              </a:buClr>
              <a:buSzPct val="70000"/>
            </a:pPr>
            <a:r>
              <a:rPr lang="vi-VN" sz="3200" dirty="0">
                <a:solidFill>
                  <a:schemeClr val="bg1"/>
                </a:solidFill>
                <a:latin typeface="+mj-lt"/>
                <a:ea typeface="Tahoma" panose="020B0604030504040204" pitchFamily="34" charset="0"/>
                <a:cs typeface="Tahoma" panose="020B0604030504040204" pitchFamily="34" charset="0"/>
              </a:rPr>
              <a:t>Nêu cảm nhận của 2 ngón tay</a:t>
            </a:r>
            <a:endParaRPr lang="en-US" sz="3200" dirty="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03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6680144" y="3267381"/>
            <a:ext cx="4419978"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hồng ngoại</a:t>
            </a:r>
          </a:p>
        </p:txBody>
      </p:sp>
      <p:sp>
        <p:nvSpPr>
          <p:cNvPr id="10" name="矩形 10">
            <a:extLst>
              <a:ext uri="{FF2B5EF4-FFF2-40B4-BE49-F238E27FC236}">
                <a16:creationId xmlns:a16="http://schemas.microsoft.com/office/drawing/2014/main" id="{DB8A5C76-B50A-466A-BDBA-8FB2885C4106}"/>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5B64B8A9-4449-45B7-A339-DE84D6B16A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06010" y="1067740"/>
            <a:ext cx="4909341" cy="490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750"/>
                                        <p:tgtEl>
                                          <p:spTgt spid="10">
                                            <p:txEl>
                                              <p:pRg st="0" end="0"/>
                                            </p:txEl>
                                          </p:spTgt>
                                        </p:tgtEl>
                                      </p:cBhvr>
                                    </p:animEffect>
                                    <p:anim calcmode="lin" valueType="num">
                                      <p:cBhvr>
                                        <p:cTn id="14"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2715881" y="4786033"/>
            <a:ext cx="725323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Đo</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độ</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cơ</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thể</a:t>
            </a:r>
            <a:r>
              <a:rPr lang="en-US" sz="3200" dirty="0">
                <a:solidFill>
                  <a:srgbClr val="FFFF00"/>
                </a:solidFill>
                <a:latin typeface="Arial" panose="020B0604020202020204" pitchFamily="34" charset="0"/>
                <a:cs typeface="Arial" panose="020B0604020202020204" pitchFamily="34" charset="0"/>
              </a:rPr>
              <a:t> con </a:t>
            </a:r>
            <a:r>
              <a:rPr lang="en-US" sz="3200" dirty="0" err="1">
                <a:solidFill>
                  <a:srgbClr val="FFFF00"/>
                </a:solidFill>
                <a:latin typeface="Arial" panose="020B0604020202020204" pitchFamily="34" charset="0"/>
                <a:cs typeface="Arial" panose="020B0604020202020204" pitchFamily="34" charset="0"/>
              </a:rPr>
              <a:t>người</a:t>
            </a:r>
            <a:endParaRPr lang="en-US" sz="3200" dirty="0">
              <a:solidFill>
                <a:srgbClr val="FFFF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CA292E5-6BB3-4F8D-AEB0-7CC978CD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925" y="1995749"/>
            <a:ext cx="3769698" cy="2341782"/>
          </a:xfrm>
          <a:prstGeom prst="rect">
            <a:avLst/>
          </a:prstGeom>
          <a:ln>
            <a:noFill/>
          </a:ln>
          <a:effectLst>
            <a:softEdge rad="112500"/>
          </a:effectLst>
        </p:spPr>
      </p:pic>
      <p:sp>
        <p:nvSpPr>
          <p:cNvPr id="14" name="矩形 10">
            <a:extLst>
              <a:ext uri="{FF2B5EF4-FFF2-40B4-BE49-F238E27FC236}">
                <a16:creationId xmlns:a16="http://schemas.microsoft.com/office/drawing/2014/main" id="{08F462EA-6857-445B-8FE8-A0E4D0C9BA83}"/>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0EF7D1CB-C2CF-4048-AF00-1C1B9A492D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23170" y="1547247"/>
            <a:ext cx="3017196" cy="3017196"/>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descr="Ảnh có chứa văn bản, công cụ viết, văn phòng phẩm, thiết bị&#10;&#10;Mô tả được tạo tự động">
            <a:extLst>
              <a:ext uri="{FF2B5EF4-FFF2-40B4-BE49-F238E27FC236}">
                <a16:creationId xmlns:a16="http://schemas.microsoft.com/office/drawing/2014/main" id="{3D7F40BA-09A3-45C9-8892-534B9286926B}"/>
              </a:ext>
            </a:extLst>
          </p:cNvPr>
          <p:cNvPicPr>
            <a:picLocks noChangeAspect="1"/>
          </p:cNvPicPr>
          <p:nvPr/>
        </p:nvPicPr>
        <p:blipFill rotWithShape="1">
          <a:blip r:embed="rId6">
            <a:extLst>
              <a:ext uri="{28A0092B-C50C-407E-A947-70E740481C1C}">
                <a14:useLocalDpi xmlns:a14="http://schemas.microsoft.com/office/drawing/2010/main" val="0"/>
              </a:ext>
            </a:extLst>
          </a:blip>
          <a:srcRect t="13712" b="13712"/>
          <a:stretch/>
        </p:blipFill>
        <p:spPr>
          <a:xfrm>
            <a:off x="987243" y="1954425"/>
            <a:ext cx="3755136" cy="2725328"/>
          </a:xfrm>
          <a:prstGeom prst="rect">
            <a:avLst/>
          </a:prstGeom>
        </p:spPr>
      </p:pic>
    </p:spTree>
    <p:extLst>
      <p:ext uri="{BB962C8B-B14F-4D97-AF65-F5344CB8AC3E}">
        <p14:creationId xmlns:p14="http://schemas.microsoft.com/office/powerpoint/2010/main" val="5496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750"/>
                                        <p:tgtEl>
                                          <p:spTgt spid="14">
                                            <p:txEl>
                                              <p:pRg st="0" end="0"/>
                                            </p:txEl>
                                          </p:spTgt>
                                        </p:tgtEl>
                                      </p:cBhvr>
                                    </p:animEffect>
                                    <p:anim calcmode="lin" valueType="num">
                                      <p:cBhvr>
                                        <p:cTn id="19" dur="75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5583366" y="2860923"/>
            <a:ext cx="3997514"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thủy ngân</a:t>
            </a:r>
          </a:p>
          <a:p>
            <a:pPr algn="ctr"/>
            <a:r>
              <a:rPr lang="en-US" sz="3200">
                <a:solidFill>
                  <a:srgbClr val="FFFF00"/>
                </a:solidFill>
                <a:latin typeface="Arial" panose="020B0604020202020204" pitchFamily="34" charset="0"/>
                <a:cs typeface="Arial" panose="020B0604020202020204" pitchFamily="34" charset="0"/>
              </a:rPr>
              <a:t> treo tường</a:t>
            </a:r>
          </a:p>
        </p:txBody>
      </p:sp>
      <p:pic>
        <p:nvPicPr>
          <p:cNvPr id="12" name="Picture 4" descr="Wooden thermometer Premium Photo">
            <a:extLst>
              <a:ext uri="{FF2B5EF4-FFF2-40B4-BE49-F238E27FC236}">
                <a16:creationId xmlns:a16="http://schemas.microsoft.com/office/drawing/2014/main" id="{C9B472AB-7634-4EA7-9403-4068F213E9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1734820" y="1265426"/>
            <a:ext cx="1752600" cy="534543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0">
            <a:extLst>
              <a:ext uri="{FF2B5EF4-FFF2-40B4-BE49-F238E27FC236}">
                <a16:creationId xmlns:a16="http://schemas.microsoft.com/office/drawing/2014/main" id="{F15A9290-2075-4C0B-85D4-1F9E44686FD9}"/>
              </a:ext>
            </a:extLst>
          </p:cNvPr>
          <p:cNvSpPr/>
          <p:nvPr/>
        </p:nvSpPr>
        <p:spPr>
          <a:xfrm>
            <a:off x="3045006" y="569946"/>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60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750"/>
                                        <p:tgtEl>
                                          <p:spTgt spid="13">
                                            <p:txEl>
                                              <p:pRg st="0" end="0"/>
                                            </p:txEl>
                                          </p:spTgt>
                                        </p:tgtEl>
                                      </p:cBhvr>
                                    </p:animEffect>
                                    <p:anim calcmode="lin" valueType="num">
                                      <p:cBhvr>
                                        <p:cTn id="14"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1731267" y="228600"/>
            <a:ext cx="8729470"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rgbClr val="FFFF00"/>
                </a:solidFill>
                <a:latin typeface="Tahoma" panose="020B0604030504040204" pitchFamily="34" charset="0"/>
                <a:ea typeface="Tahoma" panose="020B0604030504040204" pitchFamily="34" charset="0"/>
                <a:cs typeface="Tahoma" panose="020B0604030504040204" pitchFamily="34" charset="0"/>
              </a:rPr>
              <a:t>MỘT SỐ LOẠI NHIỆT KẾ TRÊN THỊ TRƯỜNG</a:t>
            </a:r>
            <a:endParaRPr lang="en-US" sz="28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4" descr="Instant-Read Thermometer | Official Weber® Website">
            <a:extLst>
              <a:ext uri="{FF2B5EF4-FFF2-40B4-BE49-F238E27FC236}">
                <a16:creationId xmlns:a16="http://schemas.microsoft.com/office/drawing/2014/main" id="{2EE174D0-4244-4F83-B730-E83E99070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63918">
            <a:off x="7169712" y="1374204"/>
            <a:ext cx="4285649" cy="40716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788BFABC-CBF6-4B3A-B28A-DF30784E55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3147" t="14408" r="23147" b="5393"/>
          <a:stretch/>
        </p:blipFill>
        <p:spPr bwMode="auto">
          <a:xfrm>
            <a:off x="6013569" y="1589205"/>
            <a:ext cx="2636656" cy="3937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uy Dr Trust Usa Waterproof Flexible Tip Digital Thermometer - 1pc Online  at Flat 18% OFF* | PharmEasy">
            <a:extLst>
              <a:ext uri="{FF2B5EF4-FFF2-40B4-BE49-F238E27FC236}">
                <a16:creationId xmlns:a16="http://schemas.microsoft.com/office/drawing/2014/main" id="{A8868551-39E8-4B49-B7D4-51EF1F5F8FF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67" b="95933" l="3867" r="97200">
                        <a14:foregroundMark x1="84067" y1="7200" x2="90533" y2="10733"/>
                        <a14:foregroundMark x1="90533" y1="10733" x2="91867" y2="12067"/>
                        <a14:foregroundMark x1="93533" y1="4067" x2="97200" y2="9600"/>
                        <a14:foregroundMark x1="4800" y1="95733" x2="9600" y2="90400"/>
                        <a14:foregroundMark x1="9600" y1="90400" x2="9600" y2="90400"/>
                        <a14:foregroundMark x1="3533" y1="96467" x2="9000" y2="90933"/>
                        <a14:foregroundMark x1="9000" y1="90933" x2="9067" y2="90933"/>
                        <a14:foregroundMark x1="3867" y1="95933" x2="6267" y2="92067"/>
                      </a14:backgroundRemoval>
                    </a14:imgEffect>
                  </a14:imgLayer>
                </a14:imgProps>
              </a:ext>
              <a:ext uri="{28A0092B-C50C-407E-A947-70E740481C1C}">
                <a14:useLocalDpi xmlns:a14="http://schemas.microsoft.com/office/drawing/2010/main" val="0"/>
              </a:ext>
            </a:extLst>
          </a:blip>
          <a:srcRect/>
          <a:stretch>
            <a:fillRect/>
          </a:stretch>
        </p:blipFill>
        <p:spPr bwMode="auto">
          <a:xfrm rot="18863367">
            <a:off x="3424688" y="2165717"/>
            <a:ext cx="2784185" cy="27841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3BCB6B-D859-44D6-9147-53AC36E781C0}"/>
              </a:ext>
            </a:extLst>
          </p:cNvPr>
          <p:cNvSpPr txBox="1"/>
          <p:nvPr/>
        </p:nvSpPr>
        <p:spPr>
          <a:xfrm>
            <a:off x="1914144" y="6182381"/>
            <a:ext cx="9121718"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rPr>
              <a:t>MỖI NHIỆT KẾ CÓ MỘT THANG ĐO NHIỆT ĐỘ XÁC ĐỊNH</a:t>
            </a:r>
            <a:endParaRPr lang="en-US" sz="2400" b="1" kern="0" dirty="0">
              <a:solidFill>
                <a:srgbClr val="FFFF00"/>
              </a:solidFill>
              <a:latin typeface="Tahoma" panose="020B0604030504040204" pitchFamily="34" charset="0"/>
              <a:ea typeface="Tahoma" panose="020B0604030504040204" pitchFamily="34" charset="0"/>
            </a:endParaRPr>
          </a:p>
        </p:txBody>
      </p:sp>
      <p:pic>
        <p:nvPicPr>
          <p:cNvPr id="8" name="Hình ảnh 7" descr="Ảnh có chứa văn bản, thiết bị, nhiệt kế&#10;&#10;Mô tả được tạo tự động">
            <a:extLst>
              <a:ext uri="{FF2B5EF4-FFF2-40B4-BE49-F238E27FC236}">
                <a16:creationId xmlns:a16="http://schemas.microsoft.com/office/drawing/2014/main" id="{B8586DF7-56E1-4806-A4B6-08F4C236A4D9}"/>
              </a:ext>
            </a:extLst>
          </p:cNvPr>
          <p:cNvPicPr>
            <a:picLocks noChangeAspect="1"/>
          </p:cNvPicPr>
          <p:nvPr/>
        </p:nvPicPr>
        <p:blipFill rotWithShape="1">
          <a:blip r:embed="rId8">
            <a:extLst>
              <a:ext uri="{28A0092B-C50C-407E-A947-70E740481C1C}">
                <a14:useLocalDpi xmlns:a14="http://schemas.microsoft.com/office/drawing/2010/main" val="0"/>
              </a:ext>
            </a:extLst>
          </a:blip>
          <a:srcRect l="31073" r="31073"/>
          <a:stretch/>
        </p:blipFill>
        <p:spPr>
          <a:xfrm>
            <a:off x="1846188" y="1048047"/>
            <a:ext cx="1802614" cy="4761905"/>
          </a:xfrm>
          <a:prstGeom prst="rect">
            <a:avLst/>
          </a:prstGeom>
        </p:spPr>
      </p:pic>
    </p:spTree>
    <p:extLst>
      <p:ext uri="{BB962C8B-B14F-4D97-AF65-F5344CB8AC3E}">
        <p14:creationId xmlns:p14="http://schemas.microsoft.com/office/powerpoint/2010/main" val="330643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F16F6C6-9953-4554-B817-117C5CEB0316}"/>
              </a:ext>
            </a:extLst>
          </p:cNvPr>
          <p:cNvSpPr txBox="1"/>
          <p:nvPr/>
        </p:nvSpPr>
        <p:spPr>
          <a:xfrm>
            <a:off x="3401568" y="310896"/>
            <a:ext cx="5230368" cy="707886"/>
          </a:xfrm>
          <a:prstGeom prst="rect">
            <a:avLst/>
          </a:prstGeom>
          <a:noFill/>
        </p:spPr>
        <p:txBody>
          <a:bodyPr wrap="square" rtlCol="0">
            <a:spAutoFit/>
          </a:bodyPr>
          <a:lstStyle/>
          <a:p>
            <a:pPr algn="ctr"/>
            <a:r>
              <a:rPr lang="en-US" sz="4000">
                <a:solidFill>
                  <a:schemeClr val="bg1"/>
                </a:solidFill>
                <a:latin typeface="Tahoma" panose="020B0604030504040204" pitchFamily="34" charset="0"/>
                <a:ea typeface="Tahoma" panose="020B0604030504040204" pitchFamily="34" charset="0"/>
                <a:cs typeface="Tahoma" panose="020B0604030504040204" pitchFamily="34" charset="0"/>
              </a:rPr>
              <a:t>Cấu tạo nhiệt kế</a:t>
            </a:r>
            <a:endParaRPr lang="vi-VN"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Hộp Văn bản 25">
            <a:extLst>
              <a:ext uri="{FF2B5EF4-FFF2-40B4-BE49-F238E27FC236}">
                <a16:creationId xmlns:a16="http://schemas.microsoft.com/office/drawing/2014/main" id="{A407C01B-88F3-4B61-AB47-B00BBE7A90C4}"/>
              </a:ext>
            </a:extLst>
          </p:cNvPr>
          <p:cNvSpPr txBox="1"/>
          <p:nvPr/>
        </p:nvSpPr>
        <p:spPr>
          <a:xfrm>
            <a:off x="2078736" y="5900773"/>
            <a:ext cx="8034528" cy="369332"/>
          </a:xfrm>
          <a:prstGeom prst="rect">
            <a:avLst/>
          </a:prstGeom>
          <a:noFill/>
        </p:spPr>
        <p:txBody>
          <a:bodyPr wrap="square">
            <a:spAutoFit/>
          </a:bodyPr>
          <a:lstStyle/>
          <a:p>
            <a:pPr algn="ct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http://www.youtube.com/embed/as73iXh-Ao8?start=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120</a:t>
            </a: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&amp;end=152</a:t>
            </a:r>
          </a:p>
        </p:txBody>
      </p:sp>
      <p:pic>
        <p:nvPicPr>
          <p:cNvPr id="8" name="Phương tiện Trực tuyến 7" title="Vật lý 6 | Bài 22: Nhiệt kế và thang chia độ | WELL">
            <a:hlinkClick r:id="" action="ppaction://media"/>
            <a:extLst>
              <a:ext uri="{FF2B5EF4-FFF2-40B4-BE49-F238E27FC236}">
                <a16:creationId xmlns:a16="http://schemas.microsoft.com/office/drawing/2014/main" id="{2BC0B0EB-DF0A-44DF-8147-B5EC4568D3D0}"/>
              </a:ext>
            </a:extLst>
          </p:cNvPr>
          <p:cNvPicPr>
            <a:picLocks noRot="1" noChangeAspect="1"/>
          </p:cNvPicPr>
          <p:nvPr>
            <a:videoFile r:link="rId1"/>
          </p:nvPr>
        </p:nvPicPr>
        <p:blipFill>
          <a:blip r:embed="rId3"/>
          <a:stretch>
            <a:fillRect/>
          </a:stretch>
        </p:blipFill>
        <p:spPr>
          <a:xfrm>
            <a:off x="2078736" y="1159246"/>
            <a:ext cx="8034528" cy="4539508"/>
          </a:xfrm>
          <a:prstGeom prst="rect">
            <a:avLst/>
          </a:prstGeom>
        </p:spPr>
      </p:pic>
    </p:spTree>
    <p:extLst>
      <p:ext uri="{BB962C8B-B14F-4D97-AF65-F5344CB8AC3E}">
        <p14:creationId xmlns:p14="http://schemas.microsoft.com/office/powerpoint/2010/main" val="20054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53DA9C6-0185-4210-8E0C-491C3FB51353}"/>
              </a:ext>
            </a:extLst>
          </p:cNvPr>
          <p:cNvSpPr txBox="1"/>
          <p:nvPr/>
        </p:nvSpPr>
        <p:spPr>
          <a:xfrm>
            <a:off x="5992848" y="2254349"/>
            <a:ext cx="1811528" cy="954107"/>
          </a:xfrm>
          <a:prstGeom prst="rect">
            <a:avLst/>
          </a:prstGeom>
          <a:noFill/>
        </p:spPr>
        <p:txBody>
          <a:bodyPr wrap="square">
            <a:spAutoFit/>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Thang chia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8">
            <a:extLst>
              <a:ext uri="{FF2B5EF4-FFF2-40B4-BE49-F238E27FC236}">
                <a16:creationId xmlns:a16="http://schemas.microsoft.com/office/drawing/2014/main" id="{A22DFDF4-8A50-4DE4-AA02-2BC00CE714FF}"/>
              </a:ext>
            </a:extLst>
          </p:cNvPr>
          <p:cNvSpPr txBox="1"/>
          <p:nvPr/>
        </p:nvSpPr>
        <p:spPr>
          <a:xfrm>
            <a:off x="10485882" y="3864989"/>
            <a:ext cx="1621028"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Ống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quản</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Hộp Văn bản 9">
            <a:extLst>
              <a:ext uri="{FF2B5EF4-FFF2-40B4-BE49-F238E27FC236}">
                <a16:creationId xmlns:a16="http://schemas.microsoft.com/office/drawing/2014/main" id="{118F4FD2-F36D-4937-8182-EBCAE1EF6D0E}"/>
              </a:ext>
            </a:extLst>
          </p:cNvPr>
          <p:cNvSpPr txBox="1"/>
          <p:nvPr/>
        </p:nvSpPr>
        <p:spPr>
          <a:xfrm>
            <a:off x="5731575" y="4959233"/>
            <a:ext cx="1996186"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đựng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lỏng</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Đường kết nối Mũi tên Thẳng 11">
            <a:extLst>
              <a:ext uri="{FF2B5EF4-FFF2-40B4-BE49-F238E27FC236}">
                <a16:creationId xmlns:a16="http://schemas.microsoft.com/office/drawing/2014/main" id="{1EC57B03-54F5-4D77-BEFD-99D6B0A7A3B9}"/>
              </a:ext>
            </a:extLst>
          </p:cNvPr>
          <p:cNvCxnSpPr>
            <a:cxnSpLocks/>
          </p:cNvCxnSpPr>
          <p:nvPr/>
        </p:nvCxnSpPr>
        <p:spPr>
          <a:xfrm>
            <a:off x="8243254" y="3040559"/>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797D9815-AAFB-40AC-A9BF-9EC4290B6F24}"/>
              </a:ext>
            </a:extLst>
          </p:cNvPr>
          <p:cNvCxnSpPr>
            <a:cxnSpLocks/>
          </p:cNvCxnSpPr>
          <p:nvPr/>
        </p:nvCxnSpPr>
        <p:spPr>
          <a:xfrm>
            <a:off x="8437119" y="5436287"/>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FD78C736-3028-46C3-9829-340D6F3164E7}"/>
              </a:ext>
            </a:extLst>
          </p:cNvPr>
          <p:cNvCxnSpPr>
            <a:cxnSpLocks/>
          </p:cNvCxnSpPr>
          <p:nvPr/>
        </p:nvCxnSpPr>
        <p:spPr>
          <a:xfrm flipH="1">
            <a:off x="9763570" y="4415194"/>
            <a:ext cx="1132267"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1B833A86-EA3F-4382-89D7-8DE0C371B5C5}"/>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II. NHIỆT KẾ</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96875662-FC16-6E97-0476-4F22D850C2EE}"/>
              </a:ext>
            </a:extLst>
          </p:cNvPr>
          <p:cNvSpPr txBox="1">
            <a:spLocks noChangeArrowheads="1"/>
          </p:cNvSpPr>
          <p:nvPr/>
        </p:nvSpPr>
        <p:spPr>
          <a:xfrm>
            <a:off x="257347" y="1081527"/>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1. Cấu tạo </a:t>
            </a:r>
            <a:endParaRPr lang="vi-VN" altLang="vi-VN" dirty="0"/>
          </a:p>
        </p:txBody>
      </p:sp>
      <p:pic>
        <p:nvPicPr>
          <p:cNvPr id="1026" name="Picture 2" descr="Nhiệt Kế Y Tế Thủy Ngân Nằm Theo Chiều Ngang Cho Thấy Nhiệt Độ Bình Thường  Là 366 Độ C Đối Tượng Thực Tế Bị Cô Lập Trên Nền Sáng Hình minh">
            <a:extLst>
              <a:ext uri="{FF2B5EF4-FFF2-40B4-BE49-F238E27FC236}">
                <a16:creationId xmlns:a16="http://schemas.microsoft.com/office/drawing/2014/main" id="{2EB0086C-F123-F945-C55E-79F63F031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92172" y="1661499"/>
            <a:ext cx="5829300" cy="27581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767E7B09-3D61-5AAD-797F-65A5104EBC6E}"/>
              </a:ext>
            </a:extLst>
          </p:cNvPr>
          <p:cNvCxnSpPr/>
          <p:nvPr/>
        </p:nvCxnSpPr>
        <p:spPr>
          <a:xfrm>
            <a:off x="7567448" y="2617076"/>
            <a:ext cx="137576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F2FC5C8-26E7-1A29-47A8-CDA16148CB5E}"/>
              </a:ext>
            </a:extLst>
          </p:cNvPr>
          <p:cNvCxnSpPr/>
          <p:nvPr/>
        </p:nvCxnSpPr>
        <p:spPr>
          <a:xfrm>
            <a:off x="7555372" y="5436286"/>
            <a:ext cx="137576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17E371B-511B-3B3A-2438-ACEAE2EBC417}"/>
              </a:ext>
            </a:extLst>
          </p:cNvPr>
          <p:cNvCxnSpPr>
            <a:cxnSpLocks/>
          </p:cNvCxnSpPr>
          <p:nvPr/>
        </p:nvCxnSpPr>
        <p:spPr>
          <a:xfrm flipH="1" flipV="1">
            <a:off x="8931135" y="4011293"/>
            <a:ext cx="2167254" cy="7319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6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F16F6C6-9953-4554-B817-117C5CEB0316}"/>
              </a:ext>
            </a:extLst>
          </p:cNvPr>
          <p:cNvSpPr txBox="1"/>
          <p:nvPr/>
        </p:nvSpPr>
        <p:spPr>
          <a:xfrm>
            <a:off x="1389888" y="310896"/>
            <a:ext cx="9253728" cy="707886"/>
          </a:xfrm>
          <a:prstGeom prst="rect">
            <a:avLst/>
          </a:prstGeom>
          <a:noFill/>
        </p:spPr>
        <p:txBody>
          <a:bodyPr wrap="square" rtlCol="0">
            <a:spAutoFit/>
          </a:bodyP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lý</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endParaRPr lang="vi-VN"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Hộp Văn bản 25">
            <a:extLst>
              <a:ext uri="{FF2B5EF4-FFF2-40B4-BE49-F238E27FC236}">
                <a16:creationId xmlns:a16="http://schemas.microsoft.com/office/drawing/2014/main" id="{A407C01B-88F3-4B61-AB47-B00BBE7A90C4}"/>
              </a:ext>
            </a:extLst>
          </p:cNvPr>
          <p:cNvSpPr txBox="1"/>
          <p:nvPr/>
        </p:nvSpPr>
        <p:spPr>
          <a:xfrm>
            <a:off x="2078736" y="5900773"/>
            <a:ext cx="8034528" cy="369332"/>
          </a:xfrm>
          <a:prstGeom prst="rect">
            <a:avLst/>
          </a:prstGeom>
          <a:noFill/>
        </p:spPr>
        <p:txBody>
          <a:bodyPr wrap="square">
            <a:spAutoFit/>
          </a:bodyPr>
          <a:lstStyle/>
          <a:p>
            <a:pPr algn="ct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http://www.youtube.com/embed/as73iXh-Ao8?start=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295</a:t>
            </a: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&amp;</a:t>
            </a:r>
            <a:r>
              <a:rPr lang="vi-VN" dirty="0" err="1">
                <a:solidFill>
                  <a:schemeClr val="bg1"/>
                </a:solidFill>
                <a:latin typeface="Tahoma" panose="020B0604030504040204" pitchFamily="34" charset="0"/>
                <a:ea typeface="Tahoma" panose="020B0604030504040204" pitchFamily="34" charset="0"/>
                <a:cs typeface="Tahoma" panose="020B0604030504040204" pitchFamily="34" charset="0"/>
              </a:rPr>
              <a:t>end</a:t>
            </a: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325</a:t>
            </a:r>
            <a:endParaRPr lang="vi-VN"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hương tiện Trực tuyến 4" title="Vật lý 6 | Bài 22: Nhiệt kế và thang chia độ | WELL">
            <a:hlinkClick r:id="" action="ppaction://media"/>
            <a:extLst>
              <a:ext uri="{FF2B5EF4-FFF2-40B4-BE49-F238E27FC236}">
                <a16:creationId xmlns:a16="http://schemas.microsoft.com/office/drawing/2014/main" id="{0D2EE18E-9BBF-4151-8F30-888EEEF26642}"/>
              </a:ext>
            </a:extLst>
          </p:cNvPr>
          <p:cNvPicPr>
            <a:picLocks noRot="1" noChangeAspect="1"/>
          </p:cNvPicPr>
          <p:nvPr>
            <a:videoFile r:link="rId1"/>
          </p:nvPr>
        </p:nvPicPr>
        <p:blipFill>
          <a:blip r:embed="rId3"/>
          <a:stretch>
            <a:fillRect/>
          </a:stretch>
        </p:blipFill>
        <p:spPr>
          <a:xfrm>
            <a:off x="2078736" y="1159246"/>
            <a:ext cx="8034528" cy="4539508"/>
          </a:xfrm>
          <a:prstGeom prst="rect">
            <a:avLst/>
          </a:prstGeom>
        </p:spPr>
      </p:pic>
    </p:spTree>
    <p:extLst>
      <p:ext uri="{BB962C8B-B14F-4D97-AF65-F5344CB8AC3E}">
        <p14:creationId xmlns:p14="http://schemas.microsoft.com/office/powerpoint/2010/main" val="10453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D45F-6FF5-4F3D-942C-585C37D07E26}"/>
              </a:ext>
            </a:extLst>
          </p:cNvPr>
          <p:cNvSpPr txBox="1">
            <a:spLocks noChangeArrowheads="1"/>
          </p:cNvSpPr>
          <p:nvPr/>
        </p:nvSpPr>
        <p:spPr bwMode="auto">
          <a:xfrm>
            <a:off x="-796441" y="1054522"/>
            <a:ext cx="8870522" cy="1158410"/>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5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Tìm hiểu nhiệt kế y tế</a:t>
            </a:r>
            <a:endParaRPr lang="en-US"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itle 1">
            <a:extLst>
              <a:ext uri="{FF2B5EF4-FFF2-40B4-BE49-F238E27FC236}">
                <a16:creationId xmlns:a16="http://schemas.microsoft.com/office/drawing/2014/main" id="{1B833A86-EA3F-4382-89D7-8DE0C371B5C5}"/>
              </a:ext>
            </a:extLst>
          </p:cNvPr>
          <p:cNvSpPr txBox="1">
            <a:spLocks noChangeArrowheads="1"/>
          </p:cNvSpPr>
          <p:nvPr/>
        </p:nvSpPr>
        <p:spPr>
          <a:xfrm>
            <a:off x="0" y="266975"/>
            <a:ext cx="6669739"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II. NHIỆT KẾ</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99D5E295-D365-27C6-38D9-EEB95DD73B49}"/>
              </a:ext>
            </a:extLst>
          </p:cNvPr>
          <p:cNvSpPr txBox="1">
            <a:spLocks noChangeArrowheads="1"/>
          </p:cNvSpPr>
          <p:nvPr/>
        </p:nvSpPr>
        <p:spPr bwMode="auto">
          <a:xfrm>
            <a:off x="305009" y="2574384"/>
            <a:ext cx="4976439" cy="1901402"/>
          </a:xfrm>
          <a:prstGeom prst="roundRect">
            <a:avLst/>
          </a:prstGeom>
          <a:ln/>
        </p:spPr>
        <p:style>
          <a:lnRef idx="2">
            <a:schemeClr val="accent1"/>
          </a:lnRef>
          <a:fillRef idx="1">
            <a:schemeClr val="lt1"/>
          </a:fillRef>
          <a:effectRef idx="0">
            <a:schemeClr val="accent1"/>
          </a:effectRef>
          <a:fontRef idx="minor">
            <a:schemeClr val="dk1"/>
          </a:fontRef>
        </p:style>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sz="3200" dirty="0">
                <a:solidFill>
                  <a:schemeClr val="tx1"/>
                </a:solidFill>
                <a:ea typeface="Tahoma" panose="020B0604030504040204" pitchFamily="34" charset="0"/>
                <a:cs typeface="Tahoma" panose="020B0604030504040204" pitchFamily="34" charset="0"/>
              </a:rPr>
              <a:t>Quan sát thấy đoạn nỗi giữa ống quản và bầu nhiệt kế có phần bị thắt lại nhằm mục đích gì?</a:t>
            </a:r>
            <a:endParaRPr lang="en-US" sz="3200" dirty="0">
              <a:solidFill>
                <a:schemeClr val="bg1"/>
              </a:solidFill>
              <a:ea typeface="Tahoma" panose="020B0604030504040204" pitchFamily="34" charset="0"/>
              <a:cs typeface="Tahoma" panose="020B0604030504040204" pitchFamily="34" charset="0"/>
            </a:endParaRPr>
          </a:p>
        </p:txBody>
      </p:sp>
      <p:pic>
        <p:nvPicPr>
          <p:cNvPr id="2050" name="Picture 2" descr="Dùng nhiệt kế y tế để thảo luận về cách đo nhiệt độ cơ thể">
            <a:extLst>
              <a:ext uri="{FF2B5EF4-FFF2-40B4-BE49-F238E27FC236}">
                <a16:creationId xmlns:a16="http://schemas.microsoft.com/office/drawing/2014/main" id="{1926BD74-BDCE-CACD-7E65-466EA0D17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77228" y="1842488"/>
            <a:ext cx="6881613" cy="30879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DD3F406-C1CA-8E67-6827-70291A90ABA9}"/>
              </a:ext>
            </a:extLst>
          </p:cNvPr>
          <p:cNvSpPr txBox="1">
            <a:spLocks noChangeArrowheads="1"/>
          </p:cNvSpPr>
          <p:nvPr/>
        </p:nvSpPr>
        <p:spPr bwMode="auto">
          <a:xfrm>
            <a:off x="457409" y="2726784"/>
            <a:ext cx="4976439" cy="2570430"/>
          </a:xfrm>
          <a:prstGeom prst="roundRect">
            <a:avLst/>
          </a:prstGeom>
          <a:ln/>
        </p:spPr>
        <p:style>
          <a:lnRef idx="2">
            <a:schemeClr val="accent1"/>
          </a:lnRef>
          <a:fillRef idx="1">
            <a:schemeClr val="lt1"/>
          </a:fillRef>
          <a:effectRef idx="0">
            <a:schemeClr val="accent1"/>
          </a:effectRef>
          <a:fontRef idx="minor">
            <a:schemeClr val="dk1"/>
          </a:fontRef>
        </p:style>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sz="3200">
                <a:solidFill>
                  <a:schemeClr val="tx1"/>
                </a:solidFill>
                <a:ea typeface="Tahoma" panose="020B0604030504040204" pitchFamily="34" charset="0"/>
                <a:cs typeface="Tahoma" panose="020B0604030504040204" pitchFamily="34" charset="0"/>
              </a:rPr>
              <a:t>Để khi nhấc nhiệt kế ra khỏi cơ thể, nhiệt kế gặp lạnh cột thủy ngân bên trên bị phần thắt cản lại không cho chảy xuống</a:t>
            </a:r>
            <a:endParaRPr lang="en-US" sz="3200"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82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xit" presetSubtype="32" fill="hold" grpId="1" nodeType="clickEffect">
                                  <p:stCondLst>
                                    <p:cond delay="0"/>
                                  </p:stCondLst>
                                  <p:childTnLst>
                                    <p:animEffect transition="out" filter="box(out)">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27920" y="0"/>
            <a:ext cx="7413912" cy="6246293"/>
            <a:chOff x="1443292" y="720790"/>
            <a:chExt cx="5779981" cy="5482238"/>
          </a:xfrm>
          <a:noFill/>
        </p:grpSpPr>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443292" y="720790"/>
              <a:ext cx="5650993" cy="3485836"/>
            </a:xfrm>
            <a:prstGeom prst="rect">
              <a:avLst/>
            </a:prstGeom>
            <a:grpFill/>
            <a:ln w="9525">
              <a:noFill/>
              <a:miter lim="800000"/>
              <a:headEnd/>
              <a:tailEnd/>
            </a:ln>
          </p:spPr>
          <p:txBody>
            <a:bodyPr anchor="ctr" anchorCtr="0"/>
            <a:lstStyle/>
            <a:p>
              <a:pPr algn="ctr">
                <a:lnSpc>
                  <a:spcPct val="120000"/>
                </a:lnSpc>
                <a:buClr>
                  <a:srgbClr val="44546A"/>
                </a:buClr>
                <a:buSzPct val="70000"/>
                <a:defRPr/>
              </a:pPr>
              <a:r>
                <a:rPr lang="vi-VN" sz="4000" dirty="0">
                  <a:solidFill>
                    <a:srgbClr val="FFFF00"/>
                  </a:solidFill>
                  <a:latin typeface="Tahoma" panose="020B0604030504040204" pitchFamily="34" charset="0"/>
                  <a:ea typeface="Tahoma" panose="020B0604030504040204" pitchFamily="34" charset="0"/>
                  <a:cs typeface="Tahoma" panose="020B0604030504040204" pitchFamily="34" charset="0"/>
                </a:rPr>
                <a:t>THỦY NGÂN LÀ CHẤT RẤT ĐỘC.</a:t>
              </a:r>
              <a:r>
                <a:rPr lang="vi-VN" sz="4000" b="0" i="0" dirty="0">
                  <a:solidFill>
                    <a:srgbClr val="333333"/>
                  </a:solidFill>
                  <a:effectLst/>
                  <a:latin typeface="arial" panose="020B0604020202020204" pitchFamily="34" charset="0"/>
                </a:rPr>
                <a:t> </a:t>
              </a:r>
              <a:r>
                <a:rPr lang="vi-VN" sz="3200" dirty="0">
                  <a:solidFill>
                    <a:schemeClr val="bg1"/>
                  </a:solidFill>
                  <a:latin typeface="+mj-lt"/>
                </a:rPr>
                <a:t>K</a:t>
              </a:r>
              <a:r>
                <a:rPr lang="vi-VN" sz="3200" b="0" i="0" dirty="0">
                  <a:solidFill>
                    <a:schemeClr val="bg1"/>
                  </a:solidFill>
                  <a:effectLst/>
                  <a:latin typeface="+mj-lt"/>
                </a:rPr>
                <a:t>hi hít phải hơi thuỷ ngân, chất độc sẽ tích tụ lại trong người, ko phát tán ngay, nhưng sẽ gây ra rất nhiều bệnh cho người hít như có thể gây ung thư ..</a:t>
              </a:r>
            </a:p>
            <a:p>
              <a:pPr algn="ctr">
                <a:lnSpc>
                  <a:spcPct val="120000"/>
                </a:lnSpc>
                <a:buClr>
                  <a:srgbClr val="44546A"/>
                </a:buClr>
                <a:buSzPct val="70000"/>
                <a:defRPr/>
              </a:pP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6">
              <a:extLst>
                <a:ext uri="{FF2B5EF4-FFF2-40B4-BE49-F238E27FC236}">
                  <a16:creationId xmlns:a16="http://schemas.microsoft.com/office/drawing/2014/main" id="{E94C022F-B282-E0A9-30BC-A024C365870A}"/>
                </a:ext>
              </a:extLst>
            </p:cNvPr>
            <p:cNvSpPr>
              <a:spLocks noChangeArrowheads="1"/>
            </p:cNvSpPr>
            <p:nvPr/>
          </p:nvSpPr>
          <p:spPr bwMode="auto">
            <a:xfrm>
              <a:off x="1572280" y="4377690"/>
              <a:ext cx="5650993" cy="1825338"/>
            </a:xfrm>
            <a:prstGeom prst="rect">
              <a:avLst/>
            </a:prstGeom>
            <a:grpFill/>
            <a:ln w="9525">
              <a:noFill/>
              <a:miter lim="800000"/>
              <a:headEnd/>
              <a:tailEnd/>
            </a:ln>
          </p:spPr>
          <p:txBody>
            <a:bodyPr anchor="ctr" anchorCtr="0"/>
            <a:lstStyle/>
            <a:p>
              <a:pPr algn="ctr">
                <a:lnSpc>
                  <a:spcPct val="120000"/>
                </a:lnSpc>
                <a:buClr>
                  <a:srgbClr val="44546A"/>
                </a:buClr>
                <a:buSzPct val="70000"/>
                <a:defRPr/>
              </a:pPr>
              <a:r>
                <a:rPr lang="vi-VN" sz="4000" dirty="0">
                  <a:solidFill>
                    <a:srgbClr val="FFFF00"/>
                  </a:solidFill>
                  <a:latin typeface="Tahoma" panose="020B0604030504040204" pitchFamily="34" charset="0"/>
                  <a:ea typeface="Tahoma" panose="020B0604030504040204" pitchFamily="34" charset="0"/>
                  <a:cs typeface="Tahoma" panose="020B0604030504040204" pitchFamily="34" charset="0"/>
                </a:rPr>
                <a:t>Khi chẳng may làm vỡ nhiệt kế thủy ngân, ta cần xử lí như thế nào?</a:t>
              </a: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a:extLst>
              <a:ext uri="{FF2B5EF4-FFF2-40B4-BE49-F238E27FC236}">
                <a16:creationId xmlns:a16="http://schemas.microsoft.com/office/drawing/2014/main" id="{1D4C7338-E2C3-7A97-350A-0FFF91414DA5}"/>
              </a:ext>
            </a:extLst>
          </p:cNvPr>
          <p:cNvPicPr>
            <a:picLocks noChangeAspect="1"/>
          </p:cNvPicPr>
          <p:nvPr/>
        </p:nvPicPr>
        <p:blipFill>
          <a:blip r:embed="rId3"/>
          <a:stretch>
            <a:fillRect/>
          </a:stretch>
        </p:blipFill>
        <p:spPr>
          <a:xfrm>
            <a:off x="7541831" y="457505"/>
            <a:ext cx="4650169" cy="3094476"/>
          </a:xfrm>
          <a:prstGeom prst="rect">
            <a:avLst/>
          </a:prstGeom>
        </p:spPr>
      </p:pic>
    </p:spTree>
    <p:extLst>
      <p:ext uri="{BB962C8B-B14F-4D97-AF65-F5344CB8AC3E}">
        <p14:creationId xmlns:p14="http://schemas.microsoft.com/office/powerpoint/2010/main" val="50558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4C7338-E2C3-7A97-350A-0FFF91414DA5}"/>
              </a:ext>
            </a:extLst>
          </p:cNvPr>
          <p:cNvPicPr>
            <a:picLocks noChangeAspect="1"/>
          </p:cNvPicPr>
          <p:nvPr/>
        </p:nvPicPr>
        <p:blipFill>
          <a:blip r:embed="rId3"/>
          <a:stretch>
            <a:fillRect/>
          </a:stretch>
        </p:blipFill>
        <p:spPr>
          <a:xfrm>
            <a:off x="621675" y="1234697"/>
            <a:ext cx="6589537" cy="4385037"/>
          </a:xfrm>
          <a:prstGeom prst="rect">
            <a:avLst/>
          </a:prstGeom>
        </p:spPr>
      </p:pic>
      <p:sp>
        <p:nvSpPr>
          <p:cNvPr id="36" name="Right Triangle 3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9D468D6-387F-E3ED-E822-8197C7ED0D21}"/>
              </a:ext>
            </a:extLst>
          </p:cNvPr>
          <p:cNvSpPr>
            <a:spLocks noGrp="1"/>
          </p:cNvSpPr>
          <p:nvPr>
            <p:ph type="ctrTitle"/>
          </p:nvPr>
        </p:nvSpPr>
        <p:spPr>
          <a:xfrm>
            <a:off x="8052497" y="1056640"/>
            <a:ext cx="3197660" cy="898284"/>
          </a:xfrm>
        </p:spPr>
        <p:txBody>
          <a:bodyPr anchor="b">
            <a:noAutofit/>
          </a:bodyPr>
          <a:lstStyle/>
          <a:p>
            <a:pPr algn="l"/>
            <a:r>
              <a:rPr lang="vi-VN" sz="2800" dirty="0"/>
              <a:t>Khi nhiệt kế thủy ngân bị vỡ cần: </a:t>
            </a:r>
          </a:p>
        </p:txBody>
      </p:sp>
      <p:sp>
        <p:nvSpPr>
          <p:cNvPr id="7" name="Subtitle 6">
            <a:extLst>
              <a:ext uri="{FF2B5EF4-FFF2-40B4-BE49-F238E27FC236}">
                <a16:creationId xmlns:a16="http://schemas.microsoft.com/office/drawing/2014/main" id="{8DEF4ED4-60A1-C69D-A338-D031223904E1}"/>
              </a:ext>
            </a:extLst>
          </p:cNvPr>
          <p:cNvSpPr>
            <a:spLocks noGrp="1"/>
          </p:cNvSpPr>
          <p:nvPr>
            <p:ph type="subTitle" idx="1"/>
          </p:nvPr>
        </p:nvSpPr>
        <p:spPr>
          <a:xfrm>
            <a:off x="8187929" y="2189152"/>
            <a:ext cx="3197660" cy="762618"/>
          </a:xfrm>
        </p:spPr>
        <p:txBody>
          <a:bodyPr anchor="t">
            <a:noAutofit/>
          </a:bodyPr>
          <a:lstStyle/>
          <a:p>
            <a:pPr algn="l"/>
            <a:r>
              <a:rPr lang="vi-VN" sz="2800" b="0" i="0" dirty="0">
                <a:solidFill>
                  <a:srgbClr val="C00000"/>
                </a:solidFill>
                <a:effectLst/>
                <a:latin typeface="arial" panose="020B0604020202020204" pitchFamily="34" charset="0"/>
              </a:rPr>
              <a:t>phải mở hết cửa phòng cho hơi thuỷ ngân bay đi hết, sau đó lấy lưu huỳnh rắc vào chỗ Hg bị tràn ra, tránh đụng vào hoặc lấy chổi quét đi.</a:t>
            </a:r>
            <a:endParaRPr lang="vi-VN" sz="2800" dirty="0">
              <a:solidFill>
                <a:srgbClr val="C00000"/>
              </a:solidFill>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27920" y="0"/>
            <a:ext cx="7248461" cy="3971654"/>
          </a:xfrm>
          <a:prstGeom prst="rect">
            <a:avLst/>
          </a:prstGeom>
          <a:noFill/>
          <a:ln w="9525">
            <a:noFill/>
            <a:miter lim="800000"/>
            <a:headEnd/>
            <a:tailEnd/>
          </a:ln>
        </p:spPr>
        <p:txBody>
          <a:bodyPr anchor="ctr" anchorCtr="0"/>
          <a:lstStyle/>
          <a:p>
            <a:pPr algn="ctr">
              <a:lnSpc>
                <a:spcPct val="120000"/>
              </a:lnSpc>
              <a:buClr>
                <a:srgbClr val="44546A"/>
              </a:buClr>
              <a:buSzPct val="70000"/>
              <a:defRPr/>
            </a:pP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2328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AEC359-AE3B-429E-88D5-8B8ABCBEAEAA}"/>
              </a:ext>
            </a:extLst>
          </p:cNvPr>
          <p:cNvSpPr>
            <a:spLocks noChangeArrowheads="1"/>
          </p:cNvSpPr>
          <p:nvPr/>
        </p:nvSpPr>
        <p:spPr bwMode="auto">
          <a:xfrm>
            <a:off x="17403" y="3964807"/>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a:solidFill>
                  <a:schemeClr val="bg1"/>
                </a:solidFill>
                <a:latin typeface="+mj-lt"/>
                <a:ea typeface="Tahoma" panose="020B0604030504040204" pitchFamily="34" charset="0"/>
                <a:cs typeface="Tahoma" panose="020B0604030504040204" pitchFamily="34" charset="0"/>
              </a:rPr>
              <a:t>Nước lạnh</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DC9C0EF3-CF22-4525-8234-350DBC65FF10}"/>
              </a:ext>
            </a:extLst>
          </p:cNvPr>
          <p:cNvSpPr>
            <a:spLocks noChangeArrowheads="1"/>
          </p:cNvSpPr>
          <p:nvPr/>
        </p:nvSpPr>
        <p:spPr bwMode="auto">
          <a:xfrm>
            <a:off x="394331" y="599497"/>
            <a:ext cx="11209089" cy="267606"/>
          </a:xfrm>
          <a:prstGeom prst="rect">
            <a:avLst/>
          </a:prstGeom>
          <a:noFill/>
          <a:ln w="9525">
            <a:noFill/>
            <a:miter lim="800000"/>
            <a:headEnd/>
            <a:tailEnd/>
          </a:ln>
        </p:spPr>
        <p:txBody>
          <a:bodyPr/>
          <a:lstStyle/>
          <a:p>
            <a:pPr algn="ctr">
              <a:spcAft>
                <a:spcPts val="300"/>
              </a:spcAft>
              <a:buClr>
                <a:schemeClr val="tx2"/>
              </a:buClr>
              <a:buSzPct val="70000"/>
            </a:pPr>
            <a:r>
              <a:rPr lang="vi-VN" sz="3200" dirty="0">
                <a:solidFill>
                  <a:schemeClr val="bg1"/>
                </a:solidFill>
                <a:latin typeface="+mj-lt"/>
                <a:ea typeface="Tahoma" panose="020B0604030504040204" pitchFamily="34" charset="0"/>
                <a:cs typeface="Tahoma" panose="020B0604030504040204" pitchFamily="34" charset="0"/>
              </a:rPr>
              <a:t>Rút 2 ngón tay trỏ ra khỏi cốc nước, Nhúng đồng thời 2 ngón trỏ vào cốc nước nguội</a:t>
            </a:r>
            <a:endParaRPr lang="en-US" sz="3200" dirty="0">
              <a:solidFill>
                <a:schemeClr val="bg1"/>
              </a:solidFill>
              <a:latin typeface="+mj-lt"/>
              <a:ea typeface="Tahoma" panose="020B0604030504040204" pitchFamily="34" charset="0"/>
              <a:cs typeface="Tahoma" panose="020B0604030504040204" pitchFamily="34" charset="0"/>
            </a:endParaRPr>
          </a:p>
        </p:txBody>
      </p:sp>
      <p:pic>
        <p:nvPicPr>
          <p:cNvPr id="15" name="Picture 8" descr="Image result for glass vase of water">
            <a:extLst>
              <a:ext uri="{FF2B5EF4-FFF2-40B4-BE49-F238E27FC236}">
                <a16:creationId xmlns:a16="http://schemas.microsoft.com/office/drawing/2014/main" id="{63EB146E-2A5A-457D-B276-7683D6C770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glass vase of water">
            <a:extLst>
              <a:ext uri="{FF2B5EF4-FFF2-40B4-BE49-F238E27FC236}">
                <a16:creationId xmlns:a16="http://schemas.microsoft.com/office/drawing/2014/main" id="{95BCE49C-F98A-4718-9E3A-58C188B42674}"/>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38892"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glass vase of water">
            <a:extLst>
              <a:ext uri="{FF2B5EF4-FFF2-40B4-BE49-F238E27FC236}">
                <a16:creationId xmlns:a16="http://schemas.microsoft.com/office/drawing/2014/main" id="{4F741DD0-14AD-424A-8E30-58DD1ABAF184}"/>
              </a:ext>
            </a:extLst>
          </p:cNvPr>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481446"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A0B314-5F8F-F743-EA79-5E3DBA3A5704}"/>
              </a:ext>
            </a:extLst>
          </p:cNvPr>
          <p:cNvSpPr>
            <a:spLocks noChangeArrowheads="1"/>
          </p:cNvSpPr>
          <p:nvPr/>
        </p:nvSpPr>
        <p:spPr bwMode="auto">
          <a:xfrm>
            <a:off x="2811142" y="3991038"/>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a:solidFill>
                  <a:schemeClr val="bg1"/>
                </a:solidFill>
                <a:latin typeface="+mj-lt"/>
                <a:ea typeface="Tahoma" panose="020B0604030504040204" pitchFamily="34" charset="0"/>
                <a:cs typeface="Tahoma" panose="020B0604030504040204" pitchFamily="34" charset="0"/>
              </a:rPr>
              <a:t>Nước nguội</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FC94930B-4108-509E-D330-F913B96C4D3E}"/>
              </a:ext>
            </a:extLst>
          </p:cNvPr>
          <p:cNvSpPr>
            <a:spLocks noChangeArrowheads="1"/>
          </p:cNvSpPr>
          <p:nvPr/>
        </p:nvSpPr>
        <p:spPr bwMode="auto">
          <a:xfrm>
            <a:off x="5932293" y="4004440"/>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3200" b="1" dirty="0">
                <a:solidFill>
                  <a:schemeClr val="bg1"/>
                </a:solidFill>
                <a:latin typeface="+mj-lt"/>
                <a:ea typeface="Tahoma" panose="020B0604030504040204" pitchFamily="34" charset="0"/>
                <a:cs typeface="Tahoma" panose="020B0604030504040204" pitchFamily="34" charset="0"/>
              </a:rPr>
              <a:t>Nước nóng</a:t>
            </a:r>
            <a:endParaRPr lang="en-US" sz="3200" dirty="0">
              <a:solidFill>
                <a:schemeClr val="bg1"/>
              </a:solidFill>
              <a:latin typeface="+mj-lt"/>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A21EA5CE-C029-66A0-B76B-4B07E6F2E28F}"/>
              </a:ext>
            </a:extLst>
          </p:cNvPr>
          <p:cNvSpPr>
            <a:spLocks noChangeArrowheads="1"/>
          </p:cNvSpPr>
          <p:nvPr/>
        </p:nvSpPr>
        <p:spPr bwMode="auto">
          <a:xfrm>
            <a:off x="327748" y="5010650"/>
            <a:ext cx="11209089" cy="1658163"/>
          </a:xfrm>
          <a:prstGeom prst="rect">
            <a:avLst/>
          </a:prstGeom>
          <a:noFill/>
          <a:ln w="9525">
            <a:noFill/>
            <a:miter lim="800000"/>
            <a:headEnd/>
            <a:tailEnd/>
          </a:ln>
        </p:spPr>
        <p:txBody>
          <a:bodyPr/>
          <a:lstStyle/>
          <a:p>
            <a:pPr algn="ctr">
              <a:spcAft>
                <a:spcPts val="300"/>
              </a:spcAft>
              <a:buClr>
                <a:schemeClr val="tx2"/>
              </a:buClr>
              <a:buSzPct val="70000"/>
            </a:pPr>
            <a:r>
              <a:rPr lang="vi-VN" sz="3200" dirty="0">
                <a:solidFill>
                  <a:schemeClr val="bg1"/>
                </a:solidFill>
                <a:latin typeface="+mj-lt"/>
                <a:ea typeface="Tahoma" panose="020B0604030504040204" pitchFamily="34" charset="0"/>
                <a:cs typeface="Tahoma" panose="020B0604030504040204" pitchFamily="34" charset="0"/>
              </a:rPr>
              <a:t>? </a:t>
            </a:r>
            <a:r>
              <a:rPr lang="vi-VN" sz="4800" dirty="0">
                <a:solidFill>
                  <a:schemeClr val="bg1"/>
                </a:solidFill>
                <a:latin typeface="+mj-lt"/>
                <a:ea typeface="Tahoma" panose="020B0604030504040204" pitchFamily="34" charset="0"/>
                <a:cs typeface="Tahoma" panose="020B0604030504040204" pitchFamily="34" charset="0"/>
              </a:rPr>
              <a:t>Nêu cảm nhận của 2 ngón tay</a:t>
            </a:r>
          </a:p>
          <a:p>
            <a:pPr algn="ctr">
              <a:spcAft>
                <a:spcPts val="300"/>
              </a:spcAft>
              <a:buClr>
                <a:schemeClr val="tx2"/>
              </a:buClr>
              <a:buSzPct val="70000"/>
            </a:pPr>
            <a:r>
              <a:rPr lang="vi-VN" sz="4800" dirty="0">
                <a:solidFill>
                  <a:schemeClr val="bg1"/>
                </a:solidFill>
                <a:latin typeface="+mj-lt"/>
                <a:ea typeface="Tahoma" panose="020B0604030504040204" pitchFamily="34" charset="0"/>
                <a:cs typeface="Tahoma" panose="020B0604030504040204" pitchFamily="34" charset="0"/>
              </a:rPr>
              <a:t>? Từ đó rút ra kết luận gì?</a:t>
            </a:r>
            <a:endParaRPr lang="en-US" sz="4800" dirty="0">
              <a:solidFill>
                <a:schemeClr val="bg1"/>
              </a:solidFill>
              <a:latin typeface="+mj-lt"/>
              <a:ea typeface="Tahoma" panose="020B0604030504040204" pitchFamily="34" charset="0"/>
              <a:cs typeface="Tahoma" panose="020B0604030504040204" pitchFamily="34" charset="0"/>
            </a:endParaRPr>
          </a:p>
        </p:txBody>
      </p:sp>
      <p:sp>
        <p:nvSpPr>
          <p:cNvPr id="5" name="Arrow: Right 4">
            <a:extLst>
              <a:ext uri="{FF2B5EF4-FFF2-40B4-BE49-F238E27FC236}">
                <a16:creationId xmlns:a16="http://schemas.microsoft.com/office/drawing/2014/main" id="{D0257DBD-B3AE-2F1E-C885-188DE330F81B}"/>
              </a:ext>
            </a:extLst>
          </p:cNvPr>
          <p:cNvSpPr/>
          <p:nvPr/>
        </p:nvSpPr>
        <p:spPr>
          <a:xfrm>
            <a:off x="1660635" y="3887559"/>
            <a:ext cx="10531365" cy="345264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mj-lt"/>
              </a:rPr>
              <a:t>Chứng tỏ xúc giác (giác quan) </a:t>
            </a:r>
            <a:r>
              <a:rPr lang="vi-VN" sz="3600" b="1" u="sng" dirty="0">
                <a:latin typeface="+mj-lt"/>
              </a:rPr>
              <a:t>không</a:t>
            </a:r>
            <a:r>
              <a:rPr lang="vi-VN" sz="3600" b="1" dirty="0">
                <a:latin typeface="+mj-lt"/>
              </a:rPr>
              <a:t> cho ta cảm nhận chính xác về sự nóng lạnh.</a:t>
            </a:r>
          </a:p>
        </p:txBody>
      </p:sp>
    </p:spTree>
    <p:extLst>
      <p:ext uri="{BB962C8B-B14F-4D97-AF65-F5344CB8AC3E}">
        <p14:creationId xmlns:p14="http://schemas.microsoft.com/office/powerpoint/2010/main" val="425509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 grpId="0"/>
      <p:bldP spid="3" grpId="0"/>
      <p:bldP spid="4" grpId="0"/>
      <p:bldP spid="4" grpId="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39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Dấu hỏi, s của những người sử dụng máy tính, Biểu tượng máy tính, Máy vi  tí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2172" y="2240893"/>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7">
            <a:extLst>
              <a:ext uri="{FF2B5EF4-FFF2-40B4-BE49-F238E27FC236}">
                <a16:creationId xmlns:a16="http://schemas.microsoft.com/office/drawing/2014/main" id="{8D7F2555-F781-BD74-B492-35316FA208A5}"/>
              </a:ext>
            </a:extLst>
          </p:cNvPr>
          <p:cNvSpPr/>
          <p:nvPr/>
        </p:nvSpPr>
        <p:spPr>
          <a:xfrm>
            <a:off x="3664665" y="0"/>
            <a:ext cx="7933007" cy="3204957"/>
          </a:xfrm>
          <a:prstGeom prst="cloudCallout">
            <a:avLst>
              <a:gd name="adj1" fmla="val -48295"/>
              <a:gd name="adj2" fmla="val 47014"/>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vi-VN" altLang="en-US" sz="4000" b="1">
                <a:solidFill>
                  <a:schemeClr val="tx1"/>
                </a:solidFill>
                <a:latin typeface="Times New Roman" pitchFamily="18" charset="0"/>
                <a:cs typeface="Times New Roman" pitchFamily="18" charset="0"/>
              </a:rPr>
              <a:t>THẢO LUẬN NHÓM ĐÔI: TÌM HIỂU CÁCH ĐO NHIỆT ĐỘ BẰNG NHIỆT KẾ</a:t>
            </a:r>
            <a:endParaRPr lang="en-US" altLang="en-US" sz="4000" b="1" dirty="0">
              <a:solidFill>
                <a:schemeClr val="tx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6AB6CAB-2B88-CFEA-EDB3-DB9A3C62DAD5}"/>
              </a:ext>
            </a:extLst>
          </p:cNvPr>
          <p:cNvPicPr>
            <a:picLocks noChangeAspect="1"/>
          </p:cNvPicPr>
          <p:nvPr/>
        </p:nvPicPr>
        <p:blipFill>
          <a:blip r:embed="rId5"/>
          <a:stretch>
            <a:fillRect/>
          </a:stretch>
        </p:blipFill>
        <p:spPr>
          <a:xfrm>
            <a:off x="594327" y="2375511"/>
            <a:ext cx="3070339" cy="3070339"/>
          </a:xfrm>
          <a:prstGeom prst="rect">
            <a:avLst/>
          </a:prstGeom>
        </p:spPr>
      </p:pic>
    </p:spTree>
    <p:extLst>
      <p:ext uri="{BB962C8B-B14F-4D97-AF65-F5344CB8AC3E}">
        <p14:creationId xmlns:p14="http://schemas.microsoft.com/office/powerpoint/2010/main" val="7861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460193E-FBDF-4028-AF1B-EAFB9D8CC9BA}"/>
              </a:ext>
            </a:extLst>
          </p:cNvPr>
          <p:cNvCxnSpPr>
            <a:cxnSpLocks/>
            <a:endCxn id="42" idx="2"/>
          </p:cNvCxnSpPr>
          <p:nvPr/>
        </p:nvCxnSpPr>
        <p:spPr>
          <a:xfrm>
            <a:off x="3899284"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EF48D5-6919-48B3-B6E0-97D9DE1CD04B}"/>
              </a:ext>
            </a:extLst>
          </p:cNvPr>
          <p:cNvCxnSpPr>
            <a:cxnSpLocks/>
            <a:endCxn id="34" idx="2"/>
          </p:cNvCxnSpPr>
          <p:nvPr/>
        </p:nvCxnSpPr>
        <p:spPr>
          <a:xfrm>
            <a:off x="1645851"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2E133921-8050-49D9-B913-C49DA349BDCE}"/>
              </a:ext>
            </a:extLst>
          </p:cNvPr>
          <p:cNvSpPr/>
          <p:nvPr/>
        </p:nvSpPr>
        <p:spPr>
          <a:xfrm>
            <a:off x="1138542"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17" name="Oval 16">
            <a:extLst>
              <a:ext uri="{FF2B5EF4-FFF2-40B4-BE49-F238E27FC236}">
                <a16:creationId xmlns:a16="http://schemas.microsoft.com/office/drawing/2014/main" id="{7ACC0AD6-7C64-430D-A2CA-6BED51D100A6}"/>
              </a:ext>
            </a:extLst>
          </p:cNvPr>
          <p:cNvSpPr/>
          <p:nvPr/>
        </p:nvSpPr>
        <p:spPr>
          <a:xfrm>
            <a:off x="1502873" y="3401947"/>
            <a:ext cx="190500" cy="19050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8" name="Circle: Hollow 17">
            <a:extLst>
              <a:ext uri="{FF2B5EF4-FFF2-40B4-BE49-F238E27FC236}">
                <a16:creationId xmlns:a16="http://schemas.microsoft.com/office/drawing/2014/main" id="{C6DD50AA-C976-4981-A255-55CEF5F7EF13}"/>
              </a:ext>
            </a:extLst>
          </p:cNvPr>
          <p:cNvSpPr/>
          <p:nvPr/>
        </p:nvSpPr>
        <p:spPr>
          <a:xfrm>
            <a:off x="1383810" y="3282884"/>
            <a:ext cx="428626" cy="428626"/>
          </a:xfrm>
          <a:prstGeom prst="donut">
            <a:avLst>
              <a:gd name="adj" fmla="val 5281"/>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23" name="Circle: Hollow 22">
            <a:extLst>
              <a:ext uri="{FF2B5EF4-FFF2-40B4-BE49-F238E27FC236}">
                <a16:creationId xmlns:a16="http://schemas.microsoft.com/office/drawing/2014/main" id="{A6E97868-F52E-4E27-A135-F4CD989BAF0F}"/>
              </a:ext>
            </a:extLst>
          </p:cNvPr>
          <p:cNvSpPr/>
          <p:nvPr/>
        </p:nvSpPr>
        <p:spPr>
          <a:xfrm>
            <a:off x="1250938"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24" name="Straight Connector 23">
            <a:extLst>
              <a:ext uri="{FF2B5EF4-FFF2-40B4-BE49-F238E27FC236}">
                <a16:creationId xmlns:a16="http://schemas.microsoft.com/office/drawing/2014/main" id="{CC859850-F6D0-4799-8B1A-B7F2245FDBB6}"/>
              </a:ext>
            </a:extLst>
          </p:cNvPr>
          <p:cNvCxnSpPr>
            <a:cxnSpLocks/>
          </p:cNvCxnSpPr>
          <p:nvPr/>
        </p:nvCxnSpPr>
        <p:spPr>
          <a:xfrm flipV="1">
            <a:off x="1598124" y="3844383"/>
            <a:ext cx="0" cy="1033387"/>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0554ACF-EE21-400D-B6EC-4E071C7F0483}"/>
              </a:ext>
            </a:extLst>
          </p:cNvPr>
          <p:cNvSpPr/>
          <p:nvPr/>
        </p:nvSpPr>
        <p:spPr>
          <a:xfrm>
            <a:off x="1536003" y="4852637"/>
            <a:ext cx="124240" cy="12424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1" name="TextBox 30">
            <a:extLst>
              <a:ext uri="{FF2B5EF4-FFF2-40B4-BE49-F238E27FC236}">
                <a16:creationId xmlns:a16="http://schemas.microsoft.com/office/drawing/2014/main" id="{7D28CCCA-FCB5-4CAA-8033-FAC65670C985}"/>
              </a:ext>
            </a:extLst>
          </p:cNvPr>
          <p:cNvSpPr txBox="1"/>
          <p:nvPr/>
        </p:nvSpPr>
        <p:spPr>
          <a:xfrm>
            <a:off x="543555" y="2463708"/>
            <a:ext cx="2109135" cy="584775"/>
          </a:xfrm>
          <a:prstGeom prst="rect">
            <a:avLst/>
          </a:prstGeom>
          <a:noFill/>
        </p:spPr>
        <p:txBody>
          <a:bodyPr wrap="square" rtlCol="0">
            <a:spAutoFit/>
          </a:bodyPr>
          <a:lstStyle/>
          <a:p>
            <a:pPr algn="ctr"/>
            <a:r>
              <a:rPr lang="vi-VN" sz="3200" b="1">
                <a:solidFill>
                  <a:srgbClr val="52C9BD"/>
                </a:solidFill>
                <a:latin typeface="Tw Cen MT" panose="020B0602020104020603" pitchFamily="34" charset="0"/>
              </a:rPr>
              <a:t>Bướ</a:t>
            </a:r>
            <a:r>
              <a:rPr lang="en-US" sz="3200" b="1">
                <a:solidFill>
                  <a:srgbClr val="52C9BD"/>
                </a:solidFill>
                <a:latin typeface="Tw Cen MT" panose="020B0602020104020603" pitchFamily="34" charset="0"/>
              </a:rPr>
              <a:t>c 1</a:t>
            </a:r>
            <a:endParaRPr lang="en-US" sz="3200" b="1" dirty="0">
              <a:solidFill>
                <a:srgbClr val="52C9BD"/>
              </a:solidFill>
              <a:latin typeface="Tw Cen MT" panose="020B0602020104020603" pitchFamily="34" charset="0"/>
            </a:endParaRPr>
          </a:p>
        </p:txBody>
      </p:sp>
      <p:sp>
        <p:nvSpPr>
          <p:cNvPr id="32" name="TextBox 31">
            <a:extLst>
              <a:ext uri="{FF2B5EF4-FFF2-40B4-BE49-F238E27FC236}">
                <a16:creationId xmlns:a16="http://schemas.microsoft.com/office/drawing/2014/main" id="{DA6CF4FE-2332-4927-8E74-A7D41C635A96}"/>
              </a:ext>
            </a:extLst>
          </p:cNvPr>
          <p:cNvSpPr txBox="1"/>
          <p:nvPr/>
        </p:nvSpPr>
        <p:spPr>
          <a:xfrm>
            <a:off x="9325551" y="1015158"/>
            <a:ext cx="3207672" cy="461665"/>
          </a:xfrm>
          <a:prstGeom prst="rect">
            <a:avLst/>
          </a:prstGeom>
          <a:noFill/>
        </p:spPr>
        <p:txBody>
          <a:bodyPr wrap="square" rtlCol="0">
            <a:spAutoFit/>
          </a:bodyPr>
          <a:lstStyle/>
          <a:p>
            <a:r>
              <a:rPr lang="vi-VN" sz="2400" dirty="0">
                <a:solidFill>
                  <a:schemeClr val="bg1"/>
                </a:solidFill>
                <a:latin typeface="Arial" panose="020B0604020202020204" pitchFamily="34" charset="0"/>
                <a:cs typeface="Arial" panose="020B0604020202020204" pitchFamily="34" charset="0"/>
              </a:rPr>
              <a:t>Ư</a:t>
            </a:r>
            <a:r>
              <a:rPr lang="en-US" sz="2400" dirty="0" err="1">
                <a:solidFill>
                  <a:schemeClr val="bg1"/>
                </a:solidFill>
                <a:latin typeface="Arial" panose="020B0604020202020204" pitchFamily="34" charset="0"/>
                <a:cs typeface="Arial" panose="020B0604020202020204" pitchFamily="34" charset="0"/>
              </a:rPr>
              <a:t>ớc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lượng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nhiệt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độ</a:t>
            </a:r>
            <a:endParaRPr lang="en-US" sz="2400" dirty="0">
              <a:solidFill>
                <a:schemeClr val="bg1"/>
              </a:solidFill>
              <a:latin typeface="Arial" panose="020B0604020202020204" pitchFamily="34" charset="0"/>
              <a:cs typeface="Arial" panose="020B0604020202020204" pitchFamily="34" charset="0"/>
            </a:endParaRPr>
          </a:p>
        </p:txBody>
      </p:sp>
      <p:sp>
        <p:nvSpPr>
          <p:cNvPr id="33" name="Arc 32">
            <a:extLst>
              <a:ext uri="{FF2B5EF4-FFF2-40B4-BE49-F238E27FC236}">
                <a16:creationId xmlns:a16="http://schemas.microsoft.com/office/drawing/2014/main" id="{6E749589-935A-491D-94C9-4FB9C2AD06D9}"/>
              </a:ext>
            </a:extLst>
          </p:cNvPr>
          <p:cNvSpPr/>
          <p:nvPr/>
        </p:nvSpPr>
        <p:spPr>
          <a:xfrm rot="5400000">
            <a:off x="3377020"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34" name="Oval 33">
            <a:extLst>
              <a:ext uri="{FF2B5EF4-FFF2-40B4-BE49-F238E27FC236}">
                <a16:creationId xmlns:a16="http://schemas.microsoft.com/office/drawing/2014/main" id="{3D19769E-F787-4C36-9D14-F46700365B5F}"/>
              </a:ext>
            </a:extLst>
          </p:cNvPr>
          <p:cNvSpPr/>
          <p:nvPr/>
        </p:nvSpPr>
        <p:spPr>
          <a:xfrm>
            <a:off x="3741351" y="340194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5" name="Circle: Hollow 34">
            <a:extLst>
              <a:ext uri="{FF2B5EF4-FFF2-40B4-BE49-F238E27FC236}">
                <a16:creationId xmlns:a16="http://schemas.microsoft.com/office/drawing/2014/main" id="{4A9E6AD2-CE33-4163-887F-33D614E3212F}"/>
              </a:ext>
            </a:extLst>
          </p:cNvPr>
          <p:cNvSpPr/>
          <p:nvPr/>
        </p:nvSpPr>
        <p:spPr>
          <a:xfrm>
            <a:off x="3622288" y="3282884"/>
            <a:ext cx="428626" cy="428626"/>
          </a:xfrm>
          <a:prstGeom prst="donut">
            <a:avLst>
              <a:gd name="adj" fmla="val 5281"/>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36" name="Circle: Hollow 35">
            <a:extLst>
              <a:ext uri="{FF2B5EF4-FFF2-40B4-BE49-F238E27FC236}">
                <a16:creationId xmlns:a16="http://schemas.microsoft.com/office/drawing/2014/main" id="{B40B95BF-C1DC-4271-B55A-0586B749BAEE}"/>
              </a:ext>
            </a:extLst>
          </p:cNvPr>
          <p:cNvSpPr/>
          <p:nvPr/>
        </p:nvSpPr>
        <p:spPr>
          <a:xfrm>
            <a:off x="3489416"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37" name="Straight Connector 36">
            <a:extLst>
              <a:ext uri="{FF2B5EF4-FFF2-40B4-BE49-F238E27FC236}">
                <a16:creationId xmlns:a16="http://schemas.microsoft.com/office/drawing/2014/main" id="{FE87B6C1-2B22-4284-A892-9D0A508A51DF}"/>
              </a:ext>
            </a:extLst>
          </p:cNvPr>
          <p:cNvCxnSpPr>
            <a:cxnSpLocks/>
          </p:cNvCxnSpPr>
          <p:nvPr/>
        </p:nvCxnSpPr>
        <p:spPr>
          <a:xfrm flipV="1">
            <a:off x="3836602" y="211662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09A7933-43B6-4FD0-8076-5566DF974E3B}"/>
              </a:ext>
            </a:extLst>
          </p:cNvPr>
          <p:cNvSpPr/>
          <p:nvPr/>
        </p:nvSpPr>
        <p:spPr>
          <a:xfrm>
            <a:off x="3792769" y="207026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9" name="TextBox 38">
            <a:extLst>
              <a:ext uri="{FF2B5EF4-FFF2-40B4-BE49-F238E27FC236}">
                <a16:creationId xmlns:a16="http://schemas.microsoft.com/office/drawing/2014/main" id="{C942A31E-7D28-42D4-932D-E085CA285214}"/>
              </a:ext>
            </a:extLst>
          </p:cNvPr>
          <p:cNvSpPr txBox="1"/>
          <p:nvPr/>
        </p:nvSpPr>
        <p:spPr>
          <a:xfrm>
            <a:off x="2793793" y="388448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2</a:t>
            </a:r>
          </a:p>
        </p:txBody>
      </p:sp>
      <p:sp>
        <p:nvSpPr>
          <p:cNvPr id="40" name="TextBox 39">
            <a:extLst>
              <a:ext uri="{FF2B5EF4-FFF2-40B4-BE49-F238E27FC236}">
                <a16:creationId xmlns:a16="http://schemas.microsoft.com/office/drawing/2014/main" id="{8CB3E6DF-97C9-4741-95F1-750E74551F96}"/>
              </a:ext>
            </a:extLst>
          </p:cNvPr>
          <p:cNvSpPr txBox="1"/>
          <p:nvPr/>
        </p:nvSpPr>
        <p:spPr>
          <a:xfrm>
            <a:off x="9600805" y="199919"/>
            <a:ext cx="2450921"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Chọn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nhiệt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kế</a:t>
            </a:r>
            <a:endParaRPr lang="en-US" sz="2400" dirty="0">
              <a:solidFill>
                <a:schemeClr val="bg1"/>
              </a:solidFill>
              <a:latin typeface="Arial" panose="020B0604020202020204" pitchFamily="34" charset="0"/>
              <a:cs typeface="Arial" panose="020B0604020202020204" pitchFamily="34" charset="0"/>
            </a:endParaRPr>
          </a:p>
        </p:txBody>
      </p:sp>
      <p:sp>
        <p:nvSpPr>
          <p:cNvPr id="41" name="Arc 40">
            <a:extLst>
              <a:ext uri="{FF2B5EF4-FFF2-40B4-BE49-F238E27FC236}">
                <a16:creationId xmlns:a16="http://schemas.microsoft.com/office/drawing/2014/main" id="{D4BD5E1F-283D-40E5-8AE2-6C477C52AF4E}"/>
              </a:ext>
            </a:extLst>
          </p:cNvPr>
          <p:cNvSpPr/>
          <p:nvPr/>
        </p:nvSpPr>
        <p:spPr>
          <a:xfrm>
            <a:off x="5630453"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42" name="Oval 41">
            <a:extLst>
              <a:ext uri="{FF2B5EF4-FFF2-40B4-BE49-F238E27FC236}">
                <a16:creationId xmlns:a16="http://schemas.microsoft.com/office/drawing/2014/main" id="{7F8CC469-16F8-455A-99E2-B7121CE3F799}"/>
              </a:ext>
            </a:extLst>
          </p:cNvPr>
          <p:cNvSpPr/>
          <p:nvPr/>
        </p:nvSpPr>
        <p:spPr>
          <a:xfrm>
            <a:off x="5994784" y="340194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3" name="Circle: Hollow 42">
            <a:extLst>
              <a:ext uri="{FF2B5EF4-FFF2-40B4-BE49-F238E27FC236}">
                <a16:creationId xmlns:a16="http://schemas.microsoft.com/office/drawing/2014/main" id="{2A027D15-BF87-47A6-A23B-58392DA85C39}"/>
              </a:ext>
            </a:extLst>
          </p:cNvPr>
          <p:cNvSpPr/>
          <p:nvPr/>
        </p:nvSpPr>
        <p:spPr>
          <a:xfrm>
            <a:off x="5875721" y="328288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44" name="Circle: Hollow 43">
            <a:extLst>
              <a:ext uri="{FF2B5EF4-FFF2-40B4-BE49-F238E27FC236}">
                <a16:creationId xmlns:a16="http://schemas.microsoft.com/office/drawing/2014/main" id="{093B3981-2BD7-4A47-B25E-DD91C9974634}"/>
              </a:ext>
            </a:extLst>
          </p:cNvPr>
          <p:cNvSpPr/>
          <p:nvPr/>
        </p:nvSpPr>
        <p:spPr>
          <a:xfrm>
            <a:off x="5742849"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45" name="Straight Connector 44">
            <a:extLst>
              <a:ext uri="{FF2B5EF4-FFF2-40B4-BE49-F238E27FC236}">
                <a16:creationId xmlns:a16="http://schemas.microsoft.com/office/drawing/2014/main" id="{8E3CF3C5-6EFD-472A-A943-FDCD54EE5D6A}"/>
              </a:ext>
            </a:extLst>
          </p:cNvPr>
          <p:cNvCxnSpPr>
            <a:cxnSpLocks/>
          </p:cNvCxnSpPr>
          <p:nvPr/>
        </p:nvCxnSpPr>
        <p:spPr>
          <a:xfrm flipV="1">
            <a:off x="6090035" y="384438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C566EF6-5446-4CA1-AAD7-32DE74C008AE}"/>
              </a:ext>
            </a:extLst>
          </p:cNvPr>
          <p:cNvSpPr/>
          <p:nvPr/>
        </p:nvSpPr>
        <p:spPr>
          <a:xfrm>
            <a:off x="6027914" y="485263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7" name="TextBox 46">
            <a:extLst>
              <a:ext uri="{FF2B5EF4-FFF2-40B4-BE49-F238E27FC236}">
                <a16:creationId xmlns:a16="http://schemas.microsoft.com/office/drawing/2014/main" id="{E3A27EB3-D9A4-4FA5-882A-F9CF8D519BCF}"/>
              </a:ext>
            </a:extLst>
          </p:cNvPr>
          <p:cNvSpPr txBox="1"/>
          <p:nvPr/>
        </p:nvSpPr>
        <p:spPr>
          <a:xfrm>
            <a:off x="5075924" y="246370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3</a:t>
            </a:r>
            <a:endParaRPr lang="en-US" sz="3200" b="1" dirty="0">
              <a:solidFill>
                <a:srgbClr val="FF5969"/>
              </a:solidFill>
              <a:latin typeface="Tw Cen MT" panose="020B0602020104020603" pitchFamily="34" charset="0"/>
            </a:endParaRPr>
          </a:p>
        </p:txBody>
      </p:sp>
      <p:sp>
        <p:nvSpPr>
          <p:cNvPr id="48" name="TextBox 47">
            <a:extLst>
              <a:ext uri="{FF2B5EF4-FFF2-40B4-BE49-F238E27FC236}">
                <a16:creationId xmlns:a16="http://schemas.microsoft.com/office/drawing/2014/main" id="{DF116378-9B81-4568-B351-74ECEAC97DEC}"/>
              </a:ext>
            </a:extLst>
          </p:cNvPr>
          <p:cNvSpPr txBox="1"/>
          <p:nvPr/>
        </p:nvSpPr>
        <p:spPr>
          <a:xfrm>
            <a:off x="9325551" y="1819898"/>
            <a:ext cx="320104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Hiệu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chỉnh</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nhiệt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kế</a:t>
            </a:r>
            <a:endParaRPr lang="en-US" sz="2400" dirty="0">
              <a:solidFill>
                <a:schemeClr val="bg1"/>
              </a:solidFill>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F929DD79-2FC3-4F3B-AEE5-43F919669250}"/>
              </a:ext>
            </a:extLst>
          </p:cNvPr>
          <p:cNvCxnSpPr>
            <a:cxnSpLocks/>
          </p:cNvCxnSpPr>
          <p:nvPr/>
        </p:nvCxnSpPr>
        <p:spPr>
          <a:xfrm>
            <a:off x="658652" y="5714254"/>
            <a:ext cx="2048865" cy="0"/>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6F04D8C-334C-4709-9C78-62A5AA1E2894}"/>
              </a:ext>
            </a:extLst>
          </p:cNvPr>
          <p:cNvCxnSpPr>
            <a:cxnSpLocks/>
          </p:cNvCxnSpPr>
          <p:nvPr/>
        </p:nvCxnSpPr>
        <p:spPr>
          <a:xfrm>
            <a:off x="5138600" y="571425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CF7E975-2522-40F6-86D1-A21AA65420AE}"/>
              </a:ext>
            </a:extLst>
          </p:cNvPr>
          <p:cNvCxnSpPr>
            <a:cxnSpLocks/>
          </p:cNvCxnSpPr>
          <p:nvPr/>
        </p:nvCxnSpPr>
        <p:spPr>
          <a:xfrm>
            <a:off x="2795914" y="133719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86046B7-A91C-49AD-8BCC-99CDA9A9F66C}"/>
              </a:ext>
            </a:extLst>
          </p:cNvPr>
          <p:cNvCxnSpPr>
            <a:cxnSpLocks/>
            <a:endCxn id="71" idx="2"/>
          </p:cNvCxnSpPr>
          <p:nvPr/>
        </p:nvCxnSpPr>
        <p:spPr>
          <a:xfrm>
            <a:off x="8421203"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263169-5D7A-40C0-8B67-02C801E1F6E8}"/>
              </a:ext>
            </a:extLst>
          </p:cNvPr>
          <p:cNvCxnSpPr>
            <a:cxnSpLocks/>
            <a:endCxn id="63" idx="2"/>
          </p:cNvCxnSpPr>
          <p:nvPr/>
        </p:nvCxnSpPr>
        <p:spPr>
          <a:xfrm>
            <a:off x="6167770"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Arc 61">
            <a:extLst>
              <a:ext uri="{FF2B5EF4-FFF2-40B4-BE49-F238E27FC236}">
                <a16:creationId xmlns:a16="http://schemas.microsoft.com/office/drawing/2014/main" id="{44E4697B-9CEE-43AC-A300-E20F993FECF7}"/>
              </a:ext>
            </a:extLst>
          </p:cNvPr>
          <p:cNvSpPr/>
          <p:nvPr/>
        </p:nvSpPr>
        <p:spPr>
          <a:xfrm rot="5400000">
            <a:off x="7898939"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63" name="Oval 62">
            <a:extLst>
              <a:ext uri="{FF2B5EF4-FFF2-40B4-BE49-F238E27FC236}">
                <a16:creationId xmlns:a16="http://schemas.microsoft.com/office/drawing/2014/main" id="{17F25843-EDC3-44C3-AF21-1B90812EF668}"/>
              </a:ext>
            </a:extLst>
          </p:cNvPr>
          <p:cNvSpPr/>
          <p:nvPr/>
        </p:nvSpPr>
        <p:spPr>
          <a:xfrm>
            <a:off x="8263270" y="339843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4" name="Circle: Hollow 63">
            <a:extLst>
              <a:ext uri="{FF2B5EF4-FFF2-40B4-BE49-F238E27FC236}">
                <a16:creationId xmlns:a16="http://schemas.microsoft.com/office/drawing/2014/main" id="{5A91218C-3109-40B3-8F10-A07F85F6234F}"/>
              </a:ext>
            </a:extLst>
          </p:cNvPr>
          <p:cNvSpPr/>
          <p:nvPr/>
        </p:nvSpPr>
        <p:spPr>
          <a:xfrm>
            <a:off x="8144207" y="3279374"/>
            <a:ext cx="428626" cy="428626"/>
          </a:xfrm>
          <a:prstGeom prst="donut">
            <a:avLst>
              <a:gd name="adj" fmla="val 52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65" name="Circle: Hollow 64">
            <a:extLst>
              <a:ext uri="{FF2B5EF4-FFF2-40B4-BE49-F238E27FC236}">
                <a16:creationId xmlns:a16="http://schemas.microsoft.com/office/drawing/2014/main" id="{EA50B031-FC40-4FB2-B992-C54EB1B66B77}"/>
              </a:ext>
            </a:extLst>
          </p:cNvPr>
          <p:cNvSpPr/>
          <p:nvPr/>
        </p:nvSpPr>
        <p:spPr>
          <a:xfrm>
            <a:off x="8011335"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66" name="Straight Connector 65">
            <a:extLst>
              <a:ext uri="{FF2B5EF4-FFF2-40B4-BE49-F238E27FC236}">
                <a16:creationId xmlns:a16="http://schemas.microsoft.com/office/drawing/2014/main" id="{E9928661-260C-4B29-A3B7-A403B9170DC6}"/>
              </a:ext>
            </a:extLst>
          </p:cNvPr>
          <p:cNvCxnSpPr>
            <a:cxnSpLocks/>
          </p:cNvCxnSpPr>
          <p:nvPr/>
        </p:nvCxnSpPr>
        <p:spPr>
          <a:xfrm flipV="1">
            <a:off x="8358521" y="211311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F43CFD7-7B43-4470-8C6C-DF451EF472D7}"/>
              </a:ext>
            </a:extLst>
          </p:cNvPr>
          <p:cNvSpPr/>
          <p:nvPr/>
        </p:nvSpPr>
        <p:spPr>
          <a:xfrm>
            <a:off x="8314688" y="206675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8" name="TextBox 67">
            <a:extLst>
              <a:ext uri="{FF2B5EF4-FFF2-40B4-BE49-F238E27FC236}">
                <a16:creationId xmlns:a16="http://schemas.microsoft.com/office/drawing/2014/main" id="{D66C8A4B-BE71-4E45-A931-0D97EC555A94}"/>
              </a:ext>
            </a:extLst>
          </p:cNvPr>
          <p:cNvSpPr txBox="1"/>
          <p:nvPr/>
        </p:nvSpPr>
        <p:spPr>
          <a:xfrm>
            <a:off x="7315712" y="388097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4</a:t>
            </a:r>
          </a:p>
        </p:txBody>
      </p:sp>
      <p:sp>
        <p:nvSpPr>
          <p:cNvPr id="69" name="TextBox 68">
            <a:extLst>
              <a:ext uri="{FF2B5EF4-FFF2-40B4-BE49-F238E27FC236}">
                <a16:creationId xmlns:a16="http://schemas.microsoft.com/office/drawing/2014/main" id="{5D3D948B-95BB-4D92-BD11-64A139A5CBAB}"/>
              </a:ext>
            </a:extLst>
          </p:cNvPr>
          <p:cNvSpPr txBox="1"/>
          <p:nvPr/>
        </p:nvSpPr>
        <p:spPr>
          <a:xfrm>
            <a:off x="9606795" y="636927"/>
            <a:ext cx="2156312"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Thực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hiện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đo</a:t>
            </a:r>
            <a:endParaRPr lang="en-US" sz="2400" dirty="0">
              <a:solidFill>
                <a:schemeClr val="bg1"/>
              </a:solidFill>
              <a:latin typeface="Arial" panose="020B0604020202020204" pitchFamily="34" charset="0"/>
              <a:cs typeface="Arial" panose="020B0604020202020204" pitchFamily="34" charset="0"/>
            </a:endParaRPr>
          </a:p>
        </p:txBody>
      </p:sp>
      <p:sp>
        <p:nvSpPr>
          <p:cNvPr id="70" name="Arc 69">
            <a:extLst>
              <a:ext uri="{FF2B5EF4-FFF2-40B4-BE49-F238E27FC236}">
                <a16:creationId xmlns:a16="http://schemas.microsoft.com/office/drawing/2014/main" id="{CA8BDD84-403A-43EB-AD18-51EBD0758357}"/>
              </a:ext>
            </a:extLst>
          </p:cNvPr>
          <p:cNvSpPr/>
          <p:nvPr/>
        </p:nvSpPr>
        <p:spPr>
          <a:xfrm>
            <a:off x="10152372"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71" name="Oval 70">
            <a:extLst>
              <a:ext uri="{FF2B5EF4-FFF2-40B4-BE49-F238E27FC236}">
                <a16:creationId xmlns:a16="http://schemas.microsoft.com/office/drawing/2014/main" id="{C2F10535-9FCF-4853-A2AE-38C67C6BBDFB}"/>
              </a:ext>
            </a:extLst>
          </p:cNvPr>
          <p:cNvSpPr/>
          <p:nvPr/>
        </p:nvSpPr>
        <p:spPr>
          <a:xfrm>
            <a:off x="10516703" y="339843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2" name="Circle: Hollow 71">
            <a:extLst>
              <a:ext uri="{FF2B5EF4-FFF2-40B4-BE49-F238E27FC236}">
                <a16:creationId xmlns:a16="http://schemas.microsoft.com/office/drawing/2014/main" id="{BCF9BE3D-126A-455A-A77D-D69909D3C30C}"/>
              </a:ext>
            </a:extLst>
          </p:cNvPr>
          <p:cNvSpPr/>
          <p:nvPr/>
        </p:nvSpPr>
        <p:spPr>
          <a:xfrm>
            <a:off x="10397640" y="327937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73" name="Circle: Hollow 72">
            <a:extLst>
              <a:ext uri="{FF2B5EF4-FFF2-40B4-BE49-F238E27FC236}">
                <a16:creationId xmlns:a16="http://schemas.microsoft.com/office/drawing/2014/main" id="{423EDAB9-AAE7-4D43-BDD2-BF69CE0F4C16}"/>
              </a:ext>
            </a:extLst>
          </p:cNvPr>
          <p:cNvSpPr/>
          <p:nvPr/>
        </p:nvSpPr>
        <p:spPr>
          <a:xfrm>
            <a:off x="10264768"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74" name="Straight Connector 73">
            <a:extLst>
              <a:ext uri="{FF2B5EF4-FFF2-40B4-BE49-F238E27FC236}">
                <a16:creationId xmlns:a16="http://schemas.microsoft.com/office/drawing/2014/main" id="{FE0F0933-35F4-462F-9BEB-A307FEC26669}"/>
              </a:ext>
            </a:extLst>
          </p:cNvPr>
          <p:cNvCxnSpPr>
            <a:cxnSpLocks/>
          </p:cNvCxnSpPr>
          <p:nvPr/>
        </p:nvCxnSpPr>
        <p:spPr>
          <a:xfrm flipV="1">
            <a:off x="10611954" y="384087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DC6C897-82E8-417E-B8B7-CAF17216209C}"/>
              </a:ext>
            </a:extLst>
          </p:cNvPr>
          <p:cNvSpPr/>
          <p:nvPr/>
        </p:nvSpPr>
        <p:spPr>
          <a:xfrm>
            <a:off x="10549833" y="484912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6" name="TextBox 75">
            <a:extLst>
              <a:ext uri="{FF2B5EF4-FFF2-40B4-BE49-F238E27FC236}">
                <a16:creationId xmlns:a16="http://schemas.microsoft.com/office/drawing/2014/main" id="{1F51456E-E61A-4B86-80DD-5ACD732D4E00}"/>
              </a:ext>
            </a:extLst>
          </p:cNvPr>
          <p:cNvSpPr txBox="1"/>
          <p:nvPr/>
        </p:nvSpPr>
        <p:spPr>
          <a:xfrm>
            <a:off x="9597843" y="246019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5</a:t>
            </a:r>
            <a:endParaRPr lang="en-US" sz="3200" b="1" dirty="0">
              <a:solidFill>
                <a:srgbClr val="FF5969"/>
              </a:solidFill>
              <a:latin typeface="Tw Cen MT" panose="020B0602020104020603" pitchFamily="34" charset="0"/>
            </a:endParaRPr>
          </a:p>
        </p:txBody>
      </p:sp>
      <p:sp>
        <p:nvSpPr>
          <p:cNvPr id="77" name="TextBox 76">
            <a:extLst>
              <a:ext uri="{FF2B5EF4-FFF2-40B4-BE49-F238E27FC236}">
                <a16:creationId xmlns:a16="http://schemas.microsoft.com/office/drawing/2014/main" id="{6DBA14DF-4040-47D4-9C4B-3FA18979875B}"/>
              </a:ext>
            </a:extLst>
          </p:cNvPr>
          <p:cNvSpPr txBox="1"/>
          <p:nvPr/>
        </p:nvSpPr>
        <p:spPr>
          <a:xfrm>
            <a:off x="9443351" y="1378862"/>
            <a:ext cx="264242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Đọc</a:t>
            </a:r>
            <a:r>
              <a:rPr lang="en-US" sz="2400" dirty="0">
                <a:solidFill>
                  <a:schemeClr val="bg1"/>
                </a:solidFill>
                <a:latin typeface="Arial" panose="020B0604020202020204" pitchFamily="34" charset="0"/>
                <a:cs typeface="Arial" panose="020B0604020202020204" pitchFamily="34" charset="0"/>
              </a:rPr>
              <a:t> &amp; </a:t>
            </a:r>
            <a:r>
              <a:rPr lang="en-US" sz="2400" dirty="0" err="1">
                <a:solidFill>
                  <a:schemeClr val="bg1"/>
                </a:solidFill>
                <a:latin typeface="Arial" panose="020B0604020202020204" pitchFamily="34" charset="0"/>
                <a:cs typeface="Arial" panose="020B0604020202020204" pitchFamily="34" charset="0"/>
              </a:rPr>
              <a:t>ghi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kết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quả</a:t>
            </a:r>
            <a:endParaRPr lang="en-US" sz="2400" dirty="0">
              <a:solidFill>
                <a:schemeClr val="bg1"/>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C9789815-C0C8-4995-8C20-5D5D05B29723}"/>
              </a:ext>
            </a:extLst>
          </p:cNvPr>
          <p:cNvCxnSpPr>
            <a:cxnSpLocks/>
          </p:cNvCxnSpPr>
          <p:nvPr/>
        </p:nvCxnSpPr>
        <p:spPr>
          <a:xfrm>
            <a:off x="9660519" y="571074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56CDD33-4E03-4DF3-B06E-59540CF304F4}"/>
              </a:ext>
            </a:extLst>
          </p:cNvPr>
          <p:cNvCxnSpPr>
            <a:cxnSpLocks/>
          </p:cNvCxnSpPr>
          <p:nvPr/>
        </p:nvCxnSpPr>
        <p:spPr>
          <a:xfrm>
            <a:off x="7317833" y="133368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BD7D9A5E-1C3C-471B-92EB-9C3229D699AF}"/>
              </a:ext>
            </a:extLst>
          </p:cNvPr>
          <p:cNvSpPr txBox="1">
            <a:spLocks noChangeArrowheads="1"/>
          </p:cNvSpPr>
          <p:nvPr/>
        </p:nvSpPr>
        <p:spPr>
          <a:xfrm>
            <a:off x="257345" y="30189"/>
            <a:ext cx="9403174" cy="742321"/>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vi-VN" altLang="vi-VN" sz="3200" b="1" u="sng">
                <a:solidFill>
                  <a:srgbClr val="FFFF00"/>
                </a:solidFill>
                <a:latin typeface="Tahoma" panose="020B0604030504040204" pitchFamily="34" charset="0"/>
                <a:ea typeface="Tahoma" panose="020B0604030504040204" pitchFamily="34" charset="0"/>
                <a:cs typeface="Tahoma" panose="020B0604030504040204" pitchFamily="34" charset="0"/>
              </a:rPr>
              <a:t>CÁC BƯỚC ĐO NHIỆT ĐỘ BẰNG NHIỆT KẾ</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81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childTnLst>
                          </p:cTn>
                        </p:par>
                        <p:par>
                          <p:cTn id="63" fill="hold">
                            <p:stCondLst>
                              <p:cond delay="5000"/>
                            </p:stCondLst>
                            <p:childTnLst>
                              <p:par>
                                <p:cTn id="64" presetID="53" presetClass="entr" presetSubtype="16"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ppt_w</p:attrName>
                                        </p:attrNameLst>
                                      </p:cBhvr>
                                      <p:tavLst>
                                        <p:tav tm="0">
                                          <p:val>
                                            <p:fltVal val="0"/>
                                          </p:val>
                                        </p:tav>
                                        <p:tav tm="100000">
                                          <p:val>
                                            <p:strVal val="#ppt_w"/>
                                          </p:val>
                                        </p:tav>
                                      </p:tavLst>
                                    </p:anim>
                                    <p:anim calcmode="lin" valueType="num">
                                      <p:cBhvr>
                                        <p:cTn id="67" dur="500" fill="hold"/>
                                        <p:tgtEl>
                                          <p:spTgt spid="36"/>
                                        </p:tgtEl>
                                        <p:attrNameLst>
                                          <p:attrName>ppt_h</p:attrName>
                                        </p:attrNameLst>
                                      </p:cBhvr>
                                      <p:tavLst>
                                        <p:tav tm="0">
                                          <p:val>
                                            <p:fltVal val="0"/>
                                          </p:val>
                                        </p:tav>
                                        <p:tav tm="100000">
                                          <p:val>
                                            <p:strVal val="#ppt_h"/>
                                          </p:val>
                                        </p:tav>
                                      </p:tavLst>
                                    </p:anim>
                                    <p:animEffect transition="in" filter="fade">
                                      <p:cBhvr>
                                        <p:cTn id="68" dur="500"/>
                                        <p:tgtEl>
                                          <p:spTgt spid="36"/>
                                        </p:tgtEl>
                                      </p:cBhvr>
                                    </p:animEffect>
                                  </p:childTnLst>
                                </p:cTn>
                              </p:par>
                            </p:childTnLst>
                          </p:cTn>
                        </p:par>
                        <p:par>
                          <p:cTn id="69" fill="hold">
                            <p:stCondLst>
                              <p:cond delay="5500"/>
                            </p:stCondLst>
                            <p:childTnLst>
                              <p:par>
                                <p:cTn id="70" presetID="22" presetClass="entr" presetSubtype="4" fill="hold"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par>
                          <p:cTn id="73" fill="hold">
                            <p:stCondLst>
                              <p:cond delay="6000"/>
                            </p:stCondLst>
                            <p:childTnLst>
                              <p:par>
                                <p:cTn id="74" presetID="53" presetClass="entr" presetSubtype="16"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6500"/>
                            </p:stCondLst>
                            <p:childTnLst>
                              <p:par>
                                <p:cTn id="80" presetID="53" presetClass="entr" presetSubtype="16"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anim calcmode="lin" valueType="num">
                                      <p:cBhvr>
                                        <p:cTn id="88" dur="500" fill="hold"/>
                                        <p:tgtEl>
                                          <p:spTgt spid="39"/>
                                        </p:tgtEl>
                                        <p:attrNameLst>
                                          <p:attrName>ppt_x</p:attrName>
                                        </p:attrNameLst>
                                      </p:cBhvr>
                                      <p:tavLst>
                                        <p:tav tm="0">
                                          <p:val>
                                            <p:strVal val="#ppt_x"/>
                                          </p:val>
                                        </p:tav>
                                        <p:tav tm="100000">
                                          <p:val>
                                            <p:strVal val="#ppt_x"/>
                                          </p:val>
                                        </p:tav>
                                      </p:tavLst>
                                    </p:anim>
                                    <p:anim calcmode="lin" valueType="num">
                                      <p:cBhvr>
                                        <p:cTn id="89" dur="500" fill="hold"/>
                                        <p:tgtEl>
                                          <p:spTgt spid="39"/>
                                        </p:tgtEl>
                                        <p:attrNameLst>
                                          <p:attrName>ppt_y</p:attrName>
                                        </p:attrNameLst>
                                      </p:cBhvr>
                                      <p:tavLst>
                                        <p:tav tm="0">
                                          <p:val>
                                            <p:strVal val="#ppt_y+.1"/>
                                          </p:val>
                                        </p:tav>
                                        <p:tav tm="100000">
                                          <p:val>
                                            <p:strVal val="#ppt_y"/>
                                          </p:val>
                                        </p:tav>
                                      </p:tavLst>
                                    </p:anim>
                                  </p:childTnLst>
                                </p:cTn>
                              </p:par>
                            </p:childTnLst>
                          </p:cTn>
                        </p:par>
                        <p:par>
                          <p:cTn id="90" fill="hold">
                            <p:stCondLst>
                              <p:cond delay="7000"/>
                            </p:stCondLst>
                            <p:childTnLst>
                              <p:par>
                                <p:cTn id="91" presetID="22" presetClass="entr" presetSubtype="8" fill="hold" nodeType="after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left)">
                                      <p:cBhvr>
                                        <p:cTn id="93" dur="500"/>
                                        <p:tgtEl>
                                          <p:spTgt spid="51"/>
                                        </p:tgtEl>
                                      </p:cBhvr>
                                    </p:animEffect>
                                  </p:childTnLst>
                                </p:cTn>
                              </p:par>
                            </p:childTnLst>
                          </p:cTn>
                        </p:par>
                        <p:par>
                          <p:cTn id="94" fill="hold">
                            <p:stCondLst>
                              <p:cond delay="7500"/>
                            </p:stCondLst>
                            <p:childTnLst>
                              <p:par>
                                <p:cTn id="95" presetID="22"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left)">
                                      <p:cBhvr>
                                        <p:cTn id="97" dur="500"/>
                                        <p:tgtEl>
                                          <p:spTgt spid="14"/>
                                        </p:tgtEl>
                                      </p:cBhvr>
                                    </p:animEffect>
                                  </p:childTnLst>
                                </p:cTn>
                              </p:par>
                            </p:childTnLst>
                          </p:cTn>
                        </p:par>
                        <p:par>
                          <p:cTn id="98" fill="hold">
                            <p:stCondLst>
                              <p:cond delay="8000"/>
                            </p:stCondLst>
                            <p:childTnLst>
                              <p:par>
                                <p:cTn id="99" presetID="53" presetClass="entr" presetSubtype="16" fill="hold" grpId="0" nodeType="after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cTn>
                              </p:par>
                            </p:childTnLst>
                          </p:cTn>
                        </p:par>
                        <p:par>
                          <p:cTn id="104" fill="hold">
                            <p:stCondLst>
                              <p:cond delay="8500"/>
                            </p:stCondLst>
                            <p:childTnLst>
                              <p:par>
                                <p:cTn id="105" presetID="53" presetClass="entr" presetSubtype="16"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par>
                          <p:cTn id="110" fill="hold">
                            <p:stCondLst>
                              <p:cond delay="9000"/>
                            </p:stCondLst>
                            <p:childTnLst>
                              <p:par>
                                <p:cTn id="111" presetID="53" presetClass="entr" presetSubtype="16" fill="hold" grpId="0" nodeType="afterEffect">
                                  <p:stCondLst>
                                    <p:cond delay="0"/>
                                  </p:stCondLst>
                                  <p:childTnLst>
                                    <p:set>
                                      <p:cBhvr>
                                        <p:cTn id="112" dur="1" fill="hold">
                                          <p:stCondLst>
                                            <p:cond delay="0"/>
                                          </p:stCondLst>
                                        </p:cTn>
                                        <p:tgtEl>
                                          <p:spTgt spid="44"/>
                                        </p:tgtEl>
                                        <p:attrNameLst>
                                          <p:attrName>style.visibility</p:attrName>
                                        </p:attrNameLst>
                                      </p:cBhvr>
                                      <p:to>
                                        <p:strVal val="visible"/>
                                      </p:to>
                                    </p:set>
                                    <p:anim calcmode="lin" valueType="num">
                                      <p:cBhvr>
                                        <p:cTn id="113" dur="500" fill="hold"/>
                                        <p:tgtEl>
                                          <p:spTgt spid="44"/>
                                        </p:tgtEl>
                                        <p:attrNameLst>
                                          <p:attrName>ppt_w</p:attrName>
                                        </p:attrNameLst>
                                      </p:cBhvr>
                                      <p:tavLst>
                                        <p:tav tm="0">
                                          <p:val>
                                            <p:fltVal val="0"/>
                                          </p:val>
                                        </p:tav>
                                        <p:tav tm="100000">
                                          <p:val>
                                            <p:strVal val="#ppt_w"/>
                                          </p:val>
                                        </p:tav>
                                      </p:tavLst>
                                    </p:anim>
                                    <p:anim calcmode="lin" valueType="num">
                                      <p:cBhvr>
                                        <p:cTn id="114" dur="500" fill="hold"/>
                                        <p:tgtEl>
                                          <p:spTgt spid="44"/>
                                        </p:tgtEl>
                                        <p:attrNameLst>
                                          <p:attrName>ppt_h</p:attrName>
                                        </p:attrNameLst>
                                      </p:cBhvr>
                                      <p:tavLst>
                                        <p:tav tm="0">
                                          <p:val>
                                            <p:fltVal val="0"/>
                                          </p:val>
                                        </p:tav>
                                        <p:tav tm="100000">
                                          <p:val>
                                            <p:strVal val="#ppt_h"/>
                                          </p:val>
                                        </p:tav>
                                      </p:tavLst>
                                    </p:anim>
                                    <p:animEffect transition="in" filter="fade">
                                      <p:cBhvr>
                                        <p:cTn id="115" dur="500"/>
                                        <p:tgtEl>
                                          <p:spTgt spid="44"/>
                                        </p:tgtEl>
                                      </p:cBhvr>
                                    </p:animEffect>
                                  </p:childTnLst>
                                </p:cTn>
                              </p:par>
                            </p:childTnLst>
                          </p:cTn>
                        </p:par>
                        <p:par>
                          <p:cTn id="116" fill="hold">
                            <p:stCondLst>
                              <p:cond delay="9500"/>
                            </p:stCondLst>
                            <p:childTnLst>
                              <p:par>
                                <p:cTn id="117" presetID="22" presetClass="entr" presetSubtype="1" fill="hold"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wipe(up)">
                                      <p:cBhvr>
                                        <p:cTn id="119" dur="500"/>
                                        <p:tgtEl>
                                          <p:spTgt spid="45"/>
                                        </p:tgtEl>
                                      </p:cBhvr>
                                    </p:animEffect>
                                  </p:childTnLst>
                                </p:cTn>
                              </p:par>
                            </p:childTnLst>
                          </p:cTn>
                        </p:par>
                        <p:par>
                          <p:cTn id="120" fill="hold">
                            <p:stCondLst>
                              <p:cond delay="10000"/>
                            </p:stCondLst>
                            <p:childTnLst>
                              <p:par>
                                <p:cTn id="121" presetID="53" presetClass="entr" presetSubtype="16" fill="hold" grpId="0" nodeType="after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p:cTn id="123" dur="500" fill="hold"/>
                                        <p:tgtEl>
                                          <p:spTgt spid="46"/>
                                        </p:tgtEl>
                                        <p:attrNameLst>
                                          <p:attrName>ppt_w</p:attrName>
                                        </p:attrNameLst>
                                      </p:cBhvr>
                                      <p:tavLst>
                                        <p:tav tm="0">
                                          <p:val>
                                            <p:fltVal val="0"/>
                                          </p:val>
                                        </p:tav>
                                        <p:tav tm="100000">
                                          <p:val>
                                            <p:strVal val="#ppt_w"/>
                                          </p:val>
                                        </p:tav>
                                      </p:tavLst>
                                    </p:anim>
                                    <p:anim calcmode="lin" valueType="num">
                                      <p:cBhvr>
                                        <p:cTn id="124" dur="500" fill="hold"/>
                                        <p:tgtEl>
                                          <p:spTgt spid="46"/>
                                        </p:tgtEl>
                                        <p:attrNameLst>
                                          <p:attrName>ppt_h</p:attrName>
                                        </p:attrNameLst>
                                      </p:cBhvr>
                                      <p:tavLst>
                                        <p:tav tm="0">
                                          <p:val>
                                            <p:fltVal val="0"/>
                                          </p:val>
                                        </p:tav>
                                        <p:tav tm="100000">
                                          <p:val>
                                            <p:strVal val="#ppt_h"/>
                                          </p:val>
                                        </p:tav>
                                      </p:tavLst>
                                    </p:anim>
                                    <p:animEffect transition="in" filter="fade">
                                      <p:cBhvr>
                                        <p:cTn id="125" dur="500"/>
                                        <p:tgtEl>
                                          <p:spTgt spid="46"/>
                                        </p:tgtEl>
                                      </p:cBhvr>
                                    </p:animEffect>
                                  </p:childTnLst>
                                </p:cTn>
                              </p:par>
                            </p:childTnLst>
                          </p:cTn>
                        </p:par>
                        <p:par>
                          <p:cTn id="126" fill="hold">
                            <p:stCondLst>
                              <p:cond delay="10500"/>
                            </p:stCondLst>
                            <p:childTnLst>
                              <p:par>
                                <p:cTn id="127" presetID="53" presetClass="entr" presetSubtype="16"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 calcmode="lin" valueType="num">
                                      <p:cBhvr>
                                        <p:cTn id="129" dur="500" fill="hold"/>
                                        <p:tgtEl>
                                          <p:spTgt spid="41"/>
                                        </p:tgtEl>
                                        <p:attrNameLst>
                                          <p:attrName>ppt_w</p:attrName>
                                        </p:attrNameLst>
                                      </p:cBhvr>
                                      <p:tavLst>
                                        <p:tav tm="0">
                                          <p:val>
                                            <p:fltVal val="0"/>
                                          </p:val>
                                        </p:tav>
                                        <p:tav tm="100000">
                                          <p:val>
                                            <p:strVal val="#ppt_w"/>
                                          </p:val>
                                        </p:tav>
                                      </p:tavLst>
                                    </p:anim>
                                    <p:anim calcmode="lin" valueType="num">
                                      <p:cBhvr>
                                        <p:cTn id="130" dur="500" fill="hold"/>
                                        <p:tgtEl>
                                          <p:spTgt spid="41"/>
                                        </p:tgtEl>
                                        <p:attrNameLst>
                                          <p:attrName>ppt_h</p:attrName>
                                        </p:attrNameLst>
                                      </p:cBhvr>
                                      <p:tavLst>
                                        <p:tav tm="0">
                                          <p:val>
                                            <p:fltVal val="0"/>
                                          </p:val>
                                        </p:tav>
                                        <p:tav tm="100000">
                                          <p:val>
                                            <p:strVal val="#ppt_h"/>
                                          </p:val>
                                        </p:tav>
                                      </p:tavLst>
                                    </p:anim>
                                    <p:animEffect transition="in" filter="fade">
                                      <p:cBhvr>
                                        <p:cTn id="131" dur="500"/>
                                        <p:tgtEl>
                                          <p:spTgt spid="41"/>
                                        </p:tgtEl>
                                      </p:cBhvr>
                                    </p:animEffect>
                                  </p:childTnLst>
                                </p:cTn>
                              </p:par>
                              <p:par>
                                <p:cTn id="132" presetID="47" presetClass="entr" presetSubtype="0" fill="hold" grpId="0" nodeType="with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500"/>
                                        <p:tgtEl>
                                          <p:spTgt spid="47"/>
                                        </p:tgtEl>
                                      </p:cBhvr>
                                    </p:animEffect>
                                    <p:anim calcmode="lin" valueType="num">
                                      <p:cBhvr>
                                        <p:cTn id="135" dur="500" fill="hold"/>
                                        <p:tgtEl>
                                          <p:spTgt spid="47"/>
                                        </p:tgtEl>
                                        <p:attrNameLst>
                                          <p:attrName>ppt_x</p:attrName>
                                        </p:attrNameLst>
                                      </p:cBhvr>
                                      <p:tavLst>
                                        <p:tav tm="0">
                                          <p:val>
                                            <p:strVal val="#ppt_x"/>
                                          </p:val>
                                        </p:tav>
                                        <p:tav tm="100000">
                                          <p:val>
                                            <p:strVal val="#ppt_x"/>
                                          </p:val>
                                        </p:tav>
                                      </p:tavLst>
                                    </p:anim>
                                    <p:anim calcmode="lin" valueType="num">
                                      <p:cBhvr>
                                        <p:cTn id="136" dur="500" fill="hold"/>
                                        <p:tgtEl>
                                          <p:spTgt spid="47"/>
                                        </p:tgtEl>
                                        <p:attrNameLst>
                                          <p:attrName>ppt_y</p:attrName>
                                        </p:attrNameLst>
                                      </p:cBhvr>
                                      <p:tavLst>
                                        <p:tav tm="0">
                                          <p:val>
                                            <p:strVal val="#ppt_y-.1"/>
                                          </p:val>
                                        </p:tav>
                                        <p:tav tm="100000">
                                          <p:val>
                                            <p:strVal val="#ppt_y"/>
                                          </p:val>
                                        </p:tav>
                                      </p:tavLst>
                                    </p:anim>
                                  </p:childTnLst>
                                </p:cTn>
                              </p:par>
                            </p:childTnLst>
                          </p:cTn>
                        </p:par>
                        <p:par>
                          <p:cTn id="137" fill="hold">
                            <p:stCondLst>
                              <p:cond delay="11000"/>
                            </p:stCondLst>
                            <p:childTnLst>
                              <p:par>
                                <p:cTn id="138" presetID="22" presetClass="entr" presetSubtype="8" fill="hold" nodeType="after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wipe(left)">
                                      <p:cBhvr>
                                        <p:cTn id="140" dur="500"/>
                                        <p:tgtEl>
                                          <p:spTgt spid="50"/>
                                        </p:tgtEl>
                                      </p:cBhvr>
                                    </p:animEffect>
                                  </p:childTnLst>
                                </p:cTn>
                              </p:par>
                            </p:childTnLst>
                          </p:cTn>
                        </p:par>
                        <p:par>
                          <p:cTn id="141" fill="hold">
                            <p:stCondLst>
                              <p:cond delay="11500"/>
                            </p:stCondLst>
                            <p:childTnLst>
                              <p:par>
                                <p:cTn id="142" presetID="22" presetClass="entr" presetSubtype="8" fill="hold" nodeType="afterEffect">
                                  <p:stCondLst>
                                    <p:cond delay="0"/>
                                  </p:stCondLst>
                                  <p:childTnLst>
                                    <p:set>
                                      <p:cBhvr>
                                        <p:cTn id="143" dur="1" fill="hold">
                                          <p:stCondLst>
                                            <p:cond delay="0"/>
                                          </p:stCondLst>
                                        </p:cTn>
                                        <p:tgtEl>
                                          <p:spTgt spid="53"/>
                                        </p:tgtEl>
                                        <p:attrNameLst>
                                          <p:attrName>style.visibility</p:attrName>
                                        </p:attrNameLst>
                                      </p:cBhvr>
                                      <p:to>
                                        <p:strVal val="visible"/>
                                      </p:to>
                                    </p:set>
                                    <p:animEffect transition="in" filter="wipe(left)">
                                      <p:cBhvr>
                                        <p:cTn id="144" dur="500"/>
                                        <p:tgtEl>
                                          <p:spTgt spid="53"/>
                                        </p:tgtEl>
                                      </p:cBhvr>
                                    </p:animEffect>
                                  </p:childTnLst>
                                </p:cTn>
                              </p:par>
                            </p:childTnLst>
                          </p:cTn>
                        </p:par>
                        <p:par>
                          <p:cTn id="145" fill="hold">
                            <p:stCondLst>
                              <p:cond delay="12000"/>
                            </p:stCondLst>
                            <p:childTnLst>
                              <p:par>
                                <p:cTn id="146" presetID="53" presetClass="entr" presetSubtype="16" fill="hold" grpId="0" nodeType="afterEffect">
                                  <p:stCondLst>
                                    <p:cond delay="0"/>
                                  </p:stCondLst>
                                  <p:childTnLst>
                                    <p:set>
                                      <p:cBhvr>
                                        <p:cTn id="147" dur="1" fill="hold">
                                          <p:stCondLst>
                                            <p:cond delay="0"/>
                                          </p:stCondLst>
                                        </p:cTn>
                                        <p:tgtEl>
                                          <p:spTgt spid="63"/>
                                        </p:tgtEl>
                                        <p:attrNameLst>
                                          <p:attrName>style.visibility</p:attrName>
                                        </p:attrNameLst>
                                      </p:cBhvr>
                                      <p:to>
                                        <p:strVal val="visible"/>
                                      </p:to>
                                    </p:set>
                                    <p:anim calcmode="lin" valueType="num">
                                      <p:cBhvr>
                                        <p:cTn id="148" dur="500" fill="hold"/>
                                        <p:tgtEl>
                                          <p:spTgt spid="63"/>
                                        </p:tgtEl>
                                        <p:attrNameLst>
                                          <p:attrName>ppt_w</p:attrName>
                                        </p:attrNameLst>
                                      </p:cBhvr>
                                      <p:tavLst>
                                        <p:tav tm="0">
                                          <p:val>
                                            <p:fltVal val="0"/>
                                          </p:val>
                                        </p:tav>
                                        <p:tav tm="100000">
                                          <p:val>
                                            <p:strVal val="#ppt_w"/>
                                          </p:val>
                                        </p:tav>
                                      </p:tavLst>
                                    </p:anim>
                                    <p:anim calcmode="lin" valueType="num">
                                      <p:cBhvr>
                                        <p:cTn id="149" dur="500" fill="hold"/>
                                        <p:tgtEl>
                                          <p:spTgt spid="63"/>
                                        </p:tgtEl>
                                        <p:attrNameLst>
                                          <p:attrName>ppt_h</p:attrName>
                                        </p:attrNameLst>
                                      </p:cBhvr>
                                      <p:tavLst>
                                        <p:tav tm="0">
                                          <p:val>
                                            <p:fltVal val="0"/>
                                          </p:val>
                                        </p:tav>
                                        <p:tav tm="100000">
                                          <p:val>
                                            <p:strVal val="#ppt_h"/>
                                          </p:val>
                                        </p:tav>
                                      </p:tavLst>
                                    </p:anim>
                                    <p:animEffect transition="in" filter="fade">
                                      <p:cBhvr>
                                        <p:cTn id="150" dur="500"/>
                                        <p:tgtEl>
                                          <p:spTgt spid="63"/>
                                        </p:tgtEl>
                                      </p:cBhvr>
                                    </p:animEffect>
                                  </p:childTnLst>
                                </p:cTn>
                              </p:par>
                            </p:childTnLst>
                          </p:cTn>
                        </p:par>
                        <p:par>
                          <p:cTn id="151" fill="hold">
                            <p:stCondLst>
                              <p:cond delay="12500"/>
                            </p:stCondLst>
                            <p:childTnLst>
                              <p:par>
                                <p:cTn id="152" presetID="53" presetClass="entr" presetSubtype="16" fill="hold" grpId="0" nodeType="afterEffect">
                                  <p:stCondLst>
                                    <p:cond delay="0"/>
                                  </p:stCondLst>
                                  <p:childTnLst>
                                    <p:set>
                                      <p:cBhvr>
                                        <p:cTn id="153" dur="1" fill="hold">
                                          <p:stCondLst>
                                            <p:cond delay="0"/>
                                          </p:stCondLst>
                                        </p:cTn>
                                        <p:tgtEl>
                                          <p:spTgt spid="64"/>
                                        </p:tgtEl>
                                        <p:attrNameLst>
                                          <p:attrName>style.visibility</p:attrName>
                                        </p:attrNameLst>
                                      </p:cBhvr>
                                      <p:to>
                                        <p:strVal val="visible"/>
                                      </p:to>
                                    </p:set>
                                    <p:anim calcmode="lin" valueType="num">
                                      <p:cBhvr>
                                        <p:cTn id="154" dur="500" fill="hold"/>
                                        <p:tgtEl>
                                          <p:spTgt spid="64"/>
                                        </p:tgtEl>
                                        <p:attrNameLst>
                                          <p:attrName>ppt_w</p:attrName>
                                        </p:attrNameLst>
                                      </p:cBhvr>
                                      <p:tavLst>
                                        <p:tav tm="0">
                                          <p:val>
                                            <p:fltVal val="0"/>
                                          </p:val>
                                        </p:tav>
                                        <p:tav tm="100000">
                                          <p:val>
                                            <p:strVal val="#ppt_w"/>
                                          </p:val>
                                        </p:tav>
                                      </p:tavLst>
                                    </p:anim>
                                    <p:anim calcmode="lin" valueType="num">
                                      <p:cBhvr>
                                        <p:cTn id="155" dur="500" fill="hold"/>
                                        <p:tgtEl>
                                          <p:spTgt spid="64"/>
                                        </p:tgtEl>
                                        <p:attrNameLst>
                                          <p:attrName>ppt_h</p:attrName>
                                        </p:attrNameLst>
                                      </p:cBhvr>
                                      <p:tavLst>
                                        <p:tav tm="0">
                                          <p:val>
                                            <p:fltVal val="0"/>
                                          </p:val>
                                        </p:tav>
                                        <p:tav tm="100000">
                                          <p:val>
                                            <p:strVal val="#ppt_h"/>
                                          </p:val>
                                        </p:tav>
                                      </p:tavLst>
                                    </p:anim>
                                    <p:animEffect transition="in" filter="fade">
                                      <p:cBhvr>
                                        <p:cTn id="156" dur="500"/>
                                        <p:tgtEl>
                                          <p:spTgt spid="64"/>
                                        </p:tgtEl>
                                      </p:cBhvr>
                                    </p:animEffect>
                                  </p:childTnLst>
                                </p:cTn>
                              </p:par>
                            </p:childTnLst>
                          </p:cTn>
                        </p:par>
                        <p:par>
                          <p:cTn id="157" fill="hold">
                            <p:stCondLst>
                              <p:cond delay="13000"/>
                            </p:stCondLst>
                            <p:childTnLst>
                              <p:par>
                                <p:cTn id="158" presetID="53" presetClass="entr" presetSubtype="16" fill="hold" grpId="0" nodeType="afterEffect">
                                  <p:stCondLst>
                                    <p:cond delay="0"/>
                                  </p:stCondLst>
                                  <p:childTnLst>
                                    <p:set>
                                      <p:cBhvr>
                                        <p:cTn id="159" dur="1" fill="hold">
                                          <p:stCondLst>
                                            <p:cond delay="0"/>
                                          </p:stCondLst>
                                        </p:cTn>
                                        <p:tgtEl>
                                          <p:spTgt spid="65"/>
                                        </p:tgtEl>
                                        <p:attrNameLst>
                                          <p:attrName>style.visibility</p:attrName>
                                        </p:attrNameLst>
                                      </p:cBhvr>
                                      <p:to>
                                        <p:strVal val="visible"/>
                                      </p:to>
                                    </p:set>
                                    <p:anim calcmode="lin" valueType="num">
                                      <p:cBhvr>
                                        <p:cTn id="160" dur="500" fill="hold"/>
                                        <p:tgtEl>
                                          <p:spTgt spid="65"/>
                                        </p:tgtEl>
                                        <p:attrNameLst>
                                          <p:attrName>ppt_w</p:attrName>
                                        </p:attrNameLst>
                                      </p:cBhvr>
                                      <p:tavLst>
                                        <p:tav tm="0">
                                          <p:val>
                                            <p:fltVal val="0"/>
                                          </p:val>
                                        </p:tav>
                                        <p:tav tm="100000">
                                          <p:val>
                                            <p:strVal val="#ppt_w"/>
                                          </p:val>
                                        </p:tav>
                                      </p:tavLst>
                                    </p:anim>
                                    <p:anim calcmode="lin" valueType="num">
                                      <p:cBhvr>
                                        <p:cTn id="161" dur="500" fill="hold"/>
                                        <p:tgtEl>
                                          <p:spTgt spid="65"/>
                                        </p:tgtEl>
                                        <p:attrNameLst>
                                          <p:attrName>ppt_h</p:attrName>
                                        </p:attrNameLst>
                                      </p:cBhvr>
                                      <p:tavLst>
                                        <p:tav tm="0">
                                          <p:val>
                                            <p:fltVal val="0"/>
                                          </p:val>
                                        </p:tav>
                                        <p:tav tm="100000">
                                          <p:val>
                                            <p:strVal val="#ppt_h"/>
                                          </p:val>
                                        </p:tav>
                                      </p:tavLst>
                                    </p:anim>
                                    <p:animEffect transition="in" filter="fade">
                                      <p:cBhvr>
                                        <p:cTn id="162" dur="500"/>
                                        <p:tgtEl>
                                          <p:spTgt spid="65"/>
                                        </p:tgtEl>
                                      </p:cBhvr>
                                    </p:animEffect>
                                  </p:childTnLst>
                                </p:cTn>
                              </p:par>
                            </p:childTnLst>
                          </p:cTn>
                        </p:par>
                        <p:par>
                          <p:cTn id="163" fill="hold">
                            <p:stCondLst>
                              <p:cond delay="13500"/>
                            </p:stCondLst>
                            <p:childTnLst>
                              <p:par>
                                <p:cTn id="164" presetID="22" presetClass="entr" presetSubtype="4" fill="hold" nodeType="afterEffect">
                                  <p:stCondLst>
                                    <p:cond delay="0"/>
                                  </p:stCondLst>
                                  <p:childTnLst>
                                    <p:set>
                                      <p:cBhvr>
                                        <p:cTn id="165" dur="1" fill="hold">
                                          <p:stCondLst>
                                            <p:cond delay="0"/>
                                          </p:stCondLst>
                                        </p:cTn>
                                        <p:tgtEl>
                                          <p:spTgt spid="66"/>
                                        </p:tgtEl>
                                        <p:attrNameLst>
                                          <p:attrName>style.visibility</p:attrName>
                                        </p:attrNameLst>
                                      </p:cBhvr>
                                      <p:to>
                                        <p:strVal val="visible"/>
                                      </p:to>
                                    </p:set>
                                    <p:animEffect transition="in" filter="wipe(down)">
                                      <p:cBhvr>
                                        <p:cTn id="166" dur="500"/>
                                        <p:tgtEl>
                                          <p:spTgt spid="66"/>
                                        </p:tgtEl>
                                      </p:cBhvr>
                                    </p:animEffect>
                                  </p:childTnLst>
                                </p:cTn>
                              </p:par>
                            </p:childTnLst>
                          </p:cTn>
                        </p:par>
                        <p:par>
                          <p:cTn id="167" fill="hold">
                            <p:stCondLst>
                              <p:cond delay="14000"/>
                            </p:stCondLst>
                            <p:childTnLst>
                              <p:par>
                                <p:cTn id="168" presetID="53" presetClass="entr" presetSubtype="16" fill="hold" grpId="0" nodeType="afterEffect">
                                  <p:stCondLst>
                                    <p:cond delay="0"/>
                                  </p:stCondLst>
                                  <p:childTnLst>
                                    <p:set>
                                      <p:cBhvr>
                                        <p:cTn id="169" dur="1" fill="hold">
                                          <p:stCondLst>
                                            <p:cond delay="0"/>
                                          </p:stCondLst>
                                        </p:cTn>
                                        <p:tgtEl>
                                          <p:spTgt spid="67"/>
                                        </p:tgtEl>
                                        <p:attrNameLst>
                                          <p:attrName>style.visibility</p:attrName>
                                        </p:attrNameLst>
                                      </p:cBhvr>
                                      <p:to>
                                        <p:strVal val="visible"/>
                                      </p:to>
                                    </p:set>
                                    <p:anim calcmode="lin" valueType="num">
                                      <p:cBhvr>
                                        <p:cTn id="170" dur="500" fill="hold"/>
                                        <p:tgtEl>
                                          <p:spTgt spid="67"/>
                                        </p:tgtEl>
                                        <p:attrNameLst>
                                          <p:attrName>ppt_w</p:attrName>
                                        </p:attrNameLst>
                                      </p:cBhvr>
                                      <p:tavLst>
                                        <p:tav tm="0">
                                          <p:val>
                                            <p:fltVal val="0"/>
                                          </p:val>
                                        </p:tav>
                                        <p:tav tm="100000">
                                          <p:val>
                                            <p:strVal val="#ppt_w"/>
                                          </p:val>
                                        </p:tav>
                                      </p:tavLst>
                                    </p:anim>
                                    <p:anim calcmode="lin" valueType="num">
                                      <p:cBhvr>
                                        <p:cTn id="171" dur="500" fill="hold"/>
                                        <p:tgtEl>
                                          <p:spTgt spid="67"/>
                                        </p:tgtEl>
                                        <p:attrNameLst>
                                          <p:attrName>ppt_h</p:attrName>
                                        </p:attrNameLst>
                                      </p:cBhvr>
                                      <p:tavLst>
                                        <p:tav tm="0">
                                          <p:val>
                                            <p:fltVal val="0"/>
                                          </p:val>
                                        </p:tav>
                                        <p:tav tm="100000">
                                          <p:val>
                                            <p:strVal val="#ppt_h"/>
                                          </p:val>
                                        </p:tav>
                                      </p:tavLst>
                                    </p:anim>
                                    <p:animEffect transition="in" filter="fade">
                                      <p:cBhvr>
                                        <p:cTn id="172" dur="500"/>
                                        <p:tgtEl>
                                          <p:spTgt spid="67"/>
                                        </p:tgtEl>
                                      </p:cBhvr>
                                    </p:animEffect>
                                  </p:childTnLst>
                                </p:cTn>
                              </p:par>
                            </p:childTnLst>
                          </p:cTn>
                        </p:par>
                        <p:par>
                          <p:cTn id="173" fill="hold">
                            <p:stCondLst>
                              <p:cond delay="14500"/>
                            </p:stCondLst>
                            <p:childTnLst>
                              <p:par>
                                <p:cTn id="174" presetID="53" presetClass="entr" presetSubtype="16" fill="hold" grpId="0" nodeType="afterEffect">
                                  <p:stCondLst>
                                    <p:cond delay="0"/>
                                  </p:stCondLst>
                                  <p:childTnLst>
                                    <p:set>
                                      <p:cBhvr>
                                        <p:cTn id="175" dur="1" fill="hold">
                                          <p:stCondLst>
                                            <p:cond delay="0"/>
                                          </p:stCondLst>
                                        </p:cTn>
                                        <p:tgtEl>
                                          <p:spTgt spid="62"/>
                                        </p:tgtEl>
                                        <p:attrNameLst>
                                          <p:attrName>style.visibility</p:attrName>
                                        </p:attrNameLst>
                                      </p:cBhvr>
                                      <p:to>
                                        <p:strVal val="visible"/>
                                      </p:to>
                                    </p:set>
                                    <p:anim calcmode="lin" valueType="num">
                                      <p:cBhvr>
                                        <p:cTn id="176" dur="500" fill="hold"/>
                                        <p:tgtEl>
                                          <p:spTgt spid="62"/>
                                        </p:tgtEl>
                                        <p:attrNameLst>
                                          <p:attrName>ppt_w</p:attrName>
                                        </p:attrNameLst>
                                      </p:cBhvr>
                                      <p:tavLst>
                                        <p:tav tm="0">
                                          <p:val>
                                            <p:fltVal val="0"/>
                                          </p:val>
                                        </p:tav>
                                        <p:tav tm="100000">
                                          <p:val>
                                            <p:strVal val="#ppt_w"/>
                                          </p:val>
                                        </p:tav>
                                      </p:tavLst>
                                    </p:anim>
                                    <p:anim calcmode="lin" valueType="num">
                                      <p:cBhvr>
                                        <p:cTn id="177" dur="500" fill="hold"/>
                                        <p:tgtEl>
                                          <p:spTgt spid="62"/>
                                        </p:tgtEl>
                                        <p:attrNameLst>
                                          <p:attrName>ppt_h</p:attrName>
                                        </p:attrNameLst>
                                      </p:cBhvr>
                                      <p:tavLst>
                                        <p:tav tm="0">
                                          <p:val>
                                            <p:fltVal val="0"/>
                                          </p:val>
                                        </p:tav>
                                        <p:tav tm="100000">
                                          <p:val>
                                            <p:strVal val="#ppt_h"/>
                                          </p:val>
                                        </p:tav>
                                      </p:tavLst>
                                    </p:anim>
                                    <p:animEffect transition="in" filter="fade">
                                      <p:cBhvr>
                                        <p:cTn id="178" dur="500"/>
                                        <p:tgtEl>
                                          <p:spTgt spid="62"/>
                                        </p:tgtEl>
                                      </p:cBhvr>
                                    </p:animEffect>
                                  </p:childTnLst>
                                </p:cTn>
                              </p:par>
                              <p:par>
                                <p:cTn id="179" presetID="42" presetClass="entr" presetSubtype="0" fill="hold" grpId="0" nodeType="with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anim calcmode="lin" valueType="num">
                                      <p:cBhvr>
                                        <p:cTn id="182" dur="500" fill="hold"/>
                                        <p:tgtEl>
                                          <p:spTgt spid="68"/>
                                        </p:tgtEl>
                                        <p:attrNameLst>
                                          <p:attrName>ppt_x</p:attrName>
                                        </p:attrNameLst>
                                      </p:cBhvr>
                                      <p:tavLst>
                                        <p:tav tm="0">
                                          <p:val>
                                            <p:strVal val="#ppt_x"/>
                                          </p:val>
                                        </p:tav>
                                        <p:tav tm="100000">
                                          <p:val>
                                            <p:strVal val="#ppt_x"/>
                                          </p:val>
                                        </p:tav>
                                      </p:tavLst>
                                    </p:anim>
                                    <p:anim calcmode="lin" valueType="num">
                                      <p:cBhvr>
                                        <p:cTn id="183" dur="500" fill="hold"/>
                                        <p:tgtEl>
                                          <p:spTgt spid="68"/>
                                        </p:tgtEl>
                                        <p:attrNameLst>
                                          <p:attrName>ppt_y</p:attrName>
                                        </p:attrNameLst>
                                      </p:cBhvr>
                                      <p:tavLst>
                                        <p:tav tm="0">
                                          <p:val>
                                            <p:strVal val="#ppt_y+.1"/>
                                          </p:val>
                                        </p:tav>
                                        <p:tav tm="100000">
                                          <p:val>
                                            <p:strVal val="#ppt_y"/>
                                          </p:val>
                                        </p:tav>
                                      </p:tavLst>
                                    </p:anim>
                                  </p:childTnLst>
                                </p:cTn>
                              </p:par>
                            </p:childTnLst>
                          </p:cTn>
                        </p:par>
                        <p:par>
                          <p:cTn id="184" fill="hold">
                            <p:stCondLst>
                              <p:cond delay="15000"/>
                            </p:stCondLst>
                            <p:childTnLst>
                              <p:par>
                                <p:cTn id="185" presetID="22" presetClass="entr" presetSubtype="8" fill="hold" nodeType="afterEffect">
                                  <p:stCondLst>
                                    <p:cond delay="0"/>
                                  </p:stCondLst>
                                  <p:childTnLst>
                                    <p:set>
                                      <p:cBhvr>
                                        <p:cTn id="186" dur="1" fill="hold">
                                          <p:stCondLst>
                                            <p:cond delay="0"/>
                                          </p:stCondLst>
                                        </p:cTn>
                                        <p:tgtEl>
                                          <p:spTgt spid="80"/>
                                        </p:tgtEl>
                                        <p:attrNameLst>
                                          <p:attrName>style.visibility</p:attrName>
                                        </p:attrNameLst>
                                      </p:cBhvr>
                                      <p:to>
                                        <p:strVal val="visible"/>
                                      </p:to>
                                    </p:set>
                                    <p:animEffect transition="in" filter="wipe(left)">
                                      <p:cBhvr>
                                        <p:cTn id="187" dur="500"/>
                                        <p:tgtEl>
                                          <p:spTgt spid="80"/>
                                        </p:tgtEl>
                                      </p:cBhvr>
                                    </p:animEffect>
                                  </p:childTnLst>
                                </p:cTn>
                              </p:par>
                            </p:childTnLst>
                          </p:cTn>
                        </p:par>
                        <p:par>
                          <p:cTn id="188" fill="hold">
                            <p:stCondLst>
                              <p:cond delay="15500"/>
                            </p:stCondLst>
                            <p:childTnLst>
                              <p:par>
                                <p:cTn id="189" presetID="22" presetClass="entr" presetSubtype="8" fill="hold" nodeType="afterEffect">
                                  <p:stCondLst>
                                    <p:cond delay="0"/>
                                  </p:stCondLst>
                                  <p:childTnLst>
                                    <p:set>
                                      <p:cBhvr>
                                        <p:cTn id="190" dur="1" fill="hold">
                                          <p:stCondLst>
                                            <p:cond delay="0"/>
                                          </p:stCondLst>
                                        </p:cTn>
                                        <p:tgtEl>
                                          <p:spTgt spid="52"/>
                                        </p:tgtEl>
                                        <p:attrNameLst>
                                          <p:attrName>style.visibility</p:attrName>
                                        </p:attrNameLst>
                                      </p:cBhvr>
                                      <p:to>
                                        <p:strVal val="visible"/>
                                      </p:to>
                                    </p:set>
                                    <p:animEffect transition="in" filter="wipe(left)">
                                      <p:cBhvr>
                                        <p:cTn id="191" dur="500"/>
                                        <p:tgtEl>
                                          <p:spTgt spid="52"/>
                                        </p:tgtEl>
                                      </p:cBhvr>
                                    </p:animEffect>
                                  </p:childTnLst>
                                </p:cTn>
                              </p:par>
                            </p:childTnLst>
                          </p:cTn>
                        </p:par>
                        <p:par>
                          <p:cTn id="192" fill="hold">
                            <p:stCondLst>
                              <p:cond delay="16000"/>
                            </p:stCondLst>
                            <p:childTnLst>
                              <p:par>
                                <p:cTn id="193" presetID="53" presetClass="entr" presetSubtype="16" fill="hold" grpId="0" nodeType="afterEffect">
                                  <p:stCondLst>
                                    <p:cond delay="0"/>
                                  </p:stCondLst>
                                  <p:childTnLst>
                                    <p:set>
                                      <p:cBhvr>
                                        <p:cTn id="194" dur="1" fill="hold">
                                          <p:stCondLst>
                                            <p:cond delay="0"/>
                                          </p:stCondLst>
                                        </p:cTn>
                                        <p:tgtEl>
                                          <p:spTgt spid="71"/>
                                        </p:tgtEl>
                                        <p:attrNameLst>
                                          <p:attrName>style.visibility</p:attrName>
                                        </p:attrNameLst>
                                      </p:cBhvr>
                                      <p:to>
                                        <p:strVal val="visible"/>
                                      </p:to>
                                    </p:set>
                                    <p:anim calcmode="lin" valueType="num">
                                      <p:cBhvr>
                                        <p:cTn id="195" dur="500" fill="hold"/>
                                        <p:tgtEl>
                                          <p:spTgt spid="71"/>
                                        </p:tgtEl>
                                        <p:attrNameLst>
                                          <p:attrName>ppt_w</p:attrName>
                                        </p:attrNameLst>
                                      </p:cBhvr>
                                      <p:tavLst>
                                        <p:tav tm="0">
                                          <p:val>
                                            <p:fltVal val="0"/>
                                          </p:val>
                                        </p:tav>
                                        <p:tav tm="100000">
                                          <p:val>
                                            <p:strVal val="#ppt_w"/>
                                          </p:val>
                                        </p:tav>
                                      </p:tavLst>
                                    </p:anim>
                                    <p:anim calcmode="lin" valueType="num">
                                      <p:cBhvr>
                                        <p:cTn id="196" dur="500" fill="hold"/>
                                        <p:tgtEl>
                                          <p:spTgt spid="71"/>
                                        </p:tgtEl>
                                        <p:attrNameLst>
                                          <p:attrName>ppt_h</p:attrName>
                                        </p:attrNameLst>
                                      </p:cBhvr>
                                      <p:tavLst>
                                        <p:tav tm="0">
                                          <p:val>
                                            <p:fltVal val="0"/>
                                          </p:val>
                                        </p:tav>
                                        <p:tav tm="100000">
                                          <p:val>
                                            <p:strVal val="#ppt_h"/>
                                          </p:val>
                                        </p:tav>
                                      </p:tavLst>
                                    </p:anim>
                                    <p:animEffect transition="in" filter="fade">
                                      <p:cBhvr>
                                        <p:cTn id="197" dur="500"/>
                                        <p:tgtEl>
                                          <p:spTgt spid="71"/>
                                        </p:tgtEl>
                                      </p:cBhvr>
                                    </p:animEffect>
                                  </p:childTnLst>
                                </p:cTn>
                              </p:par>
                            </p:childTnLst>
                          </p:cTn>
                        </p:par>
                        <p:par>
                          <p:cTn id="198" fill="hold">
                            <p:stCondLst>
                              <p:cond delay="16500"/>
                            </p:stCondLst>
                            <p:childTnLst>
                              <p:par>
                                <p:cTn id="199" presetID="53" presetClass="entr" presetSubtype="16" fill="hold" grpId="0" nodeType="afterEffect">
                                  <p:stCondLst>
                                    <p:cond delay="0"/>
                                  </p:stCondLst>
                                  <p:childTnLst>
                                    <p:set>
                                      <p:cBhvr>
                                        <p:cTn id="200" dur="1" fill="hold">
                                          <p:stCondLst>
                                            <p:cond delay="0"/>
                                          </p:stCondLst>
                                        </p:cTn>
                                        <p:tgtEl>
                                          <p:spTgt spid="72"/>
                                        </p:tgtEl>
                                        <p:attrNameLst>
                                          <p:attrName>style.visibility</p:attrName>
                                        </p:attrNameLst>
                                      </p:cBhvr>
                                      <p:to>
                                        <p:strVal val="visible"/>
                                      </p:to>
                                    </p:set>
                                    <p:anim calcmode="lin" valueType="num">
                                      <p:cBhvr>
                                        <p:cTn id="201" dur="500" fill="hold"/>
                                        <p:tgtEl>
                                          <p:spTgt spid="72"/>
                                        </p:tgtEl>
                                        <p:attrNameLst>
                                          <p:attrName>ppt_w</p:attrName>
                                        </p:attrNameLst>
                                      </p:cBhvr>
                                      <p:tavLst>
                                        <p:tav tm="0">
                                          <p:val>
                                            <p:fltVal val="0"/>
                                          </p:val>
                                        </p:tav>
                                        <p:tav tm="100000">
                                          <p:val>
                                            <p:strVal val="#ppt_w"/>
                                          </p:val>
                                        </p:tav>
                                      </p:tavLst>
                                    </p:anim>
                                    <p:anim calcmode="lin" valueType="num">
                                      <p:cBhvr>
                                        <p:cTn id="202" dur="500" fill="hold"/>
                                        <p:tgtEl>
                                          <p:spTgt spid="72"/>
                                        </p:tgtEl>
                                        <p:attrNameLst>
                                          <p:attrName>ppt_h</p:attrName>
                                        </p:attrNameLst>
                                      </p:cBhvr>
                                      <p:tavLst>
                                        <p:tav tm="0">
                                          <p:val>
                                            <p:fltVal val="0"/>
                                          </p:val>
                                        </p:tav>
                                        <p:tav tm="100000">
                                          <p:val>
                                            <p:strVal val="#ppt_h"/>
                                          </p:val>
                                        </p:tav>
                                      </p:tavLst>
                                    </p:anim>
                                    <p:animEffect transition="in" filter="fade">
                                      <p:cBhvr>
                                        <p:cTn id="203" dur="500"/>
                                        <p:tgtEl>
                                          <p:spTgt spid="72"/>
                                        </p:tgtEl>
                                      </p:cBhvr>
                                    </p:animEffect>
                                  </p:childTnLst>
                                </p:cTn>
                              </p:par>
                            </p:childTnLst>
                          </p:cTn>
                        </p:par>
                        <p:par>
                          <p:cTn id="204" fill="hold">
                            <p:stCondLst>
                              <p:cond delay="17000"/>
                            </p:stCondLst>
                            <p:childTnLst>
                              <p:par>
                                <p:cTn id="205" presetID="53" presetClass="entr" presetSubtype="16" fill="hold" grpId="0" nodeType="afterEffect">
                                  <p:stCondLst>
                                    <p:cond delay="0"/>
                                  </p:stCondLst>
                                  <p:childTnLst>
                                    <p:set>
                                      <p:cBhvr>
                                        <p:cTn id="206" dur="1" fill="hold">
                                          <p:stCondLst>
                                            <p:cond delay="0"/>
                                          </p:stCondLst>
                                        </p:cTn>
                                        <p:tgtEl>
                                          <p:spTgt spid="73"/>
                                        </p:tgtEl>
                                        <p:attrNameLst>
                                          <p:attrName>style.visibility</p:attrName>
                                        </p:attrNameLst>
                                      </p:cBhvr>
                                      <p:to>
                                        <p:strVal val="visible"/>
                                      </p:to>
                                    </p:set>
                                    <p:anim calcmode="lin" valueType="num">
                                      <p:cBhvr>
                                        <p:cTn id="207" dur="500" fill="hold"/>
                                        <p:tgtEl>
                                          <p:spTgt spid="73"/>
                                        </p:tgtEl>
                                        <p:attrNameLst>
                                          <p:attrName>ppt_w</p:attrName>
                                        </p:attrNameLst>
                                      </p:cBhvr>
                                      <p:tavLst>
                                        <p:tav tm="0">
                                          <p:val>
                                            <p:fltVal val="0"/>
                                          </p:val>
                                        </p:tav>
                                        <p:tav tm="100000">
                                          <p:val>
                                            <p:strVal val="#ppt_w"/>
                                          </p:val>
                                        </p:tav>
                                      </p:tavLst>
                                    </p:anim>
                                    <p:anim calcmode="lin" valueType="num">
                                      <p:cBhvr>
                                        <p:cTn id="208" dur="500" fill="hold"/>
                                        <p:tgtEl>
                                          <p:spTgt spid="73"/>
                                        </p:tgtEl>
                                        <p:attrNameLst>
                                          <p:attrName>ppt_h</p:attrName>
                                        </p:attrNameLst>
                                      </p:cBhvr>
                                      <p:tavLst>
                                        <p:tav tm="0">
                                          <p:val>
                                            <p:fltVal val="0"/>
                                          </p:val>
                                        </p:tav>
                                        <p:tav tm="100000">
                                          <p:val>
                                            <p:strVal val="#ppt_h"/>
                                          </p:val>
                                        </p:tav>
                                      </p:tavLst>
                                    </p:anim>
                                    <p:animEffect transition="in" filter="fade">
                                      <p:cBhvr>
                                        <p:cTn id="209" dur="500"/>
                                        <p:tgtEl>
                                          <p:spTgt spid="73"/>
                                        </p:tgtEl>
                                      </p:cBhvr>
                                    </p:animEffect>
                                  </p:childTnLst>
                                </p:cTn>
                              </p:par>
                            </p:childTnLst>
                          </p:cTn>
                        </p:par>
                        <p:par>
                          <p:cTn id="210" fill="hold">
                            <p:stCondLst>
                              <p:cond delay="17500"/>
                            </p:stCondLst>
                            <p:childTnLst>
                              <p:par>
                                <p:cTn id="211" presetID="22" presetClass="entr" presetSubtype="1" fill="hold" nodeType="afterEffect">
                                  <p:stCondLst>
                                    <p:cond delay="0"/>
                                  </p:stCondLst>
                                  <p:childTnLst>
                                    <p:set>
                                      <p:cBhvr>
                                        <p:cTn id="212" dur="1" fill="hold">
                                          <p:stCondLst>
                                            <p:cond delay="0"/>
                                          </p:stCondLst>
                                        </p:cTn>
                                        <p:tgtEl>
                                          <p:spTgt spid="74"/>
                                        </p:tgtEl>
                                        <p:attrNameLst>
                                          <p:attrName>style.visibility</p:attrName>
                                        </p:attrNameLst>
                                      </p:cBhvr>
                                      <p:to>
                                        <p:strVal val="visible"/>
                                      </p:to>
                                    </p:set>
                                    <p:animEffect transition="in" filter="wipe(up)">
                                      <p:cBhvr>
                                        <p:cTn id="213" dur="500"/>
                                        <p:tgtEl>
                                          <p:spTgt spid="74"/>
                                        </p:tgtEl>
                                      </p:cBhvr>
                                    </p:animEffect>
                                  </p:childTnLst>
                                </p:cTn>
                              </p:par>
                            </p:childTnLst>
                          </p:cTn>
                        </p:par>
                        <p:par>
                          <p:cTn id="214" fill="hold">
                            <p:stCondLst>
                              <p:cond delay="18000"/>
                            </p:stCondLst>
                            <p:childTnLst>
                              <p:par>
                                <p:cTn id="215" presetID="53" presetClass="entr" presetSubtype="16" fill="hold" grpId="0" nodeType="afterEffect">
                                  <p:stCondLst>
                                    <p:cond delay="0"/>
                                  </p:stCondLst>
                                  <p:childTnLst>
                                    <p:set>
                                      <p:cBhvr>
                                        <p:cTn id="216" dur="1" fill="hold">
                                          <p:stCondLst>
                                            <p:cond delay="0"/>
                                          </p:stCondLst>
                                        </p:cTn>
                                        <p:tgtEl>
                                          <p:spTgt spid="75"/>
                                        </p:tgtEl>
                                        <p:attrNameLst>
                                          <p:attrName>style.visibility</p:attrName>
                                        </p:attrNameLst>
                                      </p:cBhvr>
                                      <p:to>
                                        <p:strVal val="visible"/>
                                      </p:to>
                                    </p:set>
                                    <p:anim calcmode="lin" valueType="num">
                                      <p:cBhvr>
                                        <p:cTn id="217" dur="500" fill="hold"/>
                                        <p:tgtEl>
                                          <p:spTgt spid="75"/>
                                        </p:tgtEl>
                                        <p:attrNameLst>
                                          <p:attrName>ppt_w</p:attrName>
                                        </p:attrNameLst>
                                      </p:cBhvr>
                                      <p:tavLst>
                                        <p:tav tm="0">
                                          <p:val>
                                            <p:fltVal val="0"/>
                                          </p:val>
                                        </p:tav>
                                        <p:tav tm="100000">
                                          <p:val>
                                            <p:strVal val="#ppt_w"/>
                                          </p:val>
                                        </p:tav>
                                      </p:tavLst>
                                    </p:anim>
                                    <p:anim calcmode="lin" valueType="num">
                                      <p:cBhvr>
                                        <p:cTn id="218" dur="500" fill="hold"/>
                                        <p:tgtEl>
                                          <p:spTgt spid="75"/>
                                        </p:tgtEl>
                                        <p:attrNameLst>
                                          <p:attrName>ppt_h</p:attrName>
                                        </p:attrNameLst>
                                      </p:cBhvr>
                                      <p:tavLst>
                                        <p:tav tm="0">
                                          <p:val>
                                            <p:fltVal val="0"/>
                                          </p:val>
                                        </p:tav>
                                        <p:tav tm="100000">
                                          <p:val>
                                            <p:strVal val="#ppt_h"/>
                                          </p:val>
                                        </p:tav>
                                      </p:tavLst>
                                    </p:anim>
                                    <p:animEffect transition="in" filter="fade">
                                      <p:cBhvr>
                                        <p:cTn id="219" dur="500"/>
                                        <p:tgtEl>
                                          <p:spTgt spid="75"/>
                                        </p:tgtEl>
                                      </p:cBhvr>
                                    </p:animEffect>
                                  </p:childTnLst>
                                </p:cTn>
                              </p:par>
                            </p:childTnLst>
                          </p:cTn>
                        </p:par>
                        <p:par>
                          <p:cTn id="220" fill="hold">
                            <p:stCondLst>
                              <p:cond delay="18500"/>
                            </p:stCondLst>
                            <p:childTnLst>
                              <p:par>
                                <p:cTn id="221" presetID="53" presetClass="entr" presetSubtype="16" fill="hold" grpId="0" nodeType="afterEffect">
                                  <p:stCondLst>
                                    <p:cond delay="0"/>
                                  </p:stCondLst>
                                  <p:childTnLst>
                                    <p:set>
                                      <p:cBhvr>
                                        <p:cTn id="222" dur="1" fill="hold">
                                          <p:stCondLst>
                                            <p:cond delay="0"/>
                                          </p:stCondLst>
                                        </p:cTn>
                                        <p:tgtEl>
                                          <p:spTgt spid="70"/>
                                        </p:tgtEl>
                                        <p:attrNameLst>
                                          <p:attrName>style.visibility</p:attrName>
                                        </p:attrNameLst>
                                      </p:cBhvr>
                                      <p:to>
                                        <p:strVal val="visible"/>
                                      </p:to>
                                    </p:set>
                                    <p:anim calcmode="lin" valueType="num">
                                      <p:cBhvr>
                                        <p:cTn id="223" dur="500" fill="hold"/>
                                        <p:tgtEl>
                                          <p:spTgt spid="70"/>
                                        </p:tgtEl>
                                        <p:attrNameLst>
                                          <p:attrName>ppt_w</p:attrName>
                                        </p:attrNameLst>
                                      </p:cBhvr>
                                      <p:tavLst>
                                        <p:tav tm="0">
                                          <p:val>
                                            <p:fltVal val="0"/>
                                          </p:val>
                                        </p:tav>
                                        <p:tav tm="100000">
                                          <p:val>
                                            <p:strVal val="#ppt_w"/>
                                          </p:val>
                                        </p:tav>
                                      </p:tavLst>
                                    </p:anim>
                                    <p:anim calcmode="lin" valueType="num">
                                      <p:cBhvr>
                                        <p:cTn id="224" dur="500" fill="hold"/>
                                        <p:tgtEl>
                                          <p:spTgt spid="70"/>
                                        </p:tgtEl>
                                        <p:attrNameLst>
                                          <p:attrName>ppt_h</p:attrName>
                                        </p:attrNameLst>
                                      </p:cBhvr>
                                      <p:tavLst>
                                        <p:tav tm="0">
                                          <p:val>
                                            <p:fltVal val="0"/>
                                          </p:val>
                                        </p:tav>
                                        <p:tav tm="100000">
                                          <p:val>
                                            <p:strVal val="#ppt_h"/>
                                          </p:val>
                                        </p:tav>
                                      </p:tavLst>
                                    </p:anim>
                                    <p:animEffect transition="in" filter="fade">
                                      <p:cBhvr>
                                        <p:cTn id="225" dur="500"/>
                                        <p:tgtEl>
                                          <p:spTgt spid="70"/>
                                        </p:tgtEl>
                                      </p:cBhvr>
                                    </p:animEffect>
                                  </p:childTnLst>
                                </p:cTn>
                              </p:par>
                              <p:par>
                                <p:cTn id="226" presetID="47" presetClass="entr" presetSubtype="0" fill="hold" grpId="0" nodeType="withEffect">
                                  <p:stCondLst>
                                    <p:cond delay="0"/>
                                  </p:stCondLst>
                                  <p:childTnLst>
                                    <p:set>
                                      <p:cBhvr>
                                        <p:cTn id="227" dur="1" fill="hold">
                                          <p:stCondLst>
                                            <p:cond delay="0"/>
                                          </p:stCondLst>
                                        </p:cTn>
                                        <p:tgtEl>
                                          <p:spTgt spid="76"/>
                                        </p:tgtEl>
                                        <p:attrNameLst>
                                          <p:attrName>style.visibility</p:attrName>
                                        </p:attrNameLst>
                                      </p:cBhvr>
                                      <p:to>
                                        <p:strVal val="visible"/>
                                      </p:to>
                                    </p:set>
                                    <p:animEffect transition="in" filter="fade">
                                      <p:cBhvr>
                                        <p:cTn id="228" dur="500"/>
                                        <p:tgtEl>
                                          <p:spTgt spid="76"/>
                                        </p:tgtEl>
                                      </p:cBhvr>
                                    </p:animEffect>
                                    <p:anim calcmode="lin" valueType="num">
                                      <p:cBhvr>
                                        <p:cTn id="229" dur="500" fill="hold"/>
                                        <p:tgtEl>
                                          <p:spTgt spid="76"/>
                                        </p:tgtEl>
                                        <p:attrNameLst>
                                          <p:attrName>ppt_x</p:attrName>
                                        </p:attrNameLst>
                                      </p:cBhvr>
                                      <p:tavLst>
                                        <p:tav tm="0">
                                          <p:val>
                                            <p:strVal val="#ppt_x"/>
                                          </p:val>
                                        </p:tav>
                                        <p:tav tm="100000">
                                          <p:val>
                                            <p:strVal val="#ppt_x"/>
                                          </p:val>
                                        </p:tav>
                                      </p:tavLst>
                                    </p:anim>
                                    <p:anim calcmode="lin" valueType="num">
                                      <p:cBhvr>
                                        <p:cTn id="230" dur="500" fill="hold"/>
                                        <p:tgtEl>
                                          <p:spTgt spid="76"/>
                                        </p:tgtEl>
                                        <p:attrNameLst>
                                          <p:attrName>ppt_y</p:attrName>
                                        </p:attrNameLst>
                                      </p:cBhvr>
                                      <p:tavLst>
                                        <p:tav tm="0">
                                          <p:val>
                                            <p:strVal val="#ppt_y-.1"/>
                                          </p:val>
                                        </p:tav>
                                        <p:tav tm="100000">
                                          <p:val>
                                            <p:strVal val="#ppt_y"/>
                                          </p:val>
                                        </p:tav>
                                      </p:tavLst>
                                    </p:anim>
                                  </p:childTnLst>
                                </p:cTn>
                              </p:par>
                            </p:childTnLst>
                          </p:cTn>
                        </p:par>
                        <p:par>
                          <p:cTn id="231" fill="hold">
                            <p:stCondLst>
                              <p:cond delay="19000"/>
                            </p:stCondLst>
                            <p:childTnLst>
                              <p:par>
                                <p:cTn id="232" presetID="22" presetClass="entr" presetSubtype="8" fill="hold" nodeType="afterEffect">
                                  <p:stCondLst>
                                    <p:cond delay="0"/>
                                  </p:stCondLst>
                                  <p:childTnLst>
                                    <p:set>
                                      <p:cBhvr>
                                        <p:cTn id="233" dur="1" fill="hold">
                                          <p:stCondLst>
                                            <p:cond delay="0"/>
                                          </p:stCondLst>
                                        </p:cTn>
                                        <p:tgtEl>
                                          <p:spTgt spid="79"/>
                                        </p:tgtEl>
                                        <p:attrNameLst>
                                          <p:attrName>style.visibility</p:attrName>
                                        </p:attrNameLst>
                                      </p:cBhvr>
                                      <p:to>
                                        <p:strVal val="visible"/>
                                      </p:to>
                                    </p:set>
                                    <p:animEffect transition="in" filter="wipe(left)">
                                      <p:cBhvr>
                                        <p:cTn id="234" dur="500"/>
                                        <p:tgtEl>
                                          <p:spTgt spid="79"/>
                                        </p:tgtEl>
                                      </p:cBhvr>
                                    </p:animEffect>
                                  </p:childTnLst>
                                </p:cTn>
                              </p:par>
                            </p:childTnLst>
                          </p:cTn>
                        </p:par>
                      </p:childTnLst>
                    </p:cTn>
                  </p:par>
                  <p:par>
                    <p:cTn id="235" fill="hold">
                      <p:stCondLst>
                        <p:cond delay="indefinite"/>
                      </p:stCondLst>
                      <p:childTnLst>
                        <p:par>
                          <p:cTn id="236" fill="hold">
                            <p:stCondLst>
                              <p:cond delay="0"/>
                            </p:stCondLst>
                            <p:childTnLst>
                              <p:par>
                                <p:cTn id="237" presetID="49" presetClass="path" presetSubtype="0" accel="50000" decel="50000" fill="hold" grpId="0" nodeType="clickEffect">
                                  <p:stCondLst>
                                    <p:cond delay="0"/>
                                  </p:stCondLst>
                                  <p:childTnLst>
                                    <p:animMotion origin="layout" path="M -4.16667E-6 -1.48148E-6 L -0.74257 0.61736 " pathEditMode="relative" rAng="0" ptsTypes="AA">
                                      <p:cBhvr>
                                        <p:cTn id="238" dur="2000" fill="hold"/>
                                        <p:tgtEl>
                                          <p:spTgt spid="32"/>
                                        </p:tgtEl>
                                        <p:attrNameLst>
                                          <p:attrName>ppt_x</p:attrName>
                                          <p:attrName>ppt_y</p:attrName>
                                        </p:attrNameLst>
                                      </p:cBhvr>
                                      <p:rCtr x="-37135" y="30856"/>
                                    </p:animMotion>
                                  </p:childTnLst>
                                </p:cTn>
                              </p:par>
                            </p:childTnLst>
                          </p:cTn>
                        </p:par>
                      </p:childTnLst>
                    </p:cTn>
                  </p:par>
                  <p:par>
                    <p:cTn id="239" fill="hold">
                      <p:stCondLst>
                        <p:cond delay="indefinite"/>
                      </p:stCondLst>
                      <p:childTnLst>
                        <p:par>
                          <p:cTn id="240" fill="hold">
                            <p:stCondLst>
                              <p:cond delay="0"/>
                            </p:stCondLst>
                            <p:childTnLst>
                              <p:par>
                                <p:cTn id="241" presetID="42" presetClass="path" presetSubtype="0" accel="50000" decel="50000" fill="hold" grpId="0" nodeType="clickEffect">
                                  <p:stCondLst>
                                    <p:cond delay="0"/>
                                  </p:stCondLst>
                                  <p:childTnLst>
                                    <p:animMotion origin="layout" path="M -8.33333E-7 -1.48148E-6 L -0.57331 0.17662 " pathEditMode="relative" rAng="0" ptsTypes="AA">
                                      <p:cBhvr>
                                        <p:cTn id="242" dur="2000" fill="hold"/>
                                        <p:tgtEl>
                                          <p:spTgt spid="40"/>
                                        </p:tgtEl>
                                        <p:attrNameLst>
                                          <p:attrName>ppt_x</p:attrName>
                                          <p:attrName>ppt_y</p:attrName>
                                        </p:attrNameLst>
                                      </p:cBhvr>
                                      <p:rCtr x="-28672" y="8819"/>
                                    </p:animMotion>
                                  </p:childTnLst>
                                </p:cTn>
                              </p:par>
                            </p:childTnLst>
                          </p:cTn>
                        </p:par>
                      </p:childTnLst>
                    </p:cTn>
                  </p:par>
                  <p:par>
                    <p:cTn id="243" fill="hold">
                      <p:stCondLst>
                        <p:cond delay="indefinite"/>
                      </p:stCondLst>
                      <p:childTnLst>
                        <p:par>
                          <p:cTn id="244" fill="hold">
                            <p:stCondLst>
                              <p:cond delay="0"/>
                            </p:stCondLst>
                            <p:childTnLst>
                              <p:par>
                                <p:cTn id="245" presetID="49" presetClass="path" presetSubtype="0" accel="50000" decel="50000" fill="hold" grpId="0" nodeType="clickEffect">
                                  <p:stCondLst>
                                    <p:cond delay="0"/>
                                  </p:stCondLst>
                                  <p:childTnLst>
                                    <p:animMotion origin="layout" path="M -3.75E-6 -2.59259E-6 L -0.36666 0.5 " pathEditMode="relative" rAng="0" ptsTypes="AA">
                                      <p:cBhvr>
                                        <p:cTn id="246" dur="2000" fill="hold"/>
                                        <p:tgtEl>
                                          <p:spTgt spid="48"/>
                                        </p:tgtEl>
                                        <p:attrNameLst>
                                          <p:attrName>ppt_x</p:attrName>
                                          <p:attrName>ppt_y</p:attrName>
                                        </p:attrNameLst>
                                      </p:cBhvr>
                                      <p:rCtr x="-18333" y="25000"/>
                                    </p:animMotion>
                                  </p:childTnLst>
                                </p:cTn>
                              </p:par>
                            </p:childTnLst>
                          </p:cTn>
                        </p:par>
                      </p:childTnLst>
                    </p:cTn>
                  </p:par>
                  <p:par>
                    <p:cTn id="247" fill="hold">
                      <p:stCondLst>
                        <p:cond delay="indefinite"/>
                      </p:stCondLst>
                      <p:childTnLst>
                        <p:par>
                          <p:cTn id="248" fill="hold">
                            <p:stCondLst>
                              <p:cond delay="0"/>
                            </p:stCondLst>
                            <p:childTnLst>
                              <p:par>
                                <p:cTn id="249" presetID="42" presetClass="path" presetSubtype="0" accel="50000" decel="50000" fill="hold" grpId="0" nodeType="clickEffect">
                                  <p:stCondLst>
                                    <p:cond delay="0"/>
                                  </p:stCondLst>
                                  <p:childTnLst>
                                    <p:animMotion origin="layout" path="M -2.29167E-6 1.11111E-6 L -0.18424 0.10764 " pathEditMode="relative" rAng="0" ptsTypes="AA">
                                      <p:cBhvr>
                                        <p:cTn id="250" dur="2000" fill="hold"/>
                                        <p:tgtEl>
                                          <p:spTgt spid="69"/>
                                        </p:tgtEl>
                                        <p:attrNameLst>
                                          <p:attrName>ppt_x</p:attrName>
                                          <p:attrName>ppt_y</p:attrName>
                                        </p:attrNameLst>
                                      </p:cBhvr>
                                      <p:rCtr x="-9219" y="5370"/>
                                    </p:animMotion>
                                  </p:childTnLst>
                                </p:cTn>
                              </p:par>
                            </p:childTnLst>
                          </p:cTn>
                        </p:par>
                      </p:childTnLst>
                    </p:cTn>
                  </p:par>
                  <p:par>
                    <p:cTn id="251" fill="hold">
                      <p:stCondLst>
                        <p:cond delay="indefinite"/>
                      </p:stCondLst>
                      <p:childTnLst>
                        <p:par>
                          <p:cTn id="252" fill="hold">
                            <p:stCondLst>
                              <p:cond delay="0"/>
                            </p:stCondLst>
                            <p:childTnLst>
                              <p:par>
                                <p:cTn id="253" presetID="49" presetClass="path" presetSubtype="0" accel="50000" decel="50000" fill="hold" grpId="0" nodeType="clickEffect">
                                  <p:stCondLst>
                                    <p:cond delay="0"/>
                                  </p:stCondLst>
                                  <p:childTnLst>
                                    <p:animMotion origin="layout" path="M -2.70833E-6 -2.22222E-6 L -0.00338 0.56412 " pathEditMode="relative" rAng="0" ptsTypes="AA">
                                      <p:cBhvr>
                                        <p:cTn id="254" dur="2000" fill="hold"/>
                                        <p:tgtEl>
                                          <p:spTgt spid="77"/>
                                        </p:tgtEl>
                                        <p:attrNameLst>
                                          <p:attrName>ppt_x</p:attrName>
                                          <p:attrName>ppt_y</p:attrName>
                                        </p:attrNameLst>
                                      </p:cBhvr>
                                      <p:rCtr x="-169" y="2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animBg="1"/>
      <p:bldP spid="30" grpId="0" animBg="1"/>
      <p:bldP spid="31" grpId="0"/>
      <p:bldP spid="32" grpId="0"/>
      <p:bldP spid="33" grpId="0" animBg="1"/>
      <p:bldP spid="34" grpId="0" animBg="1"/>
      <p:bldP spid="35" grpId="0" animBg="1"/>
      <p:bldP spid="36" grpId="0" animBg="1"/>
      <p:bldP spid="38" grpId="0" animBg="1"/>
      <p:bldP spid="39" grpId="0"/>
      <p:bldP spid="40" grpId="0"/>
      <p:bldP spid="41" grpId="0" animBg="1"/>
      <p:bldP spid="42" grpId="0" animBg="1"/>
      <p:bldP spid="43" grpId="0" animBg="1"/>
      <p:bldP spid="44" grpId="0" animBg="1"/>
      <p:bldP spid="46" grpId="0" animBg="1"/>
      <p:bldP spid="47" grpId="0"/>
      <p:bldP spid="48" grpId="0"/>
      <p:bldP spid="62" grpId="0" animBg="1"/>
      <p:bldP spid="63" grpId="0" animBg="1"/>
      <p:bldP spid="64" grpId="0" animBg="1"/>
      <p:bldP spid="65" grpId="0" animBg="1"/>
      <p:bldP spid="67" grpId="0" animBg="1"/>
      <p:bldP spid="68" grpId="0"/>
      <p:bldP spid="69" grpId="0"/>
      <p:bldP spid="70" grpId="0" animBg="1"/>
      <p:bldP spid="71" grpId="0" animBg="1"/>
      <p:bldP spid="72" grpId="0" animBg="1"/>
      <p:bldP spid="73" grpId="0" animBg="1"/>
      <p:bldP spid="75" grpId="0" animBg="1"/>
      <p:bldP spid="76" grpId="0"/>
      <p:bldP spid="7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3188112" y="228600"/>
            <a:ext cx="581577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ĐO NHIỆT ĐỘ CƠ THỂ</a:t>
            </a:r>
            <a:endParaRPr lang="en-US" sz="2800" b="1" u="sng">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DA2FABF1-301D-4799-8B2F-AF531A39DC9C}"/>
              </a:ext>
            </a:extLst>
          </p:cNvPr>
          <p:cNvSpPr>
            <a:spLocks noChangeArrowheads="1"/>
          </p:cNvSpPr>
          <p:nvPr/>
        </p:nvSpPr>
        <p:spPr bwMode="auto">
          <a:xfrm>
            <a:off x="2737057" y="1143000"/>
            <a:ext cx="6717889" cy="12192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Tự tìm hiểu cách sử dụng nhiệt kế thủy ngân để đo nhiệt độ tại ba vị trí khác nhau trong cơ thể: Nách, Dưới lưỡi</a:t>
            </a:r>
            <a:endPar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2">
            <a:extLst>
              <a:ext uri="{FF2B5EF4-FFF2-40B4-BE49-F238E27FC236}">
                <a16:creationId xmlns:a16="http://schemas.microsoft.com/office/drawing/2014/main" id="{E2E40F92-F70E-48F1-82CB-CDDF81F01B2F}"/>
              </a:ext>
            </a:extLst>
          </p:cNvPr>
          <p:cNvGraphicFramePr>
            <a:graphicFrameLocks noGrp="1"/>
          </p:cNvGraphicFramePr>
          <p:nvPr>
            <p:extLst>
              <p:ext uri="{D42A27DB-BD31-4B8C-83A1-F6EECF244321}">
                <p14:modId xmlns:p14="http://schemas.microsoft.com/office/powerpoint/2010/main" val="225558382"/>
              </p:ext>
            </p:extLst>
          </p:nvPr>
        </p:nvGraphicFramePr>
        <p:xfrm>
          <a:off x="2667002" y="3352801"/>
          <a:ext cx="6857999" cy="1886226"/>
        </p:xfrm>
        <a:graphic>
          <a:graphicData uri="http://schemas.openxmlformats.org/drawingml/2006/table">
            <a:tbl>
              <a:tblPr firstRow="1" bandRow="1"/>
              <a:tblGrid>
                <a:gridCol w="1939635">
                  <a:extLst>
                    <a:ext uri="{9D8B030D-6E8A-4147-A177-3AD203B41FA5}">
                      <a16:colId xmlns:a16="http://schemas.microsoft.com/office/drawing/2014/main" val="746924808"/>
                    </a:ext>
                  </a:extLst>
                </a:gridCol>
                <a:gridCol w="1731818">
                  <a:extLst>
                    <a:ext uri="{9D8B030D-6E8A-4147-A177-3AD203B41FA5}">
                      <a16:colId xmlns:a16="http://schemas.microsoft.com/office/drawing/2014/main" val="3656050312"/>
                    </a:ext>
                  </a:extLst>
                </a:gridCol>
                <a:gridCol w="1593273">
                  <a:extLst>
                    <a:ext uri="{9D8B030D-6E8A-4147-A177-3AD203B41FA5}">
                      <a16:colId xmlns:a16="http://schemas.microsoft.com/office/drawing/2014/main" val="541725584"/>
                    </a:ext>
                  </a:extLst>
                </a:gridCol>
                <a:gridCol w="1593273">
                  <a:extLst>
                    <a:ext uri="{9D8B030D-6E8A-4147-A177-3AD203B41FA5}">
                      <a16:colId xmlns:a16="http://schemas.microsoft.com/office/drawing/2014/main" val="224002554"/>
                    </a:ext>
                  </a:extLst>
                </a:gridCol>
              </a:tblGrid>
              <a:tr h="606287">
                <a:tc>
                  <a:txBody>
                    <a:bodyPr/>
                    <a:lstStyle/>
                    <a:p>
                      <a:pPr algn="ct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VỊ TRÍ</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2400">
                          <a:solidFill>
                            <a:schemeClr val="bg1"/>
                          </a:solidFill>
                          <a:latin typeface="Tahoma" panose="020B0604030504040204" pitchFamily="34" charset="0"/>
                          <a:ea typeface="Tahoma" panose="020B0604030504040204" pitchFamily="34" charset="0"/>
                          <a:cs typeface="Tahoma" panose="020B0604030504040204" pitchFamily="34" charset="0"/>
                        </a:rPr>
                        <a:t>SÁNG</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2400" baseline="0">
                          <a:solidFill>
                            <a:schemeClr val="bg1"/>
                          </a:solidFill>
                          <a:latin typeface="Tahoma" panose="020B0604030504040204" pitchFamily="34" charset="0"/>
                          <a:ea typeface="Tahoma" panose="020B0604030504040204" pitchFamily="34" charset="0"/>
                          <a:cs typeface="Tahoma" panose="020B0604030504040204" pitchFamily="34" charset="0"/>
                        </a:rPr>
                        <a:t>CHIỀU</a:t>
                      </a:r>
                      <a:endParaRPr lang="en-US" sz="2400" baseline="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2400" baseline="0">
                          <a:solidFill>
                            <a:schemeClr val="bg1"/>
                          </a:solidFill>
                          <a:latin typeface="Tahoma" panose="020B0604030504040204" pitchFamily="34" charset="0"/>
                          <a:ea typeface="Tahoma" panose="020B0604030504040204" pitchFamily="34" charset="0"/>
                          <a:cs typeface="Tahoma" panose="020B0604030504040204" pitchFamily="34" charset="0"/>
                        </a:rPr>
                        <a:t>ĐÊM</a:t>
                      </a:r>
                      <a:endParaRPr lang="en-US" sz="2400" baseline="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12478562"/>
                  </a:ext>
                </a:extLst>
              </a:tr>
              <a:tr h="673652">
                <a:tc>
                  <a:txBody>
                    <a:bodyPr/>
                    <a:lstStyle/>
                    <a:p>
                      <a:pPr algn="ct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Nách</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316865069"/>
                  </a:ext>
                </a:extLst>
              </a:tr>
              <a:tr h="606287">
                <a:tc>
                  <a:txBody>
                    <a:bodyPr/>
                    <a:lstStyle/>
                    <a:p>
                      <a:pPr algn="ct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Dưới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lưỡi</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969962757"/>
                  </a:ext>
                </a:extLst>
              </a:tr>
            </a:tbl>
          </a:graphicData>
        </a:graphic>
      </p:graphicFrame>
      <p:sp>
        <p:nvSpPr>
          <p:cNvPr id="7" name="Rectangle 6">
            <a:extLst>
              <a:ext uri="{FF2B5EF4-FFF2-40B4-BE49-F238E27FC236}">
                <a16:creationId xmlns:a16="http://schemas.microsoft.com/office/drawing/2014/main" id="{D7637397-B54F-44F3-BB9E-493595B54F7C}"/>
              </a:ext>
            </a:extLst>
          </p:cNvPr>
          <p:cNvSpPr>
            <a:spLocks noChangeArrowheads="1"/>
          </p:cNvSpPr>
          <p:nvPr/>
        </p:nvSpPr>
        <p:spPr bwMode="auto">
          <a:xfrm>
            <a:off x="2737057" y="2481138"/>
            <a:ext cx="6717889" cy="493644"/>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Thực</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hành</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đo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và</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ghi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kết</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quả</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vào</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bảng</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dưới</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8533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67000" y="228600"/>
            <a:ext cx="6858000"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ĐO NHIỆT ĐỘ </a:t>
            </a:r>
            <a:r>
              <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CỦA 2 CỐC NƯỚC</a:t>
            </a:r>
          </a:p>
        </p:txBody>
      </p:sp>
      <p:sp>
        <p:nvSpPr>
          <p:cNvPr id="4" name="Rectangle 3">
            <a:extLst>
              <a:ext uri="{FF2B5EF4-FFF2-40B4-BE49-F238E27FC236}">
                <a16:creationId xmlns:a16="http://schemas.microsoft.com/office/drawing/2014/main" id="{DA2FABF1-301D-4799-8B2F-AF531A39DC9C}"/>
              </a:ext>
            </a:extLst>
          </p:cNvPr>
          <p:cNvSpPr>
            <a:spLocks noChangeArrowheads="1"/>
          </p:cNvSpPr>
          <p:nvPr/>
        </p:nvSpPr>
        <p:spPr bwMode="auto">
          <a:xfrm>
            <a:off x="2060448" y="1143000"/>
            <a:ext cx="8071104" cy="8382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Pha</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ít</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nóng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00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ml</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tinh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khiết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dùng</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bách</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phân đo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cốc</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2">
            <a:extLst>
              <a:ext uri="{FF2B5EF4-FFF2-40B4-BE49-F238E27FC236}">
                <a16:creationId xmlns:a16="http://schemas.microsoft.com/office/drawing/2014/main" id="{E2E40F92-F70E-48F1-82CB-CDDF81F01B2F}"/>
              </a:ext>
            </a:extLst>
          </p:cNvPr>
          <p:cNvGraphicFramePr>
            <a:graphicFrameLocks noGrp="1"/>
          </p:cNvGraphicFramePr>
          <p:nvPr>
            <p:extLst>
              <p:ext uri="{D42A27DB-BD31-4B8C-83A1-F6EECF244321}">
                <p14:modId xmlns:p14="http://schemas.microsoft.com/office/powerpoint/2010/main" val="1910455546"/>
              </p:ext>
            </p:extLst>
          </p:nvPr>
        </p:nvGraphicFramePr>
        <p:xfrm>
          <a:off x="3276602" y="3600175"/>
          <a:ext cx="5638799" cy="2492513"/>
        </p:xfrm>
        <a:graphic>
          <a:graphicData uri="http://schemas.openxmlformats.org/drawingml/2006/table">
            <a:tbl>
              <a:tblPr firstRow="1" bandRow="1"/>
              <a:tblGrid>
                <a:gridCol w="2819399">
                  <a:extLst>
                    <a:ext uri="{9D8B030D-6E8A-4147-A177-3AD203B41FA5}">
                      <a16:colId xmlns:a16="http://schemas.microsoft.com/office/drawing/2014/main" val="746924808"/>
                    </a:ext>
                  </a:extLst>
                </a:gridCol>
                <a:gridCol w="2819400">
                  <a:extLst>
                    <a:ext uri="{9D8B030D-6E8A-4147-A177-3AD203B41FA5}">
                      <a16:colId xmlns:a16="http://schemas.microsoft.com/office/drawing/2014/main" val="3656050312"/>
                    </a:ext>
                  </a:extLst>
                </a:gridCol>
              </a:tblGrid>
              <a:tr h="606287">
                <a:tc>
                  <a:txBody>
                    <a:bodyPr/>
                    <a:lstStyle/>
                    <a:p>
                      <a:pPr algn="ctr"/>
                      <a:r>
                        <a:rPr lang="vi-VN" sz="2400" dirty="0">
                          <a:solidFill>
                            <a:schemeClr val="bg1"/>
                          </a:solidFill>
                          <a:latin typeface="#9Slide02 Tieu de rat dai 01" panose="02000000000000000000" pitchFamily="2" charset="0"/>
                          <a:ea typeface="#9Slide02 Tieu de rat dai 01" panose="02000000000000000000" pitchFamily="2" charset="0"/>
                        </a:rPr>
                        <a:t>CHẤT LIỆU</a:t>
                      </a:r>
                      <a:endParaRPr lang="en-US" sz="2400" dirty="0">
                        <a:solidFill>
                          <a:schemeClr val="bg1"/>
                        </a:solidFill>
                        <a:latin typeface="#9Slide02 Tieu de rat dai 01" panose="02000000000000000000" pitchFamily="2" charset="0"/>
                        <a:ea typeface="#9Slide02 Tieu de rat dai 01" panose="02000000000000000000" pitchFamily="2"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r>
                        <a:rPr lang="vi-VN" sz="2400" dirty="0">
                          <a:solidFill>
                            <a:schemeClr val="bg1"/>
                          </a:solidFill>
                          <a:latin typeface="#9Slide02 Tieu de rat dai 01" panose="02000000000000000000" pitchFamily="2" charset="0"/>
                          <a:ea typeface="#9Slide02 Tieu de rat dai 01" panose="02000000000000000000" pitchFamily="2" charset="0"/>
                        </a:rPr>
                        <a:t>NHIỆT ĐỘ</a:t>
                      </a:r>
                      <a:endParaRPr lang="en-US" sz="2400" dirty="0">
                        <a:solidFill>
                          <a:schemeClr val="bg1"/>
                        </a:solidFill>
                        <a:latin typeface="#9Slide02 Tieu de rat dai 01" panose="02000000000000000000" pitchFamily="2" charset="0"/>
                        <a:ea typeface="#9Slide02 Tieu de rat dai 01" panose="02000000000000000000" pitchFamily="2"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12478562"/>
                  </a:ext>
                </a:extLst>
              </a:tr>
              <a:tr h="673652">
                <a:tc>
                  <a:txBody>
                    <a:bodyPr/>
                    <a:lstStyle/>
                    <a:p>
                      <a:pPr algn="ctr"/>
                      <a:r>
                        <a:rPr lang="en-US" sz="2400" dirty="0" err="1">
                          <a:solidFill>
                            <a:schemeClr val="bg1"/>
                          </a:solidFill>
                          <a:latin typeface="Tahoma" panose="020B0604030504040204" pitchFamily="34" charset="0"/>
                          <a:ea typeface="Tahoma" panose="020B0604030504040204" pitchFamily="34" charset="0"/>
                        </a:rPr>
                        <a:t>Nước</a:t>
                      </a:r>
                      <a:r>
                        <a:rPr lang="en-US" sz="2400" dirty="0">
                          <a:solidFill>
                            <a:schemeClr val="bg1"/>
                          </a:solidFill>
                          <a:latin typeface="Tahoma" panose="020B0604030504040204" pitchFamily="34" charset="0"/>
                          <a:ea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rPr>
                        <a:t>ấm</a:t>
                      </a:r>
                      <a:endParaRPr lang="en-US" sz="2400" dirty="0">
                        <a:solidFill>
                          <a:schemeClr val="bg1"/>
                        </a:solidFill>
                        <a:latin typeface="Tahoma" panose="020B0604030504040204" pitchFamily="34" charset="0"/>
                        <a:ea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9Slide02 Tieu de rat dai 01" panose="02000000000000000000" pitchFamily="2" charset="0"/>
                        <a:ea typeface="#9Slide02 Tieu de rat dai 01" panose="02000000000000000000" pitchFamily="2"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316865069"/>
                  </a:ext>
                </a:extLst>
              </a:tr>
              <a:tr h="606287">
                <a:tc>
                  <a:txBody>
                    <a:bodyPr/>
                    <a:lstStyle/>
                    <a:p>
                      <a:pPr algn="ctr"/>
                      <a:r>
                        <a:rPr lang="vi-VN" sz="2400" dirty="0" err="1">
                          <a:solidFill>
                            <a:schemeClr val="bg1"/>
                          </a:solidFill>
                          <a:latin typeface="Tahoma" panose="020B0604030504040204" pitchFamily="34" charset="0"/>
                          <a:ea typeface="Tahoma" panose="020B0604030504040204" pitchFamily="34" charset="0"/>
                        </a:rPr>
                        <a:t>Nước</a:t>
                      </a:r>
                      <a:r>
                        <a:rPr lang="vi-VN" sz="2400" dirty="0">
                          <a:solidFill>
                            <a:schemeClr val="bg1"/>
                          </a:solidFill>
                          <a:latin typeface="Tahoma" panose="020B0604030504040204" pitchFamily="34" charset="0"/>
                          <a:ea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rPr>
                        <a:t>lạnh</a:t>
                      </a:r>
                      <a:endParaRPr lang="en-US" sz="2400" dirty="0">
                        <a:solidFill>
                          <a:schemeClr val="bg1"/>
                        </a:solidFill>
                        <a:latin typeface="Tahoma" panose="020B0604030504040204" pitchFamily="34" charset="0"/>
                        <a:ea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a:solidFill>
                          <a:schemeClr val="bg1"/>
                        </a:solidFill>
                        <a:latin typeface="#9Slide02 Tieu de rat dai 01" panose="02000000000000000000" pitchFamily="2" charset="0"/>
                        <a:ea typeface="#9Slide02 Tieu de rat dai 01" panose="02000000000000000000" pitchFamily="2"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969962757"/>
                  </a:ext>
                </a:extLst>
              </a:tr>
              <a:tr h="606287">
                <a:tc>
                  <a:txBody>
                    <a:bodyPr/>
                    <a:lstStyle/>
                    <a:p>
                      <a:pPr algn="ctr"/>
                      <a:endParaRPr lang="en-US" sz="2400" dirty="0">
                        <a:solidFill>
                          <a:schemeClr val="bg1"/>
                        </a:solidFill>
                        <a:latin typeface="Tahoma" panose="020B0604030504040204" pitchFamily="34" charset="0"/>
                        <a:ea typeface="Tahoma" panose="020B060403050404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tc>
                  <a:txBody>
                    <a:bodyPr/>
                    <a:lstStyle/>
                    <a:p>
                      <a:pPr algn="ctr"/>
                      <a:endParaRPr lang="en-US" sz="2400" dirty="0">
                        <a:solidFill>
                          <a:schemeClr val="bg1"/>
                        </a:solidFill>
                        <a:latin typeface="#9Slide02 Tieu de rat dai 01" panose="02000000000000000000" pitchFamily="2" charset="0"/>
                        <a:ea typeface="#9Slide02 Tieu de rat dai 01" panose="02000000000000000000" pitchFamily="2"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81011248"/>
                  </a:ext>
                </a:extLst>
              </a:tr>
            </a:tbl>
          </a:graphicData>
        </a:graphic>
      </p:graphicFrame>
      <p:sp>
        <p:nvSpPr>
          <p:cNvPr id="7" name="Rectangle 6">
            <a:extLst>
              <a:ext uri="{FF2B5EF4-FFF2-40B4-BE49-F238E27FC236}">
                <a16:creationId xmlns:a16="http://schemas.microsoft.com/office/drawing/2014/main" id="{760E257A-E405-4BF2-AF60-CFF18D6BA0F9}"/>
              </a:ext>
            </a:extLst>
          </p:cNvPr>
          <p:cNvSpPr>
            <a:spLocks noChangeArrowheads="1"/>
          </p:cNvSpPr>
          <p:nvPr/>
        </p:nvSpPr>
        <p:spPr bwMode="auto">
          <a:xfrm>
            <a:off x="2225040" y="2019300"/>
            <a:ext cx="7741920" cy="8382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Bỏ</a:t>
            </a: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ít</a:t>
            </a: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đá</a:t>
            </a: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vào</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100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ml</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nước</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tinh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khiết</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dùng</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kế</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bách</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phân đo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độ</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nước</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trong</a:t>
            </a: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latin typeface="Tahoma" panose="020B0604030504040204" pitchFamily="34" charset="0"/>
                <a:ea typeface="Tahoma" panose="020B0604030504040204" pitchFamily="34" charset="0"/>
                <a:cs typeface="Tahoma" panose="020B0604030504040204" pitchFamily="34" charset="0"/>
              </a:rPr>
              <a:t>cốc</a:t>
            </a:r>
            <a:r>
              <a:rPr lang="vi-VN" sz="2400" dirty="0">
                <a:solidFill>
                  <a:srgbClr val="FFFF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71556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951AC1-640E-42DB-AB5F-7847CF7B32BE}"/>
              </a:ext>
            </a:extLst>
          </p:cNvPr>
          <p:cNvSpPr>
            <a:spLocks noChangeArrowheads="1"/>
          </p:cNvSpPr>
          <p:nvPr/>
        </p:nvSpPr>
        <p:spPr bwMode="auto">
          <a:xfrm>
            <a:off x="5349048" y="1905000"/>
            <a:ext cx="3538920" cy="525728"/>
          </a:xfrm>
          <a:prstGeom prst="rect">
            <a:avLst/>
          </a:prstGeom>
          <a:noFill/>
          <a:ln w="9525">
            <a:noFill/>
            <a:miter lim="800000"/>
            <a:headEnd/>
            <a:tailEnd/>
          </a:ln>
        </p:spPr>
        <p:txBody>
          <a:bodyPr/>
          <a:lstStyle/>
          <a:p>
            <a:pPr>
              <a:spcAft>
                <a:spcPts val="600"/>
              </a:spcAft>
              <a:buClr>
                <a:schemeClr val="tx2"/>
              </a:buClr>
              <a:buSzPct val="70000"/>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1 -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Giới</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thiệu</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vài</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mẫu</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id="{9A3C4ECB-6CFD-4B6D-B216-4F4C13D41E9C}"/>
              </a:ext>
            </a:extLst>
          </p:cNvPr>
          <p:cNvSpPr>
            <a:spLocks noChangeArrowheads="1"/>
          </p:cNvSpPr>
          <p:nvPr/>
        </p:nvSpPr>
        <p:spPr bwMode="auto">
          <a:xfrm>
            <a:off x="5349048" y="2746248"/>
            <a:ext cx="3538920" cy="662888"/>
          </a:xfrm>
          <a:prstGeom prst="rect">
            <a:avLst/>
          </a:prstGeom>
          <a:noFill/>
          <a:ln w="9525">
            <a:noFill/>
            <a:miter lim="800000"/>
            <a:headEnd/>
            <a:tailEnd/>
          </a:ln>
        </p:spPr>
        <p:txBody>
          <a:bodyPr/>
          <a:lstStyle/>
          <a:p>
            <a:pPr>
              <a:spcAft>
                <a:spcPts val="600"/>
              </a:spcAft>
              <a:buClr>
                <a:schemeClr val="tx2"/>
              </a:buClr>
              <a:buSzPct val="70000"/>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2 - Giao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sưu</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mẫu</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thực</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tế</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4AFF80F3-5251-4A7E-80B1-C97895A1E440}"/>
              </a:ext>
            </a:extLst>
          </p:cNvPr>
          <p:cNvSpPr>
            <a:spLocks noChangeArrowheads="1"/>
          </p:cNvSpPr>
          <p:nvPr/>
        </p:nvSpPr>
        <p:spPr bwMode="auto">
          <a:xfrm>
            <a:off x="5376480" y="3724656"/>
            <a:ext cx="3538920" cy="662888"/>
          </a:xfrm>
          <a:prstGeom prst="rect">
            <a:avLst/>
          </a:prstGeom>
          <a:noFill/>
          <a:ln w="9525">
            <a:noFill/>
            <a:miter lim="800000"/>
            <a:headEnd/>
            <a:tailEnd/>
          </a:ln>
        </p:spPr>
        <p:txBody>
          <a:bodyPr/>
          <a:lstStyle/>
          <a:p>
            <a:pPr>
              <a:spcAft>
                <a:spcPts val="600"/>
              </a:spcAft>
              <a:buClr>
                <a:schemeClr val="tx2"/>
              </a:buClr>
              <a:buSzPct val="70000"/>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3 -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Chế</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tạo</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spcAft>
                <a:spcPts val="600"/>
              </a:spcAft>
              <a:buClr>
                <a:schemeClr val="tx2"/>
              </a:buClr>
              <a:buSzPct val="70000"/>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giản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spcAft>
                <a:spcPts val="600"/>
              </a:spcAft>
              <a:buClr>
                <a:schemeClr val="tx2"/>
              </a:buClr>
              <a:buSzPct val="70000"/>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liệu</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rẻ</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tiền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dễ</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kiếm</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pic>
        <p:nvPicPr>
          <p:cNvPr id="6146" name="Picture 2" descr="Thermometer Icons - Iconshock">
            <a:extLst>
              <a:ext uri="{FF2B5EF4-FFF2-40B4-BE49-F238E27FC236}">
                <a16:creationId xmlns:a16="http://schemas.microsoft.com/office/drawing/2014/main" id="{82B9E013-71B4-4AF0-A90B-4EEC6ED4C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016" y="1905001"/>
            <a:ext cx="3713611" cy="37136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CFCB666-CD53-4F1D-B1C2-F61E66ADE3F7}"/>
              </a:ext>
            </a:extLst>
          </p:cNvPr>
          <p:cNvSpPr>
            <a:spLocks noChangeArrowheads="1"/>
          </p:cNvSpPr>
          <p:nvPr/>
        </p:nvSpPr>
        <p:spPr bwMode="auto">
          <a:xfrm>
            <a:off x="3188112" y="228600"/>
            <a:ext cx="581577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NHIỆT KẾ BÁCH PHÂN</a:t>
            </a:r>
            <a:endParaRPr lang="en-US" sz="2800" b="1" u="sng">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B835A1FA-AB23-43D9-A42B-1609EFB4802F}"/>
              </a:ext>
            </a:extLst>
          </p:cNvPr>
          <p:cNvSpPr>
            <a:spLocks noChangeArrowheads="1"/>
          </p:cNvSpPr>
          <p:nvPr/>
        </p:nvSpPr>
        <p:spPr bwMode="auto">
          <a:xfrm>
            <a:off x="4925536" y="787960"/>
            <a:ext cx="2340931" cy="355040"/>
          </a:xfrm>
          <a:prstGeom prst="rect">
            <a:avLst/>
          </a:prstGeom>
          <a:noFill/>
          <a:ln w="9525">
            <a:noFill/>
            <a:miter lim="800000"/>
            <a:headEnd/>
            <a:tailEnd/>
          </a:ln>
        </p:spPr>
        <p:txBody>
          <a:bodyPr/>
          <a:lstStyle/>
          <a:p>
            <a:pPr algn="ctr">
              <a:spcAft>
                <a:spcPts val="300"/>
              </a:spcAft>
              <a:buClr>
                <a:schemeClr val="tx2"/>
              </a:buClr>
              <a:buSzPct val="70000"/>
            </a:pPr>
            <a:r>
              <a:rPr lang="en-US" sz="2000">
                <a:solidFill>
                  <a:srgbClr val="FFFF00"/>
                </a:solidFill>
                <a:latin typeface="Tahoma" panose="020B0604030504040204" pitchFamily="34" charset="0"/>
                <a:ea typeface="Tahoma" panose="020B0604030504040204" pitchFamily="34" charset="0"/>
                <a:cs typeface="Tahoma" panose="020B0604030504040204" pitchFamily="34" charset="0"/>
              </a:rPr>
              <a:t>C</a:t>
            </a:r>
            <a:r>
              <a:rPr lang="vi-VN" sz="2000">
                <a:solidFill>
                  <a:srgbClr val="FFFF00"/>
                </a:solidFill>
                <a:latin typeface="Tahoma" panose="020B0604030504040204" pitchFamily="34" charset="0"/>
                <a:ea typeface="Tahoma" panose="020B0604030504040204" pitchFamily="34" charset="0"/>
                <a:cs typeface="Tahoma" panose="020B0604030504040204" pitchFamily="34" charset="0"/>
              </a:rPr>
              <a:t>ELSIUS</a:t>
            </a:r>
            <a:endParaRPr lang="en-US" sz="20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17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FDC0A86-9532-4CD7-99FB-0C2254428882}"/>
              </a:ext>
            </a:extLst>
          </p:cNvPr>
          <p:cNvGrpSpPr/>
          <p:nvPr/>
        </p:nvGrpSpPr>
        <p:grpSpPr>
          <a:xfrm>
            <a:off x="2705536" y="4516666"/>
            <a:ext cx="2721205" cy="1047774"/>
            <a:chOff x="1181535" y="4406938"/>
            <a:chExt cx="2721205" cy="1047774"/>
          </a:xfrm>
        </p:grpSpPr>
        <p:sp>
          <p:nvSpPr>
            <p:cNvPr id="27" name="Rectangle 26">
              <a:extLst>
                <a:ext uri="{FF2B5EF4-FFF2-40B4-BE49-F238E27FC236}">
                  <a16:creationId xmlns:a16="http://schemas.microsoft.com/office/drawing/2014/main" id="{BE470DB3-BC13-4AD7-9E81-7948E457D423}"/>
                </a:ext>
              </a:extLst>
            </p:cNvPr>
            <p:cNvSpPr/>
            <p:nvPr/>
          </p:nvSpPr>
          <p:spPr>
            <a:xfrm>
              <a:off x="2495580" y="4622800"/>
              <a:ext cx="1407160" cy="594360"/>
            </a:xfrm>
            <a:prstGeom prst="rect">
              <a:avLst/>
            </a:prstGeom>
            <a:solidFill>
              <a:schemeClr val="accent6">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8" name="Rectangle 36">
              <a:extLst>
                <a:ext uri="{FF2B5EF4-FFF2-40B4-BE49-F238E27FC236}">
                  <a16:creationId xmlns:a16="http://schemas.microsoft.com/office/drawing/2014/main" id="{1EAF0D25-FC3B-43BF-85B7-31C766C0EB00}"/>
                </a:ext>
              </a:extLst>
            </p:cNvPr>
            <p:cNvSpPr>
              <a:spLocks noChangeArrowheads="1"/>
            </p:cNvSpPr>
            <p:nvPr/>
          </p:nvSpPr>
          <p:spPr bwMode="auto">
            <a:xfrm>
              <a:off x="2610760" y="4709901"/>
              <a:ext cx="1170104"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R+L</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499B6F57-9867-4D9D-BA11-D245D42EFD9D}"/>
                </a:ext>
              </a:extLst>
            </p:cNvPr>
            <p:cNvCxnSpPr/>
            <p:nvPr/>
          </p:nvCxnSpPr>
          <p:spPr>
            <a:xfrm rot="5400000" flipV="1">
              <a:off x="2132147" y="4258072"/>
              <a:ext cx="0" cy="7315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F916A6-8B97-46E3-B27C-62B06B06846C}"/>
                </a:ext>
              </a:extLst>
            </p:cNvPr>
            <p:cNvCxnSpPr>
              <a:cxnSpLocks/>
            </p:cNvCxnSpPr>
            <p:nvPr/>
          </p:nvCxnSpPr>
          <p:spPr>
            <a:xfrm flipH="1" flipV="1">
              <a:off x="2496820" y="4498340"/>
              <a:ext cx="1874" cy="956372"/>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36">
              <a:extLst>
                <a:ext uri="{FF2B5EF4-FFF2-40B4-BE49-F238E27FC236}">
                  <a16:creationId xmlns:a16="http://schemas.microsoft.com/office/drawing/2014/main" id="{A48BFEF2-C7F1-4D84-8FC2-BEB9DFEB7D5C}"/>
                </a:ext>
              </a:extLst>
            </p:cNvPr>
            <p:cNvSpPr>
              <a:spLocks noChangeArrowheads="1"/>
            </p:cNvSpPr>
            <p:nvPr/>
          </p:nvSpPr>
          <p:spPr bwMode="auto">
            <a:xfrm>
              <a:off x="1181535" y="4406938"/>
              <a:ext cx="419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AF9F0DA5-AF14-4DB0-A76F-87943BC7FF02}"/>
              </a:ext>
            </a:extLst>
          </p:cNvPr>
          <p:cNvGrpSpPr/>
          <p:nvPr/>
        </p:nvGrpSpPr>
        <p:grpSpPr>
          <a:xfrm>
            <a:off x="5416580" y="1928369"/>
            <a:ext cx="1336040" cy="3646231"/>
            <a:chOff x="3892580" y="1818640"/>
            <a:chExt cx="1336040" cy="3646231"/>
          </a:xfrm>
        </p:grpSpPr>
        <p:sp>
          <p:nvSpPr>
            <p:cNvPr id="21" name="Freeform: Shape 20">
              <a:extLst>
                <a:ext uri="{FF2B5EF4-FFF2-40B4-BE49-F238E27FC236}">
                  <a16:creationId xmlns:a16="http://schemas.microsoft.com/office/drawing/2014/main" id="{0943E06A-5D82-4852-96E8-3FB2377B8937}"/>
                </a:ext>
              </a:extLst>
            </p:cNvPr>
            <p:cNvSpPr/>
            <p:nvPr/>
          </p:nvSpPr>
          <p:spPr>
            <a:xfrm>
              <a:off x="3892580" y="3307080"/>
              <a:ext cx="1336040" cy="1920240"/>
            </a:xfrm>
            <a:custGeom>
              <a:avLst/>
              <a:gdLst>
                <a:gd name="connsiteX0" fmla="*/ 0 w 1336040"/>
                <a:gd name="connsiteY0" fmla="*/ 1920240 h 1920240"/>
                <a:gd name="connsiteX1" fmla="*/ 1336040 w 1336040"/>
                <a:gd name="connsiteY1" fmla="*/ 1920240 h 1920240"/>
                <a:gd name="connsiteX2" fmla="*/ 1336040 w 1336040"/>
                <a:gd name="connsiteY2" fmla="*/ 0 h 1920240"/>
                <a:gd name="connsiteX3" fmla="*/ 5080 w 1336040"/>
                <a:gd name="connsiteY3" fmla="*/ 1330960 h 1920240"/>
                <a:gd name="connsiteX4" fmla="*/ 0 w 1336040"/>
                <a:gd name="connsiteY4" fmla="*/ 1920240 h 192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040" h="1920240">
                  <a:moveTo>
                    <a:pt x="0" y="1920240"/>
                  </a:moveTo>
                  <a:lnTo>
                    <a:pt x="1336040" y="1920240"/>
                  </a:lnTo>
                  <a:lnTo>
                    <a:pt x="1336040" y="0"/>
                  </a:lnTo>
                  <a:lnTo>
                    <a:pt x="5080" y="1330960"/>
                  </a:lnTo>
                  <a:cubicBezTo>
                    <a:pt x="3387" y="1527387"/>
                    <a:pt x="1693" y="1723813"/>
                    <a:pt x="0" y="1920240"/>
                  </a:cubicBezTo>
                  <a:close/>
                </a:path>
              </a:pathLst>
            </a:custGeom>
            <a:solidFill>
              <a:schemeClr val="accent3">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4CDB1B6-FC68-4525-A6BF-7B67DF5632C7}"/>
                </a:ext>
              </a:extLst>
            </p:cNvPr>
            <p:cNvCxnSpPr/>
            <p:nvPr/>
          </p:nvCxnSpPr>
          <p:spPr>
            <a:xfrm flipV="1">
              <a:off x="3900774" y="3709223"/>
              <a:ext cx="0" cy="1755648"/>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B02DCD95-20FF-4E8D-AA00-C6DAB4556D09}"/>
                </a:ext>
              </a:extLst>
            </p:cNvPr>
            <p:cNvSpPr>
              <a:spLocks noChangeArrowheads="1"/>
            </p:cNvSpPr>
            <p:nvPr/>
          </p:nvSpPr>
          <p:spPr bwMode="auto">
            <a:xfrm>
              <a:off x="4414204" y="438478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L</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8" descr="Image result for glass vase of water">
              <a:extLst>
                <a:ext uri="{FF2B5EF4-FFF2-40B4-BE49-F238E27FC236}">
                  <a16:creationId xmlns:a16="http://schemas.microsoft.com/office/drawing/2014/main" id="{BCF8EAFD-3C59-415C-B024-341AEDDA7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395" y="1818640"/>
              <a:ext cx="1153485" cy="115348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Related image">
            <a:extLst>
              <a:ext uri="{FF2B5EF4-FFF2-40B4-BE49-F238E27FC236}">
                <a16:creationId xmlns:a16="http://schemas.microsoft.com/office/drawing/2014/main" id="{8E119A69-C49B-4E72-8E73-F1AA9E035B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11" b="19583"/>
          <a:stretch/>
        </p:blipFill>
        <p:spPr bwMode="auto">
          <a:xfrm>
            <a:off x="1737362" y="5513285"/>
            <a:ext cx="1544319" cy="1151675"/>
          </a:xfrm>
          <a:prstGeom prst="round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C7F61DF8-1D37-4C19-BE2B-A26B6D94876D}"/>
              </a:ext>
            </a:extLst>
          </p:cNvPr>
          <p:cNvSpPr>
            <a:spLocks noChangeArrowheads="1"/>
          </p:cNvSpPr>
          <p:nvPr/>
        </p:nvSpPr>
        <p:spPr bwMode="auto">
          <a:xfrm>
            <a:off x="2517791" y="278929"/>
            <a:ext cx="7156418" cy="684361"/>
          </a:xfrm>
          <a:prstGeom prst="rect">
            <a:avLst/>
          </a:prstGeom>
          <a:noFill/>
          <a:ln w="9525">
            <a:noFill/>
            <a:miter lim="800000"/>
            <a:headEnd/>
            <a:tailEnd/>
          </a:ln>
        </p:spPr>
        <p:txBody>
          <a:bodyPr/>
          <a:lstStyle/>
          <a:p>
            <a:pPr marL="270272" indent="-270272" algn="ctr">
              <a:buClr>
                <a:schemeClr val="tx2"/>
              </a:buClr>
              <a:buSzPct val="70000"/>
            </a:pPr>
            <a:r>
              <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rPr>
              <a:t>SỰ CHUYỂN TRẠNG THÁI CỦA CHẤT</a:t>
            </a:r>
          </a:p>
        </p:txBody>
      </p:sp>
      <p:grpSp>
        <p:nvGrpSpPr>
          <p:cNvPr id="66" name="Group 65">
            <a:extLst>
              <a:ext uri="{FF2B5EF4-FFF2-40B4-BE49-F238E27FC236}">
                <a16:creationId xmlns:a16="http://schemas.microsoft.com/office/drawing/2014/main" id="{B4FBD1D3-03C2-4EFC-A048-15008653A537}"/>
              </a:ext>
            </a:extLst>
          </p:cNvPr>
          <p:cNvGrpSpPr/>
          <p:nvPr/>
        </p:nvGrpSpPr>
        <p:grpSpPr>
          <a:xfrm>
            <a:off x="3091243" y="1149964"/>
            <a:ext cx="6306273" cy="4392275"/>
            <a:chOff x="1567242" y="1040235"/>
            <a:chExt cx="6306273" cy="4392275"/>
          </a:xfrm>
        </p:grpSpPr>
        <p:cxnSp>
          <p:nvCxnSpPr>
            <p:cNvPr id="16" name="Straight Connector 15">
              <a:extLst>
                <a:ext uri="{FF2B5EF4-FFF2-40B4-BE49-F238E27FC236}">
                  <a16:creationId xmlns:a16="http://schemas.microsoft.com/office/drawing/2014/main" id="{A53AFA23-1B62-485D-9E2E-DC762FDCAD5C}"/>
                </a:ext>
              </a:extLst>
            </p:cNvPr>
            <p:cNvCxnSpPr/>
            <p:nvPr/>
          </p:nvCxnSpPr>
          <p:spPr>
            <a:xfrm>
              <a:off x="1713052" y="5227761"/>
              <a:ext cx="5774868" cy="0"/>
            </a:xfrm>
            <a:prstGeom prst="line">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A18E3-1DF4-4A5B-8EC3-E5F649BC6CCF}"/>
                </a:ext>
              </a:extLst>
            </p:cNvPr>
            <p:cNvCxnSpPr/>
            <p:nvPr/>
          </p:nvCxnSpPr>
          <p:spPr>
            <a:xfrm flipV="1">
              <a:off x="1731128" y="1448557"/>
              <a:ext cx="0" cy="3786343"/>
            </a:xfrm>
            <a:prstGeom prst="line">
              <a:avLst/>
            </a:prstGeom>
            <a:ln w="28575">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Rectangle 36">
              <a:extLst>
                <a:ext uri="{FF2B5EF4-FFF2-40B4-BE49-F238E27FC236}">
                  <a16:creationId xmlns:a16="http://schemas.microsoft.com/office/drawing/2014/main" id="{3F8ABB1D-77CF-4722-B39D-7C2CCC937477}"/>
                </a:ext>
              </a:extLst>
            </p:cNvPr>
            <p:cNvSpPr>
              <a:spLocks noChangeArrowheads="1"/>
            </p:cNvSpPr>
            <p:nvPr/>
          </p:nvSpPr>
          <p:spPr bwMode="auto">
            <a:xfrm>
              <a:off x="1567242" y="1040235"/>
              <a:ext cx="89294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 (</a:t>
              </a:r>
              <a:r>
                <a:rPr lang="en-US" altLang="en-US" sz="2400" b="1" baseline="30000">
                  <a:solidFill>
                    <a:schemeClr val="bg1"/>
                  </a:solidFill>
                  <a:latin typeface="Tahoma" panose="020B0604030504040204" pitchFamily="34" charset="0"/>
                  <a:ea typeface="Tahoma" panose="020B0604030504040204" pitchFamily="34" charset="0"/>
                  <a:cs typeface="Tahoma" panose="020B0604030504040204" pitchFamily="34" charset="0"/>
                </a:rPr>
                <a:t>o</a:t>
              </a: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C)</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36">
              <a:extLst>
                <a:ext uri="{FF2B5EF4-FFF2-40B4-BE49-F238E27FC236}">
                  <a16:creationId xmlns:a16="http://schemas.microsoft.com/office/drawing/2014/main" id="{AE4585B7-861F-4AFA-968E-9A436A7C3F71}"/>
                </a:ext>
              </a:extLst>
            </p:cNvPr>
            <p:cNvSpPr>
              <a:spLocks noChangeArrowheads="1"/>
            </p:cNvSpPr>
            <p:nvPr/>
          </p:nvSpPr>
          <p:spPr bwMode="auto">
            <a:xfrm>
              <a:off x="7360025" y="4973410"/>
              <a:ext cx="51349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a:t>
              </a:r>
              <a:endParaRPr lang="el-GR" altLang="en-US" sz="2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36">
            <a:extLst>
              <a:ext uri="{FF2B5EF4-FFF2-40B4-BE49-F238E27FC236}">
                <a16:creationId xmlns:a16="http://schemas.microsoft.com/office/drawing/2014/main" id="{3E862D64-8AFE-4C50-802D-A4D6076B280A}"/>
              </a:ext>
            </a:extLst>
          </p:cNvPr>
          <p:cNvSpPr>
            <a:spLocks noChangeArrowheads="1"/>
          </p:cNvSpPr>
          <p:nvPr/>
        </p:nvSpPr>
        <p:spPr bwMode="auto">
          <a:xfrm>
            <a:off x="3895531" y="4357349"/>
            <a:ext cx="167805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NÓNG CHẢY</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2" name="Group 71">
            <a:extLst>
              <a:ext uri="{FF2B5EF4-FFF2-40B4-BE49-F238E27FC236}">
                <a16:creationId xmlns:a16="http://schemas.microsoft.com/office/drawing/2014/main" id="{4E9266C4-0BF0-4BBB-BCC2-E0230283DE69}"/>
              </a:ext>
            </a:extLst>
          </p:cNvPr>
          <p:cNvGrpSpPr/>
          <p:nvPr/>
        </p:nvGrpSpPr>
        <p:grpSpPr>
          <a:xfrm>
            <a:off x="2580645" y="3014279"/>
            <a:ext cx="5420039" cy="2560320"/>
            <a:chOff x="1056644" y="2904551"/>
            <a:chExt cx="5420039" cy="2560320"/>
          </a:xfrm>
        </p:grpSpPr>
        <p:cxnSp>
          <p:nvCxnSpPr>
            <p:cNvPr id="6" name="Straight Connector 5">
              <a:extLst>
                <a:ext uri="{FF2B5EF4-FFF2-40B4-BE49-F238E27FC236}">
                  <a16:creationId xmlns:a16="http://schemas.microsoft.com/office/drawing/2014/main" id="{29D2B1B7-041A-426D-85EB-FEFE06C91EAC}"/>
                </a:ext>
              </a:extLst>
            </p:cNvPr>
            <p:cNvCxnSpPr/>
            <p:nvPr/>
          </p:nvCxnSpPr>
          <p:spPr>
            <a:xfrm rot="5400000" flipV="1">
              <a:off x="3488507" y="1560592"/>
              <a:ext cx="0" cy="34747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36">
              <a:extLst>
                <a:ext uri="{FF2B5EF4-FFF2-40B4-BE49-F238E27FC236}">
                  <a16:creationId xmlns:a16="http://schemas.microsoft.com/office/drawing/2014/main" id="{6443F258-0DCC-41E2-A6F3-0A60C87D5BA0}"/>
                </a:ext>
              </a:extLst>
            </p:cNvPr>
            <p:cNvSpPr>
              <a:spLocks noChangeArrowheads="1"/>
            </p:cNvSpPr>
            <p:nvPr/>
          </p:nvSpPr>
          <p:spPr bwMode="auto">
            <a:xfrm>
              <a:off x="1056644" y="3064518"/>
              <a:ext cx="525294"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100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C0A1C92D-8C0F-42DF-AA06-0E51BD4EC60A}"/>
                </a:ext>
              </a:extLst>
            </p:cNvPr>
            <p:cNvSpPr/>
            <p:nvPr/>
          </p:nvSpPr>
          <p:spPr>
            <a:xfrm>
              <a:off x="5228620" y="3291840"/>
              <a:ext cx="1188720" cy="1935480"/>
            </a:xfrm>
            <a:prstGeom prst="rect">
              <a:avLst/>
            </a:prstGeom>
            <a:solidFill>
              <a:srgbClr val="153553"/>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0A036AB5-005F-48D9-9701-5D71C83E6EBD}"/>
                </a:ext>
              </a:extLst>
            </p:cNvPr>
            <p:cNvCxnSpPr/>
            <p:nvPr/>
          </p:nvCxnSpPr>
          <p:spPr>
            <a:xfrm flipV="1">
              <a:off x="5233464"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342758-613A-4CE4-BDEF-E8963E18704E}"/>
                </a:ext>
              </a:extLst>
            </p:cNvPr>
            <p:cNvCxnSpPr/>
            <p:nvPr/>
          </p:nvCxnSpPr>
          <p:spPr>
            <a:xfrm flipV="1">
              <a:off x="6420239"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36">
              <a:extLst>
                <a:ext uri="{FF2B5EF4-FFF2-40B4-BE49-F238E27FC236}">
                  <a16:creationId xmlns:a16="http://schemas.microsoft.com/office/drawing/2014/main" id="{253B53EA-196D-40B8-A7B0-0BDE2AECABC7}"/>
                </a:ext>
              </a:extLst>
            </p:cNvPr>
            <p:cNvSpPr>
              <a:spLocks noChangeArrowheads="1"/>
            </p:cNvSpPr>
            <p:nvPr/>
          </p:nvSpPr>
          <p:spPr bwMode="auto">
            <a:xfrm>
              <a:off x="5228621" y="4008861"/>
              <a:ext cx="124806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L+K</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Freeform: Shape 63">
            <a:extLst>
              <a:ext uri="{FF2B5EF4-FFF2-40B4-BE49-F238E27FC236}">
                <a16:creationId xmlns:a16="http://schemas.microsoft.com/office/drawing/2014/main" id="{37355EA8-BFF8-4748-8D14-08705B24CB77}"/>
              </a:ext>
            </a:extLst>
          </p:cNvPr>
          <p:cNvSpPr/>
          <p:nvPr/>
        </p:nvSpPr>
        <p:spPr>
          <a:xfrm>
            <a:off x="3380740" y="1788668"/>
            <a:ext cx="5196840" cy="3284220"/>
          </a:xfrm>
          <a:custGeom>
            <a:avLst/>
            <a:gdLst>
              <a:gd name="connsiteX0" fmla="*/ 0 w 5196840"/>
              <a:gd name="connsiteY0" fmla="*/ 3284220 h 3284220"/>
              <a:gd name="connsiteX1" fmla="*/ 640080 w 5196840"/>
              <a:gd name="connsiteY1" fmla="*/ 2941320 h 3284220"/>
              <a:gd name="connsiteX2" fmla="*/ 2049780 w 5196840"/>
              <a:gd name="connsiteY2" fmla="*/ 2941320 h 3284220"/>
              <a:gd name="connsiteX3" fmla="*/ 3383280 w 5196840"/>
              <a:gd name="connsiteY3" fmla="*/ 1607820 h 3284220"/>
              <a:gd name="connsiteX4" fmla="*/ 4572000 w 5196840"/>
              <a:gd name="connsiteY4" fmla="*/ 1607820 h 3284220"/>
              <a:gd name="connsiteX5" fmla="*/ 5196840 w 5196840"/>
              <a:gd name="connsiteY5"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6840" h="3284220">
                <a:moveTo>
                  <a:pt x="0" y="3284220"/>
                </a:moveTo>
                <a:lnTo>
                  <a:pt x="640080" y="2941320"/>
                </a:lnTo>
                <a:lnTo>
                  <a:pt x="2049780" y="2941320"/>
                </a:lnTo>
                <a:lnTo>
                  <a:pt x="3383280" y="1607820"/>
                </a:lnTo>
                <a:lnTo>
                  <a:pt x="4572000" y="1607820"/>
                </a:lnTo>
                <a:lnTo>
                  <a:pt x="5196840"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71" name="Group 70">
            <a:extLst>
              <a:ext uri="{FF2B5EF4-FFF2-40B4-BE49-F238E27FC236}">
                <a16:creationId xmlns:a16="http://schemas.microsoft.com/office/drawing/2014/main" id="{85CF71CC-80CA-41CF-B662-21DA20DA9B79}"/>
              </a:ext>
            </a:extLst>
          </p:cNvPr>
          <p:cNvGrpSpPr/>
          <p:nvPr/>
        </p:nvGrpSpPr>
        <p:grpSpPr>
          <a:xfrm>
            <a:off x="8417244" y="1064769"/>
            <a:ext cx="1509076" cy="2537561"/>
            <a:chOff x="6893244" y="955040"/>
            <a:chExt cx="1509076" cy="2537561"/>
          </a:xfrm>
        </p:grpSpPr>
        <p:sp>
          <p:nvSpPr>
            <p:cNvPr id="31" name="Rectangle 36">
              <a:extLst>
                <a:ext uri="{FF2B5EF4-FFF2-40B4-BE49-F238E27FC236}">
                  <a16:creationId xmlns:a16="http://schemas.microsoft.com/office/drawing/2014/main" id="{0A79BC7B-5450-41E8-8A57-41B0DC50307D}"/>
                </a:ext>
              </a:extLst>
            </p:cNvPr>
            <p:cNvSpPr>
              <a:spLocks noChangeArrowheads="1"/>
            </p:cNvSpPr>
            <p:nvPr/>
          </p:nvSpPr>
          <p:spPr bwMode="auto">
            <a:xfrm>
              <a:off x="6893244" y="303350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K</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7" name="Picture 5" descr="Image result for water steam image">
              <a:extLst>
                <a:ext uri="{FF2B5EF4-FFF2-40B4-BE49-F238E27FC236}">
                  <a16:creationId xmlns:a16="http://schemas.microsoft.com/office/drawing/2014/main" id="{E35A5DA8-B839-44EB-A9D8-11C6100A0F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 r="24679" b="5"/>
            <a:stretch/>
          </p:blipFill>
          <p:spPr bwMode="auto">
            <a:xfrm>
              <a:off x="7173279" y="955040"/>
              <a:ext cx="1229041"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6">
            <a:extLst>
              <a:ext uri="{FF2B5EF4-FFF2-40B4-BE49-F238E27FC236}">
                <a16:creationId xmlns:a16="http://schemas.microsoft.com/office/drawing/2014/main" id="{840E1D2E-983C-41D5-8533-04616DA103D5}"/>
              </a:ext>
            </a:extLst>
          </p:cNvPr>
          <p:cNvSpPr>
            <a:spLocks noChangeArrowheads="1"/>
          </p:cNvSpPr>
          <p:nvPr/>
        </p:nvSpPr>
        <p:spPr bwMode="auto">
          <a:xfrm>
            <a:off x="6908800" y="3026390"/>
            <a:ext cx="8940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SÔI</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452935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3188112" y="228600"/>
            <a:ext cx="581577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NHIỆT KẾ BÁCH PHÂN</a:t>
            </a:r>
            <a:endParaRPr lang="en-US" sz="2800" b="1" u="sng">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8" name="Picture 6" descr="AM1060.HB0 - Thermometer, Plastic Back, High Range, Red Alcohol Filled -  Plastic Back Thermometers - Each: Amazon.com: Industrial &amp; Scientific">
            <a:extLst>
              <a:ext uri="{FF2B5EF4-FFF2-40B4-BE49-F238E27FC236}">
                <a16:creationId xmlns:a16="http://schemas.microsoft.com/office/drawing/2014/main" id="{28519244-9394-4687-BDBB-092B26E751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59" b="92383" l="9961" r="89844">
                        <a14:foregroundMark x1="46680" y1="5957" x2="53906" y2="6836"/>
                        <a14:foregroundMark x1="45508" y1="92969" x2="52930" y2="92188"/>
                        <a14:foregroundMark x1="52930" y1="92188" x2="54492" y2="92383"/>
                      </a14:backgroundRemoval>
                    </a14:imgEffect>
                  </a14:imgLayer>
                </a14:imgProps>
              </a:ext>
              <a:ext uri="{28A0092B-C50C-407E-A947-70E740481C1C}">
                <a14:useLocalDpi xmlns:a14="http://schemas.microsoft.com/office/drawing/2010/main" val="0"/>
              </a:ext>
            </a:extLst>
          </a:blip>
          <a:srcRect l="37324" r="38732"/>
          <a:stretch/>
        </p:blipFill>
        <p:spPr bwMode="auto">
          <a:xfrm>
            <a:off x="8610600" y="838200"/>
            <a:ext cx="12954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and holding classic thermometer Premium Photo">
            <a:extLst>
              <a:ext uri="{FF2B5EF4-FFF2-40B4-BE49-F238E27FC236}">
                <a16:creationId xmlns:a16="http://schemas.microsoft.com/office/drawing/2014/main" id="{8836371E-3997-4FCF-AB84-9BCB897F1A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86" r="57339"/>
          <a:stretch/>
        </p:blipFill>
        <p:spPr bwMode="auto">
          <a:xfrm>
            <a:off x="2971800" y="1083924"/>
            <a:ext cx="2514600" cy="553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22191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3188112" y="228600"/>
            <a:ext cx="581577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u="sng">
                <a:solidFill>
                  <a:schemeClr val="bg1"/>
                </a:solidFill>
                <a:latin typeface="Tahoma" panose="020B0604030504040204" pitchFamily="34" charset="0"/>
                <a:ea typeface="Tahoma" panose="020B0604030504040204" pitchFamily="34" charset="0"/>
                <a:cs typeface="Tahoma" panose="020B0604030504040204" pitchFamily="34" charset="0"/>
              </a:rPr>
              <a:t>THANG ĐO NHIỆT ĐỘ</a:t>
            </a:r>
            <a:endParaRPr lang="en-US" sz="2800" b="1" u="sng">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174" name="Picture 6" descr="Wood thermometer calibrated in degrees celsius and fahrenheit in sweltering day. - concept of global warming and weather. Premium Photo">
            <a:extLst>
              <a:ext uri="{FF2B5EF4-FFF2-40B4-BE49-F238E27FC236}">
                <a16:creationId xmlns:a16="http://schemas.microsoft.com/office/drawing/2014/main" id="{36DB86A1-8E42-434F-9A4D-AA96B767F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52"/>
          <a:stretch/>
        </p:blipFill>
        <p:spPr bwMode="auto">
          <a:xfrm>
            <a:off x="4038600" y="990601"/>
            <a:ext cx="4114800" cy="5401223"/>
          </a:xfrm>
          <a:prstGeom prst="roundRect">
            <a:avLst>
              <a:gd name="adj" fmla="val 696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1449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Dấu hỏi, s của những người sử dụng máy tính, Biểu tượng máy tính, Máy vi  tí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2172" y="2240893"/>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2355709" y="0"/>
            <a:ext cx="5929766" cy="3204957"/>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altLang="en-US" sz="3200" b="1" dirty="0">
                <a:solidFill>
                  <a:schemeClr val="tx1"/>
                </a:solidFill>
                <a:latin typeface="Times New Roman" pitchFamily="18" charset="0"/>
                <a:cs typeface="Times New Roman" pitchFamily="18" charset="0"/>
              </a:rPr>
              <a:t>Hãy lấy thêm ví dụ chứng tỏ giác quan có thể cho ta cảm nhận sai về sự nóng, lạnh của một vật</a:t>
            </a:r>
            <a:endParaRPr lang="en-US" alt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930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Dấu hỏi, s của những người sử dụng máy tính, Biểu tượng máy tính, Máy vi  tính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2172" y="2240893"/>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2355709" y="0"/>
            <a:ext cx="5929766" cy="3204957"/>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altLang="en-US" sz="3200" b="1" dirty="0">
                <a:solidFill>
                  <a:schemeClr val="tx1"/>
                </a:solidFill>
                <a:latin typeface="Times New Roman" pitchFamily="18" charset="0"/>
                <a:cs typeface="Times New Roman" pitchFamily="18" charset="0"/>
              </a:rPr>
              <a:t>Để so sánh độ nóng lạnh của các vật người ta dùng đại lượng nào?</a:t>
            </a:r>
            <a:endParaRPr lang="en-US" altLang="en-US" sz="3200" b="1" dirty="0">
              <a:solidFill>
                <a:schemeClr val="tx1"/>
              </a:solidFill>
              <a:latin typeface="Times New Roman" pitchFamily="18" charset="0"/>
              <a:cs typeface="Times New Roman" pitchFamily="18" charset="0"/>
            </a:endParaRPr>
          </a:p>
        </p:txBody>
      </p:sp>
      <p:sp>
        <p:nvSpPr>
          <p:cNvPr id="2" name="Cloud Callout 7">
            <a:extLst>
              <a:ext uri="{FF2B5EF4-FFF2-40B4-BE49-F238E27FC236}">
                <a16:creationId xmlns:a16="http://schemas.microsoft.com/office/drawing/2014/main" id="{8D7F2555-F781-BD74-B492-35316FA208A5}"/>
              </a:ext>
            </a:extLst>
          </p:cNvPr>
          <p:cNvSpPr/>
          <p:nvPr/>
        </p:nvSpPr>
        <p:spPr>
          <a:xfrm>
            <a:off x="2355709" y="0"/>
            <a:ext cx="5929766" cy="3204957"/>
          </a:xfrm>
          <a:prstGeom prst="cloudCallout">
            <a:avLst>
              <a:gd name="adj1" fmla="val -48295"/>
              <a:gd name="adj2" fmla="val 47014"/>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vi-VN" altLang="en-US" sz="3200" b="1" dirty="0">
                <a:solidFill>
                  <a:schemeClr val="tx1"/>
                </a:solidFill>
                <a:latin typeface="Times New Roman" pitchFamily="18" charset="0"/>
                <a:cs typeface="Times New Roman" pitchFamily="18" charset="0"/>
              </a:rPr>
              <a:t>Để so sánh độ nóng lạnh của các vật người ta dùng khái niệm nhiệt độ</a:t>
            </a:r>
            <a:endParaRPr lang="en-US" alt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971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ương tiện Trực tuyến 1" title="Vật lý 6 | Bài 22: Nhiệt kế và thang chia độ | WELL">
            <a:hlinkClick r:id="" action="ppaction://media"/>
            <a:extLst>
              <a:ext uri="{FF2B5EF4-FFF2-40B4-BE49-F238E27FC236}">
                <a16:creationId xmlns:a16="http://schemas.microsoft.com/office/drawing/2014/main" id="{7CF3F8A0-2652-460C-B905-1250C99C9A4F}"/>
              </a:ext>
            </a:extLst>
          </p:cNvPr>
          <p:cNvPicPr>
            <a:picLocks noRot="1" noChangeAspect="1"/>
          </p:cNvPicPr>
          <p:nvPr>
            <a:videoFile r:link="rId1"/>
          </p:nvPr>
        </p:nvPicPr>
        <p:blipFill>
          <a:blip r:embed="rId3"/>
          <a:stretch>
            <a:fillRect/>
          </a:stretch>
        </p:blipFill>
        <p:spPr>
          <a:xfrm>
            <a:off x="2042160" y="951677"/>
            <a:ext cx="7668768" cy="4332854"/>
          </a:xfrm>
          <a:prstGeom prst="rect">
            <a:avLst/>
          </a:prstGeom>
        </p:spPr>
      </p:pic>
      <p:sp>
        <p:nvSpPr>
          <p:cNvPr id="3" name="Hộp Văn bản 2">
            <a:extLst>
              <a:ext uri="{FF2B5EF4-FFF2-40B4-BE49-F238E27FC236}">
                <a16:creationId xmlns:a16="http://schemas.microsoft.com/office/drawing/2014/main" id="{5A4D79AC-C593-4805-8083-8A4F9278F941}"/>
              </a:ext>
            </a:extLst>
          </p:cNvPr>
          <p:cNvSpPr txBox="1"/>
          <p:nvPr/>
        </p:nvSpPr>
        <p:spPr>
          <a:xfrm>
            <a:off x="2078736" y="5900773"/>
            <a:ext cx="8034528" cy="369332"/>
          </a:xfrm>
          <a:prstGeom prst="rect">
            <a:avLst/>
          </a:prstGeom>
          <a:noFill/>
        </p:spPr>
        <p:txBody>
          <a:bodyPr wrap="square">
            <a:spAutoFit/>
          </a:bodyPr>
          <a:lstStyle/>
          <a:p>
            <a:pPr algn="ct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http://www.youtube.com/embed/as73iXh-Ao8?start=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42</a:t>
            </a: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&amp;</a:t>
            </a:r>
            <a:r>
              <a:rPr lang="vi-VN" dirty="0" err="1">
                <a:solidFill>
                  <a:schemeClr val="bg1"/>
                </a:solidFill>
                <a:latin typeface="Tahoma" panose="020B0604030504040204" pitchFamily="34" charset="0"/>
                <a:ea typeface="Tahoma" panose="020B0604030504040204" pitchFamily="34" charset="0"/>
                <a:cs typeface="Tahoma" panose="020B0604030504040204" pitchFamily="34" charset="0"/>
              </a:rPr>
              <a:t>end</a:t>
            </a: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95</a:t>
            </a:r>
            <a:endParaRPr lang="vi-VN"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81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2302DF8-A39F-4111-9B99-D69D1525D19F}"/>
              </a:ext>
            </a:extLst>
          </p:cNvPr>
          <p:cNvGrpSpPr/>
          <p:nvPr/>
        </p:nvGrpSpPr>
        <p:grpSpPr>
          <a:xfrm>
            <a:off x="2707640" y="2377440"/>
            <a:ext cx="6776720" cy="2103120"/>
            <a:chOff x="1739498" y="2480310"/>
            <a:chExt cx="5665004" cy="1897380"/>
          </a:xfrm>
        </p:grpSpPr>
        <p:sp>
          <p:nvSpPr>
            <p:cNvPr id="3" name="Rounded Rectangle 1">
              <a:extLst>
                <a:ext uri="{FF2B5EF4-FFF2-40B4-BE49-F238E27FC236}">
                  <a16:creationId xmlns:a16="http://schemas.microsoft.com/office/drawing/2014/main" id="{BDEF22C7-9D5C-48DD-8542-384C372EE479}"/>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6">
              <a:extLst>
                <a:ext uri="{FF2B5EF4-FFF2-40B4-BE49-F238E27FC236}">
                  <a16:creationId xmlns:a16="http://schemas.microsoft.com/office/drawing/2014/main" id="{C2E1FD44-9C83-4A62-86D5-3CEDBB0A9E86}"/>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LÀ GÌ</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103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2DF8-59DF-47FD-A507-FB4B84ACF0DA}"/>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15">
            <a:extLst>
              <a:ext uri="{FF2B5EF4-FFF2-40B4-BE49-F238E27FC236}">
                <a16:creationId xmlns:a16="http://schemas.microsoft.com/office/drawing/2014/main" id="{8E8F34C5-45C2-4DA2-BB83-3BCFA4CB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880" y="1884251"/>
            <a:ext cx="4413611" cy="3896492"/>
          </a:xfrm>
          <a:prstGeom prst="rect">
            <a:avLst/>
          </a:prstGeom>
          <a:ln>
            <a:noFill/>
          </a:ln>
          <a:effectLst>
            <a:softEdge rad="112500"/>
          </a:effectLst>
        </p:spPr>
      </p:pic>
      <p:pic>
        <p:nvPicPr>
          <p:cNvPr id="4" name="Content Placeholder 5">
            <a:extLst>
              <a:ext uri="{FF2B5EF4-FFF2-40B4-BE49-F238E27FC236}">
                <a16:creationId xmlns:a16="http://schemas.microsoft.com/office/drawing/2014/main" id="{3CD64057-00A8-4F85-B476-D00D857DC7D2}"/>
              </a:ext>
            </a:extLst>
          </p:cNvPr>
          <p:cNvPicPr>
            <a:picLocks noChangeAspect="1"/>
          </p:cNvPicPr>
          <p:nvPr/>
        </p:nvPicPr>
        <p:blipFill>
          <a:blip r:embed="rId3"/>
          <a:stretch>
            <a:fillRect/>
          </a:stretch>
        </p:blipFill>
        <p:spPr>
          <a:xfrm>
            <a:off x="858260" y="1929967"/>
            <a:ext cx="4968190" cy="3697813"/>
          </a:xfrm>
          <a:prstGeom prst="rect">
            <a:avLst/>
          </a:prstGeom>
          <a:ln>
            <a:noFill/>
          </a:ln>
          <a:effectLst>
            <a:softEdge rad="112500"/>
          </a:effectLst>
        </p:spPr>
      </p:pic>
    </p:spTree>
    <p:extLst>
      <p:ext uri="{BB962C8B-B14F-4D97-AF65-F5344CB8AC3E}">
        <p14:creationId xmlns:p14="http://schemas.microsoft.com/office/powerpoint/2010/main" val="2185414241"/>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1665</Words>
  <Application>Microsoft Office PowerPoint</Application>
  <PresentationFormat>Widescreen</PresentationFormat>
  <Paragraphs>223</Paragraphs>
  <Slides>48</Slides>
  <Notes>30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#9Slide02 Tieu de rat dai 01</vt:lpstr>
      <vt:lpstr>Arial</vt:lpstr>
      <vt:lpstr>Arial</vt:lpstr>
      <vt:lpstr>Calibri</vt:lpstr>
      <vt:lpstr>Calibri Light</vt:lpstr>
      <vt:lpstr>Tahoma</vt:lpstr>
      <vt:lpstr>Times New Roman</vt:lpstr>
      <vt:lpstr>Tw Cen MT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nhiệt kế thủy ngân bị vỡ cần: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Le Dung</dc:creator>
  <cp:lastModifiedBy>trang hoàng</cp:lastModifiedBy>
  <cp:revision>87</cp:revision>
  <dcterms:created xsi:type="dcterms:W3CDTF">2021-08-15T04:56:08Z</dcterms:created>
  <dcterms:modified xsi:type="dcterms:W3CDTF">2023-09-26T15:17:52Z</dcterms:modified>
</cp:coreProperties>
</file>