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27" r:id="rId3"/>
  </p:sldMasterIdLst>
  <p:notesMasterIdLst>
    <p:notesMasterId r:id="rId39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5" r:id="rId30"/>
    <p:sldId id="292" r:id="rId31"/>
    <p:sldId id="286" r:id="rId32"/>
    <p:sldId id="287" r:id="rId33"/>
    <p:sldId id="288" r:id="rId34"/>
    <p:sldId id="289" r:id="rId35"/>
    <p:sldId id="291" r:id="rId36"/>
    <p:sldId id="293" r:id="rId37"/>
    <p:sldId id="29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ADFC5-344F-4806-AAD7-30065095FEC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7D18F-3741-4D3F-A3F3-91799448B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96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85A3-C1DA-42DB-9BA1-9FAEC16327E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7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109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7111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6570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511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CC27DDD-8EF0-4401-B995-C865313EEDA5}" type="slidenum">
              <a:rPr lang="en-US" altLang="vi-VN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63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697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9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53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70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75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87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27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31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72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22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7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85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1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73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17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48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91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17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45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8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7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89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49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93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10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14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364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71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12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454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04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2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357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69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91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47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944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43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670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481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932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39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408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21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563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642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529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175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867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716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880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235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9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63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078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318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635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61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5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2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2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0102113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5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2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2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131644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268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950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111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0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133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600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35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767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764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666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937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189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465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5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8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2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6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2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  <p:sldLayoutId id="2147483711" r:id="rId37"/>
    <p:sldLayoutId id="2147483712" r:id="rId38"/>
    <p:sldLayoutId id="2147483713" r:id="rId39"/>
    <p:sldLayoutId id="2147483714" r:id="rId40"/>
    <p:sldLayoutId id="2147483715" r:id="rId41"/>
    <p:sldLayoutId id="2147483716" r:id="rId42"/>
    <p:sldLayoutId id="2147483717" r:id="rId43"/>
    <p:sldLayoutId id="2147483718" r:id="rId44"/>
    <p:sldLayoutId id="2147483719" r:id="rId45"/>
    <p:sldLayoutId id="2147483720" r:id="rId46"/>
    <p:sldLayoutId id="2147483721" r:id="rId47"/>
    <p:sldLayoutId id="2147483722" r:id="rId48"/>
    <p:sldLayoutId id="2147483723" r:id="rId49"/>
    <p:sldLayoutId id="2147483724" r:id="rId50"/>
    <p:sldLayoutId id="2147483725" r:id="rId51"/>
    <p:sldLayoutId id="2147483726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alendar&#10;&#10;Description automatically generated">
            <a:extLst>
              <a:ext uri="{FF2B5EF4-FFF2-40B4-BE49-F238E27FC236}">
                <a16:creationId xmlns="" xmlns:a16="http://schemas.microsoft.com/office/drawing/2014/main" id="{E033298C-AB1A-4432-8595-E4198C06A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459" cy="6858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4400">
            <a:off x="9009756" y="1530749"/>
            <a:ext cx="576117" cy="68883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53414" flipH="1">
            <a:off x="1675582" y="3798531"/>
            <a:ext cx="597141" cy="7139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57443" y="1722766"/>
            <a:ext cx="7134257" cy="88165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733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KHOA HỌC TỰ NHIÊN 7</a:t>
            </a:r>
            <a:endParaRPr lang="en-US" sz="4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5B9BD5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13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94872" y="3706630"/>
            <a:ext cx="5426440" cy="2999907"/>
          </a:xfrm>
          <a:prstGeom prst="rect">
            <a:avLst/>
          </a:prstGeom>
        </p:spPr>
      </p:pic>
      <p:pic>
        <p:nvPicPr>
          <p:cNvPr id="3" name="Picture 2" descr="Screenshot_5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913619" y="3961463"/>
            <a:ext cx="5388965" cy="27450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93898" y="1173112"/>
            <a:ext cx="408477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920" y="1721408"/>
            <a:ext cx="118447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Câu 1: Hình 5.2 và 5.3, cho biết lớp vỏ của các ion Na</a:t>
            </a:r>
            <a:r>
              <a:rPr lang="en-US" sz="3200" baseline="300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Cl</a:t>
            </a:r>
            <a:r>
              <a:rPr lang="en-US" sz="3200" baseline="300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-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tương tự vỏ nguyên tử của nguyên tố khí hiếm nào? </a:t>
            </a:r>
            <a:endParaRPr lang="en-US" sz="32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Câu 2: Hình 5.2, hãy so sánh về số electron, số lớp electron giữa nguyên tử Na và ion Na</a:t>
            </a:r>
            <a:r>
              <a:rPr lang="en-US" sz="3200" baseline="300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32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6532"/>
            <a:ext cx="3795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LIÊN KẾT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ION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1307"/>
            <a:ext cx="8626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Sự tạo thành liên kết trong phân tử sodium chloride:</a:t>
            </a:r>
            <a:endParaRPr lang="en-US" sz="2800">
              <a:solidFill>
                <a:srgbClr val="2313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0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57" y="-57111"/>
            <a:ext cx="1898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Câu 1: </a:t>
            </a:r>
            <a:endParaRPr lang="en-US" sz="32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914" y="2666655"/>
            <a:ext cx="58111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- Xét ion Na</a:t>
            </a:r>
            <a:r>
              <a:rPr lang="vi-VN" sz="2600" b="1" baseline="30000" dirty="0">
                <a:solidFill>
                  <a:srgbClr val="7030A0"/>
                </a:solidFill>
                <a:latin typeface="Times New Roman" panose="02020603050405020304" pitchFamily="18" charset="0"/>
              </a:rPr>
              <a:t>+</a:t>
            </a:r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  <a:latin typeface="Calibri Light" panose="020F0302020204030204"/>
              </a:rPr>
              <a:t> 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Có 10 electron ở lớp vỏ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  <a:latin typeface="Calibri Light" panose="020F0302020204030204"/>
              </a:rPr>
              <a:t> 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Có 2 lớp electron</a:t>
            </a:r>
          </a:p>
          <a:p>
            <a:pPr algn="just"/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=&gt; Lớp vỏ ion Na</a:t>
            </a:r>
            <a:r>
              <a:rPr lang="vi-VN" sz="2600" baseline="30000" dirty="0">
                <a:solidFill>
                  <a:srgbClr val="C00000"/>
                </a:solidFill>
                <a:latin typeface="Times New Roman" panose="02020603050405020304" pitchFamily="18" charset="0"/>
              </a:rPr>
              <a:t>+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 tương tự vỏ nguyên tử của nguyên tố khí hiếm Ne</a:t>
            </a:r>
          </a:p>
          <a:p>
            <a:pPr algn="just"/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- Xét ion Cl</a:t>
            </a:r>
            <a:r>
              <a:rPr lang="vi-VN" sz="2600" b="1" baseline="30000" dirty="0">
                <a:solidFill>
                  <a:srgbClr val="7030A0"/>
                </a:solidFill>
                <a:latin typeface="Times New Roman" panose="02020603050405020304" pitchFamily="18" charset="0"/>
              </a:rPr>
              <a:t>-</a:t>
            </a:r>
            <a:endParaRPr lang="vi-VN" sz="26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Có 18 electron ở lớp vỏ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Có 3 lớp electron</a:t>
            </a:r>
          </a:p>
          <a:p>
            <a:pPr algn="just"/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=&gt; Lớp vỏ ion Cl</a:t>
            </a:r>
            <a:r>
              <a:rPr lang="vi-VN" sz="2600" baseline="30000" dirty="0">
                <a:solidFill>
                  <a:srgbClr val="C00000"/>
                </a:solidFill>
                <a:latin typeface="Times New Roman" panose="02020603050405020304" pitchFamily="18" charset="0"/>
              </a:rPr>
              <a:t>-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 tương tự vỏ nguyên tử của nguyên tố khí hiếm </a:t>
            </a:r>
            <a:r>
              <a:rPr lang="vi-VN" sz="2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Ar</a:t>
            </a: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g</a:t>
            </a:r>
            <a:r>
              <a:rPr lang="vi-VN" sz="2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on</a:t>
            </a:r>
            <a:endParaRPr lang="vi-VN" sz="26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 descr="Screenshot_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84681" y="694639"/>
            <a:ext cx="4017364" cy="19505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086007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205930" y="3006"/>
            <a:ext cx="1898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Câu 2: </a:t>
            </a:r>
            <a:endParaRPr lang="en-US" sz="32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1014" y="342900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electron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Na</a:t>
            </a: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electron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electron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Na</a:t>
            </a: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Screenshot_5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319602" y="587781"/>
            <a:ext cx="5388965" cy="274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1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3591" y="102366"/>
            <a:ext cx="408477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770" y="695670"/>
            <a:ext cx="116873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3: Số electron ở lớp ngoài cùng của nguyên tử K và F lần lượt là 1 và 7. Hãy cho biết khi K kết hợp với F để tạo thành phân tử potassium fluoride, nguyên tử K cho hay nhận bao nhiêu electron. Vẽ sơ đồ tạo thành liên kết trong phân tử potassium fluoride ?</a:t>
            </a:r>
            <a:endParaRPr lang="en-US" sz="280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770" y="2643191"/>
            <a:ext cx="11552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potassium fluoride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electron ở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Cho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electron ở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770" y="3975159"/>
            <a:ext cx="11289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</a:rPr>
              <a:t>- Sơ đồ tạo thành liên kết trong phân tử potassium fluoride</a:t>
            </a:r>
            <a:endParaRPr lang="en-US" sz="3200">
              <a:solidFill>
                <a:srgbClr val="FF0000"/>
              </a:solidFill>
              <a:latin typeface="Calibri Light" panose="020F03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466" y="4691573"/>
            <a:ext cx="6956388" cy="21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2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8857" y="2171920"/>
            <a:ext cx="408477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937" y="2939328"/>
            <a:ext cx="11687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 nêu sơ đồ tạo thành liên kết trong phân tử </a:t>
            </a:r>
            <a:r>
              <a:rPr lang="en-US" sz="320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sodium chloride</a:t>
            </a:r>
            <a:endParaRPr lang="en-US" sz="3200">
              <a:solidFill>
                <a:srgbClr val="0000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3" y="3629735"/>
            <a:ext cx="8779975" cy="25108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4872" y="798186"/>
            <a:ext cx="3556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LIÊN KẾT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ION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4872" y="1382961"/>
            <a:ext cx="8626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Sự tạo thành liên kết trong phân tử sodium chloride:</a:t>
            </a:r>
            <a:endParaRPr lang="en-US" sz="2800">
              <a:solidFill>
                <a:srgbClr val="2313F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255" y="1935967"/>
            <a:ext cx="11132695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ion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200" baseline="300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Cl</a:t>
            </a:r>
            <a:r>
              <a:rPr lang="en-US" sz="3200" baseline="300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hút nhau tạo thành liên kết trong phân tử sodium chloride</a:t>
            </a:r>
            <a:endParaRPr lang="en-US" sz="240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6437" y="2973312"/>
            <a:ext cx="11687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Sơ đồ: </a:t>
            </a:r>
            <a:endParaRPr lang="en-US" sz="32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1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127" y="0"/>
            <a:ext cx="990905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magnesium </a:t>
            </a:r>
            <a:r>
              <a:rPr lang="en-US" sz="3200" b="1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oxide</a:t>
            </a:r>
            <a:endParaRPr lang="en-US" sz="2400" dirty="0">
              <a:solidFill>
                <a:srgbClr val="2313F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2898" y="593304"/>
            <a:ext cx="408477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434" y="1438186"/>
            <a:ext cx="118278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Câu 1: Hình 5.5 và 5.6, cho biết các ion Mg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2+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và O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2-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có lớp vỏ tương tự như khí hiếm nào?</a:t>
            </a:r>
          </a:p>
          <a:p>
            <a:pPr algn="just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Câu 2: Hình 5.5, so sánh về số electron, số lớp electron giữa nguyên tử Mg và ion Mg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2+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Screenshot_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47983" y="3505646"/>
            <a:ext cx="5178456" cy="2700282"/>
          </a:xfrm>
          <a:prstGeom prst="rect">
            <a:avLst/>
          </a:prstGeom>
        </p:spPr>
      </p:pic>
      <p:pic>
        <p:nvPicPr>
          <p:cNvPr id="15" name="Picture 14" descr="Screenshot_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247751" y="3760479"/>
            <a:ext cx="5114794" cy="244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5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50944"/>
            <a:ext cx="10045314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magnesium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oxide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3484" y="1685724"/>
            <a:ext cx="39385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Mg</a:t>
            </a:r>
            <a:r>
              <a:rPr lang="en-US" sz="3600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O</a:t>
            </a:r>
            <a:r>
              <a:rPr lang="vi-VN" sz="3600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lớp vỏ tương đương khí hiếm Ne.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shot_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145968" y="3595587"/>
            <a:ext cx="5178456" cy="2700282"/>
          </a:xfrm>
          <a:prstGeom prst="rect">
            <a:avLst/>
          </a:prstGeom>
        </p:spPr>
      </p:pic>
      <p:pic>
        <p:nvPicPr>
          <p:cNvPr id="6" name="Picture 5" descr="Screenshot_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13484" y="3723003"/>
            <a:ext cx="5114794" cy="24454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45968" y="1789729"/>
            <a:ext cx="58461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electron và số lớp electron của nguyên tử Mg nhiều hơn ion Mg</a:t>
            </a:r>
            <a:r>
              <a:rPr lang="vi-VN" sz="3600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en-US" sz="3600" baseline="30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810250" y="1544248"/>
            <a:ext cx="0" cy="5313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96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6815" y="932834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91142"/>
            <a:ext cx="120221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Ca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 electron ở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Ca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O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Calcium oxide?</a:t>
            </a:r>
          </a:p>
          <a:p>
            <a:pPr algn="just"/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4: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K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Cl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potassium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chlohire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Theo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ở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kiện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potassium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chlohire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rắn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lỏng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6090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3304"/>
            <a:ext cx="55463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có 2 electron ở lớp ngoài cùng (giống như nguyên tử Mg) =&gt; Dễ dàng cho đi 2 electron ở lớp ngoài cùng để tạo cấu hình electron bền vững của khí hiếm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có 6 electron ở lớp ngoài cùng =&gt; Dễ dàng nhận thêm 2 electron ở lớp ngoài cùng để tạo cấu hình electron bền vững của khí hiếm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358064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3: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33596"/>
            <a:ext cx="5816184" cy="191551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80119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816185" y="8688"/>
            <a:ext cx="1358064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4: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16185" y="60199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tử potassium chloride là hợp chất ion được tạo bởi kim loại điển hình (K) và phi kim điển hình (Cl)</a:t>
            </a:r>
          </a:p>
          <a:p>
            <a:pPr algn="just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hợp chất ion có những tính chất chung sau: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chất rắn ở điều kiện thường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có nhiệt độ nóng chảy và nhiệt độ sôi cao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tan trong nước tạo ra dung dịch dẫn được điện</a:t>
            </a:r>
          </a:p>
          <a:p>
            <a:pPr algn="just"/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Ở điều kiện thường, potassium chloride là chất rắn</a:t>
            </a:r>
          </a:p>
        </p:txBody>
      </p:sp>
    </p:spTree>
    <p:extLst>
      <p:ext uri="{BB962C8B-B14F-4D97-AF65-F5344CB8AC3E}">
        <p14:creationId xmlns:p14="http://schemas.microsoft.com/office/powerpoint/2010/main" val="97778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0944"/>
            <a:ext cx="10045314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magnesium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oxide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823" y="1684769"/>
            <a:ext cx="11197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 kết ion là gì? Các hợp chất ion có những tính chất chung nào? </a:t>
            </a:r>
            <a:endParaRPr lang="en-US" sz="360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823" y="1544248"/>
            <a:ext cx="11512446" cy="4273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Khái niệm: </a:t>
            </a:r>
            <a:endParaRPr lang="en-US" sz="2400" dirty="0">
              <a:solidFill>
                <a:srgbClr val="0000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ion: </a:t>
            </a:r>
            <a:endParaRPr lang="en-US" sz="2400" dirty="0">
              <a:solidFill>
                <a:srgbClr val="0000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chảy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endParaRPr lang="en-US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sodium chloride, calcium chloride, …. 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6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15927"/>
            <a:ext cx="5485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III. LIÊN KẾT CỘNG HÓA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432" y="1354855"/>
            <a:ext cx="770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hydrogen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6144" y="2024073"/>
            <a:ext cx="408477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9711" y="2747667"/>
            <a:ext cx="115224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5.9, Hãy cho biết nguyên tử H trong phân tử hydrogen có lớp vỏ tương tự khí hiếm nào?</a:t>
            </a:r>
            <a:endParaRPr lang="en-US" sz="2800">
              <a:solidFill>
                <a:srgbClr val="0000CC"/>
              </a:solidFill>
            </a:endParaRPr>
          </a:p>
        </p:txBody>
      </p:sp>
      <p:pic>
        <p:nvPicPr>
          <p:cNvPr id="18" name="Picture 17" descr="Screenshot_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531543" y="4604850"/>
            <a:ext cx="7907095" cy="208363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39711" y="1927194"/>
            <a:ext cx="113425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Trong phân tử hydrogen, nguyên tử H có: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Calibri Light" panose="020F0302020204030204"/>
              </a:rPr>
              <a:t> 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Có 2 electron ở lớp vỏ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Calibri Light" panose="020F0302020204030204"/>
              </a:rPr>
              <a:t> 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Có 1 lớp electron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Như vậy, trong phân tử hydrogen, nguyên tử H có lớp vỏ tương tự khí hiếm Heli</a:t>
            </a:r>
            <a:endParaRPr lang="en-US" sz="2800" dirty="0">
              <a:solidFill>
                <a:srgbClr val="C00000"/>
              </a:solidFill>
              <a:latin typeface="Calibri Light" panose="020F0302020204030204"/>
            </a:endParaRPr>
          </a:p>
          <a:p>
            <a:r>
              <a:rPr lang="en-US" sz="2800" dirty="0">
                <a:solidFill>
                  <a:srgbClr val="0000CC"/>
                </a:solidFill>
                <a:latin typeface="Times New Roman (Headings)"/>
              </a:rPr>
              <a:t>* </a:t>
            </a:r>
            <a:r>
              <a:rPr lang="en-US" sz="2800" dirty="0" err="1">
                <a:solidFill>
                  <a:srgbClr val="0000CC"/>
                </a:solidFill>
                <a:latin typeface="Times New Roman (Headings)"/>
              </a:rPr>
              <a:t>Sơ</a:t>
            </a:r>
            <a:r>
              <a:rPr lang="en-US" sz="2800" dirty="0">
                <a:solidFill>
                  <a:srgbClr val="0000CC"/>
                </a:solidFill>
                <a:latin typeface="Times New Roman (Headings)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 (Headings)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 (Headings)"/>
              </a:rPr>
              <a:t>: </a:t>
            </a:r>
            <a:endParaRPr lang="vi-VN" sz="2800" dirty="0">
              <a:solidFill>
                <a:srgbClr val="0000CC"/>
              </a:solidFill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1743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1" grpId="1"/>
      <p:bldP spid="14" grpId="0"/>
      <p:bldP spid="14" grpId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trò chơi khởi động cho một buổi sinh hoạt tập thể - Sinh Viên Công Giáo  Trung Chí">
            <a:extLst>
              <a:ext uri="{FF2B5EF4-FFF2-40B4-BE49-F238E27FC236}">
                <a16:creationId xmlns:a16="http://schemas.microsoft.com/office/drawing/2014/main" xmlns="" id="{E2AF0098-DC4E-43D9-BA5C-026F393B1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48" y="340893"/>
            <a:ext cx="6368717" cy="651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C243397-2789-4689-872E-EEAFA393CFA7}"/>
              </a:ext>
            </a:extLst>
          </p:cNvPr>
          <p:cNvSpPr/>
          <p:nvPr/>
        </p:nvSpPr>
        <p:spPr>
          <a:xfrm>
            <a:off x="4738257" y="2690200"/>
            <a:ext cx="1990927" cy="17749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67" b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5B9BD5"/>
                  </a:outerShdw>
                </a:effectLst>
              </a:rPr>
              <a:t>Khởi </a:t>
            </a:r>
          </a:p>
          <a:p>
            <a:pPr algn="ctr"/>
            <a:r>
              <a:rPr lang="en-US" sz="5467" b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5B9BD5"/>
                  </a:outerShdw>
                </a:effectLst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340811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2464" y="341637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464" y="1152436"/>
            <a:ext cx="115765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Hai nguyên tử Cl liên kết với nhau tạo thành phân tử chlorine</a:t>
            </a:r>
          </a:p>
          <a:p>
            <a:pPr algn="just"/>
            <a:r>
              <a:rPr lang="en-US" sz="360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a. Mỗi nguyên tử Cl cần thêm bao nhiêu electron vào lớp ngoài cùng để có lớp vỏ tương tự khí hiếm?</a:t>
            </a:r>
          </a:p>
          <a:p>
            <a:pPr algn="just"/>
            <a:r>
              <a:rPr lang="en-US" sz="360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b. Hãy vẽ sơ đồ tạo thành liên kết trong phân tử chlorine?</a:t>
            </a:r>
          </a:p>
        </p:txBody>
      </p:sp>
      <p:sp>
        <p:nvSpPr>
          <p:cNvPr id="8" name="Rectangle 7"/>
          <p:cNvSpPr/>
          <p:nvPr/>
        </p:nvSpPr>
        <p:spPr>
          <a:xfrm>
            <a:off x="234464" y="1337102"/>
            <a:ext cx="118026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a) Vì mỗi nguyên tử Cl đều có 7 electron ở lớp vỏ ngoài cùng </a:t>
            </a:r>
            <a:endParaRPr lang="en-US" sz="3200" dirty="0">
              <a:solidFill>
                <a:srgbClr val="0000CC"/>
              </a:solidFill>
              <a:latin typeface="Calibri Light" panose="020F0302020204030204"/>
            </a:endParaRPr>
          </a:p>
          <a:p>
            <a:pPr algn="just"/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=&gt; Cần nhận thêm 1 electron vào lớp vỏ ngoài cùng để có lớp vỏ tương tự khí hiếm</a:t>
            </a:r>
          </a:p>
          <a:p>
            <a:pPr algn="just"/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b) Vì mỗi nguyên tử Cl đều cần nhận thêm 1 electron </a:t>
            </a:r>
            <a:endParaRPr lang="en-US" sz="3200" dirty="0">
              <a:solidFill>
                <a:srgbClr val="0000CC"/>
              </a:solidFill>
              <a:latin typeface="Calibri Light" panose="020F0302020204030204"/>
            </a:endParaRPr>
          </a:p>
          <a:p>
            <a:pPr algn="just"/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=&gt; Khi 2 nguyên tử Cl liên kết với nhau, mỗi nguyên tử sẽ góp 1 electron ở tạo ra đôi electron dùng chung.</a:t>
            </a:r>
            <a:endParaRPr lang="en-US" sz="3200" dirty="0">
              <a:solidFill>
                <a:srgbClr val="0000CC"/>
              </a:solidFill>
              <a:latin typeface="Calibri Light" panose="020F0302020204030204"/>
            </a:endParaRP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Times New Roman (Headings)"/>
              </a:rPr>
              <a:t>* </a:t>
            </a:r>
            <a:r>
              <a:rPr lang="en-US" sz="3200" dirty="0" err="1">
                <a:solidFill>
                  <a:srgbClr val="FF0000"/>
                </a:solidFill>
                <a:latin typeface="Times New Roman (Headings)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 (Headings)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 (Headings)"/>
              </a:rPr>
              <a:t>: </a:t>
            </a:r>
            <a:endParaRPr lang="vi-VN" sz="3200" dirty="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106" y="4568756"/>
            <a:ext cx="7508909" cy="203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0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430" y="815927"/>
            <a:ext cx="8970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2464" y="1539521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9430" y="2458361"/>
            <a:ext cx="120525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5.10, hãy cho biết nguyên tử nước, mỗi nguyên tử H và O có bao nhiêu lớp electron ngoài cùng? </a:t>
            </a:r>
            <a:endParaRPr lang="en-US" sz="3200">
              <a:solidFill>
                <a:srgbClr val="0000CC"/>
              </a:solidFill>
            </a:endParaRPr>
          </a:p>
        </p:txBody>
      </p:sp>
      <p:pic>
        <p:nvPicPr>
          <p:cNvPr id="13" name="Picture 12" descr="Screenshot_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344343" y="4368622"/>
            <a:ext cx="7408376" cy="261252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4792" y="1545463"/>
            <a:ext cx="118772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Quan sát hình 5.10 ta thấy, trong phân tử nước: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Nguyên tử H có 2 hạt màu xanh =&gt; Có 2 electron ở lớp ngoài cùng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Nguyên tử O có 8 hạt màu xanh =&gt; Có 8 electron ở lớp ngoài cùng</a:t>
            </a:r>
            <a:endParaRPr lang="en-US" sz="3600" dirty="0">
              <a:solidFill>
                <a:srgbClr val="C00000"/>
              </a:solidFill>
              <a:latin typeface="Calibri Light" panose="020F030202020403020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Calibri Light" panose="020F0302020204030204"/>
              </a:rPr>
              <a:t> </a:t>
            </a:r>
            <a:r>
              <a:rPr lang="en-US" sz="3600" dirty="0" err="1">
                <a:solidFill>
                  <a:srgbClr val="2313F9"/>
                </a:solidFill>
                <a:latin typeface="Times New Roman (Headings)"/>
              </a:rPr>
              <a:t>Sơ</a:t>
            </a:r>
            <a:r>
              <a:rPr lang="en-US" sz="3600" dirty="0">
                <a:solidFill>
                  <a:srgbClr val="2313F9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2313F9"/>
                </a:solidFill>
                <a:latin typeface="Times New Roman (Headings)"/>
              </a:rPr>
              <a:t>đồ</a:t>
            </a:r>
            <a:r>
              <a:rPr lang="en-US" sz="3600" dirty="0">
                <a:solidFill>
                  <a:srgbClr val="2313F9"/>
                </a:solidFill>
                <a:latin typeface="Times New Roman (Headings)"/>
              </a:rPr>
              <a:t>: </a:t>
            </a:r>
            <a:endParaRPr lang="vi-VN" sz="3600" dirty="0">
              <a:solidFill>
                <a:srgbClr val="2313F9"/>
              </a:solidFill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03795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10" grpId="0"/>
      <p:bldP spid="10" grpId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2464" y="341637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389787"/>
            <a:ext cx="114490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+ Câu 1: </a:t>
            </a:r>
            <a:r>
              <a:rPr lang="en-US" sz="3600">
                <a:solidFill>
                  <a:srgbClr val="2313F9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Mỗi nguyên tử H kết hợp với một nguyên tử Cl tạo thành phân tử hydrogen chloride. Hãy vẽ sơ đồ tạo thành phân tử hydrogen chloride từ nguyên tử H và nguyên tử Cl.</a:t>
            </a:r>
          </a:p>
          <a:p>
            <a:pPr algn="just"/>
            <a:r>
              <a:rPr lang="en-US" sz="3600" b="1">
                <a:solidFill>
                  <a:srgbClr val="FF0000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+ Câu 2: </a:t>
            </a:r>
            <a:r>
              <a:rPr lang="en-US" sz="3600">
                <a:solidFill>
                  <a:srgbClr val="2313F9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Mỗi nguyên tử N kết hợp với ba nguyên tử H tạo thành phân tử ammonia. Hãy vẽ sơ đồ tạo thành liên kết trong phân tử ammonia.</a:t>
            </a:r>
          </a:p>
        </p:txBody>
      </p:sp>
    </p:spTree>
    <p:extLst>
      <p:ext uri="{BB962C8B-B14F-4D97-AF65-F5344CB8AC3E}">
        <p14:creationId xmlns:p14="http://schemas.microsoft.com/office/powerpoint/2010/main" val="223759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024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3604" y="553997"/>
            <a:ext cx="11925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 (Headings)"/>
              </a:rPr>
              <a:t>Câu 1: </a:t>
            </a:r>
            <a:r>
              <a:rPr lang="vi-VN" sz="2800">
                <a:solidFill>
                  <a:srgbClr val="FF0000"/>
                </a:solidFill>
                <a:latin typeface="Times New Roman (Headings)"/>
              </a:rPr>
              <a:t>Sơ đồ tạo thành phân tử hydrogen chloride từ nguyên tử H và Cl:</a:t>
            </a:r>
            <a:endParaRPr lang="en-US" sz="280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052" y="1207161"/>
            <a:ext cx="6410648" cy="18466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183794"/>
            <a:ext cx="11610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 (Headings)"/>
              </a:rPr>
              <a:t>Câu 2: </a:t>
            </a:r>
            <a:r>
              <a:rPr lang="vi-VN" sz="2800">
                <a:solidFill>
                  <a:srgbClr val="FF0000"/>
                </a:solidFill>
                <a:latin typeface="Times New Roman (Headings)"/>
              </a:rPr>
              <a:t>Sơ đồ tạo thành phân tử hydrogen chloride từ nguyên tử H và N:</a:t>
            </a:r>
            <a:endParaRPr lang="en-US" sz="280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97" y="3836958"/>
            <a:ext cx="5743914" cy="286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4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54072"/>
            <a:ext cx="9715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carbon </a:t>
            </a:r>
            <a:r>
              <a:rPr lang="en-US" sz="3200" b="1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dioxide </a:t>
            </a:r>
            <a:endParaRPr lang="en-US" sz="3200" dirty="0">
              <a:solidFill>
                <a:srgbClr val="2313F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762" y="2760019"/>
            <a:ext cx="11610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5.11, hãy cho biết trong phân tử carbon dioxide, nguyên tử C có bao nhiêu electron dùng chung với nguyên  tử O? </a:t>
            </a:r>
            <a:endParaRPr lang="en-US" sz="3600">
              <a:solidFill>
                <a:srgbClr val="2313F9"/>
              </a:solidFill>
            </a:endParaRPr>
          </a:p>
        </p:txBody>
      </p:sp>
      <p:pic>
        <p:nvPicPr>
          <p:cNvPr id="12" name="Picture 11" descr="Screenshot_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11822" y="4097240"/>
            <a:ext cx="10056178" cy="25234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20435" y="1703034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4793" y="2159854"/>
            <a:ext cx="109896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phân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tử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khí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carbon dioxide,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nguyên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tử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cacbon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4 electron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dùng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chung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với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nguyên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tử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O</a:t>
            </a:r>
          </a:p>
          <a:p>
            <a:pPr marL="571500" indent="-571500" algn="just">
              <a:buFontTx/>
              <a:buChar char="-"/>
            </a:pP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Sơ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đồ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90013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9" grpId="1"/>
      <p:bldP spid="14" grpId="0"/>
      <p:bldP spid="14" grpId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4235" y="302859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8726" y="1716650"/>
            <a:ext cx="9563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Hai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N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nitrogen.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nitrogen</a:t>
            </a:r>
            <a:endParaRPr lang="en-US" sz="3600" dirty="0">
              <a:solidFill>
                <a:srgbClr val="0000CC"/>
              </a:solidFill>
              <a:latin typeface="Times New Roman (Headings)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6" y="3994852"/>
            <a:ext cx="9336688" cy="237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0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9242" y="2848501"/>
            <a:ext cx="11886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cộng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hóa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trị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20435" y="1877366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4793" y="1484986"/>
            <a:ext cx="11467476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electron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en-US" sz="3200" dirty="0" smtClean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rắn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lỏng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chảy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861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/>
          <p:nvPr/>
        </p:nvSpPr>
        <p:spPr>
          <a:xfrm>
            <a:off x="3878315" y="2348358"/>
            <a:ext cx="415402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>
              <a:solidFill>
                <a:srgbClr val="0070C0"/>
              </a:solidFill>
            </a:endParaRPr>
          </a:p>
        </p:txBody>
      </p:sp>
      <p:pic>
        <p:nvPicPr>
          <p:cNvPr id="3" name="Google Shape;23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2" y="2309664"/>
            <a:ext cx="866775" cy="96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74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14790" y="3154338"/>
          <a:ext cx="11467478" cy="3368040"/>
        </p:xfrm>
        <a:graphic>
          <a:graphicData uri="http://schemas.openxmlformats.org/drawingml/2006/table">
            <a:tbl>
              <a:tblPr/>
              <a:tblGrid>
                <a:gridCol w="5733739"/>
                <a:gridCol w="5733739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Chất</a:t>
                      </a:r>
                      <a:r>
                        <a:rPr lang="en-US" sz="2800" b="1" dirty="0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cộng</a:t>
                      </a:r>
                      <a:r>
                        <a:rPr lang="en-US" sz="2800" b="1" dirty="0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hóa</a:t>
                      </a:r>
                      <a:r>
                        <a:rPr lang="en-US" sz="2800" b="1" dirty="0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trị</a:t>
                      </a:r>
                      <a:endParaRPr lang="en-US" sz="2800" dirty="0">
                        <a:solidFill>
                          <a:srgbClr val="2313F9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98D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D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D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Chất ion</a:t>
                      </a:r>
                      <a:endParaRPr lang="en-US" sz="2800">
                        <a:solidFill>
                          <a:srgbClr val="2313F9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98D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D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D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vi-VN" sz="280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- Ở điều kiện thường tồn tại ở cả 3 thể: rắn, lỏng, khí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80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Ở điều kiện thường, tồn tại ở thể rắn.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Nhiệt độ sôi, nhiệt độ nóng chảy thấp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Nhiệt độ sôi, nhiệt độ nóng chảy thấp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Không dẫn điện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800" dirty="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Khi tan trong nước tạo ra dung dịch dẫn được điện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76479" y="1052989"/>
            <a:ext cx="956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1. So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sánh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cộng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hóa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trị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ion?</a:t>
            </a:r>
            <a:endParaRPr lang="en-US" sz="3600" dirty="0">
              <a:solidFill>
                <a:srgbClr val="0000CC"/>
              </a:solidFill>
              <a:latin typeface="Times New Roman (Headings)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3785" y="334523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4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1442" y="1088285"/>
            <a:ext cx="118200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mô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sodium oxide? </a:t>
            </a:r>
            <a:endParaRPr lang="en-US" sz="3600" dirty="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00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3785" y="334523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Screenshot_1.png"/>
          <p:cNvPicPr/>
          <p:nvPr/>
        </p:nvPicPr>
        <p:blipFill>
          <a:blip r:embed="rId2"/>
          <a:srcRect l="44050" t="54694" r="18099"/>
          <a:stretch>
            <a:fillRect/>
          </a:stretch>
        </p:blipFill>
        <p:spPr>
          <a:xfrm>
            <a:off x="2704147" y="3474195"/>
            <a:ext cx="7354253" cy="290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1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32" name="AutoShape 8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34" name="AutoShape 10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36" name="AutoShape 12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38" name="AutoShape 14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40" name="AutoShape 16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42" name="AutoShape 18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44" name="AutoShape 20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46" name="AutoShape 22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48" name="AutoShape 24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50" name="AutoShape 26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52" name="AutoShape 28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54" name="AutoShape 30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32770" name="Picture 2" descr="Ảnh động Powerpoint CT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1" y="1"/>
            <a:ext cx="1403535" cy="141393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486508" y="321387"/>
            <a:ext cx="4927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267" b="1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  <a:endParaRPr lang="en-US" sz="4267" b="1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2649" y="1327514"/>
            <a:ext cx="90452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đoán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 ?</a:t>
            </a:r>
            <a:endParaRPr lang="en-US" sz="4000" dirty="0">
              <a:solidFill>
                <a:srgbClr val="2313F9"/>
              </a:solidFill>
            </a:endParaRPr>
          </a:p>
        </p:txBody>
      </p:sp>
      <p:pic>
        <p:nvPicPr>
          <p:cNvPr id="30" name="Picture 2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13" y="2650953"/>
            <a:ext cx="4860680" cy="420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5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186940"/>
            <a:ext cx="5392420" cy="46710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9550" y="95268"/>
            <a:ext cx="51828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2: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sodium oxide? </a:t>
            </a:r>
            <a:endParaRPr lang="en-US" sz="3200" dirty="0">
              <a:solidFill>
                <a:srgbClr val="C0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9750" y="95268"/>
            <a:ext cx="6096000" cy="14754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nitrogen</a:t>
            </a:r>
            <a:endParaRPr lang="en-US" sz="20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Screenshot_18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619750" y="1828482"/>
            <a:ext cx="6039485" cy="198151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76265" y="3810000"/>
            <a:ext cx="603948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 đồ hình thành liên kết trong phân tử carbon dioxide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Screenshot_19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5878830" y="4839176"/>
            <a:ext cx="6122670" cy="1966721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561975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88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52400"/>
            <a:ext cx="8686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82851" y="4427539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altLang="vi-VN">
              <a:solidFill>
                <a:srgbClr val="0000FF"/>
              </a:solidFill>
            </a:endParaRPr>
          </a:p>
          <a:p>
            <a:endParaRPr lang="vi-VN" altLang="vi-VN">
              <a:solidFill>
                <a:srgbClr val="0000FF"/>
              </a:solidFill>
            </a:endParaRPr>
          </a:p>
        </p:txBody>
      </p:sp>
      <p:pic>
        <p:nvPicPr>
          <p:cNvPr id="8196" name="图片 30"/>
          <p:cNvPicPr>
            <a:picLocks noChangeAspect="1"/>
          </p:cNvPicPr>
          <p:nvPr/>
        </p:nvPicPr>
        <p:blipFill>
          <a:blip r:embed="rId5"/>
          <a:srcRect l="41251" t="5185" r="9344" b="24550"/>
          <a:stretch>
            <a:fillRect/>
          </a:stretch>
        </p:blipFill>
        <p:spPr bwMode="auto">
          <a:xfrm>
            <a:off x="3048000" y="2994025"/>
            <a:ext cx="56594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125097" y="3767225"/>
            <a:ext cx="3941805" cy="1606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717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080" y="713032"/>
            <a:ext cx="11820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potassium chloride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4735" y="0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shot_1.png"/>
          <p:cNvPicPr/>
          <p:nvPr/>
        </p:nvPicPr>
        <p:blipFill>
          <a:blip r:embed="rId2"/>
          <a:srcRect t="26493" r="69832" b="4851"/>
          <a:stretch>
            <a:fillRect/>
          </a:stretch>
        </p:blipFill>
        <p:spPr>
          <a:xfrm>
            <a:off x="3717607" y="2309730"/>
            <a:ext cx="4973320" cy="31951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830" y="2219160"/>
            <a:ext cx="11915619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potassium chloride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endParaRPr lang="en-US" sz="28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62" y="3674329"/>
            <a:ext cx="10044359" cy="30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3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4235" y="198084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848" y="916550"/>
            <a:ext cx="114909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2.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khiết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hầu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b)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Khi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cho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đường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ăn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vào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chảo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rồi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đun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nóng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sẽ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thấy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đường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ăn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nhanh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chóng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chuyển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từ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rắn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sang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lỏng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làm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như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vậy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muối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ăn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vẫn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thấy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muối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ăn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ở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rắn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vì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sao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?</a:t>
            </a:r>
            <a:endParaRPr lang="en-US" sz="3600" dirty="0">
              <a:solidFill>
                <a:srgbClr val="0000CC"/>
              </a:solidFill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07280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5825" y="476735"/>
            <a:ext cx="102774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a)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vi-VN" sz="2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Nước </a:t>
            </a:r>
            <a:r>
              <a:rPr lang="vi-V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không dẫn điện vì đâylà hợp chất cộng hóa trị giữa nguyên tử O và 2 nguyên tử H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vi-VN" sz="2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Nước </a:t>
            </a:r>
            <a:r>
              <a:rPr lang="vi-V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biển dẫn điện vì trong nước biển có có thành phần chủ yếu là muối ăn (NaCl): đây là hợp chất ion được tạo bởi kim loại điển hình (Na) và phi kim điển hình (Cl).</a:t>
            </a:r>
          </a:p>
          <a:p>
            <a:pPr algn="just"/>
            <a:r>
              <a:rPr lang="vi-V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b)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vi-VN" sz="2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Đường </a:t>
            </a:r>
            <a:r>
              <a:rPr lang="vi-V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ăn là hợp chất cộng hóa trị giữa các nguyên tử C, H và O =&gt; Nhiệt độ nóng chảy thấp =&gt; Khi đun nóng nhanh chóng chuyển từ thể rắn sang thể lỏng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vi-VN" sz="2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Muối ăn là hợp chất ion được tạo bởi kim loại điển hình (Na) và phi kim điển hình (Cl) =&gt; Nhiệt độ nóng chảy cao =&gt; Khi đun nóng trên chảo muối ăn vẫn ở thể rắn.</a:t>
            </a:r>
            <a:endParaRPr lang="vi-VN" sz="26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2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3" descr="Ngôi nhà hoạt hình, phim hoạt hình png | Klipart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50" y="285749"/>
            <a:ext cx="3305175" cy="336906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3"/>
          <p:cNvSpPr txBox="1"/>
          <p:nvPr/>
        </p:nvSpPr>
        <p:spPr>
          <a:xfrm>
            <a:off x="4663147" y="636677"/>
            <a:ext cx="545240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771900" y="1771650"/>
            <a:ext cx="7400925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srgbClr val="2313F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2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-to-school-1576790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8721" y="1701801"/>
            <a:ext cx="10088381" cy="143641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267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5: </a:t>
            </a:r>
          </a:p>
          <a:p>
            <a:pPr algn="ctr"/>
            <a:r>
              <a:rPr lang="en-US" sz="4267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GIỚI THIỆU VỀ LIÊN KẾT HÓA HỌC </a:t>
            </a:r>
          </a:p>
        </p:txBody>
      </p:sp>
    </p:spTree>
    <p:extLst>
      <p:ext uri="{BB962C8B-B14F-4D97-AF65-F5344CB8AC3E}">
        <p14:creationId xmlns:p14="http://schemas.microsoft.com/office/powerpoint/2010/main" val="39060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8;p6"/>
          <p:cNvGrpSpPr/>
          <p:nvPr/>
        </p:nvGrpSpPr>
        <p:grpSpPr>
          <a:xfrm>
            <a:off x="-126773" y="1169309"/>
            <a:ext cx="12013976" cy="5688693"/>
            <a:chOff x="1" y="5"/>
            <a:chExt cx="10760738" cy="7212182"/>
          </a:xfrm>
        </p:grpSpPr>
        <p:sp>
          <p:nvSpPr>
            <p:cNvPr id="119" name="Google Shape;119;p6"/>
            <p:cNvSpPr/>
            <p:nvPr/>
          </p:nvSpPr>
          <p:spPr>
            <a:xfrm rot="5400000">
              <a:off x="-643226" y="646313"/>
              <a:ext cx="2638473" cy="1352020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0" name="Google Shape;120;p6"/>
            <p:cNvSpPr txBox="1"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prstClr val="black"/>
                </a:buClr>
                <a:buSzPts val="4000"/>
              </a:pPr>
              <a:endParaRPr sz="400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 rot="5400000">
              <a:off x="4829715" y="-3477691"/>
              <a:ext cx="2453328" cy="940871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00"/>
            </a:solidFill>
            <a:ln w="12700" cap="flat" cmpd="sng">
              <a:solidFill>
                <a:srgbClr val="BA8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2" name="Google Shape;122;p6"/>
            <p:cNvSpPr txBox="1"/>
            <p:nvPr/>
          </p:nvSpPr>
          <p:spPr>
            <a:xfrm>
              <a:off x="1352020" y="61286"/>
              <a:ext cx="8372620" cy="1667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333" tIns="32167" rIns="32167" bIns="32167" anchor="ctr" anchorCtr="0">
              <a:noAutofit/>
            </a:bodyPr>
            <a:lstStyle/>
            <a:p>
              <a:pPr marL="285744" lvl="1" indent="-44450">
                <a:lnSpc>
                  <a:spcPct val="90000"/>
                </a:lnSpc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44" lvl="1" indent="-44450">
                <a:lnSpc>
                  <a:spcPct val="90000"/>
                </a:lnSpc>
                <a:spcBef>
                  <a:spcPts val="571"/>
                </a:spcBef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 rot="5400000">
              <a:off x="-629461" y="3532348"/>
              <a:ext cx="2610944" cy="1352020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 w="12700" cap="flat" cmpd="sng">
              <a:solidFill>
                <a:srgbClr val="AC5B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4" name="Google Shape;124;p6"/>
            <p:cNvSpPr txBox="1"/>
            <p:nvPr/>
          </p:nvSpPr>
          <p:spPr>
            <a:xfrm>
              <a:off x="1" y="2419614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prstClr val="black"/>
                </a:buClr>
                <a:buSzPts val="4000"/>
              </a:pPr>
              <a:endParaRPr sz="400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 rot="5400000">
              <a:off x="5217806" y="-962893"/>
              <a:ext cx="1677147" cy="940871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126;p6"/>
            <p:cNvSpPr txBox="1"/>
            <p:nvPr/>
          </p:nvSpPr>
          <p:spPr>
            <a:xfrm>
              <a:off x="1352020" y="1804891"/>
              <a:ext cx="8372620" cy="113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333" tIns="32167" rIns="32167" bIns="32167" anchor="ctr" anchorCtr="0">
              <a:noAutofit/>
            </a:bodyPr>
            <a:lstStyle/>
            <a:p>
              <a:pPr marL="285744" lvl="1" indent="-44450">
                <a:lnSpc>
                  <a:spcPct val="90000"/>
                </a:lnSpc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44" lvl="1" indent="-44450">
                <a:lnSpc>
                  <a:spcPct val="90000"/>
                </a:lnSpc>
                <a:spcBef>
                  <a:spcPts val="571"/>
                </a:spcBef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 rot="5400000">
              <a:off x="-361314" y="5498850"/>
              <a:ext cx="2074655" cy="135202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128;p6"/>
            <p:cNvSpPr txBox="1"/>
            <p:nvPr/>
          </p:nvSpPr>
          <p:spPr>
            <a:xfrm>
              <a:off x="1" y="4160131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prstClr val="black"/>
                </a:buClr>
                <a:buSzPts val="4000"/>
              </a:pPr>
              <a:endParaRPr sz="400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 rot="5400000">
              <a:off x="5428656" y="1079158"/>
              <a:ext cx="1255448" cy="9408719"/>
            </a:xfrm>
            <a:prstGeom prst="round2SameRect">
              <a:avLst>
                <a:gd name="adj1" fmla="val 16667"/>
                <a:gd name="adj2" fmla="val 0"/>
              </a:avLst>
            </a:prstGeom>
            <a:gradFill>
              <a:gsLst>
                <a:gs pos="0">
                  <a:srgbClr val="70A5DA"/>
                </a:gs>
                <a:gs pos="50000">
                  <a:srgbClr val="539BDB"/>
                </a:gs>
                <a:gs pos="100000">
                  <a:srgbClr val="4288C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" name="Google Shape;130;p6"/>
            <p:cNvSpPr txBox="1"/>
            <p:nvPr/>
          </p:nvSpPr>
          <p:spPr>
            <a:xfrm>
              <a:off x="1514182" y="5626137"/>
              <a:ext cx="8372620" cy="113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333" tIns="32167" rIns="32167" bIns="32167" anchor="ctr" anchorCtr="0">
              <a:noAutofit/>
            </a:bodyPr>
            <a:lstStyle/>
            <a:p>
              <a:pPr marL="285744" lvl="1" indent="-44450">
                <a:lnSpc>
                  <a:spcPct val="90000"/>
                </a:lnSpc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44" lvl="1" indent="-44450">
                <a:lnSpc>
                  <a:spcPct val="90000"/>
                </a:lnSpc>
                <a:spcBef>
                  <a:spcPts val="571"/>
                </a:spcBef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" name="Google Shape;130;p6"/>
            <p:cNvSpPr txBox="1"/>
            <p:nvPr/>
          </p:nvSpPr>
          <p:spPr>
            <a:xfrm>
              <a:off x="1514182" y="5513831"/>
              <a:ext cx="8372620" cy="1132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333" tIns="32167" rIns="32167" bIns="32167" anchor="ctr" anchorCtr="0">
              <a:noAutofit/>
            </a:bodyPr>
            <a:lstStyle/>
            <a:p>
              <a:pPr marL="285744" lvl="1" indent="-44450">
                <a:lnSpc>
                  <a:spcPct val="90000"/>
                </a:lnSpc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44" lvl="1" indent="-44450">
                <a:lnSpc>
                  <a:spcPct val="90000"/>
                </a:lnSpc>
                <a:spcBef>
                  <a:spcPts val="571"/>
                </a:spcBef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31" name="Google Shape;131;p6"/>
          <p:cNvSpPr txBox="1"/>
          <p:nvPr/>
        </p:nvSpPr>
        <p:spPr>
          <a:xfrm>
            <a:off x="4267201" y="146419"/>
            <a:ext cx="4225636" cy="748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267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MỤC TIÊU</a:t>
            </a:r>
            <a:endParaRPr sz="4267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3745" y="1313137"/>
            <a:ext cx="10543457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" marR="29845" algn="just">
              <a:lnSpc>
                <a:spcPct val="115000"/>
              </a:lnSpc>
              <a:spcBef>
                <a:spcPts val="280"/>
              </a:spcBef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spc="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spc="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spc="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spc="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spc="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spc="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spc="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hiếm;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spc="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spc="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spc="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spc="3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spc="4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spc="4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spc="4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ếm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4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(Áp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4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400" spc="3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4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spc="4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400" spc="3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4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200" spc="2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pc="2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1200" spc="2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O,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spc="-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3744" y="3426367"/>
            <a:ext cx="10543457" cy="135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" marR="31750" algn="just">
              <a:lnSpc>
                <a:spcPct val="114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 ion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7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(Áp</a:t>
            </a:r>
            <a:r>
              <a:rPr lang="en-US" sz="2400" spc="7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spc="7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NaCl,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r>
              <a:rPr lang="en-US" sz="2400" spc="-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,…).</a:t>
            </a:r>
            <a:endParaRPr lang="en-US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92699" y="5301042"/>
            <a:ext cx="104945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ion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800" spc="-4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trị.</a:t>
            </a:r>
            <a:endParaRPr lang="en-US" sz="2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5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4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/>
        </p:nvSpPr>
        <p:spPr>
          <a:xfrm>
            <a:off x="3643449" y="218724"/>
            <a:ext cx="698467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CẤU TRÚC BÀI HỌC</a:t>
            </a:r>
            <a:endParaRPr sz="2800">
              <a:solidFill>
                <a:prstClr val="black"/>
              </a:solidFill>
            </a:endParaRPr>
          </a:p>
        </p:txBody>
      </p:sp>
      <p:grpSp>
        <p:nvGrpSpPr>
          <p:cNvPr id="2" name="Google Shape;138;p7"/>
          <p:cNvGrpSpPr/>
          <p:nvPr/>
        </p:nvGrpSpPr>
        <p:grpSpPr>
          <a:xfrm>
            <a:off x="-5629479" y="-450171"/>
            <a:ext cx="16624352" cy="8186013"/>
            <a:chOff x="-6875181" y="-1051632"/>
            <a:chExt cx="16624352" cy="8186013"/>
          </a:xfrm>
        </p:grpSpPr>
        <p:sp>
          <p:nvSpPr>
            <p:cNvPr id="139" name="Google Shape;139;p7"/>
            <p:cNvSpPr/>
            <p:nvPr/>
          </p:nvSpPr>
          <p:spPr>
            <a:xfrm>
              <a:off x="-6875181" y="-1051632"/>
              <a:ext cx="8186013" cy="8186013"/>
            </a:xfrm>
            <a:prstGeom prst="blockArc">
              <a:avLst>
                <a:gd name="adj1" fmla="val 18900000"/>
                <a:gd name="adj2" fmla="val 2700000"/>
                <a:gd name="adj3" fmla="val 264"/>
              </a:avLst>
            </a:prstGeom>
            <a:noFill/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44285" y="608274"/>
              <a:ext cx="8904885" cy="12165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141;p7"/>
            <p:cNvSpPr txBox="1"/>
            <p:nvPr/>
          </p:nvSpPr>
          <p:spPr>
            <a:xfrm>
              <a:off x="844285" y="608274"/>
              <a:ext cx="8904885" cy="121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7500" tIns="220133" rIns="220133" bIns="2201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prstClr val="black"/>
                </a:buClr>
                <a:buSzPts val="6500"/>
              </a:pPr>
              <a:endParaRPr sz="4267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83941" y="456206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1286501" y="2433099"/>
              <a:ext cx="8462669" cy="1216549"/>
            </a:xfrm>
            <a:prstGeom prst="rect">
              <a:avLst/>
            </a:prstGeom>
            <a:solidFill>
              <a:srgbClr val="2EE8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144;p7"/>
            <p:cNvSpPr txBox="1"/>
            <p:nvPr/>
          </p:nvSpPr>
          <p:spPr>
            <a:xfrm>
              <a:off x="1286501" y="2433099"/>
              <a:ext cx="8462669" cy="121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7500" tIns="220133" rIns="220133" bIns="2201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prstClr val="black"/>
                </a:buClr>
                <a:buSzPts val="6500"/>
              </a:pPr>
              <a:endParaRPr sz="6533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526157" y="2281030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2EE8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44285" y="4257923"/>
              <a:ext cx="8904885" cy="1216549"/>
            </a:xfrm>
            <a:prstGeom prst="rect">
              <a:avLst/>
            </a:prstGeom>
            <a:solidFill>
              <a:srgbClr val="5999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147;p7"/>
            <p:cNvSpPr txBox="1"/>
            <p:nvPr/>
          </p:nvSpPr>
          <p:spPr>
            <a:xfrm>
              <a:off x="844285" y="4257923"/>
              <a:ext cx="8904885" cy="121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7500" tIns="220133" rIns="220133" bIns="2201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prstClr val="black"/>
                </a:buClr>
                <a:buSzPts val="6500"/>
              </a:pPr>
              <a:endParaRPr sz="4267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83941" y="4105854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5999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pic>
        <p:nvPicPr>
          <p:cNvPr id="18" name="Google Shape;2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249" y="1298897"/>
            <a:ext cx="11334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5465" y="3194362"/>
            <a:ext cx="11334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8921" y="4990553"/>
            <a:ext cx="1133475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844075" y="1188087"/>
            <a:ext cx="81507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6060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ĐẶC ĐIỂM CẤU TẠO VỎ NGUYÊN TỬ KHÍ HIẾM</a:t>
            </a:r>
            <a:endParaRPr lang="en-US" sz="4000" dirty="0">
              <a:solidFill>
                <a:srgbClr val="06060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8546" y="3357647"/>
            <a:ext cx="3737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 KẾT ION</a:t>
            </a:r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9608" y="5113715"/>
            <a:ext cx="6734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 KẾT CỘNG HÓA TRỊ </a:t>
            </a:r>
            <a:endParaRPr lang="en-US" sz="40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6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4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/>
          <p:nvPr/>
        </p:nvSpPr>
        <p:spPr>
          <a:xfrm>
            <a:off x="1752600" y="2819401"/>
            <a:ext cx="907274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 KIẾN THỨC</a:t>
            </a:r>
            <a:endParaRPr>
              <a:solidFill>
                <a:srgbClr val="0070C0"/>
              </a:solidFill>
            </a:endParaRPr>
          </a:p>
        </p:txBody>
      </p:sp>
      <p:pic>
        <p:nvPicPr>
          <p:cNvPr id="3" name="Google Shape;23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1" y="2698268"/>
            <a:ext cx="866775" cy="96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1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shot_3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731363" y="2082358"/>
            <a:ext cx="8193687" cy="347899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648467" y="2763947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21819" y="4007602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40726" y="2440369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40726" y="4251949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446247" y="3322558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681509" y="4007602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666519" y="2710213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838668" y="2719944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048530" y="3343530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799943" y="4012859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225433" y="2003001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225433" y="4641694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389674" y="3343530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999929" y="2302429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9063220" y="4265063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287508" y="4187484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044750" y="3352778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357253" y="2411113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30891" y="5365725"/>
            <a:ext cx="2112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electron</a:t>
            </a:r>
            <a:endParaRPr lang="en-US" sz="3600">
              <a:solidFill>
                <a:srgbClr val="2313F9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16267" y="5385219"/>
            <a:ext cx="2112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 electron</a:t>
            </a:r>
            <a:endParaRPr lang="en-US" sz="3600">
              <a:solidFill>
                <a:srgbClr val="2313F9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19503" y="5358504"/>
            <a:ext cx="2112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 electron</a:t>
            </a:r>
            <a:endParaRPr lang="en-US" sz="3600">
              <a:solidFill>
                <a:srgbClr val="2313F9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9902" y="301229"/>
            <a:ext cx="120420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electron ở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vỏ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hiếm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4000" b="1" dirty="0">
              <a:solidFill>
                <a:srgbClr val="2313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3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4853" y="1707415"/>
            <a:ext cx="116473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vỏ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hiếm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8 electron (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helium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electron),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vỏ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bền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2981" y="864832"/>
            <a:ext cx="10174708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 ĐIỂM CẤU TẠO VỎ NGUYÊN TỬ KHÍ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HIẾM 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3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691039285,D:\Bài dự thi eleaning hbh 2016-2017\Chuong I 7 Hinh binh hanh\Media.ppcx"/>
  <p:tag name="ISPRING_CUSTOM_TIMING_USED" val="1"/>
  <p:tag name="GENSWF_SLIDE_TITLE" val="KIỂM TRA BÀI CŨ"/>
  <p:tag name="GENSWF_ADVANCE_TIME" val="6.64"/>
  <p:tag name="ISPRING_SLIDE_INDENT_LEVEL" val="0"/>
  <p:tag name="TIMING" val="|2.691|3.946"/>
  <p:tag name="ISPRING_SLIDE_ID_2" val="{8C52A501-15A3-435F-8B04-6C208BD420B2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1835</Words>
  <Application>Microsoft Office PowerPoint</Application>
  <PresentationFormat>Widescreen</PresentationFormat>
  <Paragraphs>163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宋体</vt:lpstr>
      <vt:lpstr>Arial</vt:lpstr>
      <vt:lpstr>Calibri</vt:lpstr>
      <vt:lpstr>Calibri Light</vt:lpstr>
      <vt:lpstr>Symbol</vt:lpstr>
      <vt:lpstr>Times New Roman</vt:lpstr>
      <vt:lpstr>Times New Roman (Headings)</vt:lpstr>
      <vt:lpstr>VNI-Times</vt:lpstr>
      <vt:lpstr>思源黑体 Heavy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</cp:revision>
  <dcterms:created xsi:type="dcterms:W3CDTF">2022-07-16T15:16:06Z</dcterms:created>
  <dcterms:modified xsi:type="dcterms:W3CDTF">2022-07-17T08:21:05Z</dcterms:modified>
</cp:coreProperties>
</file>