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71" r:id="rId3"/>
    <p:sldId id="266" r:id="rId4"/>
    <p:sldId id="270" r:id="rId5"/>
    <p:sldId id="272" r:id="rId6"/>
    <p:sldId id="273" r:id="rId7"/>
    <p:sldId id="274" r:id="rId8"/>
    <p:sldId id="275" r:id="rId9"/>
    <p:sldId id="280" r:id="rId10"/>
    <p:sldId id="278" r:id="rId11"/>
    <p:sldId id="256" r:id="rId12"/>
    <p:sldId id="276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233DD-18BF-4076-98CE-B5F99520B4DE}" type="datetimeFigureOut">
              <a:rPr lang="vi-VN" smtClean="0"/>
              <a:t>05/04/2024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5F370-09E9-44C2-9DD2-D8988C3234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6668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DFB59-39B3-4FB3-B97B-76B3A9D9B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E48C1C-7564-48E1-995F-0288AF6E80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BE8E0-EEB5-4698-827E-97410053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AB79-9DCB-4E1B-BD7C-C6A5337DC8E7}" type="datetimeFigureOut">
              <a:rPr lang="vi-VN" smtClean="0"/>
              <a:t>05/04/2024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7A3E6-7F8A-4AA4-A286-023F11C6A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64512-C9F0-4DD6-942C-B8B508209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EA61-180A-41DF-A046-6FFAC403B5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1560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FC6A1-0FC3-4898-A872-7EF0FB355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3967B4-EE0C-4344-A0FA-9466D4C7E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D1BDA-BEAA-4530-963C-B9810B56B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AB79-9DCB-4E1B-BD7C-C6A5337DC8E7}" type="datetimeFigureOut">
              <a:rPr lang="vi-VN" smtClean="0"/>
              <a:t>05/04/2024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0A6C5-368B-410F-A2DD-7E83BBEBC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A1950-C6F3-4889-ABAA-D57089AAC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EA61-180A-41DF-A046-6FFAC403B5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5887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E02EA4-D87B-4053-A3B8-022DB69C0B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0BA8EA-C8BF-41E4-87F5-1E30A2F30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3B4E6-F48D-480A-82F5-99F0218F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AB79-9DCB-4E1B-BD7C-C6A5337DC8E7}" type="datetimeFigureOut">
              <a:rPr lang="vi-VN" smtClean="0"/>
              <a:t>05/04/2024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4601F-59AF-438D-813A-981A727D9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0B6FB-4B39-41BD-9CC6-06EEA76F6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EA61-180A-41DF-A046-6FFAC403B5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873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00EF3-1C3B-49B1-8F85-E9B3CA6B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1AC32-B798-44F3-8CD7-A28BEEB69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4362C-3109-41EB-BEFC-926C8265F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AB79-9DCB-4E1B-BD7C-C6A5337DC8E7}" type="datetimeFigureOut">
              <a:rPr lang="vi-VN" smtClean="0"/>
              <a:t>05/04/2024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AFC44-CAB8-4E20-BFE2-4ECF6B5D3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B78BE-8005-46A5-A2DC-D57497251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EA61-180A-41DF-A046-6FFAC403B5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8315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F4845-2110-4F08-9A4D-FACD79FEE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54BAF-B735-4A19-A2A9-8A0135ACF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B37E1-9EA1-4EAE-95A7-E82783AC9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AB79-9DCB-4E1B-BD7C-C6A5337DC8E7}" type="datetimeFigureOut">
              <a:rPr lang="vi-VN" smtClean="0"/>
              <a:t>05/04/2024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0796E-1BAD-44EA-8E1E-9280603D5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47833-28B4-447F-8B23-F5E9B2A98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EA61-180A-41DF-A046-6FFAC403B5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369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31C70-C1F8-47A8-8DA2-D271303C9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D26E2-50E2-4370-8AE7-0B063CEFD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1B68C-C477-4A14-9ADC-F1207B188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821B7-F5A7-4A12-8D1B-98EB2881B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AB79-9DCB-4E1B-BD7C-C6A5337DC8E7}" type="datetimeFigureOut">
              <a:rPr lang="vi-VN" smtClean="0"/>
              <a:t>05/04/2024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F4FEF4-FA6A-4CD1-AF03-088F285A6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D0B970-93F7-45BD-8BB4-054005DAC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EA61-180A-41DF-A046-6FFAC403B5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9055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C5F4A-C430-45A5-954A-78374112F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3D5E3-67DC-4EB7-9E12-3F96893AD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E1A17-8766-400D-9168-3656ED3D4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A36183-E89C-4241-8CB4-A8B0FFB1FE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60CD3C-365F-44C8-9DF7-09A937F96C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9E6B17-E4AF-4858-BC98-8B8FB5E2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AB79-9DCB-4E1B-BD7C-C6A5337DC8E7}" type="datetimeFigureOut">
              <a:rPr lang="vi-VN" smtClean="0"/>
              <a:t>05/04/2024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10E05C-8293-44D8-AECB-3B00153E7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525FFC-6BF5-44CA-B1E7-95C77361C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EA61-180A-41DF-A046-6FFAC403B5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6888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1D0FF-1E6A-44AE-8347-2380854DD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E58F0-47A5-41D4-998A-5A49BABD2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AB79-9DCB-4E1B-BD7C-C6A5337DC8E7}" type="datetimeFigureOut">
              <a:rPr lang="vi-VN" smtClean="0"/>
              <a:t>05/04/2024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3063D9-EF00-4A1A-889A-13BADB381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B596F7-8C6C-4EC7-A5DF-E98344C4A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EA61-180A-41DF-A046-6FFAC403B5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9030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426AF-95AC-4C50-85A4-4D0171158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AB79-9DCB-4E1B-BD7C-C6A5337DC8E7}" type="datetimeFigureOut">
              <a:rPr lang="vi-VN" smtClean="0"/>
              <a:t>05/04/2024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779F4A-19D2-4CA8-B8CD-7E834AF40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BEF6F-4F7D-4C4C-AC2A-D036FC9E6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EA61-180A-41DF-A046-6FFAC403B5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724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3947B-B5C4-4926-A2E1-4231AAE87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1C456-A3A2-4CAA-990B-074279EC9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6B125B-DD7C-4A88-9DDB-3EFC679E8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CB69D-9F20-4CFD-8AC3-62C9D6534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AB79-9DCB-4E1B-BD7C-C6A5337DC8E7}" type="datetimeFigureOut">
              <a:rPr lang="vi-VN" smtClean="0"/>
              <a:t>05/04/2024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664ECC-7D2A-4195-AB87-B890EB845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3A9BB-6A73-421F-BC52-A94583356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EA61-180A-41DF-A046-6FFAC403B5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0451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EC1F3-6B35-47B9-A8E3-6AB166E29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0E8FC-D5D8-498A-AFD8-90593F346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57D4-D4CC-4121-A354-867D3E1BD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9D9DE-1212-428F-8BA9-D1533947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AB79-9DCB-4E1B-BD7C-C6A5337DC8E7}" type="datetimeFigureOut">
              <a:rPr lang="vi-VN" smtClean="0"/>
              <a:t>05/04/2024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ECCB8-DCC6-4381-BCD8-3D7A75C71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186C2-9C9E-485D-9B30-0BA0F08AE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EA61-180A-41DF-A046-6FFAC403B5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220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A05CD8-F502-48A5-81DD-C41727850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CBD4B-7080-4ED6-8848-AD3FF86AA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7AE78-BBD7-4B8A-98E6-988D4D90DB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0AB79-9DCB-4E1B-BD7C-C6A5337DC8E7}" type="datetimeFigureOut">
              <a:rPr lang="vi-VN" smtClean="0"/>
              <a:t>05/04/2024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76EEC-2A25-4BF4-87C6-B64133111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52790-8693-4C34-ABE2-62BA111E0D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0EA61-180A-41DF-A046-6FFAC403B5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978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E652D16-FB74-4FF4-911A-7DB5F19CE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9464CE-D670-47C0-8C61-3E8EC5B4B604}"/>
              </a:ext>
            </a:extLst>
          </p:cNvPr>
          <p:cNvSpPr txBox="1"/>
          <p:nvPr/>
        </p:nvSpPr>
        <p:spPr>
          <a:xfrm>
            <a:off x="1108831" y="1207441"/>
            <a:ext cx="4915128" cy="64633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70C0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</a:t>
            </a:r>
            <a:endParaRPr lang="vi-V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7A6CC6-9272-404C-A013-8D0549EC13E6}"/>
              </a:ext>
            </a:extLst>
          </p:cNvPr>
          <p:cNvSpPr txBox="1"/>
          <p:nvPr/>
        </p:nvSpPr>
        <p:spPr>
          <a:xfrm>
            <a:off x="5502983" y="2738047"/>
            <a:ext cx="6133494" cy="175432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5">
                <a:lumMod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GIỜ HỌC ĐỊA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 </a:t>
            </a:r>
          </a:p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Vũ Thị Thủy</a:t>
            </a:r>
          </a:p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7 – năm học 2023 - 2024</a:t>
            </a:r>
            <a:endParaRPr lang="vi-V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545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0B8B4C-468E-4AA6-9E3B-4345DD49B019}"/>
              </a:ext>
            </a:extLst>
          </p:cNvPr>
          <p:cNvSpPr txBox="1"/>
          <p:nvPr/>
        </p:nvSpPr>
        <p:spPr>
          <a:xfrm>
            <a:off x="2954214" y="1589650"/>
            <a:ext cx="6006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t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9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8A7F18-1452-4112-BFBC-47932F720F61}"/>
              </a:ext>
            </a:extLst>
          </p:cNvPr>
          <p:cNvSpPr txBox="1"/>
          <p:nvPr/>
        </p:nvSpPr>
        <p:spPr>
          <a:xfrm>
            <a:off x="4360984" y="492369"/>
            <a:ext cx="25384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E85DE9-6318-45F3-BDC9-2965BDF6B6D1}"/>
              </a:ext>
            </a:extLst>
          </p:cNvPr>
          <p:cNvSpPr/>
          <p:nvPr/>
        </p:nvSpPr>
        <p:spPr>
          <a:xfrm>
            <a:off x="886265" y="1077144"/>
            <a:ext cx="10156873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vi-VN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 vào hình 2 SGK trang 1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r>
              <a:rPr lang="vi-VN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hãy lựa chọn đáp án đúng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744156-BD6A-476B-8C01-B5333002E836}"/>
              </a:ext>
            </a:extLst>
          </p:cNvPr>
          <p:cNvSpPr/>
          <p:nvPr/>
        </p:nvSpPr>
        <p:spPr>
          <a:xfrm>
            <a:off x="1470072" y="1981384"/>
            <a:ext cx="7610622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Phần lớn diện tích châu Mỹ có mật độ dân số </a:t>
            </a:r>
            <a:endParaRPr lang="vi-V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9F20DB-072F-4E92-8BD7-F13F0BE5963D}"/>
              </a:ext>
            </a:extLst>
          </p:cNvPr>
          <p:cNvSpPr/>
          <p:nvPr/>
        </p:nvSpPr>
        <p:spPr>
          <a:xfrm>
            <a:off x="1280159" y="3110718"/>
            <a:ext cx="3995224" cy="63656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dưới 5 người/km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CB13FA-8FD2-427C-85A3-CB05CCBBDDCB}"/>
              </a:ext>
            </a:extLst>
          </p:cNvPr>
          <p:cNvSpPr/>
          <p:nvPr/>
        </p:nvSpPr>
        <p:spPr>
          <a:xfrm>
            <a:off x="6447692" y="3110717"/>
            <a:ext cx="3995224" cy="63656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từ 5 đến 25 người/km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6218E37-69C8-4910-A7FB-4957CF44AEB5}"/>
              </a:ext>
            </a:extLst>
          </p:cNvPr>
          <p:cNvSpPr/>
          <p:nvPr/>
        </p:nvSpPr>
        <p:spPr>
          <a:xfrm>
            <a:off x="1280159" y="4503583"/>
            <a:ext cx="3995224" cy="63656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từ 26 đến 250 người/k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E04D9E2-F387-4046-A0F4-BE8768030060}"/>
              </a:ext>
            </a:extLst>
          </p:cNvPr>
          <p:cNvSpPr/>
          <p:nvPr/>
        </p:nvSpPr>
        <p:spPr>
          <a:xfrm>
            <a:off x="6447692" y="4472093"/>
            <a:ext cx="3995224" cy="63656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trên 250 người/km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AE7969-21E2-42B6-93DB-E15451549945}"/>
              </a:ext>
            </a:extLst>
          </p:cNvPr>
          <p:cNvSpPr/>
          <p:nvPr/>
        </p:nvSpPr>
        <p:spPr>
          <a:xfrm>
            <a:off x="1413485" y="1971235"/>
            <a:ext cx="8194433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Phần lớn khu vực phía bắc châu Phi có mật độ dân số </a:t>
            </a:r>
            <a:endParaRPr lang="vi-V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026657-8C92-4E43-9396-0AF320B82C36}"/>
              </a:ext>
            </a:extLst>
          </p:cNvPr>
          <p:cNvSpPr/>
          <p:nvPr/>
        </p:nvSpPr>
        <p:spPr>
          <a:xfrm>
            <a:off x="1413485" y="1961086"/>
            <a:ext cx="8048998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spcAft>
                <a:spcPts val="500"/>
              </a:spcAft>
            </a:pP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Phần lớn diện tích đất nước Ấn Độ có mật độ dân số </a:t>
            </a:r>
            <a:endParaRPr lang="vi-V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E215EA-8E50-4560-8FA6-C5D460E02E29}"/>
              </a:ext>
            </a:extLst>
          </p:cNvPr>
          <p:cNvSpPr/>
          <p:nvPr/>
        </p:nvSpPr>
        <p:spPr>
          <a:xfrm>
            <a:off x="1456004" y="1950937"/>
            <a:ext cx="7935827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spcAft>
                <a:spcPts val="5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Phần lớn diện tích nước Việt Nam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mật độ dân số </a:t>
            </a:r>
            <a:endParaRPr lang="vi-V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3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xit" presetSubtype="32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3" presetClass="exit" presetSubtype="32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xit" presetSubtype="32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xit" presetSubtype="32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53" presetClass="exit" presetSubtype="32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6" grpId="1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  <p:bldP spid="8" grpId="7" animBg="1"/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D42C37-F3D2-47A3-B930-50459E867431}"/>
              </a:ext>
            </a:extLst>
          </p:cNvPr>
          <p:cNvSpPr txBox="1"/>
          <p:nvPr/>
        </p:nvSpPr>
        <p:spPr>
          <a:xfrm>
            <a:off x="4670473" y="562708"/>
            <a:ext cx="2363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vi-VN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222482-9BBD-4159-B365-B326954987BD}"/>
              </a:ext>
            </a:extLst>
          </p:cNvPr>
          <p:cNvSpPr/>
          <p:nvPr/>
        </p:nvSpPr>
        <p:spPr>
          <a:xfrm>
            <a:off x="1252024" y="1366897"/>
            <a:ext cx="10072468" cy="312194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một trong hai nhiệm vụ sau:</a:t>
            </a:r>
            <a:endParaRPr lang="vi-VN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Cho biết sự gia tăng dân số thế giới quá nhanh sẽ dẫn tới những hậu quả gì về đời sống, sản xuất và môi trường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3, 4 SBT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62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(HS </a:t>
            </a:r>
            <a:r>
              <a:rPr lang="en-US" sz="32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vi-VN" sz="24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25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771B4F-3A9B-4548-B454-58D07922C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439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9A2194-3933-4982-A27B-758F686DD2F8}"/>
              </a:ext>
            </a:extLst>
          </p:cNvPr>
          <p:cNvSpPr txBox="1"/>
          <p:nvPr/>
        </p:nvSpPr>
        <p:spPr>
          <a:xfrm>
            <a:off x="590842" y="365760"/>
            <a:ext cx="11840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27. </a:t>
            </a:r>
            <a:r>
              <a:rPr lang="vi-VN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 SỐ VÀ SỰ PHÂN B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Ố </a:t>
            </a:r>
            <a:r>
              <a:rPr lang="vi-VN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 C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 </a:t>
            </a:r>
            <a:r>
              <a:rPr lang="vi-VN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 THẾ GIỚI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0435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E16E73-BE7B-4E9D-82A1-3678C90DEC80}"/>
              </a:ext>
            </a:extLst>
          </p:cNvPr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970" t="47559" r="33447" b="27246"/>
          <a:stretch/>
        </p:blipFill>
        <p:spPr bwMode="auto">
          <a:xfrm>
            <a:off x="5744308" y="239152"/>
            <a:ext cx="6447692" cy="624605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31C938-7ACC-4736-B214-3C7876490CC3}"/>
              </a:ext>
            </a:extLst>
          </p:cNvPr>
          <p:cNvSpPr txBox="1"/>
          <p:nvPr/>
        </p:nvSpPr>
        <p:spPr>
          <a:xfrm>
            <a:off x="562708" y="870188"/>
            <a:ext cx="3545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vi-VN" sz="28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2FF76A-B4C9-446A-857F-9C8193FB8EF0}"/>
              </a:ext>
            </a:extLst>
          </p:cNvPr>
          <p:cNvSpPr txBox="1"/>
          <p:nvPr/>
        </p:nvSpPr>
        <p:spPr>
          <a:xfrm>
            <a:off x="562708" y="1536561"/>
            <a:ext cx="4107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rrow: Notched Right 6">
            <a:extLst>
              <a:ext uri="{FF2B5EF4-FFF2-40B4-BE49-F238E27FC236}">
                <a16:creationId xmlns:a16="http://schemas.microsoft.com/office/drawing/2014/main" id="{36B796FF-C011-4AE6-936D-5C5484F7A15A}"/>
              </a:ext>
            </a:extLst>
          </p:cNvPr>
          <p:cNvSpPr/>
          <p:nvPr/>
        </p:nvSpPr>
        <p:spPr>
          <a:xfrm>
            <a:off x="0" y="2264489"/>
            <a:ext cx="5584873" cy="302455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đ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thể hiện nội dung gì?</a:t>
            </a:r>
            <a:endParaRPr lang="vi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355905-1869-49C9-BBFB-C80A0D207E49}"/>
              </a:ext>
            </a:extLst>
          </p:cNvPr>
          <p:cNvSpPr txBox="1"/>
          <p:nvPr/>
        </p:nvSpPr>
        <p:spPr>
          <a:xfrm>
            <a:off x="7427740" y="5939134"/>
            <a:ext cx="4065563" cy="4001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vi-VN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43E0633-F76A-4310-8805-C99B42C1DEDF}"/>
              </a:ext>
            </a:extLst>
          </p:cNvPr>
          <p:cNvSpPr/>
          <p:nvPr/>
        </p:nvSpPr>
        <p:spPr>
          <a:xfrm>
            <a:off x="201639" y="2121336"/>
            <a:ext cx="5458264" cy="3404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 ngang và trục dọc của biểu đ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thể hiện các đối tượng nào?</a:t>
            </a:r>
            <a:endParaRPr lang="vi-VN" sz="2400" dirty="0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5FE25D56-DE8F-481E-BCA3-6252D440818F}"/>
              </a:ext>
            </a:extLst>
          </p:cNvPr>
          <p:cNvSpPr/>
          <p:nvPr/>
        </p:nvSpPr>
        <p:spPr>
          <a:xfrm>
            <a:off x="6307016" y="1461745"/>
            <a:ext cx="2147667" cy="7344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llout: Down Arrow 12">
            <a:extLst>
              <a:ext uri="{FF2B5EF4-FFF2-40B4-BE49-F238E27FC236}">
                <a16:creationId xmlns:a16="http://schemas.microsoft.com/office/drawing/2014/main" id="{FA6F2949-6233-4EB4-8F50-2DEF6D149EF7}"/>
              </a:ext>
            </a:extLst>
          </p:cNvPr>
          <p:cNvSpPr/>
          <p:nvPr/>
        </p:nvSpPr>
        <p:spPr>
          <a:xfrm>
            <a:off x="6513343" y="2541981"/>
            <a:ext cx="1800664" cy="243798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2737587-536A-421A-88E2-533BA6F4B60E}"/>
              </a:ext>
            </a:extLst>
          </p:cNvPr>
          <p:cNvSpPr/>
          <p:nvPr/>
        </p:nvSpPr>
        <p:spPr>
          <a:xfrm>
            <a:off x="201639" y="2264489"/>
            <a:ext cx="5458264" cy="28814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cao các cột cho biết đi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gì?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dirty="0"/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C3549FD2-B0F4-4673-9CA5-93774C4AD9EB}"/>
              </a:ext>
            </a:extLst>
          </p:cNvPr>
          <p:cNvSpPr/>
          <p:nvPr/>
        </p:nvSpPr>
        <p:spPr>
          <a:xfrm>
            <a:off x="8337451" y="342649"/>
            <a:ext cx="2616592" cy="1345474"/>
          </a:xfrm>
          <a:prstGeom prst="wedgeRoundRectCallout">
            <a:avLst>
              <a:gd name="adj1" fmla="val 32324"/>
              <a:gd name="adj2" fmla="val 1196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360888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8613888-4A3D-46DA-8543-8F75064AEA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309241"/>
              </p:ext>
            </p:extLst>
          </p:nvPr>
        </p:nvGraphicFramePr>
        <p:xfrm>
          <a:off x="616975" y="2328825"/>
          <a:ext cx="10958049" cy="1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4525">
                  <a:extLst>
                    <a:ext uri="{9D8B030D-6E8A-4147-A177-3AD203B41FA5}">
                      <a16:colId xmlns:a16="http://schemas.microsoft.com/office/drawing/2014/main" val="2568155051"/>
                    </a:ext>
                  </a:extLst>
                </a:gridCol>
                <a:gridCol w="1271914">
                  <a:extLst>
                    <a:ext uri="{9D8B030D-6E8A-4147-A177-3AD203B41FA5}">
                      <a16:colId xmlns:a16="http://schemas.microsoft.com/office/drawing/2014/main" val="2766556573"/>
                    </a:ext>
                  </a:extLst>
                </a:gridCol>
                <a:gridCol w="1260560">
                  <a:extLst>
                    <a:ext uri="{9D8B030D-6E8A-4147-A177-3AD203B41FA5}">
                      <a16:colId xmlns:a16="http://schemas.microsoft.com/office/drawing/2014/main" val="3809508899"/>
                    </a:ext>
                  </a:extLst>
                </a:gridCol>
                <a:gridCol w="1370210">
                  <a:extLst>
                    <a:ext uri="{9D8B030D-6E8A-4147-A177-3AD203B41FA5}">
                      <a16:colId xmlns:a16="http://schemas.microsoft.com/office/drawing/2014/main" val="504726609"/>
                    </a:ext>
                  </a:extLst>
                </a:gridCol>
                <a:gridCol w="1370210">
                  <a:extLst>
                    <a:ext uri="{9D8B030D-6E8A-4147-A177-3AD203B41FA5}">
                      <a16:colId xmlns:a16="http://schemas.microsoft.com/office/drawing/2014/main" val="2089908038"/>
                    </a:ext>
                  </a:extLst>
                </a:gridCol>
                <a:gridCol w="1370210">
                  <a:extLst>
                    <a:ext uri="{9D8B030D-6E8A-4147-A177-3AD203B41FA5}">
                      <a16:colId xmlns:a16="http://schemas.microsoft.com/office/drawing/2014/main" val="3277923846"/>
                    </a:ext>
                  </a:extLst>
                </a:gridCol>
                <a:gridCol w="1370210">
                  <a:extLst>
                    <a:ext uri="{9D8B030D-6E8A-4147-A177-3AD203B41FA5}">
                      <a16:colId xmlns:a16="http://schemas.microsoft.com/office/drawing/2014/main" val="2215517499"/>
                    </a:ext>
                  </a:extLst>
                </a:gridCol>
                <a:gridCol w="1370210">
                  <a:extLst>
                    <a:ext uri="{9D8B030D-6E8A-4147-A177-3AD203B41FA5}">
                      <a16:colId xmlns:a16="http://schemas.microsoft.com/office/drawing/2014/main" val="2635551309"/>
                    </a:ext>
                  </a:extLst>
                </a:gridCol>
              </a:tblGrid>
              <a:tr h="5906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sz="16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lên 2</a:t>
                      </a:r>
                      <a:endParaRPr lang="vi-VN" sz="16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lên 3</a:t>
                      </a:r>
                      <a:endParaRPr lang="vi-VN" sz="16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lên 4</a:t>
                      </a:r>
                      <a:endParaRPr lang="vi-VN" sz="16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lên 5</a:t>
                      </a:r>
                      <a:endParaRPr lang="vi-VN" sz="16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n-US" sz="20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</a:t>
                      </a:r>
                      <a:endParaRPr lang="vi-VN" sz="16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en-US" sz="20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</a:t>
                      </a:r>
                      <a:endParaRPr lang="vi-VN" sz="16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en-US" sz="20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</a:t>
                      </a:r>
                      <a:endParaRPr lang="vi-VN" sz="16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5786023"/>
                  </a:ext>
                </a:extLst>
              </a:tr>
              <a:tr h="5906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448488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0871147-2D13-4874-AC27-3AAF95229E01}"/>
              </a:ext>
            </a:extLst>
          </p:cNvPr>
          <p:cNvSpPr txBox="1"/>
          <p:nvPr/>
        </p:nvSpPr>
        <p:spPr>
          <a:xfrm>
            <a:off x="1681316" y="785821"/>
            <a:ext cx="9778178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altLang="vi-V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altLang="vi-V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vi-V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altLang="vi-VN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</a:t>
            </a:r>
            <a:r>
              <a:rPr lang="en-US" altLang="vi-V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altLang="vi-V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180, </a:t>
            </a:r>
            <a:r>
              <a:rPr lang="en-US" altLang="vi-VN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vi-V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altLang="vi-V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altLang="vi-V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altLang="vi-V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vi-V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altLang="vi-V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altLang="vi-V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altLang="vi-VN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altLang="vi-V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altLang="vi-V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altLang="vi-V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altLang="vi-V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altLang="vi-V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altLang="vi-V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altLang="vi-V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altLang="vi-V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142B62-E211-4639-8318-F3C2A2349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81316" cy="173992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2731398-A879-4914-AD33-9723B6ED9EAF}"/>
              </a:ext>
            </a:extLst>
          </p:cNvPr>
          <p:cNvSpPr txBox="1"/>
          <p:nvPr/>
        </p:nvSpPr>
        <p:spPr>
          <a:xfrm>
            <a:off x="2359742" y="3018246"/>
            <a:ext cx="964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F43D21-3EFA-4030-905C-B6E326DFB87E}"/>
              </a:ext>
            </a:extLst>
          </p:cNvPr>
          <p:cNvSpPr txBox="1"/>
          <p:nvPr/>
        </p:nvSpPr>
        <p:spPr>
          <a:xfrm>
            <a:off x="3693238" y="3025619"/>
            <a:ext cx="805017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BDF5F8-B7F3-424D-90CB-0C2C921016A5}"/>
              </a:ext>
            </a:extLst>
          </p:cNvPr>
          <p:cNvSpPr txBox="1"/>
          <p:nvPr/>
        </p:nvSpPr>
        <p:spPr>
          <a:xfrm>
            <a:off x="6393423" y="3017758"/>
            <a:ext cx="805017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6AC9B8-CF81-4355-B165-EEB10FBB590B}"/>
              </a:ext>
            </a:extLst>
          </p:cNvPr>
          <p:cNvSpPr txBox="1"/>
          <p:nvPr/>
        </p:nvSpPr>
        <p:spPr>
          <a:xfrm>
            <a:off x="10475655" y="3015664"/>
            <a:ext cx="805017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2E9AE6-CE24-4419-BEA9-5DBDEEEF1558}"/>
              </a:ext>
            </a:extLst>
          </p:cNvPr>
          <p:cNvSpPr txBox="1"/>
          <p:nvPr/>
        </p:nvSpPr>
        <p:spPr>
          <a:xfrm>
            <a:off x="9204833" y="3015664"/>
            <a:ext cx="805017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77DB13C-328F-4AFB-925F-E60A64FF7C1A}"/>
              </a:ext>
            </a:extLst>
          </p:cNvPr>
          <p:cNvSpPr txBox="1"/>
          <p:nvPr/>
        </p:nvSpPr>
        <p:spPr>
          <a:xfrm>
            <a:off x="4964060" y="3017758"/>
            <a:ext cx="805017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405AD7-0F8D-4686-931C-C3DDC21319A0}"/>
              </a:ext>
            </a:extLst>
          </p:cNvPr>
          <p:cNvSpPr txBox="1"/>
          <p:nvPr/>
        </p:nvSpPr>
        <p:spPr>
          <a:xfrm>
            <a:off x="7775470" y="3025619"/>
            <a:ext cx="805017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ibbon: Tilted Down 28">
            <a:extLst>
              <a:ext uri="{FF2B5EF4-FFF2-40B4-BE49-F238E27FC236}">
                <a16:creationId xmlns:a16="http://schemas.microsoft.com/office/drawing/2014/main" id="{84274848-F532-4618-810F-027E12090D12}"/>
              </a:ext>
            </a:extLst>
          </p:cNvPr>
          <p:cNvSpPr/>
          <p:nvPr/>
        </p:nvSpPr>
        <p:spPr>
          <a:xfrm>
            <a:off x="575238" y="4136922"/>
            <a:ext cx="11041521" cy="1463040"/>
          </a:xfrm>
          <a:prstGeom prst="ribb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altLang="vi-VN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altLang="vi-VN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altLang="vi-VN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altLang="vi-VN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vi-VN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altLang="vi-VN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altLang="vi-VN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altLang="vi-VN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altLang="vi-VN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altLang="vi-VN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altLang="vi-VN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vi-VN" altLang="vi-VN" sz="2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69E1CEC-28FC-497E-94C1-0A5E2F9ECBD9}"/>
              </a:ext>
            </a:extLst>
          </p:cNvPr>
          <p:cNvSpPr/>
          <p:nvPr/>
        </p:nvSpPr>
        <p:spPr>
          <a:xfrm>
            <a:off x="2461846" y="4244819"/>
            <a:ext cx="7723163" cy="15337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43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29" grpId="1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695E22F6-0922-4637-8308-E2F5004D365B}"/>
              </a:ext>
            </a:extLst>
          </p:cNvPr>
          <p:cNvSpPr/>
          <p:nvPr/>
        </p:nvSpPr>
        <p:spPr>
          <a:xfrm>
            <a:off x="928468" y="801859"/>
            <a:ext cx="8060787" cy="2082018"/>
          </a:xfrm>
          <a:prstGeom prst="cloudCallout">
            <a:avLst>
              <a:gd name="adj1" fmla="val -31277"/>
              <a:gd name="adj2" fmla="val 1292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nội dung kênh 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ữ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nl-N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dân thế giới năm 2018 là bao nhiêu?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29657386-7CD2-482F-BA0C-327FF69EF300}"/>
              </a:ext>
            </a:extLst>
          </p:cNvPr>
          <p:cNvSpPr/>
          <p:nvPr/>
        </p:nvSpPr>
        <p:spPr>
          <a:xfrm>
            <a:off x="928468" y="801859"/>
            <a:ext cx="8260079" cy="2082018"/>
          </a:xfrm>
          <a:prstGeom prst="cloudCallout">
            <a:avLst>
              <a:gd name="adj1" fmla="val -31277"/>
              <a:gd name="adj2" fmla="val 1292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tên 2 quốc gia đông dân nhất thế giới?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D1F85F9-07BF-444D-AFFE-451D99F0D922}"/>
              </a:ext>
            </a:extLst>
          </p:cNvPr>
          <p:cNvGrpSpPr/>
          <p:nvPr/>
        </p:nvGrpSpPr>
        <p:grpSpPr>
          <a:xfrm>
            <a:off x="108046" y="744529"/>
            <a:ext cx="11975907" cy="5311612"/>
            <a:chOff x="108047" y="259081"/>
            <a:chExt cx="11975907" cy="531161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D035A66-7C65-4BF3-A54F-DAC422EAA9C3}"/>
                </a:ext>
              </a:extLst>
            </p:cNvPr>
            <p:cNvGrpSpPr/>
            <p:nvPr/>
          </p:nvGrpSpPr>
          <p:grpSpPr>
            <a:xfrm>
              <a:off x="108047" y="259081"/>
              <a:ext cx="5788662" cy="5270807"/>
              <a:chOff x="108047" y="273148"/>
              <a:chExt cx="5788662" cy="5270807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F02C7D6-E1DD-432E-9BDA-0DDDBC7217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047" y="273148"/>
                <a:ext cx="5788662" cy="4538003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032354-C2AE-4CE4-B6D2-7941AE46690D}"/>
                  </a:ext>
                </a:extLst>
              </p:cNvPr>
              <p:cNvSpPr txBox="1"/>
              <p:nvPr/>
            </p:nvSpPr>
            <p:spPr>
              <a:xfrm>
                <a:off x="450167" y="5082290"/>
                <a:ext cx="48252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phố</a:t>
                </a:r>
                <a:r>
                  <a:rPr lang="en-US" sz="2400" dirty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</a:t>
                </a:r>
                <a:r>
                  <a:rPr lang="vi-VN" sz="2400" dirty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400" dirty="0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ợng</a:t>
                </a:r>
                <a:r>
                  <a:rPr lang="en-US" sz="2400" dirty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Hải</a:t>
                </a:r>
                <a:r>
                  <a:rPr lang="en-US" sz="2400" dirty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dirty="0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Quốc</a:t>
                </a:r>
                <a:endParaRPr lang="vi-VN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495536F-5F1D-44A1-8309-C3DCD41C883C}"/>
                </a:ext>
              </a:extLst>
            </p:cNvPr>
            <p:cNvGrpSpPr/>
            <p:nvPr/>
          </p:nvGrpSpPr>
          <p:grpSpPr>
            <a:xfrm>
              <a:off x="6096000" y="273147"/>
              <a:ext cx="5987954" cy="5297546"/>
              <a:chOff x="6096000" y="273147"/>
              <a:chExt cx="5987954" cy="5297546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266E836-29EE-4635-86E0-81BC5CD323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273147"/>
                <a:ext cx="5987954" cy="4538003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69EB54-871F-4C0D-9E88-A4121F50F404}"/>
                  </a:ext>
                </a:extLst>
              </p:cNvPr>
              <p:cNvSpPr txBox="1"/>
              <p:nvPr/>
            </p:nvSpPr>
            <p:spPr>
              <a:xfrm>
                <a:off x="6916615" y="5109028"/>
                <a:ext cx="48252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phố</a:t>
                </a:r>
                <a:r>
                  <a:rPr lang="en-US" sz="2400" dirty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Niu</a:t>
                </a:r>
                <a:r>
                  <a:rPr lang="en-US" sz="2400" dirty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400" dirty="0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đê</a:t>
                </a:r>
                <a:r>
                  <a:rPr lang="en-US" sz="2400" dirty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-li – </a:t>
                </a:r>
                <a:r>
                  <a:rPr lang="en-US" sz="2400" dirty="0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Ấn</a:t>
                </a:r>
                <a:r>
                  <a:rPr lang="en-US" sz="2400" dirty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endParaRPr lang="vi-VN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062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0FED31E-5791-4655-8D1C-6F4C35AE287C}"/>
              </a:ext>
            </a:extLst>
          </p:cNvPr>
          <p:cNvGrpSpPr/>
          <p:nvPr/>
        </p:nvGrpSpPr>
        <p:grpSpPr>
          <a:xfrm>
            <a:off x="1603718" y="407963"/>
            <a:ext cx="8904848" cy="5064369"/>
            <a:chOff x="1603718" y="407963"/>
            <a:chExt cx="8904848" cy="5064369"/>
          </a:xfrm>
        </p:grpSpPr>
        <p:sp>
          <p:nvSpPr>
            <p:cNvPr id="4" name="Scroll: Horizontal 3">
              <a:extLst>
                <a:ext uri="{FF2B5EF4-FFF2-40B4-BE49-F238E27FC236}">
                  <a16:creationId xmlns:a16="http://schemas.microsoft.com/office/drawing/2014/main" id="{AC5F388D-FB6E-4CE3-A64B-64C5FF42D2EC}"/>
                </a:ext>
              </a:extLst>
            </p:cNvPr>
            <p:cNvSpPr/>
            <p:nvPr/>
          </p:nvSpPr>
          <p:spPr>
            <a:xfrm>
              <a:off x="1603718" y="407963"/>
              <a:ext cx="8904848" cy="5064369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Dân số trên thế giới</a:t>
              </a:r>
              <a:endParaRPr lang="vi-V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vi-V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Dân số thế </a:t>
              </a:r>
              <a:r>
                <a:rPr lang="vi-V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càng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tăng</a:t>
              </a:r>
              <a:r>
                <a:rPr lang="vi-V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 thời </a:t>
              </a:r>
              <a:r>
                <a:rPr lang="vi-V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tăng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thêm</a:t>
              </a:r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1tỷ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càng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rút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endParaRPr lang="vi-V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dân của các quốc gia rất khác nhau và luôn biến động.</a:t>
              </a:r>
            </a:p>
            <a:p>
              <a:pPr marL="342900" indent="-342900">
                <a:lnSpc>
                  <a:spcPct val="150000"/>
                </a:lnSpc>
                <a:buFontTx/>
                <a:buChar char="-"/>
              </a:pPr>
              <a:r>
                <a:rPr lang="vi-V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2018, thế giới có 7,6 tỉ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lnSpc>
                  <a:spcPct val="150000"/>
                </a:lnSpc>
                <a:buFontTx/>
                <a:buChar char="-"/>
              </a:pP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15/11/2022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tỷ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039E5A3-9A9C-455C-9665-2E434A07E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4683" y="1051559"/>
              <a:ext cx="2053883" cy="1410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345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B74896-51B1-4DF5-B905-43BDEFDDD9B4}"/>
              </a:ext>
            </a:extLst>
          </p:cNvPr>
          <p:cNvSpPr txBox="1"/>
          <p:nvPr/>
        </p:nvSpPr>
        <p:spPr>
          <a:xfrm>
            <a:off x="0" y="436099"/>
            <a:ext cx="3713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Phân bố dân cư thế giới</a:t>
            </a:r>
            <a:endParaRPr lang="vi-VN" sz="240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BA056A26-A2C9-40D0-BEE8-614E7268402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529797" y="196948"/>
            <a:ext cx="7662203" cy="585215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B2DF62-76E1-4850-9E37-9572AE93677F}"/>
              </a:ext>
            </a:extLst>
          </p:cNvPr>
          <p:cNvSpPr/>
          <p:nvPr/>
        </p:nvSpPr>
        <p:spPr>
          <a:xfrm>
            <a:off x="112542" y="2060916"/>
            <a:ext cx="4304711" cy="136456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nl-NL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sát hình 2 cho biết:</a:t>
            </a:r>
            <a:endParaRPr lang="vi-VN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4000" algn="just">
              <a:lnSpc>
                <a:spcPct val="130000"/>
              </a:lnSpc>
              <a:spcAft>
                <a:spcPts val="0"/>
              </a:spcAft>
            </a:pPr>
            <a:r>
              <a:rPr lang="vi-VN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 đồ thể hiện nội dung gì?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FCD352-9A39-4299-93E3-9B6DA8A93A1E}"/>
              </a:ext>
            </a:extLst>
          </p:cNvPr>
          <p:cNvSpPr txBox="1"/>
          <p:nvPr/>
        </p:nvSpPr>
        <p:spPr>
          <a:xfrm>
            <a:off x="5591907" y="296828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6F8947-C760-45AC-980A-2F3C4B62509D}"/>
              </a:ext>
            </a:extLst>
          </p:cNvPr>
          <p:cNvSpPr txBox="1"/>
          <p:nvPr/>
        </p:nvSpPr>
        <p:spPr>
          <a:xfrm>
            <a:off x="4529797" y="5849052"/>
            <a:ext cx="7662203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2018</a:t>
            </a:r>
            <a:endParaRPr lang="vi-VN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18890D6-8AE9-47D0-89A4-6A654C36AE90}"/>
              </a:ext>
            </a:extLst>
          </p:cNvPr>
          <p:cNvSpPr/>
          <p:nvPr/>
        </p:nvSpPr>
        <p:spPr>
          <a:xfrm>
            <a:off x="45719" y="2060915"/>
            <a:ext cx="4160521" cy="136456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bảng chú giải, kí hiệu 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 đ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ồ</a:t>
            </a:r>
            <a:r>
              <a:rPr lang="vi-VN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cho biết điều gì?</a:t>
            </a:r>
            <a:endParaRPr lang="vi-VN" sz="24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A0C3BF4-1689-4F34-B888-424D28EB5511}"/>
              </a:ext>
            </a:extLst>
          </p:cNvPr>
          <p:cNvSpPr/>
          <p:nvPr/>
        </p:nvSpPr>
        <p:spPr>
          <a:xfrm>
            <a:off x="22858" y="3425482"/>
            <a:ext cx="4206242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mật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</a:t>
            </a:r>
            <a:endParaRPr lang="vi-VN" sz="24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E45A37B-B914-484C-81E8-CF37450DC461}"/>
              </a:ext>
            </a:extLst>
          </p:cNvPr>
          <p:cNvSpPr/>
          <p:nvPr/>
        </p:nvSpPr>
        <p:spPr>
          <a:xfrm>
            <a:off x="89683" y="2152352"/>
            <a:ext cx="4206240" cy="136456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nl-NL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 xác định sự phân bố dân cư người ta sử dụng tiêu chí nào? </a:t>
            </a:r>
            <a:endParaRPr lang="vi-VN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F92DF59-BC75-4B37-B4D2-9B57DE734BB8}"/>
              </a:ext>
            </a:extLst>
          </p:cNvPr>
          <p:cNvSpPr/>
          <p:nvPr/>
        </p:nvSpPr>
        <p:spPr>
          <a:xfrm>
            <a:off x="204863" y="3516918"/>
            <a:ext cx="3975880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 chí mât độ dân số</a:t>
            </a:r>
            <a:endParaRPr lang="vi-VN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15EA28-C986-4A1C-8359-9DE39B0AD5CA}"/>
              </a:ext>
            </a:extLst>
          </p:cNvPr>
          <p:cNvSpPr/>
          <p:nvPr/>
        </p:nvSpPr>
        <p:spPr>
          <a:xfrm>
            <a:off x="253218" y="1329389"/>
            <a:ext cx="3927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cách tính mật độ dân số?</a:t>
            </a:r>
            <a:endParaRPr lang="vi-VN" sz="24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CF92C59-CFB6-4721-9AA6-44BE099D0544}"/>
              </a:ext>
            </a:extLst>
          </p:cNvPr>
          <p:cNvSpPr/>
          <p:nvPr/>
        </p:nvSpPr>
        <p:spPr>
          <a:xfrm>
            <a:off x="-60668" y="1969478"/>
            <a:ext cx="4555296" cy="118614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/km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23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3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86E8BB-348D-4B27-8AD9-019DE6470FEC}"/>
              </a:ext>
            </a:extLst>
          </p:cNvPr>
          <p:cNvSpPr/>
          <p:nvPr/>
        </p:nvSpPr>
        <p:spPr>
          <a:xfrm>
            <a:off x="1301175" y="532003"/>
            <a:ext cx="8518073" cy="11185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nl-NL" sz="2800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 động nhóm:</a:t>
            </a:r>
            <a:r>
              <a:rPr lang="nl-NL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các nhóm chung nhiệm vụ</a:t>
            </a:r>
          </a:p>
          <a:p>
            <a:pPr>
              <a:lnSpc>
                <a:spcPct val="125000"/>
              </a:lnSpc>
            </a:pPr>
            <a:r>
              <a:rPr lang="nl-NL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 hiện nhiệm vụ trong 5-7 phút theo phiếu học tập </a:t>
            </a:r>
            <a:endParaRPr lang="vi-VN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A21785C-65A5-4951-A60F-01E59F475A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022562"/>
              </p:ext>
            </p:extLst>
          </p:nvPr>
        </p:nvGraphicFramePr>
        <p:xfrm>
          <a:off x="1301176" y="3091376"/>
          <a:ext cx="8518074" cy="29711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9358">
                  <a:extLst>
                    <a:ext uri="{9D8B030D-6E8A-4147-A177-3AD203B41FA5}">
                      <a16:colId xmlns:a16="http://schemas.microsoft.com/office/drawing/2014/main" val="1789744196"/>
                    </a:ext>
                  </a:extLst>
                </a:gridCol>
                <a:gridCol w="2839358">
                  <a:extLst>
                    <a:ext uri="{9D8B030D-6E8A-4147-A177-3AD203B41FA5}">
                      <a16:colId xmlns:a16="http://schemas.microsoft.com/office/drawing/2014/main" val="1748387756"/>
                    </a:ext>
                  </a:extLst>
                </a:gridCol>
                <a:gridCol w="2839358">
                  <a:extLst>
                    <a:ext uri="{9D8B030D-6E8A-4147-A177-3AD203B41FA5}">
                      <a16:colId xmlns:a16="http://schemas.microsoft.com/office/drawing/2014/main" val="4062808600"/>
                    </a:ext>
                  </a:extLst>
                </a:gridCol>
              </a:tblGrid>
              <a:tr h="9594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Mật độ dân số</a:t>
                      </a:r>
                      <a:endParaRPr lang="vi-VN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(người/km</a:t>
                      </a:r>
                      <a:r>
                        <a:rPr lang="nl-NL" sz="2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nl-NL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 vực phân bố</a:t>
                      </a:r>
                      <a:endParaRPr lang="vi-V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 nhân</a:t>
                      </a:r>
                      <a:endParaRPr lang="vi-V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2055333"/>
                  </a:ext>
                </a:extLst>
              </a:tr>
              <a:tr h="479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 250</a:t>
                      </a:r>
                      <a:endParaRPr lang="vi-V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nl-NL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vi-V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5115426"/>
                  </a:ext>
                </a:extLst>
              </a:tr>
              <a:tr h="8010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 5</a:t>
                      </a:r>
                      <a:endParaRPr lang="vi-V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nl-NL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vi-V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619194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08A6629-A692-4E1C-9B1A-643CF078E8D3}"/>
              </a:ext>
            </a:extLst>
          </p:cNvPr>
          <p:cNvSpPr/>
          <p:nvPr/>
        </p:nvSpPr>
        <p:spPr>
          <a:xfrm>
            <a:off x="1301176" y="1650579"/>
            <a:ext cx="8518074" cy="9795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nl-NL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 vào nội dung kênh chữ và hình 2 sgk trang 195, hoàn thành nội dung theo bảng sau:</a:t>
            </a:r>
            <a:endParaRPr lang="vi-VN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FBDB4F5-EE93-4765-B2CF-9D1FA6B70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424781"/>
              </p:ext>
            </p:extLst>
          </p:nvPr>
        </p:nvGraphicFramePr>
        <p:xfrm>
          <a:off x="422031" y="379828"/>
          <a:ext cx="11226018" cy="52472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8499">
                  <a:extLst>
                    <a:ext uri="{9D8B030D-6E8A-4147-A177-3AD203B41FA5}">
                      <a16:colId xmlns:a16="http://schemas.microsoft.com/office/drawing/2014/main" val="651549681"/>
                    </a:ext>
                  </a:extLst>
                </a:gridCol>
                <a:gridCol w="4358721">
                  <a:extLst>
                    <a:ext uri="{9D8B030D-6E8A-4147-A177-3AD203B41FA5}">
                      <a16:colId xmlns:a16="http://schemas.microsoft.com/office/drawing/2014/main" val="976207636"/>
                    </a:ext>
                  </a:extLst>
                </a:gridCol>
                <a:gridCol w="4888798">
                  <a:extLst>
                    <a:ext uri="{9D8B030D-6E8A-4147-A177-3AD203B41FA5}">
                      <a16:colId xmlns:a16="http://schemas.microsoft.com/office/drawing/2014/main" val="2251240445"/>
                    </a:ext>
                  </a:extLst>
                </a:gridCol>
              </a:tblGrid>
              <a:tr h="936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Mật độ dân số</a:t>
                      </a:r>
                      <a:endParaRPr lang="vi-VN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(người/km</a:t>
                      </a:r>
                      <a:r>
                        <a:rPr lang="nl-NL" sz="2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nl-NL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 vực phân bố</a:t>
                      </a:r>
                      <a:endParaRPr lang="vi-VN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 nhân</a:t>
                      </a:r>
                      <a:endParaRPr lang="vi-VN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58188874"/>
                  </a:ext>
                </a:extLst>
              </a:tr>
              <a:tr h="15944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 250</a:t>
                      </a:r>
                      <a:endParaRPr lang="vi-VN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 Á, Đông Á, Đông Nam 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54000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ột số nơi thuộc châu Âu...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ơi kinh tế phát tri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ể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Đ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iều kiện tự nhiên thuận lợi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phẳng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dồi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…); 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9515912"/>
                  </a:ext>
                </a:extLst>
              </a:tr>
              <a:tr h="21164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 5</a:t>
                      </a:r>
                      <a:endParaRPr lang="vi-VN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Bắc Mỹ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hần lớn Nam Mỹ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Bắc Phi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Bắc 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Ô-xtrây-li-a,...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 vùng khí hậu khắc nghiệt (băng giá, hoang mạc khô hạ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n);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,...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132830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AC1C1130-2F08-4191-AFC5-54C2973BD192}"/>
              </a:ext>
            </a:extLst>
          </p:cNvPr>
          <p:cNvSpPr/>
          <p:nvPr/>
        </p:nvSpPr>
        <p:spPr>
          <a:xfrm>
            <a:off x="3062212" y="5779252"/>
            <a:ext cx="5561138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97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C28ED61-F0E1-4A28-898F-855AEBD23446}"/>
              </a:ext>
            </a:extLst>
          </p:cNvPr>
          <p:cNvGrpSpPr/>
          <p:nvPr/>
        </p:nvGrpSpPr>
        <p:grpSpPr>
          <a:xfrm>
            <a:off x="1307123" y="538089"/>
            <a:ext cx="9577753" cy="5781822"/>
            <a:chOff x="1294228" y="538089"/>
            <a:chExt cx="9577753" cy="578182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0FED31E-5791-4655-8D1C-6F4C35AE287C}"/>
                </a:ext>
              </a:extLst>
            </p:cNvPr>
            <p:cNvGrpSpPr/>
            <p:nvPr/>
          </p:nvGrpSpPr>
          <p:grpSpPr>
            <a:xfrm>
              <a:off x="1294228" y="538089"/>
              <a:ext cx="9577753" cy="5781822"/>
              <a:chOff x="1603718" y="407963"/>
              <a:chExt cx="8904848" cy="5064369"/>
            </a:xfrm>
          </p:grpSpPr>
          <p:sp>
            <p:nvSpPr>
              <p:cNvPr id="4" name="Scroll: Horizontal 3">
                <a:extLst>
                  <a:ext uri="{FF2B5EF4-FFF2-40B4-BE49-F238E27FC236}">
                    <a16:creationId xmlns:a16="http://schemas.microsoft.com/office/drawing/2014/main" id="{AC5F388D-FB6E-4CE3-A64B-64C5FF42D2EC}"/>
                  </a:ext>
                </a:extLst>
              </p:cNvPr>
              <p:cNvSpPr/>
              <p:nvPr/>
            </p:nvSpPr>
            <p:spPr>
              <a:xfrm>
                <a:off x="1603718" y="407963"/>
                <a:ext cx="8904848" cy="5064369"/>
              </a:xfrm>
              <a:prstGeom prst="horizontalScrol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2039E5A3-9A9C-455C-9665-2E434A07E4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54683" y="1051559"/>
                <a:ext cx="2053883" cy="1410286"/>
              </a:xfrm>
              <a:prstGeom prst="rect">
                <a:avLst/>
              </a:prstGeom>
            </p:spPr>
          </p:pic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E574F9F-B9B9-4388-8BB7-9C5E591A3421}"/>
                </a:ext>
              </a:extLst>
            </p:cNvPr>
            <p:cNvSpPr/>
            <p:nvPr/>
          </p:nvSpPr>
          <p:spPr>
            <a:xfrm>
              <a:off x="2124223" y="1491290"/>
              <a:ext cx="6808762" cy="38754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nl-NL" sz="2400" b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2. Phân bố dân cư thế giới</a:t>
              </a:r>
              <a:endParaRPr lang="vi-VN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vi-VN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MĐDS: 59 </a:t>
              </a:r>
              <a:r>
                <a:rPr lang="en-US" sz="2400" dirty="0" err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/km</a:t>
              </a:r>
              <a:r>
                <a:rPr lang="en-US" sz="2400" baseline="300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</a:t>
              </a:r>
              <a:r>
                <a:rPr lang="en-US" sz="2400" dirty="0" err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năm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2018)</a:t>
              </a:r>
              <a:endParaRPr lang="vi-VN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vi-VN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vi-VN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vi-VN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Nơi đông dân: nơi kinh tế phát tri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ể</a:t>
              </a:r>
              <a:r>
                <a:rPr lang="vi-VN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n, điều kiện tự nhiên thuận lợi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821690" indent="-194945" algn="just">
                <a:spcBef>
                  <a:spcPts val="735"/>
                </a:spcBef>
                <a:spcAft>
                  <a:spcPts val="0"/>
                </a:spcAft>
              </a:pPr>
              <a:r>
                <a:rPr lang="vi-VN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vi-VN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vi-VN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Nơi thưa dân: các vùng khí hậu khắc nghiệt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kinh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tế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kém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phát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triển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giao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thông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khó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khăn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endParaRPr lang="vi-VN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=&gt; </a:t>
              </a:r>
              <a:r>
                <a:rPr lang="en-US" sz="2400" dirty="0" err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Dân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cư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thế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giới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bố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đều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14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905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801</Words>
  <Application>Microsoft Office PowerPoint</Application>
  <PresentationFormat>Widescreen</PresentationFormat>
  <Paragraphs>127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285</cp:revision>
  <dcterms:created xsi:type="dcterms:W3CDTF">2021-07-28T00:48:31Z</dcterms:created>
  <dcterms:modified xsi:type="dcterms:W3CDTF">2024-04-05T01:43:35Z</dcterms:modified>
</cp:coreProperties>
</file>