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5" r:id="rId4"/>
    <p:sldMasterId id="2147483685" r:id="rId5"/>
    <p:sldMasterId id="2147483797" r:id="rId6"/>
  </p:sldMasterIdLst>
  <p:notesMasterIdLst>
    <p:notesMasterId r:id="rId62"/>
  </p:notesMasterIdLst>
  <p:handoutMasterIdLst>
    <p:handoutMasterId r:id="rId63"/>
  </p:handoutMasterIdLst>
  <p:sldIdLst>
    <p:sldId id="374" r:id="rId7"/>
    <p:sldId id="292" r:id="rId8"/>
    <p:sldId id="395" r:id="rId9"/>
    <p:sldId id="396" r:id="rId10"/>
    <p:sldId id="397" r:id="rId11"/>
    <p:sldId id="411" r:id="rId12"/>
    <p:sldId id="402" r:id="rId13"/>
    <p:sldId id="412" r:id="rId14"/>
    <p:sldId id="414" r:id="rId15"/>
    <p:sldId id="378" r:id="rId16"/>
    <p:sldId id="379" r:id="rId17"/>
    <p:sldId id="380" r:id="rId18"/>
    <p:sldId id="399" r:id="rId19"/>
    <p:sldId id="398" r:id="rId20"/>
    <p:sldId id="400" r:id="rId21"/>
    <p:sldId id="346" r:id="rId22"/>
    <p:sldId id="413" r:id="rId23"/>
    <p:sldId id="348" r:id="rId24"/>
    <p:sldId id="371" r:id="rId25"/>
    <p:sldId id="403" r:id="rId26"/>
    <p:sldId id="377" r:id="rId27"/>
    <p:sldId id="349" r:id="rId28"/>
    <p:sldId id="368" r:id="rId29"/>
    <p:sldId id="369" r:id="rId30"/>
    <p:sldId id="350" r:id="rId31"/>
    <p:sldId id="387" r:id="rId32"/>
    <p:sldId id="351" r:id="rId33"/>
    <p:sldId id="404" r:id="rId34"/>
    <p:sldId id="356" r:id="rId35"/>
    <p:sldId id="375" r:id="rId36"/>
    <p:sldId id="393" r:id="rId37"/>
    <p:sldId id="391" r:id="rId38"/>
    <p:sldId id="390" r:id="rId39"/>
    <p:sldId id="415" r:id="rId40"/>
    <p:sldId id="407" r:id="rId41"/>
    <p:sldId id="410" r:id="rId42"/>
    <p:sldId id="405" r:id="rId43"/>
    <p:sldId id="406" r:id="rId44"/>
    <p:sldId id="401" r:id="rId45"/>
    <p:sldId id="418" r:id="rId46"/>
    <p:sldId id="385" r:id="rId47"/>
    <p:sldId id="383" r:id="rId48"/>
    <p:sldId id="416" r:id="rId49"/>
    <p:sldId id="363" r:id="rId50"/>
    <p:sldId id="352" r:id="rId51"/>
    <p:sldId id="323" r:id="rId52"/>
    <p:sldId id="360" r:id="rId53"/>
    <p:sldId id="362" r:id="rId54"/>
    <p:sldId id="417" r:id="rId55"/>
    <p:sldId id="358" r:id="rId56"/>
    <p:sldId id="279" r:id="rId57"/>
    <p:sldId id="280" r:id="rId58"/>
    <p:sldId id="281" r:id="rId59"/>
    <p:sldId id="282" r:id="rId60"/>
    <p:sldId id="35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64" userDrawn="1">
          <p15:clr>
            <a:srgbClr val="A4A3A4"/>
          </p15:clr>
        </p15:guide>
        <p15:guide id="2" orient="horz" pos="21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CC0066"/>
    <a:srgbClr val="CC0099"/>
    <a:srgbClr val="FFFFFF"/>
    <a:srgbClr val="CCFFFF"/>
    <a:srgbClr val="339933"/>
    <a:srgbClr val="FFCCFF"/>
    <a:srgbClr val="CC6600"/>
    <a:srgbClr val="FFC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6D9F66E-5EB9-4882-86FB-DCBF35E3C3E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07" autoAdjust="0"/>
    <p:restoredTop sz="95274" autoAdjust="0"/>
  </p:normalViewPr>
  <p:slideViewPr>
    <p:cSldViewPr snapToGrid="0">
      <p:cViewPr varScale="1">
        <p:scale>
          <a:sx n="66" d="100"/>
          <a:sy n="66" d="100"/>
        </p:scale>
        <p:origin x="96" y="66"/>
      </p:cViewPr>
      <p:guideLst>
        <p:guide pos="3864"/>
        <p:guide orient="horz" pos="2136"/>
      </p:guideLst>
    </p:cSldViewPr>
  </p:slideViewPr>
  <p:outlineViewPr>
    <p:cViewPr>
      <p:scale>
        <a:sx n="33" d="100"/>
        <a:sy n="33" d="100"/>
      </p:scale>
      <p:origin x="0" y="6258"/>
    </p:cViewPr>
  </p:outlin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10/14/2024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10/14/2024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93402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Căn</a:t>
            </a:r>
            <a:r>
              <a:rPr lang="en-US" baseline="0" dirty="0"/>
              <a:t> </a:t>
            </a:r>
            <a:r>
              <a:rPr lang="en-US" baseline="0" dirty="0" err="1"/>
              <a:t>bậc</a:t>
            </a:r>
            <a:r>
              <a:rPr lang="en-US" baseline="0" dirty="0"/>
              <a:t> </a:t>
            </a:r>
            <a:r>
              <a:rPr lang="en-US" baseline="0" dirty="0" err="1"/>
              <a:t>hai</a:t>
            </a:r>
            <a:r>
              <a:rPr lang="en-US" baseline="0" dirty="0"/>
              <a:t> </a:t>
            </a:r>
            <a:r>
              <a:rPr lang="en-US" baseline="0" dirty="0" err="1"/>
              <a:t>của</a:t>
            </a:r>
            <a:r>
              <a:rPr lang="en-US" baseline="0" dirty="0"/>
              <a:t> 9: </a:t>
            </a:r>
            <a:r>
              <a:rPr lang="en-US" baseline="0" dirty="0" err="1"/>
              <a:t>là</a:t>
            </a:r>
            <a:r>
              <a:rPr lang="en-US" baseline="0" dirty="0"/>
              <a:t> 3 </a:t>
            </a:r>
            <a:r>
              <a:rPr lang="en-US" baseline="0" dirty="0" err="1"/>
              <a:t>và</a:t>
            </a:r>
            <a:r>
              <a:rPr lang="en-US" baseline="0" dirty="0"/>
              <a:t> -3</a:t>
            </a:r>
            <a:endParaRPr lang="en-US" dirty="0"/>
          </a:p>
        </p:txBody>
      </p:sp>
      <p:sp>
        <p:nvSpPr>
          <p:cNvPr id="4" name="Slide Number Placeholder 3"/>
          <p:cNvSpPr>
            <a:spLocks noGrp="1"/>
          </p:cNvSpPr>
          <p:nvPr>
            <p:ph type="sldNum" sz="quarter" idx="10"/>
          </p:nvPr>
        </p:nvSpPr>
        <p:spPr/>
        <p:txBody>
          <a:bodyPr/>
          <a:lstStyle/>
          <a:p>
            <a:fld id="{DF5EBA18-41EC-4CE7-B5CD-403897E4A516}" type="slidenum">
              <a:rPr lang="en-US" smtClean="0"/>
              <a:t>50</a:t>
            </a:fld>
            <a:endParaRPr lang="en-US"/>
          </a:p>
        </p:txBody>
      </p:sp>
    </p:spTree>
    <p:extLst>
      <p:ext uri="{BB962C8B-B14F-4D97-AF65-F5344CB8AC3E}">
        <p14:creationId xmlns:p14="http://schemas.microsoft.com/office/powerpoint/2010/main" val="2632510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baseline="0" dirty="0" err="1"/>
              <a:t>sẽ</a:t>
            </a:r>
            <a:r>
              <a:rPr lang="en-US" baseline="0" dirty="0"/>
              <a:t> </a:t>
            </a:r>
            <a:r>
              <a:rPr lang="en-US" baseline="0" dirty="0" err="1"/>
              <a:t>lựa</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nào</a:t>
            </a:r>
            <a:r>
              <a:rPr lang="en-US" baseline="0" dirty="0"/>
              <a:t> </a:t>
            </a:r>
            <a:r>
              <a:rPr lang="en-US" baseline="0" dirty="0" err="1"/>
              <a:t>hoàn</a:t>
            </a:r>
            <a:r>
              <a:rPr lang="en-US" baseline="0" dirty="0"/>
              <a:t> </a:t>
            </a:r>
            <a:r>
              <a:rPr lang="en-US" baseline="0" dirty="0" err="1"/>
              <a:t>thiện</a:t>
            </a:r>
            <a:r>
              <a:rPr lang="en-US" baseline="0" dirty="0"/>
              <a:t> </a:t>
            </a:r>
            <a:r>
              <a:rPr lang="en-US" baseline="0" dirty="0" err="1"/>
              <a:t>vào</a:t>
            </a:r>
            <a:r>
              <a:rPr lang="en-US" baseline="0" dirty="0"/>
              <a:t> </a:t>
            </a:r>
            <a:r>
              <a:rPr lang="en-US" baseline="0" dirty="0" err="1"/>
              <a:t>vào</a:t>
            </a:r>
            <a:r>
              <a:rPr lang="en-US" baseline="0" dirty="0"/>
              <a:t> </a:t>
            </a:r>
            <a:r>
              <a:rPr lang="en-US" baseline="0" dirty="0" err="1"/>
              <a:t>phần</a:t>
            </a:r>
            <a:r>
              <a:rPr lang="en-US" baseline="0" dirty="0"/>
              <a:t> </a:t>
            </a:r>
            <a:r>
              <a:rPr lang="en-US" baseline="0" dirty="0" err="1"/>
              <a:t>còn</a:t>
            </a:r>
            <a:r>
              <a:rPr lang="en-US" baseline="0" dirty="0"/>
              <a:t> </a:t>
            </a:r>
            <a:r>
              <a:rPr lang="en-US" baseline="0" dirty="0" err="1"/>
              <a:t>trống</a:t>
            </a:r>
            <a:r>
              <a:rPr lang="en-US" baseline="0" dirty="0"/>
              <a:t>?</a:t>
            </a:r>
            <a:endParaRPr lang="en-US" dirty="0"/>
          </a:p>
        </p:txBody>
      </p:sp>
      <p:sp>
        <p:nvSpPr>
          <p:cNvPr id="4" name="Slide Number Placeholder 3"/>
          <p:cNvSpPr>
            <a:spLocks noGrp="1"/>
          </p:cNvSpPr>
          <p:nvPr>
            <p:ph type="sldNum" sz="quarter" idx="10"/>
          </p:nvPr>
        </p:nvSpPr>
        <p:spPr/>
        <p:txBody>
          <a:bodyPr/>
          <a:lstStyle/>
          <a:p>
            <a:fld id="{DF5EBA18-41EC-4CE7-B5CD-403897E4A516}" type="slidenum">
              <a:rPr lang="en-US" smtClean="0"/>
              <a:t>52</a:t>
            </a:fld>
            <a:endParaRPr lang="en-US"/>
          </a:p>
        </p:txBody>
      </p:sp>
    </p:spTree>
    <p:extLst>
      <p:ext uri="{BB962C8B-B14F-4D97-AF65-F5344CB8AC3E}">
        <p14:creationId xmlns:p14="http://schemas.microsoft.com/office/powerpoint/2010/main" val="984241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Vì</a:t>
            </a:r>
            <a:r>
              <a:rPr lang="en-US" baseline="0" dirty="0"/>
              <a:t> </a:t>
            </a:r>
            <a:r>
              <a:rPr lang="en-US" baseline="0" dirty="0" err="1"/>
              <a:t>sao</a:t>
            </a:r>
            <a:r>
              <a:rPr lang="en-US" baseline="0" dirty="0"/>
              <a:t>  </a:t>
            </a:r>
            <a:r>
              <a:rPr lang="en-US" baseline="0" dirty="0" err="1"/>
              <a:t>Đáp</a:t>
            </a:r>
            <a:r>
              <a:rPr lang="en-US" baseline="0" dirty="0"/>
              <a:t> </a:t>
            </a:r>
            <a:r>
              <a:rPr lang="en-US" baseline="0" dirty="0" err="1"/>
              <a:t>án</a:t>
            </a:r>
            <a:r>
              <a:rPr lang="en-US" baseline="0" dirty="0"/>
              <a:t> C </a:t>
            </a:r>
            <a:r>
              <a:rPr lang="en-US" baseline="0" dirty="0" err="1"/>
              <a:t>là</a:t>
            </a:r>
            <a:r>
              <a:rPr lang="en-US" baseline="0" dirty="0"/>
              <a:t> </a:t>
            </a:r>
            <a:r>
              <a:rPr lang="en-US" baseline="0" dirty="0" err="1"/>
              <a:t>số</a:t>
            </a:r>
            <a:r>
              <a:rPr lang="en-US" baseline="0" dirty="0"/>
              <a:t> </a:t>
            </a:r>
            <a:r>
              <a:rPr lang="en-US" baseline="0" dirty="0" err="1"/>
              <a:t>vô</a:t>
            </a:r>
            <a:r>
              <a:rPr lang="en-US" baseline="0" dirty="0"/>
              <a:t> </a:t>
            </a:r>
            <a:r>
              <a:rPr lang="en-US" baseline="0" dirty="0" err="1"/>
              <a:t>tỉ</a:t>
            </a:r>
            <a:r>
              <a:rPr lang="en-US" baseline="0" dirty="0"/>
              <a:t> ?. </a:t>
            </a:r>
            <a:r>
              <a:rPr lang="en-US" baseline="0" dirty="0" err="1"/>
              <a:t>Là</a:t>
            </a:r>
            <a:r>
              <a:rPr lang="en-US" baseline="0" dirty="0"/>
              <a:t> </a:t>
            </a:r>
            <a:r>
              <a:rPr lang="en-US" baseline="0" dirty="0" err="1"/>
              <a:t>số</a:t>
            </a:r>
            <a:r>
              <a:rPr lang="en-US" baseline="0" dirty="0"/>
              <a:t> </a:t>
            </a:r>
            <a:r>
              <a:rPr lang="en-US" baseline="0" dirty="0" err="1"/>
              <a:t>thập</a:t>
            </a:r>
            <a:r>
              <a:rPr lang="en-US" baseline="0" dirty="0"/>
              <a:t> </a:t>
            </a:r>
            <a:r>
              <a:rPr lang="en-US" baseline="0" dirty="0" err="1"/>
              <a:t>phân</a:t>
            </a:r>
            <a:r>
              <a:rPr lang="en-US" baseline="0" dirty="0"/>
              <a:t> </a:t>
            </a:r>
            <a:r>
              <a:rPr lang="en-US" baseline="0" dirty="0" err="1"/>
              <a:t>vô</a:t>
            </a:r>
            <a:r>
              <a:rPr lang="en-US" baseline="0" dirty="0"/>
              <a:t> </a:t>
            </a:r>
            <a:r>
              <a:rPr lang="en-US" baseline="0" dirty="0" err="1"/>
              <a:t>hạn</a:t>
            </a:r>
            <a:r>
              <a:rPr lang="en-US" baseline="0" dirty="0"/>
              <a:t> </a:t>
            </a:r>
            <a:r>
              <a:rPr lang="en-US" baseline="0" dirty="0" err="1"/>
              <a:t>không</a:t>
            </a:r>
            <a:r>
              <a:rPr lang="en-US" baseline="0" dirty="0"/>
              <a:t> </a:t>
            </a:r>
            <a:r>
              <a:rPr lang="en-US" baseline="0" dirty="0" err="1"/>
              <a:t>tuần</a:t>
            </a:r>
            <a:r>
              <a:rPr lang="en-US" baseline="0" dirty="0"/>
              <a:t> </a:t>
            </a:r>
            <a:r>
              <a:rPr lang="en-US" baseline="0" dirty="0" err="1"/>
              <a:t>hoàn</a:t>
            </a:r>
            <a:r>
              <a:rPr lang="en-US" baseline="0" dirty="0"/>
              <a:t>.</a:t>
            </a:r>
            <a:endParaRPr lang="en-US" dirty="0"/>
          </a:p>
        </p:txBody>
      </p:sp>
      <p:sp>
        <p:nvSpPr>
          <p:cNvPr id="4" name="Slide Number Placeholder 3"/>
          <p:cNvSpPr>
            <a:spLocks noGrp="1"/>
          </p:cNvSpPr>
          <p:nvPr>
            <p:ph type="sldNum" sz="quarter" idx="10"/>
          </p:nvPr>
        </p:nvSpPr>
        <p:spPr/>
        <p:txBody>
          <a:bodyPr/>
          <a:lstStyle/>
          <a:p>
            <a:fld id="{DF5EBA18-41EC-4CE7-B5CD-403897E4A516}" type="slidenum">
              <a:rPr lang="en-US" smtClean="0"/>
              <a:t>53</a:t>
            </a:fld>
            <a:endParaRPr lang="en-US"/>
          </a:p>
        </p:txBody>
      </p:sp>
    </p:spTree>
    <p:extLst>
      <p:ext uri="{BB962C8B-B14F-4D97-AF65-F5344CB8AC3E}">
        <p14:creationId xmlns:p14="http://schemas.microsoft.com/office/powerpoint/2010/main" val="3226735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Căn</a:t>
            </a:r>
            <a:r>
              <a:rPr lang="en-US" baseline="0" dirty="0"/>
              <a:t> </a:t>
            </a:r>
            <a:r>
              <a:rPr lang="en-US" baseline="0" dirty="0" err="1"/>
              <a:t>bậc</a:t>
            </a:r>
            <a:r>
              <a:rPr lang="en-US" baseline="0" dirty="0"/>
              <a:t> </a:t>
            </a:r>
            <a:r>
              <a:rPr lang="en-US" baseline="0" dirty="0" err="1"/>
              <a:t>hai</a:t>
            </a:r>
            <a:r>
              <a:rPr lang="en-US" baseline="0" dirty="0"/>
              <a:t> </a:t>
            </a:r>
            <a:r>
              <a:rPr lang="en-US" baseline="0" dirty="0" err="1"/>
              <a:t>của</a:t>
            </a:r>
            <a:r>
              <a:rPr lang="en-US" baseline="0" dirty="0"/>
              <a:t> 9: </a:t>
            </a:r>
            <a:r>
              <a:rPr lang="en-US" baseline="0" dirty="0" err="1"/>
              <a:t>là</a:t>
            </a:r>
            <a:r>
              <a:rPr lang="en-US" baseline="0" dirty="0"/>
              <a:t> 3 </a:t>
            </a:r>
            <a:r>
              <a:rPr lang="en-US" baseline="0" dirty="0" err="1"/>
              <a:t>và</a:t>
            </a:r>
            <a:r>
              <a:rPr lang="en-US" baseline="0" dirty="0"/>
              <a:t> -3</a:t>
            </a:r>
            <a:endParaRPr lang="en-US" dirty="0"/>
          </a:p>
        </p:txBody>
      </p:sp>
      <p:sp>
        <p:nvSpPr>
          <p:cNvPr id="4" name="Slide Number Placeholder 3"/>
          <p:cNvSpPr>
            <a:spLocks noGrp="1"/>
          </p:cNvSpPr>
          <p:nvPr>
            <p:ph type="sldNum" sz="quarter" idx="10"/>
          </p:nvPr>
        </p:nvSpPr>
        <p:spPr/>
        <p:txBody>
          <a:bodyPr/>
          <a:lstStyle/>
          <a:p>
            <a:fld id="{DF5EBA18-41EC-4CE7-B5CD-403897E4A516}" type="slidenum">
              <a:rPr lang="en-US" smtClean="0"/>
              <a:t>54</a:t>
            </a:fld>
            <a:endParaRPr lang="en-US"/>
          </a:p>
        </p:txBody>
      </p:sp>
    </p:spTree>
    <p:extLst>
      <p:ext uri="{BB962C8B-B14F-4D97-AF65-F5344CB8AC3E}">
        <p14:creationId xmlns:p14="http://schemas.microsoft.com/office/powerpoint/2010/main" val="1677194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5" name="页脚占位符 4"/>
          <p:cNvSpPr>
            <a:spLocks noGrp="1"/>
          </p:cNvSpPr>
          <p:nvPr>
            <p:ph type="ftr" sz="quarter" idx="11"/>
          </p:nvPr>
        </p:nvSpPr>
        <p:spPr/>
        <p:txBody>
          <a:bodyPr/>
          <a:lstStyle/>
          <a:p>
            <a:r>
              <a:rPr lang="en-US"/>
              <a:t>Add a footer</a:t>
            </a:r>
            <a:endParaRPr lang="en-US" dirty="0"/>
          </a:p>
        </p:txBody>
      </p:sp>
      <p:sp>
        <p:nvSpPr>
          <p:cNvPr id="6" name="灯片编号占位符 5"/>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p14="http://schemas.microsoft.com/office/powerpoint/2010/main" val="366871916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5" name="页脚占位符 4"/>
          <p:cNvSpPr>
            <a:spLocks noGrp="1"/>
          </p:cNvSpPr>
          <p:nvPr>
            <p:ph type="ftr" sz="quarter" idx="11"/>
          </p:nvPr>
        </p:nvSpPr>
        <p:spPr/>
        <p:txBody>
          <a:bodyPr/>
          <a:lstStyle/>
          <a:p>
            <a:r>
              <a:rPr lang="en-US"/>
              <a:t>Add a footer</a:t>
            </a:r>
            <a:endParaRPr lang="en-US" dirty="0"/>
          </a:p>
        </p:txBody>
      </p:sp>
      <p:sp>
        <p:nvSpPr>
          <p:cNvPr id="6" name="灯片编号占位符 5"/>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p14="http://schemas.microsoft.com/office/powerpoint/2010/main" val="295047796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5" name="页脚占位符 4"/>
          <p:cNvSpPr>
            <a:spLocks noGrp="1"/>
          </p:cNvSpPr>
          <p:nvPr>
            <p:ph type="ftr" sz="quarter" idx="11"/>
          </p:nvPr>
        </p:nvSpPr>
        <p:spPr/>
        <p:txBody>
          <a:bodyPr/>
          <a:lstStyle/>
          <a:p>
            <a:r>
              <a:rPr lang="en-US"/>
              <a:t>Add a footer</a:t>
            </a:r>
            <a:endParaRPr lang="en-US" dirty="0"/>
          </a:p>
        </p:txBody>
      </p:sp>
      <p:sp>
        <p:nvSpPr>
          <p:cNvPr id="6" name="灯片编号占位符 5"/>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p14="http://schemas.microsoft.com/office/powerpoint/2010/main" val="389700428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Main Title+ SubTitle_Footer">
    <p:spTree>
      <p:nvGrpSpPr>
        <p:cNvPr id="1" name=""/>
        <p:cNvGrpSpPr/>
        <p:nvPr/>
      </p:nvGrpSpPr>
      <p:grpSpPr>
        <a:xfrm>
          <a:off x="0" y="0"/>
          <a:ext cx="0" cy="0"/>
          <a:chOff x="0" y="0"/>
          <a:chExt cx="0" cy="0"/>
        </a:xfrm>
      </p:grpSpPr>
      <p:sp>
        <p:nvSpPr>
          <p:cNvPr id="2" name="Title 1"/>
          <p:cNvSpPr>
            <a:spLocks noGrp="1"/>
          </p:cNvSpPr>
          <p:nvPr>
            <p:ph type="title"/>
          </p:nvPr>
        </p:nvSpPr>
        <p:spPr>
          <a:xfrm>
            <a:off x="1026584" y="356628"/>
            <a:ext cx="7518400" cy="471365"/>
          </a:xfrm>
          <a:prstGeom prst="rect">
            <a:avLst/>
          </a:prstGeom>
        </p:spPr>
        <p:txBody>
          <a:bodyPr wrap="none" lIns="0" tIns="0" rIns="0" bIns="0" anchor="ctr">
            <a:noAutofit/>
          </a:bodyPr>
          <a:lstStyle>
            <a:lvl1pPr algn="l">
              <a:defRPr sz="3200" b="1" baseline="0">
                <a:solidFill>
                  <a:schemeClr val="tx1">
                    <a:lumMod val="85000"/>
                    <a:lumOff val="15000"/>
                  </a:schemeClr>
                </a:solidFill>
              </a:defRPr>
            </a:lvl1pPr>
          </a:lstStyle>
          <a:p>
            <a:r>
              <a:rPr lang="en-US"/>
              <a:t>Click to edit Master title style</a:t>
            </a:r>
            <a:endParaRPr lang="en-US" dirty="0"/>
          </a:p>
        </p:txBody>
      </p:sp>
      <p:sp>
        <p:nvSpPr>
          <p:cNvPr id="15" name="Text Placeholder 3"/>
          <p:cNvSpPr>
            <a:spLocks noGrp="1"/>
          </p:cNvSpPr>
          <p:nvPr>
            <p:ph type="body" sz="half" idx="2"/>
          </p:nvPr>
        </p:nvSpPr>
        <p:spPr>
          <a:xfrm>
            <a:off x="1026584" y="825950"/>
            <a:ext cx="5486400" cy="267661"/>
          </a:xfrm>
          <a:prstGeom prst="rect">
            <a:avLst/>
          </a:prstGeom>
        </p:spPr>
        <p:txBody>
          <a:bodyPr wrap="none" lIns="0" tIns="0" rIns="0" bIns="0" anchor="ctr">
            <a:noAutofit/>
          </a:bodyPr>
          <a:lstStyle>
            <a:lvl1pPr marL="0" indent="0" algn="l">
              <a:buNone/>
              <a:defRPr sz="1867"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grpSp>
        <p:nvGrpSpPr>
          <p:cNvPr id="8" name="Group 7"/>
          <p:cNvGrpSpPr/>
          <p:nvPr/>
        </p:nvGrpSpPr>
        <p:grpSpPr>
          <a:xfrm>
            <a:off x="0" y="6731802"/>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8" name="Rectangle 17"/>
              <p:cNvSpPr/>
              <p:nvPr/>
            </p:nvSpPr>
            <p:spPr>
              <a:xfrm>
                <a:off x="0" y="2573904"/>
                <a:ext cx="1262608" cy="446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Rectangle 19"/>
              <p:cNvSpPr/>
              <p:nvPr/>
            </p:nvSpPr>
            <p:spPr>
              <a:xfrm>
                <a:off x="2489727" y="2573904"/>
                <a:ext cx="1262608" cy="446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10" name="Group 44"/>
            <p:cNvGrpSpPr/>
            <p:nvPr/>
          </p:nvGrpSpPr>
          <p:grpSpPr>
            <a:xfrm>
              <a:off x="3752335" y="2573904"/>
              <a:ext cx="5014943" cy="44695"/>
              <a:chOff x="0" y="2573904"/>
              <a:chExt cx="5014943" cy="44695"/>
            </a:xfrm>
          </p:grpSpPr>
          <p:sp>
            <p:nvSpPr>
              <p:cNvPr id="12" name="Rectangle 11"/>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p:cNvSpPr/>
              <p:nvPr/>
            </p:nvSpPr>
            <p:spPr>
              <a:xfrm>
                <a:off x="1262608"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p:cNvSpPr/>
              <p:nvPr/>
            </p:nvSpPr>
            <p:spPr>
              <a:xfrm>
                <a:off x="2489727" y="2573904"/>
                <a:ext cx="1262608" cy="446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Rectangle 15"/>
              <p:cNvSpPr/>
              <p:nvPr/>
            </p:nvSpPr>
            <p:spPr>
              <a:xfrm>
                <a:off x="3752335"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sp>
        <p:nvSpPr>
          <p:cNvPr id="31" name="Flowchart: Off-page Connector 30"/>
          <p:cNvSpPr/>
          <p:nvPr/>
        </p:nvSpPr>
        <p:spPr>
          <a:xfrm>
            <a:off x="11496242" y="317598"/>
            <a:ext cx="384047" cy="314532"/>
          </a:xfrm>
          <a:prstGeom prst="flowChartOffpageConnector">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2" name="Slide Number Placeholder 4"/>
          <p:cNvSpPr>
            <a:spLocks noGrp="1"/>
          </p:cNvSpPr>
          <p:nvPr>
            <p:ph type="sldNum" sz="quarter" idx="12"/>
          </p:nvPr>
        </p:nvSpPr>
        <p:spPr>
          <a:xfrm>
            <a:off x="11389494" y="263969"/>
            <a:ext cx="610241" cy="366183"/>
          </a:xfrm>
          <a:prstGeom prst="rect">
            <a:avLst/>
          </a:prstGeom>
        </p:spPr>
        <p:txBody>
          <a:bodyPr anchor="ctr"/>
          <a:lstStyle>
            <a:lvl1pPr algn="ctr">
              <a:defRPr sz="1333" b="1">
                <a:solidFill>
                  <a:schemeClr val="bg1"/>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48251587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3" name="页脚占位符 2"/>
          <p:cNvSpPr>
            <a:spLocks noGrp="1"/>
          </p:cNvSpPr>
          <p:nvPr>
            <p:ph type="ftr" sz="quarter" idx="11"/>
          </p:nvPr>
        </p:nvSpPr>
        <p:spPr/>
        <p:txBody>
          <a:bodyPr/>
          <a:lstStyle/>
          <a:p>
            <a:r>
              <a:rPr lang="en-US"/>
              <a:t>Add a footer</a:t>
            </a:r>
            <a:endParaRPr lang="en-US" dirty="0"/>
          </a:p>
        </p:txBody>
      </p:sp>
      <p:sp>
        <p:nvSpPr>
          <p:cNvPr id="4" name="灯片编号占位符 3"/>
          <p:cNvSpPr>
            <a:spLocks noGrp="1"/>
          </p:cNvSpPr>
          <p:nvPr>
            <p:ph type="sldNum" sz="quarter" idx="12"/>
          </p:nvPr>
        </p:nvSpPr>
        <p:spPr/>
        <p:txBody>
          <a:bodyPr/>
          <a:lstStyle/>
          <a:p>
            <a:fld id="{CA8D9AD5-F248-4919-864A-CFD76CC027D6}" type="slidenum">
              <a:rPr lang="en-US" smtClean="0"/>
              <a:pPr/>
              <a:t>‹#›</a:t>
            </a:fld>
            <a:endParaRPr 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en-US" altLang="zh-CN"/>
              <a:t>Click to edit Master title style</a:t>
            </a:r>
            <a:endParaRPr lang="zh-CN" altLang="en-US"/>
          </a:p>
        </p:txBody>
      </p:sp>
    </p:spTree>
    <p:extLst>
      <p:ext uri="{BB962C8B-B14F-4D97-AF65-F5344CB8AC3E}">
        <p14:creationId xmlns:p14="http://schemas.microsoft.com/office/powerpoint/2010/main" val="161287178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3" name="页脚占位符 2"/>
          <p:cNvSpPr>
            <a:spLocks noGrp="1"/>
          </p:cNvSpPr>
          <p:nvPr>
            <p:ph type="ftr" sz="quarter" idx="11"/>
          </p:nvPr>
        </p:nvSpPr>
        <p:spPr/>
        <p:txBody>
          <a:bodyPr/>
          <a:lstStyle/>
          <a:p>
            <a:r>
              <a:rPr lang="en-US"/>
              <a:t>Add a footer</a:t>
            </a:r>
            <a:endParaRPr lang="en-US" dirty="0"/>
          </a:p>
        </p:txBody>
      </p:sp>
      <p:sp>
        <p:nvSpPr>
          <p:cNvPr id="4" name="灯片编号占位符 3"/>
          <p:cNvSpPr>
            <a:spLocks noGrp="1"/>
          </p:cNvSpPr>
          <p:nvPr>
            <p:ph type="sldNum" sz="quarter" idx="12"/>
          </p:nvPr>
        </p:nvSpPr>
        <p:spPr/>
        <p:txBody>
          <a:bodyPr/>
          <a:lstStyle/>
          <a:p>
            <a:fld id="{CA8D9AD5-F248-4919-864A-CFD76CC027D6}" type="slidenum">
              <a:rPr lang="en-US" smtClean="0"/>
              <a:pPr/>
              <a:t>‹#›</a:t>
            </a:fld>
            <a:endParaRPr 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en-US" altLang="zh-CN"/>
              <a:t>Click to edit Master title style</a:t>
            </a:r>
            <a:endParaRPr lang="zh-CN" altLang="en-US"/>
          </a:p>
        </p:txBody>
      </p:sp>
    </p:spTree>
    <p:extLst>
      <p:ext uri="{BB962C8B-B14F-4D97-AF65-F5344CB8AC3E}">
        <p14:creationId xmlns:p14="http://schemas.microsoft.com/office/powerpoint/2010/main" val="191696866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3" name="页脚占位符 2"/>
          <p:cNvSpPr>
            <a:spLocks noGrp="1"/>
          </p:cNvSpPr>
          <p:nvPr>
            <p:ph type="ftr" sz="quarter" idx="11"/>
          </p:nvPr>
        </p:nvSpPr>
        <p:spPr/>
        <p:txBody>
          <a:bodyPr/>
          <a:lstStyle/>
          <a:p>
            <a:r>
              <a:rPr lang="en-US"/>
              <a:t>Add a footer</a:t>
            </a:r>
            <a:endParaRPr lang="en-US" dirty="0"/>
          </a:p>
        </p:txBody>
      </p:sp>
      <p:sp>
        <p:nvSpPr>
          <p:cNvPr id="4" name="灯片编号占位符 3"/>
          <p:cNvSpPr>
            <a:spLocks noGrp="1"/>
          </p:cNvSpPr>
          <p:nvPr>
            <p:ph type="sldNum" sz="quarter" idx="12"/>
          </p:nvPr>
        </p:nvSpPr>
        <p:spPr/>
        <p:txBody>
          <a:bodyPr/>
          <a:lstStyle/>
          <a:p>
            <a:fld id="{CA8D9AD5-F248-4919-864A-CFD76CC027D6}" type="slidenum">
              <a:rPr lang="en-US" smtClean="0"/>
              <a:pPr/>
              <a:t>‹#›</a:t>
            </a:fld>
            <a:endParaRPr 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en-US" altLang="zh-CN"/>
              <a:t>Click to edit Master title style</a:t>
            </a:r>
            <a:endParaRPr lang="zh-CN" altLang="en-US"/>
          </a:p>
        </p:txBody>
      </p:sp>
    </p:spTree>
    <p:extLst>
      <p:ext uri="{BB962C8B-B14F-4D97-AF65-F5344CB8AC3E}">
        <p14:creationId xmlns:p14="http://schemas.microsoft.com/office/powerpoint/2010/main" val="153164259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3" name="页脚占位符 2"/>
          <p:cNvSpPr>
            <a:spLocks noGrp="1"/>
          </p:cNvSpPr>
          <p:nvPr>
            <p:ph type="ftr" sz="quarter" idx="11"/>
          </p:nvPr>
        </p:nvSpPr>
        <p:spPr/>
        <p:txBody>
          <a:bodyPr/>
          <a:lstStyle/>
          <a:p>
            <a:r>
              <a:rPr lang="en-US"/>
              <a:t>Add a footer</a:t>
            </a:r>
            <a:endParaRPr lang="en-US" dirty="0"/>
          </a:p>
        </p:txBody>
      </p:sp>
      <p:sp>
        <p:nvSpPr>
          <p:cNvPr id="4" name="灯片编号占位符 3"/>
          <p:cNvSpPr>
            <a:spLocks noGrp="1"/>
          </p:cNvSpPr>
          <p:nvPr>
            <p:ph type="sldNum" sz="quarter" idx="12"/>
          </p:nvPr>
        </p:nvSpPr>
        <p:spPr/>
        <p:txBody>
          <a:bodyPr/>
          <a:lstStyle/>
          <a:p>
            <a:fld id="{CA8D9AD5-F248-4919-864A-CFD76CC027D6}" type="slidenum">
              <a:rPr lang="en-US" smtClean="0"/>
              <a:pPr/>
              <a:t>‹#›</a:t>
            </a:fld>
            <a:endParaRPr 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en-US" altLang="zh-CN"/>
              <a:t>Click to edit Master title style</a:t>
            </a:r>
            <a:endParaRPr lang="zh-CN" altLang="en-US"/>
          </a:p>
        </p:txBody>
      </p:sp>
    </p:spTree>
    <p:extLst>
      <p:ext uri="{BB962C8B-B14F-4D97-AF65-F5344CB8AC3E}">
        <p14:creationId xmlns:p14="http://schemas.microsoft.com/office/powerpoint/2010/main" val="113588920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3" name="页脚占位符 2"/>
          <p:cNvSpPr>
            <a:spLocks noGrp="1"/>
          </p:cNvSpPr>
          <p:nvPr>
            <p:ph type="ftr" sz="quarter" idx="11"/>
          </p:nvPr>
        </p:nvSpPr>
        <p:spPr/>
        <p:txBody>
          <a:bodyPr/>
          <a:lstStyle/>
          <a:p>
            <a:r>
              <a:rPr lang="en-US"/>
              <a:t>Add a footer</a:t>
            </a:r>
            <a:endParaRPr lang="en-US" dirty="0"/>
          </a:p>
        </p:txBody>
      </p:sp>
      <p:sp>
        <p:nvSpPr>
          <p:cNvPr id="4" name="灯片编号占位符 3"/>
          <p:cNvSpPr>
            <a:spLocks noGrp="1"/>
          </p:cNvSpPr>
          <p:nvPr>
            <p:ph type="sldNum" sz="quarter" idx="12"/>
          </p:nvPr>
        </p:nvSpPr>
        <p:spPr/>
        <p:txBody>
          <a:bodyPr/>
          <a:lstStyle/>
          <a:p>
            <a:fld id="{CA8D9AD5-F248-4919-864A-CFD76CC027D6}" type="slidenum">
              <a:rPr lang="en-US" smtClean="0"/>
              <a:pPr/>
              <a:t>‹#›</a:t>
            </a:fld>
            <a:endParaRPr 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en-US" altLang="zh-CN"/>
              <a:t>Click to edit Master title style</a:t>
            </a:r>
            <a:endParaRPr lang="zh-CN" altLang="en-US"/>
          </a:p>
        </p:txBody>
      </p:sp>
    </p:spTree>
    <p:extLst>
      <p:ext uri="{BB962C8B-B14F-4D97-AF65-F5344CB8AC3E}">
        <p14:creationId xmlns:p14="http://schemas.microsoft.com/office/powerpoint/2010/main" val="203205373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3" name="页脚占位符 2"/>
          <p:cNvSpPr>
            <a:spLocks noGrp="1"/>
          </p:cNvSpPr>
          <p:nvPr>
            <p:ph type="ftr" sz="quarter" idx="11"/>
          </p:nvPr>
        </p:nvSpPr>
        <p:spPr/>
        <p:txBody>
          <a:bodyPr/>
          <a:lstStyle/>
          <a:p>
            <a:r>
              <a:rPr lang="en-US"/>
              <a:t>Add a footer</a:t>
            </a:r>
            <a:endParaRPr lang="en-US" dirty="0"/>
          </a:p>
        </p:txBody>
      </p:sp>
      <p:sp>
        <p:nvSpPr>
          <p:cNvPr id="4" name="灯片编号占位符 3"/>
          <p:cNvSpPr>
            <a:spLocks noGrp="1"/>
          </p:cNvSpPr>
          <p:nvPr>
            <p:ph type="sldNum" sz="quarter" idx="12"/>
          </p:nvPr>
        </p:nvSpPr>
        <p:spPr/>
        <p:txBody>
          <a:bodyPr/>
          <a:lstStyle/>
          <a:p>
            <a:fld id="{CA8D9AD5-F248-4919-864A-CFD76CC027D6}" type="slidenum">
              <a:rPr lang="en-US" smtClean="0"/>
              <a:pPr/>
              <a:t>‹#›</a:t>
            </a:fld>
            <a:endParaRPr 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en-US" altLang="zh-CN"/>
              <a:t>Click to edit Master title style</a:t>
            </a:r>
            <a:endParaRPr lang="zh-CN" altLang="en-US"/>
          </a:p>
        </p:txBody>
      </p:sp>
    </p:spTree>
    <p:extLst>
      <p:ext uri="{BB962C8B-B14F-4D97-AF65-F5344CB8AC3E}">
        <p14:creationId xmlns:p14="http://schemas.microsoft.com/office/powerpoint/2010/main" val="319116310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3" name="页脚占位符 2"/>
          <p:cNvSpPr>
            <a:spLocks noGrp="1"/>
          </p:cNvSpPr>
          <p:nvPr>
            <p:ph type="ftr" sz="quarter" idx="11"/>
          </p:nvPr>
        </p:nvSpPr>
        <p:spPr/>
        <p:txBody>
          <a:bodyPr/>
          <a:lstStyle/>
          <a:p>
            <a:r>
              <a:rPr lang="en-US"/>
              <a:t>Add a footer</a:t>
            </a:r>
            <a:endParaRPr lang="en-US" dirty="0"/>
          </a:p>
        </p:txBody>
      </p:sp>
      <p:sp>
        <p:nvSpPr>
          <p:cNvPr id="4" name="灯片编号占位符 3"/>
          <p:cNvSpPr>
            <a:spLocks noGrp="1"/>
          </p:cNvSpPr>
          <p:nvPr>
            <p:ph type="sldNum" sz="quarter" idx="12"/>
          </p:nvPr>
        </p:nvSpPr>
        <p:spPr/>
        <p:txBody>
          <a:bodyPr/>
          <a:lstStyle/>
          <a:p>
            <a:fld id="{CA8D9AD5-F248-4919-864A-CFD76CC027D6}" type="slidenum">
              <a:rPr lang="en-US" smtClean="0"/>
              <a:pPr/>
              <a:t>‹#›</a:t>
            </a:fld>
            <a:endParaRPr 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en-US" altLang="zh-CN"/>
              <a:t>Click to edit Master title style</a:t>
            </a:r>
            <a:endParaRPr lang="zh-CN" altLang="en-US"/>
          </a:p>
        </p:txBody>
      </p:sp>
    </p:spTree>
    <p:extLst>
      <p:ext uri="{BB962C8B-B14F-4D97-AF65-F5344CB8AC3E}">
        <p14:creationId xmlns:p14="http://schemas.microsoft.com/office/powerpoint/2010/main" val="264940077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5" name="页脚占位符 4"/>
          <p:cNvSpPr>
            <a:spLocks noGrp="1"/>
          </p:cNvSpPr>
          <p:nvPr>
            <p:ph type="ftr" sz="quarter" idx="11"/>
          </p:nvPr>
        </p:nvSpPr>
        <p:spPr/>
        <p:txBody>
          <a:bodyPr/>
          <a:lstStyle/>
          <a:p>
            <a:r>
              <a:rPr lang="en-US"/>
              <a:t>Add a footer</a:t>
            </a:r>
            <a:endParaRPr lang="en-US" dirty="0"/>
          </a:p>
        </p:txBody>
      </p:sp>
      <p:sp>
        <p:nvSpPr>
          <p:cNvPr id="6" name="灯片编号占位符 5"/>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p14="http://schemas.microsoft.com/office/powerpoint/2010/main" val="126563383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p14="http://schemas.microsoft.com/office/powerpoint/2010/main" val="4268776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p14="http://schemas.microsoft.com/office/powerpoint/2010/main" val="601922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p14="http://schemas.microsoft.com/office/powerpoint/2010/main" val="3866486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C1FD0-7A55-2306-698D-FE63A6E6EE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0057D78-B28A-5C4D-F87C-0FBFB3CC49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9D71302-73F7-C02C-2D0C-A78B2FA4C174}"/>
              </a:ext>
            </a:extLst>
          </p:cNvPr>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5" name="Footer Placeholder 4">
            <a:extLst>
              <a:ext uri="{FF2B5EF4-FFF2-40B4-BE49-F238E27FC236}">
                <a16:creationId xmlns:a16="http://schemas.microsoft.com/office/drawing/2014/main" id="{B34BCFE4-6352-C2C7-3C3D-9C8469E9A291}"/>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793A9BF1-D1BB-D216-1BEC-E81773F43730}"/>
              </a:ext>
            </a:extLst>
          </p:cNvPr>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p14="http://schemas.microsoft.com/office/powerpoint/2010/main" val="746764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F9DE7-9AD3-49CA-CB87-E37A5871532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E398FC4-5E18-F3CE-B230-D8821F47B0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E5E41BF-A10A-F033-5C05-AE95C9D9FE28}"/>
              </a:ext>
            </a:extLst>
          </p:cNvPr>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5" name="Footer Placeholder 4">
            <a:extLst>
              <a:ext uri="{FF2B5EF4-FFF2-40B4-BE49-F238E27FC236}">
                <a16:creationId xmlns:a16="http://schemas.microsoft.com/office/drawing/2014/main" id="{B47F52C7-465D-FE28-DF1E-0AA801426045}"/>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A94342D7-9718-4292-3A66-DDCB2A9A6BE7}"/>
              </a:ext>
            </a:extLst>
          </p:cNvPr>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p14="http://schemas.microsoft.com/office/powerpoint/2010/main" val="847004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41B20-F798-5751-7F75-528C6E6AE2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8226E7A-E983-3E02-E569-580B03EE6C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3EA23D-11A0-84EC-8967-F75EE51DB286}"/>
              </a:ext>
            </a:extLst>
          </p:cNvPr>
          <p:cNvSpPr>
            <a:spLocks noGrp="1"/>
          </p:cNvSpPr>
          <p:nvPr>
            <p:ph type="dt" sz="half" idx="10"/>
          </p:nvPr>
        </p:nvSpPr>
        <p:spPr/>
        <p:txBody>
          <a:bodyPr/>
          <a:lstStyle/>
          <a:p>
            <a:fld id="{5586B75A-687E-405C-8A0B-8D00578BA2C3}" type="datetimeFigureOut">
              <a:rPr lang="en-US" smtClean="0"/>
              <a:pPr/>
              <a:t>10/14/2024</a:t>
            </a:fld>
            <a:endParaRPr lang="en-US" dirty="0"/>
          </a:p>
        </p:txBody>
      </p:sp>
      <p:sp>
        <p:nvSpPr>
          <p:cNvPr id="5" name="Footer Placeholder 4">
            <a:extLst>
              <a:ext uri="{FF2B5EF4-FFF2-40B4-BE49-F238E27FC236}">
                <a16:creationId xmlns:a16="http://schemas.microsoft.com/office/drawing/2014/main" id="{1F34182D-E269-EC14-83FF-2B0450A560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6DD938-29FD-B2F0-8D45-E3173473DE41}"/>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40020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E0B94-2959-D3AE-41C4-4380611F6F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CE802F5-026B-8861-8B4E-4850D19C0D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67DA56-348D-B44E-3758-4C1D213315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A076EEA-FB34-D1DB-0918-1EBBC3394141}"/>
              </a:ext>
            </a:extLst>
          </p:cNvPr>
          <p:cNvSpPr>
            <a:spLocks noGrp="1"/>
          </p:cNvSpPr>
          <p:nvPr>
            <p:ph type="dt" sz="half" idx="10"/>
          </p:nvPr>
        </p:nvSpPr>
        <p:spPr/>
        <p:txBody>
          <a:bodyPr/>
          <a:lstStyle/>
          <a:p>
            <a:fld id="{F12952B5-7A2F-4CC8-B7CE-9234E21C2837}" type="datetimeFigureOut">
              <a:rPr lang="en-US" smtClean="0"/>
              <a:t>10/14/2024</a:t>
            </a:fld>
            <a:endParaRPr lang="en-US" dirty="0"/>
          </a:p>
        </p:txBody>
      </p:sp>
      <p:sp>
        <p:nvSpPr>
          <p:cNvPr id="6" name="Footer Placeholder 5">
            <a:extLst>
              <a:ext uri="{FF2B5EF4-FFF2-40B4-BE49-F238E27FC236}">
                <a16:creationId xmlns:a16="http://schemas.microsoft.com/office/drawing/2014/main" id="{1BECC4EC-5094-CEA7-70D5-A5F3736B39D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AB5DB75-445E-86ED-8F0A-444D4E0C44C2}"/>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62788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C50EF-D372-7ED2-3E74-C213ACC59781}"/>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2FFB12B-4EC7-0A63-BE6E-76990A8D51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CF6385-C699-E2C0-E8AB-2127935BA9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02969FE-1313-2703-E226-79CD8ACD68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DA2859-B6EF-1A2A-457B-E62EEED262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C461DAD-5BAC-99F0-AB7D-F826CFC7653C}"/>
              </a:ext>
            </a:extLst>
          </p:cNvPr>
          <p:cNvSpPr>
            <a:spLocks noGrp="1"/>
          </p:cNvSpPr>
          <p:nvPr>
            <p:ph type="dt" sz="half" idx="10"/>
          </p:nvPr>
        </p:nvSpPr>
        <p:spPr/>
        <p:txBody>
          <a:bodyPr/>
          <a:lstStyle/>
          <a:p>
            <a:fld id="{CE1DA07A-9201-4B4B-BAF2-015AFA30F520}" type="datetimeFigureOut">
              <a:rPr lang="en-US" smtClean="0"/>
              <a:t>10/14/2024</a:t>
            </a:fld>
            <a:endParaRPr lang="en-US" dirty="0"/>
          </a:p>
        </p:txBody>
      </p:sp>
      <p:sp>
        <p:nvSpPr>
          <p:cNvPr id="8" name="Footer Placeholder 7">
            <a:extLst>
              <a:ext uri="{FF2B5EF4-FFF2-40B4-BE49-F238E27FC236}">
                <a16:creationId xmlns:a16="http://schemas.microsoft.com/office/drawing/2014/main" id="{13D305B2-0FBC-1B50-CECA-0DB4E2EDCDD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B698B2B-945B-B6A5-0432-B1077F64FBE2}"/>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48181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C82B-6A4F-D283-1828-F1E59FCD674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FB33B5A-C04C-0C0D-3951-66025F7A4920}"/>
              </a:ext>
            </a:extLst>
          </p:cNvPr>
          <p:cNvSpPr>
            <a:spLocks noGrp="1"/>
          </p:cNvSpPr>
          <p:nvPr>
            <p:ph type="dt" sz="half" idx="10"/>
          </p:nvPr>
        </p:nvSpPr>
        <p:spPr/>
        <p:txBody>
          <a:bodyPr/>
          <a:lstStyle/>
          <a:p>
            <a:fld id="{73D7E00A-486F-4252-8B1D-E32645521F49}" type="datetimeFigureOut">
              <a:rPr lang="en-US" smtClean="0"/>
              <a:t>10/14/2024</a:t>
            </a:fld>
            <a:endParaRPr lang="en-US" dirty="0"/>
          </a:p>
        </p:txBody>
      </p:sp>
      <p:sp>
        <p:nvSpPr>
          <p:cNvPr id="4" name="Footer Placeholder 3">
            <a:extLst>
              <a:ext uri="{FF2B5EF4-FFF2-40B4-BE49-F238E27FC236}">
                <a16:creationId xmlns:a16="http://schemas.microsoft.com/office/drawing/2014/main" id="{99AF3DE2-227F-608A-6A96-70EB83F20B1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026C68F-A3C0-473A-5639-0CDB83C84533}"/>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95588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35C7B-E763-9FA8-D18C-308623459452}"/>
              </a:ext>
            </a:extLst>
          </p:cNvPr>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3" name="Footer Placeholder 2">
            <a:extLst>
              <a:ext uri="{FF2B5EF4-FFF2-40B4-BE49-F238E27FC236}">
                <a16:creationId xmlns:a16="http://schemas.microsoft.com/office/drawing/2014/main" id="{23A326C0-0569-4E68-A5C7-D2D613E83CB6}"/>
              </a:ext>
            </a:extLst>
          </p:cNvPr>
          <p:cNvSpPr>
            <a:spLocks noGrp="1"/>
          </p:cNvSpPr>
          <p:nvPr>
            <p:ph type="ftr" sz="quarter" idx="11"/>
          </p:nvPr>
        </p:nvSpPr>
        <p:spPr/>
        <p:txBody>
          <a:bodyPr/>
          <a:lstStyle/>
          <a:p>
            <a:r>
              <a:rPr lang="en-US"/>
              <a:t>Add a footer</a:t>
            </a:r>
            <a:endParaRPr lang="en-US" dirty="0"/>
          </a:p>
        </p:txBody>
      </p:sp>
      <p:sp>
        <p:nvSpPr>
          <p:cNvPr id="4" name="Slide Number Placeholder 3">
            <a:extLst>
              <a:ext uri="{FF2B5EF4-FFF2-40B4-BE49-F238E27FC236}">
                <a16:creationId xmlns:a16="http://schemas.microsoft.com/office/drawing/2014/main" id="{E795DE98-917F-852B-6329-9A2EF13597DE}"/>
              </a:ext>
            </a:extLst>
          </p:cNvPr>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p14="http://schemas.microsoft.com/office/powerpoint/2010/main" val="3596271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5" name="页脚占位符 4"/>
          <p:cNvSpPr>
            <a:spLocks noGrp="1"/>
          </p:cNvSpPr>
          <p:nvPr>
            <p:ph type="ftr" sz="quarter" idx="11"/>
          </p:nvPr>
        </p:nvSpPr>
        <p:spPr/>
        <p:txBody>
          <a:bodyPr/>
          <a:lstStyle/>
          <a:p>
            <a:r>
              <a:rPr lang="en-US"/>
              <a:t>Add a footer</a:t>
            </a:r>
            <a:endParaRPr lang="en-US" dirty="0"/>
          </a:p>
        </p:txBody>
      </p:sp>
      <p:sp>
        <p:nvSpPr>
          <p:cNvPr id="6" name="灯片编号占位符 5"/>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p14="http://schemas.microsoft.com/office/powerpoint/2010/main" val="14616851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2E29-7AB9-8E03-7DA8-D514217214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8490B03-8021-46EE-75D9-7D617040C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D8D7946-9DBD-5F31-3A45-15C40C2088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5C42F7-C34F-310B-7D4E-E89ACC8998EB}"/>
              </a:ext>
            </a:extLst>
          </p:cNvPr>
          <p:cNvSpPr>
            <a:spLocks noGrp="1"/>
          </p:cNvSpPr>
          <p:nvPr>
            <p:ph type="dt" sz="half" idx="10"/>
          </p:nvPr>
        </p:nvSpPr>
        <p:spPr/>
        <p:txBody>
          <a:bodyPr/>
          <a:lstStyle/>
          <a:p>
            <a:fld id="{AF6E2C9B-5FA2-460D-9BE7-B0812FC2A6FF}" type="datetimeFigureOut">
              <a:rPr lang="en-US" smtClean="0"/>
              <a:t>10/14/2024</a:t>
            </a:fld>
            <a:endParaRPr lang="en-US" dirty="0"/>
          </a:p>
        </p:txBody>
      </p:sp>
      <p:sp>
        <p:nvSpPr>
          <p:cNvPr id="6" name="Footer Placeholder 5">
            <a:extLst>
              <a:ext uri="{FF2B5EF4-FFF2-40B4-BE49-F238E27FC236}">
                <a16:creationId xmlns:a16="http://schemas.microsoft.com/office/drawing/2014/main" id="{3991B24E-FE37-7DCE-735F-FB4BFB6B18C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DA4957-CD76-7BA0-64D7-77D96932325E}"/>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95812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6E9FF-9CE3-FB29-D43A-A3ECE30DC3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82F6230-9AC7-665C-DD12-4FB7EF136B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3ED9A78-D7A4-3C37-C68C-D300B189B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F3AA7E-9879-0B87-E3EF-D48C28C91F6A}"/>
              </a:ext>
            </a:extLst>
          </p:cNvPr>
          <p:cNvSpPr>
            <a:spLocks noGrp="1"/>
          </p:cNvSpPr>
          <p:nvPr>
            <p:ph type="dt" sz="half" idx="10"/>
          </p:nvPr>
        </p:nvSpPr>
        <p:spPr/>
        <p:txBody>
          <a:bodyPr/>
          <a:lstStyle/>
          <a:p>
            <a:fld id="{5586B75A-687E-405C-8A0B-8D00578BA2C3}" type="datetimeFigureOut">
              <a:rPr lang="en-US" smtClean="0"/>
              <a:pPr/>
              <a:t>10/14/2024</a:t>
            </a:fld>
            <a:endParaRPr lang="en-US" dirty="0"/>
          </a:p>
        </p:txBody>
      </p:sp>
      <p:sp>
        <p:nvSpPr>
          <p:cNvPr id="6" name="Footer Placeholder 5">
            <a:extLst>
              <a:ext uri="{FF2B5EF4-FFF2-40B4-BE49-F238E27FC236}">
                <a16:creationId xmlns:a16="http://schemas.microsoft.com/office/drawing/2014/main" id="{2A45454F-E270-7BC1-5C5B-9B4CA1CE53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6D9E7C-E844-2F66-5C47-8C54D6D3717D}"/>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92794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753D-B18E-82F7-0B3E-F98B902A40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716AE9E-6C06-CA25-E482-3C99FE1496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640FF3-1D56-9364-F948-A1B4B96FC240}"/>
              </a:ext>
            </a:extLst>
          </p:cNvPr>
          <p:cNvSpPr>
            <a:spLocks noGrp="1"/>
          </p:cNvSpPr>
          <p:nvPr>
            <p:ph type="dt" sz="half" idx="10"/>
          </p:nvPr>
        </p:nvSpPr>
        <p:spPr/>
        <p:txBody>
          <a:bodyPr/>
          <a:lstStyle/>
          <a:p>
            <a:fld id="{5F4E5243-F52A-4D37-9694-EB26C6C31910}" type="datetimeFigureOut">
              <a:rPr lang="en-US" smtClean="0"/>
              <a:t>10/14/2024</a:t>
            </a:fld>
            <a:endParaRPr lang="en-US" dirty="0"/>
          </a:p>
        </p:txBody>
      </p:sp>
      <p:sp>
        <p:nvSpPr>
          <p:cNvPr id="5" name="Footer Placeholder 4">
            <a:extLst>
              <a:ext uri="{FF2B5EF4-FFF2-40B4-BE49-F238E27FC236}">
                <a16:creationId xmlns:a16="http://schemas.microsoft.com/office/drawing/2014/main" id="{5A86D548-947E-AFFA-3FA4-1A8C5AD445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995CB5-C899-8E11-BEC3-05B4CA8F35B2}"/>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32573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AEA7A3-7CA4-9F82-EAE9-53728AB2B1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7FAECE2-9B08-0461-BAAC-CA1B8FB765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CF2CAB6-8AFB-B50A-D882-C14A6B6351D1}"/>
              </a:ext>
            </a:extLst>
          </p:cNvPr>
          <p:cNvSpPr>
            <a:spLocks noGrp="1"/>
          </p:cNvSpPr>
          <p:nvPr>
            <p:ph type="dt" sz="half" idx="10"/>
          </p:nvPr>
        </p:nvSpPr>
        <p:spPr/>
        <p:txBody>
          <a:bodyPr/>
          <a:lstStyle/>
          <a:p>
            <a:fld id="{3A77B6E1-634A-48DC-9E8B-D894023267EF}" type="datetimeFigureOut">
              <a:rPr lang="en-US" smtClean="0"/>
              <a:t>10/14/2024</a:t>
            </a:fld>
            <a:endParaRPr lang="en-US" dirty="0"/>
          </a:p>
        </p:txBody>
      </p:sp>
      <p:sp>
        <p:nvSpPr>
          <p:cNvPr id="5" name="Footer Placeholder 4">
            <a:extLst>
              <a:ext uri="{FF2B5EF4-FFF2-40B4-BE49-F238E27FC236}">
                <a16:creationId xmlns:a16="http://schemas.microsoft.com/office/drawing/2014/main" id="{5ECEE164-4EFB-DF50-C5E9-D83F6F3E18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B503CF-3F3D-568A-9DCD-B48073B82AFC}"/>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90796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6" name="页脚占位符 5"/>
          <p:cNvSpPr>
            <a:spLocks noGrp="1"/>
          </p:cNvSpPr>
          <p:nvPr>
            <p:ph type="ftr" sz="quarter" idx="11"/>
          </p:nvPr>
        </p:nvSpPr>
        <p:spPr/>
        <p:txBody>
          <a:bodyPr/>
          <a:lstStyle/>
          <a:p>
            <a:r>
              <a:rPr lang="en-US"/>
              <a:t>Add a footer</a:t>
            </a:r>
            <a:endParaRPr lang="en-US" dirty="0"/>
          </a:p>
        </p:txBody>
      </p:sp>
      <p:sp>
        <p:nvSpPr>
          <p:cNvPr id="7" name="灯片编号占位符 6"/>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p14="http://schemas.microsoft.com/office/powerpoint/2010/main" val="70441556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8" name="页脚占位符 7"/>
          <p:cNvSpPr>
            <a:spLocks noGrp="1"/>
          </p:cNvSpPr>
          <p:nvPr>
            <p:ph type="ftr" sz="quarter" idx="11"/>
          </p:nvPr>
        </p:nvSpPr>
        <p:spPr/>
        <p:txBody>
          <a:bodyPr/>
          <a:lstStyle/>
          <a:p>
            <a:r>
              <a:rPr lang="en-US"/>
              <a:t>Add a footer</a:t>
            </a:r>
            <a:endParaRPr lang="en-US" dirty="0"/>
          </a:p>
        </p:txBody>
      </p:sp>
      <p:sp>
        <p:nvSpPr>
          <p:cNvPr id="9" name="灯片编号占位符 8"/>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p14="http://schemas.microsoft.com/office/powerpoint/2010/main" val="142401497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23058" y="265374"/>
            <a:ext cx="10515600" cy="466148"/>
          </a:xfrm>
        </p:spPr>
        <p:txBody>
          <a:bodyPr>
            <a:normAutofit/>
          </a:bodyPr>
          <a:lstStyle>
            <a:lvl1pPr marL="457200" indent="-457200">
              <a:buFont typeface="Wingdings" panose="05000000000000000000" pitchFamily="2" charset="2"/>
              <a:buChar char="ü"/>
              <a:defRPr sz="3200" b="1">
                <a:solidFill>
                  <a:srgbClr val="77B878"/>
                </a:solidFill>
              </a:defRPr>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4" name="页脚占位符 3"/>
          <p:cNvSpPr>
            <a:spLocks noGrp="1"/>
          </p:cNvSpPr>
          <p:nvPr>
            <p:ph type="ftr" sz="quarter" idx="11"/>
          </p:nvPr>
        </p:nvSpPr>
        <p:spPr/>
        <p:txBody>
          <a:bodyPr/>
          <a:lstStyle/>
          <a:p>
            <a:r>
              <a:rPr lang="en-US"/>
              <a:t>Add a footer</a:t>
            </a:r>
            <a:endParaRPr lang="en-US" dirty="0"/>
          </a:p>
        </p:txBody>
      </p:sp>
      <p:sp>
        <p:nvSpPr>
          <p:cNvPr id="5" name="灯片编号占位符 4"/>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p14="http://schemas.microsoft.com/office/powerpoint/2010/main" val="261363782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3" name="页脚占位符 2"/>
          <p:cNvSpPr>
            <a:spLocks noGrp="1"/>
          </p:cNvSpPr>
          <p:nvPr>
            <p:ph type="ftr" sz="quarter" idx="11"/>
          </p:nvPr>
        </p:nvSpPr>
        <p:spPr/>
        <p:txBody>
          <a:bodyPr/>
          <a:lstStyle/>
          <a:p>
            <a:r>
              <a:rPr lang="en-US"/>
              <a:t>Add a footer</a:t>
            </a:r>
            <a:endParaRPr lang="en-US" dirty="0"/>
          </a:p>
        </p:txBody>
      </p:sp>
      <p:sp>
        <p:nvSpPr>
          <p:cNvPr id="4" name="灯片编号占位符 3"/>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p14="http://schemas.microsoft.com/office/powerpoint/2010/main" val="338376668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6" name="页脚占位符 5"/>
          <p:cNvSpPr>
            <a:spLocks noGrp="1"/>
          </p:cNvSpPr>
          <p:nvPr>
            <p:ph type="ftr" sz="quarter" idx="11"/>
          </p:nvPr>
        </p:nvSpPr>
        <p:spPr/>
        <p:txBody>
          <a:bodyPr/>
          <a:lstStyle/>
          <a:p>
            <a:r>
              <a:rPr lang="en-US"/>
              <a:t>Add a footer</a:t>
            </a:r>
            <a:endParaRPr lang="en-US" dirty="0"/>
          </a:p>
        </p:txBody>
      </p:sp>
      <p:sp>
        <p:nvSpPr>
          <p:cNvPr id="7" name="灯片编号占位符 6"/>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p14="http://schemas.microsoft.com/office/powerpoint/2010/main" val="26695219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9E583DDF-CA54-461A-A486-592D2374C532}" type="datetimeFigureOut">
              <a:rPr lang="en-US" smtClean="0"/>
              <a:pPr/>
              <a:t>10/14/2024</a:t>
            </a:fld>
            <a:endParaRPr lang="en-US"/>
          </a:p>
        </p:txBody>
      </p:sp>
      <p:sp>
        <p:nvSpPr>
          <p:cNvPr id="6" name="页脚占位符 5"/>
          <p:cNvSpPr>
            <a:spLocks noGrp="1"/>
          </p:cNvSpPr>
          <p:nvPr>
            <p:ph type="ftr" sz="quarter" idx="11"/>
          </p:nvPr>
        </p:nvSpPr>
        <p:spPr/>
        <p:txBody>
          <a:bodyPr/>
          <a:lstStyle/>
          <a:p>
            <a:r>
              <a:rPr lang="en-US"/>
              <a:t>Add a footer</a:t>
            </a:r>
            <a:endParaRPr lang="en-US" dirty="0"/>
          </a:p>
        </p:txBody>
      </p:sp>
      <p:sp>
        <p:nvSpPr>
          <p:cNvPr id="7" name="灯片编号占位符 6"/>
          <p:cNvSpPr>
            <a:spLocks noGrp="1"/>
          </p:cNvSpPr>
          <p:nvPr>
            <p:ph type="sldNum" sz="quarter" idx="12"/>
          </p:nvPr>
        </p:nvSpPr>
        <p:spPr/>
        <p:txBody>
          <a:bodyPr/>
          <a:lstStyle/>
          <a:p>
            <a:fld id="{CA8D9AD5-F248-4919-864A-CFD76CC027D6}" type="slidenum">
              <a:rPr lang="en-US" smtClean="0"/>
              <a:pPr/>
              <a:t>‹#›</a:t>
            </a:fld>
            <a:endParaRPr lang="en-US"/>
          </a:p>
        </p:txBody>
      </p:sp>
    </p:spTree>
    <p:extLst>
      <p:ext uri="{BB962C8B-B14F-4D97-AF65-F5344CB8AC3E}">
        <p14:creationId xmlns:p14="http://schemas.microsoft.com/office/powerpoint/2010/main" val="295445462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l="-28000" r="-2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583DDF-CA54-461A-A486-592D2374C532}" type="datetimeFigureOut">
              <a:rPr lang="en-US" smtClean="0"/>
              <a:pPr/>
              <a:t>10/14/2024</a:t>
            </a:fld>
            <a:endParaRPr 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endParaRPr 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14980112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Lst>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l="-28000" r="-2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40646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Lst>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641A3C-608A-F52C-84A8-99B04970FF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C9D3F68-F3BD-3281-635F-13AB4C4A34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E61A6B7-CE14-3D38-D749-D26FC6B849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583DDF-CA54-461A-A486-592D2374C532}" type="datetimeFigureOut">
              <a:rPr lang="en-US" smtClean="0"/>
              <a:pPr/>
              <a:t>10/14/2024</a:t>
            </a:fld>
            <a:endParaRPr lang="en-US"/>
          </a:p>
        </p:txBody>
      </p:sp>
      <p:sp>
        <p:nvSpPr>
          <p:cNvPr id="5" name="Footer Placeholder 4">
            <a:extLst>
              <a:ext uri="{FF2B5EF4-FFF2-40B4-BE49-F238E27FC236}">
                <a16:creationId xmlns:a16="http://schemas.microsoft.com/office/drawing/2014/main" id="{E7C0E19B-00B5-923A-713B-BD71E35C73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Add a footer</a:t>
            </a:r>
            <a:endParaRPr lang="en-US" dirty="0"/>
          </a:p>
        </p:txBody>
      </p:sp>
      <p:sp>
        <p:nvSpPr>
          <p:cNvPr id="6" name="Slide Number Placeholder 5">
            <a:extLst>
              <a:ext uri="{FF2B5EF4-FFF2-40B4-BE49-F238E27FC236}">
                <a16:creationId xmlns:a16="http://schemas.microsoft.com/office/drawing/2014/main" id="{BEF8A87D-964B-5976-D50D-5E356FFFB5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166382443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mc:AlternateContent xmlns:mc="http://schemas.openxmlformats.org/markup-compatibility/2006" xmlns:p14="http://schemas.microsoft.com/office/powerpoint/2010/main">
    <mc:Choice Requires="p14">
      <p:transition spd="med" p14:dur="700">
        <p:fade/>
      </p:transition>
    </mc:Choice>
    <mc:Fallback xmlns="">
      <p:transition spd="med"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16.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18.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23.png"/><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6.png"/><Relationship Id="rId3" Type="http://schemas.openxmlformats.org/officeDocument/2006/relationships/image" Target="../media/image9.jpeg"/><Relationship Id="rId7" Type="http://schemas.openxmlformats.org/officeDocument/2006/relationships/image" Target="../media/image11.jpe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4.png"/><Relationship Id="rId5" Type="http://schemas.openxmlformats.org/officeDocument/2006/relationships/image" Target="../media/image10.jpe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0.png"/><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0.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23.png"/><Relationship Id="rId1" Type="http://schemas.openxmlformats.org/officeDocument/2006/relationships/slideLayout" Target="../slideLayouts/slideLayout24.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0.png"/><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0.png"/><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6.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25.wmf"/><Relationship Id="rId7" Type="http://schemas.openxmlformats.org/officeDocument/2006/relationships/image" Target="../media/image27.wmf"/><Relationship Id="rId2" Type="http://schemas.openxmlformats.org/officeDocument/2006/relationships/oleObject" Target="../embeddings/oleObject1.bin"/><Relationship Id="rId1" Type="http://schemas.openxmlformats.org/officeDocument/2006/relationships/slideLayout" Target="../slideLayouts/slideLayout24.xml"/><Relationship Id="rId6" Type="http://schemas.openxmlformats.org/officeDocument/2006/relationships/oleObject" Target="../embeddings/oleObject3.bin"/><Relationship Id="rId5" Type="http://schemas.openxmlformats.org/officeDocument/2006/relationships/image" Target="../media/image26.wmf"/><Relationship Id="rId4" Type="http://schemas.openxmlformats.org/officeDocument/2006/relationships/oleObject" Target="../embeddings/oleObject2.bin"/><Relationship Id="rId9" Type="http://schemas.openxmlformats.org/officeDocument/2006/relationships/image" Target="../media/image28.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20.png"/><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9.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47.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0.png"/><Relationship Id="rId1" Type="http://schemas.openxmlformats.org/officeDocument/2006/relationships/slideLayout" Target="../slideLayouts/slideLayout24.xml"/><Relationship Id="rId6" Type="http://schemas.openxmlformats.org/officeDocument/2006/relationships/image" Target="../media/image22.jpeg"/><Relationship Id="rId5" Type="http://schemas.openxmlformats.org/officeDocument/2006/relationships/slide" Target="slide44.xml"/><Relationship Id="rId4" Type="http://schemas.openxmlformats.org/officeDocument/2006/relationships/image" Target="../media/image330.png"/></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44.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4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8" Type="http://schemas.openxmlformats.org/officeDocument/2006/relationships/slide" Target="slide53.xml"/><Relationship Id="rId26"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36.jpeg"/><Relationship Id="rId12"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gif"/><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image" Target="../media/image37.gif"/><Relationship Id="rId4" Type="http://schemas.openxmlformats.org/officeDocument/2006/relationships/audio" Target="../media/audio2.wav"/><Relationship Id="rId9" Type="http://schemas.openxmlformats.org/officeDocument/2006/relationships/image" Target="../media/image4.gif"/></Relationships>
</file>

<file path=ppt/slides/_rels/slide5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audio" Target="../media/audio3.wav"/><Relationship Id="rId7" Type="http://schemas.openxmlformats.org/officeDocument/2006/relationships/slide" Target="slide53.xml"/><Relationship Id="rId12" Type="http://schemas.openxmlformats.org/officeDocument/2006/relationships/image" Target="../media/image7.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6.jpeg"/><Relationship Id="rId11" Type="http://schemas.openxmlformats.org/officeDocument/2006/relationships/image" Target="../media/image6.gif"/><Relationship Id="rId5" Type="http://schemas.openxmlformats.org/officeDocument/2006/relationships/image" Target="../media/image3.gif"/><Relationship Id="rId28" Type="http://schemas.openxmlformats.org/officeDocument/2006/relationships/audio" Target="NULL"/><Relationship Id="rId10" Type="http://schemas.openxmlformats.org/officeDocument/2006/relationships/image" Target="../media/image5.gif"/><Relationship Id="rId4" Type="http://schemas.openxmlformats.org/officeDocument/2006/relationships/audio" Target="../media/audio2.wav"/><Relationship Id="rId9" Type="http://schemas.openxmlformats.org/officeDocument/2006/relationships/image" Target="../media/image37.gif"/></Relationships>
</file>

<file path=ppt/slides/_rels/slide52.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audio" Target="../media/audio1.wav"/><Relationship Id="rId7" Type="http://schemas.openxmlformats.org/officeDocument/2006/relationships/image" Target="../media/image36.jpeg"/><Relationship Id="rId12" Type="http://schemas.openxmlformats.org/officeDocument/2006/relationships/image" Target="../media/image6.gif"/><Relationship Id="rId2" Type="http://schemas.openxmlformats.org/officeDocument/2006/relationships/notesSlide" Target="../notesSlides/notesSlide3.xml"/><Relationship Id="rId29" Type="http://schemas.openxmlformats.org/officeDocument/2006/relationships/audio" Target="NULL"/><Relationship Id="rId1" Type="http://schemas.openxmlformats.org/officeDocument/2006/relationships/slideLayout" Target="../slideLayouts/slideLayout23.xml"/><Relationship Id="rId6" Type="http://schemas.openxmlformats.org/officeDocument/2006/relationships/image" Target="../media/image3.gif"/><Relationship Id="rId11" Type="http://schemas.openxmlformats.org/officeDocument/2006/relationships/image" Target="../media/image5.gif"/><Relationship Id="rId5" Type="http://schemas.openxmlformats.org/officeDocument/2006/relationships/audio" Target="../media/audio2.wav"/><Relationship Id="rId10" Type="http://schemas.openxmlformats.org/officeDocument/2006/relationships/image" Target="../media/image37.gif"/><Relationship Id="rId4" Type="http://schemas.openxmlformats.org/officeDocument/2006/relationships/audio" Target="../media/audio3.wav"/><Relationship Id="rId9" Type="http://schemas.openxmlformats.org/officeDocument/2006/relationships/image" Target="../media/image4.gif"/></Relationships>
</file>

<file path=ppt/slides/_rels/slide53.xml.rels><?xml version="1.0" encoding="UTF-8" standalone="yes"?>
<Relationships xmlns="http://schemas.openxmlformats.org/package/2006/relationships"><Relationship Id="rId8" Type="http://schemas.openxmlformats.org/officeDocument/2006/relationships/slide" Target="slide53.xml"/><Relationship Id="rId3" Type="http://schemas.openxmlformats.org/officeDocument/2006/relationships/audio" Target="../media/audio1.wav"/><Relationship Id="rId7" Type="http://schemas.openxmlformats.org/officeDocument/2006/relationships/image" Target="../media/image36.jpeg"/><Relationship Id="rId12"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gif"/><Relationship Id="rId11" Type="http://schemas.openxmlformats.org/officeDocument/2006/relationships/image" Target="../media/image5.gif"/><Relationship Id="rId5" Type="http://schemas.openxmlformats.org/officeDocument/2006/relationships/audio" Target="../media/audio4.wav"/><Relationship Id="rId10" Type="http://schemas.openxmlformats.org/officeDocument/2006/relationships/image" Target="../media/image37.gif"/><Relationship Id="rId31" Type="http://schemas.openxmlformats.org/officeDocument/2006/relationships/audio" Target="NULL"/><Relationship Id="rId4" Type="http://schemas.openxmlformats.org/officeDocument/2006/relationships/audio" Target="../media/audio3.wav"/><Relationship Id="rId9" Type="http://schemas.openxmlformats.org/officeDocument/2006/relationships/image" Target="../media/image4.gif"/></Relationships>
</file>

<file path=ppt/slides/_rels/slide54.xml.rels><?xml version="1.0" encoding="UTF-8" standalone="yes"?>
<Relationships xmlns="http://schemas.openxmlformats.org/package/2006/relationships"><Relationship Id="rId8" Type="http://schemas.openxmlformats.org/officeDocument/2006/relationships/slide" Target="slide53.xml"/><Relationship Id="rId26"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36.jpeg"/><Relationship Id="rId12"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3.gif"/><Relationship Id="rId11" Type="http://schemas.openxmlformats.org/officeDocument/2006/relationships/image" Target="../media/image5.gif"/><Relationship Id="rId5" Type="http://schemas.openxmlformats.org/officeDocument/2006/relationships/audio" Target="../media/audio3.wav"/><Relationship Id="rId10" Type="http://schemas.openxmlformats.org/officeDocument/2006/relationships/image" Target="../media/image37.gif"/><Relationship Id="rId4" Type="http://schemas.openxmlformats.org/officeDocument/2006/relationships/audio" Target="../media/audio2.wav"/><Relationship Id="rId9" Type="http://schemas.openxmlformats.org/officeDocument/2006/relationships/image" Target="../media/image4.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2F5DB0-A150-7986-4F86-971D656044C7}"/>
              </a:ext>
            </a:extLst>
          </p:cNvPr>
          <p:cNvPicPr>
            <a:picLocks noChangeAspect="1"/>
          </p:cNvPicPr>
          <p:nvPr/>
        </p:nvPicPr>
        <p:blipFill>
          <a:blip r:embed="rId2"/>
          <a:stretch>
            <a:fillRect/>
          </a:stretch>
        </p:blipFill>
        <p:spPr>
          <a:xfrm>
            <a:off x="-144378" y="11672"/>
            <a:ext cx="12336378" cy="6858000"/>
          </a:xfrm>
          <a:prstGeom prst="rect">
            <a:avLst/>
          </a:prstGeom>
        </p:spPr>
      </p:pic>
      <p:sp>
        <p:nvSpPr>
          <p:cNvPr id="3" name="Rectangle 2">
            <a:extLst>
              <a:ext uri="{FF2B5EF4-FFF2-40B4-BE49-F238E27FC236}">
                <a16:creationId xmlns:a16="http://schemas.microsoft.com/office/drawing/2014/main" id="{04378077-5525-DBD3-A562-35547F901CFA}"/>
              </a:ext>
            </a:extLst>
          </p:cNvPr>
          <p:cNvSpPr/>
          <p:nvPr/>
        </p:nvSpPr>
        <p:spPr>
          <a:xfrm>
            <a:off x="0" y="304346"/>
            <a:ext cx="12191999" cy="1754326"/>
          </a:xfrm>
          <a:prstGeom prst="rect">
            <a:avLst/>
          </a:prstGeom>
          <a:noFill/>
        </p:spPr>
        <p:txBody>
          <a:bodyPr wrap="square" lIns="91440" tIns="45720" rIns="91440" bIns="45720">
            <a:spAutoFit/>
          </a:bodyPr>
          <a:lstStyle/>
          <a:p>
            <a:pPr algn="ctr"/>
            <a:r>
              <a:rPr lang="en-US" sz="5400" b="1" cap="none" spc="50">
                <a:ln w="9525" cmpd="sng">
                  <a:solidFill>
                    <a:schemeClr val="accent1"/>
                  </a:solidFill>
                  <a:prstDash val="solid"/>
                </a:ln>
                <a:solidFill>
                  <a:srgbClr val="33CC33"/>
                </a:solidFill>
                <a:effectLst>
                  <a:glow rad="38100">
                    <a:schemeClr val="accent1">
                      <a:alpha val="40000"/>
                    </a:schemeClr>
                  </a:glow>
                </a:effectLst>
              </a:rPr>
              <a:t>CHÀO MỪNG QUÝ THẦY CÔ </a:t>
            </a:r>
          </a:p>
          <a:p>
            <a:pPr algn="ctr"/>
            <a:r>
              <a:rPr lang="en-US" sz="5400" b="1" cap="none" spc="50">
                <a:ln w="9525" cmpd="sng">
                  <a:solidFill>
                    <a:schemeClr val="accent1"/>
                  </a:solidFill>
                  <a:prstDash val="solid"/>
                </a:ln>
                <a:solidFill>
                  <a:srgbClr val="33CC33"/>
                </a:solidFill>
                <a:effectLst>
                  <a:glow rad="38100">
                    <a:schemeClr val="accent1">
                      <a:alpha val="40000"/>
                    </a:schemeClr>
                  </a:glow>
                </a:effectLst>
              </a:rPr>
              <a:t>VÀ CÁC EM HỌC SINH</a:t>
            </a:r>
          </a:p>
        </p:txBody>
      </p:sp>
      <p:sp>
        <p:nvSpPr>
          <p:cNvPr id="5" name="TextBox 4">
            <a:extLst>
              <a:ext uri="{FF2B5EF4-FFF2-40B4-BE49-F238E27FC236}">
                <a16:creationId xmlns:a16="http://schemas.microsoft.com/office/drawing/2014/main" id="{3CCE61BE-F0CB-D8C3-6094-3FA04094A2E6}"/>
              </a:ext>
            </a:extLst>
          </p:cNvPr>
          <p:cNvSpPr txBox="1"/>
          <p:nvPr/>
        </p:nvSpPr>
        <p:spPr>
          <a:xfrm>
            <a:off x="7395410" y="5780782"/>
            <a:ext cx="4219074" cy="1077218"/>
          </a:xfrm>
          <a:prstGeom prst="rect">
            <a:avLst/>
          </a:prstGeom>
          <a:noFill/>
        </p:spPr>
        <p:txBody>
          <a:bodyPr wrap="square" rtlCol="0">
            <a:spAutoFit/>
          </a:bodyPr>
          <a:lstStyle/>
          <a:p>
            <a:r>
              <a:rPr lang="en-US" sz="3200">
                <a:solidFill>
                  <a:srgbClr val="990033"/>
                </a:solidFill>
              </a:rPr>
              <a:t>Giáo viên: LƯU THỊ VÀ</a:t>
            </a:r>
          </a:p>
          <a:p>
            <a:r>
              <a:rPr lang="en-US" sz="3200">
                <a:solidFill>
                  <a:srgbClr val="990033"/>
                </a:solidFill>
              </a:rPr>
              <a:t>Trường THCS Trung Tú</a:t>
            </a:r>
            <a:endParaRPr lang="vi-VN" sz="3200">
              <a:solidFill>
                <a:srgbClr val="990033"/>
              </a:solidFill>
            </a:endParaRPr>
          </a:p>
        </p:txBody>
      </p:sp>
      <p:sp>
        <p:nvSpPr>
          <p:cNvPr id="6" name="Rectangle 5">
            <a:extLst>
              <a:ext uri="{FF2B5EF4-FFF2-40B4-BE49-F238E27FC236}">
                <a16:creationId xmlns:a16="http://schemas.microsoft.com/office/drawing/2014/main" id="{C132CD00-A846-696E-F7D6-7F1F2FDBC23C}"/>
              </a:ext>
            </a:extLst>
          </p:cNvPr>
          <p:cNvSpPr/>
          <p:nvPr/>
        </p:nvSpPr>
        <p:spPr>
          <a:xfrm>
            <a:off x="7668125" y="3216084"/>
            <a:ext cx="4219074" cy="1754326"/>
          </a:xfrm>
          <a:prstGeom prst="rect">
            <a:avLst/>
          </a:prstGeom>
          <a:noFill/>
        </p:spPr>
        <p:txBody>
          <a:bodyPr wrap="square" lIns="91440" tIns="45720" rIns="91440" bIns="45720">
            <a:spAutoFit/>
          </a:bodyPr>
          <a:lstStyle/>
          <a:p>
            <a:pPr algn="ctr"/>
            <a:r>
              <a:rPr lang="en-US" sz="5400" b="1" spc="50">
                <a:ln w="9525" cmpd="sng">
                  <a:solidFill>
                    <a:srgbClr val="D60093"/>
                  </a:solidFill>
                  <a:prstDash val="solid"/>
                </a:ln>
                <a:solidFill>
                  <a:srgbClr val="D60093"/>
                </a:solidFill>
                <a:effectLst>
                  <a:glow rad="38100">
                    <a:schemeClr val="accent1">
                      <a:alpha val="40000"/>
                    </a:schemeClr>
                  </a:glow>
                </a:effectLst>
              </a:rPr>
              <a:t>Môn: Toán</a:t>
            </a:r>
          </a:p>
          <a:p>
            <a:pPr algn="ctr"/>
            <a:r>
              <a:rPr lang="en-US" sz="5400" b="1" cap="none" spc="50">
                <a:ln w="9525" cmpd="sng">
                  <a:solidFill>
                    <a:srgbClr val="D60093"/>
                  </a:solidFill>
                  <a:prstDash val="solid"/>
                </a:ln>
                <a:solidFill>
                  <a:srgbClr val="D60093"/>
                </a:solidFill>
                <a:effectLst>
                  <a:glow rad="38100">
                    <a:schemeClr val="accent1">
                      <a:alpha val="40000"/>
                    </a:schemeClr>
                  </a:glow>
                </a:effectLst>
              </a:rPr>
              <a:t>Lớp: 8B</a:t>
            </a:r>
          </a:p>
        </p:txBody>
      </p:sp>
      <p:sp>
        <p:nvSpPr>
          <p:cNvPr id="7" name="Rectangle 6">
            <a:extLst>
              <a:ext uri="{FF2B5EF4-FFF2-40B4-BE49-F238E27FC236}">
                <a16:creationId xmlns:a16="http://schemas.microsoft.com/office/drawing/2014/main" id="{84D6CB82-A22D-D617-C048-276D81CBC7EB}"/>
              </a:ext>
            </a:extLst>
          </p:cNvPr>
          <p:cNvSpPr/>
          <p:nvPr/>
        </p:nvSpPr>
        <p:spPr>
          <a:xfrm>
            <a:off x="2719136" y="2159491"/>
            <a:ext cx="6481009" cy="923330"/>
          </a:xfrm>
          <a:prstGeom prst="rect">
            <a:avLst/>
          </a:prstGeom>
          <a:noFill/>
        </p:spPr>
        <p:txBody>
          <a:bodyPr wrap="square" lIns="91440" tIns="45720" rIns="91440" bIns="45720">
            <a:spAutoFit/>
          </a:bodyPr>
          <a:lstStyle/>
          <a:p>
            <a:pPr algn="ctr"/>
            <a:r>
              <a:rPr lang="en-US" sz="5400" b="1" cap="none" spc="50">
                <a:ln w="9525" cmpd="sng">
                  <a:solidFill>
                    <a:schemeClr val="accent1"/>
                  </a:solidFill>
                  <a:prstDash val="solid"/>
                </a:ln>
                <a:solidFill>
                  <a:srgbClr val="33CC33"/>
                </a:solidFill>
                <a:effectLst>
                  <a:glow rad="38100">
                    <a:schemeClr val="accent1">
                      <a:alpha val="40000"/>
                    </a:schemeClr>
                  </a:glow>
                </a:effectLst>
              </a:rPr>
              <a:t>VỀ DỰ TIẾT HỌC!</a:t>
            </a:r>
          </a:p>
        </p:txBody>
      </p:sp>
      <p:pic>
        <p:nvPicPr>
          <p:cNvPr id="8" name="Picture 7">
            <a:extLst>
              <a:ext uri="{FF2B5EF4-FFF2-40B4-BE49-F238E27FC236}">
                <a16:creationId xmlns:a16="http://schemas.microsoft.com/office/drawing/2014/main" id="{F93C1A88-C0A5-9378-51DC-C8BE6079B5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9242" y="1"/>
            <a:ext cx="1812757" cy="1856600"/>
          </a:xfrm>
          <a:prstGeom prst="rect">
            <a:avLst/>
          </a:prstGeom>
        </p:spPr>
      </p:pic>
      <p:pic>
        <p:nvPicPr>
          <p:cNvPr id="9" name="Picture 8">
            <a:extLst>
              <a:ext uri="{FF2B5EF4-FFF2-40B4-BE49-F238E27FC236}">
                <a16:creationId xmlns:a16="http://schemas.microsoft.com/office/drawing/2014/main" id="{D8EB5228-D80B-7D5E-35CA-4077A2DD9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186" y="5520013"/>
            <a:ext cx="714375" cy="1019175"/>
          </a:xfrm>
          <a:prstGeom prst="rect">
            <a:avLst/>
          </a:prstGeom>
        </p:spPr>
      </p:pic>
      <p:pic>
        <p:nvPicPr>
          <p:cNvPr id="10" name="Picture 9">
            <a:extLst>
              <a:ext uri="{FF2B5EF4-FFF2-40B4-BE49-F238E27FC236}">
                <a16:creationId xmlns:a16="http://schemas.microsoft.com/office/drawing/2014/main" id="{7F71283A-E82F-B17C-74B1-843850FF8A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6286" y="2159491"/>
            <a:ext cx="583484" cy="768642"/>
          </a:xfrm>
          <a:prstGeom prst="rect">
            <a:avLst/>
          </a:prstGeom>
        </p:spPr>
      </p:pic>
      <p:pic>
        <p:nvPicPr>
          <p:cNvPr id="11" name="Picture 10">
            <a:extLst>
              <a:ext uri="{FF2B5EF4-FFF2-40B4-BE49-F238E27FC236}">
                <a16:creationId xmlns:a16="http://schemas.microsoft.com/office/drawing/2014/main" id="{36A027BC-55D5-DB0F-70E9-5752214945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3087087"/>
            <a:ext cx="660121" cy="843194"/>
          </a:xfrm>
          <a:prstGeom prst="rect">
            <a:avLst/>
          </a:prstGeom>
        </p:spPr>
      </p:pic>
      <p:pic>
        <p:nvPicPr>
          <p:cNvPr id="12" name="Picture 11">
            <a:extLst>
              <a:ext uri="{FF2B5EF4-FFF2-40B4-BE49-F238E27FC236}">
                <a16:creationId xmlns:a16="http://schemas.microsoft.com/office/drawing/2014/main" id="{353E328E-16BB-5D16-0E88-D98C697D0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2913" y="10171"/>
            <a:ext cx="1338793" cy="1579089"/>
          </a:xfrm>
          <a:prstGeom prst="rect">
            <a:avLst/>
          </a:prstGeom>
        </p:spPr>
      </p:pic>
      <p:pic>
        <p:nvPicPr>
          <p:cNvPr id="13" name="Picture 12">
            <a:extLst>
              <a:ext uri="{FF2B5EF4-FFF2-40B4-BE49-F238E27FC236}">
                <a16:creationId xmlns:a16="http://schemas.microsoft.com/office/drawing/2014/main" id="{951E7F22-4C72-6F56-22FD-C246AAB529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0632" y="753979"/>
            <a:ext cx="2518610" cy="3450194"/>
          </a:xfrm>
          <a:prstGeom prst="rect">
            <a:avLst/>
          </a:prstGeom>
        </p:spPr>
      </p:pic>
    </p:spTree>
    <p:extLst>
      <p:ext uri="{BB962C8B-B14F-4D97-AF65-F5344CB8AC3E}">
        <p14:creationId xmlns:p14="http://schemas.microsoft.com/office/powerpoint/2010/main" val="295240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81BC48-0DB8-B680-ACAF-4FF48C2C028A}"/>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564524" y="948567"/>
            <a:ext cx="11062952" cy="1323439"/>
          </a:xfrm>
          <a:prstGeom prst="rect">
            <a:avLst/>
          </a:prstGeom>
          <a:noFill/>
        </p:spPr>
        <p:txBody>
          <a:bodyPr wrap="square" rtlCol="0">
            <a:spAutoFit/>
          </a:bodyPr>
          <a:lstStyle/>
          <a:p>
            <a:r>
              <a:rPr lang="en-US" sz="4000" b="1">
                <a:latin typeface="Times New Roman" pitchFamily="18" charset="0"/>
                <a:cs typeface="Times New Roman" pitchFamily="18" charset="0"/>
              </a:rPr>
              <a:t>HĐ 3: </a:t>
            </a:r>
            <a:r>
              <a:rPr lang="en-US" sz="4000">
                <a:latin typeface="Times New Roman" pitchFamily="18" charset="0"/>
                <a:cs typeface="Times New Roman" pitchFamily="18" charset="0"/>
              </a:rPr>
              <a:t>Với hai số a, b bất kì ta có: </a:t>
            </a:r>
          </a:p>
          <a:p>
            <a:pPr algn="ctr"/>
            <a:r>
              <a:rPr lang="en-US" sz="4000">
                <a:latin typeface="Times New Roman" pitchFamily="18" charset="0"/>
                <a:cs typeface="Times New Roman" pitchFamily="18" charset="0"/>
              </a:rPr>
              <a:t>(a + b)</a:t>
            </a:r>
            <a:r>
              <a:rPr lang="en-US" sz="4000" baseline="30000">
                <a:latin typeface="Times New Roman" pitchFamily="18" charset="0"/>
                <a:cs typeface="Times New Roman" pitchFamily="18" charset="0"/>
              </a:rPr>
              <a:t>2</a:t>
            </a:r>
            <a:r>
              <a:rPr lang="en-US" sz="4000">
                <a:latin typeface="Times New Roman" pitchFamily="18" charset="0"/>
                <a:cs typeface="Times New Roman" pitchFamily="18" charset="0"/>
              </a:rPr>
              <a:t> =  a</a:t>
            </a:r>
            <a:r>
              <a:rPr lang="en-US" sz="4000" baseline="30000">
                <a:latin typeface="Times New Roman" pitchFamily="18" charset="0"/>
                <a:cs typeface="Times New Roman" pitchFamily="18" charset="0"/>
              </a:rPr>
              <a:t>2</a:t>
            </a:r>
            <a:r>
              <a:rPr lang="en-US" sz="4000">
                <a:latin typeface="Times New Roman" pitchFamily="18" charset="0"/>
                <a:cs typeface="Times New Roman" pitchFamily="18" charset="0"/>
              </a:rPr>
              <a:t> + 2ab + b</a:t>
            </a:r>
            <a:r>
              <a:rPr lang="en-US" sz="4000" baseline="30000">
                <a:latin typeface="Times New Roman" pitchFamily="18" charset="0"/>
                <a:cs typeface="Times New Roman" pitchFamily="18" charset="0"/>
              </a:rPr>
              <a:t>2</a:t>
            </a:r>
            <a:r>
              <a:rPr lang="en-US" sz="4000">
                <a:latin typeface="Times New Roman" pitchFamily="18" charset="0"/>
                <a:cs typeface="Times New Roman" pitchFamily="18" charset="0"/>
              </a:rPr>
              <a:t>. </a:t>
            </a:r>
          </a:p>
        </p:txBody>
      </p:sp>
      <p:sp>
        <p:nvSpPr>
          <p:cNvPr id="12" name="Rectangle 11"/>
          <p:cNvSpPr/>
          <p:nvPr/>
        </p:nvSpPr>
        <p:spPr>
          <a:xfrm>
            <a:off x="1342446" y="3327723"/>
            <a:ext cx="8442999" cy="707886"/>
          </a:xfrm>
          <a:prstGeom prst="rect">
            <a:avLst/>
          </a:prstGeom>
        </p:spPr>
        <p:txBody>
          <a:bodyPr wrap="square">
            <a:spAutoFit/>
          </a:bodyPr>
          <a:lstStyle/>
          <a:p>
            <a:r>
              <a:rPr lang="en-US" sz="4000" b="1">
                <a:solidFill>
                  <a:srgbClr val="000099"/>
                </a:solidFill>
                <a:latin typeface="Times New Roman" pitchFamily="18" charset="0"/>
                <a:cs typeface="Times New Roman" pitchFamily="18" charset="0"/>
              </a:rPr>
              <a:t>Với A, B là hai biểu thức tùy ý, ta có:  </a:t>
            </a:r>
            <a:endParaRPr lang="en-US" sz="4000">
              <a:solidFill>
                <a:srgbClr val="000099"/>
              </a:solidFill>
              <a:latin typeface="Times New Roman" pitchFamily="18" charset="0"/>
              <a:cs typeface="Times New Roman" pitchFamily="18" charset="0"/>
            </a:endParaRPr>
          </a:p>
        </p:txBody>
      </p:sp>
      <p:sp>
        <p:nvSpPr>
          <p:cNvPr id="13" name="Rectangle 12"/>
          <p:cNvSpPr/>
          <p:nvPr/>
        </p:nvSpPr>
        <p:spPr>
          <a:xfrm>
            <a:off x="2239477" y="4320687"/>
            <a:ext cx="6111160" cy="769441"/>
          </a:xfrm>
          <a:prstGeom prst="rect">
            <a:avLst/>
          </a:prstGeom>
          <a:ln w="38100">
            <a:solidFill>
              <a:srgbClr val="D60093"/>
            </a:solidFill>
          </a:ln>
        </p:spPr>
        <p:txBody>
          <a:bodyPr wrap="none">
            <a:spAutoFit/>
          </a:bodyPr>
          <a:lstStyle/>
          <a:p>
            <a:r>
              <a:rPr lang="en-US" sz="4400" b="1">
                <a:solidFill>
                  <a:srgbClr val="FF0000"/>
                </a:solidFill>
                <a:latin typeface="Times New Roman" pitchFamily="18" charset="0"/>
                <a:cs typeface="Times New Roman" pitchFamily="18" charset="0"/>
              </a:rPr>
              <a:t>(A + B)</a:t>
            </a:r>
            <a:r>
              <a:rPr lang="en-US" sz="4400" b="1" baseline="30000">
                <a:solidFill>
                  <a:srgbClr val="FF0000"/>
                </a:solidFill>
                <a:latin typeface="Times New Roman" pitchFamily="18" charset="0"/>
                <a:cs typeface="Times New Roman" pitchFamily="18" charset="0"/>
              </a:rPr>
              <a:t>2</a:t>
            </a:r>
            <a:r>
              <a:rPr lang="en-US" sz="4400" b="1">
                <a:solidFill>
                  <a:srgbClr val="FF0000"/>
                </a:solidFill>
                <a:latin typeface="Times New Roman" pitchFamily="18" charset="0"/>
                <a:cs typeface="Times New Roman" pitchFamily="18" charset="0"/>
              </a:rPr>
              <a:t> = A</a:t>
            </a:r>
            <a:r>
              <a:rPr lang="en-US" sz="4400" b="1" baseline="30000">
                <a:solidFill>
                  <a:srgbClr val="FF0000"/>
                </a:solidFill>
                <a:latin typeface="Times New Roman" pitchFamily="18" charset="0"/>
                <a:cs typeface="Times New Roman" pitchFamily="18" charset="0"/>
              </a:rPr>
              <a:t>2</a:t>
            </a:r>
            <a:r>
              <a:rPr lang="en-US" sz="4400" b="1">
                <a:solidFill>
                  <a:srgbClr val="FF0000"/>
                </a:solidFill>
                <a:latin typeface="Times New Roman" pitchFamily="18" charset="0"/>
                <a:cs typeface="Times New Roman" pitchFamily="18" charset="0"/>
              </a:rPr>
              <a:t> + 2AB + B</a:t>
            </a:r>
            <a:r>
              <a:rPr lang="en-US" sz="4400" b="1" baseline="30000">
                <a:solidFill>
                  <a:srgbClr val="FF0000"/>
                </a:solidFill>
                <a:latin typeface="Times New Roman" pitchFamily="18" charset="0"/>
                <a:cs typeface="Times New Roman" pitchFamily="18" charset="0"/>
              </a:rPr>
              <a:t>2</a:t>
            </a:r>
            <a:endParaRPr lang="en-US" sz="4400">
              <a:solidFill>
                <a:srgbClr val="FF0000"/>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9049C203-3840-8472-9CBD-8CAFA0831489}"/>
              </a:ext>
            </a:extLst>
          </p:cNvPr>
          <p:cNvSpPr/>
          <p:nvPr/>
        </p:nvSpPr>
        <p:spPr>
          <a:xfrm>
            <a:off x="701002" y="2499465"/>
            <a:ext cx="11186198" cy="707886"/>
          </a:xfrm>
          <a:prstGeom prst="rect">
            <a:avLst/>
          </a:prstGeom>
        </p:spPr>
        <p:txBody>
          <a:bodyPr wrap="square">
            <a:spAutoFit/>
          </a:bodyPr>
          <a:lstStyle/>
          <a:p>
            <a:r>
              <a:rPr lang="en-US" sz="4000" b="1">
                <a:solidFill>
                  <a:srgbClr val="CC0066"/>
                </a:solidFill>
                <a:latin typeface="Times New Roman" pitchFamily="18" charset="0"/>
                <a:cs typeface="Times New Roman" pitchFamily="18" charset="0"/>
              </a:rPr>
              <a:t>3. BÌNH PHƯƠNG CỦA MỘT TỔNG:</a:t>
            </a:r>
            <a:endParaRPr lang="en-US" sz="4000">
              <a:solidFill>
                <a:srgbClr val="CC0066"/>
              </a:solidFill>
              <a:latin typeface="Times New Roman" pitchFamily="18" charset="0"/>
              <a:cs typeface="Times New Roman" pitchFamily="18" charset="0"/>
            </a:endParaRPr>
          </a:p>
        </p:txBody>
      </p:sp>
    </p:spTree>
    <p:extLst>
      <p:ext uri="{BB962C8B-B14F-4D97-AF65-F5344CB8AC3E}">
        <p14:creationId xmlns:p14="http://schemas.microsoft.com/office/powerpoint/2010/main" val="241111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3ADB8D-75B2-75DD-BB5C-6001868F769F}"/>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310557" y="3223434"/>
            <a:ext cx="11570886" cy="2554545"/>
          </a:xfrm>
          <a:prstGeom prst="rect">
            <a:avLst/>
          </a:prstGeom>
          <a:noFill/>
        </p:spPr>
        <p:txBody>
          <a:bodyPr wrap="square" rtlCol="0">
            <a:spAutoFit/>
          </a:bodyPr>
          <a:lstStyle/>
          <a:p>
            <a:pPr algn="just"/>
            <a:r>
              <a:rPr lang="en-US" sz="4000" b="1">
                <a:solidFill>
                  <a:srgbClr val="000099"/>
                </a:solidFill>
                <a:latin typeface="Times New Roman" pitchFamily="18" charset="0"/>
                <a:cs typeface="Times New Roman" pitchFamily="18" charset="0"/>
              </a:rPr>
              <a:t> </a:t>
            </a:r>
            <a:r>
              <a:rPr lang="en-US" sz="4000" i="1">
                <a:latin typeface="Times New Roman" pitchFamily="18" charset="0"/>
                <a:cs typeface="Times New Roman" pitchFamily="18" charset="0"/>
              </a:rPr>
              <a:t>Bình phương của một tổng hai biểu thức bằng bình phương của biểu thức thứ nhất, cộng hai lần tích của biểu thức thứ nhất với biểu thức thứ hai, cộng bình phương của biểu thức thứ hai.</a:t>
            </a:r>
          </a:p>
        </p:txBody>
      </p:sp>
      <p:sp>
        <p:nvSpPr>
          <p:cNvPr id="12" name="Rectangle 11"/>
          <p:cNvSpPr/>
          <p:nvPr/>
        </p:nvSpPr>
        <p:spPr>
          <a:xfrm>
            <a:off x="384688" y="903831"/>
            <a:ext cx="11186198" cy="707886"/>
          </a:xfrm>
          <a:prstGeom prst="rect">
            <a:avLst/>
          </a:prstGeom>
        </p:spPr>
        <p:txBody>
          <a:bodyPr wrap="square">
            <a:spAutoFit/>
          </a:bodyPr>
          <a:lstStyle/>
          <a:p>
            <a:pPr algn="ctr"/>
            <a:r>
              <a:rPr lang="en-US" sz="4000" b="1">
                <a:solidFill>
                  <a:srgbClr val="000099"/>
                </a:solidFill>
                <a:latin typeface="Times New Roman" pitchFamily="18" charset="0"/>
                <a:cs typeface="Times New Roman" pitchFamily="18" charset="0"/>
              </a:rPr>
              <a:t>Với A, B là hai biểu thức tùy ý, ta có:  </a:t>
            </a:r>
            <a:endParaRPr lang="en-US" sz="4000">
              <a:solidFill>
                <a:srgbClr val="000099"/>
              </a:solidFill>
              <a:latin typeface="Times New Roman" pitchFamily="18" charset="0"/>
              <a:cs typeface="Times New Roman" pitchFamily="18" charset="0"/>
            </a:endParaRPr>
          </a:p>
        </p:txBody>
      </p:sp>
      <p:sp>
        <p:nvSpPr>
          <p:cNvPr id="13" name="Rectangle 12"/>
          <p:cNvSpPr/>
          <p:nvPr/>
        </p:nvSpPr>
        <p:spPr>
          <a:xfrm>
            <a:off x="3056879" y="1771411"/>
            <a:ext cx="5570307" cy="707886"/>
          </a:xfrm>
          <a:prstGeom prst="rect">
            <a:avLst/>
          </a:prstGeom>
        </p:spPr>
        <p:txBody>
          <a:bodyPr wrap="none">
            <a:spAutoFit/>
          </a:bodyPr>
          <a:lstStyle/>
          <a:p>
            <a:r>
              <a:rPr lang="en-US" sz="4000" b="1">
                <a:solidFill>
                  <a:srgbClr val="000099"/>
                </a:solidFill>
                <a:latin typeface="Times New Roman" pitchFamily="18" charset="0"/>
                <a:cs typeface="Times New Roman" pitchFamily="18" charset="0"/>
              </a:rPr>
              <a:t>(A + B)</a:t>
            </a:r>
            <a:r>
              <a:rPr lang="en-US" sz="4000" b="1" baseline="30000">
                <a:solidFill>
                  <a:srgbClr val="000099"/>
                </a:solidFill>
                <a:latin typeface="Times New Roman" pitchFamily="18" charset="0"/>
                <a:cs typeface="Times New Roman" pitchFamily="18" charset="0"/>
              </a:rPr>
              <a:t>2</a:t>
            </a:r>
            <a:r>
              <a:rPr lang="en-US" sz="4000" b="1">
                <a:solidFill>
                  <a:srgbClr val="000099"/>
                </a:solidFill>
                <a:latin typeface="Times New Roman" pitchFamily="18" charset="0"/>
                <a:cs typeface="Times New Roman" pitchFamily="18" charset="0"/>
              </a:rPr>
              <a:t> = A</a:t>
            </a:r>
            <a:r>
              <a:rPr lang="en-US" sz="4000" b="1" baseline="30000">
                <a:solidFill>
                  <a:srgbClr val="000099"/>
                </a:solidFill>
                <a:latin typeface="Times New Roman" pitchFamily="18" charset="0"/>
                <a:cs typeface="Times New Roman" pitchFamily="18" charset="0"/>
              </a:rPr>
              <a:t>2</a:t>
            </a:r>
            <a:r>
              <a:rPr lang="en-US" sz="4000" b="1">
                <a:solidFill>
                  <a:srgbClr val="000099"/>
                </a:solidFill>
                <a:latin typeface="Times New Roman" pitchFamily="18" charset="0"/>
                <a:cs typeface="Times New Roman" pitchFamily="18" charset="0"/>
              </a:rPr>
              <a:t> + 2AB + B</a:t>
            </a:r>
            <a:r>
              <a:rPr lang="en-US" sz="4000" b="1" baseline="30000">
                <a:solidFill>
                  <a:srgbClr val="000099"/>
                </a:solidFill>
                <a:latin typeface="Times New Roman" pitchFamily="18" charset="0"/>
                <a:cs typeface="Times New Roman" pitchFamily="18" charset="0"/>
              </a:rPr>
              <a:t>2</a:t>
            </a:r>
            <a:endParaRPr lang="en-US" sz="4000">
              <a:solidFill>
                <a:srgbClr val="000099"/>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850B9D42-ED15-D10C-EEE4-6E3130D0B0FA}"/>
              </a:ext>
            </a:extLst>
          </p:cNvPr>
          <p:cNvSpPr txBox="1"/>
          <p:nvPr/>
        </p:nvSpPr>
        <p:spPr>
          <a:xfrm>
            <a:off x="310557" y="2515548"/>
            <a:ext cx="11062952" cy="707886"/>
          </a:xfrm>
          <a:prstGeom prst="rect">
            <a:avLst/>
          </a:prstGeom>
          <a:noFill/>
        </p:spPr>
        <p:txBody>
          <a:bodyPr wrap="square" rtlCol="0">
            <a:spAutoFit/>
          </a:bodyPr>
          <a:lstStyle/>
          <a:p>
            <a:r>
              <a:rPr lang="en-US" sz="4000" b="1">
                <a:solidFill>
                  <a:srgbClr val="000099"/>
                </a:solidFill>
                <a:latin typeface="Times New Roman" pitchFamily="18" charset="0"/>
                <a:cs typeface="Times New Roman" pitchFamily="18" charset="0"/>
              </a:rPr>
              <a:t>Phát biểu bằng lời: </a:t>
            </a:r>
            <a:endParaRPr lang="en-US" sz="4000" i="1">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36D121EE-D0AB-3878-B838-531EBFF05C7C}"/>
              </a:ext>
            </a:extLst>
          </p:cNvPr>
          <p:cNvSpPr/>
          <p:nvPr/>
        </p:nvSpPr>
        <p:spPr>
          <a:xfrm>
            <a:off x="695245" y="318857"/>
            <a:ext cx="11186198" cy="707886"/>
          </a:xfrm>
          <a:prstGeom prst="rect">
            <a:avLst/>
          </a:prstGeom>
        </p:spPr>
        <p:txBody>
          <a:bodyPr wrap="square">
            <a:spAutoFit/>
          </a:bodyPr>
          <a:lstStyle/>
          <a:p>
            <a:r>
              <a:rPr lang="en-US" sz="4000" b="1">
                <a:solidFill>
                  <a:srgbClr val="CC0066"/>
                </a:solidFill>
                <a:latin typeface="Times New Roman" pitchFamily="18" charset="0"/>
                <a:cs typeface="Times New Roman" pitchFamily="18" charset="0"/>
              </a:rPr>
              <a:t>3. BÌNH PHƯƠNG CỦA MỘT TỔNG:</a:t>
            </a:r>
            <a:endParaRPr lang="en-US" sz="4000">
              <a:solidFill>
                <a:srgbClr val="CC0066"/>
              </a:solidFill>
              <a:latin typeface="Times New Roman" pitchFamily="18" charset="0"/>
              <a:cs typeface="Times New Roman" pitchFamily="18" charset="0"/>
            </a:endParaRPr>
          </a:p>
        </p:txBody>
      </p:sp>
    </p:spTree>
    <p:extLst>
      <p:ext uri="{BB962C8B-B14F-4D97-AF65-F5344CB8AC3E}">
        <p14:creationId xmlns:p14="http://schemas.microsoft.com/office/powerpoint/2010/main" val="333344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C82FC-D5D2-F212-D5D2-5A89B6CD711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F798BCA-E3D2-0BC2-D2F0-057F50A41312}"/>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3BEC9FE0-2666-3411-4B4C-1EFF839A008F}"/>
              </a:ext>
            </a:extLst>
          </p:cNvPr>
          <p:cNvSpPr txBox="1"/>
          <p:nvPr/>
        </p:nvSpPr>
        <p:spPr>
          <a:xfrm>
            <a:off x="310557" y="3223434"/>
            <a:ext cx="11570886" cy="2554545"/>
          </a:xfrm>
          <a:prstGeom prst="rect">
            <a:avLst/>
          </a:prstGeom>
          <a:noFill/>
        </p:spPr>
        <p:txBody>
          <a:bodyPr wrap="square" rtlCol="0">
            <a:spAutoFit/>
          </a:bodyPr>
          <a:lstStyle/>
          <a:p>
            <a:pPr algn="just"/>
            <a:r>
              <a:rPr lang="en-US" sz="4000" b="1">
                <a:solidFill>
                  <a:srgbClr val="000099"/>
                </a:solidFill>
                <a:latin typeface="Times New Roman" pitchFamily="18" charset="0"/>
                <a:cs typeface="Times New Roman" pitchFamily="18" charset="0"/>
              </a:rPr>
              <a:t> </a:t>
            </a:r>
            <a:r>
              <a:rPr lang="en-US" sz="4000" i="1">
                <a:latin typeface="Times New Roman" pitchFamily="18" charset="0"/>
                <a:cs typeface="Times New Roman" pitchFamily="18" charset="0"/>
              </a:rPr>
              <a:t>Bình phương của một </a:t>
            </a:r>
            <a:r>
              <a:rPr lang="en-US" sz="4000" i="1">
                <a:solidFill>
                  <a:srgbClr val="FF0000"/>
                </a:solidFill>
                <a:latin typeface="Times New Roman" pitchFamily="18" charset="0"/>
                <a:cs typeface="Times New Roman" pitchFamily="18" charset="0"/>
              </a:rPr>
              <a:t>tổng</a:t>
            </a:r>
            <a:r>
              <a:rPr lang="en-US" sz="4000" i="1">
                <a:latin typeface="Times New Roman" pitchFamily="18" charset="0"/>
                <a:cs typeface="Times New Roman" pitchFamily="18" charset="0"/>
              </a:rPr>
              <a:t> hai biểu thức bằng bình phương của biểu thức thứ nhất,  </a:t>
            </a:r>
            <a:r>
              <a:rPr lang="en-US" sz="4000" i="1">
                <a:solidFill>
                  <a:srgbClr val="FF0000"/>
                </a:solidFill>
                <a:latin typeface="Times New Roman" pitchFamily="18" charset="0"/>
                <a:cs typeface="Times New Roman" pitchFamily="18" charset="0"/>
              </a:rPr>
              <a:t>cộng</a:t>
            </a:r>
            <a:r>
              <a:rPr lang="en-US" sz="4000" i="1">
                <a:latin typeface="Times New Roman" pitchFamily="18" charset="0"/>
                <a:cs typeface="Times New Roman" pitchFamily="18" charset="0"/>
              </a:rPr>
              <a:t> hai lần tích của biểu thức thứ nhất với biểu thức thứ hai, </a:t>
            </a:r>
            <a:r>
              <a:rPr lang="en-US" sz="4000" i="1">
                <a:solidFill>
                  <a:srgbClr val="FF0000"/>
                </a:solidFill>
                <a:latin typeface="Times New Roman" pitchFamily="18" charset="0"/>
                <a:cs typeface="Times New Roman" pitchFamily="18" charset="0"/>
              </a:rPr>
              <a:t>cộng</a:t>
            </a:r>
            <a:r>
              <a:rPr lang="en-US" sz="4000" i="1">
                <a:latin typeface="Times New Roman" pitchFamily="18" charset="0"/>
                <a:cs typeface="Times New Roman" pitchFamily="18" charset="0"/>
              </a:rPr>
              <a:t> bình phương của biểu thức thứ hai.</a:t>
            </a:r>
          </a:p>
        </p:txBody>
      </p:sp>
      <p:sp>
        <p:nvSpPr>
          <p:cNvPr id="12" name="Rectangle 11">
            <a:extLst>
              <a:ext uri="{FF2B5EF4-FFF2-40B4-BE49-F238E27FC236}">
                <a16:creationId xmlns:a16="http://schemas.microsoft.com/office/drawing/2014/main" id="{57E09BE6-BB5A-95CE-50EF-7100C29F7E26}"/>
              </a:ext>
            </a:extLst>
          </p:cNvPr>
          <p:cNvSpPr/>
          <p:nvPr/>
        </p:nvSpPr>
        <p:spPr>
          <a:xfrm>
            <a:off x="384688" y="903831"/>
            <a:ext cx="11186198" cy="707886"/>
          </a:xfrm>
          <a:prstGeom prst="rect">
            <a:avLst/>
          </a:prstGeom>
        </p:spPr>
        <p:txBody>
          <a:bodyPr wrap="square">
            <a:spAutoFit/>
          </a:bodyPr>
          <a:lstStyle/>
          <a:p>
            <a:pPr algn="ctr"/>
            <a:r>
              <a:rPr lang="en-US" sz="4000" b="1">
                <a:solidFill>
                  <a:srgbClr val="000099"/>
                </a:solidFill>
                <a:latin typeface="Times New Roman" pitchFamily="18" charset="0"/>
                <a:cs typeface="Times New Roman" pitchFamily="18" charset="0"/>
              </a:rPr>
              <a:t>Với A, B là hai biểu thức tùy ý, ta có:  </a:t>
            </a:r>
            <a:endParaRPr lang="en-US" sz="4000">
              <a:solidFill>
                <a:srgbClr val="000099"/>
              </a:solidFill>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id="{BFDB8F7C-75E5-975C-63DC-3EAEE7FA42B0}"/>
              </a:ext>
            </a:extLst>
          </p:cNvPr>
          <p:cNvSpPr/>
          <p:nvPr/>
        </p:nvSpPr>
        <p:spPr>
          <a:xfrm>
            <a:off x="3056879" y="1771411"/>
            <a:ext cx="5570307" cy="707886"/>
          </a:xfrm>
          <a:prstGeom prst="rect">
            <a:avLst/>
          </a:prstGeom>
        </p:spPr>
        <p:txBody>
          <a:bodyPr wrap="none">
            <a:spAutoFit/>
          </a:bodyPr>
          <a:lstStyle/>
          <a:p>
            <a:r>
              <a:rPr lang="en-US" sz="4000" b="1">
                <a:solidFill>
                  <a:srgbClr val="000099"/>
                </a:solidFill>
                <a:latin typeface="Times New Roman" pitchFamily="18" charset="0"/>
                <a:cs typeface="Times New Roman" pitchFamily="18" charset="0"/>
              </a:rPr>
              <a:t>(A + B)</a:t>
            </a:r>
            <a:r>
              <a:rPr lang="en-US" sz="4000" b="1" baseline="30000">
                <a:solidFill>
                  <a:srgbClr val="000099"/>
                </a:solidFill>
                <a:latin typeface="Times New Roman" pitchFamily="18" charset="0"/>
                <a:cs typeface="Times New Roman" pitchFamily="18" charset="0"/>
              </a:rPr>
              <a:t>2</a:t>
            </a:r>
            <a:r>
              <a:rPr lang="en-US" sz="4000" b="1">
                <a:solidFill>
                  <a:srgbClr val="000099"/>
                </a:solidFill>
                <a:latin typeface="Times New Roman" pitchFamily="18" charset="0"/>
                <a:cs typeface="Times New Roman" pitchFamily="18" charset="0"/>
              </a:rPr>
              <a:t> = A</a:t>
            </a:r>
            <a:r>
              <a:rPr lang="en-US" sz="4000" b="1" baseline="30000">
                <a:solidFill>
                  <a:srgbClr val="000099"/>
                </a:solidFill>
                <a:latin typeface="Times New Roman" pitchFamily="18" charset="0"/>
                <a:cs typeface="Times New Roman" pitchFamily="18" charset="0"/>
              </a:rPr>
              <a:t>2</a:t>
            </a:r>
            <a:r>
              <a:rPr lang="en-US" sz="4000" b="1">
                <a:solidFill>
                  <a:srgbClr val="000099"/>
                </a:solidFill>
                <a:latin typeface="Times New Roman" pitchFamily="18" charset="0"/>
                <a:cs typeface="Times New Roman" pitchFamily="18" charset="0"/>
              </a:rPr>
              <a:t> + 2AB + B</a:t>
            </a:r>
            <a:r>
              <a:rPr lang="en-US" sz="4000" b="1" baseline="30000">
                <a:solidFill>
                  <a:srgbClr val="000099"/>
                </a:solidFill>
                <a:latin typeface="Times New Roman" pitchFamily="18" charset="0"/>
                <a:cs typeface="Times New Roman" pitchFamily="18" charset="0"/>
              </a:rPr>
              <a:t>2</a:t>
            </a:r>
            <a:endParaRPr lang="en-US" sz="4000">
              <a:solidFill>
                <a:srgbClr val="000099"/>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F8A54896-FAA9-7BC4-D7BC-4503C8E61F33}"/>
              </a:ext>
            </a:extLst>
          </p:cNvPr>
          <p:cNvSpPr txBox="1"/>
          <p:nvPr/>
        </p:nvSpPr>
        <p:spPr>
          <a:xfrm>
            <a:off x="310557" y="2515548"/>
            <a:ext cx="11062952" cy="707886"/>
          </a:xfrm>
          <a:prstGeom prst="rect">
            <a:avLst/>
          </a:prstGeom>
          <a:noFill/>
        </p:spPr>
        <p:txBody>
          <a:bodyPr wrap="square" rtlCol="0">
            <a:spAutoFit/>
          </a:bodyPr>
          <a:lstStyle/>
          <a:p>
            <a:r>
              <a:rPr lang="en-US" sz="4000" b="1">
                <a:solidFill>
                  <a:srgbClr val="000099"/>
                </a:solidFill>
                <a:latin typeface="Times New Roman" pitchFamily="18" charset="0"/>
                <a:cs typeface="Times New Roman" pitchFamily="18" charset="0"/>
              </a:rPr>
              <a:t>Phát biểu bằng lời: </a:t>
            </a:r>
            <a:endParaRPr lang="en-US" sz="4000" i="1">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4CDE50BF-81CB-27C5-F531-0738EAA26B72}"/>
              </a:ext>
            </a:extLst>
          </p:cNvPr>
          <p:cNvSpPr/>
          <p:nvPr/>
        </p:nvSpPr>
        <p:spPr>
          <a:xfrm>
            <a:off x="695245" y="318857"/>
            <a:ext cx="11186198" cy="707886"/>
          </a:xfrm>
          <a:prstGeom prst="rect">
            <a:avLst/>
          </a:prstGeom>
        </p:spPr>
        <p:txBody>
          <a:bodyPr wrap="square">
            <a:spAutoFit/>
          </a:bodyPr>
          <a:lstStyle/>
          <a:p>
            <a:r>
              <a:rPr lang="en-US" sz="4000" b="1">
                <a:solidFill>
                  <a:srgbClr val="CC0066"/>
                </a:solidFill>
                <a:latin typeface="Times New Roman" pitchFamily="18" charset="0"/>
                <a:cs typeface="Times New Roman" pitchFamily="18" charset="0"/>
              </a:rPr>
              <a:t>3. BÌNH PHƯƠNG CỦA MỘT TỔNG:</a:t>
            </a:r>
            <a:endParaRPr lang="en-US" sz="4000">
              <a:solidFill>
                <a:srgbClr val="CC0066"/>
              </a:solidFill>
              <a:latin typeface="Times New Roman" pitchFamily="18" charset="0"/>
              <a:cs typeface="Times New Roman" pitchFamily="18" charset="0"/>
            </a:endParaRPr>
          </a:p>
        </p:txBody>
      </p:sp>
    </p:spTree>
    <p:extLst>
      <p:ext uri="{BB962C8B-B14F-4D97-AF65-F5344CB8AC3E}">
        <p14:creationId xmlns:p14="http://schemas.microsoft.com/office/powerpoint/2010/main" val="3620794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8076B-553D-9EEF-B540-6C96FD40708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5C301D3-604F-A23F-0B7F-955B378B3F4B}"/>
              </a:ext>
            </a:extLst>
          </p:cNvPr>
          <p:cNvSpPr txBox="1"/>
          <p:nvPr/>
        </p:nvSpPr>
        <p:spPr>
          <a:xfrm>
            <a:off x="4855295" y="248773"/>
            <a:ext cx="2213998" cy="707886"/>
          </a:xfrm>
          <a:prstGeom prst="rect">
            <a:avLst/>
          </a:prstGeom>
          <a:noFill/>
        </p:spPr>
        <p:txBody>
          <a:bodyPr wrap="square" rtlCol="0">
            <a:spAutoFit/>
          </a:bodyPr>
          <a:lstStyle/>
          <a:p>
            <a:r>
              <a:rPr lang="en-US" sz="4000" b="1">
                <a:solidFill>
                  <a:srgbClr val="C00000"/>
                </a:solidFill>
                <a:latin typeface="Times New Roman" pitchFamily="18" charset="0"/>
                <a:cs typeface="Times New Roman" pitchFamily="18" charset="0"/>
              </a:rPr>
              <a:t>Ví dụ 4: </a:t>
            </a:r>
          </a:p>
        </p:txBody>
      </p:sp>
      <p:sp>
        <p:nvSpPr>
          <p:cNvPr id="6" name="TextBox 5">
            <a:extLst>
              <a:ext uri="{FF2B5EF4-FFF2-40B4-BE49-F238E27FC236}">
                <a16:creationId xmlns:a16="http://schemas.microsoft.com/office/drawing/2014/main" id="{E5B0234A-FA30-9048-B166-CB2436D90DEA}"/>
              </a:ext>
            </a:extLst>
          </p:cNvPr>
          <p:cNvSpPr txBox="1"/>
          <p:nvPr/>
        </p:nvSpPr>
        <p:spPr>
          <a:xfrm>
            <a:off x="845127" y="1069393"/>
            <a:ext cx="6798496" cy="1323439"/>
          </a:xfrm>
          <a:prstGeom prst="rect">
            <a:avLst/>
          </a:prstGeom>
          <a:noFill/>
        </p:spPr>
        <p:txBody>
          <a:bodyPr wrap="square" rtlCol="0">
            <a:spAutoFit/>
          </a:bodyPr>
          <a:lstStyle/>
          <a:p>
            <a:pPr marL="514350" indent="-514350">
              <a:buAutoNum type="alphaLcParenR"/>
            </a:pPr>
            <a:r>
              <a:rPr lang="en-US" sz="4000">
                <a:latin typeface="Times New Roman" pitchFamily="18" charset="0"/>
                <a:cs typeface="Times New Roman" pitchFamily="18" charset="0"/>
              </a:rPr>
              <a:t>Tính nhanh: 101</a:t>
            </a:r>
            <a:r>
              <a:rPr lang="en-US" sz="4000" baseline="30000">
                <a:latin typeface="Times New Roman" pitchFamily="18" charset="0"/>
                <a:cs typeface="Times New Roman" pitchFamily="18" charset="0"/>
              </a:rPr>
              <a:t>2</a:t>
            </a:r>
          </a:p>
          <a:p>
            <a:r>
              <a:rPr lang="en-US" sz="4000">
                <a:latin typeface="Times New Roman" pitchFamily="18" charset="0"/>
                <a:cs typeface="Times New Roman" pitchFamily="18" charset="0"/>
              </a:rPr>
              <a:t>b) Khai triển:  (2x + y)</a:t>
            </a:r>
            <a:r>
              <a:rPr lang="en-US" sz="4000" baseline="30000">
                <a:latin typeface="Times New Roman" pitchFamily="18" charset="0"/>
                <a:cs typeface="Times New Roman" pitchFamily="18" charset="0"/>
              </a:rPr>
              <a:t>2</a:t>
            </a:r>
            <a:endParaRPr lang="en-US" sz="4000">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9230F5B4-3031-2DE0-033A-734B5FDAC08A}"/>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Speech Bubble: Rectangle with Corners Rounded 9">
            <a:extLst>
              <a:ext uri="{FF2B5EF4-FFF2-40B4-BE49-F238E27FC236}">
                <a16:creationId xmlns:a16="http://schemas.microsoft.com/office/drawing/2014/main" id="{53D0DA60-4D34-F5FE-55DD-3B807F79E1D2}"/>
              </a:ext>
            </a:extLst>
          </p:cNvPr>
          <p:cNvSpPr/>
          <p:nvPr/>
        </p:nvSpPr>
        <p:spPr>
          <a:xfrm>
            <a:off x="8488750" y="1627522"/>
            <a:ext cx="3517180" cy="1530619"/>
          </a:xfrm>
          <a:prstGeom prst="wedgeRoundRectCallout">
            <a:avLst>
              <a:gd name="adj1" fmla="val -150130"/>
              <a:gd name="adj2" fmla="val -54898"/>
              <a:gd name="adj3" fmla="val 16667"/>
            </a:avLst>
          </a:prstGeom>
          <a:solidFill>
            <a:srgbClr val="CCFFFF"/>
          </a:solidFill>
          <a:ln>
            <a:solidFill>
              <a:srgbClr val="00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n>
                  <a:solidFill>
                    <a:srgbClr val="000099"/>
                  </a:solidFill>
                </a:ln>
                <a:solidFill>
                  <a:srgbClr val="000099"/>
                </a:solidFill>
                <a:latin typeface="Arial" panose="020B0604020202020204" pitchFamily="34" charset="0"/>
                <a:cs typeface="Arial" panose="020B0604020202020204" pitchFamily="34" charset="0"/>
              </a:rPr>
              <a:t>Viết </a:t>
            </a:r>
          </a:p>
          <a:p>
            <a:pPr algn="ctr"/>
            <a:r>
              <a:rPr lang="en-US" sz="3200">
                <a:ln>
                  <a:solidFill>
                    <a:srgbClr val="000099"/>
                  </a:solidFill>
                </a:ln>
                <a:solidFill>
                  <a:srgbClr val="000099"/>
                </a:solidFill>
                <a:latin typeface="Arial" panose="020B0604020202020204" pitchFamily="34" charset="0"/>
                <a:cs typeface="Arial" panose="020B0604020202020204" pitchFamily="34" charset="0"/>
              </a:rPr>
              <a:t>101 = 100 + 1</a:t>
            </a:r>
            <a:endParaRPr lang="vi-VN" sz="3200">
              <a:ln>
                <a:solidFill>
                  <a:srgbClr val="000099"/>
                </a:solidFill>
              </a:ln>
              <a:solidFill>
                <a:srgbClr val="000099"/>
              </a:solidFill>
              <a:latin typeface="Arial" panose="020B0604020202020204" pitchFamily="34" charset="0"/>
              <a:cs typeface="Arial" panose="020B0604020202020204" pitchFamily="34" charset="0"/>
            </a:endParaRPr>
          </a:p>
          <a:p>
            <a:pPr algn="ctr"/>
            <a:endParaRPr lang="vi-VN">
              <a:ln>
                <a:solidFill>
                  <a:srgbClr val="000099"/>
                </a:solidFill>
              </a:ln>
              <a:solidFill>
                <a:srgbClr val="000099"/>
              </a:solidFill>
            </a:endParaRPr>
          </a:p>
        </p:txBody>
      </p:sp>
    </p:spTree>
    <p:extLst>
      <p:ext uri="{BB962C8B-B14F-4D97-AF65-F5344CB8AC3E}">
        <p14:creationId xmlns:p14="http://schemas.microsoft.com/office/powerpoint/2010/main" val="364943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DB07A-DC49-801F-A43C-D9CD5481FFE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8BC9C74-764E-0ED9-07A1-CF27B168484A}"/>
              </a:ext>
            </a:extLst>
          </p:cNvPr>
          <p:cNvSpPr txBox="1"/>
          <p:nvPr/>
        </p:nvSpPr>
        <p:spPr>
          <a:xfrm>
            <a:off x="4855295" y="248773"/>
            <a:ext cx="2213998" cy="707886"/>
          </a:xfrm>
          <a:prstGeom prst="rect">
            <a:avLst/>
          </a:prstGeom>
          <a:noFill/>
        </p:spPr>
        <p:txBody>
          <a:bodyPr wrap="square" rtlCol="0">
            <a:spAutoFit/>
          </a:bodyPr>
          <a:lstStyle/>
          <a:p>
            <a:r>
              <a:rPr lang="en-US" sz="4000" b="1">
                <a:solidFill>
                  <a:srgbClr val="C00000"/>
                </a:solidFill>
                <a:latin typeface="Times New Roman" pitchFamily="18" charset="0"/>
                <a:cs typeface="Times New Roman" pitchFamily="18" charset="0"/>
              </a:rPr>
              <a:t>Ví dụ 4: </a:t>
            </a:r>
          </a:p>
        </p:txBody>
      </p:sp>
      <p:sp>
        <p:nvSpPr>
          <p:cNvPr id="6" name="TextBox 5">
            <a:extLst>
              <a:ext uri="{FF2B5EF4-FFF2-40B4-BE49-F238E27FC236}">
                <a16:creationId xmlns:a16="http://schemas.microsoft.com/office/drawing/2014/main" id="{ED751F06-AFB1-8B46-95B0-A4D664F8D777}"/>
              </a:ext>
            </a:extLst>
          </p:cNvPr>
          <p:cNvSpPr txBox="1"/>
          <p:nvPr/>
        </p:nvSpPr>
        <p:spPr>
          <a:xfrm>
            <a:off x="845127" y="1069393"/>
            <a:ext cx="6798496" cy="1323439"/>
          </a:xfrm>
          <a:prstGeom prst="rect">
            <a:avLst/>
          </a:prstGeom>
          <a:noFill/>
        </p:spPr>
        <p:txBody>
          <a:bodyPr wrap="square" rtlCol="0">
            <a:spAutoFit/>
          </a:bodyPr>
          <a:lstStyle/>
          <a:p>
            <a:pPr marL="514350" indent="-514350">
              <a:buAutoNum type="alphaLcParenR"/>
            </a:pPr>
            <a:r>
              <a:rPr lang="en-US" sz="4000">
                <a:latin typeface="Times New Roman" pitchFamily="18" charset="0"/>
                <a:cs typeface="Times New Roman" pitchFamily="18" charset="0"/>
              </a:rPr>
              <a:t>Tính nhanh: 101</a:t>
            </a:r>
            <a:r>
              <a:rPr lang="en-US" sz="4000" baseline="30000">
                <a:latin typeface="Times New Roman" pitchFamily="18" charset="0"/>
                <a:cs typeface="Times New Roman" pitchFamily="18" charset="0"/>
              </a:rPr>
              <a:t>2</a:t>
            </a:r>
          </a:p>
          <a:p>
            <a:r>
              <a:rPr lang="en-US" sz="4000">
                <a:latin typeface="Times New Roman" pitchFamily="18" charset="0"/>
                <a:cs typeface="Times New Roman" pitchFamily="18" charset="0"/>
              </a:rPr>
              <a:t>b) Khai triển:  (2x + y)</a:t>
            </a:r>
            <a:r>
              <a:rPr lang="en-US" sz="4000" baseline="30000">
                <a:latin typeface="Times New Roman" pitchFamily="18" charset="0"/>
                <a:cs typeface="Times New Roman" pitchFamily="18" charset="0"/>
              </a:rPr>
              <a:t>2</a:t>
            </a:r>
            <a:endParaRPr lang="en-US" sz="4000">
              <a:latin typeface="Times New Roman" pitchFamily="18" charset="0"/>
              <a:cs typeface="Times New Roman" pitchFamily="18" charset="0"/>
            </a:endParaRPr>
          </a:p>
        </p:txBody>
      </p:sp>
      <p:sp>
        <p:nvSpPr>
          <p:cNvPr id="3" name="Speech Bubble: Oval 2">
            <a:extLst>
              <a:ext uri="{FF2B5EF4-FFF2-40B4-BE49-F238E27FC236}">
                <a16:creationId xmlns:a16="http://schemas.microsoft.com/office/drawing/2014/main" id="{15B4978F-ECF4-933B-0E34-C1120E565825}"/>
              </a:ext>
            </a:extLst>
          </p:cNvPr>
          <p:cNvSpPr/>
          <p:nvPr/>
        </p:nvSpPr>
        <p:spPr>
          <a:xfrm flipH="1">
            <a:off x="287915" y="4893776"/>
            <a:ext cx="2269548" cy="1207333"/>
          </a:xfrm>
          <a:prstGeom prst="wedgeEllipseCallout">
            <a:avLst>
              <a:gd name="adj1" fmla="val -124843"/>
              <a:gd name="adj2" fmla="val -266844"/>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n>
                  <a:solidFill>
                    <a:srgbClr val="000099"/>
                  </a:solidFill>
                </a:ln>
                <a:solidFill>
                  <a:srgbClr val="000099"/>
                </a:solidFill>
                <a:latin typeface="Arial" panose="020B0604020202020204" pitchFamily="34" charset="0"/>
                <a:cs typeface="Arial" panose="020B0604020202020204" pitchFamily="34" charset="0"/>
              </a:rPr>
              <a:t> </a:t>
            </a:r>
          </a:p>
          <a:p>
            <a:pPr algn="ctr"/>
            <a:r>
              <a:rPr lang="en-US" sz="3200">
                <a:ln>
                  <a:solidFill>
                    <a:srgbClr val="000099"/>
                  </a:solidFill>
                </a:ln>
                <a:solidFill>
                  <a:srgbClr val="000099"/>
                </a:solidFill>
                <a:latin typeface="Arial" panose="020B0604020202020204" pitchFamily="34" charset="0"/>
                <a:cs typeface="Arial" panose="020B0604020202020204" pitchFamily="34" charset="0"/>
              </a:rPr>
              <a:t>A là 2x</a:t>
            </a:r>
            <a:endParaRPr lang="vi-VN" sz="3200">
              <a:ln>
                <a:solidFill>
                  <a:srgbClr val="000099"/>
                </a:solidFill>
              </a:ln>
              <a:solidFill>
                <a:srgbClr val="000099"/>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9FD7DF1-1FE5-6EEB-EF8C-F2EE9428F7E1}"/>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Speech Bubble: Oval 6">
            <a:extLst>
              <a:ext uri="{FF2B5EF4-FFF2-40B4-BE49-F238E27FC236}">
                <a16:creationId xmlns:a16="http://schemas.microsoft.com/office/drawing/2014/main" id="{146D1E15-031F-3797-6C84-FE985F318213}"/>
              </a:ext>
            </a:extLst>
          </p:cNvPr>
          <p:cNvSpPr/>
          <p:nvPr/>
        </p:nvSpPr>
        <p:spPr>
          <a:xfrm flipH="1">
            <a:off x="3371560" y="5103368"/>
            <a:ext cx="2269548" cy="1207333"/>
          </a:xfrm>
          <a:prstGeom prst="wedgeEllipseCallout">
            <a:avLst>
              <a:gd name="adj1" fmla="val -29784"/>
              <a:gd name="adj2" fmla="val -277495"/>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n>
                  <a:solidFill>
                    <a:srgbClr val="000099"/>
                  </a:solidFill>
                </a:ln>
                <a:solidFill>
                  <a:srgbClr val="000099"/>
                </a:solidFill>
                <a:latin typeface="Arial" panose="020B0604020202020204" pitchFamily="34" charset="0"/>
                <a:cs typeface="Arial" panose="020B0604020202020204" pitchFamily="34" charset="0"/>
              </a:rPr>
              <a:t> </a:t>
            </a:r>
          </a:p>
          <a:p>
            <a:pPr algn="ctr"/>
            <a:r>
              <a:rPr lang="en-US" sz="3200">
                <a:ln>
                  <a:solidFill>
                    <a:srgbClr val="000099"/>
                  </a:solidFill>
                </a:ln>
                <a:solidFill>
                  <a:srgbClr val="000099"/>
                </a:solidFill>
                <a:latin typeface="Arial" panose="020B0604020202020204" pitchFamily="34" charset="0"/>
                <a:cs typeface="Arial" panose="020B0604020202020204" pitchFamily="34" charset="0"/>
              </a:rPr>
              <a:t>B là y</a:t>
            </a:r>
            <a:endParaRPr lang="vi-VN" sz="3200">
              <a:ln>
                <a:solidFill>
                  <a:srgbClr val="000099"/>
                </a:solidFill>
              </a:ln>
              <a:solidFill>
                <a:srgbClr val="000099"/>
              </a:solidFill>
              <a:latin typeface="Arial" panose="020B0604020202020204" pitchFamily="34" charset="0"/>
              <a:cs typeface="Arial" panose="020B0604020202020204" pitchFamily="34" charset="0"/>
            </a:endParaRPr>
          </a:p>
        </p:txBody>
      </p:sp>
      <p:pic>
        <p:nvPicPr>
          <p:cNvPr id="2050" name="Picture 2" descr="Trọn Bộ] 101+ hình ảnh mặt cười đẹp nhất bạn khó lòng bỏ lỡ">
            <a:hlinkClick r:id="rId2" action="ppaction://hlinksldjump"/>
            <a:extLst>
              <a:ext uri="{FF2B5EF4-FFF2-40B4-BE49-F238E27FC236}">
                <a16:creationId xmlns:a16="http://schemas.microsoft.com/office/drawing/2014/main" id="{8C19106C-0A89-759F-6BBC-DF7B27D67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8629" y="4924948"/>
            <a:ext cx="1635456" cy="164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0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419B7-A324-BE62-8E2A-C1A4C8E9653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33D8A04-C86F-EE65-4D00-50FD14B9A57E}"/>
              </a:ext>
            </a:extLst>
          </p:cNvPr>
          <p:cNvSpPr txBox="1"/>
          <p:nvPr/>
        </p:nvSpPr>
        <p:spPr>
          <a:xfrm>
            <a:off x="4855295" y="248773"/>
            <a:ext cx="2213998" cy="707886"/>
          </a:xfrm>
          <a:prstGeom prst="rect">
            <a:avLst/>
          </a:prstGeom>
          <a:noFill/>
        </p:spPr>
        <p:txBody>
          <a:bodyPr wrap="square" rtlCol="0">
            <a:spAutoFit/>
          </a:bodyPr>
          <a:lstStyle/>
          <a:p>
            <a:r>
              <a:rPr lang="en-US" sz="4000" b="1">
                <a:solidFill>
                  <a:srgbClr val="C00000"/>
                </a:solidFill>
                <a:latin typeface="Times New Roman" pitchFamily="18" charset="0"/>
                <a:cs typeface="Times New Roman" pitchFamily="18" charset="0"/>
              </a:rPr>
              <a:t>Ví dụ 4: </a:t>
            </a:r>
          </a:p>
        </p:txBody>
      </p:sp>
      <p:sp>
        <p:nvSpPr>
          <p:cNvPr id="6" name="TextBox 5">
            <a:extLst>
              <a:ext uri="{FF2B5EF4-FFF2-40B4-BE49-F238E27FC236}">
                <a16:creationId xmlns:a16="http://schemas.microsoft.com/office/drawing/2014/main" id="{08E2DC7D-C9E4-E74E-B3B0-DBCE1A3CBF2F}"/>
              </a:ext>
            </a:extLst>
          </p:cNvPr>
          <p:cNvSpPr txBox="1"/>
          <p:nvPr/>
        </p:nvSpPr>
        <p:spPr>
          <a:xfrm>
            <a:off x="845127" y="1069393"/>
            <a:ext cx="6798496" cy="1323439"/>
          </a:xfrm>
          <a:prstGeom prst="rect">
            <a:avLst/>
          </a:prstGeom>
          <a:noFill/>
        </p:spPr>
        <p:txBody>
          <a:bodyPr wrap="square" rtlCol="0">
            <a:spAutoFit/>
          </a:bodyPr>
          <a:lstStyle/>
          <a:p>
            <a:pPr marL="514350" indent="-514350">
              <a:buAutoNum type="alphaLcParenR"/>
            </a:pPr>
            <a:r>
              <a:rPr lang="en-US" sz="4000">
                <a:latin typeface="Times New Roman" pitchFamily="18" charset="0"/>
                <a:cs typeface="Times New Roman" pitchFamily="18" charset="0"/>
              </a:rPr>
              <a:t>Tính nhanh: 101</a:t>
            </a:r>
            <a:r>
              <a:rPr lang="en-US" sz="4000" baseline="30000">
                <a:latin typeface="Times New Roman" pitchFamily="18" charset="0"/>
                <a:cs typeface="Times New Roman" pitchFamily="18" charset="0"/>
              </a:rPr>
              <a:t>2</a:t>
            </a:r>
          </a:p>
          <a:p>
            <a:r>
              <a:rPr lang="en-US" sz="4000">
                <a:latin typeface="Times New Roman" pitchFamily="18" charset="0"/>
                <a:cs typeface="Times New Roman" pitchFamily="18" charset="0"/>
              </a:rPr>
              <a:t>b) Khai triển:  (2x + y)</a:t>
            </a:r>
            <a:r>
              <a:rPr lang="en-US" sz="4000" baseline="30000">
                <a:latin typeface="Times New Roman" pitchFamily="18" charset="0"/>
                <a:cs typeface="Times New Roman" pitchFamily="18" charset="0"/>
              </a:rPr>
              <a:t>2</a:t>
            </a:r>
            <a:endParaRPr lang="en-US" sz="4000">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5747DF47-3782-8CFC-40F3-9C0E553FC5C6}"/>
              </a:ext>
            </a:extLst>
          </p:cNvPr>
          <p:cNvSpPr/>
          <p:nvPr/>
        </p:nvSpPr>
        <p:spPr>
          <a:xfrm>
            <a:off x="898024" y="3552330"/>
            <a:ext cx="11027786" cy="1323439"/>
          </a:xfrm>
          <a:prstGeom prst="rect">
            <a:avLst/>
          </a:prstGeom>
        </p:spPr>
        <p:txBody>
          <a:bodyPr wrap="square">
            <a:spAutoFit/>
          </a:bodyPr>
          <a:lstStyle/>
          <a:p>
            <a:pPr marL="514350" indent="-514350">
              <a:buAutoNum type="alphaLcParenR"/>
            </a:pPr>
            <a:r>
              <a:rPr lang="en-US" sz="4000">
                <a:latin typeface="Times New Roman" pitchFamily="18" charset="0"/>
                <a:cs typeface="Times New Roman" pitchFamily="18" charset="0"/>
              </a:rPr>
              <a:t>101</a:t>
            </a:r>
            <a:r>
              <a:rPr lang="en-US" sz="4000" baseline="30000">
                <a:latin typeface="Times New Roman" pitchFamily="18" charset="0"/>
                <a:cs typeface="Times New Roman" pitchFamily="18" charset="0"/>
              </a:rPr>
              <a:t>2</a:t>
            </a:r>
            <a:r>
              <a:rPr lang="en-US" sz="4000">
                <a:latin typeface="Times New Roman" pitchFamily="18" charset="0"/>
                <a:cs typeface="Times New Roman" pitchFamily="18" charset="0"/>
              </a:rPr>
              <a:t> = (100 + 1)</a:t>
            </a:r>
            <a:r>
              <a:rPr lang="en-US" sz="4000" baseline="30000">
                <a:latin typeface="Times New Roman" pitchFamily="18" charset="0"/>
                <a:cs typeface="Times New Roman" pitchFamily="18" charset="0"/>
              </a:rPr>
              <a:t>2</a:t>
            </a:r>
            <a:r>
              <a:rPr lang="en-US" sz="4000">
                <a:latin typeface="Times New Roman" pitchFamily="18" charset="0"/>
                <a:cs typeface="Times New Roman" pitchFamily="18" charset="0"/>
              </a:rPr>
              <a:t> = 100</a:t>
            </a:r>
            <a:r>
              <a:rPr lang="en-US" sz="4000" baseline="30000">
                <a:latin typeface="Times New Roman" pitchFamily="18" charset="0"/>
                <a:cs typeface="Times New Roman" pitchFamily="18" charset="0"/>
              </a:rPr>
              <a:t>2</a:t>
            </a:r>
            <a:r>
              <a:rPr lang="en-US" sz="4000">
                <a:latin typeface="Times New Roman" pitchFamily="18" charset="0"/>
                <a:cs typeface="Times New Roman" pitchFamily="18" charset="0"/>
              </a:rPr>
              <a:t> + 2.100.1 + 1</a:t>
            </a:r>
            <a:r>
              <a:rPr lang="en-US" sz="4000" baseline="30000">
                <a:latin typeface="Times New Roman" pitchFamily="18" charset="0"/>
                <a:cs typeface="Times New Roman" pitchFamily="18" charset="0"/>
              </a:rPr>
              <a:t>2</a:t>
            </a:r>
            <a:r>
              <a:rPr lang="en-US" sz="4000">
                <a:latin typeface="Times New Roman" pitchFamily="18" charset="0"/>
                <a:cs typeface="Times New Roman" pitchFamily="18" charset="0"/>
              </a:rPr>
              <a:t> </a:t>
            </a:r>
          </a:p>
          <a:p>
            <a:r>
              <a:rPr lang="en-US" sz="4000">
                <a:latin typeface="Times New Roman" pitchFamily="18" charset="0"/>
                <a:cs typeface="Times New Roman" pitchFamily="18" charset="0"/>
              </a:rPr>
              <a:t>                                  = 10 000 + 200 + 1 = 10 201 </a:t>
            </a:r>
            <a:endParaRPr lang="en-US" sz="4000" baseline="3000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1D3F3827-0BDF-8C47-106F-3495AB6FF6F3}"/>
              </a:ext>
            </a:extLst>
          </p:cNvPr>
          <p:cNvSpPr/>
          <p:nvPr/>
        </p:nvSpPr>
        <p:spPr>
          <a:xfrm>
            <a:off x="845127" y="5327381"/>
            <a:ext cx="10631989" cy="707886"/>
          </a:xfrm>
          <a:prstGeom prst="rect">
            <a:avLst/>
          </a:prstGeom>
        </p:spPr>
        <p:txBody>
          <a:bodyPr wrap="square">
            <a:spAutoFit/>
          </a:bodyPr>
          <a:lstStyle/>
          <a:p>
            <a:r>
              <a:rPr lang="en-US" sz="4000">
                <a:latin typeface="Times New Roman" pitchFamily="18" charset="0"/>
                <a:cs typeface="Times New Roman" pitchFamily="18" charset="0"/>
              </a:rPr>
              <a:t>b) (2x + y)</a:t>
            </a:r>
            <a:r>
              <a:rPr lang="en-US" sz="4000" baseline="30000">
                <a:latin typeface="Times New Roman" pitchFamily="18" charset="0"/>
                <a:cs typeface="Times New Roman" pitchFamily="18" charset="0"/>
              </a:rPr>
              <a:t>2 </a:t>
            </a:r>
            <a:r>
              <a:rPr lang="en-US" sz="4000">
                <a:latin typeface="Times New Roman" pitchFamily="18" charset="0"/>
                <a:cs typeface="Times New Roman" pitchFamily="18" charset="0"/>
              </a:rPr>
              <a:t> = (2x)</a:t>
            </a:r>
            <a:r>
              <a:rPr lang="en-US" sz="4000" baseline="30000">
                <a:latin typeface="Times New Roman" pitchFamily="18" charset="0"/>
                <a:cs typeface="Times New Roman" pitchFamily="18" charset="0"/>
              </a:rPr>
              <a:t>2</a:t>
            </a:r>
            <a:r>
              <a:rPr lang="en-US" sz="4000">
                <a:latin typeface="Times New Roman" pitchFamily="18" charset="0"/>
                <a:cs typeface="Times New Roman" pitchFamily="18" charset="0"/>
              </a:rPr>
              <a:t> + 2.2x.y + y</a:t>
            </a:r>
            <a:r>
              <a:rPr lang="en-US" sz="4000" baseline="30000">
                <a:latin typeface="Times New Roman" pitchFamily="18" charset="0"/>
                <a:cs typeface="Times New Roman" pitchFamily="18" charset="0"/>
              </a:rPr>
              <a:t>2</a:t>
            </a:r>
            <a:r>
              <a:rPr lang="en-US" sz="4000">
                <a:latin typeface="Times New Roman" pitchFamily="18" charset="0"/>
                <a:cs typeface="Times New Roman" pitchFamily="18" charset="0"/>
              </a:rPr>
              <a:t> = 4x</a:t>
            </a:r>
            <a:r>
              <a:rPr lang="en-US" sz="4000" baseline="30000">
                <a:latin typeface="Times New Roman" pitchFamily="18" charset="0"/>
                <a:cs typeface="Times New Roman" pitchFamily="18" charset="0"/>
              </a:rPr>
              <a:t>2</a:t>
            </a:r>
            <a:r>
              <a:rPr lang="en-US" sz="4000">
                <a:latin typeface="Times New Roman" pitchFamily="18" charset="0"/>
                <a:cs typeface="Times New Roman" pitchFamily="18" charset="0"/>
              </a:rPr>
              <a:t> + 4xy + y</a:t>
            </a:r>
            <a:r>
              <a:rPr lang="en-US" sz="4000" baseline="30000">
                <a:latin typeface="Times New Roman" pitchFamily="18" charset="0"/>
                <a:cs typeface="Times New Roman" pitchFamily="18" charset="0"/>
              </a:rPr>
              <a:t>2</a:t>
            </a:r>
            <a:endParaRPr lang="en-US" sz="4000">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67611D60-7430-E874-1441-6E4CB19BDB12}"/>
              </a:ext>
            </a:extLst>
          </p:cNvPr>
          <p:cNvSpPr txBox="1"/>
          <p:nvPr/>
        </p:nvSpPr>
        <p:spPr>
          <a:xfrm>
            <a:off x="5122708" y="2597785"/>
            <a:ext cx="1946584" cy="707886"/>
          </a:xfrm>
          <a:prstGeom prst="rect">
            <a:avLst/>
          </a:prstGeom>
          <a:noFill/>
        </p:spPr>
        <p:txBody>
          <a:bodyPr wrap="square" rtlCol="0">
            <a:spAutoFit/>
          </a:bodyPr>
          <a:lstStyle/>
          <a:p>
            <a:r>
              <a:rPr lang="en-US" sz="4000" b="1" i="1">
                <a:solidFill>
                  <a:srgbClr val="C00000"/>
                </a:solidFill>
                <a:latin typeface="Times New Roman" pitchFamily="18" charset="0"/>
                <a:cs typeface="Times New Roman" pitchFamily="18" charset="0"/>
              </a:rPr>
              <a:t>Giải:</a:t>
            </a:r>
          </a:p>
        </p:txBody>
      </p:sp>
      <p:sp>
        <p:nvSpPr>
          <p:cNvPr id="4" name="Rectangle 3">
            <a:extLst>
              <a:ext uri="{FF2B5EF4-FFF2-40B4-BE49-F238E27FC236}">
                <a16:creationId xmlns:a16="http://schemas.microsoft.com/office/drawing/2014/main" id="{09D912AA-29E4-BBEE-9206-81F9B2B9A02C}"/>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7281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8763" y="1191491"/>
            <a:ext cx="11565858" cy="1323439"/>
          </a:xfrm>
          <a:prstGeom prst="rect">
            <a:avLst/>
          </a:prstGeom>
          <a:noFill/>
        </p:spPr>
        <p:txBody>
          <a:bodyPr wrap="square" rtlCol="0">
            <a:spAutoFit/>
          </a:bodyPr>
          <a:lstStyle/>
          <a:p>
            <a:r>
              <a:rPr lang="en-US" sz="4000">
                <a:solidFill>
                  <a:srgbClr val="000099"/>
                </a:solidFill>
                <a:latin typeface="Times New Roman" pitchFamily="18" charset="0"/>
                <a:cs typeface="Times New Roman" pitchFamily="18" charset="0"/>
              </a:rPr>
              <a:t>Viết biểu thức x</a:t>
            </a:r>
            <a:r>
              <a:rPr lang="en-US" sz="4000" baseline="30000">
                <a:solidFill>
                  <a:srgbClr val="000099"/>
                </a:solidFill>
                <a:latin typeface="Times New Roman" pitchFamily="18" charset="0"/>
                <a:cs typeface="Times New Roman" pitchFamily="18" charset="0"/>
              </a:rPr>
              <a:t>2</a:t>
            </a:r>
            <a:r>
              <a:rPr lang="en-US" sz="4000">
                <a:solidFill>
                  <a:srgbClr val="000099"/>
                </a:solidFill>
                <a:latin typeface="Times New Roman" pitchFamily="18" charset="0"/>
                <a:cs typeface="Times New Roman" pitchFamily="18" charset="0"/>
              </a:rPr>
              <a:t> + 4xy + 4y</a:t>
            </a:r>
            <a:r>
              <a:rPr lang="en-US" sz="4000" baseline="30000">
                <a:solidFill>
                  <a:srgbClr val="000099"/>
                </a:solidFill>
                <a:latin typeface="Times New Roman" pitchFamily="18" charset="0"/>
                <a:cs typeface="Times New Roman" pitchFamily="18" charset="0"/>
              </a:rPr>
              <a:t>2</a:t>
            </a:r>
            <a:r>
              <a:rPr lang="en-US" sz="4000">
                <a:solidFill>
                  <a:srgbClr val="000099"/>
                </a:solidFill>
                <a:latin typeface="Times New Roman" pitchFamily="18" charset="0"/>
                <a:cs typeface="Times New Roman" pitchFamily="18" charset="0"/>
              </a:rPr>
              <a:t> dưới dạng bình phương của một tổng.</a:t>
            </a:r>
          </a:p>
        </p:txBody>
      </p:sp>
      <p:sp>
        <p:nvSpPr>
          <p:cNvPr id="6" name="TextBox 5">
            <a:extLst>
              <a:ext uri="{FF2B5EF4-FFF2-40B4-BE49-F238E27FC236}">
                <a16:creationId xmlns:a16="http://schemas.microsoft.com/office/drawing/2014/main" id="{67504F51-7816-9E37-715B-FD606C0F72C2}"/>
              </a:ext>
            </a:extLst>
          </p:cNvPr>
          <p:cNvSpPr txBox="1"/>
          <p:nvPr/>
        </p:nvSpPr>
        <p:spPr>
          <a:xfrm>
            <a:off x="4855294" y="248773"/>
            <a:ext cx="2801100" cy="707886"/>
          </a:xfrm>
          <a:prstGeom prst="rect">
            <a:avLst/>
          </a:prstGeom>
          <a:noFill/>
        </p:spPr>
        <p:txBody>
          <a:bodyPr wrap="square" rtlCol="0">
            <a:spAutoFit/>
          </a:bodyPr>
          <a:lstStyle/>
          <a:p>
            <a:r>
              <a:rPr lang="en-US" sz="4000" b="1">
                <a:solidFill>
                  <a:srgbClr val="C00000"/>
                </a:solidFill>
                <a:latin typeface="Times New Roman" pitchFamily="18" charset="0"/>
                <a:cs typeface="Times New Roman" pitchFamily="18" charset="0"/>
              </a:rPr>
              <a:t>Ví dụ 5: </a:t>
            </a:r>
          </a:p>
        </p:txBody>
      </p:sp>
      <p:sp>
        <p:nvSpPr>
          <p:cNvPr id="4" name="Rectangle 3">
            <a:extLst>
              <a:ext uri="{FF2B5EF4-FFF2-40B4-BE49-F238E27FC236}">
                <a16:creationId xmlns:a16="http://schemas.microsoft.com/office/drawing/2014/main" id="{86797CC3-A8A7-1B21-1E76-C475BC23813E}"/>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Speech Bubble: Oval 6">
            <a:extLst>
              <a:ext uri="{FF2B5EF4-FFF2-40B4-BE49-F238E27FC236}">
                <a16:creationId xmlns:a16="http://schemas.microsoft.com/office/drawing/2014/main" id="{17F3FB2C-68E4-1F0B-9E6F-922E5AE19443}"/>
              </a:ext>
            </a:extLst>
          </p:cNvPr>
          <p:cNvSpPr/>
          <p:nvPr/>
        </p:nvSpPr>
        <p:spPr>
          <a:xfrm flipH="1">
            <a:off x="994608" y="4953331"/>
            <a:ext cx="1947861" cy="1323438"/>
          </a:xfrm>
          <a:prstGeom prst="wedgeEllipseCallout">
            <a:avLst>
              <a:gd name="adj1" fmla="val -88228"/>
              <a:gd name="adj2" fmla="val -285562"/>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n>
                  <a:solidFill>
                    <a:srgbClr val="000099"/>
                  </a:solidFill>
                </a:ln>
                <a:solidFill>
                  <a:srgbClr val="000099"/>
                </a:solidFill>
                <a:latin typeface="Arial" panose="020B0604020202020204" pitchFamily="34" charset="0"/>
                <a:cs typeface="Arial" panose="020B0604020202020204" pitchFamily="34" charset="0"/>
              </a:rPr>
              <a:t> </a:t>
            </a:r>
          </a:p>
          <a:p>
            <a:pPr algn="ctr"/>
            <a:r>
              <a:rPr lang="en-US" sz="3200">
                <a:ln>
                  <a:solidFill>
                    <a:srgbClr val="000099"/>
                  </a:solidFill>
                </a:ln>
                <a:solidFill>
                  <a:srgbClr val="000099"/>
                </a:solidFill>
                <a:latin typeface="Arial" panose="020B0604020202020204" pitchFamily="34" charset="0"/>
                <a:cs typeface="Arial" panose="020B0604020202020204" pitchFamily="34" charset="0"/>
              </a:rPr>
              <a:t>A</a:t>
            </a:r>
            <a:r>
              <a:rPr lang="en-US" sz="3200" baseline="30000">
                <a:ln>
                  <a:solidFill>
                    <a:srgbClr val="000099"/>
                  </a:solidFill>
                </a:ln>
                <a:solidFill>
                  <a:srgbClr val="000099"/>
                </a:solidFill>
                <a:latin typeface="Arial" panose="020B0604020202020204" pitchFamily="34" charset="0"/>
                <a:cs typeface="Arial" panose="020B0604020202020204" pitchFamily="34" charset="0"/>
              </a:rPr>
              <a:t>2 </a:t>
            </a:r>
            <a:endParaRPr lang="vi-VN" sz="3200" baseline="30000">
              <a:ln>
                <a:solidFill>
                  <a:srgbClr val="000099"/>
                </a:solidFill>
              </a:ln>
              <a:solidFill>
                <a:srgbClr val="000099"/>
              </a:solidFill>
              <a:latin typeface="Arial" panose="020B0604020202020204" pitchFamily="34" charset="0"/>
              <a:cs typeface="Arial" panose="020B0604020202020204" pitchFamily="34" charset="0"/>
            </a:endParaRPr>
          </a:p>
        </p:txBody>
      </p:sp>
      <p:sp>
        <p:nvSpPr>
          <p:cNvPr id="8" name="Speech Bubble: Oval 7">
            <a:extLst>
              <a:ext uri="{FF2B5EF4-FFF2-40B4-BE49-F238E27FC236}">
                <a16:creationId xmlns:a16="http://schemas.microsoft.com/office/drawing/2014/main" id="{F2B3DB83-E118-1805-DED8-ED8D4030F1B6}"/>
              </a:ext>
            </a:extLst>
          </p:cNvPr>
          <p:cNvSpPr/>
          <p:nvPr/>
        </p:nvSpPr>
        <p:spPr>
          <a:xfrm flipH="1">
            <a:off x="3475430" y="3019633"/>
            <a:ext cx="1947861" cy="1323438"/>
          </a:xfrm>
          <a:prstGeom prst="wedgeEllipseCallout">
            <a:avLst>
              <a:gd name="adj1" fmla="val -18224"/>
              <a:gd name="adj2" fmla="val -127982"/>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n>
                  <a:solidFill>
                    <a:srgbClr val="000099"/>
                  </a:solidFill>
                </a:ln>
                <a:solidFill>
                  <a:srgbClr val="000099"/>
                </a:solidFill>
                <a:latin typeface="Arial" panose="020B0604020202020204" pitchFamily="34" charset="0"/>
                <a:cs typeface="Arial" panose="020B0604020202020204" pitchFamily="34" charset="0"/>
              </a:rPr>
              <a:t> </a:t>
            </a:r>
          </a:p>
          <a:p>
            <a:pPr algn="ctr"/>
            <a:r>
              <a:rPr lang="en-US" sz="3200">
                <a:ln>
                  <a:solidFill>
                    <a:srgbClr val="000099"/>
                  </a:solidFill>
                </a:ln>
                <a:solidFill>
                  <a:srgbClr val="000099"/>
                </a:solidFill>
                <a:latin typeface="Arial" panose="020B0604020202020204" pitchFamily="34" charset="0"/>
                <a:cs typeface="Arial" panose="020B0604020202020204" pitchFamily="34" charset="0"/>
              </a:rPr>
              <a:t>2AB</a:t>
            </a:r>
            <a:endParaRPr lang="vi-VN" sz="3200" baseline="30000">
              <a:ln>
                <a:solidFill>
                  <a:srgbClr val="000099"/>
                </a:solidFill>
              </a:ln>
              <a:solidFill>
                <a:srgbClr val="000099"/>
              </a:solidFill>
              <a:latin typeface="Arial" panose="020B0604020202020204" pitchFamily="34" charset="0"/>
              <a:cs typeface="Arial" panose="020B0604020202020204" pitchFamily="34" charset="0"/>
            </a:endParaRPr>
          </a:p>
        </p:txBody>
      </p:sp>
      <p:sp>
        <p:nvSpPr>
          <p:cNvPr id="9" name="Speech Bubble: Oval 8">
            <a:extLst>
              <a:ext uri="{FF2B5EF4-FFF2-40B4-BE49-F238E27FC236}">
                <a16:creationId xmlns:a16="http://schemas.microsoft.com/office/drawing/2014/main" id="{DE8111B0-17F2-9D45-8CC7-8BDD26D30ED1}"/>
              </a:ext>
            </a:extLst>
          </p:cNvPr>
          <p:cNvSpPr/>
          <p:nvPr/>
        </p:nvSpPr>
        <p:spPr>
          <a:xfrm flipH="1">
            <a:off x="5122069" y="5004790"/>
            <a:ext cx="1947861" cy="1323438"/>
          </a:xfrm>
          <a:prstGeom prst="wedgeEllipseCallout">
            <a:avLst>
              <a:gd name="adj1" fmla="val -929"/>
              <a:gd name="adj2" fmla="val -289199"/>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n>
                  <a:solidFill>
                    <a:srgbClr val="000099"/>
                  </a:solidFill>
                </a:ln>
                <a:solidFill>
                  <a:srgbClr val="000099"/>
                </a:solidFill>
                <a:latin typeface="Arial" panose="020B0604020202020204" pitchFamily="34" charset="0"/>
                <a:cs typeface="Arial" panose="020B0604020202020204" pitchFamily="34" charset="0"/>
              </a:rPr>
              <a:t> </a:t>
            </a:r>
          </a:p>
          <a:p>
            <a:pPr algn="ctr"/>
            <a:r>
              <a:rPr lang="en-US" sz="3200">
                <a:ln>
                  <a:solidFill>
                    <a:srgbClr val="000099"/>
                  </a:solidFill>
                </a:ln>
                <a:solidFill>
                  <a:srgbClr val="000099"/>
                </a:solidFill>
                <a:latin typeface="Arial" panose="020B0604020202020204" pitchFamily="34" charset="0"/>
                <a:cs typeface="Arial" panose="020B0604020202020204" pitchFamily="34" charset="0"/>
              </a:rPr>
              <a:t>B</a:t>
            </a:r>
            <a:r>
              <a:rPr lang="en-US" sz="3200" baseline="30000">
                <a:ln>
                  <a:solidFill>
                    <a:srgbClr val="000099"/>
                  </a:solidFill>
                </a:ln>
                <a:solidFill>
                  <a:srgbClr val="000099"/>
                </a:solidFill>
                <a:latin typeface="Arial" panose="020B0604020202020204" pitchFamily="34" charset="0"/>
                <a:cs typeface="Arial" panose="020B0604020202020204" pitchFamily="34" charset="0"/>
              </a:rPr>
              <a:t>2</a:t>
            </a:r>
            <a:endParaRPr lang="vi-VN" sz="3200" baseline="30000">
              <a:ln>
                <a:solidFill>
                  <a:srgbClr val="000099"/>
                </a:solidFill>
              </a:ln>
              <a:solidFill>
                <a:srgbClr val="000099"/>
              </a:solidFill>
              <a:latin typeface="Arial" panose="020B0604020202020204" pitchFamily="34" charset="0"/>
              <a:cs typeface="Arial" panose="020B0604020202020204" pitchFamily="34" charset="0"/>
            </a:endParaRPr>
          </a:p>
        </p:txBody>
      </p:sp>
      <p:pic>
        <p:nvPicPr>
          <p:cNvPr id="1026" name="Picture 2" descr="Trọn Bộ] 101+ hình ảnh mặt cười đẹp nhất bạn khó lòng bỏ lỡ">
            <a:hlinkClick r:id="rId2" action="ppaction://hlinksldjump"/>
            <a:extLst>
              <a:ext uri="{FF2B5EF4-FFF2-40B4-BE49-F238E27FC236}">
                <a16:creationId xmlns:a16="http://schemas.microsoft.com/office/drawing/2014/main" id="{DC51C7EF-1817-E26C-0F64-D3085826C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8613" y="5226696"/>
            <a:ext cx="1317557" cy="1323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82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68FD1-ED98-6510-D2C0-EDAA9A4A3EB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82998B1-BD6F-EB2A-C72C-F04F0F8A31A2}"/>
              </a:ext>
            </a:extLst>
          </p:cNvPr>
          <p:cNvSpPr txBox="1"/>
          <p:nvPr/>
        </p:nvSpPr>
        <p:spPr>
          <a:xfrm>
            <a:off x="498763" y="1191491"/>
            <a:ext cx="11565858" cy="1323439"/>
          </a:xfrm>
          <a:prstGeom prst="rect">
            <a:avLst/>
          </a:prstGeom>
          <a:noFill/>
        </p:spPr>
        <p:txBody>
          <a:bodyPr wrap="square" rtlCol="0">
            <a:spAutoFit/>
          </a:bodyPr>
          <a:lstStyle/>
          <a:p>
            <a:r>
              <a:rPr lang="en-US" sz="4000">
                <a:solidFill>
                  <a:srgbClr val="000099"/>
                </a:solidFill>
                <a:latin typeface="Times New Roman" pitchFamily="18" charset="0"/>
                <a:cs typeface="Times New Roman" pitchFamily="18" charset="0"/>
              </a:rPr>
              <a:t>Viết biểu thức x</a:t>
            </a:r>
            <a:r>
              <a:rPr lang="en-US" sz="4000" baseline="30000">
                <a:solidFill>
                  <a:srgbClr val="000099"/>
                </a:solidFill>
                <a:latin typeface="Times New Roman" pitchFamily="18" charset="0"/>
                <a:cs typeface="Times New Roman" pitchFamily="18" charset="0"/>
              </a:rPr>
              <a:t>2</a:t>
            </a:r>
            <a:r>
              <a:rPr lang="en-US" sz="4000">
                <a:solidFill>
                  <a:srgbClr val="000099"/>
                </a:solidFill>
                <a:latin typeface="Times New Roman" pitchFamily="18" charset="0"/>
                <a:cs typeface="Times New Roman" pitchFamily="18" charset="0"/>
              </a:rPr>
              <a:t> + 4xy + 4y</a:t>
            </a:r>
            <a:r>
              <a:rPr lang="en-US" sz="4000" baseline="30000">
                <a:solidFill>
                  <a:srgbClr val="000099"/>
                </a:solidFill>
                <a:latin typeface="Times New Roman" pitchFamily="18" charset="0"/>
                <a:cs typeface="Times New Roman" pitchFamily="18" charset="0"/>
              </a:rPr>
              <a:t>2</a:t>
            </a:r>
            <a:r>
              <a:rPr lang="en-US" sz="4000">
                <a:solidFill>
                  <a:srgbClr val="000099"/>
                </a:solidFill>
                <a:latin typeface="Times New Roman" pitchFamily="18" charset="0"/>
                <a:cs typeface="Times New Roman" pitchFamily="18" charset="0"/>
              </a:rPr>
              <a:t> dưới dạng bình phương của một tổng.</a:t>
            </a:r>
          </a:p>
        </p:txBody>
      </p:sp>
      <p:sp>
        <p:nvSpPr>
          <p:cNvPr id="2" name="TextBox 1">
            <a:extLst>
              <a:ext uri="{FF2B5EF4-FFF2-40B4-BE49-F238E27FC236}">
                <a16:creationId xmlns:a16="http://schemas.microsoft.com/office/drawing/2014/main" id="{AD7DBEAF-0EA3-E0A2-9C1E-FC17AF98E36E}"/>
              </a:ext>
            </a:extLst>
          </p:cNvPr>
          <p:cNvSpPr txBox="1"/>
          <p:nvPr/>
        </p:nvSpPr>
        <p:spPr>
          <a:xfrm>
            <a:off x="5112537" y="2721114"/>
            <a:ext cx="1442434" cy="707886"/>
          </a:xfrm>
          <a:prstGeom prst="rect">
            <a:avLst/>
          </a:prstGeom>
          <a:noFill/>
        </p:spPr>
        <p:txBody>
          <a:bodyPr wrap="square" rtlCol="0">
            <a:spAutoFit/>
          </a:bodyPr>
          <a:lstStyle/>
          <a:p>
            <a:r>
              <a:rPr lang="en-US" sz="4000" b="1" i="1">
                <a:solidFill>
                  <a:srgbClr val="C00000"/>
                </a:solidFill>
                <a:latin typeface="Times New Roman" pitchFamily="18" charset="0"/>
                <a:cs typeface="Times New Roman" pitchFamily="18" charset="0"/>
              </a:rPr>
              <a:t>Giải:</a:t>
            </a:r>
          </a:p>
        </p:txBody>
      </p:sp>
      <p:sp>
        <p:nvSpPr>
          <p:cNvPr id="3" name="Rectangle 2">
            <a:extLst>
              <a:ext uri="{FF2B5EF4-FFF2-40B4-BE49-F238E27FC236}">
                <a16:creationId xmlns:a16="http://schemas.microsoft.com/office/drawing/2014/main" id="{229091AD-EB9D-E3F4-A49B-2B2F1AA43F03}"/>
              </a:ext>
            </a:extLst>
          </p:cNvPr>
          <p:cNvSpPr/>
          <p:nvPr/>
        </p:nvSpPr>
        <p:spPr>
          <a:xfrm>
            <a:off x="1144163" y="3630844"/>
            <a:ext cx="9903673" cy="707886"/>
          </a:xfrm>
          <a:prstGeom prst="rect">
            <a:avLst/>
          </a:prstGeom>
        </p:spPr>
        <p:txBody>
          <a:bodyPr wrap="none">
            <a:spAutoFit/>
          </a:bodyPr>
          <a:lstStyle/>
          <a:p>
            <a:r>
              <a:rPr lang="en-US" sz="4000">
                <a:solidFill>
                  <a:srgbClr val="000099"/>
                </a:solidFill>
                <a:latin typeface="Times New Roman" pitchFamily="18" charset="0"/>
                <a:cs typeface="Times New Roman" pitchFamily="18" charset="0"/>
              </a:rPr>
              <a:t>x</a:t>
            </a:r>
            <a:r>
              <a:rPr lang="en-US" sz="4000" baseline="30000">
                <a:solidFill>
                  <a:srgbClr val="000099"/>
                </a:solidFill>
                <a:latin typeface="Times New Roman" pitchFamily="18" charset="0"/>
                <a:cs typeface="Times New Roman" pitchFamily="18" charset="0"/>
              </a:rPr>
              <a:t>2</a:t>
            </a:r>
            <a:r>
              <a:rPr lang="en-US" sz="4000">
                <a:solidFill>
                  <a:srgbClr val="000099"/>
                </a:solidFill>
                <a:latin typeface="Times New Roman" pitchFamily="18" charset="0"/>
                <a:cs typeface="Times New Roman" pitchFamily="18" charset="0"/>
              </a:rPr>
              <a:t> + 4xy + 4y</a:t>
            </a:r>
            <a:r>
              <a:rPr lang="en-US" sz="4000" baseline="30000">
                <a:solidFill>
                  <a:srgbClr val="000099"/>
                </a:solidFill>
                <a:latin typeface="Times New Roman" pitchFamily="18" charset="0"/>
                <a:cs typeface="Times New Roman" pitchFamily="18" charset="0"/>
              </a:rPr>
              <a:t>2</a:t>
            </a:r>
            <a:r>
              <a:rPr lang="en-US" sz="4000">
                <a:solidFill>
                  <a:srgbClr val="000099"/>
                </a:solidFill>
                <a:latin typeface="Times New Roman" pitchFamily="18" charset="0"/>
                <a:cs typeface="Times New Roman" pitchFamily="18" charset="0"/>
              </a:rPr>
              <a:t> = x</a:t>
            </a:r>
            <a:r>
              <a:rPr lang="en-US" sz="4000" baseline="30000">
                <a:solidFill>
                  <a:srgbClr val="000099"/>
                </a:solidFill>
                <a:latin typeface="Times New Roman" pitchFamily="18" charset="0"/>
                <a:cs typeface="Times New Roman" pitchFamily="18" charset="0"/>
              </a:rPr>
              <a:t>2</a:t>
            </a:r>
            <a:r>
              <a:rPr lang="en-US" sz="4000">
                <a:solidFill>
                  <a:srgbClr val="000099"/>
                </a:solidFill>
                <a:latin typeface="Times New Roman" pitchFamily="18" charset="0"/>
                <a:cs typeface="Times New Roman" pitchFamily="18" charset="0"/>
              </a:rPr>
              <a:t> + 2.x.2y + (2y)</a:t>
            </a:r>
            <a:r>
              <a:rPr lang="en-US" sz="4000" baseline="30000">
                <a:solidFill>
                  <a:srgbClr val="000099"/>
                </a:solidFill>
                <a:latin typeface="Times New Roman" pitchFamily="18" charset="0"/>
                <a:cs typeface="Times New Roman" pitchFamily="18" charset="0"/>
              </a:rPr>
              <a:t>2</a:t>
            </a:r>
            <a:r>
              <a:rPr lang="en-US" sz="4000">
                <a:solidFill>
                  <a:srgbClr val="000099"/>
                </a:solidFill>
                <a:latin typeface="Times New Roman" pitchFamily="18" charset="0"/>
                <a:cs typeface="Times New Roman" pitchFamily="18" charset="0"/>
              </a:rPr>
              <a:t> = (x + 2y)</a:t>
            </a:r>
            <a:r>
              <a:rPr lang="en-US" sz="4000" baseline="30000">
                <a:solidFill>
                  <a:srgbClr val="000099"/>
                </a:solidFill>
                <a:latin typeface="Times New Roman" pitchFamily="18" charset="0"/>
                <a:cs typeface="Times New Roman" pitchFamily="18" charset="0"/>
              </a:rPr>
              <a:t>2</a:t>
            </a:r>
            <a:endParaRPr lang="en-US" sz="4000">
              <a:solidFill>
                <a:srgbClr val="000099"/>
              </a:solidFill>
            </a:endParaRPr>
          </a:p>
        </p:txBody>
      </p:sp>
      <p:sp>
        <p:nvSpPr>
          <p:cNvPr id="6" name="TextBox 5">
            <a:extLst>
              <a:ext uri="{FF2B5EF4-FFF2-40B4-BE49-F238E27FC236}">
                <a16:creationId xmlns:a16="http://schemas.microsoft.com/office/drawing/2014/main" id="{514287FA-6ADE-0A1E-9C6A-7E64AE298C3B}"/>
              </a:ext>
            </a:extLst>
          </p:cNvPr>
          <p:cNvSpPr txBox="1"/>
          <p:nvPr/>
        </p:nvSpPr>
        <p:spPr>
          <a:xfrm>
            <a:off x="4855294" y="248773"/>
            <a:ext cx="2801100" cy="707886"/>
          </a:xfrm>
          <a:prstGeom prst="rect">
            <a:avLst/>
          </a:prstGeom>
          <a:noFill/>
        </p:spPr>
        <p:txBody>
          <a:bodyPr wrap="square" rtlCol="0">
            <a:spAutoFit/>
          </a:bodyPr>
          <a:lstStyle/>
          <a:p>
            <a:r>
              <a:rPr lang="en-US" sz="4000" b="1">
                <a:solidFill>
                  <a:srgbClr val="C00000"/>
                </a:solidFill>
                <a:latin typeface="Times New Roman" pitchFamily="18" charset="0"/>
                <a:cs typeface="Times New Roman" pitchFamily="18" charset="0"/>
              </a:rPr>
              <a:t>Ví dụ 5: </a:t>
            </a:r>
          </a:p>
        </p:txBody>
      </p:sp>
      <p:sp>
        <p:nvSpPr>
          <p:cNvPr id="4" name="Rectangle 3">
            <a:extLst>
              <a:ext uri="{FF2B5EF4-FFF2-40B4-BE49-F238E27FC236}">
                <a16:creationId xmlns:a16="http://schemas.microsoft.com/office/drawing/2014/main" id="{9C7771CA-2D86-35AD-D787-C71CB54CF43D}"/>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96737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5199" y="3349913"/>
            <a:ext cx="11099242" cy="1754326"/>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1. Khai triển (2b + 1)</a:t>
            </a:r>
            <a:r>
              <a:rPr lang="en-US" sz="3600" baseline="30000">
                <a:latin typeface="Arial" panose="020B0604020202020204" pitchFamily="34" charset="0"/>
                <a:cs typeface="Arial" panose="020B0604020202020204" pitchFamily="34" charset="0"/>
              </a:rPr>
              <a:t>2</a:t>
            </a:r>
            <a:endParaRPr lang="en-US" sz="3600">
              <a:latin typeface="Arial" panose="020B0604020202020204" pitchFamily="34" charset="0"/>
              <a:cs typeface="Arial" panose="020B0604020202020204" pitchFamily="34" charset="0"/>
            </a:endParaRPr>
          </a:p>
          <a:p>
            <a:r>
              <a:rPr lang="en-US" sz="3600">
                <a:latin typeface="Arial" panose="020B0604020202020204" pitchFamily="34" charset="0"/>
                <a:cs typeface="Arial" panose="020B0604020202020204" pitchFamily="34" charset="0"/>
              </a:rPr>
              <a:t>2. Viết biểu thức 9y</a:t>
            </a:r>
            <a:r>
              <a:rPr lang="en-US" sz="3600" baseline="30000">
                <a:latin typeface="Arial" panose="020B0604020202020204" pitchFamily="34" charset="0"/>
                <a:cs typeface="Arial" panose="020B0604020202020204" pitchFamily="34" charset="0"/>
              </a:rPr>
              <a:t>2</a:t>
            </a:r>
            <a:r>
              <a:rPr lang="en-US" sz="3600">
                <a:latin typeface="Arial" panose="020B0604020202020204" pitchFamily="34" charset="0"/>
                <a:cs typeface="Arial" panose="020B0604020202020204" pitchFamily="34" charset="0"/>
              </a:rPr>
              <a:t> + 6yx + x</a:t>
            </a:r>
            <a:r>
              <a:rPr lang="en-US" sz="3600" baseline="30000">
                <a:latin typeface="Arial" panose="020B0604020202020204" pitchFamily="34" charset="0"/>
                <a:cs typeface="Arial" panose="020B0604020202020204" pitchFamily="34" charset="0"/>
              </a:rPr>
              <a:t>2</a:t>
            </a:r>
            <a:r>
              <a:rPr lang="en-US" sz="3600">
                <a:latin typeface="Arial" panose="020B0604020202020204" pitchFamily="34" charset="0"/>
                <a:cs typeface="Arial" panose="020B0604020202020204" pitchFamily="34" charset="0"/>
              </a:rPr>
              <a:t> dưới dạng bình phương của một tổng.</a:t>
            </a:r>
          </a:p>
        </p:txBody>
      </p:sp>
      <p:sp>
        <p:nvSpPr>
          <p:cNvPr id="3" name="Rectangle 2">
            <a:extLst>
              <a:ext uri="{FF2B5EF4-FFF2-40B4-BE49-F238E27FC236}">
                <a16:creationId xmlns:a16="http://schemas.microsoft.com/office/drawing/2014/main" id="{75C67391-3879-7635-595A-F82A6BE459DA}"/>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2">
            <a:extLst>
              <a:ext uri="{FF2B5EF4-FFF2-40B4-BE49-F238E27FC236}">
                <a16:creationId xmlns:a16="http://schemas.microsoft.com/office/drawing/2014/main" id="{7EBE09B0-1141-B731-5B2C-6561C34ADC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649"/>
            <a:ext cx="1930399" cy="1929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532CDE01-BF58-6650-A149-E71B4878BB1D}"/>
              </a:ext>
            </a:extLst>
          </p:cNvPr>
          <p:cNvSpPr txBox="1"/>
          <p:nvPr/>
        </p:nvSpPr>
        <p:spPr>
          <a:xfrm>
            <a:off x="4348098" y="277383"/>
            <a:ext cx="4563889" cy="769441"/>
          </a:xfrm>
          <a:prstGeom prst="rect">
            <a:avLst/>
          </a:prstGeom>
          <a:noFill/>
        </p:spPr>
        <p:txBody>
          <a:bodyPr wrap="square" rtlCol="0">
            <a:spAutoFit/>
          </a:bodyPr>
          <a:lstStyle/>
          <a:p>
            <a:r>
              <a:rPr lang="en-US" sz="4400" b="1">
                <a:solidFill>
                  <a:srgbClr val="C00000"/>
                </a:solidFill>
                <a:effectLst/>
                <a:latin typeface="Times New Roman" panose="02020603050405020304" pitchFamily="18" charset="0"/>
                <a:ea typeface="Calibri" panose="020F0502020204030204" pitchFamily="34" charset="0"/>
              </a:rPr>
              <a:t>NHIỆM VỤ 1:</a:t>
            </a:r>
            <a:endParaRPr lang="en-US" sz="4400" dirty="0">
              <a:solidFill>
                <a:srgbClr val="C00000"/>
              </a:solidFill>
            </a:endParaRPr>
          </a:p>
        </p:txBody>
      </p:sp>
      <p:sp>
        <p:nvSpPr>
          <p:cNvPr id="8" name="TextBox 7">
            <a:extLst>
              <a:ext uri="{FF2B5EF4-FFF2-40B4-BE49-F238E27FC236}">
                <a16:creationId xmlns:a16="http://schemas.microsoft.com/office/drawing/2014/main" id="{359F004A-302C-B54D-30AD-750E45AF7D3C}"/>
              </a:ext>
            </a:extLst>
          </p:cNvPr>
          <p:cNvSpPr txBox="1"/>
          <p:nvPr/>
        </p:nvSpPr>
        <p:spPr>
          <a:xfrm>
            <a:off x="2050518" y="1324207"/>
            <a:ext cx="9726720" cy="1569660"/>
          </a:xfrm>
          <a:prstGeom prst="rect">
            <a:avLst/>
          </a:prstGeom>
          <a:noFill/>
        </p:spPr>
        <p:txBody>
          <a:bodyPr wrap="square" rtlCol="0">
            <a:spAutoFit/>
          </a:bodyPr>
          <a:lstStyle/>
          <a:p>
            <a:r>
              <a:rPr lang="en-US" sz="3200" b="1">
                <a:solidFill>
                  <a:srgbClr val="000099"/>
                </a:solidFill>
                <a:effectLst/>
                <a:latin typeface="Arial" panose="020B0604020202020204" pitchFamily="34" charset="0"/>
                <a:ea typeface="Calibri" panose="020F0502020204030204" pitchFamily="34" charset="0"/>
                <a:cs typeface="Arial" panose="020B0604020202020204" pitchFamily="34" charset="0"/>
              </a:rPr>
              <a:t>Thực hiện các yêu cầu sau một cách nhanh nhất, bạn sẽ nhận được một gợi ý để tìm “Bí mật ngày Chủ Nhật!”</a:t>
            </a:r>
            <a:endParaRPr lang="en-US" sz="3200" dirty="0">
              <a:solidFill>
                <a:srgbClr val="000099"/>
              </a:solidFill>
              <a:latin typeface="Arial" panose="020B0604020202020204" pitchFamily="34" charset="0"/>
              <a:cs typeface="Arial" panose="020B0604020202020204" pitchFamily="34" charset="0"/>
            </a:endParaRPr>
          </a:p>
        </p:txBody>
      </p:sp>
      <p:pic>
        <p:nvPicPr>
          <p:cNvPr id="11" name="Picture 10">
            <a:hlinkClick r:id="rId3" action="ppaction://hlinksldjump"/>
            <a:extLst>
              <a:ext uri="{FF2B5EF4-FFF2-40B4-BE49-F238E27FC236}">
                <a16:creationId xmlns:a16="http://schemas.microsoft.com/office/drawing/2014/main" id="{BE1D9795-42CF-7AE5-2112-2E46A5535580}"/>
              </a:ext>
            </a:extLst>
          </p:cNvPr>
          <p:cNvPicPr>
            <a:picLocks noChangeAspect="1"/>
          </p:cNvPicPr>
          <p:nvPr/>
        </p:nvPicPr>
        <p:blipFill>
          <a:blip r:embed="rId4"/>
          <a:stretch>
            <a:fillRect/>
          </a:stretch>
        </p:blipFill>
        <p:spPr>
          <a:xfrm>
            <a:off x="9402030" y="4927382"/>
            <a:ext cx="2375208" cy="1514475"/>
          </a:xfrm>
          <a:prstGeom prst="rect">
            <a:avLst/>
          </a:prstGeom>
        </p:spPr>
      </p:pic>
    </p:spTree>
    <p:extLst>
      <p:ext uri="{BB962C8B-B14F-4D97-AF65-F5344CB8AC3E}">
        <p14:creationId xmlns:p14="http://schemas.microsoft.com/office/powerpoint/2010/main" val="305204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9F0C00-1459-E6FB-F0DD-DDCED40BF2E5}"/>
              </a:ext>
            </a:extLst>
          </p:cNvPr>
          <p:cNvSpPr txBox="1"/>
          <p:nvPr/>
        </p:nvSpPr>
        <p:spPr>
          <a:xfrm>
            <a:off x="4909581" y="302788"/>
            <a:ext cx="3524736" cy="646331"/>
          </a:xfrm>
          <a:prstGeom prst="rect">
            <a:avLst/>
          </a:prstGeom>
          <a:noFill/>
        </p:spPr>
        <p:txBody>
          <a:bodyPr wrap="square" rtlCol="0">
            <a:spAutoFit/>
          </a:bodyPr>
          <a:lstStyle/>
          <a:p>
            <a:r>
              <a:rPr lang="en-US" sz="3600" b="1">
                <a:solidFill>
                  <a:srgbClr val="C00000"/>
                </a:solidFill>
                <a:effectLst/>
                <a:latin typeface="Times New Roman" panose="02020603050405020304" pitchFamily="18" charset="0"/>
                <a:ea typeface="Calibri" panose="020F0502020204030204" pitchFamily="34" charset="0"/>
              </a:rPr>
              <a:t>LUYỆN TẬP 3</a:t>
            </a:r>
            <a:endParaRPr lang="en-US" sz="3600" dirty="0">
              <a:solidFill>
                <a:srgbClr val="C00000"/>
              </a:solidFill>
            </a:endParaRPr>
          </a:p>
        </p:txBody>
      </p:sp>
      <p:sp>
        <p:nvSpPr>
          <p:cNvPr id="2" name="TextBox 1"/>
          <p:cNvSpPr txBox="1"/>
          <p:nvPr/>
        </p:nvSpPr>
        <p:spPr>
          <a:xfrm>
            <a:off x="546379" y="890022"/>
            <a:ext cx="11099242" cy="1754326"/>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1. Khai triển (2b + 1)</a:t>
            </a:r>
            <a:r>
              <a:rPr lang="en-US" sz="3600" baseline="30000">
                <a:latin typeface="Arial" panose="020B0604020202020204" pitchFamily="34" charset="0"/>
                <a:cs typeface="Arial" panose="020B0604020202020204" pitchFamily="34" charset="0"/>
              </a:rPr>
              <a:t>2</a:t>
            </a:r>
            <a:endParaRPr lang="en-US" sz="3600">
              <a:latin typeface="Arial" panose="020B0604020202020204" pitchFamily="34" charset="0"/>
              <a:cs typeface="Arial" panose="020B0604020202020204" pitchFamily="34" charset="0"/>
            </a:endParaRPr>
          </a:p>
          <a:p>
            <a:r>
              <a:rPr lang="en-US" sz="3600">
                <a:latin typeface="Arial" panose="020B0604020202020204" pitchFamily="34" charset="0"/>
                <a:cs typeface="Arial" panose="020B0604020202020204" pitchFamily="34" charset="0"/>
              </a:rPr>
              <a:t>2. Viết biểu thức 9y</a:t>
            </a:r>
            <a:r>
              <a:rPr lang="en-US" sz="3600" baseline="30000">
                <a:latin typeface="Arial" panose="020B0604020202020204" pitchFamily="34" charset="0"/>
                <a:cs typeface="Arial" panose="020B0604020202020204" pitchFamily="34" charset="0"/>
              </a:rPr>
              <a:t>2</a:t>
            </a:r>
            <a:r>
              <a:rPr lang="en-US" sz="3600">
                <a:latin typeface="Arial" panose="020B0604020202020204" pitchFamily="34" charset="0"/>
                <a:cs typeface="Arial" panose="020B0604020202020204" pitchFamily="34" charset="0"/>
              </a:rPr>
              <a:t> + 6yx + x</a:t>
            </a:r>
            <a:r>
              <a:rPr lang="en-US" sz="3600" baseline="30000">
                <a:latin typeface="Arial" panose="020B0604020202020204" pitchFamily="34" charset="0"/>
                <a:cs typeface="Arial" panose="020B0604020202020204" pitchFamily="34" charset="0"/>
              </a:rPr>
              <a:t>2</a:t>
            </a:r>
            <a:r>
              <a:rPr lang="en-US" sz="3600">
                <a:latin typeface="Arial" panose="020B0604020202020204" pitchFamily="34" charset="0"/>
                <a:cs typeface="Arial" panose="020B0604020202020204" pitchFamily="34" charset="0"/>
              </a:rPr>
              <a:t> dưới dạng bình phương của một tổng.</a:t>
            </a:r>
          </a:p>
        </p:txBody>
      </p:sp>
      <p:sp>
        <p:nvSpPr>
          <p:cNvPr id="5" name="TextBox 4"/>
          <p:cNvSpPr txBox="1"/>
          <p:nvPr/>
        </p:nvSpPr>
        <p:spPr>
          <a:xfrm>
            <a:off x="4845566" y="2399348"/>
            <a:ext cx="1442434" cy="646331"/>
          </a:xfrm>
          <a:prstGeom prst="rect">
            <a:avLst/>
          </a:prstGeom>
          <a:noFill/>
        </p:spPr>
        <p:txBody>
          <a:bodyPr wrap="square" rtlCol="0">
            <a:spAutoFit/>
          </a:bodyPr>
          <a:lstStyle/>
          <a:p>
            <a:r>
              <a:rPr lang="en-US" sz="3600" b="1" i="1">
                <a:solidFill>
                  <a:srgbClr val="C00000"/>
                </a:solidFill>
                <a:latin typeface="Times New Roman" pitchFamily="18" charset="0"/>
                <a:cs typeface="Times New Roman" pitchFamily="18" charset="0"/>
              </a:rPr>
              <a:t>Giải:</a:t>
            </a:r>
          </a:p>
        </p:txBody>
      </p:sp>
      <p:sp>
        <p:nvSpPr>
          <p:cNvPr id="6" name="Rectangle 5"/>
          <p:cNvSpPr/>
          <p:nvPr/>
        </p:nvSpPr>
        <p:spPr>
          <a:xfrm>
            <a:off x="292569" y="4046411"/>
            <a:ext cx="11099242" cy="646331"/>
          </a:xfrm>
          <a:prstGeom prst="rect">
            <a:avLst/>
          </a:prstGeom>
        </p:spPr>
        <p:txBody>
          <a:bodyPr wrap="square">
            <a:spAutoFit/>
          </a:bodyPr>
          <a:lstStyle/>
          <a:p>
            <a:r>
              <a:rPr lang="en-US" sz="3600">
                <a:latin typeface="Arial" panose="020B0604020202020204" pitchFamily="34" charset="0"/>
                <a:cs typeface="Arial" panose="020B0604020202020204" pitchFamily="34" charset="0"/>
              </a:rPr>
              <a:t>2.     9y</a:t>
            </a:r>
            <a:r>
              <a:rPr lang="en-US" sz="3600" baseline="30000">
                <a:latin typeface="Arial" panose="020B0604020202020204" pitchFamily="34" charset="0"/>
                <a:cs typeface="Arial" panose="020B0604020202020204" pitchFamily="34" charset="0"/>
              </a:rPr>
              <a:t>2</a:t>
            </a:r>
            <a:r>
              <a:rPr lang="en-US" sz="3600">
                <a:latin typeface="Arial" panose="020B0604020202020204" pitchFamily="34" charset="0"/>
                <a:cs typeface="Arial" panose="020B0604020202020204" pitchFamily="34" charset="0"/>
              </a:rPr>
              <a:t> + 6yx + x</a:t>
            </a:r>
            <a:r>
              <a:rPr lang="en-US" sz="3600" baseline="30000">
                <a:latin typeface="Arial" panose="020B0604020202020204" pitchFamily="34" charset="0"/>
                <a:cs typeface="Arial" panose="020B0604020202020204" pitchFamily="34" charset="0"/>
              </a:rPr>
              <a:t>2</a:t>
            </a:r>
            <a:r>
              <a:rPr lang="en-US" sz="3600">
                <a:latin typeface="Arial" panose="020B0604020202020204" pitchFamily="34" charset="0"/>
                <a:cs typeface="Arial" panose="020B0604020202020204" pitchFamily="34" charset="0"/>
              </a:rPr>
              <a:t> = (3y)</a:t>
            </a:r>
            <a:r>
              <a:rPr lang="en-US" sz="3600" baseline="30000">
                <a:latin typeface="Arial" panose="020B0604020202020204" pitchFamily="34" charset="0"/>
                <a:cs typeface="Arial" panose="020B0604020202020204" pitchFamily="34" charset="0"/>
              </a:rPr>
              <a:t>2</a:t>
            </a:r>
            <a:r>
              <a:rPr lang="en-US" sz="3600">
                <a:latin typeface="Arial" panose="020B0604020202020204" pitchFamily="34" charset="0"/>
                <a:cs typeface="Arial" panose="020B0604020202020204" pitchFamily="34" charset="0"/>
              </a:rPr>
              <a:t> + 2.3y.x + x</a:t>
            </a:r>
            <a:r>
              <a:rPr lang="en-US" sz="3600" baseline="30000">
                <a:latin typeface="Arial" panose="020B0604020202020204" pitchFamily="34" charset="0"/>
                <a:cs typeface="Arial" panose="020B0604020202020204" pitchFamily="34" charset="0"/>
              </a:rPr>
              <a:t>2</a:t>
            </a:r>
            <a:r>
              <a:rPr lang="en-US" sz="3600">
                <a:latin typeface="Arial" panose="020B0604020202020204" pitchFamily="34" charset="0"/>
                <a:cs typeface="Arial" panose="020B0604020202020204" pitchFamily="34" charset="0"/>
              </a:rPr>
              <a:t> = (3y + x)</a:t>
            </a:r>
            <a:r>
              <a:rPr lang="en-US" sz="3600" baseline="30000">
                <a:latin typeface="Arial" panose="020B0604020202020204" pitchFamily="34" charset="0"/>
                <a:cs typeface="Arial" panose="020B0604020202020204" pitchFamily="34" charset="0"/>
              </a:rPr>
              <a:t>2</a:t>
            </a:r>
            <a:endParaRPr lang="en-US" sz="3600">
              <a:latin typeface="Arial" panose="020B0604020202020204" pitchFamily="34" charset="0"/>
              <a:cs typeface="Arial" panose="020B0604020202020204" pitchFamily="34" charset="0"/>
            </a:endParaRPr>
          </a:p>
        </p:txBody>
      </p:sp>
      <p:sp>
        <p:nvSpPr>
          <p:cNvPr id="3" name="Rectangle 2"/>
          <p:cNvSpPr/>
          <p:nvPr/>
        </p:nvSpPr>
        <p:spPr>
          <a:xfrm>
            <a:off x="292569" y="3211204"/>
            <a:ext cx="10296408" cy="646331"/>
          </a:xfrm>
          <a:prstGeom prst="rect">
            <a:avLst/>
          </a:prstGeom>
        </p:spPr>
        <p:txBody>
          <a:bodyPr wrap="none">
            <a:spAutoFit/>
          </a:bodyPr>
          <a:lstStyle/>
          <a:p>
            <a:r>
              <a:rPr lang="en-US" sz="3600">
                <a:latin typeface="Arial" panose="020B0604020202020204" pitchFamily="34" charset="0"/>
                <a:cs typeface="Arial" panose="020B0604020202020204" pitchFamily="34" charset="0"/>
              </a:rPr>
              <a:t>1.     (2b + 1)</a:t>
            </a:r>
            <a:r>
              <a:rPr lang="en-US" sz="3600" baseline="30000">
                <a:latin typeface="Arial" panose="020B0604020202020204" pitchFamily="34" charset="0"/>
                <a:cs typeface="Arial" panose="020B0604020202020204" pitchFamily="34" charset="0"/>
              </a:rPr>
              <a:t>2</a:t>
            </a:r>
            <a:r>
              <a:rPr lang="en-US" sz="3600">
                <a:latin typeface="Arial" panose="020B0604020202020204" pitchFamily="34" charset="0"/>
                <a:cs typeface="Arial" panose="020B0604020202020204" pitchFamily="34" charset="0"/>
              </a:rPr>
              <a:t> = (2b)</a:t>
            </a:r>
            <a:r>
              <a:rPr lang="en-US" sz="3600" baseline="30000">
                <a:latin typeface="Arial" panose="020B0604020202020204" pitchFamily="34" charset="0"/>
                <a:cs typeface="Arial" panose="020B0604020202020204" pitchFamily="34" charset="0"/>
              </a:rPr>
              <a:t>2</a:t>
            </a:r>
            <a:r>
              <a:rPr lang="en-US" sz="3600">
                <a:latin typeface="Arial" panose="020B0604020202020204" pitchFamily="34" charset="0"/>
                <a:cs typeface="Arial" panose="020B0604020202020204" pitchFamily="34" charset="0"/>
              </a:rPr>
              <a:t> + 2.2b.1 + 1</a:t>
            </a:r>
            <a:r>
              <a:rPr lang="en-US" sz="3600" baseline="30000">
                <a:latin typeface="Arial" panose="020B0604020202020204" pitchFamily="34" charset="0"/>
                <a:cs typeface="Arial" panose="020B0604020202020204" pitchFamily="34" charset="0"/>
              </a:rPr>
              <a:t>2</a:t>
            </a:r>
            <a:r>
              <a:rPr lang="en-US" sz="3600">
                <a:latin typeface="Arial" panose="020B0604020202020204" pitchFamily="34" charset="0"/>
                <a:cs typeface="Arial" panose="020B0604020202020204" pitchFamily="34" charset="0"/>
              </a:rPr>
              <a:t> = 4b</a:t>
            </a:r>
            <a:r>
              <a:rPr lang="en-US" sz="3600" baseline="30000">
                <a:latin typeface="Arial" panose="020B0604020202020204" pitchFamily="34" charset="0"/>
                <a:cs typeface="Arial" panose="020B0604020202020204" pitchFamily="34" charset="0"/>
              </a:rPr>
              <a:t>2</a:t>
            </a:r>
            <a:r>
              <a:rPr lang="en-US" sz="3600">
                <a:latin typeface="Arial" panose="020B0604020202020204" pitchFamily="34" charset="0"/>
                <a:cs typeface="Arial" panose="020B0604020202020204" pitchFamily="34" charset="0"/>
              </a:rPr>
              <a:t> + 4b + 1</a:t>
            </a:r>
          </a:p>
        </p:txBody>
      </p:sp>
      <p:sp>
        <p:nvSpPr>
          <p:cNvPr id="7" name="Rectangle 6">
            <a:extLst>
              <a:ext uri="{FF2B5EF4-FFF2-40B4-BE49-F238E27FC236}">
                <a16:creationId xmlns:a16="http://schemas.microsoft.com/office/drawing/2014/main" id="{E245A55C-7900-4335-E49A-F5078FF7E24A}"/>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a:hlinkClick r:id="rId2" action="ppaction://hlinksldjump"/>
            <a:extLst>
              <a:ext uri="{FF2B5EF4-FFF2-40B4-BE49-F238E27FC236}">
                <a16:creationId xmlns:a16="http://schemas.microsoft.com/office/drawing/2014/main" id="{2520AE28-4C8D-80D7-F55B-EA5B84DFDCD0}"/>
              </a:ext>
            </a:extLst>
          </p:cNvPr>
          <p:cNvPicPr>
            <a:picLocks noChangeAspect="1"/>
          </p:cNvPicPr>
          <p:nvPr/>
        </p:nvPicPr>
        <p:blipFill>
          <a:blip r:embed="rId3"/>
          <a:stretch>
            <a:fillRect/>
          </a:stretch>
        </p:blipFill>
        <p:spPr>
          <a:xfrm>
            <a:off x="9464842" y="4980487"/>
            <a:ext cx="2549267" cy="1625458"/>
          </a:xfrm>
          <a:prstGeom prst="rect">
            <a:avLst/>
          </a:prstGeom>
        </p:spPr>
      </p:pic>
    </p:spTree>
    <p:extLst>
      <p:ext uri="{BB962C8B-B14F-4D97-AF65-F5344CB8AC3E}">
        <p14:creationId xmlns:p14="http://schemas.microsoft.com/office/powerpoint/2010/main" val="320939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5" y="99608"/>
            <a:ext cx="11943219" cy="6658787"/>
          </a:xfrm>
          <a:custGeom>
            <a:avLst/>
            <a:gdLst>
              <a:gd name="connsiteX0" fmla="*/ 0 w 11943219"/>
              <a:gd name="connsiteY0" fmla="*/ 0 h 6658787"/>
              <a:gd name="connsiteX1" fmla="*/ 11943219 w 11943219"/>
              <a:gd name="connsiteY1" fmla="*/ 0 h 6658787"/>
              <a:gd name="connsiteX2" fmla="*/ 11943219 w 11943219"/>
              <a:gd name="connsiteY2" fmla="*/ 6658787 h 6658787"/>
              <a:gd name="connsiteX3" fmla="*/ 0 w 11943219"/>
              <a:gd name="connsiteY3" fmla="*/ 6658787 h 6658787"/>
              <a:gd name="connsiteX4" fmla="*/ 0 w 11943219"/>
              <a:gd name="connsiteY4" fmla="*/ 0 h 665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7" extrusionOk="0">
                <a:moveTo>
                  <a:pt x="0" y="0"/>
                </a:moveTo>
                <a:cubicBezTo>
                  <a:pt x="4310450" y="118645"/>
                  <a:pt x="8658619" y="116012"/>
                  <a:pt x="11943219" y="0"/>
                </a:cubicBezTo>
                <a:cubicBezTo>
                  <a:pt x="11810337" y="1360070"/>
                  <a:pt x="12028170" y="5310461"/>
                  <a:pt x="11943219" y="6658787"/>
                </a:cubicBezTo>
                <a:cubicBezTo>
                  <a:pt x="10454998" y="6793387"/>
                  <a:pt x="2886094" y="6501591"/>
                  <a:pt x="0" y="6658787"/>
                </a:cubicBezTo>
                <a:cubicBezTo>
                  <a:pt x="-20187" y="5944923"/>
                  <a:pt x="-152480" y="740467"/>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en-US">
              <a:solidFill>
                <a:prstClr val="white"/>
              </a:solidFill>
            </a:endParaRPr>
          </a:p>
        </p:txBody>
      </p:sp>
      <p:pic>
        <p:nvPicPr>
          <p:cNvPr id="4" name="Picture 3"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2048098" y="2724220"/>
            <a:ext cx="2050385"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3776478" y="1844560"/>
            <a:ext cx="343313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6853252" y="2391250"/>
            <a:ext cx="2455455"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74372" y="1982037"/>
            <a:ext cx="2327672" cy="3103563"/>
          </a:xfrm>
          <a:prstGeom prst="rect">
            <a:avLst/>
          </a:prstGeom>
        </p:spPr>
      </p:pic>
      <p:pic>
        <p:nvPicPr>
          <p:cNvPr id="8" name="Picture 7">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6783579" y="2581537"/>
            <a:ext cx="2327672" cy="3103563"/>
          </a:xfrm>
          <a:prstGeom prst="rect">
            <a:avLst/>
          </a:prstGeom>
        </p:spPr>
      </p:pic>
      <p:pic>
        <p:nvPicPr>
          <p:cNvPr id="9" name="Picture 8">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14748" y="2922966"/>
            <a:ext cx="1561730" cy="2082307"/>
          </a:xfrm>
          <a:prstGeom prst="rect">
            <a:avLst/>
          </a:prstGeom>
        </p:spPr>
      </p:pic>
      <p:sp>
        <p:nvSpPr>
          <p:cNvPr id="10" name="Freeform: Shape 11">
            <a:extLst>
              <a:ext uri="{FF2B5EF4-FFF2-40B4-BE49-F238E27FC236}">
                <a16:creationId xmlns:a16="http://schemas.microsoft.com/office/drawing/2014/main" id="{8393A647-F1D0-4A88-8DF7-6E5578A89569}"/>
              </a:ext>
            </a:extLst>
          </p:cNvPr>
          <p:cNvSpPr/>
          <p:nvPr/>
        </p:nvSpPr>
        <p:spPr>
          <a:xfrm rot="5400000">
            <a:off x="-528876" y="526591"/>
            <a:ext cx="310356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264129">
            <a:off x="-435084" y="778884"/>
            <a:ext cx="2558712" cy="520472"/>
          </a:xfrm>
          <a:prstGeom prst="rect">
            <a:avLst/>
          </a:prstGeom>
        </p:spPr>
      </p:pic>
      <p:pic>
        <p:nvPicPr>
          <p:cNvPr id="12" name="Picture 11">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2517241" y="774862"/>
            <a:ext cx="2025572" cy="1847248"/>
          </a:xfrm>
          <a:prstGeom prst="rect">
            <a:avLst/>
          </a:prstGeom>
        </p:spPr>
      </p:pic>
      <p:pic>
        <p:nvPicPr>
          <p:cNvPr id="13" name="Picture 12">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5048851" y="20699"/>
            <a:ext cx="2025572" cy="1847248"/>
          </a:xfrm>
          <a:prstGeom prst="rect">
            <a:avLst/>
          </a:prstGeom>
        </p:spPr>
      </p:pic>
      <p:pic>
        <p:nvPicPr>
          <p:cNvPr id="14" name="Picture 13">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7469378" y="448859"/>
            <a:ext cx="2176461" cy="1847248"/>
          </a:xfrm>
          <a:prstGeom prst="rect">
            <a:avLst/>
          </a:prstGeom>
        </p:spPr>
      </p:pic>
    </p:spTree>
    <p:extLst>
      <p:ext uri="{BB962C8B-B14F-4D97-AF65-F5344CB8AC3E}">
        <p14:creationId xmlns:p14="http://schemas.microsoft.com/office/powerpoint/2010/main" val="286488344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3BDB3-E08B-C11B-7F57-BC4CD4D71AB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839235A-EF5E-1C22-6350-3BA348673CA5}"/>
              </a:ext>
            </a:extLst>
          </p:cNvPr>
          <p:cNvPicPr>
            <a:picLocks noChangeAspect="1"/>
          </p:cNvPicPr>
          <p:nvPr/>
        </p:nvPicPr>
        <p:blipFill>
          <a:blip r:embed="rId2"/>
          <a:stretch>
            <a:fillRect/>
          </a:stretch>
        </p:blipFill>
        <p:spPr>
          <a:xfrm>
            <a:off x="191068" y="0"/>
            <a:ext cx="12161353" cy="7011626"/>
          </a:xfrm>
          <a:prstGeom prst="rect">
            <a:avLst/>
          </a:prstGeom>
        </p:spPr>
      </p:pic>
      <p:sp>
        <p:nvSpPr>
          <p:cNvPr id="7" name="Rectangle 6">
            <a:extLst>
              <a:ext uri="{FF2B5EF4-FFF2-40B4-BE49-F238E27FC236}">
                <a16:creationId xmlns:a16="http://schemas.microsoft.com/office/drawing/2014/main" id="{7F10F236-146C-9632-0294-E4AF5713289C}"/>
              </a:ext>
            </a:extLst>
          </p:cNvPr>
          <p:cNvSpPr/>
          <p:nvPr/>
        </p:nvSpPr>
        <p:spPr>
          <a:xfrm>
            <a:off x="-1" y="0"/>
            <a:ext cx="3272589" cy="6858000"/>
          </a:xfrm>
          <a:prstGeom prst="rect">
            <a:avLst/>
          </a:prstGeom>
          <a:solidFill>
            <a:srgbClr val="669900"/>
          </a:solidFill>
          <a:ln>
            <a:solidFill>
              <a:srgbClr val="0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F3CCAC64-214A-9323-6B54-CE60F6A8A056}"/>
              </a:ext>
            </a:extLst>
          </p:cNvPr>
          <p:cNvSpPr/>
          <p:nvPr/>
        </p:nvSpPr>
        <p:spPr>
          <a:xfrm>
            <a:off x="491316" y="514147"/>
            <a:ext cx="2593077" cy="5170646"/>
          </a:xfrm>
          <a:prstGeom prst="rect">
            <a:avLst/>
          </a:prstGeom>
          <a:noFill/>
        </p:spPr>
        <p:txBody>
          <a:bodyPr wrap="square" lIns="91440" tIns="45720" rIns="91440" bIns="45720">
            <a:spAutoFit/>
          </a:bodyPr>
          <a:lstStyle/>
          <a:p>
            <a:pPr algn="ctr"/>
            <a:r>
              <a:rPr lang="en-US" sz="6600" b="1" cap="none" spc="0">
                <a:ln w="28575">
                  <a:solidFill>
                    <a:srgbClr val="FFC000"/>
                  </a:solidFill>
                  <a:prstDash val="solid"/>
                </a:ln>
                <a:solidFill>
                  <a:srgbClr val="CC6600"/>
                </a:solidFill>
              </a:rPr>
              <a:t>BÍ MẬT NGÀY CHỦ NHẬT</a:t>
            </a:r>
          </a:p>
        </p:txBody>
      </p:sp>
      <p:pic>
        <p:nvPicPr>
          <p:cNvPr id="2" name="Picture 1">
            <a:hlinkClick r:id="rId3" action="ppaction://hlinksldjump"/>
            <a:extLst>
              <a:ext uri="{FF2B5EF4-FFF2-40B4-BE49-F238E27FC236}">
                <a16:creationId xmlns:a16="http://schemas.microsoft.com/office/drawing/2014/main" id="{67B115EC-29E4-9164-4EEB-A81D1D54AFA0}"/>
              </a:ext>
            </a:extLst>
          </p:cNvPr>
          <p:cNvPicPr>
            <a:picLocks noChangeAspect="1"/>
          </p:cNvPicPr>
          <p:nvPr/>
        </p:nvPicPr>
        <p:blipFill>
          <a:blip r:embed="rId4"/>
          <a:stretch>
            <a:fillRect/>
          </a:stretch>
        </p:blipFill>
        <p:spPr>
          <a:xfrm>
            <a:off x="5263237" y="5232542"/>
            <a:ext cx="2549267" cy="1625458"/>
          </a:xfrm>
          <a:prstGeom prst="rect">
            <a:avLst/>
          </a:prstGeom>
        </p:spPr>
      </p:pic>
    </p:spTree>
    <p:extLst>
      <p:ext uri="{BB962C8B-B14F-4D97-AF65-F5344CB8AC3E}">
        <p14:creationId xmlns:p14="http://schemas.microsoft.com/office/powerpoint/2010/main" val="1570371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BADCAA-F000-C577-568D-0F2A2C3F0FE0}"/>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F14D1E6C-CF86-7784-D1D7-285D142988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753042" y="4326927"/>
            <a:ext cx="3190874" cy="2227263"/>
          </a:xfrm>
          <a:prstGeom prst="rect">
            <a:avLst/>
          </a:prstGeom>
        </p:spPr>
      </p:pic>
      <p:sp>
        <p:nvSpPr>
          <p:cNvPr id="8" name="TextBox 7">
            <a:extLst>
              <a:ext uri="{FF2B5EF4-FFF2-40B4-BE49-F238E27FC236}">
                <a16:creationId xmlns:a16="http://schemas.microsoft.com/office/drawing/2014/main" id="{D33EE2C5-3E52-BFDA-055E-93B1F38A2AE9}"/>
              </a:ext>
            </a:extLst>
          </p:cNvPr>
          <p:cNvSpPr txBox="1"/>
          <p:nvPr/>
        </p:nvSpPr>
        <p:spPr>
          <a:xfrm>
            <a:off x="353983" y="224472"/>
            <a:ext cx="9587669" cy="1323439"/>
          </a:xfrm>
          <a:prstGeom prst="rect">
            <a:avLst/>
          </a:prstGeom>
          <a:noFill/>
        </p:spPr>
        <p:txBody>
          <a:bodyPr wrap="square" rtlCol="0">
            <a:spAutoFit/>
          </a:bodyPr>
          <a:lstStyle/>
          <a:p>
            <a:r>
              <a:rPr lang="en-US" sz="4000">
                <a:solidFill>
                  <a:srgbClr val="000099"/>
                </a:solidFill>
              </a:rPr>
              <a:t>Với a, b là hai số bất kì, ta có:</a:t>
            </a:r>
          </a:p>
          <a:p>
            <a:pPr algn="ctr"/>
            <a:r>
              <a:rPr lang="en-US" sz="4000">
                <a:solidFill>
                  <a:srgbClr val="000099"/>
                </a:solidFill>
              </a:rPr>
              <a:t>(a - b)</a:t>
            </a:r>
            <a:r>
              <a:rPr lang="en-US" sz="4000" baseline="30000">
                <a:solidFill>
                  <a:srgbClr val="000099"/>
                </a:solidFill>
              </a:rPr>
              <a:t>2</a:t>
            </a:r>
            <a:r>
              <a:rPr lang="en-US" sz="4000">
                <a:solidFill>
                  <a:srgbClr val="000099"/>
                </a:solidFill>
              </a:rPr>
              <a:t> = a</a:t>
            </a:r>
            <a:r>
              <a:rPr lang="en-US" sz="4000" baseline="30000">
                <a:solidFill>
                  <a:srgbClr val="000099"/>
                </a:solidFill>
              </a:rPr>
              <a:t>2</a:t>
            </a:r>
            <a:r>
              <a:rPr lang="en-US" sz="4000">
                <a:solidFill>
                  <a:srgbClr val="000099"/>
                </a:solidFill>
              </a:rPr>
              <a:t> - 2ab + b</a:t>
            </a:r>
            <a:r>
              <a:rPr lang="en-US" sz="4000" baseline="30000">
                <a:solidFill>
                  <a:srgbClr val="000099"/>
                </a:solidFill>
              </a:rPr>
              <a:t>2</a:t>
            </a:r>
            <a:endParaRPr lang="en-US" sz="4000" dirty="0">
              <a:solidFill>
                <a:srgbClr val="000099"/>
              </a:solidFill>
            </a:endParaRPr>
          </a:p>
        </p:txBody>
      </p:sp>
      <p:sp>
        <p:nvSpPr>
          <p:cNvPr id="3" name="TextBox 2">
            <a:extLst>
              <a:ext uri="{FF2B5EF4-FFF2-40B4-BE49-F238E27FC236}">
                <a16:creationId xmlns:a16="http://schemas.microsoft.com/office/drawing/2014/main" id="{87542B4A-6044-504E-4143-8CDEFE36949C}"/>
              </a:ext>
            </a:extLst>
          </p:cNvPr>
          <p:cNvSpPr txBox="1"/>
          <p:nvPr/>
        </p:nvSpPr>
        <p:spPr>
          <a:xfrm>
            <a:off x="711733" y="1915818"/>
            <a:ext cx="9012896" cy="646331"/>
          </a:xfrm>
          <a:prstGeom prst="rect">
            <a:avLst/>
          </a:prstGeom>
          <a:noFill/>
        </p:spPr>
        <p:txBody>
          <a:bodyPr wrap="square" rtlCol="0">
            <a:spAutoFit/>
          </a:bodyPr>
          <a:lstStyle/>
          <a:p>
            <a:r>
              <a:rPr lang="en-US" sz="3600" b="1">
                <a:solidFill>
                  <a:srgbClr val="CC0066"/>
                </a:solidFill>
                <a:effectLst/>
                <a:latin typeface="Times New Roman" panose="02020603050405020304" pitchFamily="18" charset="0"/>
                <a:ea typeface="Calibri" panose="020F0502020204030204" pitchFamily="34" charset="0"/>
              </a:rPr>
              <a:t>4. BÌNH PHƯƠNG CỦA MỘT HIỆU:</a:t>
            </a:r>
            <a:endParaRPr lang="en-US" sz="3600" dirty="0">
              <a:solidFill>
                <a:srgbClr val="CC0066"/>
              </a:solidFill>
            </a:endParaRPr>
          </a:p>
        </p:txBody>
      </p:sp>
      <p:sp>
        <p:nvSpPr>
          <p:cNvPr id="7" name="Rectangle 6">
            <a:extLst>
              <a:ext uri="{FF2B5EF4-FFF2-40B4-BE49-F238E27FC236}">
                <a16:creationId xmlns:a16="http://schemas.microsoft.com/office/drawing/2014/main" id="{18CC1908-FDB8-7BA4-1543-869593BA2B0C}"/>
              </a:ext>
            </a:extLst>
          </p:cNvPr>
          <p:cNvSpPr/>
          <p:nvPr/>
        </p:nvSpPr>
        <p:spPr>
          <a:xfrm>
            <a:off x="1702981" y="2708835"/>
            <a:ext cx="7736682" cy="584775"/>
          </a:xfrm>
          <a:prstGeom prst="rect">
            <a:avLst/>
          </a:prstGeom>
          <a:ln w="38100">
            <a:noFill/>
          </a:ln>
        </p:spPr>
        <p:txBody>
          <a:bodyPr wrap="square">
            <a:spAutoFit/>
          </a:bodyPr>
          <a:lstStyle/>
          <a:p>
            <a:pPr algn="ctr"/>
            <a:r>
              <a:rPr lang="en-US" sz="3200" b="1" dirty="0" err="1">
                <a:solidFill>
                  <a:srgbClr val="000099"/>
                </a:solidFill>
                <a:latin typeface="Times New Roman" pitchFamily="18" charset="0"/>
                <a:cs typeface="Times New Roman" pitchFamily="18" charset="0"/>
              </a:rPr>
              <a:t>Với</a:t>
            </a:r>
            <a:r>
              <a:rPr lang="en-US" sz="3200" b="1" dirty="0">
                <a:solidFill>
                  <a:srgbClr val="000099"/>
                </a:solidFill>
                <a:latin typeface="Times New Roman" pitchFamily="18" charset="0"/>
                <a:cs typeface="Times New Roman" pitchFamily="18" charset="0"/>
              </a:rPr>
              <a:t> A, B </a:t>
            </a:r>
            <a:r>
              <a:rPr lang="en-US" sz="3200" b="1" dirty="0" err="1">
                <a:solidFill>
                  <a:srgbClr val="000099"/>
                </a:solidFill>
                <a:latin typeface="Times New Roman" pitchFamily="18" charset="0"/>
                <a:cs typeface="Times New Roman" pitchFamily="18" charset="0"/>
              </a:rPr>
              <a:t>là</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hai</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biểu</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thức</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tùy</a:t>
            </a:r>
            <a:r>
              <a:rPr lang="en-US" sz="3200" b="1" dirty="0">
                <a:solidFill>
                  <a:srgbClr val="000099"/>
                </a:solidFill>
                <a:latin typeface="Times New Roman" pitchFamily="18" charset="0"/>
                <a:cs typeface="Times New Roman" pitchFamily="18" charset="0"/>
              </a:rPr>
              <a:t> ý, ta </a:t>
            </a:r>
            <a:r>
              <a:rPr lang="en-US" sz="3200" b="1" dirty="0" err="1">
                <a:solidFill>
                  <a:srgbClr val="000099"/>
                </a:solidFill>
                <a:latin typeface="Times New Roman" pitchFamily="18" charset="0"/>
                <a:cs typeface="Times New Roman" pitchFamily="18" charset="0"/>
              </a:rPr>
              <a:t>có</a:t>
            </a:r>
            <a:r>
              <a:rPr lang="en-US" sz="3200" b="1">
                <a:solidFill>
                  <a:srgbClr val="000099"/>
                </a:solidFill>
                <a:latin typeface="Times New Roman" pitchFamily="18" charset="0"/>
                <a:cs typeface="Times New Roman" pitchFamily="18" charset="0"/>
              </a:rPr>
              <a:t>:  </a:t>
            </a:r>
            <a:endParaRPr lang="en-US" sz="3200" dirty="0">
              <a:solidFill>
                <a:srgbClr val="000099"/>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72B33CE4-FBBB-B670-93D0-D8129D761FF8}"/>
              </a:ext>
            </a:extLst>
          </p:cNvPr>
          <p:cNvSpPr/>
          <p:nvPr/>
        </p:nvSpPr>
        <p:spPr>
          <a:xfrm>
            <a:off x="2125261" y="3557486"/>
            <a:ext cx="6892121" cy="769441"/>
          </a:xfrm>
          <a:prstGeom prst="rect">
            <a:avLst/>
          </a:prstGeom>
          <a:ln w="38100">
            <a:solidFill>
              <a:srgbClr val="000099"/>
            </a:solidFill>
          </a:ln>
        </p:spPr>
        <p:txBody>
          <a:bodyPr wrap="square">
            <a:spAutoFit/>
          </a:bodyPr>
          <a:lstStyle/>
          <a:p>
            <a:pPr algn="ctr"/>
            <a:r>
              <a:rPr lang="en-US" sz="4400" b="1">
                <a:solidFill>
                  <a:srgbClr val="FF0000"/>
                </a:solidFill>
                <a:latin typeface="Times New Roman" pitchFamily="18" charset="0"/>
                <a:cs typeface="Times New Roman" pitchFamily="18" charset="0"/>
              </a:rPr>
              <a:t>(</a:t>
            </a:r>
            <a:r>
              <a:rPr lang="en-US" sz="4400" b="1" dirty="0">
                <a:solidFill>
                  <a:srgbClr val="FF0000"/>
                </a:solidFill>
                <a:latin typeface="Times New Roman" pitchFamily="18" charset="0"/>
                <a:cs typeface="Times New Roman" pitchFamily="18" charset="0"/>
              </a:rPr>
              <a:t>A - B)</a:t>
            </a:r>
            <a:r>
              <a:rPr lang="en-US" sz="4400" b="1" baseline="30000" dirty="0">
                <a:solidFill>
                  <a:srgbClr val="FF0000"/>
                </a:solidFill>
                <a:latin typeface="Times New Roman" pitchFamily="18" charset="0"/>
                <a:cs typeface="Times New Roman" pitchFamily="18" charset="0"/>
              </a:rPr>
              <a:t>2</a:t>
            </a:r>
            <a:r>
              <a:rPr lang="en-US" sz="4400" b="1" dirty="0">
                <a:solidFill>
                  <a:srgbClr val="FF0000"/>
                </a:solidFill>
                <a:latin typeface="Times New Roman" pitchFamily="18" charset="0"/>
                <a:cs typeface="Times New Roman" pitchFamily="18" charset="0"/>
              </a:rPr>
              <a:t> = A</a:t>
            </a:r>
            <a:r>
              <a:rPr lang="en-US" sz="4400" b="1" baseline="30000" dirty="0">
                <a:solidFill>
                  <a:srgbClr val="FF0000"/>
                </a:solidFill>
                <a:latin typeface="Times New Roman" pitchFamily="18" charset="0"/>
                <a:cs typeface="Times New Roman" pitchFamily="18" charset="0"/>
              </a:rPr>
              <a:t>2</a:t>
            </a:r>
            <a:r>
              <a:rPr lang="en-US" sz="4400" b="1" dirty="0">
                <a:solidFill>
                  <a:srgbClr val="FF0000"/>
                </a:solidFill>
                <a:latin typeface="Times New Roman" pitchFamily="18" charset="0"/>
                <a:cs typeface="Times New Roman" pitchFamily="18" charset="0"/>
              </a:rPr>
              <a:t> - 2AB + B</a:t>
            </a:r>
            <a:r>
              <a:rPr lang="en-US" sz="4400" b="1" baseline="30000" dirty="0">
                <a:solidFill>
                  <a:srgbClr val="FF0000"/>
                </a:solidFill>
                <a:latin typeface="Times New Roman" pitchFamily="18" charset="0"/>
                <a:cs typeface="Times New Roman" pitchFamily="18" charset="0"/>
              </a:rPr>
              <a:t>2</a:t>
            </a:r>
            <a:endParaRPr lang="en-US" sz="4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1396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9F0C00-1459-E6FB-F0DD-DDCED40BF2E5}"/>
              </a:ext>
            </a:extLst>
          </p:cNvPr>
          <p:cNvSpPr txBox="1"/>
          <p:nvPr/>
        </p:nvSpPr>
        <p:spPr>
          <a:xfrm>
            <a:off x="936322" y="3310739"/>
            <a:ext cx="9012896" cy="646331"/>
          </a:xfrm>
          <a:prstGeom prst="rect">
            <a:avLst/>
          </a:prstGeom>
          <a:noFill/>
        </p:spPr>
        <p:txBody>
          <a:bodyPr wrap="square" rtlCol="0">
            <a:spAutoFit/>
          </a:bodyPr>
          <a:lstStyle/>
          <a:p>
            <a:r>
              <a:rPr lang="en-US" sz="3600" b="1">
                <a:solidFill>
                  <a:srgbClr val="CC0066"/>
                </a:solidFill>
                <a:effectLst/>
                <a:latin typeface="Times New Roman" panose="02020603050405020304" pitchFamily="18" charset="0"/>
                <a:ea typeface="Calibri" panose="020F0502020204030204" pitchFamily="34" charset="0"/>
              </a:rPr>
              <a:t>4. BÌNH PHƯƠNG CỦA MỘT HIỆU:</a:t>
            </a:r>
            <a:endParaRPr lang="en-US" sz="3600" dirty="0">
              <a:solidFill>
                <a:srgbClr val="CC0066"/>
              </a:solidFill>
            </a:endParaRPr>
          </a:p>
        </p:txBody>
      </p:sp>
      <p:sp>
        <p:nvSpPr>
          <p:cNvPr id="3" name="TextBox 2"/>
          <p:cNvSpPr txBox="1"/>
          <p:nvPr/>
        </p:nvSpPr>
        <p:spPr>
          <a:xfrm>
            <a:off x="1927570" y="207545"/>
            <a:ext cx="8336860" cy="1200329"/>
          </a:xfrm>
          <a:prstGeom prst="rect">
            <a:avLst/>
          </a:prstGeom>
          <a:noFill/>
        </p:spPr>
        <p:txBody>
          <a:bodyPr wrap="square" rtlCol="0">
            <a:spAutoFit/>
          </a:bodyPr>
          <a:lstStyle/>
          <a:p>
            <a:r>
              <a:rPr lang="en-US" sz="3600">
                <a:solidFill>
                  <a:srgbClr val="000099"/>
                </a:solidFill>
                <a:latin typeface="Times New Roman" pitchFamily="18" charset="0"/>
                <a:cs typeface="Times New Roman" pitchFamily="18" charset="0"/>
              </a:rPr>
              <a:t>Với </a:t>
            </a:r>
            <a:r>
              <a:rPr lang="en-US" sz="3600" dirty="0" err="1">
                <a:solidFill>
                  <a:srgbClr val="000099"/>
                </a:solidFill>
                <a:latin typeface="Times New Roman" pitchFamily="18" charset="0"/>
                <a:cs typeface="Times New Roman" pitchFamily="18" charset="0"/>
              </a:rPr>
              <a:t>hai</a:t>
            </a:r>
            <a:r>
              <a:rPr lang="en-US" sz="3600" dirty="0">
                <a:solidFill>
                  <a:srgbClr val="000099"/>
                </a:solidFill>
                <a:latin typeface="Times New Roman" pitchFamily="18" charset="0"/>
                <a:cs typeface="Times New Roman" pitchFamily="18" charset="0"/>
              </a:rPr>
              <a:t> </a:t>
            </a:r>
            <a:r>
              <a:rPr lang="en-US" sz="3600" dirty="0" err="1">
                <a:solidFill>
                  <a:srgbClr val="000099"/>
                </a:solidFill>
                <a:latin typeface="Times New Roman" pitchFamily="18" charset="0"/>
                <a:cs typeface="Times New Roman" pitchFamily="18" charset="0"/>
              </a:rPr>
              <a:t>số</a:t>
            </a:r>
            <a:r>
              <a:rPr lang="en-US" sz="3600" dirty="0">
                <a:solidFill>
                  <a:srgbClr val="000099"/>
                </a:solidFill>
                <a:latin typeface="Times New Roman" pitchFamily="18" charset="0"/>
                <a:cs typeface="Times New Roman" pitchFamily="18" charset="0"/>
              </a:rPr>
              <a:t> a, b </a:t>
            </a:r>
            <a:r>
              <a:rPr lang="en-US" sz="3600" dirty="0" err="1">
                <a:solidFill>
                  <a:srgbClr val="000099"/>
                </a:solidFill>
                <a:latin typeface="Times New Roman" pitchFamily="18" charset="0"/>
                <a:cs typeface="Times New Roman" pitchFamily="18" charset="0"/>
              </a:rPr>
              <a:t>bất</a:t>
            </a:r>
            <a:r>
              <a:rPr lang="en-US" sz="3600" dirty="0">
                <a:solidFill>
                  <a:srgbClr val="000099"/>
                </a:solidFill>
                <a:latin typeface="Times New Roman" pitchFamily="18" charset="0"/>
                <a:cs typeface="Times New Roman" pitchFamily="18" charset="0"/>
              </a:rPr>
              <a:t> </a:t>
            </a:r>
            <a:r>
              <a:rPr lang="en-US" sz="3600" dirty="0" err="1">
                <a:solidFill>
                  <a:srgbClr val="000099"/>
                </a:solidFill>
                <a:latin typeface="Times New Roman" pitchFamily="18" charset="0"/>
                <a:cs typeface="Times New Roman" pitchFamily="18" charset="0"/>
              </a:rPr>
              <a:t>kì</a:t>
            </a:r>
            <a:r>
              <a:rPr lang="en-US" sz="3600">
                <a:solidFill>
                  <a:srgbClr val="000099"/>
                </a:solidFill>
                <a:latin typeface="Times New Roman" pitchFamily="18" charset="0"/>
                <a:cs typeface="Times New Roman" pitchFamily="18" charset="0"/>
              </a:rPr>
              <a:t>, ta có: </a:t>
            </a:r>
          </a:p>
          <a:p>
            <a:pPr algn="ctr"/>
            <a:r>
              <a:rPr lang="en-US" sz="3600">
                <a:solidFill>
                  <a:srgbClr val="000099"/>
                </a:solidFill>
                <a:latin typeface="Times New Roman" pitchFamily="18" charset="0"/>
                <a:cs typeface="Times New Roman" pitchFamily="18" charset="0"/>
              </a:rPr>
              <a:t>(</a:t>
            </a:r>
            <a:r>
              <a:rPr lang="en-US" sz="3600" dirty="0">
                <a:solidFill>
                  <a:srgbClr val="000099"/>
                </a:solidFill>
                <a:latin typeface="Times New Roman" pitchFamily="18" charset="0"/>
                <a:cs typeface="Times New Roman" pitchFamily="18" charset="0"/>
              </a:rPr>
              <a:t>a – b</a:t>
            </a:r>
            <a:r>
              <a:rPr lang="en-US" sz="3600">
                <a:solidFill>
                  <a:srgbClr val="000099"/>
                </a:solidFill>
                <a:latin typeface="Times New Roman" pitchFamily="18" charset="0"/>
                <a:cs typeface="Times New Roman" pitchFamily="18" charset="0"/>
              </a:rPr>
              <a:t>)</a:t>
            </a:r>
            <a:r>
              <a:rPr lang="en-US" sz="3600" baseline="30000">
                <a:solidFill>
                  <a:srgbClr val="000099"/>
                </a:solidFill>
                <a:latin typeface="Times New Roman" pitchFamily="18" charset="0"/>
                <a:cs typeface="Times New Roman" pitchFamily="18" charset="0"/>
              </a:rPr>
              <a:t>2 </a:t>
            </a:r>
            <a:r>
              <a:rPr lang="en-US" sz="3600">
                <a:solidFill>
                  <a:srgbClr val="000099"/>
                </a:solidFill>
                <a:latin typeface="Times New Roman" pitchFamily="18" charset="0"/>
                <a:cs typeface="Times New Roman" pitchFamily="18" charset="0"/>
              </a:rPr>
              <a:t> = a</a:t>
            </a:r>
            <a:r>
              <a:rPr lang="en-US" sz="3600" baseline="30000">
                <a:solidFill>
                  <a:srgbClr val="000099"/>
                </a:solidFill>
                <a:latin typeface="Times New Roman" pitchFamily="18" charset="0"/>
                <a:cs typeface="Times New Roman" pitchFamily="18" charset="0"/>
              </a:rPr>
              <a:t>2</a:t>
            </a:r>
            <a:r>
              <a:rPr lang="en-US" sz="3600">
                <a:solidFill>
                  <a:srgbClr val="000099"/>
                </a:solidFill>
                <a:latin typeface="Times New Roman" pitchFamily="18" charset="0"/>
                <a:cs typeface="Times New Roman" pitchFamily="18" charset="0"/>
              </a:rPr>
              <a:t> – 2ab + b</a:t>
            </a:r>
            <a:r>
              <a:rPr lang="en-US" sz="3600" baseline="30000">
                <a:solidFill>
                  <a:srgbClr val="000099"/>
                </a:solidFill>
                <a:latin typeface="Times New Roman" pitchFamily="18" charset="0"/>
                <a:cs typeface="Times New Roman" pitchFamily="18" charset="0"/>
              </a:rPr>
              <a:t>2</a:t>
            </a:r>
            <a:endParaRPr lang="en-US" sz="3600" dirty="0">
              <a:solidFill>
                <a:srgbClr val="000099"/>
              </a:solidFill>
              <a:latin typeface="Times New Roman" pitchFamily="18" charset="0"/>
              <a:cs typeface="Times New Roman" pitchFamily="18" charset="0"/>
            </a:endParaRPr>
          </a:p>
        </p:txBody>
      </p:sp>
      <p:sp>
        <p:nvSpPr>
          <p:cNvPr id="2" name="Rectangle 1"/>
          <p:cNvSpPr/>
          <p:nvPr/>
        </p:nvSpPr>
        <p:spPr>
          <a:xfrm>
            <a:off x="458880" y="2209828"/>
            <a:ext cx="11274240" cy="707886"/>
          </a:xfrm>
          <a:prstGeom prst="rect">
            <a:avLst/>
          </a:prstGeom>
        </p:spPr>
        <p:txBody>
          <a:bodyPr wrap="none">
            <a:spAutoFit/>
          </a:bodyPr>
          <a:lstStyle/>
          <a:p>
            <a:r>
              <a:rPr lang="en-US" sz="4000">
                <a:solidFill>
                  <a:srgbClr val="000099"/>
                </a:solidFill>
                <a:latin typeface="Times New Roman" pitchFamily="18" charset="0"/>
                <a:cs typeface="Times New Roman" pitchFamily="18" charset="0"/>
              </a:rPr>
              <a:t>(a - b)</a:t>
            </a:r>
            <a:r>
              <a:rPr lang="en-US" sz="4000" baseline="30000">
                <a:solidFill>
                  <a:srgbClr val="000099"/>
                </a:solidFill>
                <a:latin typeface="Times New Roman" pitchFamily="18" charset="0"/>
                <a:cs typeface="Times New Roman" pitchFamily="18" charset="0"/>
              </a:rPr>
              <a:t>2</a:t>
            </a:r>
            <a:r>
              <a:rPr lang="en-US" sz="4000">
                <a:solidFill>
                  <a:srgbClr val="000099"/>
                </a:solidFill>
                <a:latin typeface="Times New Roman" pitchFamily="18" charset="0"/>
                <a:cs typeface="Times New Roman" pitchFamily="18" charset="0"/>
              </a:rPr>
              <a:t> = [a + (-b)]</a:t>
            </a:r>
            <a:r>
              <a:rPr lang="en-US" sz="4000" baseline="30000">
                <a:solidFill>
                  <a:srgbClr val="000099"/>
                </a:solidFill>
                <a:latin typeface="Times New Roman" pitchFamily="18" charset="0"/>
                <a:cs typeface="Times New Roman" pitchFamily="18" charset="0"/>
              </a:rPr>
              <a:t>2</a:t>
            </a:r>
            <a:r>
              <a:rPr lang="en-US" sz="4000">
                <a:solidFill>
                  <a:srgbClr val="000099"/>
                </a:solidFill>
                <a:latin typeface="Times New Roman" pitchFamily="18" charset="0"/>
                <a:cs typeface="Times New Roman" pitchFamily="18" charset="0"/>
              </a:rPr>
              <a:t> = a</a:t>
            </a:r>
            <a:r>
              <a:rPr lang="en-US" sz="4000" baseline="30000">
                <a:solidFill>
                  <a:srgbClr val="000099"/>
                </a:solidFill>
                <a:latin typeface="Times New Roman" pitchFamily="18" charset="0"/>
                <a:cs typeface="Times New Roman" pitchFamily="18" charset="0"/>
              </a:rPr>
              <a:t>2</a:t>
            </a:r>
            <a:r>
              <a:rPr lang="en-US" sz="4000">
                <a:solidFill>
                  <a:srgbClr val="000099"/>
                </a:solidFill>
                <a:latin typeface="Times New Roman" pitchFamily="18" charset="0"/>
                <a:cs typeface="Times New Roman" pitchFamily="18" charset="0"/>
              </a:rPr>
              <a:t> + 2a(-b) + b</a:t>
            </a:r>
            <a:r>
              <a:rPr lang="en-US" sz="4000" baseline="30000">
                <a:solidFill>
                  <a:srgbClr val="000099"/>
                </a:solidFill>
                <a:latin typeface="Times New Roman" pitchFamily="18" charset="0"/>
                <a:cs typeface="Times New Roman" pitchFamily="18" charset="0"/>
              </a:rPr>
              <a:t>2</a:t>
            </a:r>
            <a:r>
              <a:rPr lang="en-US" sz="4000">
                <a:solidFill>
                  <a:srgbClr val="000099"/>
                </a:solidFill>
                <a:latin typeface="Times New Roman" pitchFamily="18" charset="0"/>
                <a:cs typeface="Times New Roman" pitchFamily="18" charset="0"/>
              </a:rPr>
              <a:t> = a</a:t>
            </a:r>
            <a:r>
              <a:rPr lang="en-US" sz="4000" baseline="30000">
                <a:solidFill>
                  <a:srgbClr val="000099"/>
                </a:solidFill>
                <a:latin typeface="Times New Roman" pitchFamily="18" charset="0"/>
                <a:cs typeface="Times New Roman" pitchFamily="18" charset="0"/>
              </a:rPr>
              <a:t>2</a:t>
            </a:r>
            <a:r>
              <a:rPr lang="en-US" sz="4000">
                <a:solidFill>
                  <a:srgbClr val="000099"/>
                </a:solidFill>
                <a:latin typeface="Times New Roman" pitchFamily="18" charset="0"/>
                <a:cs typeface="Times New Roman" pitchFamily="18" charset="0"/>
              </a:rPr>
              <a:t> - 2ab + b</a:t>
            </a:r>
            <a:r>
              <a:rPr lang="en-US" sz="4000" baseline="30000">
                <a:solidFill>
                  <a:srgbClr val="000099"/>
                </a:solidFill>
                <a:latin typeface="Times New Roman" pitchFamily="18" charset="0"/>
                <a:cs typeface="Times New Roman" pitchFamily="18" charset="0"/>
              </a:rPr>
              <a:t>2</a:t>
            </a:r>
            <a:r>
              <a:rPr lang="en-US" sz="4000">
                <a:solidFill>
                  <a:srgbClr val="000099"/>
                </a:solidFill>
                <a:latin typeface="Times New Roman" pitchFamily="18" charset="0"/>
                <a:cs typeface="Times New Roman" pitchFamily="18" charset="0"/>
              </a:rPr>
              <a:t>  </a:t>
            </a:r>
            <a:endParaRPr lang="en-US" sz="4000">
              <a:solidFill>
                <a:srgbClr val="000099"/>
              </a:solidFill>
            </a:endParaRPr>
          </a:p>
        </p:txBody>
      </p:sp>
      <p:sp>
        <p:nvSpPr>
          <p:cNvPr id="7" name="Rectangle 6"/>
          <p:cNvSpPr/>
          <p:nvPr/>
        </p:nvSpPr>
        <p:spPr>
          <a:xfrm>
            <a:off x="1927570" y="4103756"/>
            <a:ext cx="7736682" cy="584775"/>
          </a:xfrm>
          <a:prstGeom prst="rect">
            <a:avLst/>
          </a:prstGeom>
          <a:ln w="38100">
            <a:noFill/>
          </a:ln>
        </p:spPr>
        <p:txBody>
          <a:bodyPr wrap="square">
            <a:spAutoFit/>
          </a:bodyPr>
          <a:lstStyle/>
          <a:p>
            <a:pPr algn="ctr"/>
            <a:r>
              <a:rPr lang="en-US" sz="3200" b="1" dirty="0" err="1">
                <a:solidFill>
                  <a:srgbClr val="000099"/>
                </a:solidFill>
                <a:latin typeface="Times New Roman" pitchFamily="18" charset="0"/>
                <a:cs typeface="Times New Roman" pitchFamily="18" charset="0"/>
              </a:rPr>
              <a:t>Với</a:t>
            </a:r>
            <a:r>
              <a:rPr lang="en-US" sz="3200" b="1" dirty="0">
                <a:solidFill>
                  <a:srgbClr val="000099"/>
                </a:solidFill>
                <a:latin typeface="Times New Roman" pitchFamily="18" charset="0"/>
                <a:cs typeface="Times New Roman" pitchFamily="18" charset="0"/>
              </a:rPr>
              <a:t> A, B </a:t>
            </a:r>
            <a:r>
              <a:rPr lang="en-US" sz="3200" b="1" dirty="0" err="1">
                <a:solidFill>
                  <a:srgbClr val="000099"/>
                </a:solidFill>
                <a:latin typeface="Times New Roman" pitchFamily="18" charset="0"/>
                <a:cs typeface="Times New Roman" pitchFamily="18" charset="0"/>
              </a:rPr>
              <a:t>là</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hai</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biểu</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thức</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tùy</a:t>
            </a:r>
            <a:r>
              <a:rPr lang="en-US" sz="3200" b="1" dirty="0">
                <a:solidFill>
                  <a:srgbClr val="000099"/>
                </a:solidFill>
                <a:latin typeface="Times New Roman" pitchFamily="18" charset="0"/>
                <a:cs typeface="Times New Roman" pitchFamily="18" charset="0"/>
              </a:rPr>
              <a:t> ý, ta </a:t>
            </a:r>
            <a:r>
              <a:rPr lang="en-US" sz="3200" b="1" dirty="0" err="1">
                <a:solidFill>
                  <a:srgbClr val="000099"/>
                </a:solidFill>
                <a:latin typeface="Times New Roman" pitchFamily="18" charset="0"/>
                <a:cs typeface="Times New Roman" pitchFamily="18" charset="0"/>
              </a:rPr>
              <a:t>có</a:t>
            </a:r>
            <a:r>
              <a:rPr lang="en-US" sz="3200" b="1">
                <a:solidFill>
                  <a:srgbClr val="000099"/>
                </a:solidFill>
                <a:latin typeface="Times New Roman" pitchFamily="18" charset="0"/>
                <a:cs typeface="Times New Roman" pitchFamily="18" charset="0"/>
              </a:rPr>
              <a:t>:  </a:t>
            </a:r>
            <a:endParaRPr lang="en-US" sz="3200" dirty="0">
              <a:solidFill>
                <a:srgbClr val="000099"/>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F0799D38-F0B8-937D-0619-EA5374465E60}"/>
              </a:ext>
            </a:extLst>
          </p:cNvPr>
          <p:cNvSpPr txBox="1"/>
          <p:nvPr/>
        </p:nvSpPr>
        <p:spPr>
          <a:xfrm>
            <a:off x="458880" y="1490094"/>
            <a:ext cx="8336860" cy="646331"/>
          </a:xfrm>
          <a:prstGeom prst="rect">
            <a:avLst/>
          </a:prstGeom>
          <a:noFill/>
        </p:spPr>
        <p:txBody>
          <a:bodyPr wrap="square" rtlCol="0">
            <a:spAutoFit/>
          </a:bodyPr>
          <a:lstStyle/>
          <a:p>
            <a:r>
              <a:rPr lang="en-US" sz="3600">
                <a:solidFill>
                  <a:srgbClr val="000099"/>
                </a:solidFill>
                <a:latin typeface="Times New Roman" pitchFamily="18" charset="0"/>
                <a:cs typeface="Times New Roman" pitchFamily="18" charset="0"/>
              </a:rPr>
              <a:t>Ta có thể tính:</a:t>
            </a:r>
            <a:endParaRPr lang="en-US" sz="3600" dirty="0">
              <a:solidFill>
                <a:srgbClr val="000099"/>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3DA3CB6B-7C31-C064-AE34-376C9797CE94}"/>
              </a:ext>
            </a:extLst>
          </p:cNvPr>
          <p:cNvSpPr/>
          <p:nvPr/>
        </p:nvSpPr>
        <p:spPr>
          <a:xfrm>
            <a:off x="2349850" y="4952407"/>
            <a:ext cx="6892121" cy="769441"/>
          </a:xfrm>
          <a:prstGeom prst="rect">
            <a:avLst/>
          </a:prstGeom>
          <a:ln w="38100">
            <a:solidFill>
              <a:srgbClr val="000099"/>
            </a:solidFill>
          </a:ln>
        </p:spPr>
        <p:txBody>
          <a:bodyPr wrap="square">
            <a:spAutoFit/>
          </a:bodyPr>
          <a:lstStyle/>
          <a:p>
            <a:pPr algn="ctr"/>
            <a:r>
              <a:rPr lang="en-US" sz="4400" b="1">
                <a:solidFill>
                  <a:srgbClr val="FF0000"/>
                </a:solidFill>
                <a:latin typeface="Times New Roman" pitchFamily="18" charset="0"/>
                <a:cs typeface="Times New Roman" pitchFamily="18" charset="0"/>
              </a:rPr>
              <a:t>(</a:t>
            </a:r>
            <a:r>
              <a:rPr lang="en-US" sz="4400" b="1" dirty="0">
                <a:solidFill>
                  <a:srgbClr val="FF0000"/>
                </a:solidFill>
                <a:latin typeface="Times New Roman" pitchFamily="18" charset="0"/>
                <a:cs typeface="Times New Roman" pitchFamily="18" charset="0"/>
              </a:rPr>
              <a:t>A - B)</a:t>
            </a:r>
            <a:r>
              <a:rPr lang="en-US" sz="4400" b="1" baseline="30000" dirty="0">
                <a:solidFill>
                  <a:srgbClr val="FF0000"/>
                </a:solidFill>
                <a:latin typeface="Times New Roman" pitchFamily="18" charset="0"/>
                <a:cs typeface="Times New Roman" pitchFamily="18" charset="0"/>
              </a:rPr>
              <a:t>2</a:t>
            </a:r>
            <a:r>
              <a:rPr lang="en-US" sz="4400" b="1" dirty="0">
                <a:solidFill>
                  <a:srgbClr val="FF0000"/>
                </a:solidFill>
                <a:latin typeface="Times New Roman" pitchFamily="18" charset="0"/>
                <a:cs typeface="Times New Roman" pitchFamily="18" charset="0"/>
              </a:rPr>
              <a:t> = A</a:t>
            </a:r>
            <a:r>
              <a:rPr lang="en-US" sz="4400" b="1" baseline="30000" dirty="0">
                <a:solidFill>
                  <a:srgbClr val="FF0000"/>
                </a:solidFill>
                <a:latin typeface="Times New Roman" pitchFamily="18" charset="0"/>
                <a:cs typeface="Times New Roman" pitchFamily="18" charset="0"/>
              </a:rPr>
              <a:t>2</a:t>
            </a:r>
            <a:r>
              <a:rPr lang="en-US" sz="4400" b="1" dirty="0">
                <a:solidFill>
                  <a:srgbClr val="FF0000"/>
                </a:solidFill>
                <a:latin typeface="Times New Roman" pitchFamily="18" charset="0"/>
                <a:cs typeface="Times New Roman" pitchFamily="18" charset="0"/>
              </a:rPr>
              <a:t> - 2AB + B</a:t>
            </a:r>
            <a:r>
              <a:rPr lang="en-US" sz="4400" b="1" baseline="30000" dirty="0">
                <a:solidFill>
                  <a:srgbClr val="FF0000"/>
                </a:solidFill>
                <a:latin typeface="Times New Roman" pitchFamily="18" charset="0"/>
                <a:cs typeface="Times New Roman" pitchFamily="18" charset="0"/>
              </a:rPr>
              <a:t>2</a:t>
            </a:r>
            <a:endParaRPr lang="en-US" sz="4400" dirty="0">
              <a:solidFill>
                <a:srgbClr val="FF0000"/>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580501E1-8D4F-51D7-736D-DD8F8F93CE80}"/>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7411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332" y="2621125"/>
            <a:ext cx="11062952" cy="707886"/>
          </a:xfrm>
          <a:prstGeom prst="rect">
            <a:avLst/>
          </a:prstGeom>
          <a:noFill/>
        </p:spPr>
        <p:txBody>
          <a:bodyPr wrap="square" rtlCol="0">
            <a:spAutoFit/>
          </a:bodyPr>
          <a:lstStyle/>
          <a:p>
            <a:r>
              <a:rPr lang="en-US" sz="4000" b="1">
                <a:solidFill>
                  <a:srgbClr val="000099"/>
                </a:solidFill>
                <a:latin typeface="Times New Roman" pitchFamily="18" charset="0"/>
                <a:cs typeface="Times New Roman" pitchFamily="18" charset="0"/>
              </a:rPr>
              <a:t>Phát biểu bằng lời: </a:t>
            </a:r>
            <a:endParaRPr lang="en-US" sz="4000" i="1">
              <a:latin typeface="Times New Roman" pitchFamily="18" charset="0"/>
              <a:cs typeface="Times New Roman" pitchFamily="18" charset="0"/>
            </a:endParaRPr>
          </a:p>
        </p:txBody>
      </p:sp>
      <p:sp>
        <p:nvSpPr>
          <p:cNvPr id="12" name="Rectangle 11"/>
          <p:cNvSpPr/>
          <p:nvPr/>
        </p:nvSpPr>
        <p:spPr>
          <a:xfrm>
            <a:off x="441278" y="562887"/>
            <a:ext cx="11186198" cy="707886"/>
          </a:xfrm>
          <a:prstGeom prst="rect">
            <a:avLst/>
          </a:prstGeom>
        </p:spPr>
        <p:txBody>
          <a:bodyPr wrap="square">
            <a:spAutoFit/>
          </a:bodyPr>
          <a:lstStyle/>
          <a:p>
            <a:r>
              <a:rPr lang="en-US" sz="4000" b="1">
                <a:solidFill>
                  <a:srgbClr val="000099"/>
                </a:solidFill>
                <a:latin typeface="Times New Roman" pitchFamily="18" charset="0"/>
                <a:cs typeface="Times New Roman" pitchFamily="18" charset="0"/>
              </a:rPr>
              <a:t>Tổng quát: Với A, B là hai biểu thức tùy ý, ta có:  </a:t>
            </a:r>
            <a:endParaRPr lang="en-US" sz="4000">
              <a:solidFill>
                <a:srgbClr val="000099"/>
              </a:solidFill>
              <a:latin typeface="Times New Roman" pitchFamily="18" charset="0"/>
              <a:cs typeface="Times New Roman" pitchFamily="18" charset="0"/>
            </a:endParaRPr>
          </a:p>
        </p:txBody>
      </p:sp>
      <p:sp>
        <p:nvSpPr>
          <p:cNvPr id="13" name="Rectangle 12"/>
          <p:cNvSpPr/>
          <p:nvPr/>
        </p:nvSpPr>
        <p:spPr>
          <a:xfrm>
            <a:off x="3056880" y="1601050"/>
            <a:ext cx="5329857" cy="707886"/>
          </a:xfrm>
          <a:prstGeom prst="rect">
            <a:avLst/>
          </a:prstGeom>
          <a:ln w="38100">
            <a:solidFill>
              <a:srgbClr val="000099"/>
            </a:solidFill>
          </a:ln>
        </p:spPr>
        <p:txBody>
          <a:bodyPr wrap="none">
            <a:spAutoFit/>
          </a:bodyPr>
          <a:lstStyle/>
          <a:p>
            <a:r>
              <a:rPr lang="en-US" sz="4000" b="1">
                <a:solidFill>
                  <a:srgbClr val="FF0000"/>
                </a:solidFill>
                <a:latin typeface="Times New Roman" pitchFamily="18" charset="0"/>
                <a:cs typeface="Times New Roman" pitchFamily="18" charset="0"/>
              </a:rPr>
              <a:t>(A - B)</a:t>
            </a:r>
            <a:r>
              <a:rPr lang="en-US" sz="4000" b="1" baseline="30000">
                <a:solidFill>
                  <a:srgbClr val="FF0000"/>
                </a:solidFill>
                <a:latin typeface="Times New Roman" pitchFamily="18" charset="0"/>
                <a:cs typeface="Times New Roman" pitchFamily="18" charset="0"/>
              </a:rPr>
              <a:t>2</a:t>
            </a:r>
            <a:r>
              <a:rPr lang="en-US" sz="4000" b="1">
                <a:solidFill>
                  <a:srgbClr val="FF0000"/>
                </a:solidFill>
                <a:latin typeface="Times New Roman" pitchFamily="18" charset="0"/>
                <a:cs typeface="Times New Roman" pitchFamily="18" charset="0"/>
              </a:rPr>
              <a:t> = A</a:t>
            </a:r>
            <a:r>
              <a:rPr lang="en-US" sz="4000" b="1" baseline="30000">
                <a:solidFill>
                  <a:srgbClr val="FF0000"/>
                </a:solidFill>
                <a:latin typeface="Times New Roman" pitchFamily="18" charset="0"/>
                <a:cs typeface="Times New Roman" pitchFamily="18" charset="0"/>
              </a:rPr>
              <a:t>2</a:t>
            </a:r>
            <a:r>
              <a:rPr lang="en-US" sz="4000" b="1">
                <a:solidFill>
                  <a:srgbClr val="FF0000"/>
                </a:solidFill>
                <a:latin typeface="Times New Roman" pitchFamily="18" charset="0"/>
                <a:cs typeface="Times New Roman" pitchFamily="18" charset="0"/>
              </a:rPr>
              <a:t> - 2AB + B</a:t>
            </a:r>
            <a:r>
              <a:rPr lang="en-US" sz="4000" b="1" baseline="30000">
                <a:solidFill>
                  <a:srgbClr val="FF0000"/>
                </a:solidFill>
                <a:latin typeface="Times New Roman" pitchFamily="18" charset="0"/>
                <a:cs typeface="Times New Roman" pitchFamily="18" charset="0"/>
              </a:rPr>
              <a:t>2</a:t>
            </a:r>
            <a:endParaRPr lang="en-US" sz="4000">
              <a:solidFill>
                <a:srgbClr val="FF0000"/>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09F861BB-869E-7A08-54BB-108B79F62CD4}"/>
              </a:ext>
            </a:extLst>
          </p:cNvPr>
          <p:cNvSpPr txBox="1"/>
          <p:nvPr/>
        </p:nvSpPr>
        <p:spPr>
          <a:xfrm>
            <a:off x="190332" y="3482552"/>
            <a:ext cx="11744994" cy="2554545"/>
          </a:xfrm>
          <a:prstGeom prst="rect">
            <a:avLst/>
          </a:prstGeom>
          <a:noFill/>
        </p:spPr>
        <p:txBody>
          <a:bodyPr wrap="square" rtlCol="0">
            <a:spAutoFit/>
          </a:bodyPr>
          <a:lstStyle/>
          <a:p>
            <a:pPr algn="just"/>
            <a:r>
              <a:rPr lang="en-US" sz="4000" i="1">
                <a:latin typeface="Times New Roman" pitchFamily="18" charset="0"/>
                <a:cs typeface="Times New Roman" pitchFamily="18" charset="0"/>
              </a:rPr>
              <a:t>Bình phương của một hiệu hai biểu thức bằng bình phương của biểu thức thứ nhất,  trừ hai lần tích của biểu thức thứ nhất với biểu thức thứ hai, cộng bình phương của biểu thức thứ hai.</a:t>
            </a:r>
          </a:p>
        </p:txBody>
      </p:sp>
      <p:sp>
        <p:nvSpPr>
          <p:cNvPr id="3" name="Rectangle 2">
            <a:extLst>
              <a:ext uri="{FF2B5EF4-FFF2-40B4-BE49-F238E27FC236}">
                <a16:creationId xmlns:a16="http://schemas.microsoft.com/office/drawing/2014/main" id="{C6122D19-4E66-EB6B-BA26-C6D13E576611}"/>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9446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2512" y="2869491"/>
            <a:ext cx="11062952" cy="2554545"/>
          </a:xfrm>
          <a:prstGeom prst="rect">
            <a:avLst/>
          </a:prstGeom>
          <a:noFill/>
        </p:spPr>
        <p:txBody>
          <a:bodyPr wrap="square" rtlCol="0">
            <a:spAutoFit/>
          </a:bodyPr>
          <a:lstStyle/>
          <a:p>
            <a:r>
              <a:rPr lang="en-US" sz="4000" b="1">
                <a:solidFill>
                  <a:srgbClr val="000099"/>
                </a:solidFill>
                <a:latin typeface="Times New Roman" pitchFamily="18" charset="0"/>
                <a:cs typeface="Times New Roman" pitchFamily="18" charset="0"/>
              </a:rPr>
              <a:t>Phát biểu bằng lời: </a:t>
            </a:r>
            <a:r>
              <a:rPr lang="en-US" sz="4000" i="1">
                <a:latin typeface="Times New Roman" pitchFamily="18" charset="0"/>
                <a:cs typeface="Times New Roman" pitchFamily="18" charset="0"/>
              </a:rPr>
              <a:t>Bình phương của một </a:t>
            </a:r>
            <a:r>
              <a:rPr lang="en-US" sz="4000" b="1" i="1" u="sng">
                <a:solidFill>
                  <a:srgbClr val="C00000"/>
                </a:solidFill>
                <a:latin typeface="Times New Roman" pitchFamily="18" charset="0"/>
                <a:cs typeface="Times New Roman" pitchFamily="18" charset="0"/>
              </a:rPr>
              <a:t>hiệu</a:t>
            </a:r>
            <a:r>
              <a:rPr lang="en-US" sz="4000" i="1">
                <a:latin typeface="Times New Roman" pitchFamily="18" charset="0"/>
                <a:cs typeface="Times New Roman" pitchFamily="18" charset="0"/>
              </a:rPr>
              <a:t> hai biểu thức bằng bình phương của biểu thức thứ nhất,  </a:t>
            </a:r>
            <a:r>
              <a:rPr lang="en-US" sz="4000" b="1" i="1" u="sng">
                <a:solidFill>
                  <a:srgbClr val="C00000"/>
                </a:solidFill>
                <a:latin typeface="Times New Roman" pitchFamily="18" charset="0"/>
                <a:cs typeface="Times New Roman" pitchFamily="18" charset="0"/>
              </a:rPr>
              <a:t>trừ</a:t>
            </a:r>
            <a:r>
              <a:rPr lang="en-US" sz="4000" i="1">
                <a:latin typeface="Times New Roman" pitchFamily="18" charset="0"/>
                <a:cs typeface="Times New Roman" pitchFamily="18" charset="0"/>
              </a:rPr>
              <a:t> hai lần tích của biểu thức thứ nhất với biểu thức thứ hai, cộng bình phương của biểu thức thứ hai.</a:t>
            </a:r>
          </a:p>
        </p:txBody>
      </p:sp>
      <p:sp>
        <p:nvSpPr>
          <p:cNvPr id="12" name="Rectangle 11"/>
          <p:cNvSpPr/>
          <p:nvPr/>
        </p:nvSpPr>
        <p:spPr>
          <a:xfrm>
            <a:off x="441278" y="562887"/>
            <a:ext cx="11186198" cy="707886"/>
          </a:xfrm>
          <a:prstGeom prst="rect">
            <a:avLst/>
          </a:prstGeom>
        </p:spPr>
        <p:txBody>
          <a:bodyPr wrap="square">
            <a:spAutoFit/>
          </a:bodyPr>
          <a:lstStyle/>
          <a:p>
            <a:r>
              <a:rPr lang="en-US" sz="4000" b="1">
                <a:solidFill>
                  <a:srgbClr val="000099"/>
                </a:solidFill>
                <a:latin typeface="Times New Roman" pitchFamily="18" charset="0"/>
                <a:cs typeface="Times New Roman" pitchFamily="18" charset="0"/>
              </a:rPr>
              <a:t>Tổng quát: Với A, B là hai biểu thức tùy ý, ta có:  </a:t>
            </a:r>
            <a:endParaRPr lang="en-US" sz="4000">
              <a:solidFill>
                <a:srgbClr val="000099"/>
              </a:solidFill>
              <a:latin typeface="Times New Roman" pitchFamily="18" charset="0"/>
              <a:cs typeface="Times New Roman" pitchFamily="18" charset="0"/>
            </a:endParaRPr>
          </a:p>
        </p:txBody>
      </p:sp>
      <p:sp>
        <p:nvSpPr>
          <p:cNvPr id="13" name="Rectangle 12"/>
          <p:cNvSpPr/>
          <p:nvPr/>
        </p:nvSpPr>
        <p:spPr>
          <a:xfrm>
            <a:off x="3056880" y="1601050"/>
            <a:ext cx="5329857" cy="707886"/>
          </a:xfrm>
          <a:prstGeom prst="rect">
            <a:avLst/>
          </a:prstGeom>
        </p:spPr>
        <p:txBody>
          <a:bodyPr wrap="none">
            <a:spAutoFit/>
          </a:bodyPr>
          <a:lstStyle/>
          <a:p>
            <a:r>
              <a:rPr lang="en-US" sz="4000" b="1">
                <a:solidFill>
                  <a:srgbClr val="000099"/>
                </a:solidFill>
                <a:latin typeface="Times New Roman" pitchFamily="18" charset="0"/>
                <a:cs typeface="Times New Roman" pitchFamily="18" charset="0"/>
              </a:rPr>
              <a:t>(A </a:t>
            </a:r>
            <a:r>
              <a:rPr lang="en-US" sz="4000" b="1">
                <a:solidFill>
                  <a:srgbClr val="C00000"/>
                </a:solidFill>
                <a:latin typeface="Times New Roman" pitchFamily="18" charset="0"/>
                <a:cs typeface="Times New Roman" pitchFamily="18" charset="0"/>
              </a:rPr>
              <a:t>-</a:t>
            </a:r>
            <a:r>
              <a:rPr lang="en-US" sz="4000" b="1">
                <a:solidFill>
                  <a:srgbClr val="000099"/>
                </a:solidFill>
                <a:latin typeface="Times New Roman" pitchFamily="18" charset="0"/>
                <a:cs typeface="Times New Roman" pitchFamily="18" charset="0"/>
              </a:rPr>
              <a:t> B)</a:t>
            </a:r>
            <a:r>
              <a:rPr lang="en-US" sz="4000" b="1" baseline="30000">
                <a:solidFill>
                  <a:srgbClr val="000099"/>
                </a:solidFill>
                <a:latin typeface="Times New Roman" pitchFamily="18" charset="0"/>
                <a:cs typeface="Times New Roman" pitchFamily="18" charset="0"/>
              </a:rPr>
              <a:t>2</a:t>
            </a:r>
            <a:r>
              <a:rPr lang="en-US" sz="4000" b="1">
                <a:solidFill>
                  <a:srgbClr val="000099"/>
                </a:solidFill>
                <a:latin typeface="Times New Roman" pitchFamily="18" charset="0"/>
                <a:cs typeface="Times New Roman" pitchFamily="18" charset="0"/>
              </a:rPr>
              <a:t> = A</a:t>
            </a:r>
            <a:r>
              <a:rPr lang="en-US" sz="4000" b="1" baseline="30000">
                <a:solidFill>
                  <a:srgbClr val="000099"/>
                </a:solidFill>
                <a:latin typeface="Times New Roman" pitchFamily="18" charset="0"/>
                <a:cs typeface="Times New Roman" pitchFamily="18" charset="0"/>
              </a:rPr>
              <a:t>2</a:t>
            </a:r>
            <a:r>
              <a:rPr lang="en-US" sz="4000" b="1">
                <a:solidFill>
                  <a:srgbClr val="000099"/>
                </a:solidFill>
                <a:latin typeface="Times New Roman" pitchFamily="18" charset="0"/>
                <a:cs typeface="Times New Roman" pitchFamily="18" charset="0"/>
              </a:rPr>
              <a:t> </a:t>
            </a:r>
            <a:r>
              <a:rPr lang="en-US" sz="4000" b="1">
                <a:solidFill>
                  <a:srgbClr val="C00000"/>
                </a:solidFill>
                <a:latin typeface="Times New Roman" pitchFamily="18" charset="0"/>
                <a:cs typeface="Times New Roman" pitchFamily="18" charset="0"/>
              </a:rPr>
              <a:t>-</a:t>
            </a:r>
            <a:r>
              <a:rPr lang="en-US" sz="4000" b="1">
                <a:solidFill>
                  <a:srgbClr val="000099"/>
                </a:solidFill>
                <a:latin typeface="Times New Roman" pitchFamily="18" charset="0"/>
                <a:cs typeface="Times New Roman" pitchFamily="18" charset="0"/>
              </a:rPr>
              <a:t> 2AB + B</a:t>
            </a:r>
            <a:r>
              <a:rPr lang="en-US" sz="4000" b="1" baseline="30000">
                <a:solidFill>
                  <a:srgbClr val="000099"/>
                </a:solidFill>
                <a:latin typeface="Times New Roman" pitchFamily="18" charset="0"/>
                <a:cs typeface="Times New Roman" pitchFamily="18" charset="0"/>
              </a:rPr>
              <a:t>2</a:t>
            </a:r>
            <a:endParaRPr lang="en-US" sz="4000">
              <a:solidFill>
                <a:srgbClr val="000099"/>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5BC6947C-1D60-3004-4CDF-02DE0E1DDD0F}"/>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94446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2246567" y="1076836"/>
                <a:ext cx="6096000" cy="1281185"/>
              </a:xfrm>
              <a:prstGeom prst="rect">
                <a:avLst/>
              </a:prstGeom>
            </p:spPr>
            <p:txBody>
              <a:bodyPr>
                <a:spAutoFit/>
              </a:bodyPr>
              <a:lstStyle/>
              <a:p>
                <a:r>
                  <a:rPr lang="en-US" sz="3200">
                    <a:latin typeface="Times New Roman" pitchFamily="18" charset="0"/>
                    <a:cs typeface="Times New Roman" pitchFamily="18" charset="0"/>
                  </a:rPr>
                  <a:t>a) Tính nhanh: 99</a:t>
                </a:r>
                <a:r>
                  <a:rPr lang="en-US" sz="3200" baseline="30000">
                    <a:latin typeface="Times New Roman" pitchFamily="18" charset="0"/>
                    <a:cs typeface="Times New Roman" pitchFamily="18" charset="0"/>
                  </a:rPr>
                  <a:t>2</a:t>
                </a:r>
                <a:endParaRPr lang="en-US" sz="3200">
                  <a:solidFill>
                    <a:schemeClr val="bg1"/>
                  </a:solidFill>
                  <a:latin typeface="Times New Roman" pitchFamily="18" charset="0"/>
                  <a:cs typeface="Times New Roman" pitchFamily="18" charset="0"/>
                </a:endParaRPr>
              </a:p>
              <a:p>
                <a:r>
                  <a:rPr lang="en-US" sz="3200">
                    <a:latin typeface="Times New Roman" pitchFamily="18" charset="0"/>
                    <a:cs typeface="Times New Roman" pitchFamily="18" charset="0"/>
                  </a:rPr>
                  <a:t>b) Khai triển (x - </a:t>
                </a:r>
                <a14:m>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a:cs typeface="Times New Roman" pitchFamily="18" charset="0"/>
                          </a:rPr>
                          <m:t>3</m:t>
                        </m:r>
                      </m:num>
                      <m:den>
                        <m:r>
                          <a:rPr lang="en-US" sz="3200" b="0" i="1" smtClean="0">
                            <a:latin typeface="Cambria Math"/>
                            <a:cs typeface="Times New Roman" pitchFamily="18" charset="0"/>
                          </a:rPr>
                          <m:t>2</m:t>
                        </m:r>
                      </m:den>
                    </m:f>
                  </m:oMath>
                </a14:m>
                <a:r>
                  <a:rPr lang="en-US" sz="3200">
                    <a:latin typeface="Times New Roman" pitchFamily="18" charset="0"/>
                    <a:cs typeface="Times New Roman" pitchFamily="18" charset="0"/>
                  </a:rPr>
                  <a:t>)</a:t>
                </a:r>
                <a:r>
                  <a:rPr lang="en-US" sz="3200" baseline="30000">
                    <a:latin typeface="Times New Roman" pitchFamily="18" charset="0"/>
                    <a:cs typeface="Times New Roman" pitchFamily="18" charset="0"/>
                  </a:rPr>
                  <a:t>2</a:t>
                </a:r>
                <a:endParaRPr lang="en-US" sz="3200">
                  <a:latin typeface="Times New Roman" pitchFamily="18" charset="0"/>
                  <a:cs typeface="Times New Roman"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246567" y="1076836"/>
                <a:ext cx="6096000" cy="1281185"/>
              </a:xfrm>
              <a:prstGeom prst="rect">
                <a:avLst/>
              </a:prstGeom>
              <a:blipFill>
                <a:blip r:embed="rId2"/>
                <a:stretch>
                  <a:fillRect l="-2600" t="-6667" b="-6190"/>
                </a:stretch>
              </a:blipFill>
            </p:spPr>
            <p:txBody>
              <a:bodyPr/>
              <a:lstStyle/>
              <a:p>
                <a:r>
                  <a:rPr lang="vi-VN">
                    <a:noFill/>
                  </a:rPr>
                  <a:t> </a:t>
                </a:r>
              </a:p>
            </p:txBody>
          </p:sp>
        </mc:Fallback>
      </mc:AlternateContent>
      <p:sp>
        <p:nvSpPr>
          <p:cNvPr id="5" name="TextBox 4"/>
          <p:cNvSpPr txBox="1"/>
          <p:nvPr/>
        </p:nvSpPr>
        <p:spPr>
          <a:xfrm>
            <a:off x="5294567" y="2474171"/>
            <a:ext cx="1442434" cy="584775"/>
          </a:xfrm>
          <a:prstGeom prst="rect">
            <a:avLst/>
          </a:prstGeom>
          <a:noFill/>
        </p:spPr>
        <p:txBody>
          <a:bodyPr wrap="square" rtlCol="0">
            <a:spAutoFit/>
          </a:bodyPr>
          <a:lstStyle/>
          <a:p>
            <a:r>
              <a:rPr lang="en-US" sz="3200" b="1" i="1">
                <a:solidFill>
                  <a:srgbClr val="C00000"/>
                </a:solidFill>
                <a:latin typeface="Times New Roman" pitchFamily="18" charset="0"/>
                <a:cs typeface="Times New Roman" pitchFamily="18" charset="0"/>
              </a:rPr>
              <a:t>Giải:</a:t>
            </a:r>
          </a:p>
        </p:txBody>
      </p:sp>
      <p:sp>
        <p:nvSpPr>
          <p:cNvPr id="3" name="Rectangle 2"/>
          <p:cNvSpPr/>
          <p:nvPr/>
        </p:nvSpPr>
        <p:spPr>
          <a:xfrm>
            <a:off x="204051" y="3175096"/>
            <a:ext cx="11860570" cy="584775"/>
          </a:xfrm>
          <a:prstGeom prst="rect">
            <a:avLst/>
          </a:prstGeom>
        </p:spPr>
        <p:txBody>
          <a:bodyPr wrap="square">
            <a:spAutoFit/>
          </a:bodyPr>
          <a:lstStyle/>
          <a:p>
            <a:r>
              <a:rPr lang="en-US" sz="3200">
                <a:latin typeface="Times New Roman" pitchFamily="18" charset="0"/>
                <a:cs typeface="Times New Roman" pitchFamily="18" charset="0"/>
              </a:rPr>
              <a:t>a) 99</a:t>
            </a:r>
            <a:r>
              <a:rPr lang="en-US" sz="3200" baseline="30000">
                <a:latin typeface="Times New Roman" pitchFamily="18" charset="0"/>
                <a:cs typeface="Times New Roman" pitchFamily="18" charset="0"/>
              </a:rPr>
              <a:t>2</a:t>
            </a:r>
            <a:r>
              <a:rPr lang="en-US" sz="3200">
                <a:latin typeface="Times New Roman" pitchFamily="18" charset="0"/>
                <a:cs typeface="Times New Roman" pitchFamily="18" charset="0"/>
              </a:rPr>
              <a:t> = (100 – 1)</a:t>
            </a:r>
            <a:r>
              <a:rPr lang="en-US" sz="3200" baseline="30000">
                <a:latin typeface="Times New Roman" pitchFamily="18" charset="0"/>
                <a:cs typeface="Times New Roman" pitchFamily="18" charset="0"/>
              </a:rPr>
              <a:t>2</a:t>
            </a:r>
            <a:r>
              <a:rPr lang="en-US" sz="3200">
                <a:latin typeface="Times New Roman" pitchFamily="18" charset="0"/>
                <a:cs typeface="Times New Roman" pitchFamily="18" charset="0"/>
              </a:rPr>
              <a:t> = 100</a:t>
            </a:r>
            <a:r>
              <a:rPr lang="en-US" sz="3200" baseline="30000">
                <a:latin typeface="Times New Roman" pitchFamily="18" charset="0"/>
                <a:cs typeface="Times New Roman" pitchFamily="18" charset="0"/>
              </a:rPr>
              <a:t>2</a:t>
            </a:r>
            <a:r>
              <a:rPr lang="en-US" sz="3200">
                <a:latin typeface="Times New Roman" pitchFamily="18" charset="0"/>
                <a:cs typeface="Times New Roman" pitchFamily="18" charset="0"/>
              </a:rPr>
              <a:t> – 2.100.1 + 1 = 10 000 – 200 + 1 = 9 801</a:t>
            </a:r>
            <a:endParaRPr lang="en-US" sz="3600">
              <a:solidFill>
                <a:schemeClr val="bg1"/>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204051" y="4014010"/>
                <a:ext cx="6773008" cy="788742"/>
              </a:xfrm>
              <a:prstGeom prst="rect">
                <a:avLst/>
              </a:prstGeom>
            </p:spPr>
            <p:txBody>
              <a:bodyPr wrap="none">
                <a:spAutoFit/>
              </a:bodyPr>
              <a:lstStyle/>
              <a:p>
                <a:r>
                  <a:rPr lang="en-US" sz="3200">
                    <a:latin typeface="Times New Roman" pitchFamily="18" charset="0"/>
                    <a:cs typeface="Times New Roman" pitchFamily="18" charset="0"/>
                  </a:rPr>
                  <a:t>b) (x - </a:t>
                </a:r>
                <a14:m>
                  <m:oMath xmlns:m="http://schemas.openxmlformats.org/officeDocument/2006/math">
                    <m:f>
                      <m:fPr>
                        <m:ctrlPr>
                          <a:rPr lang="en-US" sz="3200" i="1">
                            <a:latin typeface="Cambria Math" panose="02040503050406030204" pitchFamily="18" charset="0"/>
                            <a:cs typeface="Times New Roman" pitchFamily="18" charset="0"/>
                          </a:rPr>
                        </m:ctrlPr>
                      </m:fPr>
                      <m:num>
                        <m:r>
                          <a:rPr lang="en-US" sz="3200" i="1">
                            <a:latin typeface="Cambria Math"/>
                            <a:cs typeface="Times New Roman" pitchFamily="18" charset="0"/>
                          </a:rPr>
                          <m:t>3</m:t>
                        </m:r>
                      </m:num>
                      <m:den>
                        <m:r>
                          <a:rPr lang="en-US" sz="3200" i="1">
                            <a:latin typeface="Cambria Math"/>
                            <a:cs typeface="Times New Roman" pitchFamily="18" charset="0"/>
                          </a:rPr>
                          <m:t>2</m:t>
                        </m:r>
                      </m:den>
                    </m:f>
                  </m:oMath>
                </a14:m>
                <a:r>
                  <a:rPr lang="en-US" sz="3200">
                    <a:latin typeface="Times New Roman" pitchFamily="18" charset="0"/>
                    <a:cs typeface="Times New Roman" pitchFamily="18" charset="0"/>
                  </a:rPr>
                  <a:t>)</a:t>
                </a:r>
                <a:r>
                  <a:rPr lang="en-US" sz="3200" baseline="30000">
                    <a:latin typeface="Times New Roman" pitchFamily="18" charset="0"/>
                    <a:cs typeface="Times New Roman" pitchFamily="18" charset="0"/>
                  </a:rPr>
                  <a:t>2</a:t>
                </a:r>
                <a:r>
                  <a:rPr lang="en-US" sz="3200">
                    <a:latin typeface="Times New Roman" pitchFamily="18" charset="0"/>
                    <a:cs typeface="Times New Roman" pitchFamily="18" charset="0"/>
                  </a:rPr>
                  <a:t> = x</a:t>
                </a:r>
                <a:r>
                  <a:rPr lang="en-US" sz="3200" baseline="30000">
                    <a:latin typeface="Times New Roman" pitchFamily="18" charset="0"/>
                    <a:cs typeface="Times New Roman" pitchFamily="18" charset="0"/>
                  </a:rPr>
                  <a:t>2</a:t>
                </a:r>
                <a:r>
                  <a:rPr lang="en-US" sz="3200">
                    <a:latin typeface="Times New Roman" pitchFamily="18" charset="0"/>
                    <a:cs typeface="Times New Roman" pitchFamily="18" charset="0"/>
                  </a:rPr>
                  <a:t> – 2.x.</a:t>
                </a:r>
                <a:r>
                  <a:rPr lang="en-US" sz="3200">
                    <a:cs typeface="Times New Roman" pitchFamily="18" charset="0"/>
                  </a:rPr>
                  <a:t> </a:t>
                </a:r>
                <a14:m>
                  <m:oMath xmlns:m="http://schemas.openxmlformats.org/officeDocument/2006/math">
                    <m:f>
                      <m:fPr>
                        <m:ctrlPr>
                          <a:rPr lang="en-US" sz="3200" i="1">
                            <a:latin typeface="Cambria Math" panose="02040503050406030204" pitchFamily="18" charset="0"/>
                            <a:cs typeface="Times New Roman" pitchFamily="18" charset="0"/>
                          </a:rPr>
                        </m:ctrlPr>
                      </m:fPr>
                      <m:num>
                        <m:r>
                          <a:rPr lang="en-US" sz="3200" i="1">
                            <a:latin typeface="Cambria Math"/>
                            <a:cs typeface="Times New Roman" pitchFamily="18" charset="0"/>
                          </a:rPr>
                          <m:t>3</m:t>
                        </m:r>
                      </m:num>
                      <m:den>
                        <m:r>
                          <a:rPr lang="en-US" sz="3200" i="1">
                            <a:latin typeface="Cambria Math"/>
                            <a:cs typeface="Times New Roman" pitchFamily="18" charset="0"/>
                          </a:rPr>
                          <m:t>2</m:t>
                        </m:r>
                      </m:den>
                    </m:f>
                  </m:oMath>
                </a14:m>
                <a:r>
                  <a:rPr lang="en-US" sz="3200">
                    <a:latin typeface="Times New Roman" pitchFamily="18" charset="0"/>
                    <a:cs typeface="Times New Roman" pitchFamily="18" charset="0"/>
                  </a:rPr>
                  <a:t> + (</a:t>
                </a:r>
                <a14:m>
                  <m:oMath xmlns:m="http://schemas.openxmlformats.org/officeDocument/2006/math">
                    <m:f>
                      <m:fPr>
                        <m:ctrlPr>
                          <a:rPr lang="en-US" sz="3200" i="1">
                            <a:latin typeface="Cambria Math" panose="02040503050406030204" pitchFamily="18" charset="0"/>
                            <a:cs typeface="Times New Roman" pitchFamily="18" charset="0"/>
                          </a:rPr>
                        </m:ctrlPr>
                      </m:fPr>
                      <m:num>
                        <m:r>
                          <a:rPr lang="en-US" sz="3200" i="1">
                            <a:latin typeface="Cambria Math"/>
                            <a:cs typeface="Times New Roman" pitchFamily="18" charset="0"/>
                          </a:rPr>
                          <m:t>3</m:t>
                        </m:r>
                      </m:num>
                      <m:den>
                        <m:r>
                          <a:rPr lang="en-US" sz="3200" i="1">
                            <a:latin typeface="Cambria Math"/>
                            <a:cs typeface="Times New Roman" pitchFamily="18" charset="0"/>
                          </a:rPr>
                          <m:t>2</m:t>
                        </m:r>
                      </m:den>
                    </m:f>
                  </m:oMath>
                </a14:m>
                <a:r>
                  <a:rPr lang="en-US" sz="3200">
                    <a:latin typeface="Times New Roman" pitchFamily="18" charset="0"/>
                    <a:cs typeface="Times New Roman" pitchFamily="18" charset="0"/>
                  </a:rPr>
                  <a:t>)</a:t>
                </a:r>
                <a:r>
                  <a:rPr lang="en-US" sz="3200" baseline="30000">
                    <a:latin typeface="Times New Roman" pitchFamily="18" charset="0"/>
                    <a:cs typeface="Times New Roman" pitchFamily="18" charset="0"/>
                  </a:rPr>
                  <a:t>2</a:t>
                </a:r>
                <a:r>
                  <a:rPr lang="en-US" sz="3200">
                    <a:latin typeface="Times New Roman" pitchFamily="18" charset="0"/>
                    <a:cs typeface="Times New Roman" pitchFamily="18" charset="0"/>
                  </a:rPr>
                  <a:t> = x</a:t>
                </a:r>
                <a:r>
                  <a:rPr lang="en-US" sz="3200" baseline="30000">
                    <a:latin typeface="Times New Roman" pitchFamily="18" charset="0"/>
                    <a:cs typeface="Times New Roman" pitchFamily="18" charset="0"/>
                  </a:rPr>
                  <a:t>2</a:t>
                </a:r>
                <a:r>
                  <a:rPr lang="en-US" sz="3200">
                    <a:latin typeface="Times New Roman" pitchFamily="18" charset="0"/>
                    <a:cs typeface="Times New Roman" pitchFamily="18" charset="0"/>
                  </a:rPr>
                  <a:t> – x - </a:t>
                </a:r>
                <a14:m>
                  <m:oMath xmlns:m="http://schemas.openxmlformats.org/officeDocument/2006/math">
                    <m:f>
                      <m:fPr>
                        <m:ctrlPr>
                          <a:rPr lang="en-US" sz="3200" i="1">
                            <a:latin typeface="Cambria Math" panose="02040503050406030204" pitchFamily="18" charset="0"/>
                            <a:cs typeface="Times New Roman" pitchFamily="18" charset="0"/>
                          </a:rPr>
                        </m:ctrlPr>
                      </m:fPr>
                      <m:num>
                        <m:r>
                          <a:rPr lang="en-US" sz="3200" b="0" i="1" smtClean="0">
                            <a:latin typeface="Cambria Math"/>
                            <a:cs typeface="Times New Roman" pitchFamily="18" charset="0"/>
                          </a:rPr>
                          <m:t>9</m:t>
                        </m:r>
                      </m:num>
                      <m:den>
                        <m:r>
                          <a:rPr lang="en-US" sz="3200" b="0" i="1" smtClean="0">
                            <a:latin typeface="Cambria Math"/>
                            <a:cs typeface="Times New Roman" pitchFamily="18" charset="0"/>
                          </a:rPr>
                          <m:t>4</m:t>
                        </m:r>
                      </m:den>
                    </m:f>
                  </m:oMath>
                </a14:m>
                <a:endParaRPr lang="en-US" sz="3200">
                  <a:latin typeface="Times New Roman" pitchFamily="18" charset="0"/>
                  <a:cs typeface="Times New Roman"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04051" y="4014010"/>
                <a:ext cx="6773008" cy="788742"/>
              </a:xfrm>
              <a:prstGeom prst="rect">
                <a:avLst/>
              </a:prstGeom>
              <a:blipFill>
                <a:blip r:embed="rId3"/>
                <a:stretch>
                  <a:fillRect l="-2248" b="-10000"/>
                </a:stretch>
              </a:blipFill>
            </p:spPr>
            <p:txBody>
              <a:bodyPr/>
              <a:lstStyle/>
              <a:p>
                <a:r>
                  <a:rPr lang="vi-VN">
                    <a:noFill/>
                  </a:rPr>
                  <a:t> </a:t>
                </a:r>
              </a:p>
            </p:txBody>
          </p:sp>
        </mc:Fallback>
      </mc:AlternateContent>
      <p:sp>
        <p:nvSpPr>
          <p:cNvPr id="8" name="TextBox 7">
            <a:extLst>
              <a:ext uri="{FF2B5EF4-FFF2-40B4-BE49-F238E27FC236}">
                <a16:creationId xmlns:a16="http://schemas.microsoft.com/office/drawing/2014/main" id="{FCB8A7D2-2C3B-0F4F-3B78-E211D2F522D0}"/>
              </a:ext>
            </a:extLst>
          </p:cNvPr>
          <p:cNvSpPr txBox="1"/>
          <p:nvPr/>
        </p:nvSpPr>
        <p:spPr>
          <a:xfrm>
            <a:off x="4852881" y="301848"/>
            <a:ext cx="2325806" cy="584775"/>
          </a:xfrm>
          <a:prstGeom prst="rect">
            <a:avLst/>
          </a:prstGeom>
          <a:noFill/>
        </p:spPr>
        <p:txBody>
          <a:bodyPr wrap="square">
            <a:spAutoFit/>
          </a:bodyPr>
          <a:lstStyle/>
          <a:p>
            <a:r>
              <a:rPr lang="en-US" sz="3200" b="1">
                <a:solidFill>
                  <a:srgbClr val="C00000"/>
                </a:solidFill>
                <a:latin typeface="Times New Roman" pitchFamily="18" charset="0"/>
                <a:cs typeface="Times New Roman" pitchFamily="18" charset="0"/>
              </a:rPr>
              <a:t>Ví dụ 6: </a:t>
            </a:r>
          </a:p>
        </p:txBody>
      </p:sp>
      <p:sp>
        <p:nvSpPr>
          <p:cNvPr id="4" name="Rectangle 3">
            <a:extLst>
              <a:ext uri="{FF2B5EF4-FFF2-40B4-BE49-F238E27FC236}">
                <a16:creationId xmlns:a16="http://schemas.microsoft.com/office/drawing/2014/main" id="{63487721-BF40-FE89-D664-085C347F52A9}"/>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5295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08D20-C88F-0CEE-095A-0DF27FA6A68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2FA428-3919-A0E1-4564-6664D26517D6}"/>
              </a:ext>
            </a:extLst>
          </p:cNvPr>
          <p:cNvSpPr txBox="1"/>
          <p:nvPr/>
        </p:nvSpPr>
        <p:spPr>
          <a:xfrm>
            <a:off x="1297006" y="3186253"/>
            <a:ext cx="11099242" cy="1200329"/>
          </a:xfrm>
          <a:prstGeom prst="rect">
            <a:avLst/>
          </a:prstGeom>
          <a:noFill/>
        </p:spPr>
        <p:txBody>
          <a:bodyPr wrap="square" rtlCol="0">
            <a:spAutoFit/>
          </a:bodyPr>
          <a:lstStyle/>
          <a:p>
            <a:pPr marL="742950" indent="-742950">
              <a:buAutoNum type="arabicPeriod"/>
            </a:pPr>
            <a:r>
              <a:rPr lang="en-US" sz="3600">
                <a:latin typeface="Arial" panose="020B0604020202020204" pitchFamily="34" charset="0"/>
                <a:cs typeface="Arial" panose="020B0604020202020204" pitchFamily="34" charset="0"/>
              </a:rPr>
              <a:t>Khai triển (3x – 2y)</a:t>
            </a:r>
            <a:r>
              <a:rPr lang="en-US" sz="3600" baseline="30000">
                <a:latin typeface="Arial" panose="020B0604020202020204" pitchFamily="34" charset="0"/>
                <a:cs typeface="Arial" panose="020B0604020202020204" pitchFamily="34" charset="0"/>
              </a:rPr>
              <a:t>2</a:t>
            </a:r>
            <a:r>
              <a:rPr lang="en-US" sz="3600">
                <a:latin typeface="Arial" panose="020B0604020202020204" pitchFamily="34" charset="0"/>
                <a:cs typeface="Arial" panose="020B0604020202020204" pitchFamily="34" charset="0"/>
              </a:rPr>
              <a:t>.</a:t>
            </a:r>
          </a:p>
          <a:p>
            <a:pPr marL="742950" indent="-742950">
              <a:buAutoNum type="arabicPeriod"/>
            </a:pPr>
            <a:r>
              <a:rPr lang="en-US" sz="3600">
                <a:latin typeface="Arial" panose="020B0604020202020204" pitchFamily="34" charset="0"/>
                <a:cs typeface="Arial" panose="020B0604020202020204" pitchFamily="34" charset="0"/>
              </a:rPr>
              <a:t>Tính nhanh: 1 002</a:t>
            </a:r>
            <a:r>
              <a:rPr lang="en-US" sz="3600" baseline="30000">
                <a:latin typeface="Arial" panose="020B0604020202020204" pitchFamily="34" charset="0"/>
                <a:cs typeface="Arial" panose="020B0604020202020204" pitchFamily="34" charset="0"/>
              </a:rPr>
              <a:t>2</a:t>
            </a:r>
            <a:endParaRPr lang="en-US" sz="360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430211A-1E19-1F94-2FF6-9E4A567B2D95}"/>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2">
            <a:extLst>
              <a:ext uri="{FF2B5EF4-FFF2-40B4-BE49-F238E27FC236}">
                <a16:creationId xmlns:a16="http://schemas.microsoft.com/office/drawing/2014/main" id="{8EECDA8D-B69E-AB5D-2278-85B2A74D31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649"/>
            <a:ext cx="1930399" cy="1929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21C23A7C-B27B-FDB0-9BBB-36EDE65CF6BD}"/>
              </a:ext>
            </a:extLst>
          </p:cNvPr>
          <p:cNvSpPr txBox="1"/>
          <p:nvPr/>
        </p:nvSpPr>
        <p:spPr>
          <a:xfrm>
            <a:off x="3998794" y="338938"/>
            <a:ext cx="4217545" cy="769441"/>
          </a:xfrm>
          <a:prstGeom prst="rect">
            <a:avLst/>
          </a:prstGeom>
          <a:noFill/>
        </p:spPr>
        <p:txBody>
          <a:bodyPr wrap="square" rtlCol="0">
            <a:spAutoFit/>
          </a:bodyPr>
          <a:lstStyle/>
          <a:p>
            <a:r>
              <a:rPr lang="en-US" sz="4400" b="1">
                <a:solidFill>
                  <a:srgbClr val="C00000"/>
                </a:solidFill>
                <a:effectLst/>
                <a:latin typeface="Times New Roman" panose="02020603050405020304" pitchFamily="18" charset="0"/>
                <a:ea typeface="Calibri" panose="020F0502020204030204" pitchFamily="34" charset="0"/>
              </a:rPr>
              <a:t>NHIỆM VỤ 2:</a:t>
            </a:r>
            <a:endParaRPr lang="en-US" sz="4400" dirty="0">
              <a:solidFill>
                <a:srgbClr val="C00000"/>
              </a:solidFill>
            </a:endParaRPr>
          </a:p>
        </p:txBody>
      </p:sp>
      <p:sp>
        <p:nvSpPr>
          <p:cNvPr id="8" name="TextBox 7">
            <a:extLst>
              <a:ext uri="{FF2B5EF4-FFF2-40B4-BE49-F238E27FC236}">
                <a16:creationId xmlns:a16="http://schemas.microsoft.com/office/drawing/2014/main" id="{E97EBE6A-364F-DBCA-2716-E0E0564759D3}"/>
              </a:ext>
            </a:extLst>
          </p:cNvPr>
          <p:cNvSpPr txBox="1"/>
          <p:nvPr/>
        </p:nvSpPr>
        <p:spPr>
          <a:xfrm>
            <a:off x="2197839" y="1108379"/>
            <a:ext cx="9726720" cy="1569660"/>
          </a:xfrm>
          <a:prstGeom prst="rect">
            <a:avLst/>
          </a:prstGeom>
          <a:noFill/>
        </p:spPr>
        <p:txBody>
          <a:bodyPr wrap="square" rtlCol="0">
            <a:spAutoFit/>
          </a:bodyPr>
          <a:lstStyle/>
          <a:p>
            <a:r>
              <a:rPr lang="en-US" sz="3200" b="1">
                <a:solidFill>
                  <a:srgbClr val="000099"/>
                </a:solidFill>
                <a:effectLst/>
                <a:latin typeface="Arial" panose="020B0604020202020204" pitchFamily="34" charset="0"/>
                <a:ea typeface="Calibri" panose="020F0502020204030204" pitchFamily="34" charset="0"/>
                <a:cs typeface="Arial" panose="020B0604020202020204" pitchFamily="34" charset="0"/>
              </a:rPr>
              <a:t>Thực hiện các yêu cầu sau một cách nhanh nhất, bạn sẽ nhận được một gợi ý để tìm “Bí mật ngày Chủ Nhật!”</a:t>
            </a:r>
            <a:endParaRPr lang="en-US" sz="3200" dirty="0">
              <a:solidFill>
                <a:srgbClr val="000099"/>
              </a:solidFill>
              <a:latin typeface="Arial" panose="020B0604020202020204" pitchFamily="34" charset="0"/>
              <a:cs typeface="Arial" panose="020B0604020202020204" pitchFamily="34" charset="0"/>
            </a:endParaRPr>
          </a:p>
        </p:txBody>
      </p:sp>
      <p:pic>
        <p:nvPicPr>
          <p:cNvPr id="4098" name="Picture 2" descr="Trọn Bộ] 101+ hình ảnh mặt cười đẹp nhất bạn khó lòng bỏ lỡ">
            <a:hlinkClick r:id="rId3" action="ppaction://hlinksldjump"/>
            <a:extLst>
              <a:ext uri="{FF2B5EF4-FFF2-40B4-BE49-F238E27FC236}">
                <a16:creationId xmlns:a16="http://schemas.microsoft.com/office/drawing/2014/main" id="{0D56962D-77E6-DF4B-255B-E3DA6BBA78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0511" y="4860977"/>
            <a:ext cx="1664048" cy="1671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36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9F0C00-1459-E6FB-F0DD-DDCED40BF2E5}"/>
              </a:ext>
            </a:extLst>
          </p:cNvPr>
          <p:cNvSpPr txBox="1"/>
          <p:nvPr/>
        </p:nvSpPr>
        <p:spPr>
          <a:xfrm>
            <a:off x="5003821" y="267819"/>
            <a:ext cx="3225779" cy="584775"/>
          </a:xfrm>
          <a:prstGeom prst="rect">
            <a:avLst/>
          </a:prstGeom>
          <a:noFill/>
        </p:spPr>
        <p:txBody>
          <a:bodyPr wrap="square" rtlCol="0">
            <a:spAutoFit/>
          </a:bodyPr>
          <a:lstStyle/>
          <a:p>
            <a:r>
              <a:rPr lang="en-US" sz="3200" b="1">
                <a:solidFill>
                  <a:srgbClr val="C00000"/>
                </a:solidFill>
                <a:effectLst/>
                <a:latin typeface="Times New Roman" panose="02020603050405020304" pitchFamily="18" charset="0"/>
                <a:ea typeface="Calibri" panose="020F0502020204030204" pitchFamily="34" charset="0"/>
              </a:rPr>
              <a:t>LUYỆN TẬP 4</a:t>
            </a:r>
            <a:endParaRPr lang="en-US" sz="3200" dirty="0">
              <a:solidFill>
                <a:srgbClr val="C00000"/>
              </a:solidFill>
            </a:endParaRPr>
          </a:p>
        </p:txBody>
      </p:sp>
      <p:sp>
        <p:nvSpPr>
          <p:cNvPr id="7" name="Rectangle 6"/>
          <p:cNvSpPr/>
          <p:nvPr/>
        </p:nvSpPr>
        <p:spPr>
          <a:xfrm>
            <a:off x="259307" y="2298137"/>
            <a:ext cx="11708721" cy="1200329"/>
          </a:xfrm>
          <a:prstGeom prst="rect">
            <a:avLst/>
          </a:prstGeom>
        </p:spPr>
        <p:txBody>
          <a:bodyPr wrap="square">
            <a:spAutoFit/>
          </a:bodyPr>
          <a:lstStyle/>
          <a:p>
            <a:pPr marL="742950" indent="-742950">
              <a:buAutoNum type="arabicPeriod"/>
            </a:pPr>
            <a:r>
              <a:rPr lang="en-US" sz="3600">
                <a:solidFill>
                  <a:srgbClr val="000099"/>
                </a:solidFill>
                <a:latin typeface="Times New Roman" pitchFamily="18" charset="0"/>
                <a:cs typeface="Times New Roman" pitchFamily="18" charset="0"/>
              </a:rPr>
              <a:t>Khai triển:</a:t>
            </a:r>
          </a:p>
          <a:p>
            <a:r>
              <a:rPr lang="en-US" sz="3600">
                <a:solidFill>
                  <a:srgbClr val="000099"/>
                </a:solidFill>
                <a:latin typeface="Times New Roman" pitchFamily="18" charset="0"/>
                <a:cs typeface="Times New Roman" pitchFamily="18" charset="0"/>
              </a:rPr>
              <a:t>(3x </a:t>
            </a:r>
            <a:r>
              <a:rPr lang="en-US" sz="3600" dirty="0">
                <a:solidFill>
                  <a:srgbClr val="000099"/>
                </a:solidFill>
                <a:latin typeface="Times New Roman" pitchFamily="18" charset="0"/>
                <a:cs typeface="Times New Roman" pitchFamily="18" charset="0"/>
              </a:rPr>
              <a:t>– 2y)</a:t>
            </a:r>
            <a:r>
              <a:rPr lang="en-US" sz="3600" baseline="30000" dirty="0">
                <a:solidFill>
                  <a:srgbClr val="000099"/>
                </a:solidFill>
                <a:latin typeface="Times New Roman" pitchFamily="18" charset="0"/>
                <a:cs typeface="Times New Roman" pitchFamily="18" charset="0"/>
              </a:rPr>
              <a:t>2</a:t>
            </a:r>
            <a:r>
              <a:rPr lang="en-US" sz="3600" dirty="0">
                <a:solidFill>
                  <a:srgbClr val="000099"/>
                </a:solidFill>
                <a:latin typeface="Times New Roman" pitchFamily="18" charset="0"/>
                <a:cs typeface="Times New Roman" pitchFamily="18" charset="0"/>
              </a:rPr>
              <a:t> = (3x)</a:t>
            </a:r>
            <a:r>
              <a:rPr lang="en-US" sz="3600" baseline="30000" dirty="0">
                <a:solidFill>
                  <a:srgbClr val="000099"/>
                </a:solidFill>
                <a:latin typeface="Times New Roman" pitchFamily="18" charset="0"/>
                <a:cs typeface="Times New Roman" pitchFamily="18" charset="0"/>
              </a:rPr>
              <a:t>2</a:t>
            </a:r>
            <a:r>
              <a:rPr lang="en-US" sz="3600" dirty="0">
                <a:solidFill>
                  <a:srgbClr val="000099"/>
                </a:solidFill>
                <a:latin typeface="Times New Roman" pitchFamily="18" charset="0"/>
                <a:cs typeface="Times New Roman" pitchFamily="18" charset="0"/>
              </a:rPr>
              <a:t> – 2.3x.2y + (2y)</a:t>
            </a:r>
            <a:r>
              <a:rPr lang="en-US" sz="3600" baseline="30000" dirty="0">
                <a:solidFill>
                  <a:srgbClr val="000099"/>
                </a:solidFill>
                <a:latin typeface="Times New Roman" pitchFamily="18" charset="0"/>
                <a:cs typeface="Times New Roman" pitchFamily="18" charset="0"/>
              </a:rPr>
              <a:t>2</a:t>
            </a:r>
            <a:r>
              <a:rPr lang="en-US" sz="3600" dirty="0">
                <a:solidFill>
                  <a:srgbClr val="000099"/>
                </a:solidFill>
                <a:latin typeface="Times New Roman" pitchFamily="18" charset="0"/>
                <a:cs typeface="Times New Roman" pitchFamily="18" charset="0"/>
              </a:rPr>
              <a:t>  = 9x</a:t>
            </a:r>
            <a:r>
              <a:rPr lang="en-US" sz="3600" baseline="30000" dirty="0">
                <a:solidFill>
                  <a:srgbClr val="000099"/>
                </a:solidFill>
                <a:latin typeface="Times New Roman" pitchFamily="18" charset="0"/>
                <a:cs typeface="Times New Roman" pitchFamily="18" charset="0"/>
              </a:rPr>
              <a:t>2</a:t>
            </a:r>
            <a:r>
              <a:rPr lang="en-US" sz="3600" dirty="0">
                <a:solidFill>
                  <a:srgbClr val="000099"/>
                </a:solidFill>
                <a:latin typeface="Times New Roman" pitchFamily="18" charset="0"/>
                <a:cs typeface="Times New Roman" pitchFamily="18" charset="0"/>
              </a:rPr>
              <a:t> – 12xy + 4y</a:t>
            </a:r>
            <a:r>
              <a:rPr lang="en-US" sz="3600" baseline="30000" dirty="0">
                <a:solidFill>
                  <a:srgbClr val="000099"/>
                </a:solidFill>
                <a:latin typeface="Times New Roman" pitchFamily="18" charset="0"/>
                <a:cs typeface="Times New Roman" pitchFamily="18" charset="0"/>
              </a:rPr>
              <a:t>2</a:t>
            </a:r>
            <a:endParaRPr lang="en-US" sz="3600" dirty="0">
              <a:solidFill>
                <a:srgbClr val="000099"/>
              </a:solidFill>
              <a:latin typeface="Times New Roman" pitchFamily="18" charset="0"/>
              <a:cs typeface="Times New Roman" pitchFamily="18" charset="0"/>
            </a:endParaRPr>
          </a:p>
        </p:txBody>
      </p:sp>
      <p:sp>
        <p:nvSpPr>
          <p:cNvPr id="8" name="TextBox 7"/>
          <p:cNvSpPr txBox="1"/>
          <p:nvPr/>
        </p:nvSpPr>
        <p:spPr>
          <a:xfrm>
            <a:off x="5318873" y="1807758"/>
            <a:ext cx="1442434" cy="584775"/>
          </a:xfrm>
          <a:prstGeom prst="rect">
            <a:avLst/>
          </a:prstGeom>
          <a:noFill/>
        </p:spPr>
        <p:txBody>
          <a:bodyPr wrap="square" rtlCol="0">
            <a:spAutoFit/>
          </a:bodyPr>
          <a:lstStyle/>
          <a:p>
            <a:r>
              <a:rPr lang="en-US" sz="3200" b="1" i="1">
                <a:solidFill>
                  <a:srgbClr val="C00000"/>
                </a:solidFill>
                <a:latin typeface="Times New Roman" pitchFamily="18" charset="0"/>
                <a:cs typeface="Times New Roman" pitchFamily="18" charset="0"/>
              </a:rPr>
              <a:t>Giải:</a:t>
            </a:r>
          </a:p>
        </p:txBody>
      </p:sp>
      <p:sp>
        <p:nvSpPr>
          <p:cNvPr id="6" name="Rectangle 5">
            <a:extLst>
              <a:ext uri="{FF2B5EF4-FFF2-40B4-BE49-F238E27FC236}">
                <a16:creationId xmlns:a16="http://schemas.microsoft.com/office/drawing/2014/main" id="{E7AACFCE-1CF3-B2BE-D2D1-8456448D41BD}"/>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1DB9DABB-5325-CCCB-DDD7-6DF9603C0420}"/>
              </a:ext>
            </a:extLst>
          </p:cNvPr>
          <p:cNvSpPr txBox="1"/>
          <p:nvPr/>
        </p:nvSpPr>
        <p:spPr>
          <a:xfrm>
            <a:off x="259307" y="872651"/>
            <a:ext cx="11419527" cy="1200329"/>
          </a:xfrm>
          <a:prstGeom prst="rect">
            <a:avLst/>
          </a:prstGeom>
          <a:noFill/>
        </p:spPr>
        <p:txBody>
          <a:bodyPr wrap="square" rtlCol="0">
            <a:spAutoFit/>
          </a:bodyPr>
          <a:lstStyle/>
          <a:p>
            <a:pPr marL="742950" indent="-742950">
              <a:buAutoNum type="arabicPeriod"/>
            </a:pPr>
            <a:r>
              <a:rPr lang="en-US" sz="3600">
                <a:latin typeface="Times New Roman" pitchFamily="18" charset="0"/>
                <a:cs typeface="Times New Roman" pitchFamily="18" charset="0"/>
              </a:rPr>
              <a:t>Khai triển (3x – 2y)</a:t>
            </a:r>
            <a:r>
              <a:rPr lang="en-US" sz="3600" baseline="30000">
                <a:latin typeface="Times New Roman" pitchFamily="18" charset="0"/>
                <a:cs typeface="Times New Roman" pitchFamily="18" charset="0"/>
              </a:rPr>
              <a:t>2</a:t>
            </a:r>
            <a:r>
              <a:rPr lang="en-US" sz="3600">
                <a:latin typeface="Times New Roman" pitchFamily="18" charset="0"/>
                <a:cs typeface="Times New Roman" pitchFamily="18" charset="0"/>
              </a:rPr>
              <a:t>.</a:t>
            </a:r>
          </a:p>
          <a:p>
            <a:pPr marL="742950" indent="-742950">
              <a:buAutoNum type="arabicPeriod"/>
            </a:pPr>
            <a:r>
              <a:rPr lang="en-US" sz="3600">
                <a:latin typeface="Times New Roman" pitchFamily="18" charset="0"/>
                <a:cs typeface="Times New Roman" pitchFamily="18" charset="0"/>
              </a:rPr>
              <a:t>Tính nhanh: 1 002</a:t>
            </a:r>
            <a:r>
              <a:rPr lang="en-US" sz="3600" baseline="30000">
                <a:latin typeface="Times New Roman" pitchFamily="18" charset="0"/>
                <a:cs typeface="Times New Roman" pitchFamily="18" charset="0"/>
              </a:rPr>
              <a:t>2</a:t>
            </a:r>
            <a:endParaRPr lang="en-US" sz="360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ACA6EBFB-3F8F-5AB5-7403-0BF85851A401}"/>
              </a:ext>
            </a:extLst>
          </p:cNvPr>
          <p:cNvSpPr txBox="1"/>
          <p:nvPr/>
        </p:nvSpPr>
        <p:spPr>
          <a:xfrm>
            <a:off x="259306" y="3540547"/>
            <a:ext cx="11419527" cy="2308324"/>
          </a:xfrm>
          <a:prstGeom prst="rect">
            <a:avLst/>
          </a:prstGeom>
          <a:noFill/>
        </p:spPr>
        <p:txBody>
          <a:bodyPr wrap="square" rtlCol="0">
            <a:spAutoFit/>
          </a:bodyPr>
          <a:lstStyle/>
          <a:p>
            <a:r>
              <a:rPr lang="en-US" sz="3600">
                <a:solidFill>
                  <a:srgbClr val="000099"/>
                </a:solidFill>
                <a:latin typeface="Times New Roman" pitchFamily="18" charset="0"/>
                <a:cs typeface="Times New Roman" pitchFamily="18" charset="0"/>
              </a:rPr>
              <a:t>2. Tính nhanh:</a:t>
            </a:r>
          </a:p>
          <a:p>
            <a:r>
              <a:rPr lang="en-US" sz="3600">
                <a:solidFill>
                  <a:srgbClr val="000099"/>
                </a:solidFill>
                <a:latin typeface="Times New Roman" pitchFamily="18" charset="0"/>
                <a:cs typeface="Times New Roman" pitchFamily="18" charset="0"/>
              </a:rPr>
              <a:t>1 002</a:t>
            </a:r>
            <a:r>
              <a:rPr lang="en-US" sz="3600" baseline="30000">
                <a:solidFill>
                  <a:srgbClr val="000099"/>
                </a:solidFill>
                <a:latin typeface="Times New Roman" pitchFamily="18" charset="0"/>
                <a:cs typeface="Times New Roman" pitchFamily="18" charset="0"/>
              </a:rPr>
              <a:t>2 </a:t>
            </a:r>
            <a:r>
              <a:rPr lang="en-US" sz="3600">
                <a:solidFill>
                  <a:srgbClr val="000099"/>
                </a:solidFill>
                <a:latin typeface="Times New Roman" pitchFamily="18" charset="0"/>
                <a:cs typeface="Times New Roman" pitchFamily="18" charset="0"/>
              </a:rPr>
              <a:t>= (1 000 + 2)</a:t>
            </a:r>
            <a:r>
              <a:rPr lang="en-US" sz="3600" baseline="30000">
                <a:solidFill>
                  <a:srgbClr val="000099"/>
                </a:solidFill>
                <a:latin typeface="Times New Roman" pitchFamily="18" charset="0"/>
                <a:cs typeface="Times New Roman" pitchFamily="18" charset="0"/>
              </a:rPr>
              <a:t>2</a:t>
            </a:r>
            <a:r>
              <a:rPr lang="en-US" sz="3600">
                <a:solidFill>
                  <a:srgbClr val="000099"/>
                </a:solidFill>
                <a:latin typeface="Times New Roman" pitchFamily="18" charset="0"/>
                <a:cs typeface="Times New Roman" pitchFamily="18" charset="0"/>
              </a:rPr>
              <a:t> = 1 000</a:t>
            </a:r>
            <a:r>
              <a:rPr lang="en-US" sz="3600" baseline="30000">
                <a:solidFill>
                  <a:srgbClr val="000099"/>
                </a:solidFill>
                <a:latin typeface="Times New Roman" pitchFamily="18" charset="0"/>
                <a:cs typeface="Times New Roman" pitchFamily="18" charset="0"/>
              </a:rPr>
              <a:t>2</a:t>
            </a:r>
            <a:r>
              <a:rPr lang="en-US" sz="3600">
                <a:solidFill>
                  <a:srgbClr val="000099"/>
                </a:solidFill>
                <a:latin typeface="Times New Roman" pitchFamily="18" charset="0"/>
                <a:cs typeface="Times New Roman" pitchFamily="18" charset="0"/>
              </a:rPr>
              <a:t> + 2.1000.2 + 2</a:t>
            </a:r>
            <a:r>
              <a:rPr lang="en-US" sz="3600" baseline="30000">
                <a:solidFill>
                  <a:srgbClr val="000099"/>
                </a:solidFill>
                <a:latin typeface="Times New Roman" pitchFamily="18" charset="0"/>
                <a:cs typeface="Times New Roman" pitchFamily="18" charset="0"/>
              </a:rPr>
              <a:t>2</a:t>
            </a:r>
          </a:p>
          <a:p>
            <a:r>
              <a:rPr lang="en-US" sz="3600">
                <a:solidFill>
                  <a:srgbClr val="000099"/>
                </a:solidFill>
                <a:latin typeface="Times New Roman" pitchFamily="18" charset="0"/>
                <a:cs typeface="Times New Roman" pitchFamily="18" charset="0"/>
              </a:rPr>
              <a:t>                                  = 1 000 000 + 4 000 + 4 </a:t>
            </a:r>
          </a:p>
          <a:p>
            <a:r>
              <a:rPr lang="en-US" sz="3600">
                <a:solidFill>
                  <a:srgbClr val="000099"/>
                </a:solidFill>
                <a:latin typeface="Times New Roman" pitchFamily="18" charset="0"/>
                <a:cs typeface="Times New Roman" pitchFamily="18" charset="0"/>
              </a:rPr>
              <a:t>                                  = 1 004 004</a:t>
            </a:r>
          </a:p>
        </p:txBody>
      </p:sp>
    </p:spTree>
    <p:extLst>
      <p:ext uri="{BB962C8B-B14F-4D97-AF65-F5344CB8AC3E}">
        <p14:creationId xmlns:p14="http://schemas.microsoft.com/office/powerpoint/2010/main" val="4772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49B98-7C0A-FACB-ED10-CA269603A20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4C6CDA6-0F6A-78AD-29CA-0BC4194ED380}"/>
              </a:ext>
            </a:extLst>
          </p:cNvPr>
          <p:cNvPicPr>
            <a:picLocks noChangeAspect="1"/>
          </p:cNvPicPr>
          <p:nvPr/>
        </p:nvPicPr>
        <p:blipFill>
          <a:blip r:embed="rId2"/>
          <a:stretch>
            <a:fillRect/>
          </a:stretch>
        </p:blipFill>
        <p:spPr>
          <a:xfrm>
            <a:off x="191068" y="0"/>
            <a:ext cx="12161353" cy="7011626"/>
          </a:xfrm>
          <a:prstGeom prst="rect">
            <a:avLst/>
          </a:prstGeom>
        </p:spPr>
      </p:pic>
      <p:sp>
        <p:nvSpPr>
          <p:cNvPr id="7" name="Rectangle 6">
            <a:extLst>
              <a:ext uri="{FF2B5EF4-FFF2-40B4-BE49-F238E27FC236}">
                <a16:creationId xmlns:a16="http://schemas.microsoft.com/office/drawing/2014/main" id="{0A9E5F67-1C13-A328-B7C3-AFE069D11DAD}"/>
              </a:ext>
            </a:extLst>
          </p:cNvPr>
          <p:cNvSpPr/>
          <p:nvPr/>
        </p:nvSpPr>
        <p:spPr>
          <a:xfrm>
            <a:off x="-1" y="0"/>
            <a:ext cx="3272589" cy="6858000"/>
          </a:xfrm>
          <a:prstGeom prst="rect">
            <a:avLst/>
          </a:prstGeom>
          <a:solidFill>
            <a:srgbClr val="669900"/>
          </a:solidFill>
          <a:ln>
            <a:solidFill>
              <a:srgbClr val="0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92FE8362-E30F-AD47-01C4-D3E66B4C18E5}"/>
              </a:ext>
            </a:extLst>
          </p:cNvPr>
          <p:cNvSpPr/>
          <p:nvPr/>
        </p:nvSpPr>
        <p:spPr>
          <a:xfrm>
            <a:off x="491316" y="514147"/>
            <a:ext cx="2593077" cy="5170646"/>
          </a:xfrm>
          <a:prstGeom prst="rect">
            <a:avLst/>
          </a:prstGeom>
          <a:noFill/>
        </p:spPr>
        <p:txBody>
          <a:bodyPr wrap="square" lIns="91440" tIns="45720" rIns="91440" bIns="45720">
            <a:spAutoFit/>
          </a:bodyPr>
          <a:lstStyle/>
          <a:p>
            <a:pPr algn="ctr"/>
            <a:r>
              <a:rPr lang="en-US" sz="6600" b="1" cap="none" spc="0">
                <a:ln w="28575">
                  <a:solidFill>
                    <a:srgbClr val="FFC000"/>
                  </a:solidFill>
                  <a:prstDash val="solid"/>
                </a:ln>
                <a:solidFill>
                  <a:srgbClr val="CC6600"/>
                </a:solidFill>
              </a:rPr>
              <a:t>BÍ MẬT NGÀY CHỦ NHẬT</a:t>
            </a:r>
          </a:p>
        </p:txBody>
      </p:sp>
      <p:pic>
        <p:nvPicPr>
          <p:cNvPr id="6" name="Picture 5">
            <a:hlinkClick r:id="rId3" action="ppaction://hlinksldjump"/>
            <a:extLst>
              <a:ext uri="{FF2B5EF4-FFF2-40B4-BE49-F238E27FC236}">
                <a16:creationId xmlns:a16="http://schemas.microsoft.com/office/drawing/2014/main" id="{FB5B6660-5B55-7AE1-9C2D-0E80ECA4CBA9}"/>
              </a:ext>
            </a:extLst>
          </p:cNvPr>
          <p:cNvPicPr>
            <a:picLocks noChangeAspect="1"/>
          </p:cNvPicPr>
          <p:nvPr/>
        </p:nvPicPr>
        <p:blipFill>
          <a:blip r:embed="rId4"/>
          <a:stretch>
            <a:fillRect/>
          </a:stretch>
        </p:blipFill>
        <p:spPr>
          <a:xfrm>
            <a:off x="5263237" y="5232542"/>
            <a:ext cx="2549267" cy="1625458"/>
          </a:xfrm>
          <a:prstGeom prst="rect">
            <a:avLst/>
          </a:prstGeom>
        </p:spPr>
      </p:pic>
    </p:spTree>
    <p:extLst>
      <p:ext uri="{BB962C8B-B14F-4D97-AF65-F5344CB8AC3E}">
        <p14:creationId xmlns:p14="http://schemas.microsoft.com/office/powerpoint/2010/main" val="1547001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C2E84D8-06CA-9665-2D85-3E84E7EB2AEC}"/>
              </a:ext>
            </a:extLst>
          </p:cNvPr>
          <p:cNvSpPr/>
          <p:nvPr/>
        </p:nvSpPr>
        <p:spPr>
          <a:xfrm>
            <a:off x="1090865" y="319553"/>
            <a:ext cx="9849850" cy="69924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3600" b="1" dirty="0">
                <a:solidFill>
                  <a:srgbClr val="000099"/>
                </a:solidFill>
                <a:latin typeface="Times New Roman" panose="02020603050405020304" pitchFamily="18" charset="0"/>
                <a:cs typeface="Times New Roman" panose="02020603050405020304" pitchFamily="18" charset="0"/>
              </a:rPr>
              <a:t>NHỮNG HẰNG ĐẲNG THỨC ĐÁNG NHỚ</a:t>
            </a:r>
          </a:p>
        </p:txBody>
      </p:sp>
      <mc:AlternateContent xmlns:mc="http://schemas.openxmlformats.org/markup-compatibility/2006" xmlns:a14="http://schemas.microsoft.com/office/drawing/2010/main">
        <mc:Choice Requires="a14">
          <p:sp>
            <p:nvSpPr>
              <p:cNvPr id="22" name="Rectangle: Rounded Corners 21">
                <a:extLst>
                  <a:ext uri="{FF2B5EF4-FFF2-40B4-BE49-F238E27FC236}">
                    <a16:creationId xmlns:a16="http://schemas.microsoft.com/office/drawing/2014/main" id="{72F6B8CB-B723-7475-8AD1-CAB1E3B67240}"/>
                  </a:ext>
                </a:extLst>
              </p:cNvPr>
              <p:cNvSpPr/>
              <p:nvPr/>
            </p:nvSpPr>
            <p:spPr>
              <a:xfrm>
                <a:off x="259975" y="2766534"/>
                <a:ext cx="5164853" cy="146909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2400" b="1" dirty="0">
                    <a:solidFill>
                      <a:srgbClr val="000099"/>
                    </a:solidFill>
                    <a:latin typeface="Times New Roman" panose="02020603050405020304" pitchFamily="18" charset="0"/>
                    <a:cs typeface="Times New Roman" panose="02020603050405020304" pitchFamily="18" charset="0"/>
                  </a:rPr>
                  <a:t>HIỆU HAI BÌNH PHƯƠNG</a:t>
                </a:r>
                <a:endParaRPr lang="en-US" sz="2400" dirty="0">
                  <a:solidFill>
                    <a:srgbClr val="000099"/>
                  </a:solidFill>
                  <a:latin typeface="Times New Roman" panose="02020603050405020304" pitchFamily="18" charset="0"/>
                  <a:cs typeface="Times New Roman" panose="02020603050405020304" pitchFamily="18" charset="0"/>
                </a:endParaRPr>
              </a:p>
              <a:p>
                <a:pPr lvl="0" algn="ctr"/>
                <a14:m>
                  <m:oMathPara xmlns:m="http://schemas.openxmlformats.org/officeDocument/2006/math">
                    <m:oMathParaPr>
                      <m:jc m:val="centerGroup"/>
                    </m:oMathParaPr>
                    <m:oMath xmlns:m="http://schemas.openxmlformats.org/officeDocument/2006/math">
                      <m:sSup>
                        <m:sSupPr>
                          <m:ctrlPr>
                            <a:rPr lang="en-US" sz="3200" b="1" i="1" smtClean="0">
                              <a:solidFill>
                                <a:srgbClr val="FF0000"/>
                              </a:solidFill>
                              <a:latin typeface="Cambria Math" panose="02040503050406030204" pitchFamily="18" charset="0"/>
                            </a:rPr>
                          </m:ctrlPr>
                        </m:sSupPr>
                        <m:e>
                          <m:r>
                            <a:rPr lang="en-US" sz="3200" b="1" i="1">
                              <a:solidFill>
                                <a:srgbClr val="FF0000"/>
                              </a:solidFill>
                              <a:latin typeface="Cambria Math" panose="02040503050406030204" pitchFamily="18" charset="0"/>
                            </a:rPr>
                            <m:t>𝑨</m:t>
                          </m:r>
                        </m:e>
                        <m:sup>
                          <m:r>
                            <a:rPr lang="en-US" sz="3200" b="1" i="1">
                              <a:solidFill>
                                <a:srgbClr val="FF0000"/>
                              </a:solidFill>
                              <a:latin typeface="Cambria Math" panose="02040503050406030204" pitchFamily="18" charset="0"/>
                            </a:rPr>
                            <m:t>𝟐</m:t>
                          </m:r>
                        </m:sup>
                      </m:sSup>
                      <m:r>
                        <a:rPr lang="en-US" sz="3200" b="1" i="1">
                          <a:solidFill>
                            <a:srgbClr val="FF0000"/>
                          </a:solidFill>
                          <a:latin typeface="Cambria Math" panose="02040503050406030204" pitchFamily="18" charset="0"/>
                        </a:rPr>
                        <m:t>−</m:t>
                      </m:r>
                      <m:sSup>
                        <m:sSupPr>
                          <m:ctrlPr>
                            <a:rPr lang="en-US" sz="3200" b="1" i="1">
                              <a:solidFill>
                                <a:srgbClr val="FF0000"/>
                              </a:solidFill>
                              <a:latin typeface="Cambria Math" panose="02040503050406030204" pitchFamily="18" charset="0"/>
                            </a:rPr>
                          </m:ctrlPr>
                        </m:sSupPr>
                        <m:e>
                          <m:r>
                            <a:rPr lang="en-US" sz="3200" b="1" i="1">
                              <a:solidFill>
                                <a:srgbClr val="FF0000"/>
                              </a:solidFill>
                              <a:latin typeface="Cambria Math" panose="02040503050406030204" pitchFamily="18" charset="0"/>
                            </a:rPr>
                            <m:t>𝑩</m:t>
                          </m:r>
                        </m:e>
                        <m:sup>
                          <m:r>
                            <a:rPr lang="en-US" sz="3200" b="1" i="1">
                              <a:solidFill>
                                <a:srgbClr val="FF0000"/>
                              </a:solidFill>
                              <a:latin typeface="Cambria Math" panose="02040503050406030204" pitchFamily="18" charset="0"/>
                            </a:rPr>
                            <m:t>𝟐</m:t>
                          </m:r>
                        </m:sup>
                      </m:sSup>
                      <m:r>
                        <a:rPr lang="en-US" sz="3200" b="1" i="1">
                          <a:solidFill>
                            <a:srgbClr val="FF0000"/>
                          </a:solidFill>
                          <a:latin typeface="Cambria Math" panose="02040503050406030204" pitchFamily="18" charset="0"/>
                        </a:rPr>
                        <m:t>=</m:t>
                      </m:r>
                      <m:d>
                        <m:dPr>
                          <m:ctrlPr>
                            <a:rPr lang="en-US" sz="3200" b="1" i="1">
                              <a:solidFill>
                                <a:srgbClr val="FF0000"/>
                              </a:solidFill>
                              <a:latin typeface="Cambria Math" panose="02040503050406030204" pitchFamily="18" charset="0"/>
                            </a:rPr>
                          </m:ctrlPr>
                        </m:dPr>
                        <m:e>
                          <m:r>
                            <a:rPr lang="en-US" sz="3200" b="1" i="1">
                              <a:solidFill>
                                <a:srgbClr val="FF0000"/>
                              </a:solidFill>
                              <a:latin typeface="Cambria Math" panose="02040503050406030204" pitchFamily="18" charset="0"/>
                            </a:rPr>
                            <m:t>𝑨</m:t>
                          </m:r>
                          <m:r>
                            <a:rPr lang="en-US" sz="3200" b="1" i="1">
                              <a:solidFill>
                                <a:srgbClr val="FF0000"/>
                              </a:solidFill>
                              <a:latin typeface="Cambria Math" panose="02040503050406030204" pitchFamily="18" charset="0"/>
                            </a:rPr>
                            <m:t>−</m:t>
                          </m:r>
                          <m:r>
                            <a:rPr lang="en-US" sz="3200" b="1" i="1">
                              <a:solidFill>
                                <a:srgbClr val="FF0000"/>
                              </a:solidFill>
                              <a:latin typeface="Cambria Math" panose="02040503050406030204" pitchFamily="18" charset="0"/>
                            </a:rPr>
                            <m:t>𝑩</m:t>
                          </m:r>
                        </m:e>
                      </m:d>
                      <m:d>
                        <m:dPr>
                          <m:ctrlPr>
                            <a:rPr lang="en-US" sz="3200" b="1" i="1">
                              <a:solidFill>
                                <a:srgbClr val="FF0000"/>
                              </a:solidFill>
                              <a:latin typeface="Cambria Math" panose="02040503050406030204" pitchFamily="18" charset="0"/>
                            </a:rPr>
                          </m:ctrlPr>
                        </m:dPr>
                        <m:e>
                          <m:r>
                            <a:rPr lang="en-US" sz="3200" b="1" i="1">
                              <a:solidFill>
                                <a:srgbClr val="FF0000"/>
                              </a:solidFill>
                              <a:latin typeface="Cambria Math" panose="02040503050406030204" pitchFamily="18" charset="0"/>
                            </a:rPr>
                            <m:t>𝑨</m:t>
                          </m:r>
                          <m:r>
                            <a:rPr lang="en-US" sz="3200" b="1" i="1">
                              <a:solidFill>
                                <a:srgbClr val="FF0000"/>
                              </a:solidFill>
                              <a:latin typeface="Cambria Math" panose="02040503050406030204" pitchFamily="18" charset="0"/>
                            </a:rPr>
                            <m:t>+</m:t>
                          </m:r>
                          <m:r>
                            <a:rPr lang="en-US" sz="3200" b="1" i="1">
                              <a:solidFill>
                                <a:srgbClr val="FF0000"/>
                              </a:solidFill>
                              <a:latin typeface="Cambria Math" panose="02040503050406030204" pitchFamily="18" charset="0"/>
                            </a:rPr>
                            <m:t>𝑩</m:t>
                          </m:r>
                        </m:e>
                      </m:d>
                    </m:oMath>
                  </m:oMathPara>
                </a14:m>
                <a:endParaRPr lang="en-US" sz="1800" dirty="0">
                  <a:solidFill>
                    <a:srgbClr val="000099"/>
                  </a:solidFill>
                  <a:latin typeface="Times New Roman" panose="02020603050405020304" pitchFamily="18" charset="0"/>
                  <a:cs typeface="Times New Roman" panose="02020603050405020304" pitchFamily="18" charset="0"/>
                </a:endParaRPr>
              </a:p>
            </p:txBody>
          </p:sp>
        </mc:Choice>
        <mc:Fallback xmlns="">
          <p:sp>
            <p:nvSpPr>
              <p:cNvPr id="22" name="Rectangle: Rounded Corners 21">
                <a:extLst>
                  <a:ext uri="{FF2B5EF4-FFF2-40B4-BE49-F238E27FC236}">
                    <a16:creationId xmlns:a16="http://schemas.microsoft.com/office/drawing/2014/main" id="{72F6B8CB-B723-7475-8AD1-CAB1E3B67240}"/>
                  </a:ext>
                </a:extLst>
              </p:cNvPr>
              <p:cNvSpPr>
                <a:spLocks noRot="1" noChangeAspect="1" noMove="1" noResize="1" noEditPoints="1" noAdjustHandles="1" noChangeArrowheads="1" noChangeShapeType="1" noTextEdit="1"/>
              </p:cNvSpPr>
              <p:nvPr/>
            </p:nvSpPr>
            <p:spPr>
              <a:xfrm>
                <a:off x="259975" y="2766534"/>
                <a:ext cx="5164853" cy="1469091"/>
              </a:xfrm>
              <a:prstGeom prst="roundRect">
                <a:avLst/>
              </a:prstGeom>
              <a:blipFill>
                <a:blip r:embed="rId2"/>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C29660FD-2FE3-8964-892F-AECA03E5FBC9}"/>
                  </a:ext>
                </a:extLst>
              </p:cNvPr>
              <p:cNvSpPr/>
              <p:nvPr/>
            </p:nvSpPr>
            <p:spPr>
              <a:xfrm>
                <a:off x="3135703" y="4529528"/>
                <a:ext cx="5625234" cy="149337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2400" b="1" dirty="0">
                    <a:solidFill>
                      <a:srgbClr val="000099"/>
                    </a:solidFill>
                    <a:latin typeface="Times New Roman" panose="02020603050405020304" pitchFamily="18" charset="0"/>
                    <a:cs typeface="Times New Roman" panose="02020603050405020304" pitchFamily="18" charset="0"/>
                  </a:rPr>
                  <a:t>BÌNH PHƯƠNG CỦA MỘT TỔNG</a:t>
                </a:r>
                <a:endParaRPr lang="en-US" sz="2400" dirty="0">
                  <a:solidFill>
                    <a:srgbClr val="000099"/>
                  </a:solidFill>
                  <a:latin typeface="Times New Roman" panose="02020603050405020304" pitchFamily="18" charset="0"/>
                  <a:cs typeface="Times New Roman" panose="02020603050405020304" pitchFamily="18" charset="0"/>
                </a:endParaRPr>
              </a:p>
              <a:p>
                <a:pPr lvl="0" algn="ctr"/>
                <a14:m>
                  <m:oMathPara xmlns:m="http://schemas.openxmlformats.org/officeDocument/2006/math">
                    <m:oMathParaPr>
                      <m:jc m:val="centerGroup"/>
                    </m:oMathParaPr>
                    <m:oMath xmlns:m="http://schemas.openxmlformats.org/officeDocument/2006/math">
                      <m:sSup>
                        <m:sSupPr>
                          <m:ctrlPr>
                            <a:rPr lang="en-US" sz="3200" b="1" i="1" smtClean="0">
                              <a:solidFill>
                                <a:srgbClr val="FF0000"/>
                              </a:solidFill>
                              <a:latin typeface="Cambria Math" panose="02040503050406030204" pitchFamily="18" charset="0"/>
                            </a:rPr>
                          </m:ctrlPr>
                        </m:sSupPr>
                        <m:e>
                          <m:d>
                            <m:dPr>
                              <m:ctrlPr>
                                <a:rPr lang="en-US" sz="3200" b="1" i="1">
                                  <a:solidFill>
                                    <a:srgbClr val="FF0000"/>
                                  </a:solidFill>
                                  <a:latin typeface="Cambria Math" panose="02040503050406030204" pitchFamily="18" charset="0"/>
                                </a:rPr>
                              </m:ctrlPr>
                            </m:dPr>
                            <m:e>
                              <m:r>
                                <a:rPr lang="en-US" sz="3200" b="1" i="1">
                                  <a:solidFill>
                                    <a:srgbClr val="FF0000"/>
                                  </a:solidFill>
                                  <a:latin typeface="Cambria Math" panose="02040503050406030204" pitchFamily="18" charset="0"/>
                                </a:rPr>
                                <m:t>𝑨</m:t>
                              </m:r>
                              <m:r>
                                <a:rPr lang="en-US" sz="3200" b="1" i="1">
                                  <a:solidFill>
                                    <a:srgbClr val="FF0000"/>
                                  </a:solidFill>
                                  <a:latin typeface="Cambria Math" panose="02040503050406030204" pitchFamily="18" charset="0"/>
                                </a:rPr>
                                <m:t>+</m:t>
                              </m:r>
                              <m:r>
                                <a:rPr lang="en-US" sz="3200" b="1" i="1">
                                  <a:solidFill>
                                    <a:srgbClr val="FF0000"/>
                                  </a:solidFill>
                                  <a:latin typeface="Cambria Math" panose="02040503050406030204" pitchFamily="18" charset="0"/>
                                </a:rPr>
                                <m:t>𝑩</m:t>
                              </m:r>
                            </m:e>
                          </m:d>
                        </m:e>
                        <m:sup>
                          <m:r>
                            <a:rPr lang="en-US" sz="3200" b="1" i="1">
                              <a:solidFill>
                                <a:srgbClr val="FF0000"/>
                              </a:solidFill>
                              <a:latin typeface="Cambria Math" panose="02040503050406030204" pitchFamily="18" charset="0"/>
                            </a:rPr>
                            <m:t>𝟐</m:t>
                          </m:r>
                        </m:sup>
                      </m:sSup>
                      <m:r>
                        <a:rPr lang="en-US" sz="3200" b="1" i="1">
                          <a:solidFill>
                            <a:srgbClr val="FF0000"/>
                          </a:solidFill>
                          <a:latin typeface="Cambria Math" panose="02040503050406030204" pitchFamily="18" charset="0"/>
                        </a:rPr>
                        <m:t>=</m:t>
                      </m:r>
                      <m:sSup>
                        <m:sSupPr>
                          <m:ctrlPr>
                            <a:rPr lang="en-US" sz="3200" b="1" i="1">
                              <a:solidFill>
                                <a:srgbClr val="FF0000"/>
                              </a:solidFill>
                              <a:latin typeface="Cambria Math" panose="02040503050406030204" pitchFamily="18" charset="0"/>
                            </a:rPr>
                          </m:ctrlPr>
                        </m:sSupPr>
                        <m:e>
                          <m:r>
                            <a:rPr lang="en-US" sz="3200" b="1" i="1">
                              <a:solidFill>
                                <a:srgbClr val="FF0000"/>
                              </a:solidFill>
                              <a:latin typeface="Cambria Math" panose="02040503050406030204" pitchFamily="18" charset="0"/>
                            </a:rPr>
                            <m:t>𝑨</m:t>
                          </m:r>
                        </m:e>
                        <m:sup>
                          <m:r>
                            <a:rPr lang="en-US" sz="3200" b="1" i="1">
                              <a:solidFill>
                                <a:srgbClr val="FF0000"/>
                              </a:solidFill>
                              <a:latin typeface="Cambria Math" panose="02040503050406030204" pitchFamily="18" charset="0"/>
                            </a:rPr>
                            <m:t>𝟐</m:t>
                          </m:r>
                        </m:sup>
                      </m:sSup>
                      <m:r>
                        <a:rPr lang="en-US" sz="3200" b="1" i="1">
                          <a:solidFill>
                            <a:srgbClr val="FF0000"/>
                          </a:solidFill>
                          <a:latin typeface="Cambria Math" panose="02040503050406030204" pitchFamily="18" charset="0"/>
                        </a:rPr>
                        <m:t>+</m:t>
                      </m:r>
                      <m:r>
                        <a:rPr lang="en-US" sz="3200" b="1" i="1">
                          <a:solidFill>
                            <a:srgbClr val="FF0000"/>
                          </a:solidFill>
                          <a:latin typeface="Cambria Math" panose="02040503050406030204" pitchFamily="18" charset="0"/>
                        </a:rPr>
                        <m:t>𝟐</m:t>
                      </m:r>
                      <m:r>
                        <a:rPr lang="en-US" sz="3200" b="1" i="1">
                          <a:solidFill>
                            <a:srgbClr val="FF0000"/>
                          </a:solidFill>
                          <a:latin typeface="Cambria Math" panose="02040503050406030204" pitchFamily="18" charset="0"/>
                        </a:rPr>
                        <m:t>𝑨𝑩</m:t>
                      </m:r>
                      <m:r>
                        <a:rPr lang="en-US" sz="3200" b="1" i="1">
                          <a:solidFill>
                            <a:srgbClr val="FF0000"/>
                          </a:solidFill>
                          <a:latin typeface="Cambria Math" panose="02040503050406030204" pitchFamily="18" charset="0"/>
                        </a:rPr>
                        <m:t>+</m:t>
                      </m:r>
                      <m:sSup>
                        <m:sSupPr>
                          <m:ctrlPr>
                            <a:rPr lang="en-US" sz="3200" b="1" i="1">
                              <a:solidFill>
                                <a:srgbClr val="FF0000"/>
                              </a:solidFill>
                              <a:latin typeface="Cambria Math" panose="02040503050406030204" pitchFamily="18" charset="0"/>
                            </a:rPr>
                          </m:ctrlPr>
                        </m:sSupPr>
                        <m:e>
                          <m:r>
                            <a:rPr lang="en-US" sz="3200" b="1" i="1">
                              <a:solidFill>
                                <a:srgbClr val="FF0000"/>
                              </a:solidFill>
                              <a:latin typeface="Cambria Math" panose="02040503050406030204" pitchFamily="18" charset="0"/>
                            </a:rPr>
                            <m:t>𝑩</m:t>
                          </m:r>
                        </m:e>
                        <m:sup>
                          <m:r>
                            <a:rPr lang="en-US" sz="3200" b="1" i="1">
                              <a:solidFill>
                                <a:srgbClr val="FF0000"/>
                              </a:solidFill>
                              <a:latin typeface="Cambria Math" panose="02040503050406030204" pitchFamily="18" charset="0"/>
                            </a:rPr>
                            <m:t>𝟐</m:t>
                          </m:r>
                        </m:sup>
                      </m:sSup>
                    </m:oMath>
                  </m:oMathPara>
                </a14:m>
                <a:endParaRPr lang="en-US" sz="32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23" name="Rectangle: Rounded Corners 22">
                <a:extLst>
                  <a:ext uri="{FF2B5EF4-FFF2-40B4-BE49-F238E27FC236}">
                    <a16:creationId xmlns:a16="http://schemas.microsoft.com/office/drawing/2014/main" id="{C29660FD-2FE3-8964-892F-AECA03E5FBC9}"/>
                  </a:ext>
                </a:extLst>
              </p:cNvPr>
              <p:cNvSpPr>
                <a:spLocks noRot="1" noChangeAspect="1" noMove="1" noResize="1" noEditPoints="1" noAdjustHandles="1" noChangeArrowheads="1" noChangeShapeType="1" noTextEdit="1"/>
              </p:cNvSpPr>
              <p:nvPr/>
            </p:nvSpPr>
            <p:spPr>
              <a:xfrm>
                <a:off x="3135703" y="4529528"/>
                <a:ext cx="5625234" cy="1493370"/>
              </a:xfrm>
              <a:prstGeom prst="roundRect">
                <a:avLst/>
              </a:prstGeom>
              <a:blipFill>
                <a:blip r:embed="rId3"/>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4" name="Rectangle: Rounded Corners 23">
                <a:extLst>
                  <a:ext uri="{FF2B5EF4-FFF2-40B4-BE49-F238E27FC236}">
                    <a16:creationId xmlns:a16="http://schemas.microsoft.com/office/drawing/2014/main" id="{14DD5EF7-35AB-6DDA-9B0D-D81E44CA226E}"/>
                  </a:ext>
                </a:extLst>
              </p:cNvPr>
              <p:cNvSpPr/>
              <p:nvPr/>
            </p:nvSpPr>
            <p:spPr>
              <a:xfrm>
                <a:off x="6625391" y="2751219"/>
                <a:ext cx="5306633" cy="149972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15000"/>
                  </a:lnSpc>
                  <a:spcAft>
                    <a:spcPts val="600"/>
                  </a:spcAft>
                </a:pPr>
                <a:r>
                  <a:rPr lang="en-US" sz="2400" b="1" kern="100" dirty="0">
                    <a:solidFill>
                      <a:srgbClr val="000099"/>
                    </a:solidFill>
                    <a:effectLst/>
                    <a:latin typeface="Times New Roman" panose="02020603050405020304" pitchFamily="18" charset="0"/>
                    <a:ea typeface="Times New Roman" panose="02020603050405020304" pitchFamily="18" charset="0"/>
                  </a:rPr>
                  <a:t>BÌNH PHƯƠNG CỦA MỘT HIỆU</a:t>
                </a:r>
                <a:endParaRPr lang="en-US" sz="2400" kern="100" dirty="0">
                  <a:solidFill>
                    <a:srgbClr val="000099"/>
                  </a:solidFill>
                  <a:effectLst/>
                  <a:latin typeface="Times New Roman" panose="02020603050405020304" pitchFamily="18" charset="0"/>
                  <a:ea typeface="Calibri" panose="020F0502020204030204" pitchFamily="34" charset="0"/>
                </a:endParaRPr>
              </a:p>
              <a:p>
                <a:pPr algn="ctr">
                  <a:lnSpc>
                    <a:spcPct val="115000"/>
                  </a:lnSpc>
                  <a:spcAft>
                    <a:spcPts val="600"/>
                  </a:spcAft>
                </a:pPr>
                <a14:m>
                  <m:oMathPara xmlns:m="http://schemas.openxmlformats.org/officeDocument/2006/math">
                    <m:oMathParaPr>
                      <m:jc m:val="centerGroup"/>
                    </m:oMathParaPr>
                    <m:oMath xmlns:m="http://schemas.openxmlformats.org/officeDocument/2006/math">
                      <m:sSup>
                        <m:sSupPr>
                          <m:ctrlPr>
                            <a:rPr lang="en-US" sz="3200" b="1" i="1" kern="100" smtClean="0">
                              <a:solidFill>
                                <a:srgbClr val="FF0000"/>
                              </a:solidFill>
                              <a:effectLst/>
                              <a:latin typeface="Cambria Math" panose="02040503050406030204" pitchFamily="18" charset="0"/>
                              <a:ea typeface="Calibri" panose="020F0502020204030204" pitchFamily="34" charset="0"/>
                            </a:rPr>
                          </m:ctrlPr>
                        </m:sSupPr>
                        <m:e>
                          <m:d>
                            <m:dPr>
                              <m:ctrlPr>
                                <a:rPr lang="en-US" sz="3200" b="1" i="1" kern="100">
                                  <a:solidFill>
                                    <a:srgbClr val="FF0000"/>
                                  </a:solidFill>
                                  <a:effectLst/>
                                  <a:latin typeface="Cambria Math" panose="02040503050406030204" pitchFamily="18" charset="0"/>
                                  <a:ea typeface="Calibri" panose="020F0502020204030204" pitchFamily="34" charset="0"/>
                                </a:rPr>
                              </m:ctrlPr>
                            </m:dPr>
                            <m:e>
                              <m:r>
                                <a:rPr lang="en-US" sz="3200" b="1" i="1" kern="100">
                                  <a:solidFill>
                                    <a:srgbClr val="FF0000"/>
                                  </a:solidFill>
                                  <a:effectLst/>
                                  <a:latin typeface="Cambria Math" panose="02040503050406030204" pitchFamily="18" charset="0"/>
                                  <a:ea typeface="Calibri" panose="020F0502020204030204" pitchFamily="34" charset="0"/>
                                </a:rPr>
                                <m:t>𝑨</m:t>
                              </m:r>
                              <m:r>
                                <a:rPr lang="en-US" sz="3200" b="1" i="1" kern="100">
                                  <a:solidFill>
                                    <a:srgbClr val="FF0000"/>
                                  </a:solidFill>
                                  <a:effectLst/>
                                  <a:latin typeface="Cambria Math" panose="02040503050406030204" pitchFamily="18" charset="0"/>
                                  <a:ea typeface="Calibri" panose="020F0502020204030204" pitchFamily="34" charset="0"/>
                                </a:rPr>
                                <m:t>−</m:t>
                              </m:r>
                              <m:r>
                                <a:rPr lang="en-US" sz="3200" b="1" i="1" kern="100">
                                  <a:solidFill>
                                    <a:srgbClr val="FF0000"/>
                                  </a:solidFill>
                                  <a:effectLst/>
                                  <a:latin typeface="Cambria Math" panose="02040503050406030204" pitchFamily="18" charset="0"/>
                                  <a:ea typeface="Calibri" panose="020F0502020204030204" pitchFamily="34" charset="0"/>
                                </a:rPr>
                                <m:t>𝑩</m:t>
                              </m:r>
                            </m:e>
                          </m:d>
                        </m:e>
                        <m:sup>
                          <m:r>
                            <a:rPr lang="en-US" sz="3200" b="1" i="1" kern="100">
                              <a:solidFill>
                                <a:srgbClr val="FF0000"/>
                              </a:solidFill>
                              <a:effectLst/>
                              <a:latin typeface="Cambria Math" panose="02040503050406030204" pitchFamily="18" charset="0"/>
                              <a:ea typeface="Calibri" panose="020F0502020204030204" pitchFamily="34" charset="0"/>
                            </a:rPr>
                            <m:t>𝟐</m:t>
                          </m:r>
                        </m:sup>
                      </m:sSup>
                      <m:r>
                        <a:rPr lang="en-US" sz="3200" b="1" i="1" kern="100">
                          <a:solidFill>
                            <a:srgbClr val="FF0000"/>
                          </a:solidFill>
                          <a:effectLst/>
                          <a:latin typeface="Cambria Math" panose="02040503050406030204" pitchFamily="18" charset="0"/>
                          <a:ea typeface="Calibri" panose="020F0502020204030204" pitchFamily="34" charset="0"/>
                        </a:rPr>
                        <m:t>=</m:t>
                      </m:r>
                      <m:sSup>
                        <m:sSupPr>
                          <m:ctrlPr>
                            <a:rPr lang="en-US" sz="3200" b="1" i="1" kern="100">
                              <a:solidFill>
                                <a:srgbClr val="FF0000"/>
                              </a:solidFill>
                              <a:effectLst/>
                              <a:latin typeface="Cambria Math" panose="02040503050406030204" pitchFamily="18" charset="0"/>
                              <a:ea typeface="Calibri" panose="020F0502020204030204" pitchFamily="34" charset="0"/>
                            </a:rPr>
                          </m:ctrlPr>
                        </m:sSupPr>
                        <m:e>
                          <m:r>
                            <a:rPr lang="en-US" sz="3200" b="1" i="1" kern="100">
                              <a:solidFill>
                                <a:srgbClr val="FF0000"/>
                              </a:solidFill>
                              <a:effectLst/>
                              <a:latin typeface="Cambria Math" panose="02040503050406030204" pitchFamily="18" charset="0"/>
                              <a:ea typeface="Calibri" panose="020F0502020204030204" pitchFamily="34" charset="0"/>
                            </a:rPr>
                            <m:t>𝑨</m:t>
                          </m:r>
                        </m:e>
                        <m:sup>
                          <m:r>
                            <a:rPr lang="en-US" sz="3200" b="1" i="1" kern="100">
                              <a:solidFill>
                                <a:srgbClr val="FF0000"/>
                              </a:solidFill>
                              <a:effectLst/>
                              <a:latin typeface="Cambria Math" panose="02040503050406030204" pitchFamily="18" charset="0"/>
                              <a:ea typeface="Calibri" panose="020F0502020204030204" pitchFamily="34" charset="0"/>
                            </a:rPr>
                            <m:t>𝟐</m:t>
                          </m:r>
                        </m:sup>
                      </m:sSup>
                      <m:r>
                        <a:rPr lang="en-US" sz="3200" b="1" i="1" kern="100">
                          <a:solidFill>
                            <a:srgbClr val="FF0000"/>
                          </a:solidFill>
                          <a:effectLst/>
                          <a:latin typeface="Cambria Math" panose="02040503050406030204" pitchFamily="18" charset="0"/>
                          <a:ea typeface="Calibri" panose="020F0502020204030204" pitchFamily="34" charset="0"/>
                        </a:rPr>
                        <m:t>−</m:t>
                      </m:r>
                      <m:r>
                        <a:rPr lang="en-US" sz="3200" b="1" i="1" kern="100">
                          <a:solidFill>
                            <a:srgbClr val="FF0000"/>
                          </a:solidFill>
                          <a:effectLst/>
                          <a:latin typeface="Cambria Math" panose="02040503050406030204" pitchFamily="18" charset="0"/>
                          <a:ea typeface="Calibri" panose="020F0502020204030204" pitchFamily="34" charset="0"/>
                        </a:rPr>
                        <m:t>𝟐</m:t>
                      </m:r>
                      <m:r>
                        <a:rPr lang="en-US" sz="3200" b="1" i="1" kern="100">
                          <a:solidFill>
                            <a:srgbClr val="FF0000"/>
                          </a:solidFill>
                          <a:effectLst/>
                          <a:latin typeface="Cambria Math" panose="02040503050406030204" pitchFamily="18" charset="0"/>
                          <a:ea typeface="Calibri" panose="020F0502020204030204" pitchFamily="34" charset="0"/>
                        </a:rPr>
                        <m:t>𝑨𝑩</m:t>
                      </m:r>
                      <m:r>
                        <a:rPr lang="en-US" sz="3200" b="1" i="1" kern="100">
                          <a:solidFill>
                            <a:srgbClr val="FF0000"/>
                          </a:solidFill>
                          <a:effectLst/>
                          <a:latin typeface="Cambria Math" panose="02040503050406030204" pitchFamily="18" charset="0"/>
                          <a:ea typeface="Calibri" panose="020F0502020204030204" pitchFamily="34" charset="0"/>
                        </a:rPr>
                        <m:t>+</m:t>
                      </m:r>
                      <m:sSup>
                        <m:sSupPr>
                          <m:ctrlPr>
                            <a:rPr lang="en-US" sz="3200" b="1" i="1" kern="100">
                              <a:solidFill>
                                <a:srgbClr val="FF0000"/>
                              </a:solidFill>
                              <a:effectLst/>
                              <a:latin typeface="Cambria Math" panose="02040503050406030204" pitchFamily="18" charset="0"/>
                              <a:ea typeface="Calibri" panose="020F0502020204030204" pitchFamily="34" charset="0"/>
                            </a:rPr>
                          </m:ctrlPr>
                        </m:sSupPr>
                        <m:e>
                          <m:r>
                            <a:rPr lang="en-US" sz="3200" b="1" i="1" kern="100">
                              <a:solidFill>
                                <a:srgbClr val="FF0000"/>
                              </a:solidFill>
                              <a:effectLst/>
                              <a:latin typeface="Cambria Math" panose="02040503050406030204" pitchFamily="18" charset="0"/>
                              <a:ea typeface="Calibri" panose="020F0502020204030204" pitchFamily="34" charset="0"/>
                            </a:rPr>
                            <m:t>𝑩</m:t>
                          </m:r>
                        </m:e>
                        <m:sup>
                          <m:r>
                            <a:rPr lang="en-US" sz="3200" b="1" i="1" kern="100">
                              <a:solidFill>
                                <a:srgbClr val="FF0000"/>
                              </a:solidFill>
                              <a:effectLst/>
                              <a:latin typeface="Cambria Math" panose="02040503050406030204" pitchFamily="18" charset="0"/>
                              <a:ea typeface="Calibri" panose="020F0502020204030204" pitchFamily="34" charset="0"/>
                            </a:rPr>
                            <m:t>𝟐</m:t>
                          </m:r>
                        </m:sup>
                      </m:sSup>
                    </m:oMath>
                  </m:oMathPara>
                </a14:m>
                <a:endParaRPr lang="en-US" sz="1800" kern="100" dirty="0">
                  <a:solidFill>
                    <a:srgbClr val="000099"/>
                  </a:solidFill>
                  <a:effectLst/>
                  <a:latin typeface="Times New Roman" panose="02020603050405020304" pitchFamily="18" charset="0"/>
                  <a:ea typeface="Calibri" panose="020F0502020204030204" pitchFamily="34" charset="0"/>
                </a:endParaRPr>
              </a:p>
              <a:p>
                <a:pPr algn="ctr">
                  <a:lnSpc>
                    <a:spcPct val="115000"/>
                  </a:lnSpc>
                  <a:spcAft>
                    <a:spcPts val="600"/>
                  </a:spcAft>
                  <a:tabLst>
                    <a:tab pos="1288415" algn="l"/>
                  </a:tabLst>
                </a:pPr>
                <a:r>
                  <a:rPr lang="en-US" sz="1800" kern="100" dirty="0">
                    <a:solidFill>
                      <a:srgbClr val="000099"/>
                    </a:solidFill>
                    <a:effectLst/>
                    <a:latin typeface="Times New Roman" panose="02020603050405020304" pitchFamily="18" charset="0"/>
                    <a:ea typeface="Times New Roman" panose="02020603050405020304" pitchFamily="18" charset="0"/>
                  </a:rPr>
                  <a:t> </a:t>
                </a:r>
                <a:endParaRPr lang="en-US" sz="1800" kern="100" dirty="0">
                  <a:solidFill>
                    <a:srgbClr val="000099"/>
                  </a:solidFill>
                  <a:effectLst/>
                  <a:latin typeface="Times New Roman" panose="02020603050405020304" pitchFamily="18" charset="0"/>
                  <a:ea typeface="Calibri" panose="020F0502020204030204" pitchFamily="34" charset="0"/>
                </a:endParaRPr>
              </a:p>
            </p:txBody>
          </p:sp>
        </mc:Choice>
        <mc:Fallback xmlns="">
          <p:sp>
            <p:nvSpPr>
              <p:cNvPr id="24" name="Rectangle: Rounded Corners 23">
                <a:extLst>
                  <a:ext uri="{FF2B5EF4-FFF2-40B4-BE49-F238E27FC236}">
                    <a16:creationId xmlns:a16="http://schemas.microsoft.com/office/drawing/2014/main" id="{14DD5EF7-35AB-6DDA-9B0D-D81E44CA226E}"/>
                  </a:ext>
                </a:extLst>
              </p:cNvPr>
              <p:cNvSpPr>
                <a:spLocks noRot="1" noChangeAspect="1" noMove="1" noResize="1" noEditPoints="1" noAdjustHandles="1" noChangeArrowheads="1" noChangeShapeType="1" noTextEdit="1"/>
              </p:cNvSpPr>
              <p:nvPr/>
            </p:nvSpPr>
            <p:spPr>
              <a:xfrm>
                <a:off x="6625391" y="2751219"/>
                <a:ext cx="5306633" cy="1499720"/>
              </a:xfrm>
              <a:prstGeom prst="roundRect">
                <a:avLst/>
              </a:prstGeom>
              <a:blipFill>
                <a:blip r:embed="rId4"/>
                <a:stretch>
                  <a:fillRect t="-2008"/>
                </a:stretch>
              </a:blipFill>
            </p:spPr>
            <p:txBody>
              <a:bodyPr/>
              <a:lstStyle/>
              <a:p>
                <a:r>
                  <a:rPr lang="vi-VN">
                    <a:noFill/>
                  </a:rPr>
                  <a:t> </a:t>
                </a:r>
              </a:p>
            </p:txBody>
          </p:sp>
        </mc:Fallback>
      </mc:AlternateContent>
      <p:cxnSp>
        <p:nvCxnSpPr>
          <p:cNvPr id="28" name="Straight Connector 27">
            <a:extLst>
              <a:ext uri="{FF2B5EF4-FFF2-40B4-BE49-F238E27FC236}">
                <a16:creationId xmlns:a16="http://schemas.microsoft.com/office/drawing/2014/main" id="{1AD93635-4F3A-AE43-DBEC-E89688EE4EDD}"/>
              </a:ext>
            </a:extLst>
          </p:cNvPr>
          <p:cNvCxnSpPr/>
          <p:nvPr/>
        </p:nvCxnSpPr>
        <p:spPr>
          <a:xfrm>
            <a:off x="9223269" y="2047431"/>
            <a:ext cx="0" cy="692897"/>
          </a:xfrm>
          <a:prstGeom prst="line">
            <a:avLst/>
          </a:prstGeom>
          <a:ln w="57150">
            <a:solidFill>
              <a:srgbClr val="FF0000">
                <a:alpha val="6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F7C8923-6DDE-12D4-CB8C-E42CC2CC2477}"/>
              </a:ext>
            </a:extLst>
          </p:cNvPr>
          <p:cNvCxnSpPr>
            <a:cxnSpLocks/>
          </p:cNvCxnSpPr>
          <p:nvPr/>
        </p:nvCxnSpPr>
        <p:spPr>
          <a:xfrm>
            <a:off x="2657330" y="2012400"/>
            <a:ext cx="6581981" cy="51073"/>
          </a:xfrm>
          <a:prstGeom prst="line">
            <a:avLst/>
          </a:prstGeom>
          <a:ln w="57150">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A4F70C5-1C28-19EA-0746-E36ECFCFF15C}"/>
              </a:ext>
            </a:extLst>
          </p:cNvPr>
          <p:cNvCxnSpPr>
            <a:cxnSpLocks/>
            <a:stCxn id="4" idx="2"/>
          </p:cNvCxnSpPr>
          <p:nvPr/>
        </p:nvCxnSpPr>
        <p:spPr>
          <a:xfrm flipH="1">
            <a:off x="5929217" y="1018800"/>
            <a:ext cx="86573" cy="3466254"/>
          </a:xfrm>
          <a:prstGeom prst="line">
            <a:avLst/>
          </a:prstGeom>
          <a:ln w="57150">
            <a:solidFill>
              <a:srgbClr val="FF0000">
                <a:alpha val="6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C612822-A6A3-E94B-2DDB-0B06703BD60D}"/>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9" name="Group 28">
            <a:extLst>
              <a:ext uri="{FF2B5EF4-FFF2-40B4-BE49-F238E27FC236}">
                <a16:creationId xmlns:a16="http://schemas.microsoft.com/office/drawing/2014/main" id="{C485B4CD-D3F7-AC7D-39F3-4F42107966D2}"/>
              </a:ext>
            </a:extLst>
          </p:cNvPr>
          <p:cNvGrpSpPr/>
          <p:nvPr/>
        </p:nvGrpSpPr>
        <p:grpSpPr>
          <a:xfrm>
            <a:off x="2673372" y="1066926"/>
            <a:ext cx="3342418" cy="1670394"/>
            <a:chOff x="2673372" y="1066926"/>
            <a:chExt cx="3342418" cy="1670394"/>
          </a:xfrm>
        </p:grpSpPr>
        <p:cxnSp>
          <p:nvCxnSpPr>
            <p:cNvPr id="34" name="Straight Connector 33">
              <a:extLst>
                <a:ext uri="{FF2B5EF4-FFF2-40B4-BE49-F238E27FC236}">
                  <a16:creationId xmlns:a16="http://schemas.microsoft.com/office/drawing/2014/main" id="{389E8314-53DA-5180-03AA-F3BBDBA1C453}"/>
                </a:ext>
              </a:extLst>
            </p:cNvPr>
            <p:cNvCxnSpPr>
              <a:cxnSpLocks/>
            </p:cNvCxnSpPr>
            <p:nvPr/>
          </p:nvCxnSpPr>
          <p:spPr>
            <a:xfrm>
              <a:off x="2689414" y="1986190"/>
              <a:ext cx="0" cy="751130"/>
            </a:xfrm>
            <a:prstGeom prst="line">
              <a:avLst/>
            </a:prstGeom>
            <a:ln w="57150">
              <a:solidFill>
                <a:srgbClr val="FF0000">
                  <a:alpha val="60000"/>
                </a:srgb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E7DAC2F7-CEDD-BC43-7F04-726F7AF4BF76}"/>
                </a:ext>
              </a:extLst>
            </p:cNvPr>
            <p:cNvGrpSpPr/>
            <p:nvPr/>
          </p:nvGrpSpPr>
          <p:grpSpPr>
            <a:xfrm>
              <a:off x="2673372" y="1066926"/>
              <a:ext cx="3342418" cy="1044673"/>
              <a:chOff x="2673372" y="1018800"/>
              <a:chExt cx="3342418" cy="1044673"/>
            </a:xfrm>
          </p:grpSpPr>
          <p:cxnSp>
            <p:nvCxnSpPr>
              <p:cNvPr id="15" name="Straight Connector 14">
                <a:extLst>
                  <a:ext uri="{FF2B5EF4-FFF2-40B4-BE49-F238E27FC236}">
                    <a16:creationId xmlns:a16="http://schemas.microsoft.com/office/drawing/2014/main" id="{8A22060D-1430-0899-7161-A5F474369EBC}"/>
                  </a:ext>
                </a:extLst>
              </p:cNvPr>
              <p:cNvCxnSpPr>
                <a:cxnSpLocks/>
              </p:cNvCxnSpPr>
              <p:nvPr/>
            </p:nvCxnSpPr>
            <p:spPr>
              <a:xfrm>
                <a:off x="2673372" y="1954106"/>
                <a:ext cx="3299131" cy="26660"/>
              </a:xfrm>
              <a:prstGeom prst="line">
                <a:avLst/>
              </a:prstGeom>
              <a:ln w="57150">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84E3116-F9EE-967F-7E58-7EE91BE09D57}"/>
                  </a:ext>
                </a:extLst>
              </p:cNvPr>
              <p:cNvCxnSpPr>
                <a:cxnSpLocks/>
                <a:stCxn id="4" idx="2"/>
              </p:cNvCxnSpPr>
              <p:nvPr/>
            </p:nvCxnSpPr>
            <p:spPr>
              <a:xfrm flipH="1">
                <a:off x="6000465" y="1018800"/>
                <a:ext cx="15325" cy="1044673"/>
              </a:xfrm>
              <a:prstGeom prst="line">
                <a:avLst/>
              </a:prstGeom>
              <a:ln w="57150">
                <a:solidFill>
                  <a:srgbClr val="FF0000">
                    <a:alpha val="60000"/>
                  </a:srgb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5854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up)">
                                      <p:cBhvr>
                                        <p:cTn id="15" dur="500"/>
                                        <p:tgtEl>
                                          <p:spTgt spid="3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par>
                                <p:cTn id="24" presetID="22" presetClass="entr" presetSubtype="1"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up)">
                                      <p:cBhvr>
                                        <p:cTn id="26" dur="500"/>
                                        <p:tgtEl>
                                          <p:spTgt spid="2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9DAD0-312C-C601-27D9-B9D584EAC10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CB06DA2-2F31-EFEE-4138-8A78E941DB9B}"/>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9F489403-0EC4-7027-22D6-ED9C542955FF}"/>
              </a:ext>
            </a:extLst>
          </p:cNvPr>
          <p:cNvSpPr txBox="1"/>
          <p:nvPr/>
        </p:nvSpPr>
        <p:spPr>
          <a:xfrm>
            <a:off x="419531" y="1210084"/>
            <a:ext cx="9587669" cy="1938992"/>
          </a:xfrm>
          <a:prstGeom prst="rect">
            <a:avLst/>
          </a:prstGeom>
          <a:noFill/>
        </p:spPr>
        <p:txBody>
          <a:bodyPr wrap="square" rtlCol="0">
            <a:spAutoFit/>
          </a:bodyPr>
          <a:lstStyle/>
          <a:p>
            <a:r>
              <a:rPr lang="en-US" sz="4000" b="1" u="sng">
                <a:solidFill>
                  <a:srgbClr val="000099"/>
                </a:solidFill>
              </a:rPr>
              <a:t>Câu 1:</a:t>
            </a:r>
          </a:p>
          <a:p>
            <a:pPr marL="514350" indent="-514350">
              <a:buAutoNum type="alphaLcParenR"/>
            </a:pPr>
            <a:r>
              <a:rPr lang="en-US" sz="4000">
                <a:solidFill>
                  <a:srgbClr val="000099"/>
                </a:solidFill>
              </a:rPr>
              <a:t>Thực hiện phép nhân: (a + b)(a + b)</a:t>
            </a:r>
          </a:p>
          <a:p>
            <a:r>
              <a:rPr lang="en-US" sz="4000">
                <a:solidFill>
                  <a:srgbClr val="000099"/>
                </a:solidFill>
              </a:rPr>
              <a:t>b) So sánh: (a + b)</a:t>
            </a:r>
            <a:r>
              <a:rPr lang="en-US" sz="4000" baseline="30000">
                <a:solidFill>
                  <a:srgbClr val="000099"/>
                </a:solidFill>
              </a:rPr>
              <a:t>2</a:t>
            </a:r>
            <a:r>
              <a:rPr lang="en-US" sz="4000">
                <a:solidFill>
                  <a:srgbClr val="000099"/>
                </a:solidFill>
              </a:rPr>
              <a:t> và a</a:t>
            </a:r>
            <a:r>
              <a:rPr lang="en-US" sz="4000" baseline="30000">
                <a:solidFill>
                  <a:srgbClr val="000099"/>
                </a:solidFill>
              </a:rPr>
              <a:t>2</a:t>
            </a:r>
            <a:r>
              <a:rPr lang="en-US" sz="4000">
                <a:solidFill>
                  <a:srgbClr val="000099"/>
                </a:solidFill>
              </a:rPr>
              <a:t> + 2ab + b</a:t>
            </a:r>
            <a:r>
              <a:rPr lang="en-US" sz="4000" baseline="30000">
                <a:solidFill>
                  <a:srgbClr val="000099"/>
                </a:solidFill>
              </a:rPr>
              <a:t>2</a:t>
            </a:r>
            <a:endParaRPr lang="en-US" sz="4000">
              <a:solidFill>
                <a:srgbClr val="000099"/>
              </a:solidFill>
            </a:endParaRPr>
          </a:p>
        </p:txBody>
      </p:sp>
      <p:sp>
        <p:nvSpPr>
          <p:cNvPr id="6" name="TextBox 5">
            <a:extLst>
              <a:ext uri="{FF2B5EF4-FFF2-40B4-BE49-F238E27FC236}">
                <a16:creationId xmlns:a16="http://schemas.microsoft.com/office/drawing/2014/main" id="{7E762C7E-99C8-B6E6-3316-E540D1C5AE15}"/>
              </a:ext>
            </a:extLst>
          </p:cNvPr>
          <p:cNvSpPr txBox="1"/>
          <p:nvPr/>
        </p:nvSpPr>
        <p:spPr>
          <a:xfrm>
            <a:off x="5426707" y="625309"/>
            <a:ext cx="2560006" cy="584775"/>
          </a:xfrm>
          <a:prstGeom prst="rect">
            <a:avLst/>
          </a:prstGeom>
          <a:noFill/>
        </p:spPr>
        <p:txBody>
          <a:bodyPr wrap="square" rtlCol="0">
            <a:spAutoFit/>
          </a:bodyPr>
          <a:lstStyle/>
          <a:p>
            <a:r>
              <a:rPr lang="en-US" sz="3200" b="1">
                <a:solidFill>
                  <a:srgbClr val="FF0000"/>
                </a:solidFill>
              </a:rPr>
              <a:t>KIỂM TRA</a:t>
            </a:r>
            <a:endParaRPr lang="en-US" sz="3200" dirty="0">
              <a:solidFill>
                <a:srgbClr val="FF0000"/>
              </a:solidFill>
            </a:endParaRPr>
          </a:p>
        </p:txBody>
      </p:sp>
      <p:pic>
        <p:nvPicPr>
          <p:cNvPr id="5" name="Picture 4">
            <a:hlinkClick r:id="rId2" action="ppaction://hlinksldjump"/>
            <a:extLst>
              <a:ext uri="{FF2B5EF4-FFF2-40B4-BE49-F238E27FC236}">
                <a16:creationId xmlns:a16="http://schemas.microsoft.com/office/drawing/2014/main" id="{BB89E910-D427-8CFC-9324-83D38719EE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997553" y="4334951"/>
            <a:ext cx="2905124" cy="2227263"/>
          </a:xfrm>
          <a:prstGeom prst="rect">
            <a:avLst/>
          </a:prstGeom>
        </p:spPr>
      </p:pic>
      <p:sp>
        <p:nvSpPr>
          <p:cNvPr id="3" name="TextBox 2">
            <a:extLst>
              <a:ext uri="{FF2B5EF4-FFF2-40B4-BE49-F238E27FC236}">
                <a16:creationId xmlns:a16="http://schemas.microsoft.com/office/drawing/2014/main" id="{C8FCC9D1-5D0E-19D1-CF24-F26CA1EE5AC2}"/>
              </a:ext>
            </a:extLst>
          </p:cNvPr>
          <p:cNvSpPr txBox="1"/>
          <p:nvPr/>
        </p:nvSpPr>
        <p:spPr>
          <a:xfrm>
            <a:off x="419531" y="3149076"/>
            <a:ext cx="9587669" cy="1938992"/>
          </a:xfrm>
          <a:prstGeom prst="rect">
            <a:avLst/>
          </a:prstGeom>
          <a:noFill/>
        </p:spPr>
        <p:txBody>
          <a:bodyPr wrap="square" rtlCol="0">
            <a:spAutoFit/>
          </a:bodyPr>
          <a:lstStyle/>
          <a:p>
            <a:r>
              <a:rPr lang="en-US" sz="4000" b="1" u="sng">
                <a:solidFill>
                  <a:srgbClr val="000099"/>
                </a:solidFill>
              </a:rPr>
              <a:t>Câu 2:</a:t>
            </a:r>
          </a:p>
          <a:p>
            <a:pPr marL="514350" indent="-514350">
              <a:buAutoNum type="alphaLcParenR"/>
            </a:pPr>
            <a:r>
              <a:rPr lang="en-US" sz="4000">
                <a:solidFill>
                  <a:srgbClr val="000099"/>
                </a:solidFill>
              </a:rPr>
              <a:t>Thực hiện phép nhân: (a - b)(a - b)</a:t>
            </a:r>
          </a:p>
          <a:p>
            <a:r>
              <a:rPr lang="en-US" sz="4000">
                <a:solidFill>
                  <a:srgbClr val="000099"/>
                </a:solidFill>
              </a:rPr>
              <a:t>b) So sánh: (a - b)</a:t>
            </a:r>
            <a:r>
              <a:rPr lang="en-US" sz="4000" baseline="30000">
                <a:solidFill>
                  <a:srgbClr val="000099"/>
                </a:solidFill>
              </a:rPr>
              <a:t>2</a:t>
            </a:r>
            <a:r>
              <a:rPr lang="en-US" sz="4000">
                <a:solidFill>
                  <a:srgbClr val="000099"/>
                </a:solidFill>
              </a:rPr>
              <a:t> và a</a:t>
            </a:r>
            <a:r>
              <a:rPr lang="en-US" sz="4000" baseline="30000">
                <a:solidFill>
                  <a:srgbClr val="000099"/>
                </a:solidFill>
              </a:rPr>
              <a:t>2</a:t>
            </a:r>
            <a:r>
              <a:rPr lang="en-US" sz="4000">
                <a:solidFill>
                  <a:srgbClr val="000099"/>
                </a:solidFill>
              </a:rPr>
              <a:t> - 2ab + b</a:t>
            </a:r>
            <a:r>
              <a:rPr lang="en-US" sz="4000" baseline="30000">
                <a:solidFill>
                  <a:srgbClr val="000099"/>
                </a:solidFill>
              </a:rPr>
              <a:t>2</a:t>
            </a:r>
            <a:endParaRPr lang="en-US" sz="4000">
              <a:solidFill>
                <a:srgbClr val="000099"/>
              </a:solidFill>
            </a:endParaRPr>
          </a:p>
        </p:txBody>
      </p:sp>
    </p:spTree>
    <p:extLst>
      <p:ext uri="{BB962C8B-B14F-4D97-AF65-F5344CB8AC3E}">
        <p14:creationId xmlns:p14="http://schemas.microsoft.com/office/powerpoint/2010/main" val="3955310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C9B914-FF17-60E9-B380-451979EABF27}"/>
              </a:ext>
            </a:extLst>
          </p:cNvPr>
          <p:cNvSpPr txBox="1"/>
          <p:nvPr/>
        </p:nvSpPr>
        <p:spPr>
          <a:xfrm>
            <a:off x="3086069" y="759430"/>
            <a:ext cx="7001301" cy="584775"/>
          </a:xfrm>
          <a:prstGeom prst="rect">
            <a:avLst/>
          </a:prstGeom>
          <a:noFill/>
        </p:spPr>
        <p:txBody>
          <a:bodyPr wrap="square" rtlCol="0">
            <a:spAutoFit/>
          </a:bodyPr>
          <a:lstStyle/>
          <a:p>
            <a:r>
              <a:rPr lang="en-US" sz="3200" b="1">
                <a:solidFill>
                  <a:srgbClr val="C00000"/>
                </a:solidFill>
                <a:latin typeface="Times New Roman" panose="02020603050405020304" pitchFamily="18" charset="0"/>
                <a:ea typeface="Calibri" panose="020F0502020204030204" pitchFamily="34" charset="0"/>
              </a:rPr>
              <a:t>AI </a:t>
            </a:r>
            <a:r>
              <a:rPr lang="en-US" sz="3200" b="1">
                <a:solidFill>
                  <a:srgbClr val="C00000"/>
                </a:solidFill>
                <a:effectLst/>
                <a:latin typeface="Times New Roman" panose="02020603050405020304" pitchFamily="18" charset="0"/>
                <a:ea typeface="Calibri" panose="020F0502020204030204" pitchFamily="34" charset="0"/>
              </a:rPr>
              <a:t>NHANH HƠN HỌC SINH LỚP 8?</a:t>
            </a:r>
          </a:p>
        </p:txBody>
      </p:sp>
      <p:sp>
        <p:nvSpPr>
          <p:cNvPr id="5" name="TextBox 4">
            <a:extLst>
              <a:ext uri="{FF2B5EF4-FFF2-40B4-BE49-F238E27FC236}">
                <a16:creationId xmlns:a16="http://schemas.microsoft.com/office/drawing/2014/main" id="{83094695-6848-5377-AEFA-3A61A875D808}"/>
              </a:ext>
            </a:extLst>
          </p:cNvPr>
          <p:cNvSpPr txBox="1"/>
          <p:nvPr/>
        </p:nvSpPr>
        <p:spPr>
          <a:xfrm>
            <a:off x="2157065" y="1446530"/>
            <a:ext cx="9433394" cy="5016758"/>
          </a:xfrm>
          <a:prstGeom prst="rect">
            <a:avLst/>
          </a:prstGeom>
          <a:noFill/>
        </p:spPr>
        <p:txBody>
          <a:bodyPr wrap="square" rtlCol="0">
            <a:spAutoFit/>
          </a:bodyPr>
          <a:lstStyle/>
          <a:p>
            <a:pPr algn="just"/>
            <a:r>
              <a:rPr lang="en-US" sz="3200" b="1">
                <a:solidFill>
                  <a:srgbClr val="FF0000"/>
                </a:solidFill>
                <a:latin typeface="Times New Roman" pitchFamily="18" charset="0"/>
                <a:cs typeface="Times New Roman" pitchFamily="18" charset="0"/>
              </a:rPr>
              <a:t>Luật chơi: </a:t>
            </a:r>
          </a:p>
          <a:p>
            <a:r>
              <a:rPr lang="vi-VN" sz="2800">
                <a:solidFill>
                  <a:srgbClr val="000099"/>
                </a:solidFill>
              </a:rPr>
              <a:t>Luật chơi: </a:t>
            </a:r>
          </a:p>
          <a:p>
            <a:r>
              <a:rPr lang="vi-VN" sz="2800">
                <a:solidFill>
                  <a:srgbClr val="000099"/>
                </a:solidFill>
              </a:rPr>
              <a:t>1. Có một số mảnh ghép ghi các biểu thức mà khi ghép hai mảnh ghép tương ứng sẽ được hai biểu thức bằng nhau. Em hãy ghép các mảnh ghép vào hai cột A, B sao cho hai biểu thức ở hai cột bằng nhau.</a:t>
            </a:r>
          </a:p>
          <a:p>
            <a:r>
              <a:rPr lang="vi-VN" sz="2800">
                <a:solidFill>
                  <a:srgbClr val="000099"/>
                </a:solidFill>
              </a:rPr>
              <a:t>2. Mỗi mảnh ghép đúng bạn nhận được một gợi ý để tìm ra “Bí mật ngày Chủ nhật”. </a:t>
            </a:r>
          </a:p>
          <a:p>
            <a:r>
              <a:rPr lang="en-US" sz="2800">
                <a:solidFill>
                  <a:srgbClr val="000099"/>
                </a:solidFill>
              </a:rPr>
              <a:t>3. Đội nào có nhiều </a:t>
            </a:r>
            <a:r>
              <a:rPr lang="vi-VN" sz="2800">
                <a:solidFill>
                  <a:srgbClr val="000099"/>
                </a:solidFill>
              </a:rPr>
              <a:t>đáp án đúng và nhanh nhất sẽ nhận được gợi ý của chương trình</a:t>
            </a:r>
            <a:r>
              <a:rPr lang="en-US" sz="3200">
                <a:solidFill>
                  <a:srgbClr val="000066"/>
                </a:solidFill>
                <a:latin typeface="Times New Roman" pitchFamily="18" charset="0"/>
                <a:cs typeface="Times New Roman" pitchFamily="18" charset="0"/>
              </a:rPr>
              <a:t> để tìm ra “</a:t>
            </a:r>
            <a:r>
              <a:rPr lang="en-US" sz="3200" b="1">
                <a:solidFill>
                  <a:srgbClr val="000066"/>
                </a:solidFill>
                <a:latin typeface="Times New Roman" pitchFamily="18" charset="0"/>
                <a:cs typeface="Times New Roman" pitchFamily="18" charset="0"/>
              </a:rPr>
              <a:t>Bí mật ngày Chủ nhật</a:t>
            </a:r>
            <a:r>
              <a:rPr lang="en-US" sz="3200">
                <a:solidFill>
                  <a:srgbClr val="000066"/>
                </a:solidFill>
                <a:latin typeface="Times New Roman" pitchFamily="18" charset="0"/>
                <a:cs typeface="Times New Roman" pitchFamily="18" charset="0"/>
              </a:rPr>
              <a:t>”!</a:t>
            </a:r>
          </a:p>
        </p:txBody>
      </p:sp>
      <p:sp>
        <p:nvSpPr>
          <p:cNvPr id="6" name="Rectangle 5">
            <a:extLst>
              <a:ext uri="{FF2B5EF4-FFF2-40B4-BE49-F238E27FC236}">
                <a16:creationId xmlns:a16="http://schemas.microsoft.com/office/drawing/2014/main" id="{7BCDCAC3-6E92-B6A6-D0FE-C925352EA922}"/>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2">
            <a:extLst>
              <a:ext uri="{FF2B5EF4-FFF2-40B4-BE49-F238E27FC236}">
                <a16:creationId xmlns:a16="http://schemas.microsoft.com/office/drawing/2014/main" id="{95AF00D5-52E1-7E12-FBDA-4367CABC17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649"/>
            <a:ext cx="1930399" cy="1929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DA6071A-1133-D915-12A3-A93B1A307FDB}"/>
              </a:ext>
            </a:extLst>
          </p:cNvPr>
          <p:cNvSpPr txBox="1"/>
          <p:nvPr/>
        </p:nvSpPr>
        <p:spPr>
          <a:xfrm>
            <a:off x="5427897" y="183973"/>
            <a:ext cx="3266604" cy="584775"/>
          </a:xfrm>
          <a:prstGeom prst="rect">
            <a:avLst/>
          </a:prstGeom>
          <a:noFill/>
        </p:spPr>
        <p:txBody>
          <a:bodyPr wrap="square" rtlCol="0">
            <a:spAutoFit/>
          </a:bodyPr>
          <a:lstStyle/>
          <a:p>
            <a:r>
              <a:rPr lang="en-US" sz="3200" b="1">
                <a:solidFill>
                  <a:srgbClr val="C00000"/>
                </a:solidFill>
                <a:latin typeface="Times New Roman" panose="02020603050405020304" pitchFamily="18" charset="0"/>
                <a:ea typeface="Calibri" panose="020F0502020204030204" pitchFamily="34" charset="0"/>
              </a:rPr>
              <a:t>NHIỆM VỤ 3</a:t>
            </a:r>
            <a:endParaRPr lang="en-US" sz="3200" b="1">
              <a:solidFill>
                <a:srgbClr val="C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4307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816C5-ABB2-931F-5744-615CBAF0DC3C}"/>
            </a:ext>
          </a:extLst>
        </p:cNvPr>
        <p:cNvGrpSpPr/>
        <p:nvPr/>
      </p:nvGrpSpPr>
      <p:grpSpPr>
        <a:xfrm>
          <a:off x="0" y="0"/>
          <a:ext cx="0" cy="0"/>
          <a:chOff x="0" y="0"/>
          <a:chExt cx="0" cy="0"/>
        </a:xfrm>
      </p:grpSpPr>
      <p:graphicFrame>
        <p:nvGraphicFramePr>
          <p:cNvPr id="32" name="Table 31">
            <a:extLst>
              <a:ext uri="{FF2B5EF4-FFF2-40B4-BE49-F238E27FC236}">
                <a16:creationId xmlns:a16="http://schemas.microsoft.com/office/drawing/2014/main" id="{28ABCB22-BE2A-4267-4805-C6D993210FA9}"/>
              </a:ext>
            </a:extLst>
          </p:cNvPr>
          <p:cNvGraphicFramePr>
            <a:graphicFrameLocks noGrp="1"/>
          </p:cNvGraphicFramePr>
          <p:nvPr>
            <p:extLst>
              <p:ext uri="{D42A27DB-BD31-4B8C-83A1-F6EECF244321}">
                <p14:modId xmlns:p14="http://schemas.microsoft.com/office/powerpoint/2010/main" val="1520602483"/>
              </p:ext>
            </p:extLst>
          </p:nvPr>
        </p:nvGraphicFramePr>
        <p:xfrm>
          <a:off x="2032000" y="719666"/>
          <a:ext cx="9131869" cy="4632960"/>
        </p:xfrm>
        <a:graphic>
          <a:graphicData uri="http://schemas.openxmlformats.org/drawingml/2006/table">
            <a:tbl>
              <a:tblPr firstRow="1" bandRow="1">
                <a:tableStyleId>{16D9F66E-5EB9-4882-86FB-DCBF35E3C3E4}</a:tableStyleId>
              </a:tblPr>
              <a:tblGrid>
                <a:gridCol w="4095712">
                  <a:extLst>
                    <a:ext uri="{9D8B030D-6E8A-4147-A177-3AD203B41FA5}">
                      <a16:colId xmlns:a16="http://schemas.microsoft.com/office/drawing/2014/main" val="3123532261"/>
                    </a:ext>
                  </a:extLst>
                </a:gridCol>
                <a:gridCol w="935335">
                  <a:extLst>
                    <a:ext uri="{9D8B030D-6E8A-4147-A177-3AD203B41FA5}">
                      <a16:colId xmlns:a16="http://schemas.microsoft.com/office/drawing/2014/main" val="4196860046"/>
                    </a:ext>
                  </a:extLst>
                </a:gridCol>
                <a:gridCol w="4100822">
                  <a:extLst>
                    <a:ext uri="{9D8B030D-6E8A-4147-A177-3AD203B41FA5}">
                      <a16:colId xmlns:a16="http://schemas.microsoft.com/office/drawing/2014/main" val="2045742531"/>
                    </a:ext>
                  </a:extLst>
                </a:gridCol>
              </a:tblGrid>
              <a:tr h="370840">
                <a:tc>
                  <a:txBody>
                    <a:bodyPr/>
                    <a:lstStyle/>
                    <a:p>
                      <a:pPr algn="ctr"/>
                      <a:r>
                        <a:rPr lang="en-US" sz="3200">
                          <a:solidFill>
                            <a:srgbClr val="C00000"/>
                          </a:solidFill>
                        </a:rPr>
                        <a:t>Cột A</a:t>
                      </a:r>
                      <a:endParaRPr lang="vi-VN" sz="320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vi-VN" sz="320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C00000"/>
                          </a:solidFill>
                        </a:rPr>
                        <a:t>Cột B</a:t>
                      </a:r>
                      <a:endParaRPr lang="vi-VN" sz="320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1832722"/>
                  </a:ext>
                </a:extLst>
              </a:tr>
              <a:tr h="370840">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t>=</a:t>
                      </a:r>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9723283"/>
                  </a:ext>
                </a:extLst>
              </a:tr>
              <a:tr h="370840">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t>=</a:t>
                      </a:r>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8911835"/>
                  </a:ext>
                </a:extLst>
              </a:tr>
              <a:tr h="370840">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t>=</a:t>
                      </a:r>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7861959"/>
                  </a:ext>
                </a:extLst>
              </a:tr>
              <a:tr h="370840">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t>=</a:t>
                      </a:r>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3034916"/>
                  </a:ext>
                </a:extLst>
              </a:tr>
              <a:tr h="370840">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t>=</a:t>
                      </a:r>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4067282"/>
                  </a:ext>
                </a:extLst>
              </a:tr>
              <a:tr h="370840">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t>=</a:t>
                      </a:r>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7132915"/>
                  </a:ext>
                </a:extLst>
              </a:tr>
              <a:tr h="370840">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t>=</a:t>
                      </a:r>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4394011"/>
                  </a:ext>
                </a:extLst>
              </a:tr>
            </a:tbl>
          </a:graphicData>
        </a:graphic>
      </p:graphicFrame>
    </p:spTree>
    <p:extLst>
      <p:ext uri="{BB962C8B-B14F-4D97-AF65-F5344CB8AC3E}">
        <p14:creationId xmlns:p14="http://schemas.microsoft.com/office/powerpoint/2010/main" val="4003535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a:extLst>
              <a:ext uri="{FF2B5EF4-FFF2-40B4-BE49-F238E27FC236}">
                <a16:creationId xmlns:a16="http://schemas.microsoft.com/office/drawing/2014/main" id="{69B1CE0A-FD1B-CDBA-D414-DDFEF40A62ED}"/>
              </a:ext>
            </a:extLst>
          </p:cNvPr>
          <p:cNvGraphicFramePr>
            <a:graphicFrameLocks noGrp="1"/>
          </p:cNvGraphicFramePr>
          <p:nvPr>
            <p:extLst>
              <p:ext uri="{D42A27DB-BD31-4B8C-83A1-F6EECF244321}">
                <p14:modId xmlns:p14="http://schemas.microsoft.com/office/powerpoint/2010/main" val="3191929445"/>
              </p:ext>
            </p:extLst>
          </p:nvPr>
        </p:nvGraphicFramePr>
        <p:xfrm>
          <a:off x="2032000" y="719666"/>
          <a:ext cx="9131869" cy="4632960"/>
        </p:xfrm>
        <a:graphic>
          <a:graphicData uri="http://schemas.openxmlformats.org/drawingml/2006/table">
            <a:tbl>
              <a:tblPr firstRow="1" bandRow="1">
                <a:tableStyleId>{16D9F66E-5EB9-4882-86FB-DCBF35E3C3E4}</a:tableStyleId>
              </a:tblPr>
              <a:tblGrid>
                <a:gridCol w="4095712">
                  <a:extLst>
                    <a:ext uri="{9D8B030D-6E8A-4147-A177-3AD203B41FA5}">
                      <a16:colId xmlns:a16="http://schemas.microsoft.com/office/drawing/2014/main" val="3123532261"/>
                    </a:ext>
                  </a:extLst>
                </a:gridCol>
                <a:gridCol w="935335">
                  <a:extLst>
                    <a:ext uri="{9D8B030D-6E8A-4147-A177-3AD203B41FA5}">
                      <a16:colId xmlns:a16="http://schemas.microsoft.com/office/drawing/2014/main" val="4196860046"/>
                    </a:ext>
                  </a:extLst>
                </a:gridCol>
                <a:gridCol w="4100822">
                  <a:extLst>
                    <a:ext uri="{9D8B030D-6E8A-4147-A177-3AD203B41FA5}">
                      <a16:colId xmlns:a16="http://schemas.microsoft.com/office/drawing/2014/main" val="2045742531"/>
                    </a:ext>
                  </a:extLst>
                </a:gridCol>
              </a:tblGrid>
              <a:tr h="370840">
                <a:tc>
                  <a:txBody>
                    <a:bodyPr/>
                    <a:lstStyle/>
                    <a:p>
                      <a:pPr algn="ctr"/>
                      <a:r>
                        <a:rPr lang="en-US" sz="3200">
                          <a:solidFill>
                            <a:srgbClr val="C00000"/>
                          </a:solidFill>
                        </a:rPr>
                        <a:t>Cột A</a:t>
                      </a:r>
                      <a:endParaRPr lang="vi-VN" sz="320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vi-VN" sz="320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C00000"/>
                          </a:solidFill>
                        </a:rPr>
                        <a:t>Cột B</a:t>
                      </a:r>
                      <a:endParaRPr lang="vi-VN" sz="320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1832722"/>
                  </a:ext>
                </a:extLst>
              </a:tr>
              <a:tr h="370840">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t>=</a:t>
                      </a:r>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9723283"/>
                  </a:ext>
                </a:extLst>
              </a:tr>
              <a:tr h="370840">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t>=</a:t>
                      </a:r>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8911835"/>
                  </a:ext>
                </a:extLst>
              </a:tr>
              <a:tr h="370840">
                <a:tc>
                  <a:txBody>
                    <a:bodyPr/>
                    <a:lstStyle/>
                    <a:p>
                      <a:r>
                        <a:rPr lang="en-US" sz="3200"/>
                        <a:t>…</a:t>
                      </a:r>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t>=</a:t>
                      </a:r>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200"/>
                        <a:t>…</a:t>
                      </a:r>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7861959"/>
                  </a:ext>
                </a:extLst>
              </a:tr>
              <a:tr h="370840">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t>=</a:t>
                      </a:r>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3034916"/>
                  </a:ext>
                </a:extLst>
              </a:tr>
              <a:tr h="370840">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t>=</a:t>
                      </a:r>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4067282"/>
                  </a:ext>
                </a:extLst>
              </a:tr>
              <a:tr h="370840">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t>=</a:t>
                      </a:r>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7132915"/>
                  </a:ext>
                </a:extLst>
              </a:tr>
              <a:tr h="370840">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t>=</a:t>
                      </a:r>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vi-VN"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4394011"/>
                  </a:ext>
                </a:extLst>
              </a:tr>
            </a:tbl>
          </a:graphicData>
        </a:graphic>
      </p:graphicFrame>
      <p:graphicFrame>
        <p:nvGraphicFramePr>
          <p:cNvPr id="33" name="Object 32">
            <a:extLst>
              <a:ext uri="{FF2B5EF4-FFF2-40B4-BE49-F238E27FC236}">
                <a16:creationId xmlns:a16="http://schemas.microsoft.com/office/drawing/2014/main" id="{483360E0-5576-28CA-7069-2BE93722F4C5}"/>
              </a:ext>
            </a:extLst>
          </p:cNvPr>
          <p:cNvGraphicFramePr>
            <a:graphicFrameLocks noChangeAspect="1"/>
          </p:cNvGraphicFramePr>
          <p:nvPr>
            <p:extLst>
              <p:ext uri="{D42A27DB-BD31-4B8C-83A1-F6EECF244321}">
                <p14:modId xmlns:p14="http://schemas.microsoft.com/office/powerpoint/2010/main" val="4122331236"/>
              </p:ext>
            </p:extLst>
          </p:nvPr>
        </p:nvGraphicFramePr>
        <p:xfrm>
          <a:off x="1301721" y="6138334"/>
          <a:ext cx="2516261" cy="611092"/>
        </p:xfrm>
        <a:graphic>
          <a:graphicData uri="http://schemas.openxmlformats.org/presentationml/2006/ole">
            <mc:AlternateContent xmlns:mc="http://schemas.openxmlformats.org/markup-compatibility/2006">
              <mc:Choice xmlns:v="urn:schemas-microsoft-com:vml" Requires="v">
                <p:oleObj name="Equation" r:id="rId2" imgW="888840" imgH="215640" progId="Equation.DSMT4">
                  <p:embed/>
                </p:oleObj>
              </mc:Choice>
              <mc:Fallback>
                <p:oleObj name="Equation" r:id="rId2" imgW="888840" imgH="215640" progId="Equation.DSMT4">
                  <p:embed/>
                  <p:pic>
                    <p:nvPicPr>
                      <p:cNvPr id="0" name=""/>
                      <p:cNvPicPr/>
                      <p:nvPr/>
                    </p:nvPicPr>
                    <p:blipFill>
                      <a:blip r:embed="rId3"/>
                      <a:stretch>
                        <a:fillRect/>
                      </a:stretch>
                    </p:blipFill>
                    <p:spPr>
                      <a:xfrm>
                        <a:off x="1301721" y="6138334"/>
                        <a:ext cx="2516261" cy="611092"/>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DBA8CF98-606D-F6D0-713B-68BA9D3F5FEE}"/>
              </a:ext>
            </a:extLst>
          </p:cNvPr>
          <p:cNvGraphicFramePr>
            <a:graphicFrameLocks noChangeAspect="1"/>
          </p:cNvGraphicFramePr>
          <p:nvPr>
            <p:extLst>
              <p:ext uri="{D42A27DB-BD31-4B8C-83A1-F6EECF244321}">
                <p14:modId xmlns:p14="http://schemas.microsoft.com/office/powerpoint/2010/main" val="2976610700"/>
              </p:ext>
            </p:extLst>
          </p:nvPr>
        </p:nvGraphicFramePr>
        <p:xfrm>
          <a:off x="4088064" y="5389075"/>
          <a:ext cx="1950847" cy="712809"/>
        </p:xfrm>
        <a:graphic>
          <a:graphicData uri="http://schemas.openxmlformats.org/presentationml/2006/ole">
            <mc:AlternateContent xmlns:mc="http://schemas.openxmlformats.org/markup-compatibility/2006">
              <mc:Choice xmlns:v="urn:schemas-microsoft-com:vml" Requires="v">
                <p:oleObj name="Equation" r:id="rId4" imgW="660240" imgH="241200" progId="Equation.DSMT4">
                  <p:embed/>
                </p:oleObj>
              </mc:Choice>
              <mc:Fallback>
                <p:oleObj name="Equation" r:id="rId4" imgW="660240" imgH="241200" progId="Equation.DSMT4">
                  <p:embed/>
                  <p:pic>
                    <p:nvPicPr>
                      <p:cNvPr id="0" name=""/>
                      <p:cNvPicPr/>
                      <p:nvPr/>
                    </p:nvPicPr>
                    <p:blipFill>
                      <a:blip r:embed="rId5"/>
                      <a:stretch>
                        <a:fillRect/>
                      </a:stretch>
                    </p:blipFill>
                    <p:spPr>
                      <a:xfrm>
                        <a:off x="4088064" y="5389075"/>
                        <a:ext cx="1950847" cy="712809"/>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2016FB26-8142-6F66-5C51-CCA9C7F42B2D}"/>
              </a:ext>
            </a:extLst>
          </p:cNvPr>
          <p:cNvGraphicFramePr>
            <a:graphicFrameLocks noChangeAspect="1"/>
          </p:cNvGraphicFramePr>
          <p:nvPr>
            <p:extLst>
              <p:ext uri="{D42A27DB-BD31-4B8C-83A1-F6EECF244321}">
                <p14:modId xmlns:p14="http://schemas.microsoft.com/office/powerpoint/2010/main" val="2865346769"/>
              </p:ext>
            </p:extLst>
          </p:nvPr>
        </p:nvGraphicFramePr>
        <p:xfrm>
          <a:off x="7681301" y="5511154"/>
          <a:ext cx="1412896" cy="654757"/>
        </p:xfrm>
        <a:graphic>
          <a:graphicData uri="http://schemas.openxmlformats.org/presentationml/2006/ole">
            <mc:AlternateContent xmlns:mc="http://schemas.openxmlformats.org/markup-compatibility/2006">
              <mc:Choice xmlns:v="urn:schemas-microsoft-com:vml" Requires="v">
                <p:oleObj name="Equation" r:id="rId6" imgW="520560" imgH="241200" progId="Equation.DSMT4">
                  <p:embed/>
                </p:oleObj>
              </mc:Choice>
              <mc:Fallback>
                <p:oleObj name="Equation" r:id="rId6" imgW="520560" imgH="241200" progId="Equation.DSMT4">
                  <p:embed/>
                  <p:pic>
                    <p:nvPicPr>
                      <p:cNvPr id="0" name=""/>
                      <p:cNvPicPr/>
                      <p:nvPr/>
                    </p:nvPicPr>
                    <p:blipFill>
                      <a:blip r:embed="rId7"/>
                      <a:stretch>
                        <a:fillRect/>
                      </a:stretch>
                    </p:blipFill>
                    <p:spPr>
                      <a:xfrm>
                        <a:off x="7681301" y="5511154"/>
                        <a:ext cx="1412896" cy="654757"/>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64D81F2B-ADC7-9A12-29F3-216FAC17A332}"/>
              </a:ext>
            </a:extLst>
          </p:cNvPr>
          <p:cNvGraphicFramePr>
            <a:graphicFrameLocks noChangeAspect="1"/>
          </p:cNvGraphicFramePr>
          <p:nvPr>
            <p:extLst>
              <p:ext uri="{D42A27DB-BD31-4B8C-83A1-F6EECF244321}">
                <p14:modId xmlns:p14="http://schemas.microsoft.com/office/powerpoint/2010/main" val="2065502346"/>
              </p:ext>
            </p:extLst>
          </p:nvPr>
        </p:nvGraphicFramePr>
        <p:xfrm>
          <a:off x="4510700" y="6138334"/>
          <a:ext cx="3714750" cy="638175"/>
        </p:xfrm>
        <a:graphic>
          <a:graphicData uri="http://schemas.openxmlformats.org/presentationml/2006/ole">
            <mc:AlternateContent xmlns:mc="http://schemas.openxmlformats.org/markup-compatibility/2006">
              <mc:Choice xmlns:v="urn:schemas-microsoft-com:vml" Requires="v">
                <p:oleObj name="Equation" r:id="rId8" imgW="1257120" imgH="215640" progId="Equation.DSMT4">
                  <p:embed/>
                </p:oleObj>
              </mc:Choice>
              <mc:Fallback>
                <p:oleObj name="Equation" r:id="rId8" imgW="1257120" imgH="215640" progId="Equation.DSMT4">
                  <p:embed/>
                  <p:pic>
                    <p:nvPicPr>
                      <p:cNvPr id="34" name="Object 33">
                        <a:extLst>
                          <a:ext uri="{FF2B5EF4-FFF2-40B4-BE49-F238E27FC236}">
                            <a16:creationId xmlns:a16="http://schemas.microsoft.com/office/drawing/2014/main" id="{DBA8CF98-606D-F6D0-713B-68BA9D3F5FEE}"/>
                          </a:ext>
                        </a:extLst>
                      </p:cNvPr>
                      <p:cNvPicPr/>
                      <p:nvPr/>
                    </p:nvPicPr>
                    <p:blipFill>
                      <a:blip r:embed="rId9"/>
                      <a:stretch>
                        <a:fillRect/>
                      </a:stretch>
                    </p:blipFill>
                    <p:spPr>
                      <a:xfrm>
                        <a:off x="4510700" y="6138334"/>
                        <a:ext cx="3714750" cy="638175"/>
                      </a:xfrm>
                      <a:prstGeom prst="rect">
                        <a:avLst/>
                      </a:prstGeom>
                    </p:spPr>
                  </p:pic>
                </p:oleObj>
              </mc:Fallback>
            </mc:AlternateContent>
          </a:graphicData>
        </a:graphic>
      </p:graphicFrame>
    </p:spTree>
    <p:extLst>
      <p:ext uri="{BB962C8B-B14F-4D97-AF65-F5344CB8AC3E}">
        <p14:creationId xmlns:p14="http://schemas.microsoft.com/office/powerpoint/2010/main" val="63842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4.16667E-6 -3.33333E-6 L 0.07448 -0.72014 " pathEditMode="relative" rAng="0" ptsTypes="AA">
                                      <p:cBhvr>
                                        <p:cTn id="6" dur="2000" fill="hold"/>
                                        <p:tgtEl>
                                          <p:spTgt spid="33"/>
                                        </p:tgtEl>
                                        <p:attrNameLst>
                                          <p:attrName>ppt_x</p:attrName>
                                          <p:attrName>ppt_y</p:attrName>
                                        </p:attrNameLst>
                                      </p:cBhvr>
                                      <p:rCtr x="3724" y="-36019"/>
                                    </p:animMotion>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nodeType="clickEffect">
                                  <p:stCondLst>
                                    <p:cond delay="0"/>
                                  </p:stCondLst>
                                  <p:childTnLst>
                                    <p:animMotion origin="layout" path="M -1.25E-6 -3.33333E-6 L -0.0444 -0.63195 " pathEditMode="relative" rAng="0" ptsTypes="AA">
                                      <p:cBhvr>
                                        <p:cTn id="10" dur="2000" fill="hold"/>
                                        <p:tgtEl>
                                          <p:spTgt spid="35"/>
                                        </p:tgtEl>
                                        <p:attrNameLst>
                                          <p:attrName>ppt_x</p:attrName>
                                          <p:attrName>ppt_y</p:attrName>
                                        </p:attrNameLst>
                                      </p:cBhvr>
                                      <p:rCtr x="-2865" y="-31319"/>
                                    </p:animMotion>
                                  </p:childTnLst>
                                </p:cTn>
                              </p:par>
                            </p:childTnLst>
                          </p:cTn>
                        </p:par>
                      </p:childTnLst>
                    </p:cTn>
                  </p:par>
                  <p:par>
                    <p:cTn id="11" fill="hold">
                      <p:stCondLst>
                        <p:cond delay="indefinite"/>
                      </p:stCondLst>
                      <p:childTnLst>
                        <p:par>
                          <p:cTn id="12" fill="hold">
                            <p:stCondLst>
                              <p:cond delay="0"/>
                            </p:stCondLst>
                            <p:childTnLst>
                              <p:par>
                                <p:cTn id="13" presetID="56" presetClass="path" presetSubtype="0" accel="50000" decel="50000" fill="hold" nodeType="clickEffect">
                                  <p:stCondLst>
                                    <p:cond delay="0"/>
                                  </p:stCondLst>
                                  <p:childTnLst>
                                    <p:animMotion origin="layout" path="M -0.15625 0.07639 L -0.15625 -0.52454 " pathEditMode="relative" rAng="0" ptsTypes="AA">
                                      <p:cBhvr>
                                        <p:cTn id="14" dur="2000" fill="hold"/>
                                        <p:tgtEl>
                                          <p:spTgt spid="34"/>
                                        </p:tgtEl>
                                        <p:attrNameLst>
                                          <p:attrName>ppt_x</p:attrName>
                                          <p:attrName>ppt_y</p:attrName>
                                        </p:attrNameLst>
                                      </p:cBhvr>
                                      <p:rCtr x="0" y="-30046"/>
                                    </p:animMotion>
                                  </p:childTnLst>
                                </p:cTn>
                              </p:par>
                            </p:childTnLst>
                          </p:cTn>
                        </p:par>
                      </p:childTnLst>
                    </p:cTn>
                  </p:par>
                  <p:par>
                    <p:cTn id="15" fill="hold">
                      <p:stCondLst>
                        <p:cond delay="indefinite"/>
                      </p:stCondLst>
                      <p:childTnLst>
                        <p:par>
                          <p:cTn id="16" fill="hold">
                            <p:stCondLst>
                              <p:cond delay="0"/>
                            </p:stCondLst>
                            <p:childTnLst>
                              <p:par>
                                <p:cTn id="17" presetID="56" presetClass="path" presetSubtype="0" accel="50000" decel="50000" fill="hold" nodeType="clickEffect">
                                  <p:stCondLst>
                                    <p:cond delay="0"/>
                                  </p:stCondLst>
                                  <p:childTnLst>
                                    <p:animMotion origin="layout" path="M 4.375E-6 3.33333E-6 L 0.20638 -0.61736 " pathEditMode="relative" rAng="0" ptsTypes="AA">
                                      <p:cBhvr>
                                        <p:cTn id="18" dur="2000" fill="hold"/>
                                        <p:tgtEl>
                                          <p:spTgt spid="36"/>
                                        </p:tgtEl>
                                        <p:attrNameLst>
                                          <p:attrName>ppt_x</p:attrName>
                                          <p:attrName>ppt_y</p:attrName>
                                        </p:attrNameLst>
                                      </p:cBhvr>
                                      <p:rCtr x="10312" y="-30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4D01F-A39B-4618-B9B9-F408B7E5049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0F250D6-78E7-B9DE-4318-75D1EA2B877D}"/>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aphicFrame>
        <p:nvGraphicFramePr>
          <p:cNvPr id="2" name="Table 1">
            <a:extLst>
              <a:ext uri="{FF2B5EF4-FFF2-40B4-BE49-F238E27FC236}">
                <a16:creationId xmlns:a16="http://schemas.microsoft.com/office/drawing/2014/main" id="{1C9F8183-7DAB-F0C3-5955-0B3D4C66B019}"/>
              </a:ext>
            </a:extLst>
          </p:cNvPr>
          <p:cNvGraphicFramePr>
            <a:graphicFrameLocks noGrp="1"/>
          </p:cNvGraphicFramePr>
          <p:nvPr>
            <p:extLst>
              <p:ext uri="{D42A27DB-BD31-4B8C-83A1-F6EECF244321}">
                <p14:modId xmlns:p14="http://schemas.microsoft.com/office/powerpoint/2010/main" val="1448084866"/>
              </p:ext>
            </p:extLst>
          </p:nvPr>
        </p:nvGraphicFramePr>
        <p:xfrm>
          <a:off x="2756849" y="873453"/>
          <a:ext cx="7798622" cy="5611853"/>
        </p:xfrm>
        <a:graphic>
          <a:graphicData uri="http://schemas.openxmlformats.org/drawingml/2006/table">
            <a:tbl>
              <a:tblPr firstRow="1" firstCol="1" bandRow="1">
                <a:tableStyleId>{16D9F66E-5EB9-4882-86FB-DCBF35E3C3E4}</a:tableStyleId>
              </a:tblPr>
              <a:tblGrid>
                <a:gridCol w="3480178">
                  <a:extLst>
                    <a:ext uri="{9D8B030D-6E8A-4147-A177-3AD203B41FA5}">
                      <a16:colId xmlns:a16="http://schemas.microsoft.com/office/drawing/2014/main" val="883186297"/>
                    </a:ext>
                  </a:extLst>
                </a:gridCol>
                <a:gridCol w="1364776">
                  <a:extLst>
                    <a:ext uri="{9D8B030D-6E8A-4147-A177-3AD203B41FA5}">
                      <a16:colId xmlns:a16="http://schemas.microsoft.com/office/drawing/2014/main" val="244533904"/>
                    </a:ext>
                  </a:extLst>
                </a:gridCol>
                <a:gridCol w="2953668">
                  <a:extLst>
                    <a:ext uri="{9D8B030D-6E8A-4147-A177-3AD203B41FA5}">
                      <a16:colId xmlns:a16="http://schemas.microsoft.com/office/drawing/2014/main" val="239392901"/>
                    </a:ext>
                  </a:extLst>
                </a:gridCol>
              </a:tblGrid>
              <a:tr h="625600">
                <a:tc>
                  <a:txBody>
                    <a:bodyPr/>
                    <a:lstStyle/>
                    <a:p>
                      <a:pPr algn="ctr">
                        <a:lnSpc>
                          <a:spcPct val="100000"/>
                        </a:lnSpc>
                        <a:spcBef>
                          <a:spcPts val="600"/>
                        </a:spcBef>
                        <a:spcAft>
                          <a:spcPts val="600"/>
                        </a:spcAft>
                      </a:pPr>
                      <a:r>
                        <a:rPr lang="en-US" sz="2800" kern="10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Cột A</a:t>
                      </a:r>
                      <a:endParaRPr lang="vi-VN" sz="2800" kern="10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endParaRPr lang="vi-VN" sz="2800" kern="10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en-US" sz="2800" kern="10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Cột B</a:t>
                      </a:r>
                      <a:endParaRPr lang="vi-VN" sz="2800" kern="10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2900868"/>
                  </a:ext>
                </a:extLst>
              </a:tr>
              <a:tr h="625600">
                <a:tc>
                  <a:txBody>
                    <a:bodyPr/>
                    <a:lstStyle/>
                    <a:p>
                      <a:pPr algn="just">
                        <a:lnSpc>
                          <a:spcPct val="100000"/>
                        </a:lnSpc>
                        <a:spcBef>
                          <a:spcPts val="1200"/>
                        </a:spcBef>
                        <a:spcAft>
                          <a:spcPts val="1200"/>
                        </a:spcAft>
                      </a:pPr>
                      <a:r>
                        <a:rPr lang="fr-FR" sz="2800" kern="100">
                          <a:effectLst/>
                          <a:latin typeface="Times New Roman" panose="02020603050405020304" pitchFamily="18" charset="0"/>
                          <a:cs typeface="Times New Roman" panose="02020603050405020304" pitchFamily="18" charset="0"/>
                        </a:rPr>
                        <a:t>(</a:t>
                      </a:r>
                      <a:r>
                        <a:rPr lang="fr-FR" sz="2800" i="1" kern="100">
                          <a:effectLst/>
                          <a:latin typeface="Times New Roman" panose="02020603050405020304" pitchFamily="18" charset="0"/>
                          <a:cs typeface="Times New Roman" panose="02020603050405020304" pitchFamily="18" charset="0"/>
                        </a:rPr>
                        <a:t>x</a:t>
                      </a:r>
                      <a:r>
                        <a:rPr lang="fr-FR" sz="2800" kern="100">
                          <a:effectLst/>
                          <a:latin typeface="Times New Roman" panose="02020603050405020304" pitchFamily="18" charset="0"/>
                          <a:cs typeface="Times New Roman" panose="02020603050405020304" pitchFamily="18" charset="0"/>
                        </a:rPr>
                        <a:t> - 3y)(</a:t>
                      </a:r>
                      <a:r>
                        <a:rPr lang="fr-FR" sz="2800" i="1" kern="100">
                          <a:effectLst/>
                          <a:latin typeface="Times New Roman" panose="02020603050405020304" pitchFamily="18" charset="0"/>
                          <a:cs typeface="Times New Roman" panose="02020603050405020304" pitchFamily="18" charset="0"/>
                        </a:rPr>
                        <a:t>x</a:t>
                      </a:r>
                      <a:r>
                        <a:rPr lang="fr-FR" sz="2800" kern="100">
                          <a:effectLst/>
                          <a:latin typeface="Times New Roman" panose="02020603050405020304" pitchFamily="18" charset="0"/>
                          <a:cs typeface="Times New Roman" panose="02020603050405020304" pitchFamily="18" charset="0"/>
                        </a:rPr>
                        <a:t> + 3y)</a:t>
                      </a:r>
                      <a:endParaRPr lang="vi-VN" sz="28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en-US" sz="2800" kern="100">
                          <a:effectLst/>
                          <a:latin typeface="Times New Roman" panose="02020603050405020304" pitchFamily="18" charset="0"/>
                          <a:ea typeface="Arial" panose="020B0604020202020204" pitchFamily="34" charset="0"/>
                          <a:cs typeface="Times New Roman" panose="02020603050405020304" pitchFamily="18" charset="0"/>
                        </a:rPr>
                        <a:t>=</a:t>
                      </a:r>
                      <a:endParaRPr lang="vi-VN" sz="28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00000"/>
                        </a:lnSpc>
                        <a:spcBef>
                          <a:spcPts val="600"/>
                        </a:spcBef>
                        <a:spcAft>
                          <a:spcPts val="600"/>
                        </a:spcAft>
                      </a:pPr>
                      <a:r>
                        <a:rPr lang="vi-VN" sz="2800" i="1" kern="100">
                          <a:effectLst/>
                          <a:latin typeface="Times New Roman" panose="02020603050405020304" pitchFamily="18" charset="0"/>
                          <a:cs typeface="Times New Roman" panose="02020603050405020304" pitchFamily="18" charset="0"/>
                        </a:rPr>
                        <a:t>x</a:t>
                      </a:r>
                      <a:r>
                        <a:rPr lang="vi-VN" sz="2800" kern="100" baseline="30000">
                          <a:effectLst/>
                          <a:latin typeface="Times New Roman" panose="02020603050405020304" pitchFamily="18" charset="0"/>
                          <a:cs typeface="Times New Roman" panose="02020603050405020304" pitchFamily="18" charset="0"/>
                        </a:rPr>
                        <a:t>2</a:t>
                      </a:r>
                      <a:r>
                        <a:rPr lang="vi-VN" sz="2800" kern="100">
                          <a:effectLst/>
                          <a:latin typeface="Times New Roman" panose="02020603050405020304" pitchFamily="18" charset="0"/>
                          <a:cs typeface="Times New Roman" panose="02020603050405020304" pitchFamily="18" charset="0"/>
                        </a:rPr>
                        <a:t> – 9y</a:t>
                      </a:r>
                      <a:r>
                        <a:rPr lang="vi-VN" sz="2800" kern="100" baseline="30000">
                          <a:effectLst/>
                          <a:latin typeface="Times New Roman" panose="02020603050405020304" pitchFamily="18" charset="0"/>
                          <a:cs typeface="Times New Roman" panose="02020603050405020304" pitchFamily="18" charset="0"/>
                        </a:rPr>
                        <a:t>2</a:t>
                      </a:r>
                      <a:r>
                        <a:rPr lang="vi-VN" sz="2800" kern="100">
                          <a:effectLst/>
                          <a:latin typeface="Times New Roman" panose="02020603050405020304" pitchFamily="18" charset="0"/>
                          <a:cs typeface="Times New Roman" panose="02020603050405020304" pitchFamily="18" charset="0"/>
                        </a:rPr>
                        <a:t> </a:t>
                      </a:r>
                      <a:endParaRPr lang="vi-VN" sz="28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9593166"/>
                  </a:ext>
                </a:extLst>
              </a:tr>
              <a:tr h="625600">
                <a:tc>
                  <a:txBody>
                    <a:bodyPr/>
                    <a:lstStyle/>
                    <a:p>
                      <a:pPr algn="just">
                        <a:lnSpc>
                          <a:spcPct val="100000"/>
                        </a:lnSpc>
                        <a:spcBef>
                          <a:spcPts val="1200"/>
                        </a:spcBef>
                        <a:spcAft>
                          <a:spcPts val="1200"/>
                        </a:spcAft>
                      </a:pPr>
                      <a:r>
                        <a:rPr lang="fr-FR" sz="2800" i="1" kern="100">
                          <a:solidFill>
                            <a:srgbClr val="000099"/>
                          </a:solidFill>
                          <a:effectLst/>
                          <a:latin typeface="Times New Roman" panose="02020603050405020304" pitchFamily="18" charset="0"/>
                          <a:cs typeface="Times New Roman" panose="02020603050405020304" pitchFamily="18" charset="0"/>
                        </a:rPr>
                        <a:t>x</a:t>
                      </a:r>
                      <a:r>
                        <a:rPr lang="fr-FR" sz="2800" kern="100" baseline="30000">
                          <a:solidFill>
                            <a:srgbClr val="000099"/>
                          </a:solidFill>
                          <a:effectLst/>
                          <a:latin typeface="Times New Roman" panose="02020603050405020304" pitchFamily="18" charset="0"/>
                          <a:cs typeface="Times New Roman" panose="02020603050405020304" pitchFamily="18" charset="0"/>
                        </a:rPr>
                        <a:t>2</a:t>
                      </a:r>
                      <a:r>
                        <a:rPr lang="fr-FR" sz="2800" kern="100">
                          <a:solidFill>
                            <a:srgbClr val="000099"/>
                          </a:solidFill>
                          <a:effectLst/>
                          <a:latin typeface="Times New Roman" panose="02020603050405020304" pitchFamily="18" charset="0"/>
                          <a:cs typeface="Times New Roman" panose="02020603050405020304" pitchFamily="18" charset="0"/>
                        </a:rPr>
                        <a:t> + 8</a:t>
                      </a:r>
                      <a:r>
                        <a:rPr lang="fr-FR" sz="2800" i="1" kern="100">
                          <a:solidFill>
                            <a:srgbClr val="000099"/>
                          </a:solidFill>
                          <a:effectLst/>
                          <a:latin typeface="Times New Roman" panose="02020603050405020304" pitchFamily="18" charset="0"/>
                          <a:cs typeface="Times New Roman" panose="02020603050405020304" pitchFamily="18" charset="0"/>
                        </a:rPr>
                        <a:t>x</a:t>
                      </a:r>
                      <a:r>
                        <a:rPr lang="fr-FR" sz="2800" kern="100">
                          <a:solidFill>
                            <a:srgbClr val="000099"/>
                          </a:solidFill>
                          <a:effectLst/>
                          <a:latin typeface="Times New Roman" panose="02020603050405020304" pitchFamily="18" charset="0"/>
                          <a:cs typeface="Times New Roman" panose="02020603050405020304" pitchFamily="18" charset="0"/>
                        </a:rPr>
                        <a:t>y + 16y</a:t>
                      </a:r>
                      <a:r>
                        <a:rPr lang="fr-FR" sz="2800" kern="100" baseline="30000">
                          <a:solidFill>
                            <a:srgbClr val="000099"/>
                          </a:solidFill>
                          <a:effectLst/>
                          <a:latin typeface="Times New Roman" panose="02020603050405020304" pitchFamily="18" charset="0"/>
                          <a:cs typeface="Times New Roman" panose="02020603050405020304" pitchFamily="18" charset="0"/>
                        </a:rPr>
                        <a:t>2</a:t>
                      </a:r>
                      <a:endParaRPr lang="vi-VN" sz="2800" kern="100">
                        <a:solidFill>
                          <a:srgbClr val="000099"/>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en-US" sz="2800" kern="100">
                          <a:solidFill>
                            <a:srgbClr val="000099"/>
                          </a:solidFill>
                          <a:effectLst/>
                          <a:latin typeface="Times New Roman" panose="02020603050405020304" pitchFamily="18" charset="0"/>
                          <a:ea typeface="Arial" panose="020B0604020202020204" pitchFamily="34" charset="0"/>
                          <a:cs typeface="Times New Roman" panose="02020603050405020304" pitchFamily="18" charset="0"/>
                        </a:rPr>
                        <a:t>=</a:t>
                      </a:r>
                      <a:endParaRPr lang="vi-VN" sz="2800" kern="100">
                        <a:solidFill>
                          <a:srgbClr val="000099"/>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00000"/>
                        </a:lnSpc>
                        <a:spcBef>
                          <a:spcPts val="600"/>
                        </a:spcBef>
                        <a:spcAft>
                          <a:spcPts val="600"/>
                        </a:spcAft>
                      </a:pPr>
                      <a:r>
                        <a:rPr lang="vi-VN" sz="2800" kern="100">
                          <a:solidFill>
                            <a:srgbClr val="000099"/>
                          </a:solidFill>
                          <a:effectLst/>
                          <a:latin typeface="Times New Roman" panose="02020603050405020304" pitchFamily="18" charset="0"/>
                          <a:cs typeface="Times New Roman" panose="02020603050405020304" pitchFamily="18" charset="0"/>
                        </a:rPr>
                        <a:t>(</a:t>
                      </a:r>
                      <a:r>
                        <a:rPr lang="vi-VN" sz="2800" i="1" kern="100">
                          <a:solidFill>
                            <a:srgbClr val="000099"/>
                          </a:solidFill>
                          <a:effectLst/>
                          <a:latin typeface="Times New Roman" panose="02020603050405020304" pitchFamily="18" charset="0"/>
                          <a:cs typeface="Times New Roman" panose="02020603050405020304" pitchFamily="18" charset="0"/>
                        </a:rPr>
                        <a:t>x</a:t>
                      </a:r>
                      <a:r>
                        <a:rPr lang="vi-VN" sz="2800" kern="100">
                          <a:solidFill>
                            <a:srgbClr val="000099"/>
                          </a:solidFill>
                          <a:effectLst/>
                          <a:latin typeface="Times New Roman" panose="02020603050405020304" pitchFamily="18" charset="0"/>
                          <a:cs typeface="Times New Roman" panose="02020603050405020304" pitchFamily="18" charset="0"/>
                        </a:rPr>
                        <a:t> + 4y)</a:t>
                      </a:r>
                      <a:r>
                        <a:rPr lang="vi-VN" sz="2800" kern="100" baseline="30000">
                          <a:solidFill>
                            <a:srgbClr val="000099"/>
                          </a:solidFill>
                          <a:effectLst/>
                          <a:latin typeface="Times New Roman" panose="02020603050405020304" pitchFamily="18" charset="0"/>
                          <a:cs typeface="Times New Roman" panose="02020603050405020304" pitchFamily="18" charset="0"/>
                        </a:rPr>
                        <a:t>2</a:t>
                      </a:r>
                      <a:endParaRPr lang="vi-VN" sz="2800" kern="100">
                        <a:solidFill>
                          <a:srgbClr val="000099"/>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1524476"/>
                  </a:ext>
                </a:extLst>
              </a:tr>
              <a:tr h="625600">
                <a:tc>
                  <a:txBody>
                    <a:bodyPr/>
                    <a:lstStyle/>
                    <a:p>
                      <a:pPr algn="just">
                        <a:lnSpc>
                          <a:spcPct val="100000"/>
                        </a:lnSpc>
                        <a:spcBef>
                          <a:spcPts val="1200"/>
                        </a:spcBef>
                        <a:spcAft>
                          <a:spcPts val="1200"/>
                        </a:spcAft>
                      </a:pPr>
                      <a:r>
                        <a:rPr lang="fr-FR" sz="2800" kern="100">
                          <a:effectLst/>
                          <a:latin typeface="Times New Roman" panose="02020603050405020304" pitchFamily="18" charset="0"/>
                          <a:cs typeface="Times New Roman" panose="02020603050405020304" pitchFamily="18" charset="0"/>
                        </a:rPr>
                        <a:t>(</a:t>
                      </a:r>
                      <a:r>
                        <a:rPr lang="fr-FR" sz="2800" i="1" kern="100">
                          <a:effectLst/>
                          <a:latin typeface="Times New Roman" panose="02020603050405020304" pitchFamily="18" charset="0"/>
                          <a:cs typeface="Times New Roman" panose="02020603050405020304" pitchFamily="18" charset="0"/>
                        </a:rPr>
                        <a:t>x</a:t>
                      </a:r>
                      <a:r>
                        <a:rPr lang="fr-FR" sz="2800" kern="100">
                          <a:effectLst/>
                          <a:latin typeface="Times New Roman" panose="02020603050405020304" pitchFamily="18" charset="0"/>
                          <a:cs typeface="Times New Roman" panose="02020603050405020304" pitchFamily="18" charset="0"/>
                        </a:rPr>
                        <a:t> – </a:t>
                      </a:r>
                      <a:r>
                        <a:rPr lang="vi-VN" sz="2800" kern="100">
                          <a:effectLst/>
                          <a:latin typeface="Times New Roman" panose="02020603050405020304" pitchFamily="18" charset="0"/>
                          <a:cs typeface="Times New Roman" panose="02020603050405020304" pitchFamily="18" charset="0"/>
                        </a:rPr>
                        <a:t>2</a:t>
                      </a:r>
                      <a:r>
                        <a:rPr lang="fr-FR" sz="2800" kern="100">
                          <a:effectLst/>
                          <a:latin typeface="Times New Roman" panose="02020603050405020304" pitchFamily="18" charset="0"/>
                          <a:cs typeface="Times New Roman" panose="02020603050405020304" pitchFamily="18" charset="0"/>
                        </a:rPr>
                        <a:t>y)(</a:t>
                      </a:r>
                      <a:r>
                        <a:rPr lang="fr-FR" sz="2800" i="1" kern="100">
                          <a:effectLst/>
                          <a:latin typeface="Times New Roman" panose="02020603050405020304" pitchFamily="18" charset="0"/>
                          <a:cs typeface="Times New Roman" panose="02020603050405020304" pitchFamily="18" charset="0"/>
                        </a:rPr>
                        <a:t>x</a:t>
                      </a:r>
                      <a:r>
                        <a:rPr lang="fr-FR" sz="2800" kern="100">
                          <a:effectLst/>
                          <a:latin typeface="Times New Roman" panose="02020603050405020304" pitchFamily="18" charset="0"/>
                          <a:cs typeface="Times New Roman" panose="02020603050405020304" pitchFamily="18" charset="0"/>
                        </a:rPr>
                        <a:t> + </a:t>
                      </a:r>
                      <a:r>
                        <a:rPr lang="vi-VN" sz="2800" kern="100">
                          <a:effectLst/>
                          <a:latin typeface="Times New Roman" panose="02020603050405020304" pitchFamily="18" charset="0"/>
                          <a:cs typeface="Times New Roman" panose="02020603050405020304" pitchFamily="18" charset="0"/>
                        </a:rPr>
                        <a:t>2</a:t>
                      </a:r>
                      <a:r>
                        <a:rPr lang="fr-FR" sz="2800" kern="100">
                          <a:effectLst/>
                          <a:latin typeface="Times New Roman" panose="02020603050405020304" pitchFamily="18" charset="0"/>
                          <a:cs typeface="Times New Roman" panose="02020603050405020304" pitchFamily="18" charset="0"/>
                        </a:rPr>
                        <a:t>y)</a:t>
                      </a:r>
                      <a:endParaRPr lang="vi-VN" sz="28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en-US" sz="2800" kern="100">
                          <a:effectLst/>
                          <a:latin typeface="Times New Roman" panose="02020603050405020304" pitchFamily="18" charset="0"/>
                          <a:ea typeface="Arial" panose="020B0604020202020204" pitchFamily="34" charset="0"/>
                          <a:cs typeface="Times New Roman" panose="02020603050405020304" pitchFamily="18" charset="0"/>
                        </a:rPr>
                        <a:t>=</a:t>
                      </a:r>
                      <a:endParaRPr lang="vi-VN" sz="28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00000"/>
                        </a:lnSpc>
                        <a:spcBef>
                          <a:spcPts val="600"/>
                        </a:spcBef>
                        <a:spcAft>
                          <a:spcPts val="600"/>
                        </a:spcAft>
                      </a:pPr>
                      <a:r>
                        <a:rPr lang="vi-VN" sz="2800" i="1" kern="100">
                          <a:effectLst/>
                          <a:latin typeface="Times New Roman" panose="02020603050405020304" pitchFamily="18" charset="0"/>
                          <a:cs typeface="Times New Roman" panose="02020603050405020304" pitchFamily="18" charset="0"/>
                        </a:rPr>
                        <a:t>x</a:t>
                      </a:r>
                      <a:r>
                        <a:rPr lang="vi-VN" sz="2800" kern="100" baseline="30000">
                          <a:effectLst/>
                          <a:latin typeface="Times New Roman" panose="02020603050405020304" pitchFamily="18" charset="0"/>
                          <a:cs typeface="Times New Roman" panose="02020603050405020304" pitchFamily="18" charset="0"/>
                        </a:rPr>
                        <a:t>2</a:t>
                      </a:r>
                      <a:r>
                        <a:rPr lang="vi-VN" sz="2800" kern="100">
                          <a:effectLst/>
                          <a:latin typeface="Times New Roman" panose="02020603050405020304" pitchFamily="18" charset="0"/>
                          <a:cs typeface="Times New Roman" panose="02020603050405020304" pitchFamily="18" charset="0"/>
                        </a:rPr>
                        <a:t> – 4y</a:t>
                      </a:r>
                      <a:r>
                        <a:rPr lang="vi-VN" sz="2800" kern="100" baseline="30000">
                          <a:effectLst/>
                          <a:latin typeface="Times New Roman" panose="02020603050405020304" pitchFamily="18" charset="0"/>
                          <a:cs typeface="Times New Roman" panose="02020603050405020304" pitchFamily="18" charset="0"/>
                        </a:rPr>
                        <a:t>2</a:t>
                      </a:r>
                      <a:endParaRPr lang="vi-VN" sz="28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7668708"/>
                  </a:ext>
                </a:extLst>
              </a:tr>
              <a:tr h="607053">
                <a:tc>
                  <a:txBody>
                    <a:bodyPr/>
                    <a:lstStyle/>
                    <a:p>
                      <a:pPr algn="just">
                        <a:lnSpc>
                          <a:spcPct val="100000"/>
                        </a:lnSpc>
                        <a:spcBef>
                          <a:spcPts val="1200"/>
                        </a:spcBef>
                        <a:spcAft>
                          <a:spcPts val="1200"/>
                        </a:spcAft>
                      </a:pPr>
                      <a:r>
                        <a:rPr lang="vi-VN" sz="2800" kern="100">
                          <a:solidFill>
                            <a:srgbClr val="000099"/>
                          </a:solidFill>
                          <a:effectLst/>
                          <a:latin typeface="Times New Roman" panose="02020603050405020304" pitchFamily="18" charset="0"/>
                          <a:cs typeface="Times New Roman" panose="02020603050405020304" pitchFamily="18" charset="0"/>
                        </a:rPr>
                        <a:t>4</a:t>
                      </a:r>
                      <a:r>
                        <a:rPr lang="vi-VN" sz="2800" i="1" kern="100">
                          <a:solidFill>
                            <a:srgbClr val="000099"/>
                          </a:solidFill>
                          <a:effectLst/>
                          <a:latin typeface="Times New Roman" panose="02020603050405020304" pitchFamily="18" charset="0"/>
                          <a:cs typeface="Times New Roman" panose="02020603050405020304" pitchFamily="18" charset="0"/>
                        </a:rPr>
                        <a:t>x</a:t>
                      </a:r>
                      <a:r>
                        <a:rPr lang="vi-VN" sz="2800" kern="100" baseline="30000">
                          <a:solidFill>
                            <a:srgbClr val="000099"/>
                          </a:solidFill>
                          <a:effectLst/>
                          <a:latin typeface="Times New Roman" panose="02020603050405020304" pitchFamily="18" charset="0"/>
                          <a:cs typeface="Times New Roman" panose="02020603050405020304" pitchFamily="18" charset="0"/>
                        </a:rPr>
                        <a:t>2</a:t>
                      </a:r>
                      <a:r>
                        <a:rPr lang="vi-VN" sz="2800" kern="100">
                          <a:solidFill>
                            <a:srgbClr val="000099"/>
                          </a:solidFill>
                          <a:effectLst/>
                          <a:latin typeface="Times New Roman" panose="02020603050405020304" pitchFamily="18" charset="0"/>
                          <a:cs typeface="Times New Roman" panose="02020603050405020304" pitchFamily="18" charset="0"/>
                        </a:rPr>
                        <a:t> – 12</a:t>
                      </a:r>
                      <a:r>
                        <a:rPr lang="vi-VN" sz="2800" i="1" kern="100">
                          <a:solidFill>
                            <a:srgbClr val="000099"/>
                          </a:solidFill>
                          <a:effectLst/>
                          <a:latin typeface="Times New Roman" panose="02020603050405020304" pitchFamily="18" charset="0"/>
                          <a:cs typeface="Times New Roman" panose="02020603050405020304" pitchFamily="18" charset="0"/>
                        </a:rPr>
                        <a:t>x</a:t>
                      </a:r>
                      <a:r>
                        <a:rPr lang="vi-VN" sz="2800" kern="100">
                          <a:solidFill>
                            <a:srgbClr val="000099"/>
                          </a:solidFill>
                          <a:effectLst/>
                          <a:latin typeface="Times New Roman" panose="02020603050405020304" pitchFamily="18" charset="0"/>
                          <a:cs typeface="Times New Roman" panose="02020603050405020304" pitchFamily="18" charset="0"/>
                        </a:rPr>
                        <a:t>y + 9y</a:t>
                      </a:r>
                      <a:r>
                        <a:rPr lang="vi-VN" sz="2800" kern="100" baseline="30000">
                          <a:solidFill>
                            <a:srgbClr val="000099"/>
                          </a:solidFill>
                          <a:effectLst/>
                          <a:latin typeface="Times New Roman" panose="02020603050405020304" pitchFamily="18" charset="0"/>
                          <a:cs typeface="Times New Roman" panose="02020603050405020304" pitchFamily="18" charset="0"/>
                        </a:rPr>
                        <a:t>2</a:t>
                      </a:r>
                      <a:endParaRPr lang="vi-VN" sz="2800" kern="100">
                        <a:solidFill>
                          <a:srgbClr val="000099"/>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en-US" sz="2800" kern="100">
                          <a:solidFill>
                            <a:srgbClr val="000099"/>
                          </a:solidFill>
                          <a:effectLst/>
                          <a:latin typeface="Times New Roman" panose="02020603050405020304" pitchFamily="18" charset="0"/>
                          <a:ea typeface="Arial" panose="020B0604020202020204" pitchFamily="34" charset="0"/>
                          <a:cs typeface="Times New Roman" panose="02020603050405020304" pitchFamily="18" charset="0"/>
                        </a:rPr>
                        <a:t>=</a:t>
                      </a:r>
                      <a:endParaRPr lang="vi-VN" sz="2800" kern="100">
                        <a:solidFill>
                          <a:srgbClr val="000099"/>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00000"/>
                        </a:lnSpc>
                        <a:spcBef>
                          <a:spcPts val="600"/>
                        </a:spcBef>
                        <a:spcAft>
                          <a:spcPts val="600"/>
                        </a:spcAft>
                      </a:pPr>
                      <a:r>
                        <a:rPr lang="vi-VN" sz="2800" kern="100">
                          <a:solidFill>
                            <a:srgbClr val="000099"/>
                          </a:solidFill>
                          <a:effectLst/>
                          <a:latin typeface="Times New Roman" panose="02020603050405020304" pitchFamily="18" charset="0"/>
                          <a:cs typeface="Times New Roman" panose="02020603050405020304" pitchFamily="18" charset="0"/>
                        </a:rPr>
                        <a:t>(2</a:t>
                      </a:r>
                      <a:r>
                        <a:rPr lang="vi-VN" sz="2800" i="1" kern="100">
                          <a:solidFill>
                            <a:srgbClr val="000099"/>
                          </a:solidFill>
                          <a:effectLst/>
                          <a:latin typeface="Times New Roman" panose="02020603050405020304" pitchFamily="18" charset="0"/>
                          <a:cs typeface="Times New Roman" panose="02020603050405020304" pitchFamily="18" charset="0"/>
                        </a:rPr>
                        <a:t>x</a:t>
                      </a:r>
                      <a:r>
                        <a:rPr lang="vi-VN" sz="2800" kern="100">
                          <a:solidFill>
                            <a:srgbClr val="000099"/>
                          </a:solidFill>
                          <a:effectLst/>
                          <a:latin typeface="Times New Roman" panose="02020603050405020304" pitchFamily="18" charset="0"/>
                          <a:cs typeface="Times New Roman" panose="02020603050405020304" pitchFamily="18" charset="0"/>
                        </a:rPr>
                        <a:t> – 3y)</a:t>
                      </a:r>
                      <a:r>
                        <a:rPr lang="vi-VN" sz="2800" kern="100" baseline="30000">
                          <a:solidFill>
                            <a:srgbClr val="000099"/>
                          </a:solidFill>
                          <a:effectLst/>
                          <a:latin typeface="Times New Roman" panose="02020603050405020304" pitchFamily="18" charset="0"/>
                          <a:cs typeface="Times New Roman" panose="02020603050405020304" pitchFamily="18" charset="0"/>
                        </a:rPr>
                        <a:t>2</a:t>
                      </a:r>
                      <a:endParaRPr lang="vi-VN" sz="2800" kern="100">
                        <a:solidFill>
                          <a:srgbClr val="000099"/>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2894542"/>
                  </a:ext>
                </a:extLst>
              </a:tr>
              <a:tr h="625600">
                <a:tc>
                  <a:txBody>
                    <a:bodyPr/>
                    <a:lstStyle/>
                    <a:p>
                      <a:pPr algn="just">
                        <a:lnSpc>
                          <a:spcPct val="100000"/>
                        </a:lnSpc>
                        <a:spcBef>
                          <a:spcPts val="1200"/>
                        </a:spcBef>
                        <a:spcAft>
                          <a:spcPts val="1200"/>
                        </a:spcAft>
                      </a:pPr>
                      <a:r>
                        <a:rPr lang="fr-FR" sz="2800" kern="100">
                          <a:effectLst/>
                          <a:latin typeface="Times New Roman" panose="02020603050405020304" pitchFamily="18" charset="0"/>
                          <a:cs typeface="Times New Roman" panose="02020603050405020304" pitchFamily="18" charset="0"/>
                        </a:rPr>
                        <a:t>(</a:t>
                      </a:r>
                      <a:r>
                        <a:rPr lang="vi-VN" sz="2800" kern="100">
                          <a:effectLst/>
                          <a:latin typeface="Times New Roman" panose="02020603050405020304" pitchFamily="18" charset="0"/>
                          <a:cs typeface="Times New Roman" panose="02020603050405020304" pitchFamily="18" charset="0"/>
                        </a:rPr>
                        <a:t>y </a:t>
                      </a:r>
                      <a:r>
                        <a:rPr lang="fr-FR" sz="2800" kern="100">
                          <a:effectLst/>
                          <a:latin typeface="Times New Roman" panose="02020603050405020304" pitchFamily="18" charset="0"/>
                          <a:cs typeface="Times New Roman" panose="02020603050405020304" pitchFamily="18" charset="0"/>
                        </a:rPr>
                        <a:t>– </a:t>
                      </a:r>
                      <a:r>
                        <a:rPr lang="vi-VN" sz="2800" kern="100">
                          <a:effectLst/>
                          <a:latin typeface="Times New Roman" panose="02020603050405020304" pitchFamily="18" charset="0"/>
                          <a:cs typeface="Times New Roman" panose="02020603050405020304" pitchFamily="18" charset="0"/>
                        </a:rPr>
                        <a:t>3</a:t>
                      </a:r>
                      <a:r>
                        <a:rPr lang="vi-VN" sz="2800" i="1" kern="100">
                          <a:effectLst/>
                          <a:latin typeface="Times New Roman" panose="02020603050405020304" pitchFamily="18" charset="0"/>
                          <a:cs typeface="Times New Roman" panose="02020603050405020304" pitchFamily="18" charset="0"/>
                        </a:rPr>
                        <a:t>x</a:t>
                      </a:r>
                      <a:r>
                        <a:rPr lang="fr-FR" sz="2800" kern="100">
                          <a:effectLst/>
                          <a:latin typeface="Times New Roman" panose="02020603050405020304" pitchFamily="18" charset="0"/>
                          <a:cs typeface="Times New Roman" panose="02020603050405020304" pitchFamily="18" charset="0"/>
                        </a:rPr>
                        <a:t>)(</a:t>
                      </a:r>
                      <a:r>
                        <a:rPr lang="vi-VN" sz="2800" kern="100">
                          <a:effectLst/>
                          <a:latin typeface="Times New Roman" panose="02020603050405020304" pitchFamily="18" charset="0"/>
                          <a:cs typeface="Times New Roman" panose="02020603050405020304" pitchFamily="18" charset="0"/>
                        </a:rPr>
                        <a:t>y + 3</a:t>
                      </a:r>
                      <a:r>
                        <a:rPr lang="fr-FR" sz="2800" i="1" kern="100">
                          <a:effectLst/>
                          <a:latin typeface="Times New Roman" panose="02020603050405020304" pitchFamily="18" charset="0"/>
                          <a:cs typeface="Times New Roman" panose="02020603050405020304" pitchFamily="18" charset="0"/>
                        </a:rPr>
                        <a:t>x</a:t>
                      </a:r>
                      <a:r>
                        <a:rPr lang="fr-FR" sz="2800" kern="100">
                          <a:effectLst/>
                          <a:latin typeface="Times New Roman" panose="02020603050405020304" pitchFamily="18" charset="0"/>
                          <a:cs typeface="Times New Roman" panose="02020603050405020304" pitchFamily="18" charset="0"/>
                        </a:rPr>
                        <a:t>)</a:t>
                      </a:r>
                      <a:endParaRPr lang="vi-VN" sz="28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en-US" sz="2800" kern="100">
                          <a:effectLst/>
                          <a:latin typeface="Times New Roman" panose="02020603050405020304" pitchFamily="18" charset="0"/>
                          <a:ea typeface="Arial" panose="020B0604020202020204" pitchFamily="34" charset="0"/>
                          <a:cs typeface="Times New Roman" panose="02020603050405020304" pitchFamily="18" charset="0"/>
                        </a:rPr>
                        <a:t>=</a:t>
                      </a:r>
                      <a:endParaRPr lang="vi-VN" sz="28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00000"/>
                        </a:lnSpc>
                        <a:spcBef>
                          <a:spcPts val="600"/>
                        </a:spcBef>
                        <a:spcAft>
                          <a:spcPts val="600"/>
                        </a:spcAft>
                      </a:pPr>
                      <a:r>
                        <a:rPr lang="vi-VN" sz="2800" kern="100">
                          <a:effectLst/>
                          <a:latin typeface="Times New Roman" panose="02020603050405020304" pitchFamily="18" charset="0"/>
                          <a:cs typeface="Times New Roman" panose="02020603050405020304" pitchFamily="18" charset="0"/>
                        </a:rPr>
                        <a:t>y</a:t>
                      </a:r>
                      <a:r>
                        <a:rPr lang="vi-VN" sz="2800" kern="100" baseline="30000">
                          <a:effectLst/>
                          <a:latin typeface="Times New Roman" panose="02020603050405020304" pitchFamily="18" charset="0"/>
                          <a:cs typeface="Times New Roman" panose="02020603050405020304" pitchFamily="18" charset="0"/>
                        </a:rPr>
                        <a:t>2</a:t>
                      </a:r>
                      <a:r>
                        <a:rPr lang="vi-VN" sz="2800" kern="100">
                          <a:effectLst/>
                          <a:latin typeface="Times New Roman" panose="02020603050405020304" pitchFamily="18" charset="0"/>
                          <a:cs typeface="Times New Roman" panose="02020603050405020304" pitchFamily="18" charset="0"/>
                        </a:rPr>
                        <a:t> – 9</a:t>
                      </a:r>
                      <a:r>
                        <a:rPr lang="vi-VN" sz="2800" i="1" kern="100">
                          <a:effectLst/>
                          <a:latin typeface="Times New Roman" panose="02020603050405020304" pitchFamily="18" charset="0"/>
                          <a:cs typeface="Times New Roman" panose="02020603050405020304" pitchFamily="18" charset="0"/>
                        </a:rPr>
                        <a:t>x</a:t>
                      </a:r>
                      <a:r>
                        <a:rPr lang="vi-VN" sz="2800" kern="100" baseline="30000">
                          <a:effectLst/>
                          <a:latin typeface="Times New Roman" panose="02020603050405020304" pitchFamily="18" charset="0"/>
                          <a:cs typeface="Times New Roman" panose="02020603050405020304" pitchFamily="18" charset="0"/>
                        </a:rPr>
                        <a:t>2</a:t>
                      </a:r>
                      <a:r>
                        <a:rPr lang="vi-VN" sz="2800" kern="100">
                          <a:effectLst/>
                          <a:latin typeface="Times New Roman" panose="02020603050405020304" pitchFamily="18" charset="0"/>
                          <a:cs typeface="Times New Roman" panose="02020603050405020304" pitchFamily="18" charset="0"/>
                        </a:rPr>
                        <a:t> </a:t>
                      </a:r>
                      <a:endParaRPr lang="vi-VN" sz="28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0785561"/>
                  </a:ext>
                </a:extLst>
              </a:tr>
              <a:tr h="625600">
                <a:tc>
                  <a:txBody>
                    <a:bodyPr/>
                    <a:lstStyle/>
                    <a:p>
                      <a:pPr algn="just">
                        <a:lnSpc>
                          <a:spcPct val="100000"/>
                        </a:lnSpc>
                        <a:spcBef>
                          <a:spcPts val="1200"/>
                        </a:spcBef>
                        <a:spcAft>
                          <a:spcPts val="1200"/>
                        </a:spcAft>
                      </a:pPr>
                      <a:r>
                        <a:rPr lang="fr-FR" sz="2800" kern="100">
                          <a:solidFill>
                            <a:srgbClr val="000099"/>
                          </a:solidFill>
                          <a:effectLst/>
                          <a:latin typeface="Times New Roman" panose="02020603050405020304" pitchFamily="18" charset="0"/>
                          <a:cs typeface="Times New Roman" panose="02020603050405020304" pitchFamily="18" charset="0"/>
                        </a:rPr>
                        <a:t>(</a:t>
                      </a:r>
                      <a:r>
                        <a:rPr lang="vi-VN" sz="2800" kern="100">
                          <a:solidFill>
                            <a:srgbClr val="000099"/>
                          </a:solidFill>
                          <a:effectLst/>
                          <a:latin typeface="Times New Roman" panose="02020603050405020304" pitchFamily="18" charset="0"/>
                          <a:cs typeface="Times New Roman" panose="02020603050405020304" pitchFamily="18" charset="0"/>
                        </a:rPr>
                        <a:t>2</a:t>
                      </a:r>
                      <a:r>
                        <a:rPr lang="fr-FR" sz="2800" i="1" kern="100">
                          <a:solidFill>
                            <a:srgbClr val="000099"/>
                          </a:solidFill>
                          <a:effectLst/>
                          <a:latin typeface="Times New Roman" panose="02020603050405020304" pitchFamily="18" charset="0"/>
                          <a:cs typeface="Times New Roman" panose="02020603050405020304" pitchFamily="18" charset="0"/>
                        </a:rPr>
                        <a:t>x</a:t>
                      </a:r>
                      <a:r>
                        <a:rPr lang="fr-FR" sz="2800" kern="100">
                          <a:solidFill>
                            <a:srgbClr val="000099"/>
                          </a:solidFill>
                          <a:effectLst/>
                          <a:latin typeface="Times New Roman" panose="02020603050405020304" pitchFamily="18" charset="0"/>
                          <a:cs typeface="Times New Roman" panose="02020603050405020304" pitchFamily="18" charset="0"/>
                        </a:rPr>
                        <a:t> - y)(</a:t>
                      </a:r>
                      <a:r>
                        <a:rPr lang="vi-VN" sz="2800" kern="100">
                          <a:solidFill>
                            <a:srgbClr val="000099"/>
                          </a:solidFill>
                          <a:effectLst/>
                          <a:latin typeface="Times New Roman" panose="02020603050405020304" pitchFamily="18" charset="0"/>
                          <a:cs typeface="Times New Roman" panose="02020603050405020304" pitchFamily="18" charset="0"/>
                        </a:rPr>
                        <a:t>2</a:t>
                      </a:r>
                      <a:r>
                        <a:rPr lang="fr-FR" sz="2800" i="1" kern="100">
                          <a:solidFill>
                            <a:srgbClr val="000099"/>
                          </a:solidFill>
                          <a:effectLst/>
                          <a:latin typeface="Times New Roman" panose="02020603050405020304" pitchFamily="18" charset="0"/>
                          <a:cs typeface="Times New Roman" panose="02020603050405020304" pitchFamily="18" charset="0"/>
                        </a:rPr>
                        <a:t>x</a:t>
                      </a:r>
                      <a:r>
                        <a:rPr lang="fr-FR" sz="2800" kern="100">
                          <a:solidFill>
                            <a:srgbClr val="000099"/>
                          </a:solidFill>
                          <a:effectLst/>
                          <a:latin typeface="Times New Roman" panose="02020603050405020304" pitchFamily="18" charset="0"/>
                          <a:cs typeface="Times New Roman" panose="02020603050405020304" pitchFamily="18" charset="0"/>
                        </a:rPr>
                        <a:t> + y)</a:t>
                      </a:r>
                      <a:endParaRPr lang="vi-VN" sz="2800" kern="100">
                        <a:solidFill>
                          <a:srgbClr val="000099"/>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en-US" sz="2800" kern="100">
                          <a:solidFill>
                            <a:srgbClr val="000099"/>
                          </a:solidFill>
                          <a:effectLst/>
                          <a:latin typeface="Times New Roman" panose="02020603050405020304" pitchFamily="18" charset="0"/>
                          <a:ea typeface="Arial" panose="020B0604020202020204" pitchFamily="34" charset="0"/>
                          <a:cs typeface="Times New Roman" panose="02020603050405020304" pitchFamily="18" charset="0"/>
                        </a:rPr>
                        <a:t>=</a:t>
                      </a:r>
                      <a:endParaRPr lang="vi-VN" sz="2800" kern="100">
                        <a:solidFill>
                          <a:srgbClr val="000099"/>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00000"/>
                        </a:lnSpc>
                        <a:spcBef>
                          <a:spcPts val="600"/>
                        </a:spcBef>
                        <a:spcAft>
                          <a:spcPts val="600"/>
                        </a:spcAft>
                      </a:pPr>
                      <a:r>
                        <a:rPr lang="vi-VN" sz="2800" kern="100">
                          <a:solidFill>
                            <a:srgbClr val="000099"/>
                          </a:solidFill>
                          <a:effectLst/>
                          <a:latin typeface="Times New Roman" panose="02020603050405020304" pitchFamily="18" charset="0"/>
                          <a:cs typeface="Times New Roman" panose="02020603050405020304" pitchFamily="18" charset="0"/>
                        </a:rPr>
                        <a:t>4</a:t>
                      </a:r>
                      <a:r>
                        <a:rPr lang="vi-VN" sz="2800" i="1" kern="100">
                          <a:solidFill>
                            <a:srgbClr val="000099"/>
                          </a:solidFill>
                          <a:effectLst/>
                          <a:latin typeface="Times New Roman" panose="02020603050405020304" pitchFamily="18" charset="0"/>
                          <a:cs typeface="Times New Roman" panose="02020603050405020304" pitchFamily="18" charset="0"/>
                        </a:rPr>
                        <a:t>x</a:t>
                      </a:r>
                      <a:r>
                        <a:rPr lang="vi-VN" sz="2800" kern="100" baseline="30000">
                          <a:solidFill>
                            <a:srgbClr val="000099"/>
                          </a:solidFill>
                          <a:effectLst/>
                          <a:latin typeface="Times New Roman" panose="02020603050405020304" pitchFamily="18" charset="0"/>
                          <a:cs typeface="Times New Roman" panose="02020603050405020304" pitchFamily="18" charset="0"/>
                        </a:rPr>
                        <a:t>2</a:t>
                      </a:r>
                      <a:r>
                        <a:rPr lang="vi-VN" sz="2800" kern="100">
                          <a:solidFill>
                            <a:srgbClr val="000099"/>
                          </a:solidFill>
                          <a:effectLst/>
                          <a:latin typeface="Times New Roman" panose="02020603050405020304" pitchFamily="18" charset="0"/>
                          <a:cs typeface="Times New Roman" panose="02020603050405020304" pitchFamily="18" charset="0"/>
                        </a:rPr>
                        <a:t> – y</a:t>
                      </a:r>
                      <a:r>
                        <a:rPr lang="vi-VN" sz="2800" kern="100" baseline="30000">
                          <a:solidFill>
                            <a:srgbClr val="000099"/>
                          </a:solidFill>
                          <a:effectLst/>
                          <a:latin typeface="Times New Roman" panose="02020603050405020304" pitchFamily="18" charset="0"/>
                          <a:cs typeface="Times New Roman" panose="02020603050405020304" pitchFamily="18" charset="0"/>
                        </a:rPr>
                        <a:t>2</a:t>
                      </a:r>
                      <a:r>
                        <a:rPr lang="vi-VN" sz="2800" kern="100">
                          <a:solidFill>
                            <a:srgbClr val="000099"/>
                          </a:solidFill>
                          <a:effectLst/>
                          <a:latin typeface="Times New Roman" panose="02020603050405020304" pitchFamily="18" charset="0"/>
                          <a:cs typeface="Times New Roman" panose="02020603050405020304" pitchFamily="18" charset="0"/>
                        </a:rPr>
                        <a:t> </a:t>
                      </a:r>
                      <a:endParaRPr lang="vi-VN" sz="2800" kern="100">
                        <a:solidFill>
                          <a:srgbClr val="000099"/>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6960534"/>
                  </a:ext>
                </a:extLst>
              </a:tr>
              <a:tr h="625600">
                <a:tc>
                  <a:txBody>
                    <a:bodyPr/>
                    <a:lstStyle/>
                    <a:p>
                      <a:pPr algn="just">
                        <a:lnSpc>
                          <a:spcPct val="100000"/>
                        </a:lnSpc>
                        <a:spcBef>
                          <a:spcPts val="1200"/>
                        </a:spcBef>
                        <a:spcAft>
                          <a:spcPts val="1200"/>
                        </a:spcAft>
                      </a:pPr>
                      <a:r>
                        <a:rPr lang="vi-VN" sz="2800" i="1" kern="100">
                          <a:effectLst/>
                          <a:latin typeface="Times New Roman" panose="02020603050405020304" pitchFamily="18" charset="0"/>
                          <a:cs typeface="Times New Roman" panose="02020603050405020304" pitchFamily="18" charset="0"/>
                        </a:rPr>
                        <a:t>x</a:t>
                      </a:r>
                      <a:r>
                        <a:rPr lang="vi-VN" sz="2800" kern="100" baseline="30000">
                          <a:effectLst/>
                          <a:latin typeface="Times New Roman" panose="02020603050405020304" pitchFamily="18" charset="0"/>
                          <a:cs typeface="Times New Roman" panose="02020603050405020304" pitchFamily="18" charset="0"/>
                        </a:rPr>
                        <a:t>2</a:t>
                      </a:r>
                      <a:r>
                        <a:rPr lang="vi-VN" sz="2800" kern="100">
                          <a:effectLst/>
                          <a:latin typeface="Times New Roman" panose="02020603050405020304" pitchFamily="18" charset="0"/>
                          <a:cs typeface="Times New Roman" panose="02020603050405020304" pitchFamily="18" charset="0"/>
                        </a:rPr>
                        <a:t> + 4</a:t>
                      </a:r>
                      <a:r>
                        <a:rPr lang="fr-FR" sz="2800" i="1" kern="100">
                          <a:effectLst/>
                          <a:latin typeface="Times New Roman" panose="02020603050405020304" pitchFamily="18" charset="0"/>
                          <a:cs typeface="Times New Roman" panose="02020603050405020304" pitchFamily="18" charset="0"/>
                        </a:rPr>
                        <a:t>x</a:t>
                      </a:r>
                      <a:r>
                        <a:rPr lang="vi-VN" sz="2800" kern="100">
                          <a:effectLst/>
                          <a:latin typeface="Times New Roman" panose="02020603050405020304" pitchFamily="18" charset="0"/>
                          <a:cs typeface="Times New Roman" panose="02020603050405020304" pitchFamily="18" charset="0"/>
                        </a:rPr>
                        <a:t> + 4</a:t>
                      </a:r>
                      <a:endParaRPr lang="vi-VN" sz="28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en-US" sz="2800" kern="100">
                          <a:effectLst/>
                          <a:latin typeface="Times New Roman" panose="02020603050405020304" pitchFamily="18" charset="0"/>
                          <a:ea typeface="Arial" panose="020B0604020202020204" pitchFamily="34" charset="0"/>
                          <a:cs typeface="Times New Roman" panose="02020603050405020304" pitchFamily="18" charset="0"/>
                        </a:rPr>
                        <a:t>=</a:t>
                      </a:r>
                      <a:endParaRPr lang="vi-VN" sz="28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00000"/>
                        </a:lnSpc>
                        <a:spcBef>
                          <a:spcPts val="600"/>
                        </a:spcBef>
                        <a:spcAft>
                          <a:spcPts val="600"/>
                        </a:spcAft>
                      </a:pPr>
                      <a:r>
                        <a:rPr lang="vi-VN" sz="2800" kern="100">
                          <a:effectLst/>
                          <a:latin typeface="Times New Roman" panose="02020603050405020304" pitchFamily="18" charset="0"/>
                          <a:cs typeface="Times New Roman" panose="02020603050405020304" pitchFamily="18" charset="0"/>
                        </a:rPr>
                        <a:t>(</a:t>
                      </a:r>
                      <a:r>
                        <a:rPr lang="vi-VN" sz="2800" i="1" kern="100">
                          <a:effectLst/>
                          <a:latin typeface="Times New Roman" panose="02020603050405020304" pitchFamily="18" charset="0"/>
                          <a:cs typeface="Times New Roman" panose="02020603050405020304" pitchFamily="18" charset="0"/>
                        </a:rPr>
                        <a:t>x</a:t>
                      </a:r>
                      <a:r>
                        <a:rPr lang="vi-VN" sz="2800" kern="100">
                          <a:effectLst/>
                          <a:latin typeface="Times New Roman" panose="02020603050405020304" pitchFamily="18" charset="0"/>
                          <a:cs typeface="Times New Roman" panose="02020603050405020304" pitchFamily="18" charset="0"/>
                        </a:rPr>
                        <a:t> + 2)</a:t>
                      </a:r>
                      <a:r>
                        <a:rPr lang="vi-VN" sz="2800" kern="100" baseline="30000">
                          <a:effectLst/>
                          <a:latin typeface="Times New Roman" panose="02020603050405020304" pitchFamily="18" charset="0"/>
                          <a:cs typeface="Times New Roman" panose="02020603050405020304" pitchFamily="18" charset="0"/>
                        </a:rPr>
                        <a:t>2</a:t>
                      </a:r>
                      <a:endParaRPr lang="vi-VN" sz="2800" kern="1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7686924"/>
                  </a:ext>
                </a:extLst>
              </a:tr>
              <a:tr h="625600">
                <a:tc>
                  <a:txBody>
                    <a:bodyPr/>
                    <a:lstStyle/>
                    <a:p>
                      <a:pPr algn="just">
                        <a:lnSpc>
                          <a:spcPct val="100000"/>
                        </a:lnSpc>
                        <a:spcBef>
                          <a:spcPts val="1200"/>
                        </a:spcBef>
                        <a:spcAft>
                          <a:spcPts val="1200"/>
                        </a:spcAft>
                      </a:pPr>
                      <a:r>
                        <a:rPr lang="vi-VN" sz="2800" kern="100">
                          <a:solidFill>
                            <a:srgbClr val="000099"/>
                          </a:solidFill>
                          <a:effectLst/>
                          <a:latin typeface="Times New Roman" panose="02020603050405020304" pitchFamily="18" charset="0"/>
                          <a:cs typeface="Times New Roman" panose="02020603050405020304" pitchFamily="18" charset="0"/>
                        </a:rPr>
                        <a:t>16</a:t>
                      </a:r>
                      <a:r>
                        <a:rPr lang="fr-FR" sz="2800" i="1" kern="100">
                          <a:solidFill>
                            <a:srgbClr val="000099"/>
                          </a:solidFill>
                          <a:effectLst/>
                          <a:latin typeface="Times New Roman" panose="02020603050405020304" pitchFamily="18" charset="0"/>
                          <a:cs typeface="Times New Roman" panose="02020603050405020304" pitchFamily="18" charset="0"/>
                        </a:rPr>
                        <a:t>x</a:t>
                      </a:r>
                      <a:r>
                        <a:rPr lang="vi-VN" sz="2800" kern="100" baseline="30000">
                          <a:solidFill>
                            <a:srgbClr val="000099"/>
                          </a:solidFill>
                          <a:effectLst/>
                          <a:latin typeface="Times New Roman" panose="02020603050405020304" pitchFamily="18" charset="0"/>
                          <a:cs typeface="Times New Roman" panose="02020603050405020304" pitchFamily="18" charset="0"/>
                        </a:rPr>
                        <a:t>2</a:t>
                      </a:r>
                      <a:r>
                        <a:rPr lang="vi-VN" sz="2800" kern="100">
                          <a:solidFill>
                            <a:srgbClr val="000099"/>
                          </a:solidFill>
                          <a:effectLst/>
                          <a:latin typeface="Times New Roman" panose="02020603050405020304" pitchFamily="18" charset="0"/>
                          <a:cs typeface="Times New Roman" panose="02020603050405020304" pitchFamily="18" charset="0"/>
                        </a:rPr>
                        <a:t> – 16</a:t>
                      </a:r>
                      <a:r>
                        <a:rPr lang="fr-FR" sz="2800" i="1" kern="100">
                          <a:solidFill>
                            <a:srgbClr val="000099"/>
                          </a:solidFill>
                          <a:effectLst/>
                          <a:latin typeface="Times New Roman" panose="02020603050405020304" pitchFamily="18" charset="0"/>
                          <a:cs typeface="Times New Roman" panose="02020603050405020304" pitchFamily="18" charset="0"/>
                        </a:rPr>
                        <a:t>x</a:t>
                      </a:r>
                      <a:r>
                        <a:rPr lang="fr-FR" sz="2800" kern="100">
                          <a:solidFill>
                            <a:srgbClr val="000099"/>
                          </a:solidFill>
                          <a:effectLst/>
                          <a:latin typeface="Times New Roman" panose="02020603050405020304" pitchFamily="18" charset="0"/>
                          <a:cs typeface="Times New Roman" panose="02020603050405020304" pitchFamily="18" charset="0"/>
                        </a:rPr>
                        <a:t>y</a:t>
                      </a:r>
                      <a:r>
                        <a:rPr lang="vi-VN" sz="2800" kern="100">
                          <a:solidFill>
                            <a:srgbClr val="000099"/>
                          </a:solidFill>
                          <a:effectLst/>
                          <a:latin typeface="Times New Roman" panose="02020603050405020304" pitchFamily="18" charset="0"/>
                          <a:cs typeface="Times New Roman" panose="02020603050405020304" pitchFamily="18" charset="0"/>
                        </a:rPr>
                        <a:t> + 4</a:t>
                      </a:r>
                      <a:r>
                        <a:rPr lang="fr-FR" sz="2800" kern="100">
                          <a:solidFill>
                            <a:srgbClr val="000099"/>
                          </a:solidFill>
                          <a:effectLst/>
                          <a:latin typeface="Times New Roman" panose="02020603050405020304" pitchFamily="18" charset="0"/>
                          <a:cs typeface="Times New Roman" panose="02020603050405020304" pitchFamily="18" charset="0"/>
                        </a:rPr>
                        <a:t>y</a:t>
                      </a:r>
                      <a:r>
                        <a:rPr lang="vi-VN" sz="2800" kern="100" baseline="30000">
                          <a:solidFill>
                            <a:srgbClr val="000099"/>
                          </a:solidFill>
                          <a:effectLst/>
                          <a:latin typeface="Times New Roman" panose="02020603050405020304" pitchFamily="18" charset="0"/>
                          <a:cs typeface="Times New Roman" panose="02020603050405020304" pitchFamily="18" charset="0"/>
                        </a:rPr>
                        <a:t>2</a:t>
                      </a:r>
                      <a:endParaRPr lang="vi-VN" sz="2800" kern="100">
                        <a:solidFill>
                          <a:srgbClr val="000099"/>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lnSpc>
                          <a:spcPct val="100000"/>
                        </a:lnSpc>
                        <a:spcBef>
                          <a:spcPts val="600"/>
                        </a:spcBef>
                        <a:spcAft>
                          <a:spcPts val="600"/>
                        </a:spcAft>
                      </a:pPr>
                      <a:r>
                        <a:rPr lang="en-US" sz="2800" kern="100">
                          <a:solidFill>
                            <a:srgbClr val="000099"/>
                          </a:solidFill>
                          <a:effectLst/>
                          <a:latin typeface="Times New Roman" panose="02020603050405020304" pitchFamily="18" charset="0"/>
                          <a:ea typeface="Arial" panose="020B0604020202020204" pitchFamily="34" charset="0"/>
                          <a:cs typeface="Times New Roman" panose="02020603050405020304" pitchFamily="18" charset="0"/>
                        </a:rPr>
                        <a:t>=</a:t>
                      </a:r>
                      <a:endParaRPr lang="vi-VN" sz="2800" kern="100">
                        <a:solidFill>
                          <a:srgbClr val="000099"/>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just">
                        <a:lnSpc>
                          <a:spcPct val="100000"/>
                        </a:lnSpc>
                        <a:spcBef>
                          <a:spcPts val="600"/>
                        </a:spcBef>
                        <a:spcAft>
                          <a:spcPts val="600"/>
                        </a:spcAft>
                      </a:pPr>
                      <a:r>
                        <a:rPr lang="vi-VN" sz="2800" kern="100">
                          <a:solidFill>
                            <a:srgbClr val="000099"/>
                          </a:solidFill>
                          <a:effectLst/>
                          <a:latin typeface="Times New Roman" panose="02020603050405020304" pitchFamily="18" charset="0"/>
                          <a:cs typeface="Times New Roman" panose="02020603050405020304" pitchFamily="18" charset="0"/>
                        </a:rPr>
                        <a:t>(</a:t>
                      </a:r>
                      <a:r>
                        <a:rPr lang="fr-FR" sz="2800" kern="100">
                          <a:solidFill>
                            <a:srgbClr val="000099"/>
                          </a:solidFill>
                          <a:effectLst/>
                          <a:latin typeface="Times New Roman" panose="02020603050405020304" pitchFamily="18" charset="0"/>
                          <a:cs typeface="Times New Roman" panose="02020603050405020304" pitchFamily="18" charset="0"/>
                        </a:rPr>
                        <a:t>4</a:t>
                      </a:r>
                      <a:r>
                        <a:rPr lang="vi-VN" sz="2800" i="1" kern="100">
                          <a:solidFill>
                            <a:srgbClr val="000099"/>
                          </a:solidFill>
                          <a:effectLst/>
                          <a:latin typeface="Times New Roman" panose="02020603050405020304" pitchFamily="18" charset="0"/>
                          <a:cs typeface="Times New Roman" panose="02020603050405020304" pitchFamily="18" charset="0"/>
                        </a:rPr>
                        <a:t>x</a:t>
                      </a:r>
                      <a:r>
                        <a:rPr lang="vi-VN" sz="2800" kern="100">
                          <a:solidFill>
                            <a:srgbClr val="000099"/>
                          </a:solidFill>
                          <a:effectLst/>
                          <a:latin typeface="Times New Roman" panose="02020603050405020304" pitchFamily="18" charset="0"/>
                          <a:cs typeface="Times New Roman" panose="02020603050405020304" pitchFamily="18" charset="0"/>
                        </a:rPr>
                        <a:t> </a:t>
                      </a:r>
                      <a:r>
                        <a:rPr lang="en-US" sz="2800" kern="100">
                          <a:solidFill>
                            <a:srgbClr val="000099"/>
                          </a:solidFill>
                          <a:effectLst/>
                          <a:latin typeface="Times New Roman" panose="02020603050405020304" pitchFamily="18" charset="0"/>
                          <a:cs typeface="Times New Roman" panose="02020603050405020304" pitchFamily="18" charset="0"/>
                        </a:rPr>
                        <a:t>-</a:t>
                      </a:r>
                      <a:r>
                        <a:rPr lang="vi-VN" sz="2800" kern="100">
                          <a:solidFill>
                            <a:srgbClr val="000099"/>
                          </a:solidFill>
                          <a:effectLst/>
                          <a:latin typeface="Times New Roman" panose="02020603050405020304" pitchFamily="18" charset="0"/>
                          <a:cs typeface="Times New Roman" panose="02020603050405020304" pitchFamily="18" charset="0"/>
                        </a:rPr>
                        <a:t> 2</a:t>
                      </a:r>
                      <a:r>
                        <a:rPr lang="fr-FR" sz="2800" kern="100">
                          <a:solidFill>
                            <a:srgbClr val="000099"/>
                          </a:solidFill>
                          <a:effectLst/>
                          <a:latin typeface="Times New Roman" panose="02020603050405020304" pitchFamily="18" charset="0"/>
                          <a:cs typeface="Times New Roman" panose="02020603050405020304" pitchFamily="18" charset="0"/>
                        </a:rPr>
                        <a:t>y</a:t>
                      </a:r>
                      <a:r>
                        <a:rPr lang="vi-VN" sz="2800" kern="100">
                          <a:solidFill>
                            <a:srgbClr val="000099"/>
                          </a:solidFill>
                          <a:effectLst/>
                          <a:latin typeface="Times New Roman" panose="02020603050405020304" pitchFamily="18" charset="0"/>
                          <a:cs typeface="Times New Roman" panose="02020603050405020304" pitchFamily="18" charset="0"/>
                        </a:rPr>
                        <a:t>)</a:t>
                      </a:r>
                      <a:r>
                        <a:rPr lang="vi-VN" sz="2800" kern="100" baseline="30000">
                          <a:solidFill>
                            <a:srgbClr val="000099"/>
                          </a:solidFill>
                          <a:effectLst/>
                          <a:latin typeface="Times New Roman" panose="02020603050405020304" pitchFamily="18" charset="0"/>
                          <a:cs typeface="Times New Roman" panose="02020603050405020304" pitchFamily="18" charset="0"/>
                        </a:rPr>
                        <a:t>2</a:t>
                      </a:r>
                      <a:endParaRPr lang="vi-VN" sz="2800" kern="100">
                        <a:solidFill>
                          <a:srgbClr val="000099"/>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8819635"/>
                  </a:ext>
                </a:extLst>
              </a:tr>
            </a:tbl>
          </a:graphicData>
        </a:graphic>
      </p:graphicFrame>
      <p:sp>
        <p:nvSpPr>
          <p:cNvPr id="3" name="TextBox 2">
            <a:extLst>
              <a:ext uri="{FF2B5EF4-FFF2-40B4-BE49-F238E27FC236}">
                <a16:creationId xmlns:a16="http://schemas.microsoft.com/office/drawing/2014/main" id="{FA847248-83F5-85AC-0C9B-3DD586049F6F}"/>
              </a:ext>
            </a:extLst>
          </p:cNvPr>
          <p:cNvSpPr txBox="1"/>
          <p:nvPr/>
        </p:nvSpPr>
        <p:spPr>
          <a:xfrm>
            <a:off x="3043451" y="372695"/>
            <a:ext cx="7512020" cy="523220"/>
          </a:xfrm>
          <a:prstGeom prst="rect">
            <a:avLst/>
          </a:prstGeom>
          <a:noFill/>
        </p:spPr>
        <p:txBody>
          <a:bodyPr wrap="square" rtlCol="0">
            <a:spAutoFit/>
          </a:bodyPr>
          <a:lstStyle/>
          <a:p>
            <a:pPr algn="ctr"/>
            <a:r>
              <a:rPr lang="vi-VN" sz="2800" b="1">
                <a:solidFill>
                  <a:srgbClr val="C00000"/>
                </a:solidFill>
              </a:rPr>
              <a:t>KẾT QUẢ</a:t>
            </a:r>
          </a:p>
        </p:txBody>
      </p:sp>
    </p:spTree>
    <p:extLst>
      <p:ext uri="{BB962C8B-B14F-4D97-AF65-F5344CB8AC3E}">
        <p14:creationId xmlns:p14="http://schemas.microsoft.com/office/powerpoint/2010/main" val="1819809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8ECA8-3D29-F530-E786-563728BCFC0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4EFA7D9-8D8D-9682-7864-C5BFA9D013C0}"/>
              </a:ext>
            </a:extLst>
          </p:cNvPr>
          <p:cNvPicPr>
            <a:picLocks noChangeAspect="1"/>
          </p:cNvPicPr>
          <p:nvPr/>
        </p:nvPicPr>
        <p:blipFill>
          <a:blip r:embed="rId2"/>
          <a:stretch>
            <a:fillRect/>
          </a:stretch>
        </p:blipFill>
        <p:spPr>
          <a:xfrm>
            <a:off x="191068" y="0"/>
            <a:ext cx="12161353" cy="7011626"/>
          </a:xfrm>
          <a:prstGeom prst="rect">
            <a:avLst/>
          </a:prstGeom>
        </p:spPr>
      </p:pic>
      <p:sp>
        <p:nvSpPr>
          <p:cNvPr id="7" name="Rectangle 6">
            <a:extLst>
              <a:ext uri="{FF2B5EF4-FFF2-40B4-BE49-F238E27FC236}">
                <a16:creationId xmlns:a16="http://schemas.microsoft.com/office/drawing/2014/main" id="{C7C574B8-A243-559A-E3F0-6240DF2E2461}"/>
              </a:ext>
            </a:extLst>
          </p:cNvPr>
          <p:cNvSpPr/>
          <p:nvPr/>
        </p:nvSpPr>
        <p:spPr>
          <a:xfrm>
            <a:off x="-1" y="0"/>
            <a:ext cx="3272589" cy="6858000"/>
          </a:xfrm>
          <a:prstGeom prst="rect">
            <a:avLst/>
          </a:prstGeom>
          <a:solidFill>
            <a:srgbClr val="669900"/>
          </a:solidFill>
          <a:ln>
            <a:solidFill>
              <a:srgbClr val="0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82821CD6-E2F4-C983-995B-D80BBAFEDEB6}"/>
              </a:ext>
            </a:extLst>
          </p:cNvPr>
          <p:cNvSpPr/>
          <p:nvPr/>
        </p:nvSpPr>
        <p:spPr>
          <a:xfrm>
            <a:off x="491316" y="514147"/>
            <a:ext cx="2593077" cy="5170646"/>
          </a:xfrm>
          <a:prstGeom prst="rect">
            <a:avLst/>
          </a:prstGeom>
          <a:noFill/>
        </p:spPr>
        <p:txBody>
          <a:bodyPr wrap="square" lIns="91440" tIns="45720" rIns="91440" bIns="45720">
            <a:spAutoFit/>
          </a:bodyPr>
          <a:lstStyle/>
          <a:p>
            <a:pPr algn="ctr"/>
            <a:r>
              <a:rPr lang="en-US" sz="6600" b="1" cap="none" spc="0">
                <a:ln w="28575">
                  <a:solidFill>
                    <a:srgbClr val="FFC000"/>
                  </a:solidFill>
                  <a:prstDash val="solid"/>
                </a:ln>
                <a:solidFill>
                  <a:srgbClr val="CC6600"/>
                </a:solidFill>
              </a:rPr>
              <a:t>BÍ MẬT NGÀY CHỦ NHẬT</a:t>
            </a:r>
          </a:p>
        </p:txBody>
      </p:sp>
      <p:pic>
        <p:nvPicPr>
          <p:cNvPr id="6" name="Picture 5">
            <a:hlinkClick r:id="rId3" action="ppaction://hlinksldjump"/>
            <a:extLst>
              <a:ext uri="{FF2B5EF4-FFF2-40B4-BE49-F238E27FC236}">
                <a16:creationId xmlns:a16="http://schemas.microsoft.com/office/drawing/2014/main" id="{8484CAA8-CDC9-F42A-B867-8EB7B869AACF}"/>
              </a:ext>
            </a:extLst>
          </p:cNvPr>
          <p:cNvPicPr>
            <a:picLocks noChangeAspect="1"/>
          </p:cNvPicPr>
          <p:nvPr/>
        </p:nvPicPr>
        <p:blipFill>
          <a:blip r:embed="rId4"/>
          <a:stretch>
            <a:fillRect/>
          </a:stretch>
        </p:blipFill>
        <p:spPr>
          <a:xfrm>
            <a:off x="5263237" y="5232542"/>
            <a:ext cx="2549267" cy="1625458"/>
          </a:xfrm>
          <a:prstGeom prst="rect">
            <a:avLst/>
          </a:prstGeom>
        </p:spPr>
      </p:pic>
    </p:spTree>
    <p:extLst>
      <p:ext uri="{BB962C8B-B14F-4D97-AF65-F5344CB8AC3E}">
        <p14:creationId xmlns:p14="http://schemas.microsoft.com/office/powerpoint/2010/main" val="3787434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57F40-5F8B-C093-47E9-BA6D1A1D68B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FE6FC35-3675-B495-E550-068BA8781E94}"/>
              </a:ext>
            </a:extLst>
          </p:cNvPr>
          <p:cNvSpPr txBox="1"/>
          <p:nvPr/>
        </p:nvSpPr>
        <p:spPr>
          <a:xfrm>
            <a:off x="364596" y="1210439"/>
            <a:ext cx="11062952" cy="646331"/>
          </a:xfrm>
          <a:prstGeom prst="rect">
            <a:avLst/>
          </a:prstGeom>
          <a:noFill/>
        </p:spPr>
        <p:txBody>
          <a:bodyPr wrap="square" rtlCol="0">
            <a:spAutoFit/>
          </a:bodyPr>
          <a:lstStyle/>
          <a:p>
            <a:r>
              <a:rPr lang="en-US" sz="3600">
                <a:solidFill>
                  <a:srgbClr val="000099"/>
                </a:solidFill>
                <a:latin typeface="Times New Roman" pitchFamily="18" charset="0"/>
                <a:cs typeface="Times New Roman" pitchFamily="18" charset="0"/>
              </a:rPr>
              <a:t>Bạn Hảo viết: x</a:t>
            </a:r>
            <a:r>
              <a:rPr lang="en-US" sz="3600" baseline="30000">
                <a:solidFill>
                  <a:srgbClr val="000099"/>
                </a:solidFill>
                <a:latin typeface="Times New Roman" pitchFamily="18" charset="0"/>
                <a:cs typeface="Times New Roman" pitchFamily="18" charset="0"/>
              </a:rPr>
              <a:t>2</a:t>
            </a:r>
            <a:r>
              <a:rPr lang="en-US" sz="3600">
                <a:solidFill>
                  <a:srgbClr val="000099"/>
                </a:solidFill>
                <a:latin typeface="Times New Roman" pitchFamily="18" charset="0"/>
                <a:cs typeface="Times New Roman" pitchFamily="18" charset="0"/>
              </a:rPr>
              <a:t> – 6x + 9 = (x – 3)</a:t>
            </a:r>
            <a:r>
              <a:rPr lang="en-US" sz="3600" baseline="30000">
                <a:solidFill>
                  <a:srgbClr val="000099"/>
                </a:solidFill>
                <a:latin typeface="Times New Roman" pitchFamily="18" charset="0"/>
                <a:cs typeface="Times New Roman" pitchFamily="18" charset="0"/>
              </a:rPr>
              <a:t>2</a:t>
            </a:r>
            <a:endParaRPr lang="en-US" sz="3600" i="1" baseline="30000">
              <a:latin typeface="Times New Roman" pitchFamily="18" charset="0"/>
              <a:cs typeface="Times New Roman" pitchFamily="18" charset="0"/>
            </a:endParaRPr>
          </a:p>
        </p:txBody>
      </p:sp>
      <p:sp>
        <p:nvSpPr>
          <p:cNvPr id="12" name="Rectangle 11">
            <a:extLst>
              <a:ext uri="{FF2B5EF4-FFF2-40B4-BE49-F238E27FC236}">
                <a16:creationId xmlns:a16="http://schemas.microsoft.com/office/drawing/2014/main" id="{50FDFF99-9556-C812-2B8B-2875D1946FBA}"/>
              </a:ext>
            </a:extLst>
          </p:cNvPr>
          <p:cNvSpPr/>
          <p:nvPr/>
        </p:nvSpPr>
        <p:spPr>
          <a:xfrm>
            <a:off x="502901" y="210818"/>
            <a:ext cx="11186198" cy="1015663"/>
          </a:xfrm>
          <a:prstGeom prst="rect">
            <a:avLst/>
          </a:prstGeom>
        </p:spPr>
        <p:txBody>
          <a:bodyPr wrap="square">
            <a:spAutoFit/>
          </a:bodyPr>
          <a:lstStyle/>
          <a:p>
            <a:pPr algn="ctr"/>
            <a:r>
              <a:rPr lang="en-US" sz="6000" b="1">
                <a:solidFill>
                  <a:srgbClr val="FF0000"/>
                </a:solidFill>
                <a:latin typeface="Times New Roman" pitchFamily="18" charset="0"/>
                <a:cs typeface="Times New Roman" pitchFamily="18" charset="0"/>
              </a:rPr>
              <a:t>Ai đúng? Ai sai?</a:t>
            </a:r>
            <a:endParaRPr lang="en-US" sz="6000">
              <a:solidFill>
                <a:srgbClr val="FF0000"/>
              </a:solidFill>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id="{BEA5BE1A-170E-5978-92D9-55E9F27D3524}"/>
              </a:ext>
            </a:extLst>
          </p:cNvPr>
          <p:cNvSpPr/>
          <p:nvPr/>
        </p:nvSpPr>
        <p:spPr>
          <a:xfrm>
            <a:off x="364595" y="1834293"/>
            <a:ext cx="7520200" cy="646331"/>
          </a:xfrm>
          <a:prstGeom prst="rect">
            <a:avLst/>
          </a:prstGeom>
        </p:spPr>
        <p:txBody>
          <a:bodyPr wrap="none">
            <a:spAutoFit/>
          </a:bodyPr>
          <a:lstStyle/>
          <a:p>
            <a:r>
              <a:rPr lang="en-US" sz="3600">
                <a:solidFill>
                  <a:srgbClr val="000099"/>
                </a:solidFill>
                <a:latin typeface="Times New Roman" pitchFamily="18" charset="0"/>
                <a:cs typeface="Times New Roman" pitchFamily="18" charset="0"/>
              </a:rPr>
              <a:t>Bạn Hà Anh viết: x</a:t>
            </a:r>
            <a:r>
              <a:rPr lang="en-US" sz="3600" baseline="30000">
                <a:solidFill>
                  <a:srgbClr val="000099"/>
                </a:solidFill>
                <a:latin typeface="Times New Roman" pitchFamily="18" charset="0"/>
                <a:cs typeface="Times New Roman" pitchFamily="18" charset="0"/>
              </a:rPr>
              <a:t>2</a:t>
            </a:r>
            <a:r>
              <a:rPr lang="en-US" sz="3600">
                <a:solidFill>
                  <a:srgbClr val="000099"/>
                </a:solidFill>
                <a:latin typeface="Times New Roman" pitchFamily="18" charset="0"/>
                <a:cs typeface="Times New Roman" pitchFamily="18" charset="0"/>
              </a:rPr>
              <a:t> - 6x + 9</a:t>
            </a:r>
            <a:r>
              <a:rPr lang="en-US" sz="3600" baseline="30000">
                <a:solidFill>
                  <a:srgbClr val="000099"/>
                </a:solidFill>
                <a:latin typeface="Times New Roman" pitchFamily="18" charset="0"/>
                <a:cs typeface="Times New Roman" pitchFamily="18" charset="0"/>
              </a:rPr>
              <a:t> </a:t>
            </a:r>
            <a:r>
              <a:rPr lang="en-US" sz="3600">
                <a:solidFill>
                  <a:srgbClr val="000099"/>
                </a:solidFill>
                <a:latin typeface="Times New Roman" pitchFamily="18" charset="0"/>
                <a:cs typeface="Times New Roman" pitchFamily="18" charset="0"/>
              </a:rPr>
              <a:t>= (3 – x)</a:t>
            </a:r>
            <a:r>
              <a:rPr lang="en-US" sz="3600" baseline="30000">
                <a:solidFill>
                  <a:srgbClr val="000099"/>
                </a:solidFill>
                <a:latin typeface="Times New Roman" pitchFamily="18" charset="0"/>
                <a:cs typeface="Times New Roman" pitchFamily="18" charset="0"/>
              </a:rPr>
              <a:t>2</a:t>
            </a:r>
          </a:p>
        </p:txBody>
      </p:sp>
      <p:sp>
        <p:nvSpPr>
          <p:cNvPr id="2" name="Rectangle 1">
            <a:extLst>
              <a:ext uri="{FF2B5EF4-FFF2-40B4-BE49-F238E27FC236}">
                <a16:creationId xmlns:a16="http://schemas.microsoft.com/office/drawing/2014/main" id="{CD74E31A-D468-3542-714D-D6375022ACD9}"/>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3CC05D61-A4E2-9172-2878-C5BE2AA04195}"/>
              </a:ext>
            </a:extLst>
          </p:cNvPr>
          <p:cNvSpPr/>
          <p:nvPr/>
        </p:nvSpPr>
        <p:spPr>
          <a:xfrm>
            <a:off x="364595" y="2495359"/>
            <a:ext cx="7327647" cy="646331"/>
          </a:xfrm>
          <a:prstGeom prst="rect">
            <a:avLst/>
          </a:prstGeom>
        </p:spPr>
        <p:txBody>
          <a:bodyPr wrap="none">
            <a:spAutoFit/>
          </a:bodyPr>
          <a:lstStyle/>
          <a:p>
            <a:r>
              <a:rPr lang="en-US" sz="3600">
                <a:solidFill>
                  <a:srgbClr val="000099"/>
                </a:solidFill>
                <a:latin typeface="Times New Roman" pitchFamily="18" charset="0"/>
                <a:cs typeface="Times New Roman" pitchFamily="18" charset="0"/>
              </a:rPr>
              <a:t>Ý kiến của em về bài làm của hai bạn?</a:t>
            </a:r>
            <a:endParaRPr lang="en-US" sz="3600" baseline="30000">
              <a:solidFill>
                <a:srgbClr val="000099"/>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3AB9AFBC-7A3F-357B-B793-752DCAEE3A79}"/>
              </a:ext>
            </a:extLst>
          </p:cNvPr>
          <p:cNvSpPr/>
          <p:nvPr/>
        </p:nvSpPr>
        <p:spPr>
          <a:xfrm>
            <a:off x="502901" y="3794068"/>
            <a:ext cx="7851829" cy="707886"/>
          </a:xfrm>
          <a:prstGeom prst="rect">
            <a:avLst/>
          </a:prstGeom>
        </p:spPr>
        <p:txBody>
          <a:bodyPr wrap="none">
            <a:spAutoFit/>
          </a:bodyPr>
          <a:lstStyle/>
          <a:p>
            <a:r>
              <a:rPr lang="en-US" sz="4000" b="1">
                <a:solidFill>
                  <a:srgbClr val="000099"/>
                </a:solidFill>
                <a:latin typeface="Times New Roman" pitchFamily="18" charset="0"/>
                <a:cs typeface="Times New Roman" pitchFamily="18" charset="0"/>
              </a:rPr>
              <a:t>Vì x</a:t>
            </a:r>
            <a:r>
              <a:rPr lang="en-US" sz="4000" b="1" baseline="30000">
                <a:solidFill>
                  <a:srgbClr val="000099"/>
                </a:solidFill>
                <a:latin typeface="Times New Roman" pitchFamily="18" charset="0"/>
                <a:cs typeface="Times New Roman" pitchFamily="18" charset="0"/>
              </a:rPr>
              <a:t>2</a:t>
            </a:r>
            <a:r>
              <a:rPr lang="en-US" sz="4000" b="1">
                <a:solidFill>
                  <a:srgbClr val="000099"/>
                </a:solidFill>
                <a:latin typeface="Times New Roman" pitchFamily="18" charset="0"/>
                <a:cs typeface="Times New Roman" pitchFamily="18" charset="0"/>
              </a:rPr>
              <a:t> - 6x + 9</a:t>
            </a:r>
            <a:r>
              <a:rPr lang="en-US" sz="4000" b="1" baseline="30000">
                <a:solidFill>
                  <a:srgbClr val="000099"/>
                </a:solidFill>
                <a:latin typeface="Times New Roman" pitchFamily="18" charset="0"/>
                <a:cs typeface="Times New Roman" pitchFamily="18" charset="0"/>
              </a:rPr>
              <a:t> </a:t>
            </a:r>
            <a:r>
              <a:rPr lang="en-US" sz="4000" b="1">
                <a:solidFill>
                  <a:srgbClr val="000099"/>
                </a:solidFill>
                <a:latin typeface="Times New Roman" pitchFamily="18" charset="0"/>
                <a:cs typeface="Times New Roman" pitchFamily="18" charset="0"/>
              </a:rPr>
              <a:t>= 9 – 6x + x</a:t>
            </a:r>
            <a:r>
              <a:rPr lang="en-US" sz="4000" b="1" baseline="30000">
                <a:solidFill>
                  <a:srgbClr val="000099"/>
                </a:solidFill>
                <a:latin typeface="Times New Roman" pitchFamily="18" charset="0"/>
                <a:cs typeface="Times New Roman" pitchFamily="18" charset="0"/>
              </a:rPr>
              <a:t>2</a:t>
            </a:r>
            <a:r>
              <a:rPr lang="en-US" sz="4000" b="1">
                <a:solidFill>
                  <a:srgbClr val="000099"/>
                </a:solidFill>
                <a:latin typeface="Times New Roman" pitchFamily="18" charset="0"/>
                <a:cs typeface="Times New Roman" pitchFamily="18" charset="0"/>
              </a:rPr>
              <a:t> = (3 – x)</a:t>
            </a:r>
            <a:r>
              <a:rPr lang="en-US" sz="4000" b="1" baseline="30000">
                <a:solidFill>
                  <a:srgbClr val="000099"/>
                </a:solidFill>
                <a:latin typeface="Times New Roman" pitchFamily="18" charset="0"/>
                <a:cs typeface="Times New Roman" pitchFamily="18" charset="0"/>
              </a:rPr>
              <a:t>2</a:t>
            </a:r>
            <a:endParaRPr lang="en-US" sz="4000" baseline="30000">
              <a:solidFill>
                <a:srgbClr val="000099"/>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F6DE2564-63A1-0A57-E5E0-2225264F4A1E}"/>
              </a:ext>
            </a:extLst>
          </p:cNvPr>
          <p:cNvSpPr/>
          <p:nvPr/>
        </p:nvSpPr>
        <p:spPr>
          <a:xfrm>
            <a:off x="422652" y="4417922"/>
            <a:ext cx="5673348" cy="707886"/>
          </a:xfrm>
          <a:prstGeom prst="rect">
            <a:avLst/>
          </a:prstGeom>
        </p:spPr>
        <p:txBody>
          <a:bodyPr wrap="none">
            <a:spAutoFit/>
          </a:bodyPr>
          <a:lstStyle/>
          <a:p>
            <a:r>
              <a:rPr lang="en-US" sz="4000" b="1">
                <a:solidFill>
                  <a:srgbClr val="000099"/>
                </a:solidFill>
                <a:latin typeface="Times New Roman" pitchFamily="18" charset="0"/>
                <a:cs typeface="Times New Roman" pitchFamily="18" charset="0"/>
              </a:rPr>
              <a:t>Cả hai bạn đều viết đúng</a:t>
            </a:r>
            <a:endParaRPr lang="en-US" sz="4000" baseline="30000">
              <a:solidFill>
                <a:srgbClr val="000099"/>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11610124-9E06-7BE2-CD70-E1C67FE0CA5F}"/>
              </a:ext>
            </a:extLst>
          </p:cNvPr>
          <p:cNvSpPr/>
          <p:nvPr/>
        </p:nvSpPr>
        <p:spPr>
          <a:xfrm>
            <a:off x="5177227" y="3162502"/>
            <a:ext cx="1159292" cy="646331"/>
          </a:xfrm>
          <a:prstGeom prst="rect">
            <a:avLst/>
          </a:prstGeom>
        </p:spPr>
        <p:txBody>
          <a:bodyPr wrap="none">
            <a:spAutoFit/>
          </a:bodyPr>
          <a:lstStyle/>
          <a:p>
            <a:r>
              <a:rPr lang="en-US" sz="3600" b="1" i="1">
                <a:solidFill>
                  <a:srgbClr val="FF0000"/>
                </a:solidFill>
                <a:latin typeface="Times New Roman" pitchFamily="18" charset="0"/>
                <a:cs typeface="Times New Roman" pitchFamily="18" charset="0"/>
              </a:rPr>
              <a:t>Giải:</a:t>
            </a:r>
            <a:endParaRPr lang="en-US" sz="3600" i="1" baseline="3000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AA4F4F5A-FA1F-8FE4-58F9-B6D71F47E0FA}"/>
              </a:ext>
            </a:extLst>
          </p:cNvPr>
          <p:cNvSpPr/>
          <p:nvPr/>
        </p:nvSpPr>
        <p:spPr>
          <a:xfrm>
            <a:off x="2533982" y="5461455"/>
            <a:ext cx="5943807" cy="707886"/>
          </a:xfrm>
          <a:prstGeom prst="rect">
            <a:avLst/>
          </a:prstGeom>
        </p:spPr>
        <p:txBody>
          <a:bodyPr wrap="none">
            <a:spAutoFit/>
          </a:bodyPr>
          <a:lstStyle/>
          <a:p>
            <a:r>
              <a:rPr lang="en-US" sz="4000" b="1">
                <a:solidFill>
                  <a:srgbClr val="000099"/>
                </a:solidFill>
                <a:latin typeface="Times New Roman" pitchFamily="18" charset="0"/>
                <a:cs typeface="Times New Roman" pitchFamily="18" charset="0"/>
              </a:rPr>
              <a:t>Lưu ý: </a:t>
            </a:r>
            <a:r>
              <a:rPr lang="en-US" sz="4000" b="1">
                <a:solidFill>
                  <a:srgbClr val="FF0000"/>
                </a:solidFill>
                <a:latin typeface="Times New Roman" pitchFamily="18" charset="0"/>
                <a:cs typeface="Times New Roman" pitchFamily="18" charset="0"/>
              </a:rPr>
              <a:t>(A – B)</a:t>
            </a:r>
            <a:r>
              <a:rPr lang="en-US" sz="4000" b="1" baseline="30000">
                <a:solidFill>
                  <a:srgbClr val="FF0000"/>
                </a:solidFill>
                <a:latin typeface="Times New Roman" pitchFamily="18" charset="0"/>
                <a:cs typeface="Times New Roman" pitchFamily="18" charset="0"/>
              </a:rPr>
              <a:t>2</a:t>
            </a:r>
            <a:r>
              <a:rPr lang="en-US" sz="4000" b="1">
                <a:solidFill>
                  <a:srgbClr val="FF0000"/>
                </a:solidFill>
                <a:latin typeface="Times New Roman" pitchFamily="18" charset="0"/>
                <a:cs typeface="Times New Roman" pitchFamily="18" charset="0"/>
              </a:rPr>
              <a:t> = (B – A)</a:t>
            </a:r>
            <a:r>
              <a:rPr lang="en-US" sz="4000" b="1" baseline="30000">
                <a:solidFill>
                  <a:srgbClr val="FF0000"/>
                </a:solidFill>
                <a:latin typeface="Times New Roman" pitchFamily="18" charset="0"/>
                <a:cs typeface="Times New Roman" pitchFamily="18" charset="0"/>
              </a:rPr>
              <a:t>2</a:t>
            </a:r>
            <a:endParaRPr lang="en-US" sz="4000" baseline="300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8646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BCEB5D-BC70-D95B-0F7E-5316EDB2A4B9}"/>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9916C4ED-8E91-64B2-A500-572A37F0B469}"/>
              </a:ext>
            </a:extLst>
          </p:cNvPr>
          <p:cNvSpPr/>
          <p:nvPr/>
        </p:nvSpPr>
        <p:spPr>
          <a:xfrm>
            <a:off x="5152959" y="829643"/>
            <a:ext cx="1675459" cy="707886"/>
          </a:xfrm>
          <a:prstGeom prst="rect">
            <a:avLst/>
          </a:prstGeom>
        </p:spPr>
        <p:txBody>
          <a:bodyPr wrap="none">
            <a:spAutoFit/>
          </a:bodyPr>
          <a:lstStyle/>
          <a:p>
            <a:r>
              <a:rPr lang="en-US" sz="4000" b="1">
                <a:solidFill>
                  <a:srgbClr val="000099"/>
                </a:solidFill>
                <a:latin typeface="Times New Roman" pitchFamily="18" charset="0"/>
                <a:cs typeface="Times New Roman" pitchFamily="18" charset="0"/>
              </a:rPr>
              <a:t>Lưu ý:</a:t>
            </a:r>
            <a:endParaRPr lang="en-US" sz="4000" baseline="30000">
              <a:solidFill>
                <a:srgbClr val="FF0000"/>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B7100C0C-0CD1-53DF-F6CE-07E178E08940}"/>
              </a:ext>
            </a:extLst>
          </p:cNvPr>
          <p:cNvSpPr/>
          <p:nvPr/>
        </p:nvSpPr>
        <p:spPr>
          <a:xfrm>
            <a:off x="1639235" y="2027939"/>
            <a:ext cx="8913530" cy="1446550"/>
          </a:xfrm>
          <a:prstGeom prst="rect">
            <a:avLst/>
          </a:prstGeom>
        </p:spPr>
        <p:txBody>
          <a:bodyPr wrap="none">
            <a:spAutoFit/>
          </a:bodyPr>
          <a:lstStyle/>
          <a:p>
            <a:r>
              <a:rPr lang="en-US" sz="8800" b="1">
                <a:solidFill>
                  <a:srgbClr val="FF0000"/>
                </a:solidFill>
                <a:latin typeface="Times New Roman" pitchFamily="18" charset="0"/>
                <a:cs typeface="Times New Roman" pitchFamily="18" charset="0"/>
              </a:rPr>
              <a:t>(A – B)</a:t>
            </a:r>
            <a:r>
              <a:rPr lang="en-US" sz="8800" b="1" baseline="30000">
                <a:solidFill>
                  <a:srgbClr val="FF0000"/>
                </a:solidFill>
                <a:latin typeface="Times New Roman" pitchFamily="18" charset="0"/>
                <a:cs typeface="Times New Roman" pitchFamily="18" charset="0"/>
              </a:rPr>
              <a:t>2</a:t>
            </a:r>
            <a:r>
              <a:rPr lang="en-US" sz="8800" b="1">
                <a:solidFill>
                  <a:srgbClr val="FF0000"/>
                </a:solidFill>
                <a:latin typeface="Times New Roman" pitchFamily="18" charset="0"/>
                <a:cs typeface="Times New Roman" pitchFamily="18" charset="0"/>
              </a:rPr>
              <a:t> = (B – A)</a:t>
            </a:r>
            <a:r>
              <a:rPr lang="en-US" sz="8800" b="1" baseline="30000">
                <a:solidFill>
                  <a:srgbClr val="FF0000"/>
                </a:solidFill>
                <a:latin typeface="Times New Roman" pitchFamily="18" charset="0"/>
                <a:cs typeface="Times New Roman" pitchFamily="18" charset="0"/>
              </a:rPr>
              <a:t>2</a:t>
            </a:r>
            <a:endParaRPr lang="en-US" sz="8800" baseline="300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27409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E31F7-5AB8-8F2B-3FAA-B4CF6C224ED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D26F19F-B004-1781-9736-79B4DA2C0641}"/>
              </a:ext>
            </a:extLst>
          </p:cNvPr>
          <p:cNvPicPr>
            <a:picLocks noChangeAspect="1"/>
          </p:cNvPicPr>
          <p:nvPr/>
        </p:nvPicPr>
        <p:blipFill>
          <a:blip r:embed="rId2"/>
          <a:stretch>
            <a:fillRect/>
          </a:stretch>
        </p:blipFill>
        <p:spPr>
          <a:xfrm>
            <a:off x="191068" y="0"/>
            <a:ext cx="12161353" cy="7011626"/>
          </a:xfrm>
          <a:prstGeom prst="rect">
            <a:avLst/>
          </a:prstGeom>
        </p:spPr>
      </p:pic>
      <p:sp>
        <p:nvSpPr>
          <p:cNvPr id="7" name="Rectangle 6">
            <a:extLst>
              <a:ext uri="{FF2B5EF4-FFF2-40B4-BE49-F238E27FC236}">
                <a16:creationId xmlns:a16="http://schemas.microsoft.com/office/drawing/2014/main" id="{336D7466-352B-502B-7D21-90806B980AE0}"/>
              </a:ext>
            </a:extLst>
          </p:cNvPr>
          <p:cNvSpPr/>
          <p:nvPr/>
        </p:nvSpPr>
        <p:spPr>
          <a:xfrm>
            <a:off x="-1" y="0"/>
            <a:ext cx="3272589" cy="6858000"/>
          </a:xfrm>
          <a:prstGeom prst="rect">
            <a:avLst/>
          </a:prstGeom>
          <a:solidFill>
            <a:srgbClr val="669900"/>
          </a:solidFill>
          <a:ln>
            <a:solidFill>
              <a:srgbClr val="0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4E341614-C1DB-3A50-1332-B5B41E794F2E}"/>
              </a:ext>
            </a:extLst>
          </p:cNvPr>
          <p:cNvSpPr/>
          <p:nvPr/>
        </p:nvSpPr>
        <p:spPr>
          <a:xfrm>
            <a:off x="491316" y="514147"/>
            <a:ext cx="2593077" cy="5170646"/>
          </a:xfrm>
          <a:prstGeom prst="rect">
            <a:avLst/>
          </a:prstGeom>
          <a:noFill/>
        </p:spPr>
        <p:txBody>
          <a:bodyPr wrap="square" lIns="91440" tIns="45720" rIns="91440" bIns="45720">
            <a:spAutoFit/>
          </a:bodyPr>
          <a:lstStyle/>
          <a:p>
            <a:pPr algn="ctr"/>
            <a:r>
              <a:rPr lang="en-US" sz="6600" b="1" cap="none" spc="0">
                <a:ln w="28575">
                  <a:solidFill>
                    <a:srgbClr val="FFC000"/>
                  </a:solidFill>
                  <a:prstDash val="solid"/>
                </a:ln>
                <a:solidFill>
                  <a:srgbClr val="CC6600"/>
                </a:solidFill>
              </a:rPr>
              <a:t>BÍ MẬT NGÀY CHỦ NHẬT</a:t>
            </a:r>
          </a:p>
        </p:txBody>
      </p:sp>
    </p:spTree>
    <p:extLst>
      <p:ext uri="{BB962C8B-B14F-4D97-AF65-F5344CB8AC3E}">
        <p14:creationId xmlns:p14="http://schemas.microsoft.com/office/powerpoint/2010/main" val="3795654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ãnh đạo VATM chúc mừng ngày Phụ nữ Việt Nam 20-10">
            <a:extLst>
              <a:ext uri="{FF2B5EF4-FFF2-40B4-BE49-F238E27FC236}">
                <a16:creationId xmlns:a16="http://schemas.microsoft.com/office/drawing/2014/main" id="{106EEF64-8919-C72A-C373-65C4411AA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C529321-9390-9CC1-37DB-9342ED937C41}"/>
              </a:ext>
            </a:extLst>
          </p:cNvPr>
          <p:cNvPicPr>
            <a:picLocks noChangeAspect="1"/>
          </p:cNvPicPr>
          <p:nvPr/>
        </p:nvPicPr>
        <p:blipFill>
          <a:blip r:embed="rId3"/>
          <a:stretch>
            <a:fillRect/>
          </a:stretch>
        </p:blipFill>
        <p:spPr>
          <a:xfrm>
            <a:off x="355706" y="224589"/>
            <a:ext cx="2058629" cy="1589923"/>
          </a:xfrm>
          <a:prstGeom prst="rect">
            <a:avLst/>
          </a:prstGeom>
        </p:spPr>
      </p:pic>
      <p:pic>
        <p:nvPicPr>
          <p:cNvPr id="3" name="Picture 2">
            <a:extLst>
              <a:ext uri="{FF2B5EF4-FFF2-40B4-BE49-F238E27FC236}">
                <a16:creationId xmlns:a16="http://schemas.microsoft.com/office/drawing/2014/main" id="{BD9B998E-8670-55C3-2120-959CD78ACB2C}"/>
              </a:ext>
            </a:extLst>
          </p:cNvPr>
          <p:cNvPicPr>
            <a:picLocks noChangeAspect="1"/>
          </p:cNvPicPr>
          <p:nvPr/>
        </p:nvPicPr>
        <p:blipFill>
          <a:blip r:embed="rId4"/>
          <a:stretch>
            <a:fillRect/>
          </a:stretch>
        </p:blipFill>
        <p:spPr>
          <a:xfrm>
            <a:off x="2414334" y="426368"/>
            <a:ext cx="4836697" cy="390525"/>
          </a:xfrm>
          <a:prstGeom prst="rect">
            <a:avLst/>
          </a:prstGeom>
        </p:spPr>
      </p:pic>
      <p:sp>
        <p:nvSpPr>
          <p:cNvPr id="4" name="TextBox 3">
            <a:extLst>
              <a:ext uri="{FF2B5EF4-FFF2-40B4-BE49-F238E27FC236}">
                <a16:creationId xmlns:a16="http://schemas.microsoft.com/office/drawing/2014/main" id="{CC8252FE-8A94-EA4E-CFCD-7663888B9F77}"/>
              </a:ext>
            </a:extLst>
          </p:cNvPr>
          <p:cNvSpPr txBox="1"/>
          <p:nvPr/>
        </p:nvSpPr>
        <p:spPr>
          <a:xfrm>
            <a:off x="2414335" y="368968"/>
            <a:ext cx="4948991" cy="461665"/>
          </a:xfrm>
          <a:prstGeom prst="rect">
            <a:avLst/>
          </a:prstGeom>
          <a:noFill/>
        </p:spPr>
        <p:txBody>
          <a:bodyPr wrap="square" rtlCol="0">
            <a:spAutoFit/>
          </a:bodyPr>
          <a:lstStyle/>
          <a:p>
            <a:r>
              <a:rPr lang="vi-VN" sz="2400">
                <a:solidFill>
                  <a:srgbClr val="000099"/>
                </a:solidFill>
              </a:rPr>
              <a:t>TRƯỜNG THCS TRUNG TÚ</a:t>
            </a:r>
          </a:p>
        </p:txBody>
      </p:sp>
      <p:sp>
        <p:nvSpPr>
          <p:cNvPr id="5" name="TextBox 4">
            <a:extLst>
              <a:ext uri="{FF2B5EF4-FFF2-40B4-BE49-F238E27FC236}">
                <a16:creationId xmlns:a16="http://schemas.microsoft.com/office/drawing/2014/main" id="{FDBD375F-0282-9DEB-2233-4AA319B2EC18}"/>
              </a:ext>
            </a:extLst>
          </p:cNvPr>
          <p:cNvSpPr txBox="1"/>
          <p:nvPr/>
        </p:nvSpPr>
        <p:spPr>
          <a:xfrm>
            <a:off x="4676275" y="5646821"/>
            <a:ext cx="6537160" cy="461665"/>
          </a:xfrm>
          <a:prstGeom prst="rect">
            <a:avLst/>
          </a:prstGeom>
          <a:noFill/>
        </p:spPr>
        <p:txBody>
          <a:bodyPr wrap="square" rtlCol="0">
            <a:spAutoFit/>
          </a:bodyPr>
          <a:lstStyle/>
          <a:p>
            <a:r>
              <a:rPr lang="vi-VN" sz="2400" b="1">
                <a:solidFill>
                  <a:srgbClr val="000099"/>
                </a:solidFill>
              </a:rPr>
              <a:t>CHỦ NHẬT, NGÀY 20 THÁNG 10 NĂM 2024</a:t>
            </a:r>
          </a:p>
        </p:txBody>
      </p:sp>
    </p:spTree>
    <p:extLst>
      <p:ext uri="{BB962C8B-B14F-4D97-AF65-F5344CB8AC3E}">
        <p14:creationId xmlns:p14="http://schemas.microsoft.com/office/powerpoint/2010/main" val="1171893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BE843D-BFEE-4B90-DC78-22EEEBF46BC2}"/>
              </a:ext>
            </a:extLst>
          </p:cNvPr>
          <p:cNvPicPr>
            <a:picLocks noChangeAspect="1"/>
          </p:cNvPicPr>
          <p:nvPr/>
        </p:nvPicPr>
        <p:blipFill>
          <a:blip r:embed="rId4"/>
          <a:stretch>
            <a:fillRect/>
          </a:stretch>
        </p:blipFill>
        <p:spPr>
          <a:xfrm>
            <a:off x="-23443" y="-122830"/>
            <a:ext cx="12252291" cy="6980830"/>
          </a:xfrm>
          <a:prstGeom prst="rect">
            <a:avLst/>
          </a:prstGeom>
        </p:spPr>
      </p:pic>
      <p:pic>
        <p:nvPicPr>
          <p:cNvPr id="6" name="Video Uoc mo cua me">
            <a:hlinkClick r:id="" action="ppaction://media"/>
            <a:extLst>
              <a:ext uri="{FF2B5EF4-FFF2-40B4-BE49-F238E27FC236}">
                <a16:creationId xmlns:a16="http://schemas.microsoft.com/office/drawing/2014/main" id="{FDAB3442-7C6B-176F-026E-4FECC7309D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13DF88B-748A-46D5-AF84-AAA3D2683857}"/>
              </a:ext>
            </a:extLst>
          </p:cNvPr>
          <p:cNvSpPr txBox="1"/>
          <p:nvPr/>
        </p:nvSpPr>
        <p:spPr>
          <a:xfrm>
            <a:off x="409075" y="120542"/>
            <a:ext cx="2943726" cy="6494085"/>
          </a:xfrm>
          <a:prstGeom prst="rect">
            <a:avLst/>
          </a:prstGeom>
          <a:noFill/>
        </p:spPr>
        <p:txBody>
          <a:bodyPr wrap="square">
            <a:spAutoFit/>
          </a:bodyPr>
          <a:lstStyle/>
          <a:p>
            <a:pPr algn="just"/>
            <a:r>
              <a:rPr lang="vi-VN" sz="3200" b="0" i="0">
                <a:solidFill>
                  <a:srgbClr val="CC0099"/>
                </a:solidFill>
                <a:effectLst/>
                <a:latin typeface="small arial"/>
              </a:rPr>
              <a:t>Chúc tất cả những người bà, người mẹ luôn hạnh phúc, mạnh khỏe và tỏa sáng rạng rỡ như những đóa hoa. Mong rằng mỗi ngày của các bà, các mẹ đều tràn ngập niềm vui và yêu thương!</a:t>
            </a:r>
            <a:endParaRPr lang="vi-VN" sz="3200">
              <a:solidFill>
                <a:srgbClr val="CC0099"/>
              </a:solidFill>
            </a:endParaRPr>
          </a:p>
        </p:txBody>
      </p:sp>
      <p:sp>
        <p:nvSpPr>
          <p:cNvPr id="7" name="TextBox 6">
            <a:extLst>
              <a:ext uri="{FF2B5EF4-FFF2-40B4-BE49-F238E27FC236}">
                <a16:creationId xmlns:a16="http://schemas.microsoft.com/office/drawing/2014/main" id="{1D5D9D99-D9A0-B976-CDB6-2A0748CDC52C}"/>
              </a:ext>
            </a:extLst>
          </p:cNvPr>
          <p:cNvSpPr txBox="1"/>
          <p:nvPr/>
        </p:nvSpPr>
        <p:spPr>
          <a:xfrm>
            <a:off x="8839201" y="120542"/>
            <a:ext cx="3205165" cy="6494085"/>
          </a:xfrm>
          <a:prstGeom prst="rect">
            <a:avLst/>
          </a:prstGeom>
          <a:noFill/>
        </p:spPr>
        <p:txBody>
          <a:bodyPr wrap="square">
            <a:spAutoFit/>
          </a:bodyPr>
          <a:lstStyle/>
          <a:p>
            <a:pPr algn="just"/>
            <a:r>
              <a:rPr lang="vi-VN" sz="3200" i="0">
                <a:solidFill>
                  <a:srgbClr val="CC0099"/>
                </a:solidFill>
                <a:effectLst/>
                <a:latin typeface="small arial"/>
              </a:rPr>
              <a:t>Chúc các chị em phụ nữ </a:t>
            </a:r>
            <a:r>
              <a:rPr lang="vi-VN" sz="3200" b="0" i="0">
                <a:solidFill>
                  <a:srgbClr val="CC0099"/>
                </a:solidFill>
                <a:effectLst/>
                <a:latin typeface="small arial"/>
              </a:rPr>
              <a:t>luôn là những bông hoa xinh đẹp, tỏa ngát hương thơm và mang lại hạnh phúc cho gia đình, công việc. Chúc các bạn nữ sinh luôn được yêu thương và thành công trong học tập</a:t>
            </a:r>
            <a:r>
              <a:rPr lang="vi-VN" sz="3200">
                <a:solidFill>
                  <a:srgbClr val="CC0099"/>
                </a:solidFill>
                <a:latin typeface="small arial"/>
              </a:rPr>
              <a:t>!</a:t>
            </a:r>
            <a:endParaRPr lang="vi-VN" sz="3200">
              <a:solidFill>
                <a:srgbClr val="CC0099"/>
              </a:solidFill>
            </a:endParaRPr>
          </a:p>
        </p:txBody>
      </p:sp>
    </p:spTree>
    <p:extLst>
      <p:ext uri="{BB962C8B-B14F-4D97-AF65-F5344CB8AC3E}">
        <p14:creationId xmlns:p14="http://schemas.microsoft.com/office/powerpoint/2010/main" val="289756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0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D2831-6370-82F9-4FD2-CC8FEBDDE38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2CED607-44E2-4D4C-9B11-202782FF3E38}"/>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33BB817F-04EB-9BF8-EBCF-CCD5F48242AF}"/>
              </a:ext>
            </a:extLst>
          </p:cNvPr>
          <p:cNvSpPr txBox="1"/>
          <p:nvPr/>
        </p:nvSpPr>
        <p:spPr>
          <a:xfrm>
            <a:off x="300092" y="1417441"/>
            <a:ext cx="10253229" cy="1938992"/>
          </a:xfrm>
          <a:prstGeom prst="rect">
            <a:avLst/>
          </a:prstGeom>
          <a:noFill/>
        </p:spPr>
        <p:txBody>
          <a:bodyPr wrap="square" rtlCol="0">
            <a:spAutoFit/>
          </a:bodyPr>
          <a:lstStyle/>
          <a:p>
            <a:r>
              <a:rPr lang="en-US" sz="4000" b="1" u="sng">
                <a:solidFill>
                  <a:srgbClr val="000099"/>
                </a:solidFill>
              </a:rPr>
              <a:t>Câu 1:</a:t>
            </a:r>
          </a:p>
          <a:p>
            <a:pPr marL="514350" indent="-514350">
              <a:buAutoNum type="alphaLcParenR"/>
            </a:pPr>
            <a:r>
              <a:rPr lang="en-US" sz="4000">
                <a:solidFill>
                  <a:srgbClr val="000099"/>
                </a:solidFill>
              </a:rPr>
              <a:t>Thực hiện phép nhân: </a:t>
            </a:r>
          </a:p>
          <a:p>
            <a:r>
              <a:rPr lang="en-US" sz="4000">
                <a:solidFill>
                  <a:srgbClr val="000099"/>
                </a:solidFill>
              </a:rPr>
              <a:t>(a + b)(a + b) = a</a:t>
            </a:r>
            <a:r>
              <a:rPr lang="en-US" sz="4000" baseline="30000">
                <a:solidFill>
                  <a:srgbClr val="000099"/>
                </a:solidFill>
              </a:rPr>
              <a:t>2</a:t>
            </a:r>
            <a:r>
              <a:rPr lang="en-US" sz="4000">
                <a:solidFill>
                  <a:srgbClr val="000099"/>
                </a:solidFill>
              </a:rPr>
              <a:t> + ab + ab + b</a:t>
            </a:r>
            <a:r>
              <a:rPr lang="en-US" sz="4000" baseline="30000">
                <a:solidFill>
                  <a:srgbClr val="000099"/>
                </a:solidFill>
              </a:rPr>
              <a:t>2</a:t>
            </a:r>
            <a:r>
              <a:rPr lang="en-US" sz="4000">
                <a:solidFill>
                  <a:srgbClr val="000099"/>
                </a:solidFill>
              </a:rPr>
              <a:t> = a</a:t>
            </a:r>
            <a:r>
              <a:rPr lang="en-US" sz="4000" baseline="30000">
                <a:solidFill>
                  <a:srgbClr val="000099"/>
                </a:solidFill>
              </a:rPr>
              <a:t>2</a:t>
            </a:r>
            <a:r>
              <a:rPr lang="en-US" sz="4000">
                <a:solidFill>
                  <a:srgbClr val="000099"/>
                </a:solidFill>
              </a:rPr>
              <a:t> + 2ab + b</a:t>
            </a:r>
            <a:r>
              <a:rPr lang="en-US" sz="4000" baseline="30000">
                <a:solidFill>
                  <a:srgbClr val="000099"/>
                </a:solidFill>
              </a:rPr>
              <a:t>2</a:t>
            </a:r>
            <a:r>
              <a:rPr lang="en-US" sz="4000">
                <a:solidFill>
                  <a:srgbClr val="000099"/>
                </a:solidFill>
              </a:rPr>
              <a:t> </a:t>
            </a:r>
          </a:p>
        </p:txBody>
      </p:sp>
      <p:sp>
        <p:nvSpPr>
          <p:cNvPr id="6" name="TextBox 5">
            <a:extLst>
              <a:ext uri="{FF2B5EF4-FFF2-40B4-BE49-F238E27FC236}">
                <a16:creationId xmlns:a16="http://schemas.microsoft.com/office/drawing/2014/main" id="{EA58747E-E8C9-9865-F071-5CA7B0100AB2}"/>
              </a:ext>
            </a:extLst>
          </p:cNvPr>
          <p:cNvSpPr txBox="1"/>
          <p:nvPr/>
        </p:nvSpPr>
        <p:spPr>
          <a:xfrm>
            <a:off x="5426706" y="366033"/>
            <a:ext cx="2560006" cy="584775"/>
          </a:xfrm>
          <a:prstGeom prst="rect">
            <a:avLst/>
          </a:prstGeom>
          <a:noFill/>
        </p:spPr>
        <p:txBody>
          <a:bodyPr wrap="square" rtlCol="0">
            <a:spAutoFit/>
          </a:bodyPr>
          <a:lstStyle/>
          <a:p>
            <a:r>
              <a:rPr lang="en-US" sz="3200" b="1">
                <a:solidFill>
                  <a:srgbClr val="FF0000"/>
                </a:solidFill>
              </a:rPr>
              <a:t>KIỂM TRA</a:t>
            </a:r>
            <a:endParaRPr lang="en-US" sz="3200" dirty="0">
              <a:solidFill>
                <a:srgbClr val="FF0000"/>
              </a:solidFill>
            </a:endParaRPr>
          </a:p>
        </p:txBody>
      </p:sp>
      <p:pic>
        <p:nvPicPr>
          <p:cNvPr id="5" name="Picture 4">
            <a:extLst>
              <a:ext uri="{FF2B5EF4-FFF2-40B4-BE49-F238E27FC236}">
                <a16:creationId xmlns:a16="http://schemas.microsoft.com/office/drawing/2014/main" id="{E4F1290D-A72A-0961-A578-6D39708F18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753042" y="4326927"/>
            <a:ext cx="3190874" cy="2227263"/>
          </a:xfrm>
          <a:prstGeom prst="rect">
            <a:avLst/>
          </a:prstGeom>
        </p:spPr>
      </p:pic>
      <p:sp>
        <p:nvSpPr>
          <p:cNvPr id="8" name="TextBox 7">
            <a:extLst>
              <a:ext uri="{FF2B5EF4-FFF2-40B4-BE49-F238E27FC236}">
                <a16:creationId xmlns:a16="http://schemas.microsoft.com/office/drawing/2014/main" id="{4F04B235-8E7E-1283-1C0D-86C32077BD95}"/>
              </a:ext>
            </a:extLst>
          </p:cNvPr>
          <p:cNvSpPr txBox="1"/>
          <p:nvPr/>
        </p:nvSpPr>
        <p:spPr>
          <a:xfrm>
            <a:off x="300092" y="3563790"/>
            <a:ext cx="9587669" cy="1938992"/>
          </a:xfrm>
          <a:prstGeom prst="rect">
            <a:avLst/>
          </a:prstGeom>
          <a:noFill/>
        </p:spPr>
        <p:txBody>
          <a:bodyPr wrap="square" rtlCol="0">
            <a:spAutoFit/>
          </a:bodyPr>
          <a:lstStyle/>
          <a:p>
            <a:r>
              <a:rPr lang="en-US" sz="4000">
                <a:solidFill>
                  <a:srgbClr val="000099"/>
                </a:solidFill>
              </a:rPr>
              <a:t>b) So sánh:</a:t>
            </a:r>
          </a:p>
          <a:p>
            <a:r>
              <a:rPr lang="en-US" sz="4000">
                <a:solidFill>
                  <a:srgbClr val="000099"/>
                </a:solidFill>
              </a:rPr>
              <a:t>Vì  (a + b)(a + b) = (a + b)</a:t>
            </a:r>
            <a:r>
              <a:rPr lang="en-US" sz="4000" baseline="30000">
                <a:solidFill>
                  <a:srgbClr val="000099"/>
                </a:solidFill>
              </a:rPr>
              <a:t>2</a:t>
            </a:r>
            <a:r>
              <a:rPr lang="en-US" sz="4000">
                <a:solidFill>
                  <a:srgbClr val="000099"/>
                </a:solidFill>
              </a:rPr>
              <a:t> </a:t>
            </a:r>
          </a:p>
          <a:p>
            <a:r>
              <a:rPr lang="en-US" sz="4000">
                <a:solidFill>
                  <a:srgbClr val="000099"/>
                </a:solidFill>
              </a:rPr>
              <a:t>nên (a + b)</a:t>
            </a:r>
            <a:r>
              <a:rPr lang="en-US" sz="4000" baseline="30000">
                <a:solidFill>
                  <a:srgbClr val="000099"/>
                </a:solidFill>
              </a:rPr>
              <a:t>2</a:t>
            </a:r>
            <a:r>
              <a:rPr lang="en-US" sz="4000">
                <a:solidFill>
                  <a:srgbClr val="000099"/>
                </a:solidFill>
              </a:rPr>
              <a:t> = a</a:t>
            </a:r>
            <a:r>
              <a:rPr lang="en-US" sz="4000" baseline="30000">
                <a:solidFill>
                  <a:srgbClr val="000099"/>
                </a:solidFill>
              </a:rPr>
              <a:t>2</a:t>
            </a:r>
            <a:r>
              <a:rPr lang="en-US" sz="4000">
                <a:solidFill>
                  <a:srgbClr val="000099"/>
                </a:solidFill>
              </a:rPr>
              <a:t> + 2ab + b</a:t>
            </a:r>
            <a:r>
              <a:rPr lang="en-US" sz="4000" baseline="30000">
                <a:solidFill>
                  <a:srgbClr val="000099"/>
                </a:solidFill>
              </a:rPr>
              <a:t>2</a:t>
            </a:r>
            <a:endParaRPr lang="en-US" sz="4000" dirty="0">
              <a:solidFill>
                <a:srgbClr val="000099"/>
              </a:solidFill>
            </a:endParaRPr>
          </a:p>
        </p:txBody>
      </p:sp>
    </p:spTree>
    <p:extLst>
      <p:ext uri="{BB962C8B-B14F-4D97-AF65-F5344CB8AC3E}">
        <p14:creationId xmlns:p14="http://schemas.microsoft.com/office/powerpoint/2010/main" val="2108324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D95D8D2-29D5-76ED-895E-DAC7BBC0DFD0}"/>
              </a:ext>
            </a:extLst>
          </p:cNvPr>
          <p:cNvGraphicFramePr>
            <a:graphicFrameLocks noGrp="1"/>
          </p:cNvGraphicFramePr>
          <p:nvPr>
            <p:extLst>
              <p:ext uri="{D42A27DB-BD31-4B8C-83A1-F6EECF244321}">
                <p14:modId xmlns:p14="http://schemas.microsoft.com/office/powerpoint/2010/main" val="4106516705"/>
              </p:ext>
            </p:extLst>
          </p:nvPr>
        </p:nvGraphicFramePr>
        <p:xfrm>
          <a:off x="1779881" y="1463659"/>
          <a:ext cx="8439785" cy="2779776"/>
        </p:xfrm>
        <a:graphic>
          <a:graphicData uri="http://schemas.openxmlformats.org/drawingml/2006/table">
            <a:tbl>
              <a:tblPr firstRow="1" firstCol="1" bandRow="1">
                <a:tableStyleId>{16D9F66E-5EB9-4882-86FB-DCBF35E3C3E4}</a:tableStyleId>
              </a:tblPr>
              <a:tblGrid>
                <a:gridCol w="2139315">
                  <a:extLst>
                    <a:ext uri="{9D8B030D-6E8A-4147-A177-3AD203B41FA5}">
                      <a16:colId xmlns:a16="http://schemas.microsoft.com/office/drawing/2014/main" val="1852180731"/>
                    </a:ext>
                  </a:extLst>
                </a:gridCol>
                <a:gridCol w="1529715">
                  <a:extLst>
                    <a:ext uri="{9D8B030D-6E8A-4147-A177-3AD203B41FA5}">
                      <a16:colId xmlns:a16="http://schemas.microsoft.com/office/drawing/2014/main" val="2376398972"/>
                    </a:ext>
                  </a:extLst>
                </a:gridCol>
                <a:gridCol w="1620520">
                  <a:extLst>
                    <a:ext uri="{9D8B030D-6E8A-4147-A177-3AD203B41FA5}">
                      <a16:colId xmlns:a16="http://schemas.microsoft.com/office/drawing/2014/main" val="343370038"/>
                    </a:ext>
                  </a:extLst>
                </a:gridCol>
                <a:gridCol w="1530350">
                  <a:extLst>
                    <a:ext uri="{9D8B030D-6E8A-4147-A177-3AD203B41FA5}">
                      <a16:colId xmlns:a16="http://schemas.microsoft.com/office/drawing/2014/main" val="1303683876"/>
                    </a:ext>
                  </a:extLst>
                </a:gridCol>
                <a:gridCol w="1619885">
                  <a:extLst>
                    <a:ext uri="{9D8B030D-6E8A-4147-A177-3AD203B41FA5}">
                      <a16:colId xmlns:a16="http://schemas.microsoft.com/office/drawing/2014/main" val="1471028090"/>
                    </a:ext>
                  </a:extLst>
                </a:gridCol>
              </a:tblGrid>
              <a:tr h="0">
                <a:tc>
                  <a:txBody>
                    <a:bodyPr/>
                    <a:lstStyle/>
                    <a:p>
                      <a:pPr algn="ctr">
                        <a:lnSpc>
                          <a:spcPct val="130000"/>
                        </a:lnSpc>
                        <a:spcBef>
                          <a:spcPts val="300"/>
                        </a:spcBef>
                        <a:spcAft>
                          <a:spcPts val="300"/>
                        </a:spcAft>
                      </a:pPr>
                      <a:r>
                        <a:rPr lang="vi-VN" sz="2600">
                          <a:effectLst/>
                        </a:rPr>
                        <a:t>Nhiệm vụ</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Đội 1</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Đội 2</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Đội 3</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Đội 4</a:t>
                      </a:r>
                      <a:endParaRPr lang="vi-VN" sz="13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val="2242998251"/>
                  </a:ext>
                </a:extLst>
              </a:tr>
              <a:tr h="0">
                <a:tc>
                  <a:txBody>
                    <a:bodyPr/>
                    <a:lstStyle/>
                    <a:p>
                      <a:pPr algn="ctr">
                        <a:lnSpc>
                          <a:spcPct val="130000"/>
                        </a:lnSpc>
                        <a:spcBef>
                          <a:spcPts val="300"/>
                        </a:spcBef>
                        <a:spcAft>
                          <a:spcPts val="300"/>
                        </a:spcAft>
                      </a:pPr>
                      <a:r>
                        <a:rPr lang="vi-VN" sz="2600">
                          <a:effectLst/>
                        </a:rPr>
                        <a:t>1</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 </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 </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 </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 </a:t>
                      </a:r>
                      <a:endParaRPr lang="vi-VN" sz="13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val="550602665"/>
                  </a:ext>
                </a:extLst>
              </a:tr>
              <a:tr h="0">
                <a:tc>
                  <a:txBody>
                    <a:bodyPr/>
                    <a:lstStyle/>
                    <a:p>
                      <a:pPr algn="ctr">
                        <a:lnSpc>
                          <a:spcPct val="130000"/>
                        </a:lnSpc>
                        <a:spcBef>
                          <a:spcPts val="300"/>
                        </a:spcBef>
                        <a:spcAft>
                          <a:spcPts val="300"/>
                        </a:spcAft>
                      </a:pPr>
                      <a:r>
                        <a:rPr lang="vi-VN" sz="2600">
                          <a:effectLst/>
                        </a:rPr>
                        <a:t>2</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 </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 </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 </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 </a:t>
                      </a:r>
                      <a:endParaRPr lang="vi-VN" sz="13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val="696035849"/>
                  </a:ext>
                </a:extLst>
              </a:tr>
              <a:tr h="0">
                <a:tc>
                  <a:txBody>
                    <a:bodyPr/>
                    <a:lstStyle/>
                    <a:p>
                      <a:pPr algn="ctr">
                        <a:lnSpc>
                          <a:spcPct val="130000"/>
                        </a:lnSpc>
                        <a:spcBef>
                          <a:spcPts val="300"/>
                        </a:spcBef>
                        <a:spcAft>
                          <a:spcPts val="300"/>
                        </a:spcAft>
                      </a:pPr>
                      <a:r>
                        <a:rPr lang="vi-VN" sz="2600">
                          <a:effectLst/>
                        </a:rPr>
                        <a:t>3</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 </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 </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 </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 </a:t>
                      </a:r>
                      <a:endParaRPr lang="vi-VN" sz="13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val="2727080374"/>
                  </a:ext>
                </a:extLst>
              </a:tr>
              <a:tr h="0">
                <a:tc>
                  <a:txBody>
                    <a:bodyPr/>
                    <a:lstStyle/>
                    <a:p>
                      <a:pPr algn="ctr">
                        <a:lnSpc>
                          <a:spcPct val="130000"/>
                        </a:lnSpc>
                        <a:spcBef>
                          <a:spcPts val="300"/>
                        </a:spcBef>
                        <a:spcAft>
                          <a:spcPts val="300"/>
                        </a:spcAft>
                      </a:pPr>
                      <a:r>
                        <a:rPr lang="vi-VN" sz="2600">
                          <a:effectLst/>
                        </a:rPr>
                        <a:t>4</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 </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 </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 </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 </a:t>
                      </a:r>
                      <a:endParaRPr lang="vi-VN" sz="13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val="362084335"/>
                  </a:ext>
                </a:extLst>
              </a:tr>
              <a:tr h="0">
                <a:tc>
                  <a:txBody>
                    <a:bodyPr/>
                    <a:lstStyle/>
                    <a:p>
                      <a:pPr algn="ctr">
                        <a:lnSpc>
                          <a:spcPct val="130000"/>
                        </a:lnSpc>
                        <a:spcBef>
                          <a:spcPts val="300"/>
                        </a:spcBef>
                        <a:spcAft>
                          <a:spcPts val="300"/>
                        </a:spcAft>
                      </a:pPr>
                      <a:r>
                        <a:rPr lang="vi-VN" sz="2600">
                          <a:effectLst/>
                        </a:rPr>
                        <a:t>Tổng</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 </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 </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 </a:t>
                      </a:r>
                      <a:endParaRPr lang="vi-VN" sz="1300">
                        <a:effectLst/>
                        <a:latin typeface="Times New Roman" panose="02020603050405020304" pitchFamily="18" charset="0"/>
                        <a:ea typeface="Arial" panose="020B0604020202020204" pitchFamily="34" charset="0"/>
                      </a:endParaRPr>
                    </a:p>
                  </a:txBody>
                  <a:tcPr marL="68580" marR="68580" marT="0" marB="0" anchor="ctr"/>
                </a:tc>
                <a:tc>
                  <a:txBody>
                    <a:bodyPr/>
                    <a:lstStyle/>
                    <a:p>
                      <a:pPr algn="ctr">
                        <a:lnSpc>
                          <a:spcPct val="130000"/>
                        </a:lnSpc>
                        <a:spcBef>
                          <a:spcPts val="300"/>
                        </a:spcBef>
                        <a:spcAft>
                          <a:spcPts val="300"/>
                        </a:spcAft>
                      </a:pPr>
                      <a:r>
                        <a:rPr lang="vi-VN" sz="2600">
                          <a:effectLst/>
                        </a:rPr>
                        <a:t> </a:t>
                      </a:r>
                      <a:endParaRPr lang="vi-VN" sz="1300">
                        <a:effectLst/>
                        <a:latin typeface="Times New Roman" panose="02020603050405020304" pitchFamily="18" charset="0"/>
                        <a:ea typeface="Arial" panose="020B0604020202020204" pitchFamily="34" charset="0"/>
                      </a:endParaRPr>
                    </a:p>
                  </a:txBody>
                  <a:tcPr marL="68580" marR="68580" marT="0" marB="0" anchor="ctr"/>
                </a:tc>
                <a:extLst>
                  <a:ext uri="{0D108BD9-81ED-4DB2-BD59-A6C34878D82A}">
                    <a16:rowId xmlns:a16="http://schemas.microsoft.com/office/drawing/2014/main" val="3576190368"/>
                  </a:ext>
                </a:extLst>
              </a:tr>
            </a:tbl>
          </a:graphicData>
        </a:graphic>
      </p:graphicFrame>
      <p:sp>
        <p:nvSpPr>
          <p:cNvPr id="6" name="Rectangle 1">
            <a:extLst>
              <a:ext uri="{FF2B5EF4-FFF2-40B4-BE49-F238E27FC236}">
                <a16:creationId xmlns:a16="http://schemas.microsoft.com/office/drawing/2014/main" id="{36FA45B3-A787-CD06-356D-4640300C654A}"/>
              </a:ext>
            </a:extLst>
          </p:cNvPr>
          <p:cNvSpPr>
            <a:spLocks noChangeArrowheads="1"/>
          </p:cNvSpPr>
          <p:nvPr/>
        </p:nvSpPr>
        <p:spPr bwMode="auto">
          <a:xfrm>
            <a:off x="2598056" y="518781"/>
            <a:ext cx="680343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2600" b="1" i="0" u="none" strike="noStrike" cap="none" normalizeH="0" baseline="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TỔNG HỢP KẾT QUẢ HOẠT ĐỘNG NHÓM</a:t>
            </a:r>
            <a:endParaRPr kumimoji="0" lang="vi-VN" altLang="vi-VN" sz="1100" b="0" i="0" u="none" strike="noStrike" cap="none" normalizeH="0" baseline="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1083646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DB53C-E4EB-75A9-1F2B-63D04063D24A}"/>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682201B4-69F8-B7A9-2AC3-F5EE933BEFB2}"/>
              </a:ext>
            </a:extLst>
          </p:cNvPr>
          <p:cNvSpPr txBox="1"/>
          <p:nvPr/>
        </p:nvSpPr>
        <p:spPr>
          <a:xfrm>
            <a:off x="470661" y="247619"/>
            <a:ext cx="9273989" cy="480901"/>
          </a:xfrm>
          <a:prstGeom prst="rect">
            <a:avLst/>
          </a:prstGeom>
          <a:noFill/>
        </p:spPr>
        <p:txBody>
          <a:bodyPr wrap="square">
            <a:spAutoFit/>
          </a:bodyPr>
          <a:lstStyle/>
          <a:p>
            <a:pPr>
              <a:lnSpc>
                <a:spcPct val="115000"/>
              </a:lnSpc>
              <a:spcAft>
                <a:spcPts val="600"/>
              </a:spcAft>
            </a:pPr>
            <a:r>
              <a:rPr lang="en-US" sz="2400" b="1" kern="100">
                <a:solidFill>
                  <a:srgbClr val="FF0000"/>
                </a:solidFill>
                <a:effectLst/>
                <a:latin typeface="Arial" panose="020B0604020202020204" pitchFamily="34" charset="0"/>
                <a:ea typeface="Calibri" panose="020F0502020204030204" pitchFamily="34" charset="0"/>
                <a:cs typeface="Arial" panose="020B0604020202020204" pitchFamily="34" charset="0"/>
              </a:rPr>
              <a:t>Bài 2.</a:t>
            </a:r>
            <a:r>
              <a:rPr lang="en-US" sz="2400" b="1" kern="100">
                <a:solidFill>
                  <a:srgbClr val="FF0000"/>
                </a:solidFill>
                <a:latin typeface="Arial" panose="020B0604020202020204" pitchFamily="34" charset="0"/>
                <a:ea typeface="Calibri" panose="020F0502020204030204" pitchFamily="34" charset="0"/>
                <a:cs typeface="Arial" panose="020B0604020202020204" pitchFamily="34" charset="0"/>
              </a:rPr>
              <a:t>2. </a:t>
            </a:r>
            <a:r>
              <a:rPr lang="en-US" sz="2400" kern="100">
                <a:solidFill>
                  <a:srgbClr val="000066"/>
                </a:solidFill>
                <a:latin typeface="Arial" panose="020B0604020202020204" pitchFamily="34" charset="0"/>
                <a:ea typeface="Calibri" panose="020F0502020204030204" pitchFamily="34" charset="0"/>
                <a:cs typeface="Arial" panose="020B0604020202020204" pitchFamily="34" charset="0"/>
              </a:rPr>
              <a:t>Thay ? Bằng biểu thức thích hợp.</a:t>
            </a:r>
            <a:endParaRPr lang="en-US" sz="2400" kern="1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D6014F1-3D09-2FE8-57A6-52F16D9946C0}"/>
              </a:ext>
            </a:extLst>
          </p:cNvPr>
          <p:cNvSpPr txBox="1"/>
          <p:nvPr/>
        </p:nvSpPr>
        <p:spPr>
          <a:xfrm>
            <a:off x="384253" y="1992310"/>
            <a:ext cx="724383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a:t>
            </a:r>
            <a:r>
              <a:rPr lang="vi-VN" sz="2800" i="1">
                <a:cs typeface="Times New Roman" panose="02020603050405020304" pitchFamily="18" charset="0"/>
              </a:rPr>
              <a:t>) x</a:t>
            </a:r>
            <a:r>
              <a:rPr lang="vi-VN" sz="2800" i="1" baseline="30000">
                <a:cs typeface="Times New Roman" panose="02020603050405020304" pitchFamily="18" charset="0"/>
              </a:rPr>
              <a:t>2</a:t>
            </a:r>
            <a:r>
              <a:rPr lang="vi-VN" sz="2800" i="1">
                <a:cs typeface="Times New Roman" panose="02020603050405020304" pitchFamily="18" charset="0"/>
              </a:rPr>
              <a:t> + 8xy +         = (     + 4y)</a:t>
            </a:r>
            <a:r>
              <a:rPr lang="vi-VN" sz="2800" i="1" baseline="30000">
                <a:cs typeface="Times New Roman" panose="02020603050405020304" pitchFamily="18" charset="0"/>
              </a:rPr>
              <a:t>2</a:t>
            </a:r>
          </a:p>
        </p:txBody>
      </p:sp>
      <p:sp>
        <p:nvSpPr>
          <p:cNvPr id="19" name="TextBox 18">
            <a:extLst>
              <a:ext uri="{FF2B5EF4-FFF2-40B4-BE49-F238E27FC236}">
                <a16:creationId xmlns:a16="http://schemas.microsoft.com/office/drawing/2014/main" id="{3D9A6EE7-B4F7-6200-E78F-70B1C30A4E86}"/>
              </a:ext>
            </a:extLst>
          </p:cNvPr>
          <p:cNvSpPr txBox="1"/>
          <p:nvPr/>
        </p:nvSpPr>
        <p:spPr>
          <a:xfrm>
            <a:off x="400294" y="733507"/>
            <a:ext cx="7227794" cy="523220"/>
          </a:xfrm>
          <a:prstGeom prst="rect">
            <a:avLst/>
          </a:prstGeom>
          <a:noFill/>
        </p:spPr>
        <p:txBody>
          <a:bodyPr wrap="square" rtlCol="0">
            <a:spAutoFit/>
          </a:bodyPr>
          <a:lstStyle/>
          <a:p>
            <a:r>
              <a:rPr lang="vi-VN" sz="2800" i="1">
                <a:latin typeface="Arial" panose="020B0604020202020204" pitchFamily="34" charset="0"/>
                <a:cs typeface="Arial" panose="020B0604020202020204" pitchFamily="34" charset="0"/>
              </a:rPr>
              <a:t>a) (x – 3y)(x + 3y) = x</a:t>
            </a:r>
            <a:r>
              <a:rPr lang="vi-VN" sz="2800" i="1" baseline="30000">
                <a:latin typeface="Arial" panose="020B0604020202020204" pitchFamily="34" charset="0"/>
                <a:cs typeface="Arial" panose="020B0604020202020204" pitchFamily="34" charset="0"/>
              </a:rPr>
              <a:t>2</a:t>
            </a:r>
            <a:r>
              <a:rPr lang="vi-VN" sz="2800" i="1">
                <a:latin typeface="Arial" panose="020B0604020202020204" pitchFamily="34" charset="0"/>
                <a:cs typeface="Arial" panose="020B0604020202020204" pitchFamily="34" charset="0"/>
              </a:rPr>
              <a:t> - </a:t>
            </a:r>
            <a:endParaRPr lang="vi-VN" sz="2800" i="1" baseline="300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F745D68-93B9-C438-7B53-6B5CBC710CF3}"/>
              </a:ext>
            </a:extLst>
          </p:cNvPr>
          <p:cNvSpPr txBox="1"/>
          <p:nvPr/>
        </p:nvSpPr>
        <p:spPr>
          <a:xfrm>
            <a:off x="4418907" y="714529"/>
            <a:ext cx="688748" cy="523220"/>
          </a:xfrm>
          <a:prstGeom prst="rect">
            <a:avLst/>
          </a:prstGeom>
          <a:noFill/>
          <a:ln>
            <a:solidFill>
              <a:srgbClr val="000000"/>
            </a:solidFill>
          </a:ln>
        </p:spPr>
        <p:txBody>
          <a:bodyPr wrap="square" rtlCol="0">
            <a:spAutoFit/>
          </a:bodyPr>
          <a:lstStyle/>
          <a:p>
            <a:pPr algn="ctr"/>
            <a:r>
              <a:rPr lang="en-US" sz="2800">
                <a:ln>
                  <a:solidFill>
                    <a:srgbClr val="FF0000"/>
                  </a:solidFill>
                </a:ln>
                <a:solidFill>
                  <a:srgbClr val="FF0000"/>
                </a:solidFill>
                <a:latin typeface="Arial" panose="020B0604020202020204" pitchFamily="34" charset="0"/>
                <a:cs typeface="Arial" panose="020B0604020202020204" pitchFamily="34" charset="0"/>
              </a:rPr>
              <a:t>?</a:t>
            </a:r>
            <a:endParaRPr lang="vi-VN" sz="2800" i="1" baseline="30000">
              <a:ln>
                <a:solidFill>
                  <a:srgbClr val="FF0000"/>
                </a:solidFill>
              </a:ln>
              <a:solidFill>
                <a:srgbClr val="FF000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C0914EF3-0343-0FBC-9F3A-915D55B662D7}"/>
              </a:ext>
            </a:extLst>
          </p:cNvPr>
          <p:cNvSpPr txBox="1"/>
          <p:nvPr/>
        </p:nvSpPr>
        <p:spPr>
          <a:xfrm>
            <a:off x="400294" y="1316831"/>
            <a:ext cx="8590314" cy="523220"/>
          </a:xfrm>
          <a:prstGeom prst="rect">
            <a:avLst/>
          </a:prstGeom>
          <a:noFill/>
        </p:spPr>
        <p:txBody>
          <a:bodyPr wrap="square" rtlCol="0">
            <a:spAutoFit/>
          </a:bodyPr>
          <a:lstStyle/>
          <a:p>
            <a:r>
              <a:rPr lang="vi-VN" sz="2800" i="1">
                <a:latin typeface="Times New Roman" panose="02020603050405020304" pitchFamily="18" charset="0"/>
                <a:cs typeface="Times New Roman" panose="02020603050405020304" pitchFamily="18" charset="0"/>
              </a:rPr>
              <a:t>b</a:t>
            </a:r>
            <a:r>
              <a:rPr lang="vi-VN" sz="2800" i="1">
                <a:cs typeface="Times New Roman" panose="02020603050405020304" pitchFamily="18" charset="0"/>
              </a:rPr>
              <a:t>) (2x – y)(2x + y) = 4         - y</a:t>
            </a:r>
            <a:r>
              <a:rPr lang="vi-VN" sz="2800" i="1" baseline="30000">
                <a:cs typeface="Times New Roman" panose="02020603050405020304" pitchFamily="18" charset="0"/>
              </a:rPr>
              <a:t>2</a:t>
            </a:r>
          </a:p>
        </p:txBody>
      </p:sp>
      <p:sp>
        <p:nvSpPr>
          <p:cNvPr id="29" name="TextBox 28">
            <a:extLst>
              <a:ext uri="{FF2B5EF4-FFF2-40B4-BE49-F238E27FC236}">
                <a16:creationId xmlns:a16="http://schemas.microsoft.com/office/drawing/2014/main" id="{DB1405D5-71D3-261C-43ED-A8FC5A2C71E2}"/>
              </a:ext>
            </a:extLst>
          </p:cNvPr>
          <p:cNvSpPr txBox="1"/>
          <p:nvPr/>
        </p:nvSpPr>
        <p:spPr>
          <a:xfrm>
            <a:off x="384253" y="2612629"/>
            <a:ext cx="8590314"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c</a:t>
            </a:r>
            <a:r>
              <a:rPr lang="vi-VN" sz="2800" i="1">
                <a:cs typeface="Times New Roman" panose="02020603050405020304" pitchFamily="18" charset="0"/>
              </a:rPr>
              <a:t>)          -12xy + 9y</a:t>
            </a:r>
            <a:r>
              <a:rPr lang="vi-VN" sz="2800" i="1" baseline="30000">
                <a:cs typeface="Times New Roman" panose="02020603050405020304" pitchFamily="18" charset="0"/>
              </a:rPr>
              <a:t>2</a:t>
            </a:r>
            <a:r>
              <a:rPr lang="vi-VN" sz="2800" i="1">
                <a:cs typeface="Times New Roman" panose="02020603050405020304" pitchFamily="18" charset="0"/>
              </a:rPr>
              <a:t> = (2x -    )</a:t>
            </a:r>
            <a:r>
              <a:rPr lang="vi-VN" sz="2800" i="1" baseline="30000">
                <a:cs typeface="Times New Roman" panose="02020603050405020304" pitchFamily="18" charset="0"/>
              </a:rPr>
              <a:t>2</a:t>
            </a:r>
          </a:p>
        </p:txBody>
      </p:sp>
      <p:sp>
        <p:nvSpPr>
          <p:cNvPr id="2" name="Rectangle 1">
            <a:extLst>
              <a:ext uri="{FF2B5EF4-FFF2-40B4-BE49-F238E27FC236}">
                <a16:creationId xmlns:a16="http://schemas.microsoft.com/office/drawing/2014/main" id="{88679C96-D6C2-2EBD-47E8-03B23CEBE943}"/>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6CB188B9-9D20-B15E-598B-33BFA988412A}"/>
              </a:ext>
            </a:extLst>
          </p:cNvPr>
          <p:cNvSpPr txBox="1"/>
          <p:nvPr/>
        </p:nvSpPr>
        <p:spPr>
          <a:xfrm>
            <a:off x="3967508" y="1282992"/>
            <a:ext cx="688748" cy="523220"/>
          </a:xfrm>
          <a:prstGeom prst="rect">
            <a:avLst/>
          </a:prstGeom>
          <a:noFill/>
          <a:ln>
            <a:solidFill>
              <a:srgbClr val="000000"/>
            </a:solidFill>
          </a:ln>
        </p:spPr>
        <p:txBody>
          <a:bodyPr wrap="square" rtlCol="0">
            <a:spAutoFit/>
          </a:bodyPr>
          <a:lstStyle/>
          <a:p>
            <a:pPr algn="ctr"/>
            <a:r>
              <a:rPr lang="en-US" sz="2800">
                <a:ln>
                  <a:solidFill>
                    <a:srgbClr val="FF0000"/>
                  </a:solidFill>
                </a:ln>
                <a:solidFill>
                  <a:srgbClr val="FF0000"/>
                </a:solidFill>
                <a:latin typeface="Arial" panose="020B0604020202020204" pitchFamily="34" charset="0"/>
                <a:cs typeface="Arial" panose="020B0604020202020204" pitchFamily="34" charset="0"/>
              </a:rPr>
              <a:t>?</a:t>
            </a:r>
            <a:endParaRPr lang="vi-VN" sz="2800" i="1" baseline="30000">
              <a:ln>
                <a:solidFill>
                  <a:srgbClr val="FF0000"/>
                </a:solidFill>
              </a:ln>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620E264-28AB-622E-E762-D2D10783DABB}"/>
              </a:ext>
            </a:extLst>
          </p:cNvPr>
          <p:cNvSpPr txBox="1"/>
          <p:nvPr/>
        </p:nvSpPr>
        <p:spPr>
          <a:xfrm>
            <a:off x="2495895" y="1964730"/>
            <a:ext cx="688748" cy="523220"/>
          </a:xfrm>
          <a:prstGeom prst="rect">
            <a:avLst/>
          </a:prstGeom>
          <a:noFill/>
          <a:ln>
            <a:solidFill>
              <a:srgbClr val="000000"/>
            </a:solidFill>
          </a:ln>
        </p:spPr>
        <p:txBody>
          <a:bodyPr wrap="square" rtlCol="0">
            <a:spAutoFit/>
          </a:bodyPr>
          <a:lstStyle/>
          <a:p>
            <a:pPr algn="ctr"/>
            <a:r>
              <a:rPr lang="en-US" sz="2800">
                <a:ln>
                  <a:solidFill>
                    <a:srgbClr val="FF0000"/>
                  </a:solidFill>
                </a:ln>
                <a:solidFill>
                  <a:srgbClr val="FF0000"/>
                </a:solidFill>
                <a:latin typeface="Arial" panose="020B0604020202020204" pitchFamily="34" charset="0"/>
                <a:cs typeface="Arial" panose="020B0604020202020204" pitchFamily="34" charset="0"/>
              </a:rPr>
              <a:t>?</a:t>
            </a:r>
            <a:endParaRPr lang="vi-VN" sz="2800" i="1" baseline="30000">
              <a:ln>
                <a:solidFill>
                  <a:srgbClr val="FF0000"/>
                </a:solidFill>
              </a:ln>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80027FB-BC06-9036-70EC-B3B7DD375E7E}"/>
              </a:ext>
            </a:extLst>
          </p:cNvPr>
          <p:cNvSpPr txBox="1"/>
          <p:nvPr/>
        </p:nvSpPr>
        <p:spPr>
          <a:xfrm>
            <a:off x="809970" y="2612629"/>
            <a:ext cx="688748" cy="523220"/>
          </a:xfrm>
          <a:prstGeom prst="rect">
            <a:avLst/>
          </a:prstGeom>
          <a:noFill/>
          <a:ln>
            <a:solidFill>
              <a:srgbClr val="000000"/>
            </a:solidFill>
          </a:ln>
        </p:spPr>
        <p:txBody>
          <a:bodyPr wrap="square" rtlCol="0">
            <a:spAutoFit/>
          </a:bodyPr>
          <a:lstStyle/>
          <a:p>
            <a:pPr algn="ctr"/>
            <a:r>
              <a:rPr lang="en-US" sz="2800">
                <a:ln>
                  <a:solidFill>
                    <a:srgbClr val="FF0000"/>
                  </a:solidFill>
                </a:ln>
                <a:solidFill>
                  <a:srgbClr val="FF0000"/>
                </a:solidFill>
                <a:latin typeface="Arial" panose="020B0604020202020204" pitchFamily="34" charset="0"/>
                <a:cs typeface="Arial" panose="020B0604020202020204" pitchFamily="34" charset="0"/>
              </a:rPr>
              <a:t>?</a:t>
            </a:r>
            <a:endParaRPr lang="vi-VN" sz="2800" i="1" baseline="30000">
              <a:ln>
                <a:solidFill>
                  <a:srgbClr val="FF0000"/>
                </a:solidFill>
              </a:ln>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5372D9C-9603-A4CA-0765-E2A5AC9261A2}"/>
              </a:ext>
            </a:extLst>
          </p:cNvPr>
          <p:cNvSpPr txBox="1"/>
          <p:nvPr/>
        </p:nvSpPr>
        <p:spPr>
          <a:xfrm>
            <a:off x="4547894" y="2649528"/>
            <a:ext cx="688748" cy="523220"/>
          </a:xfrm>
          <a:prstGeom prst="rect">
            <a:avLst/>
          </a:prstGeom>
          <a:noFill/>
          <a:ln>
            <a:solidFill>
              <a:srgbClr val="000000"/>
            </a:solidFill>
          </a:ln>
        </p:spPr>
        <p:txBody>
          <a:bodyPr wrap="square" rtlCol="0">
            <a:spAutoFit/>
          </a:bodyPr>
          <a:lstStyle/>
          <a:p>
            <a:pPr algn="ctr"/>
            <a:r>
              <a:rPr lang="en-US" sz="2800">
                <a:ln>
                  <a:solidFill>
                    <a:srgbClr val="FF0000"/>
                  </a:solidFill>
                </a:ln>
                <a:solidFill>
                  <a:srgbClr val="FF0000"/>
                </a:solidFill>
                <a:latin typeface="Arial" panose="020B0604020202020204" pitchFamily="34" charset="0"/>
                <a:cs typeface="Arial" panose="020B0604020202020204" pitchFamily="34" charset="0"/>
              </a:rPr>
              <a:t>?</a:t>
            </a:r>
            <a:endParaRPr lang="vi-VN" sz="2800" i="1" baseline="30000">
              <a:ln>
                <a:solidFill>
                  <a:srgbClr val="FF0000"/>
                </a:solidFill>
              </a:ln>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220FA1F-B32F-7993-B059-713E6FE9072B}"/>
              </a:ext>
            </a:extLst>
          </p:cNvPr>
          <p:cNvSpPr txBox="1"/>
          <p:nvPr/>
        </p:nvSpPr>
        <p:spPr>
          <a:xfrm>
            <a:off x="3623134" y="2010760"/>
            <a:ext cx="688748" cy="523220"/>
          </a:xfrm>
          <a:prstGeom prst="rect">
            <a:avLst/>
          </a:prstGeom>
          <a:noFill/>
          <a:ln>
            <a:solidFill>
              <a:srgbClr val="000000"/>
            </a:solidFill>
          </a:ln>
        </p:spPr>
        <p:txBody>
          <a:bodyPr wrap="square" rtlCol="0">
            <a:spAutoFit/>
          </a:bodyPr>
          <a:lstStyle/>
          <a:p>
            <a:pPr algn="ctr"/>
            <a:r>
              <a:rPr lang="en-US" sz="2800">
                <a:ln>
                  <a:solidFill>
                    <a:srgbClr val="FF0000"/>
                  </a:solidFill>
                </a:ln>
                <a:solidFill>
                  <a:srgbClr val="FF0000"/>
                </a:solidFill>
                <a:latin typeface="Arial" panose="020B0604020202020204" pitchFamily="34" charset="0"/>
                <a:cs typeface="Arial" panose="020B0604020202020204" pitchFamily="34" charset="0"/>
              </a:rPr>
              <a:t>?</a:t>
            </a:r>
            <a:endParaRPr lang="vi-VN" sz="2800" i="1" baseline="30000">
              <a:ln>
                <a:solidFill>
                  <a:srgbClr val="FF0000"/>
                </a:solidFill>
              </a:ln>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EBBF4D2-F7C6-ABE1-AB12-57C997D046B5}"/>
              </a:ext>
            </a:extLst>
          </p:cNvPr>
          <p:cNvSpPr txBox="1"/>
          <p:nvPr/>
        </p:nvSpPr>
        <p:spPr>
          <a:xfrm>
            <a:off x="400294" y="3550545"/>
            <a:ext cx="9273989" cy="905633"/>
          </a:xfrm>
          <a:prstGeom prst="rect">
            <a:avLst/>
          </a:prstGeom>
          <a:noFill/>
        </p:spPr>
        <p:txBody>
          <a:bodyPr wrap="square">
            <a:spAutoFit/>
          </a:bodyPr>
          <a:lstStyle/>
          <a:p>
            <a:pPr>
              <a:lnSpc>
                <a:spcPct val="115000"/>
              </a:lnSpc>
              <a:spcAft>
                <a:spcPts val="600"/>
              </a:spcAft>
            </a:pPr>
            <a:r>
              <a:rPr lang="en-US" sz="2400" b="1" kern="100">
                <a:solidFill>
                  <a:srgbClr val="FF0000"/>
                </a:solidFill>
                <a:effectLst/>
                <a:latin typeface="Arial" panose="020B0604020202020204" pitchFamily="34" charset="0"/>
                <a:ea typeface="Calibri" panose="020F0502020204030204" pitchFamily="34" charset="0"/>
                <a:cs typeface="Arial" panose="020B0604020202020204" pitchFamily="34" charset="0"/>
              </a:rPr>
              <a:t>Bài 2.4</a:t>
            </a:r>
            <a:r>
              <a:rPr lang="en-US" sz="2400" b="1" kern="10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400" kern="100">
                <a:solidFill>
                  <a:srgbClr val="000066"/>
                </a:solidFill>
                <a:latin typeface="Arial" panose="020B0604020202020204" pitchFamily="34" charset="0"/>
                <a:ea typeface="Calibri" panose="020F0502020204030204" pitchFamily="34" charset="0"/>
                <a:cs typeface="Arial" panose="020B0604020202020204" pitchFamily="34" charset="0"/>
              </a:rPr>
              <a:t>Viết các biểu thức sau dưới dạng bình phương của một tổng hoặc một hiệu?</a:t>
            </a:r>
            <a:endParaRPr lang="en-US" sz="2400" kern="1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502C0478-8284-16D8-15A1-B356625B9C3C}"/>
              </a:ext>
            </a:extLst>
          </p:cNvPr>
          <p:cNvSpPr txBox="1"/>
          <p:nvPr/>
        </p:nvSpPr>
        <p:spPr>
          <a:xfrm>
            <a:off x="552583" y="4662076"/>
            <a:ext cx="11266378" cy="545599"/>
          </a:xfrm>
          <a:prstGeom prst="rect">
            <a:avLst/>
          </a:prstGeom>
          <a:noFill/>
        </p:spPr>
        <p:txBody>
          <a:bodyPr wrap="square">
            <a:spAutoFit/>
          </a:bodyPr>
          <a:lstStyle/>
          <a:p>
            <a:pPr>
              <a:lnSpc>
                <a:spcPct val="115000"/>
              </a:lnSpc>
              <a:spcAft>
                <a:spcPts val="600"/>
              </a:spcAft>
            </a:pPr>
            <a:r>
              <a:rPr lang="en-US" sz="2800" kern="100">
                <a:effectLst/>
                <a:latin typeface="Arial" panose="020B0604020202020204" pitchFamily="34" charset="0"/>
                <a:ea typeface="Calibri" panose="020F0502020204030204" pitchFamily="34" charset="0"/>
                <a:cs typeface="Arial" panose="020B0604020202020204" pitchFamily="34" charset="0"/>
              </a:rPr>
              <a:t>a) x</a:t>
            </a:r>
            <a:r>
              <a:rPr lang="en-US" sz="2800" kern="100" baseline="30000">
                <a:effectLst/>
                <a:latin typeface="Arial" panose="020B0604020202020204" pitchFamily="34" charset="0"/>
                <a:ea typeface="Calibri" panose="020F0502020204030204" pitchFamily="34" charset="0"/>
                <a:cs typeface="Arial" panose="020B0604020202020204" pitchFamily="34" charset="0"/>
              </a:rPr>
              <a:t>2</a:t>
            </a:r>
            <a:r>
              <a:rPr lang="en-US" sz="2800" kern="100">
                <a:effectLst/>
                <a:latin typeface="Arial" panose="020B0604020202020204" pitchFamily="34" charset="0"/>
                <a:ea typeface="Calibri" panose="020F0502020204030204" pitchFamily="34" charset="0"/>
                <a:cs typeface="Arial" panose="020B0604020202020204" pitchFamily="34" charset="0"/>
              </a:rPr>
              <a:t> + 4x + 4;                          b) 16a</a:t>
            </a:r>
            <a:r>
              <a:rPr lang="en-US" sz="2800" kern="100" baseline="30000">
                <a:effectLst/>
                <a:latin typeface="Arial" panose="020B0604020202020204" pitchFamily="34" charset="0"/>
                <a:ea typeface="Calibri" panose="020F0502020204030204" pitchFamily="34" charset="0"/>
                <a:cs typeface="Arial" panose="020B0604020202020204" pitchFamily="34" charset="0"/>
              </a:rPr>
              <a:t>2</a:t>
            </a:r>
            <a:r>
              <a:rPr lang="en-US" sz="2800" kern="100">
                <a:effectLst/>
                <a:latin typeface="Arial" panose="020B0604020202020204" pitchFamily="34" charset="0"/>
                <a:ea typeface="Calibri" panose="020F0502020204030204" pitchFamily="34" charset="0"/>
                <a:cs typeface="Arial" panose="020B0604020202020204" pitchFamily="34" charset="0"/>
              </a:rPr>
              <a:t> – 16ab + 4b</a:t>
            </a:r>
            <a:r>
              <a:rPr lang="en-US" sz="2800" kern="100" baseline="30000">
                <a:effectLst/>
                <a:latin typeface="Arial" panose="020B0604020202020204" pitchFamily="34" charset="0"/>
                <a:ea typeface="Calibri" panose="020F0502020204030204" pitchFamily="34" charset="0"/>
                <a:cs typeface="Arial" panose="020B0604020202020204" pitchFamily="34" charset="0"/>
              </a:rPr>
              <a:t>2</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2" descr="Trọn Bộ] 101+ hình ảnh mặt cười đẹp nhất bạn khó lòng bỏ lỡ">
            <a:extLst>
              <a:ext uri="{FF2B5EF4-FFF2-40B4-BE49-F238E27FC236}">
                <a16:creationId xmlns:a16="http://schemas.microsoft.com/office/drawing/2014/main" id="{70D8C228-9AC2-B960-5621-68ECA6F83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9652" y="5008012"/>
            <a:ext cx="1600808" cy="1607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913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6405A-9C9C-5FF4-0269-45E9D0B4E968}"/>
            </a:ext>
          </a:extLst>
        </p:cNvPr>
        <p:cNvGrpSpPr/>
        <p:nvPr/>
      </p:nvGrpSpPr>
      <p:grpSpPr>
        <a:xfrm>
          <a:off x="0" y="0"/>
          <a:ext cx="0" cy="0"/>
          <a:chOff x="0" y="0"/>
          <a:chExt cx="0" cy="0"/>
        </a:xfrm>
      </p:grpSpPr>
      <p:sp>
        <p:nvSpPr>
          <p:cNvPr id="21" name="TextBox 20">
            <a:extLst>
              <a:ext uri="{FF2B5EF4-FFF2-40B4-BE49-F238E27FC236}">
                <a16:creationId xmlns:a16="http://schemas.microsoft.com/office/drawing/2014/main" id="{1CA8A76A-A00F-ABE9-B3C8-E16AE3FD815E}"/>
              </a:ext>
            </a:extLst>
          </p:cNvPr>
          <p:cNvSpPr txBox="1"/>
          <p:nvPr/>
        </p:nvSpPr>
        <p:spPr>
          <a:xfrm>
            <a:off x="1370774" y="396565"/>
            <a:ext cx="9273989" cy="613245"/>
          </a:xfrm>
          <a:prstGeom prst="rect">
            <a:avLst/>
          </a:prstGeom>
          <a:noFill/>
        </p:spPr>
        <p:txBody>
          <a:bodyPr wrap="square">
            <a:spAutoFit/>
          </a:bodyPr>
          <a:lstStyle/>
          <a:p>
            <a:pPr>
              <a:lnSpc>
                <a:spcPct val="115000"/>
              </a:lnSpc>
              <a:spcAft>
                <a:spcPts val="600"/>
              </a:spcAft>
            </a:pPr>
            <a:r>
              <a:rPr lang="en-US" sz="3200" b="1" kern="100" err="1">
                <a:solidFill>
                  <a:srgbClr val="FF0000"/>
                </a:solidFill>
                <a:effectLst/>
                <a:latin typeface="Arial" panose="020B0604020202020204" pitchFamily="34" charset="0"/>
                <a:ea typeface="Calibri" panose="020F0502020204030204" pitchFamily="34" charset="0"/>
                <a:cs typeface="Arial" panose="020B0604020202020204" pitchFamily="34" charset="0"/>
              </a:rPr>
              <a:t>Bài</a:t>
            </a:r>
            <a:r>
              <a:rPr lang="en-US" sz="3200" b="1" kern="100">
                <a:solidFill>
                  <a:srgbClr val="FF0000"/>
                </a:solidFill>
                <a:effectLst/>
                <a:latin typeface="Arial" panose="020B0604020202020204" pitchFamily="34" charset="0"/>
                <a:ea typeface="Calibri" panose="020F0502020204030204" pitchFamily="34" charset="0"/>
                <a:cs typeface="Arial" panose="020B0604020202020204" pitchFamily="34" charset="0"/>
              </a:rPr>
              <a:t> 2.</a:t>
            </a:r>
            <a:r>
              <a:rPr lang="en-US" sz="3200" b="1" kern="100">
                <a:solidFill>
                  <a:srgbClr val="FF0000"/>
                </a:solidFill>
                <a:latin typeface="Arial" panose="020B0604020202020204" pitchFamily="34" charset="0"/>
                <a:ea typeface="Calibri" panose="020F0502020204030204" pitchFamily="34" charset="0"/>
                <a:cs typeface="Arial" panose="020B0604020202020204" pitchFamily="34" charset="0"/>
              </a:rPr>
              <a:t>2. </a:t>
            </a:r>
            <a:r>
              <a:rPr lang="en-US" sz="3200" kern="100">
                <a:solidFill>
                  <a:srgbClr val="000066"/>
                </a:solidFill>
                <a:latin typeface="Arial" panose="020B0604020202020204" pitchFamily="34" charset="0"/>
                <a:ea typeface="Calibri" panose="020F0502020204030204" pitchFamily="34" charset="0"/>
                <a:cs typeface="Arial" panose="020B0604020202020204" pitchFamily="34" charset="0"/>
              </a:rPr>
              <a:t>Thay ? Bằng biểu thức thích hợp.</a:t>
            </a:r>
            <a:endParaRPr lang="en-US" sz="3200" kern="1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72775A3-844F-DAD1-590A-279C3D5F5C78}"/>
              </a:ext>
            </a:extLst>
          </p:cNvPr>
          <p:cNvSpPr txBox="1"/>
          <p:nvPr/>
        </p:nvSpPr>
        <p:spPr>
          <a:xfrm>
            <a:off x="1259539" y="3637239"/>
            <a:ext cx="7243835" cy="646331"/>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a:t>
            </a:r>
            <a:r>
              <a:rPr lang="vi-VN" sz="3600" i="1">
                <a:cs typeface="Times New Roman" panose="02020603050405020304" pitchFamily="18" charset="0"/>
              </a:rPr>
              <a:t>) x</a:t>
            </a:r>
            <a:r>
              <a:rPr lang="vi-VN" sz="3600" i="1" baseline="30000">
                <a:cs typeface="Times New Roman" panose="02020603050405020304" pitchFamily="18" charset="0"/>
              </a:rPr>
              <a:t>2</a:t>
            </a:r>
            <a:r>
              <a:rPr lang="vi-VN" sz="3600" i="1">
                <a:cs typeface="Times New Roman" panose="02020603050405020304" pitchFamily="18" charset="0"/>
              </a:rPr>
              <a:t> + 8xy +             = (      + 4y)</a:t>
            </a:r>
            <a:r>
              <a:rPr lang="vi-VN" sz="3600" i="1" baseline="30000">
                <a:cs typeface="Times New Roman" panose="02020603050405020304" pitchFamily="18" charset="0"/>
              </a:rPr>
              <a:t>2</a:t>
            </a:r>
            <a:endParaRPr lang="vi-VN" sz="3200" i="1" baseline="30000">
              <a:cs typeface="Times New Roman" panose="02020603050405020304" pitchFamily="18" charset="0"/>
            </a:endParaRPr>
          </a:p>
        </p:txBody>
      </p:sp>
      <p:sp>
        <p:nvSpPr>
          <p:cNvPr id="19" name="TextBox 18">
            <a:extLst>
              <a:ext uri="{FF2B5EF4-FFF2-40B4-BE49-F238E27FC236}">
                <a16:creationId xmlns:a16="http://schemas.microsoft.com/office/drawing/2014/main" id="{F0910E2E-DF69-72DD-B4C6-EADADB9F6DE0}"/>
              </a:ext>
            </a:extLst>
          </p:cNvPr>
          <p:cNvSpPr txBox="1"/>
          <p:nvPr/>
        </p:nvSpPr>
        <p:spPr>
          <a:xfrm>
            <a:off x="1370774" y="1204834"/>
            <a:ext cx="7227794" cy="646331"/>
          </a:xfrm>
          <a:prstGeom prst="rect">
            <a:avLst/>
          </a:prstGeom>
          <a:noFill/>
        </p:spPr>
        <p:txBody>
          <a:bodyPr wrap="square" rtlCol="0">
            <a:spAutoFit/>
          </a:bodyPr>
          <a:lstStyle/>
          <a:p>
            <a:r>
              <a:rPr lang="vi-VN" sz="3200" i="1">
                <a:latin typeface="Arial" panose="020B0604020202020204" pitchFamily="34" charset="0"/>
                <a:cs typeface="Arial" panose="020B0604020202020204" pitchFamily="34" charset="0"/>
              </a:rPr>
              <a:t>a</a:t>
            </a:r>
            <a:r>
              <a:rPr lang="vi-VN" sz="3600" i="1">
                <a:latin typeface="Arial" panose="020B0604020202020204" pitchFamily="34" charset="0"/>
                <a:cs typeface="Arial" panose="020B0604020202020204" pitchFamily="34" charset="0"/>
              </a:rPr>
              <a:t>) (x – 3y)(x + 3y) = x</a:t>
            </a:r>
            <a:r>
              <a:rPr lang="vi-VN" sz="3600" i="1" baseline="30000">
                <a:latin typeface="Arial" panose="020B0604020202020204" pitchFamily="34" charset="0"/>
                <a:cs typeface="Arial" panose="020B0604020202020204" pitchFamily="34" charset="0"/>
              </a:rPr>
              <a:t>2</a:t>
            </a:r>
            <a:r>
              <a:rPr lang="vi-VN" sz="3600" i="1">
                <a:latin typeface="Arial" panose="020B0604020202020204" pitchFamily="34" charset="0"/>
                <a:cs typeface="Arial" panose="020B0604020202020204" pitchFamily="34" charset="0"/>
              </a:rPr>
              <a:t> - </a:t>
            </a:r>
            <a:endParaRPr lang="vi-VN" sz="3200" i="1" baseline="300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7475AF4D-8F4D-A00B-930C-B6CF8219675E}"/>
              </a:ext>
            </a:extLst>
          </p:cNvPr>
          <p:cNvSpPr txBox="1"/>
          <p:nvPr/>
        </p:nvSpPr>
        <p:spPr>
          <a:xfrm>
            <a:off x="1259539" y="2274144"/>
            <a:ext cx="8590314" cy="646331"/>
          </a:xfrm>
          <a:prstGeom prst="rect">
            <a:avLst/>
          </a:prstGeom>
          <a:noFill/>
        </p:spPr>
        <p:txBody>
          <a:bodyPr wrap="square" rtlCol="0">
            <a:spAutoFit/>
          </a:bodyPr>
          <a:lstStyle/>
          <a:p>
            <a:r>
              <a:rPr lang="vi-VN" sz="3200" i="1">
                <a:latin typeface="Times New Roman" panose="02020603050405020304" pitchFamily="18" charset="0"/>
                <a:cs typeface="Times New Roman" panose="02020603050405020304" pitchFamily="18" charset="0"/>
              </a:rPr>
              <a:t>b</a:t>
            </a:r>
            <a:r>
              <a:rPr lang="vi-VN" sz="3600" i="1">
                <a:cs typeface="Times New Roman" panose="02020603050405020304" pitchFamily="18" charset="0"/>
              </a:rPr>
              <a:t>) (2x – y)(2x + y) = 4         - y</a:t>
            </a:r>
            <a:r>
              <a:rPr lang="vi-VN" sz="3600" i="1" baseline="30000">
                <a:cs typeface="Times New Roman" panose="02020603050405020304" pitchFamily="18" charset="0"/>
              </a:rPr>
              <a:t>2</a:t>
            </a:r>
            <a:endParaRPr lang="vi-VN" sz="3200" i="1" baseline="30000">
              <a:cs typeface="Times New Roman" panose="02020603050405020304" pitchFamily="18" charset="0"/>
            </a:endParaRPr>
          </a:p>
        </p:txBody>
      </p:sp>
      <p:sp>
        <p:nvSpPr>
          <p:cNvPr id="29" name="TextBox 28">
            <a:extLst>
              <a:ext uri="{FF2B5EF4-FFF2-40B4-BE49-F238E27FC236}">
                <a16:creationId xmlns:a16="http://schemas.microsoft.com/office/drawing/2014/main" id="{2036E2D1-4BD6-0FE9-8E6C-3C4FBC43AE6B}"/>
              </a:ext>
            </a:extLst>
          </p:cNvPr>
          <p:cNvSpPr txBox="1"/>
          <p:nvPr/>
        </p:nvSpPr>
        <p:spPr>
          <a:xfrm>
            <a:off x="1259539" y="4985308"/>
            <a:ext cx="8590314" cy="646331"/>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a:t>
            </a:r>
            <a:r>
              <a:rPr lang="vi-VN" sz="3600" i="1">
                <a:cs typeface="Times New Roman" panose="02020603050405020304" pitchFamily="18" charset="0"/>
              </a:rPr>
              <a:t>)          -12xy + 9y</a:t>
            </a:r>
            <a:r>
              <a:rPr lang="vi-VN" sz="3600" i="1" baseline="30000">
                <a:cs typeface="Times New Roman" panose="02020603050405020304" pitchFamily="18" charset="0"/>
              </a:rPr>
              <a:t>2</a:t>
            </a:r>
            <a:r>
              <a:rPr lang="vi-VN" sz="3600" i="1">
                <a:cs typeface="Times New Roman" panose="02020603050405020304" pitchFamily="18" charset="0"/>
              </a:rPr>
              <a:t> = (2x -        )</a:t>
            </a:r>
            <a:r>
              <a:rPr lang="vi-VN" sz="3600" i="1" baseline="30000">
                <a:cs typeface="Times New Roman" panose="02020603050405020304" pitchFamily="18" charset="0"/>
              </a:rPr>
              <a:t>2</a:t>
            </a:r>
            <a:endParaRPr lang="vi-VN" sz="3200" i="1" baseline="30000">
              <a:cs typeface="Times New Roman" panose="02020603050405020304" pitchFamily="18" charset="0"/>
            </a:endParaRPr>
          </a:p>
        </p:txBody>
      </p:sp>
      <p:sp>
        <p:nvSpPr>
          <p:cNvPr id="30" name="TextBox 29">
            <a:extLst>
              <a:ext uri="{FF2B5EF4-FFF2-40B4-BE49-F238E27FC236}">
                <a16:creationId xmlns:a16="http://schemas.microsoft.com/office/drawing/2014/main" id="{6D4740B6-AE70-7581-F5B8-9CAD9444D888}"/>
              </a:ext>
            </a:extLst>
          </p:cNvPr>
          <p:cNvSpPr txBox="1"/>
          <p:nvPr/>
        </p:nvSpPr>
        <p:spPr>
          <a:xfrm>
            <a:off x="6352141" y="1178469"/>
            <a:ext cx="914399" cy="1015663"/>
          </a:xfrm>
          <a:prstGeom prst="rect">
            <a:avLst/>
          </a:prstGeom>
          <a:noFill/>
          <a:ln>
            <a:solidFill>
              <a:srgbClr val="000000"/>
            </a:solidFill>
          </a:ln>
        </p:spPr>
        <p:txBody>
          <a:bodyPr wrap="square" rtlCol="0">
            <a:spAutoFit/>
          </a:bodyPr>
          <a:lstStyle/>
          <a:p>
            <a:pPr algn="ctr"/>
            <a:r>
              <a:rPr lang="en-US" sz="3600" i="1">
                <a:ln>
                  <a:solidFill>
                    <a:srgbClr val="FF0000"/>
                  </a:solidFill>
                </a:ln>
                <a:solidFill>
                  <a:srgbClr val="FF0000"/>
                </a:solidFill>
                <a:latin typeface="Arial" panose="020B0604020202020204" pitchFamily="34" charset="0"/>
                <a:cs typeface="Arial" panose="020B0604020202020204" pitchFamily="34" charset="0"/>
              </a:rPr>
              <a:t>9y</a:t>
            </a:r>
            <a:r>
              <a:rPr lang="en-US" sz="3600" i="1" baseline="30000">
                <a:ln>
                  <a:solidFill>
                    <a:srgbClr val="FF0000"/>
                  </a:solidFill>
                </a:ln>
                <a:solidFill>
                  <a:srgbClr val="FF0000"/>
                </a:solidFill>
                <a:latin typeface="Arial" panose="020B0604020202020204" pitchFamily="34" charset="0"/>
                <a:cs typeface="Arial" panose="020B0604020202020204" pitchFamily="34" charset="0"/>
              </a:rPr>
              <a:t>2</a:t>
            </a:r>
          </a:p>
          <a:p>
            <a:pPr algn="ctr"/>
            <a:endParaRPr lang="vi-VN" sz="3600" i="1" baseline="30000">
              <a:ln>
                <a:solidFill>
                  <a:srgbClr val="FF0000"/>
                </a:solidFill>
              </a:ln>
              <a:solidFill>
                <a:srgbClr val="FF000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A2DB7E3E-9294-E8CC-E472-CDAABD923A6A}"/>
              </a:ext>
            </a:extLst>
          </p:cNvPr>
          <p:cNvSpPr txBox="1"/>
          <p:nvPr/>
        </p:nvSpPr>
        <p:spPr>
          <a:xfrm>
            <a:off x="5671712" y="2274144"/>
            <a:ext cx="914399" cy="646331"/>
          </a:xfrm>
          <a:prstGeom prst="rect">
            <a:avLst/>
          </a:prstGeom>
          <a:noFill/>
          <a:ln>
            <a:solidFill>
              <a:srgbClr val="000000"/>
            </a:solidFill>
          </a:ln>
        </p:spPr>
        <p:txBody>
          <a:bodyPr wrap="square" rtlCol="0">
            <a:spAutoFit/>
          </a:bodyPr>
          <a:lstStyle/>
          <a:p>
            <a:pPr algn="ctr"/>
            <a:r>
              <a:rPr lang="en-US" sz="3600" i="1">
                <a:ln>
                  <a:solidFill>
                    <a:srgbClr val="FF0000"/>
                  </a:solidFill>
                </a:ln>
                <a:solidFill>
                  <a:srgbClr val="FF0000"/>
                </a:solidFill>
                <a:latin typeface="Arial" panose="020B0604020202020204" pitchFamily="34" charset="0"/>
                <a:cs typeface="Arial" panose="020B0604020202020204" pitchFamily="34" charset="0"/>
              </a:rPr>
              <a:t>x</a:t>
            </a:r>
            <a:r>
              <a:rPr lang="en-US" sz="3600" i="1" baseline="30000">
                <a:ln>
                  <a:solidFill>
                    <a:srgbClr val="FF0000"/>
                  </a:solidFill>
                </a:ln>
                <a:solidFill>
                  <a:srgbClr val="FF0000"/>
                </a:solidFill>
                <a:latin typeface="Arial" panose="020B0604020202020204" pitchFamily="34" charset="0"/>
                <a:cs typeface="Arial" panose="020B0604020202020204" pitchFamily="34" charset="0"/>
              </a:rPr>
              <a:t>2</a:t>
            </a:r>
          </a:p>
        </p:txBody>
      </p:sp>
      <p:sp>
        <p:nvSpPr>
          <p:cNvPr id="32" name="TextBox 31">
            <a:extLst>
              <a:ext uri="{FF2B5EF4-FFF2-40B4-BE49-F238E27FC236}">
                <a16:creationId xmlns:a16="http://schemas.microsoft.com/office/drawing/2014/main" id="{E19F0920-DBF0-D159-5A88-3EB92EAEDD0F}"/>
              </a:ext>
            </a:extLst>
          </p:cNvPr>
          <p:cNvSpPr txBox="1"/>
          <p:nvPr/>
        </p:nvSpPr>
        <p:spPr>
          <a:xfrm>
            <a:off x="4001372" y="3592832"/>
            <a:ext cx="1297199" cy="646331"/>
          </a:xfrm>
          <a:prstGeom prst="rect">
            <a:avLst/>
          </a:prstGeom>
          <a:noFill/>
          <a:ln>
            <a:solidFill>
              <a:srgbClr val="000000"/>
            </a:solidFill>
          </a:ln>
        </p:spPr>
        <p:txBody>
          <a:bodyPr wrap="square" rtlCol="0">
            <a:spAutoFit/>
          </a:bodyPr>
          <a:lstStyle/>
          <a:p>
            <a:pPr algn="ctr"/>
            <a:r>
              <a:rPr lang="en-US" sz="3600" i="1">
                <a:ln>
                  <a:solidFill>
                    <a:srgbClr val="FF0000"/>
                  </a:solidFill>
                </a:ln>
                <a:solidFill>
                  <a:srgbClr val="FF0000"/>
                </a:solidFill>
                <a:latin typeface="Arial" panose="020B0604020202020204" pitchFamily="34" charset="0"/>
                <a:cs typeface="Arial" panose="020B0604020202020204" pitchFamily="34" charset="0"/>
              </a:rPr>
              <a:t>16y</a:t>
            </a:r>
            <a:r>
              <a:rPr lang="en-US" sz="3600" i="1" baseline="30000">
                <a:ln>
                  <a:solidFill>
                    <a:srgbClr val="FF0000"/>
                  </a:solidFill>
                </a:ln>
                <a:solidFill>
                  <a:srgbClr val="FF0000"/>
                </a:solidFill>
                <a:latin typeface="Arial" panose="020B0604020202020204" pitchFamily="34" charset="0"/>
                <a:cs typeface="Arial" panose="020B0604020202020204" pitchFamily="34" charset="0"/>
              </a:rPr>
              <a:t>2</a:t>
            </a:r>
          </a:p>
        </p:txBody>
      </p:sp>
      <p:sp>
        <p:nvSpPr>
          <p:cNvPr id="33" name="TextBox 32">
            <a:extLst>
              <a:ext uri="{FF2B5EF4-FFF2-40B4-BE49-F238E27FC236}">
                <a16:creationId xmlns:a16="http://schemas.microsoft.com/office/drawing/2014/main" id="{4EEB109F-23B8-5F5F-05D5-2711678698B0}"/>
              </a:ext>
            </a:extLst>
          </p:cNvPr>
          <p:cNvSpPr txBox="1"/>
          <p:nvPr/>
        </p:nvSpPr>
        <p:spPr>
          <a:xfrm>
            <a:off x="6068704" y="3581622"/>
            <a:ext cx="783704" cy="646331"/>
          </a:xfrm>
          <a:prstGeom prst="rect">
            <a:avLst/>
          </a:prstGeom>
          <a:noFill/>
          <a:ln>
            <a:solidFill>
              <a:srgbClr val="000000"/>
            </a:solidFill>
          </a:ln>
        </p:spPr>
        <p:txBody>
          <a:bodyPr wrap="square" rtlCol="0">
            <a:spAutoFit/>
          </a:bodyPr>
          <a:lstStyle/>
          <a:p>
            <a:pPr algn="ctr"/>
            <a:r>
              <a:rPr lang="en-US" sz="3600" i="1">
                <a:ln>
                  <a:solidFill>
                    <a:srgbClr val="FF0000"/>
                  </a:solidFill>
                </a:ln>
                <a:solidFill>
                  <a:srgbClr val="FF0000"/>
                </a:solidFill>
                <a:latin typeface="Arial" panose="020B0604020202020204" pitchFamily="34" charset="0"/>
                <a:cs typeface="Arial" panose="020B0604020202020204" pitchFamily="34" charset="0"/>
              </a:rPr>
              <a:t>x</a:t>
            </a:r>
            <a:endParaRPr lang="vi-VN" sz="3600" i="1" baseline="30000">
              <a:ln>
                <a:solidFill>
                  <a:srgbClr val="FF0000"/>
                </a:solidFill>
              </a:ln>
              <a:solidFill>
                <a:srgbClr val="FF000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8D9B1F80-E9AC-618A-DB64-979F78EBFD5B}"/>
              </a:ext>
            </a:extLst>
          </p:cNvPr>
          <p:cNvSpPr txBox="1"/>
          <p:nvPr/>
        </p:nvSpPr>
        <p:spPr>
          <a:xfrm>
            <a:off x="6743100" y="4999672"/>
            <a:ext cx="914399" cy="646331"/>
          </a:xfrm>
          <a:prstGeom prst="rect">
            <a:avLst/>
          </a:prstGeom>
          <a:noFill/>
          <a:ln>
            <a:solidFill>
              <a:srgbClr val="000000"/>
            </a:solidFill>
          </a:ln>
        </p:spPr>
        <p:txBody>
          <a:bodyPr wrap="square" rtlCol="0">
            <a:spAutoFit/>
          </a:bodyPr>
          <a:lstStyle/>
          <a:p>
            <a:pPr algn="ctr"/>
            <a:r>
              <a:rPr lang="en-US" sz="3600" i="1">
                <a:ln>
                  <a:solidFill>
                    <a:srgbClr val="FF0000"/>
                  </a:solidFill>
                </a:ln>
                <a:solidFill>
                  <a:srgbClr val="FF0000"/>
                </a:solidFill>
                <a:latin typeface="Arial" panose="020B0604020202020204" pitchFamily="34" charset="0"/>
                <a:cs typeface="Arial" panose="020B0604020202020204" pitchFamily="34" charset="0"/>
              </a:rPr>
              <a:t>3y</a:t>
            </a:r>
            <a:endParaRPr lang="vi-VN" sz="3600" i="1" baseline="30000">
              <a:ln>
                <a:solidFill>
                  <a:srgbClr val="FF0000"/>
                </a:solidFill>
              </a:ln>
              <a:solidFill>
                <a:srgbClr val="FF0000"/>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A1C8F545-73CC-91A1-5E10-D2FB5CB56636}"/>
              </a:ext>
            </a:extLst>
          </p:cNvPr>
          <p:cNvSpPr txBox="1"/>
          <p:nvPr/>
        </p:nvSpPr>
        <p:spPr>
          <a:xfrm>
            <a:off x="1884947" y="5006835"/>
            <a:ext cx="914399" cy="646331"/>
          </a:xfrm>
          <a:prstGeom prst="rect">
            <a:avLst/>
          </a:prstGeom>
          <a:noFill/>
          <a:ln>
            <a:solidFill>
              <a:srgbClr val="000000"/>
            </a:solidFill>
          </a:ln>
        </p:spPr>
        <p:txBody>
          <a:bodyPr wrap="square" rtlCol="0">
            <a:spAutoFit/>
          </a:bodyPr>
          <a:lstStyle/>
          <a:p>
            <a:pPr algn="ctr"/>
            <a:r>
              <a:rPr lang="en-US" sz="3600" i="1">
                <a:ln>
                  <a:solidFill>
                    <a:srgbClr val="FF0000"/>
                  </a:solidFill>
                </a:ln>
                <a:solidFill>
                  <a:srgbClr val="FF0000"/>
                </a:solidFill>
                <a:latin typeface="Arial" panose="020B0604020202020204" pitchFamily="34" charset="0"/>
                <a:cs typeface="Arial" panose="020B0604020202020204" pitchFamily="34" charset="0"/>
              </a:rPr>
              <a:t>4x</a:t>
            </a:r>
            <a:r>
              <a:rPr lang="en-US" sz="3600" i="1" baseline="30000">
                <a:ln>
                  <a:solidFill>
                    <a:srgbClr val="FF0000"/>
                  </a:solidFill>
                </a:ln>
                <a:solidFill>
                  <a:srgbClr val="FF0000"/>
                </a:solidFill>
                <a:latin typeface="Arial" panose="020B0604020202020204" pitchFamily="34" charset="0"/>
                <a:cs typeface="Arial" panose="020B0604020202020204" pitchFamily="34" charset="0"/>
              </a:rPr>
              <a:t>2</a:t>
            </a:r>
            <a:endParaRPr lang="vi-VN" sz="3600" i="1" baseline="30000">
              <a:ln>
                <a:solidFill>
                  <a:srgbClr val="FF0000"/>
                </a:solidFill>
              </a:ln>
              <a:solidFill>
                <a:srgbClr val="FF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88AFD22-0EC1-6F9F-4F26-EFC81C87E063}"/>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descr="Trọn Bộ] 101+ hình ảnh mặt cười đẹp nhất bạn khó lòng bỏ lỡ">
            <a:extLst>
              <a:ext uri="{FF2B5EF4-FFF2-40B4-BE49-F238E27FC236}">
                <a16:creationId xmlns:a16="http://schemas.microsoft.com/office/drawing/2014/main" id="{7DD0EACF-F0B3-4C1C-A577-06DB9F8F8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9652" y="5008012"/>
            <a:ext cx="1600808" cy="1607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337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DB53C-E4EB-75A9-1F2B-63D04063D24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8679C96-D6C2-2EBD-47E8-03B23CEBE943}"/>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4EBBF4D2-F7C6-ABE1-AB12-57C997D046B5}"/>
              </a:ext>
            </a:extLst>
          </p:cNvPr>
          <p:cNvSpPr txBox="1"/>
          <p:nvPr/>
        </p:nvSpPr>
        <p:spPr>
          <a:xfrm>
            <a:off x="427590" y="397912"/>
            <a:ext cx="11280024" cy="1176797"/>
          </a:xfrm>
          <a:prstGeom prst="rect">
            <a:avLst/>
          </a:prstGeom>
          <a:noFill/>
        </p:spPr>
        <p:txBody>
          <a:bodyPr wrap="square">
            <a:spAutoFit/>
          </a:bodyPr>
          <a:lstStyle/>
          <a:p>
            <a:pPr>
              <a:lnSpc>
                <a:spcPct val="115000"/>
              </a:lnSpc>
              <a:spcAft>
                <a:spcPts val="600"/>
              </a:spcAft>
            </a:pPr>
            <a:r>
              <a:rPr lang="en-US" sz="3200" b="1" kern="100">
                <a:solidFill>
                  <a:srgbClr val="FF0000"/>
                </a:solidFill>
                <a:effectLst/>
                <a:latin typeface="Arial" panose="020B0604020202020204" pitchFamily="34" charset="0"/>
                <a:ea typeface="Calibri" panose="020F0502020204030204" pitchFamily="34" charset="0"/>
                <a:cs typeface="Arial" panose="020B0604020202020204" pitchFamily="34" charset="0"/>
              </a:rPr>
              <a:t>Bài 2.4</a:t>
            </a:r>
            <a:r>
              <a:rPr lang="en-US" sz="3200" b="1" kern="10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200" kern="100">
                <a:solidFill>
                  <a:srgbClr val="000066"/>
                </a:solidFill>
                <a:latin typeface="Arial" panose="020B0604020202020204" pitchFamily="34" charset="0"/>
                <a:ea typeface="Calibri" panose="020F0502020204030204" pitchFamily="34" charset="0"/>
                <a:cs typeface="Arial" panose="020B0604020202020204" pitchFamily="34" charset="0"/>
              </a:rPr>
              <a:t>Viết các biểu thức sau dưới dạng bình phương của một tổng hoặc một hiệu?</a:t>
            </a:r>
            <a:endParaRPr lang="en-US" sz="3200" kern="1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398AC6D-E32E-A89A-7F41-D0CD20F7125C}"/>
              </a:ext>
            </a:extLst>
          </p:cNvPr>
          <p:cNvSpPr txBox="1"/>
          <p:nvPr/>
        </p:nvSpPr>
        <p:spPr>
          <a:xfrm>
            <a:off x="503825" y="3137322"/>
            <a:ext cx="9368118" cy="678327"/>
          </a:xfrm>
          <a:prstGeom prst="rect">
            <a:avLst/>
          </a:prstGeom>
          <a:noFill/>
        </p:spPr>
        <p:txBody>
          <a:bodyPr wrap="square">
            <a:spAutoFit/>
          </a:bodyPr>
          <a:lstStyle/>
          <a:p>
            <a:pPr>
              <a:lnSpc>
                <a:spcPct val="115000"/>
              </a:lnSpc>
              <a:spcAft>
                <a:spcPts val="600"/>
              </a:spcAft>
            </a:pPr>
            <a:r>
              <a:rPr lang="en-US" sz="3600" kern="100">
                <a:latin typeface="Arial" panose="020B0604020202020204" pitchFamily="34" charset="0"/>
                <a:ea typeface="Calibri" panose="020F0502020204030204" pitchFamily="34" charset="0"/>
                <a:cs typeface="Arial" panose="020B0604020202020204" pitchFamily="34" charset="0"/>
              </a:rPr>
              <a:t>a) </a:t>
            </a:r>
            <a:r>
              <a:rPr lang="en-US" sz="3600" i="1" kern="100">
                <a:latin typeface="Arial" panose="020B0604020202020204" pitchFamily="34" charset="0"/>
                <a:ea typeface="Calibri" panose="020F0502020204030204" pitchFamily="34" charset="0"/>
                <a:cs typeface="Arial" panose="020B0604020202020204" pitchFamily="34" charset="0"/>
              </a:rPr>
              <a:t>x</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+ 4</a:t>
            </a:r>
            <a:r>
              <a:rPr lang="en-US" sz="3600" i="1" kern="100">
                <a:latin typeface="Arial" panose="020B0604020202020204" pitchFamily="34" charset="0"/>
                <a:ea typeface="Calibri" panose="020F0502020204030204" pitchFamily="34" charset="0"/>
                <a:cs typeface="Arial" panose="020B0604020202020204" pitchFamily="34" charset="0"/>
              </a:rPr>
              <a:t>x</a:t>
            </a:r>
            <a:r>
              <a:rPr lang="en-US" sz="3600" kern="100">
                <a:latin typeface="Arial" panose="020B0604020202020204" pitchFamily="34" charset="0"/>
                <a:ea typeface="Calibri" panose="020F0502020204030204" pitchFamily="34" charset="0"/>
                <a:cs typeface="Arial" panose="020B0604020202020204" pitchFamily="34" charset="0"/>
              </a:rPr>
              <a:t> + 4 = </a:t>
            </a:r>
            <a:r>
              <a:rPr lang="en-US" sz="3600" i="1" kern="100">
                <a:latin typeface="Arial" panose="020B0604020202020204" pitchFamily="34" charset="0"/>
                <a:ea typeface="Calibri" panose="020F0502020204030204" pitchFamily="34" charset="0"/>
                <a:cs typeface="Arial" panose="020B0604020202020204" pitchFamily="34" charset="0"/>
              </a:rPr>
              <a:t>x</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+ 2.</a:t>
            </a:r>
            <a:r>
              <a:rPr lang="en-US" sz="3600" i="1" kern="100">
                <a:latin typeface="Arial" panose="020B0604020202020204" pitchFamily="34" charset="0"/>
                <a:ea typeface="Calibri" panose="020F0502020204030204" pitchFamily="34" charset="0"/>
                <a:cs typeface="Arial" panose="020B0604020202020204" pitchFamily="34" charset="0"/>
              </a:rPr>
              <a:t>x</a:t>
            </a:r>
            <a:r>
              <a:rPr lang="en-US" sz="3600" kern="100">
                <a:latin typeface="Arial" panose="020B0604020202020204" pitchFamily="34" charset="0"/>
                <a:ea typeface="Calibri" panose="020F0502020204030204" pitchFamily="34" charset="0"/>
                <a:cs typeface="Arial" panose="020B0604020202020204" pitchFamily="34" charset="0"/>
              </a:rPr>
              <a:t>.2 + 2</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a:t>
            </a:r>
            <a:r>
              <a:rPr lang="en-US" sz="3600" i="1" kern="100">
                <a:latin typeface="Arial" panose="020B0604020202020204" pitchFamily="34" charset="0"/>
                <a:ea typeface="Calibri" panose="020F0502020204030204" pitchFamily="34" charset="0"/>
                <a:cs typeface="Arial" panose="020B0604020202020204" pitchFamily="34" charset="0"/>
              </a:rPr>
              <a:t>x</a:t>
            </a:r>
            <a:r>
              <a:rPr lang="en-US" sz="3600" kern="100">
                <a:latin typeface="Arial" panose="020B0604020202020204" pitchFamily="34" charset="0"/>
                <a:ea typeface="Calibri" panose="020F0502020204030204" pitchFamily="34" charset="0"/>
                <a:cs typeface="Arial" panose="020B0604020202020204" pitchFamily="34" charset="0"/>
              </a:rPr>
              <a:t> + 2)</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E2EE365-F79E-C60C-6485-F501CBEA238D}"/>
              </a:ext>
            </a:extLst>
          </p:cNvPr>
          <p:cNvSpPr txBox="1"/>
          <p:nvPr/>
        </p:nvSpPr>
        <p:spPr>
          <a:xfrm>
            <a:off x="503825" y="3965391"/>
            <a:ext cx="11771346" cy="1389291"/>
          </a:xfrm>
          <a:prstGeom prst="rect">
            <a:avLst/>
          </a:prstGeom>
          <a:noFill/>
        </p:spPr>
        <p:txBody>
          <a:bodyPr wrap="square">
            <a:spAutoFit/>
          </a:bodyPr>
          <a:lstStyle/>
          <a:p>
            <a:pPr>
              <a:lnSpc>
                <a:spcPct val="115000"/>
              </a:lnSpc>
              <a:spcAft>
                <a:spcPts val="600"/>
              </a:spcAft>
            </a:pPr>
            <a:r>
              <a:rPr lang="en-US" sz="3600" kern="100">
                <a:latin typeface="Arial" panose="020B0604020202020204" pitchFamily="34" charset="0"/>
                <a:ea typeface="Calibri" panose="020F0502020204030204" pitchFamily="34" charset="0"/>
                <a:cs typeface="Arial" panose="020B0604020202020204" pitchFamily="34" charset="0"/>
              </a:rPr>
              <a:t>b) 16a</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16ab + 4b</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(4a)</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2.4a.2b + (2b)</a:t>
            </a:r>
            <a:r>
              <a:rPr lang="en-US" sz="3600" kern="100" baseline="30000">
                <a:latin typeface="Arial" panose="020B0604020202020204" pitchFamily="34" charset="0"/>
                <a:ea typeface="Calibri" panose="020F0502020204030204" pitchFamily="34" charset="0"/>
                <a:cs typeface="Arial" panose="020B0604020202020204" pitchFamily="34" charset="0"/>
              </a:rPr>
              <a:t>2 </a:t>
            </a:r>
          </a:p>
          <a:p>
            <a:pPr>
              <a:lnSpc>
                <a:spcPct val="115000"/>
              </a:lnSpc>
              <a:spcAft>
                <a:spcPts val="600"/>
              </a:spcAft>
            </a:pPr>
            <a:r>
              <a:rPr lang="en-US" sz="3600" kern="100" baseline="30000">
                <a:latin typeface="Arial" panose="020B0604020202020204" pitchFamily="34" charset="0"/>
                <a:ea typeface="Calibri" panose="020F0502020204030204" pitchFamily="34" charset="0"/>
                <a:cs typeface="Arial" panose="020B0604020202020204" pitchFamily="34" charset="0"/>
              </a:rPr>
              <a:t>                                                   </a:t>
            </a:r>
            <a:r>
              <a:rPr lang="en-US" sz="3600" kern="100">
                <a:latin typeface="Arial" panose="020B0604020202020204" pitchFamily="34" charset="0"/>
                <a:ea typeface="Calibri" panose="020F0502020204030204" pitchFamily="34" charset="0"/>
                <a:cs typeface="Arial" panose="020B0604020202020204" pitchFamily="34" charset="0"/>
              </a:rPr>
              <a:t>= (4a – 2b)</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54648E7-8CED-6566-32F4-3C26BBC0C35E}"/>
              </a:ext>
            </a:extLst>
          </p:cNvPr>
          <p:cNvSpPr txBox="1"/>
          <p:nvPr/>
        </p:nvSpPr>
        <p:spPr>
          <a:xfrm>
            <a:off x="427590" y="1604414"/>
            <a:ext cx="11280024" cy="678327"/>
          </a:xfrm>
          <a:prstGeom prst="rect">
            <a:avLst/>
          </a:prstGeom>
          <a:noFill/>
        </p:spPr>
        <p:txBody>
          <a:bodyPr wrap="square">
            <a:spAutoFit/>
          </a:bodyPr>
          <a:lstStyle/>
          <a:p>
            <a:pPr>
              <a:lnSpc>
                <a:spcPct val="115000"/>
              </a:lnSpc>
              <a:spcAft>
                <a:spcPts val="600"/>
              </a:spcAft>
            </a:pPr>
            <a:r>
              <a:rPr lang="en-US" sz="3600" kern="100">
                <a:latin typeface="Arial" panose="020B0604020202020204" pitchFamily="34" charset="0"/>
                <a:ea typeface="Calibri" panose="020F0502020204030204" pitchFamily="34" charset="0"/>
                <a:cs typeface="Arial" panose="020B0604020202020204" pitchFamily="34" charset="0"/>
              </a:rPr>
              <a:t>a) </a:t>
            </a:r>
            <a:r>
              <a:rPr lang="en-US" sz="3600" i="1" kern="100">
                <a:latin typeface="Arial" panose="020B0604020202020204" pitchFamily="34" charset="0"/>
                <a:ea typeface="Calibri" panose="020F0502020204030204" pitchFamily="34" charset="0"/>
                <a:cs typeface="Arial" panose="020B0604020202020204" pitchFamily="34" charset="0"/>
              </a:rPr>
              <a:t>x</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+ 4</a:t>
            </a:r>
            <a:r>
              <a:rPr lang="en-US" sz="3600" i="1" kern="100">
                <a:latin typeface="Arial" panose="020B0604020202020204" pitchFamily="34" charset="0"/>
                <a:ea typeface="Calibri" panose="020F0502020204030204" pitchFamily="34" charset="0"/>
                <a:cs typeface="Arial" panose="020B0604020202020204" pitchFamily="34" charset="0"/>
              </a:rPr>
              <a:t>x</a:t>
            </a:r>
            <a:r>
              <a:rPr lang="en-US" sz="3600" kern="100">
                <a:latin typeface="Arial" panose="020B0604020202020204" pitchFamily="34" charset="0"/>
                <a:ea typeface="Calibri" panose="020F0502020204030204" pitchFamily="34" charset="0"/>
                <a:cs typeface="Arial" panose="020B0604020202020204" pitchFamily="34" charset="0"/>
              </a:rPr>
              <a:t> + 4 ;                    b) 16a</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- 16ab + 4b</a:t>
            </a:r>
            <a:r>
              <a:rPr lang="en-US" sz="3600" kern="100" baseline="30000">
                <a:latin typeface="Arial" panose="020B0604020202020204" pitchFamily="34" charset="0"/>
                <a:ea typeface="Calibri" panose="020F0502020204030204" pitchFamily="34" charset="0"/>
                <a:cs typeface="Arial" panose="020B0604020202020204" pitchFamily="34" charset="0"/>
              </a:rPr>
              <a:t>2</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B64C97B-5000-9CC2-1149-8D0D89BAC109}"/>
              </a:ext>
            </a:extLst>
          </p:cNvPr>
          <p:cNvSpPr txBox="1"/>
          <p:nvPr/>
        </p:nvSpPr>
        <p:spPr>
          <a:xfrm>
            <a:off x="5076722" y="2463612"/>
            <a:ext cx="1242192" cy="675249"/>
          </a:xfrm>
          <a:prstGeom prst="rect">
            <a:avLst/>
          </a:prstGeom>
          <a:noFill/>
        </p:spPr>
        <p:txBody>
          <a:bodyPr wrap="square">
            <a:spAutoFit/>
          </a:bodyPr>
          <a:lstStyle/>
          <a:p>
            <a:pPr>
              <a:lnSpc>
                <a:spcPct val="115000"/>
              </a:lnSpc>
              <a:spcAft>
                <a:spcPts val="600"/>
              </a:spcAft>
            </a:pPr>
            <a:r>
              <a:rPr lang="en-US" sz="3600" b="1" i="1" kern="100">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en-US" sz="3600" kern="1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074" name="Picture 2" descr="Trọn Bộ] 101+ hình ảnh mặt cười đẹp nhất bạn khó lòng bỏ lỡ">
            <a:hlinkClick r:id="rId2" action="ppaction://hlinksldjump"/>
            <a:extLst>
              <a:ext uri="{FF2B5EF4-FFF2-40B4-BE49-F238E27FC236}">
                <a16:creationId xmlns:a16="http://schemas.microsoft.com/office/drawing/2014/main" id="{2413F6B1-98D1-9024-A88D-5F804BE40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9652" y="5008012"/>
            <a:ext cx="1600808" cy="1607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1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D72CCF-CB2F-E83E-B72B-BE388B76BC57}"/>
              </a:ext>
            </a:extLst>
          </p:cNvPr>
          <p:cNvSpPr txBox="1"/>
          <p:nvPr/>
        </p:nvSpPr>
        <p:spPr>
          <a:xfrm>
            <a:off x="859809" y="151463"/>
            <a:ext cx="10936941" cy="548099"/>
          </a:xfrm>
          <a:prstGeom prst="rect">
            <a:avLst/>
          </a:prstGeom>
          <a:noFill/>
        </p:spPr>
        <p:txBody>
          <a:bodyPr wrap="square">
            <a:spAutoFit/>
          </a:bodyPr>
          <a:lstStyle/>
          <a:p>
            <a:pPr algn="ctr">
              <a:lnSpc>
                <a:spcPct val="115000"/>
              </a:lnSpc>
              <a:spcBef>
                <a:spcPts val="300"/>
              </a:spcBef>
              <a:spcAft>
                <a:spcPts val="300"/>
              </a:spcAft>
            </a:pPr>
            <a:r>
              <a:rPr lang="en-US" sz="2800" b="1" kern="100">
                <a:solidFill>
                  <a:srgbClr val="FF0000"/>
                </a:solidFill>
                <a:effectLst/>
                <a:latin typeface="Times New Roman" panose="02020603050405020304" pitchFamily="18" charset="0"/>
                <a:ea typeface="Calibri" panose="020F0502020204030204" pitchFamily="34" charset="0"/>
              </a:rPr>
              <a:t>HƯỚNG DẪN TỰ HỌC Ở NHÀ </a:t>
            </a:r>
            <a:endParaRPr lang="en-US" sz="2800" kern="100">
              <a:solidFill>
                <a:srgbClr val="FF0000"/>
              </a:solidFill>
              <a:effectLst/>
              <a:latin typeface="Times New Roman" panose="02020603050405020304" pitchFamily="18" charset="0"/>
              <a:ea typeface="Calibri" panose="020F0502020204030204" pitchFamily="34" charset="0"/>
            </a:endParaRPr>
          </a:p>
        </p:txBody>
      </p:sp>
      <p:sp>
        <p:nvSpPr>
          <p:cNvPr id="3" name="TextBox 2">
            <a:extLst>
              <a:ext uri="{FF2B5EF4-FFF2-40B4-BE49-F238E27FC236}">
                <a16:creationId xmlns:a16="http://schemas.microsoft.com/office/drawing/2014/main" id="{B5C651DE-C01D-8387-4528-A6B4580FB0F7}"/>
              </a:ext>
            </a:extLst>
          </p:cNvPr>
          <p:cNvSpPr txBox="1"/>
          <p:nvPr/>
        </p:nvSpPr>
        <p:spPr>
          <a:xfrm>
            <a:off x="859809" y="699562"/>
            <a:ext cx="10781731" cy="5605381"/>
          </a:xfrm>
          <a:prstGeom prst="rect">
            <a:avLst/>
          </a:prstGeom>
          <a:noFill/>
        </p:spPr>
        <p:txBody>
          <a:bodyPr wrap="square">
            <a:spAutoFit/>
          </a:bodyPr>
          <a:lstStyle/>
          <a:p>
            <a:pPr marL="457200" indent="-457200" algn="just">
              <a:lnSpc>
                <a:spcPct val="115000"/>
              </a:lnSpc>
              <a:spcBef>
                <a:spcPts val="300"/>
              </a:spcBef>
              <a:spcAft>
                <a:spcPts val="300"/>
              </a:spcAft>
              <a:buFontTx/>
              <a:buChar char="-"/>
            </a:pPr>
            <a:r>
              <a:rPr lang="en-US" sz="3200" kern="100">
                <a:solidFill>
                  <a:srgbClr val="000066"/>
                </a:solidFill>
                <a:effectLst/>
                <a:latin typeface="Times New Roman" panose="02020603050405020304" pitchFamily="18" charset="0"/>
                <a:ea typeface="Calibri" panose="020F0502020204030204" pitchFamily="34" charset="0"/>
              </a:rPr>
              <a:t>Ghi nhớ các hằng đẳng thức: </a:t>
            </a:r>
          </a:p>
          <a:p>
            <a:pPr algn="just">
              <a:lnSpc>
                <a:spcPct val="115000"/>
              </a:lnSpc>
              <a:spcBef>
                <a:spcPts val="300"/>
              </a:spcBef>
              <a:spcAft>
                <a:spcPts val="300"/>
              </a:spcAft>
            </a:pPr>
            <a:r>
              <a:rPr lang="en-US" sz="3200" kern="100">
                <a:solidFill>
                  <a:srgbClr val="000066"/>
                </a:solidFill>
                <a:latin typeface="Times New Roman" panose="02020603050405020304" pitchFamily="18" charset="0"/>
                <a:ea typeface="Calibri" panose="020F0502020204030204" pitchFamily="34" charset="0"/>
              </a:rPr>
              <a:t>1. </a:t>
            </a:r>
            <a:r>
              <a:rPr lang="en-US" sz="3200" kern="100">
                <a:solidFill>
                  <a:srgbClr val="000066"/>
                </a:solidFill>
                <a:effectLst/>
                <a:latin typeface="Times New Roman" panose="02020603050405020304" pitchFamily="18" charset="0"/>
                <a:ea typeface="Calibri" panose="020F0502020204030204" pitchFamily="34" charset="0"/>
              </a:rPr>
              <a:t>Hiệu hai bình phương.</a:t>
            </a:r>
          </a:p>
          <a:p>
            <a:pPr algn="just">
              <a:lnSpc>
                <a:spcPct val="115000"/>
              </a:lnSpc>
              <a:spcBef>
                <a:spcPts val="300"/>
              </a:spcBef>
              <a:spcAft>
                <a:spcPts val="300"/>
              </a:spcAft>
            </a:pPr>
            <a:r>
              <a:rPr lang="en-US" sz="3200" kern="100">
                <a:solidFill>
                  <a:srgbClr val="000066"/>
                </a:solidFill>
                <a:latin typeface="Times New Roman" panose="02020603050405020304" pitchFamily="18" charset="0"/>
                <a:ea typeface="Calibri" panose="020F0502020204030204" pitchFamily="34" charset="0"/>
              </a:rPr>
              <a:t>2. B</a:t>
            </a:r>
            <a:r>
              <a:rPr lang="en-US" sz="3200" kern="100">
                <a:solidFill>
                  <a:srgbClr val="000066"/>
                </a:solidFill>
                <a:effectLst/>
                <a:latin typeface="Times New Roman" panose="02020603050405020304" pitchFamily="18" charset="0"/>
                <a:ea typeface="Calibri" panose="020F0502020204030204" pitchFamily="34" charset="0"/>
              </a:rPr>
              <a:t>ình phương của một tổng.</a:t>
            </a:r>
          </a:p>
          <a:p>
            <a:pPr algn="just">
              <a:lnSpc>
                <a:spcPct val="115000"/>
              </a:lnSpc>
              <a:spcBef>
                <a:spcPts val="300"/>
              </a:spcBef>
              <a:spcAft>
                <a:spcPts val="300"/>
              </a:spcAft>
            </a:pPr>
            <a:r>
              <a:rPr lang="en-US" sz="3200" kern="100">
                <a:solidFill>
                  <a:srgbClr val="000066"/>
                </a:solidFill>
                <a:latin typeface="Times New Roman" panose="02020603050405020304" pitchFamily="18" charset="0"/>
                <a:ea typeface="Calibri" panose="020F0502020204030204" pitchFamily="34" charset="0"/>
              </a:rPr>
              <a:t>3. B</a:t>
            </a:r>
            <a:r>
              <a:rPr lang="en-US" sz="3200" kern="100">
                <a:solidFill>
                  <a:srgbClr val="000066"/>
                </a:solidFill>
                <a:effectLst/>
                <a:latin typeface="Times New Roman" panose="02020603050405020304" pitchFamily="18" charset="0"/>
                <a:ea typeface="Calibri" panose="020F0502020204030204" pitchFamily="34" charset="0"/>
              </a:rPr>
              <a:t>ình phương của một hiệu.</a:t>
            </a:r>
          </a:p>
          <a:p>
            <a:pPr algn="just">
              <a:lnSpc>
                <a:spcPct val="115000"/>
              </a:lnSpc>
              <a:spcBef>
                <a:spcPts val="300"/>
              </a:spcBef>
              <a:spcAft>
                <a:spcPts val="300"/>
              </a:spcAft>
            </a:pPr>
            <a:r>
              <a:rPr lang="en-US" sz="3200" kern="100">
                <a:solidFill>
                  <a:srgbClr val="000066"/>
                </a:solidFill>
                <a:effectLst/>
                <a:latin typeface="Times New Roman" panose="02020603050405020304" pitchFamily="18" charset="0"/>
                <a:ea typeface="Calibri" panose="020F0502020204030204" pitchFamily="34" charset="0"/>
              </a:rPr>
              <a:t>- Biết cách khai triển một HĐT, áp dụng viết một biểu thức thành bình phương của một tổng hoặc một hiệu.</a:t>
            </a:r>
          </a:p>
          <a:p>
            <a:pPr marL="457200" indent="-457200" algn="just">
              <a:lnSpc>
                <a:spcPct val="115000"/>
              </a:lnSpc>
              <a:spcBef>
                <a:spcPts val="300"/>
              </a:spcBef>
              <a:spcAft>
                <a:spcPts val="300"/>
              </a:spcAft>
              <a:buFontTx/>
              <a:buChar char="-"/>
            </a:pPr>
            <a:r>
              <a:rPr lang="en-US" sz="3200" kern="100">
                <a:solidFill>
                  <a:srgbClr val="000066"/>
                </a:solidFill>
                <a:effectLst/>
                <a:latin typeface="Times New Roman" panose="02020603050405020304" pitchFamily="18" charset="0"/>
                <a:ea typeface="Calibri" panose="020F0502020204030204" pitchFamily="34" charset="0"/>
              </a:rPr>
              <a:t>Hoàn thành phiếu bài tập và các bài tập SGK - tr33.</a:t>
            </a:r>
          </a:p>
          <a:p>
            <a:pPr marL="457200" indent="-457200" algn="just">
              <a:lnSpc>
                <a:spcPct val="115000"/>
              </a:lnSpc>
              <a:spcBef>
                <a:spcPts val="300"/>
              </a:spcBef>
              <a:spcAft>
                <a:spcPts val="300"/>
              </a:spcAft>
              <a:buFontTx/>
              <a:buChar char="-"/>
            </a:pPr>
            <a:r>
              <a:rPr lang="en-US" sz="3200" kern="100">
                <a:solidFill>
                  <a:srgbClr val="000066"/>
                </a:solidFill>
                <a:latin typeface="Times New Roman" panose="02020603050405020304" pitchFamily="18" charset="0"/>
                <a:ea typeface="Calibri" panose="020F0502020204030204" pitchFamily="34" charset="0"/>
              </a:rPr>
              <a:t>Tìm hiểu trước bài 7: Lập phương của một tổng, lập phương của một hiệu.</a:t>
            </a:r>
            <a:endParaRPr lang="en-US" sz="3200" kern="100">
              <a:solidFill>
                <a:srgbClr val="000066"/>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55781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235F5F-211C-4C90-92E8-020B4DB8C3C6}"/>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a16="http://schemas.microsoft.com/office/drawing/2014/main" id="{F8D3087B-61BD-2828-284B-C798EA2E2374}"/>
              </a:ext>
            </a:extLst>
          </p:cNvPr>
          <p:cNvPicPr>
            <a:picLocks noChangeAspect="1"/>
          </p:cNvPicPr>
          <p:nvPr/>
        </p:nvPicPr>
        <p:blipFill>
          <a:blip r:embed="rId2"/>
          <a:stretch>
            <a:fillRect/>
          </a:stretch>
        </p:blipFill>
        <p:spPr>
          <a:xfrm>
            <a:off x="1555845" y="303768"/>
            <a:ext cx="9553433" cy="6250463"/>
          </a:xfrm>
          <a:prstGeom prst="rect">
            <a:avLst/>
          </a:prstGeom>
        </p:spPr>
      </p:pic>
    </p:spTree>
    <p:extLst>
      <p:ext uri="{BB962C8B-B14F-4D97-AF65-F5344CB8AC3E}">
        <p14:creationId xmlns:p14="http://schemas.microsoft.com/office/powerpoint/2010/main" val="556109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0505"/>
          </a:xfrm>
          <a:prstGeom prst="rect">
            <a:avLst/>
          </a:prstGeom>
        </p:spPr>
      </p:pic>
      <p:sp>
        <p:nvSpPr>
          <p:cNvPr id="5" name="Google Shape;227;p24"/>
          <p:cNvSpPr/>
          <p:nvPr/>
        </p:nvSpPr>
        <p:spPr>
          <a:xfrm>
            <a:off x="1473200" y="431800"/>
            <a:ext cx="9666429" cy="1446509"/>
          </a:xfrm>
          <a:prstGeom prst="rect">
            <a:avLst/>
          </a:prstGeom>
          <a:noFill/>
          <a:ln>
            <a:noFill/>
          </a:ln>
        </p:spPr>
        <p:txBody>
          <a:bodyPr spcFirstLastPara="1" wrap="square" lIns="91425" tIns="45700" rIns="91425" bIns="45700" anchor="t" anchorCtr="0">
            <a:spAutoFit/>
          </a:bodyPr>
          <a:lstStyle/>
          <a:p>
            <a:pPr algn="ctr"/>
            <a:r>
              <a:rPr lang="en-US" sz="4400" b="1">
                <a:solidFill>
                  <a:srgbClr val="FF0000"/>
                </a:solidFill>
                <a:latin typeface="Times New Roman"/>
                <a:ea typeface="Times New Roman"/>
                <a:cs typeface="Times New Roman"/>
                <a:sym typeface="Times New Roman"/>
              </a:rPr>
              <a:t>CẢM ƠN QUÝ THẦY CÔ</a:t>
            </a:r>
          </a:p>
          <a:p>
            <a:pPr algn="ctr"/>
            <a:r>
              <a:rPr lang="en-US" sz="4400" b="1">
                <a:solidFill>
                  <a:srgbClr val="FF0000"/>
                </a:solidFill>
                <a:latin typeface="Times New Roman"/>
                <a:ea typeface="Times New Roman"/>
                <a:cs typeface="Times New Roman"/>
                <a:sym typeface="Times New Roman"/>
              </a:rPr>
              <a:t>VÀ CÁC EM HỌC SINH!</a:t>
            </a:r>
            <a:endParaRPr sz="800" dirty="0">
              <a:solidFill>
                <a:srgbClr val="FF0000"/>
              </a:solidFill>
            </a:endParaRPr>
          </a:p>
        </p:txBody>
      </p:sp>
    </p:spTree>
    <p:extLst>
      <p:ext uri="{BB962C8B-B14F-4D97-AF65-F5344CB8AC3E}">
        <p14:creationId xmlns:p14="http://schemas.microsoft.com/office/powerpoint/2010/main" val="2538440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95BFBD9-9DC6-4B3B-0E4B-739A5D9C7A24}"/>
              </a:ext>
            </a:extLst>
          </p:cNvPr>
          <p:cNvSpPr txBox="1"/>
          <p:nvPr/>
        </p:nvSpPr>
        <p:spPr>
          <a:xfrm>
            <a:off x="434787" y="232193"/>
            <a:ext cx="9350657" cy="646331"/>
          </a:xfrm>
          <a:prstGeom prst="rect">
            <a:avLst/>
          </a:prstGeom>
          <a:noFill/>
        </p:spPr>
        <p:txBody>
          <a:bodyPr wrap="square">
            <a:spAutoFit/>
          </a:bodyPr>
          <a:lstStyle/>
          <a:p>
            <a:r>
              <a:rPr lang="en-US" sz="3600" b="1" kern="100" err="1">
                <a:solidFill>
                  <a:srgbClr val="FF0000"/>
                </a:solidFill>
                <a:effectLst/>
                <a:latin typeface="Arial" panose="020B0604020202020204" pitchFamily="34" charset="0"/>
                <a:ea typeface="Calibri" panose="020F0502020204030204" pitchFamily="34" charset="0"/>
                <a:cs typeface="Arial" panose="020B0604020202020204" pitchFamily="34" charset="0"/>
              </a:rPr>
              <a:t>Bài</a:t>
            </a:r>
            <a:r>
              <a:rPr lang="en-US" sz="3600" b="1" kern="100">
                <a:solidFill>
                  <a:srgbClr val="FF0000"/>
                </a:solidFill>
                <a:effectLst/>
                <a:latin typeface="Arial" panose="020B0604020202020204" pitchFamily="34" charset="0"/>
                <a:ea typeface="Calibri" panose="020F0502020204030204" pitchFamily="34" charset="0"/>
                <a:cs typeface="Arial" panose="020B0604020202020204" pitchFamily="34" charset="0"/>
              </a:rPr>
              <a:t> 2.3 (SGK - tr33). </a:t>
            </a:r>
            <a:r>
              <a:rPr lang="en-US" sz="3600" b="1" kern="100" dirty="0" err="1">
                <a:effectLst/>
                <a:latin typeface="Arial" panose="020B0604020202020204" pitchFamily="34" charset="0"/>
                <a:ea typeface="Calibri" panose="020F0502020204030204" pitchFamily="34" charset="0"/>
                <a:cs typeface="Arial" panose="020B0604020202020204" pitchFamily="34" charset="0"/>
              </a:rPr>
              <a:t>Tính</a:t>
            </a:r>
            <a:r>
              <a:rPr lang="en-US" sz="3600" b="1" kern="100" dirty="0">
                <a:effectLst/>
                <a:latin typeface="Arial" panose="020B0604020202020204" pitchFamily="34" charset="0"/>
                <a:ea typeface="Calibri" panose="020F0502020204030204" pitchFamily="34" charset="0"/>
                <a:cs typeface="Arial" panose="020B0604020202020204" pitchFamily="34" charset="0"/>
              </a:rPr>
              <a:t> </a:t>
            </a:r>
            <a:r>
              <a:rPr lang="en-US" sz="3600" b="1" kern="100" dirty="0" err="1">
                <a:effectLst/>
                <a:latin typeface="Arial" panose="020B0604020202020204" pitchFamily="34" charset="0"/>
                <a:ea typeface="Calibri" panose="020F0502020204030204" pitchFamily="34" charset="0"/>
                <a:cs typeface="Arial" panose="020B0604020202020204" pitchFamily="34" charset="0"/>
              </a:rPr>
              <a:t>nhanh</a:t>
            </a:r>
            <a:r>
              <a:rPr lang="en-US" sz="3600" kern="100" dirty="0">
                <a:effectLst/>
                <a:latin typeface="Arial" panose="020B0604020202020204" pitchFamily="34" charset="0"/>
                <a:ea typeface="Calibri" panose="020F050202020403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EF7023F-A2FA-2E6A-92F6-7053A55B570C}"/>
                  </a:ext>
                </a:extLst>
              </p:cNvPr>
              <p:cNvSpPr txBox="1"/>
              <p:nvPr/>
            </p:nvSpPr>
            <p:spPr>
              <a:xfrm>
                <a:off x="434788" y="916070"/>
                <a:ext cx="11274990" cy="688137"/>
              </a:xfrm>
              <a:prstGeom prst="rect">
                <a:avLst/>
              </a:prstGeom>
              <a:noFill/>
            </p:spPr>
            <p:txBody>
              <a:bodyPr wrap="square">
                <a:spAutoFit/>
              </a:bodyPr>
              <a:lstStyle/>
              <a:p>
                <a:pPr>
                  <a:lnSpc>
                    <a:spcPct val="115000"/>
                  </a:lnSpc>
                  <a:spcAft>
                    <a:spcPts val="600"/>
                  </a:spcAft>
                </a:pPr>
                <a14:m>
                  <m:oMath xmlns:m="http://schemas.openxmlformats.org/officeDocument/2006/math">
                    <m:r>
                      <a:rPr lang="en-US" sz="3600" b="1" i="1" kern="100" smtClean="0">
                        <a:effectLst/>
                        <a:latin typeface="Cambria Math" panose="02040503050406030204" pitchFamily="18" charset="0"/>
                        <a:ea typeface="Calibri" panose="020F0502020204030204" pitchFamily="34" charset="0"/>
                      </a:rPr>
                      <m:t>𝒂</m:t>
                    </m:r>
                    <m:r>
                      <a:rPr lang="en-US" sz="3600" b="1" i="1" kern="100" smtClean="0">
                        <a:effectLst/>
                        <a:latin typeface="Cambria Math" panose="02040503050406030204" pitchFamily="18" charset="0"/>
                        <a:ea typeface="Calibri" panose="020F0502020204030204" pitchFamily="34" charset="0"/>
                      </a:rPr>
                      <m:t>) </m:t>
                    </m:r>
                    <m:r>
                      <a:rPr lang="en-US" sz="3600" b="1" i="1" kern="100" smtClean="0">
                        <a:effectLst/>
                        <a:latin typeface="Cambria Math" panose="02040503050406030204" pitchFamily="18" charset="0"/>
                        <a:ea typeface="Calibri" panose="020F0502020204030204" pitchFamily="34" charset="0"/>
                      </a:rPr>
                      <m:t>𝟓𝟒</m:t>
                    </m:r>
                    <m:r>
                      <a:rPr lang="en-US" sz="3600" b="1" i="1" kern="100" smtClean="0">
                        <a:effectLst/>
                        <a:latin typeface="Cambria Math" panose="02040503050406030204" pitchFamily="18" charset="0"/>
                        <a:ea typeface="Calibri" panose="020F0502020204030204" pitchFamily="34" charset="0"/>
                      </a:rPr>
                      <m:t>.</m:t>
                    </m:r>
                    <m:r>
                      <a:rPr lang="en-US" sz="3600" b="1" i="1" kern="100" smtClean="0">
                        <a:effectLst/>
                        <a:latin typeface="Cambria Math" panose="02040503050406030204" pitchFamily="18" charset="0"/>
                        <a:ea typeface="Calibri" panose="020F0502020204030204" pitchFamily="34" charset="0"/>
                      </a:rPr>
                      <m:t>𝟔𝟔</m:t>
                    </m:r>
                  </m:oMath>
                </a14:m>
                <a:r>
                  <a:rPr lang="en-US" sz="3600" b="1" kern="100" dirty="0">
                    <a:effectLst/>
                    <a:latin typeface="Times New Roman" panose="02020603050405020304" pitchFamily="18" charset="0"/>
                    <a:ea typeface="Calibri" panose="020F0502020204030204" pitchFamily="34" charset="0"/>
                  </a:rPr>
                  <a:t>					</a:t>
                </a:r>
                <a14:m>
                  <m:oMath xmlns:m="http://schemas.openxmlformats.org/officeDocument/2006/math">
                    <m:func>
                      <m:funcPr>
                        <m:ctrlPr>
                          <a:rPr lang="en-US" sz="3600" b="1" i="1" kern="100">
                            <a:effectLst/>
                            <a:latin typeface="Cambria Math" panose="02040503050406030204" pitchFamily="18" charset="0"/>
                            <a:ea typeface="Calibri" panose="020F0502020204030204" pitchFamily="34" charset="0"/>
                          </a:rPr>
                        </m:ctrlPr>
                      </m:funcPr>
                      <m:fName>
                        <m:r>
                          <a:rPr lang="en-US" sz="3600" b="1" i="1" kern="100">
                            <a:effectLst/>
                            <a:latin typeface="Cambria Math" panose="02040503050406030204" pitchFamily="18" charset="0"/>
                            <a:ea typeface="Calibri" panose="020F0502020204030204" pitchFamily="34" charset="0"/>
                          </a:rPr>
                          <m:t>𝒃</m:t>
                        </m:r>
                      </m:fName>
                      <m:e>
                        <m:r>
                          <a:rPr lang="en-US" sz="3600" b="1" i="1" kern="100">
                            <a:effectLst/>
                            <a:latin typeface="Cambria Math" panose="02040503050406030204" pitchFamily="18" charset="0"/>
                            <a:ea typeface="Calibri" panose="020F0502020204030204" pitchFamily="34" charset="0"/>
                          </a:rPr>
                          <m:t>)</m:t>
                        </m:r>
                      </m:e>
                    </m:func>
                    <m:r>
                      <a:rPr lang="en-US" sz="3600" b="1" i="1" kern="100">
                        <a:effectLst/>
                        <a:latin typeface="Cambria Math" panose="02040503050406030204" pitchFamily="18" charset="0"/>
                        <a:ea typeface="Calibri" panose="020F0502020204030204" pitchFamily="34" charset="0"/>
                      </a:rPr>
                      <m:t> </m:t>
                    </m:r>
                    <m:r>
                      <a:rPr lang="en-US" sz="3600" b="1" i="1" kern="100">
                        <a:effectLst/>
                        <a:latin typeface="Cambria Math" panose="02040503050406030204" pitchFamily="18" charset="0"/>
                        <a:ea typeface="Calibri" panose="020F0502020204030204" pitchFamily="34" charset="0"/>
                      </a:rPr>
                      <m:t>𝟐𝟎</m:t>
                    </m:r>
                    <m:sSup>
                      <m:sSupPr>
                        <m:ctrlPr>
                          <a:rPr lang="en-US" sz="3600" b="1" i="1" kern="100">
                            <a:effectLst/>
                            <a:latin typeface="Cambria Math" panose="02040503050406030204" pitchFamily="18" charset="0"/>
                            <a:ea typeface="Calibri" panose="020F0502020204030204" pitchFamily="34" charset="0"/>
                          </a:rPr>
                        </m:ctrlPr>
                      </m:sSupPr>
                      <m:e>
                        <m:r>
                          <a:rPr lang="en-US" sz="3600" b="1" i="1" kern="100">
                            <a:effectLst/>
                            <a:latin typeface="Cambria Math" panose="02040503050406030204" pitchFamily="18" charset="0"/>
                            <a:ea typeface="Calibri" panose="020F0502020204030204" pitchFamily="34" charset="0"/>
                          </a:rPr>
                          <m:t>𝟑</m:t>
                        </m:r>
                      </m:e>
                      <m:sup>
                        <m:r>
                          <a:rPr lang="en-US" sz="3600" b="1" i="1" kern="100">
                            <a:effectLst/>
                            <a:latin typeface="Cambria Math" panose="02040503050406030204" pitchFamily="18" charset="0"/>
                            <a:ea typeface="Calibri" panose="020F0502020204030204" pitchFamily="34" charset="0"/>
                          </a:rPr>
                          <m:t>𝟐</m:t>
                        </m:r>
                      </m:sup>
                    </m:sSup>
                  </m:oMath>
                </a14:m>
                <a:endParaRPr lang="en-US" sz="3600" b="1" kern="100" dirty="0">
                  <a:effectLst/>
                  <a:latin typeface="Times New Roman" panose="02020603050405020304" pitchFamily="18" charset="0"/>
                  <a:ea typeface="Calibri" panose="020F0502020204030204" pitchFamily="34" charset="0"/>
                </a:endParaRPr>
              </a:p>
            </p:txBody>
          </p:sp>
        </mc:Choice>
        <mc:Fallback xmlns="">
          <p:sp>
            <p:nvSpPr>
              <p:cNvPr id="13" name="TextBox 12">
                <a:extLst>
                  <a:ext uri="{FF2B5EF4-FFF2-40B4-BE49-F238E27FC236}">
                    <a16:creationId xmlns:a16="http://schemas.microsoft.com/office/drawing/2014/main" id="{AEF7023F-A2FA-2E6A-92F6-7053A55B570C}"/>
                  </a:ext>
                </a:extLst>
              </p:cNvPr>
              <p:cNvSpPr txBox="1">
                <a:spLocks noRot="1" noChangeAspect="1" noMove="1" noResize="1" noEditPoints="1" noAdjustHandles="1" noChangeArrowheads="1" noChangeShapeType="1" noTextEdit="1"/>
              </p:cNvSpPr>
              <p:nvPr/>
            </p:nvSpPr>
            <p:spPr>
              <a:xfrm>
                <a:off x="434788" y="916070"/>
                <a:ext cx="11274990" cy="688137"/>
              </a:xfrm>
              <a:prstGeom prst="rect">
                <a:avLst/>
              </a:prstGeom>
              <a:blipFill>
                <a:blip r:embed="rId2"/>
                <a:stretch>
                  <a:fillRect/>
                </a:stretch>
              </a:blipFill>
            </p:spPr>
            <p:txBody>
              <a:bodyPr/>
              <a:lstStyle/>
              <a:p>
                <a:r>
                  <a:rPr lang="vi-VN">
                    <a:noFill/>
                  </a:rPr>
                  <a:t> </a:t>
                </a:r>
              </a:p>
            </p:txBody>
          </p:sp>
        </mc:Fallback>
      </mc:AlternateContent>
      <p:sp>
        <p:nvSpPr>
          <p:cNvPr id="2" name="Rectangle 1">
            <a:extLst>
              <a:ext uri="{FF2B5EF4-FFF2-40B4-BE49-F238E27FC236}">
                <a16:creationId xmlns:a16="http://schemas.microsoft.com/office/drawing/2014/main" id="{22107A23-2238-3CB3-11C3-D5C05B591FAC}"/>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8E5FB1D-C132-6A16-CDAC-D91857AAE9F5}"/>
                  </a:ext>
                </a:extLst>
              </p:cNvPr>
              <p:cNvSpPr txBox="1"/>
              <p:nvPr/>
            </p:nvSpPr>
            <p:spPr>
              <a:xfrm>
                <a:off x="904663" y="2725153"/>
                <a:ext cx="9197155" cy="1407693"/>
              </a:xfrm>
              <a:prstGeom prst="rect">
                <a:avLst/>
              </a:prstGeom>
              <a:noFill/>
            </p:spPr>
            <p:txBody>
              <a:bodyPr wrap="square">
                <a:spAutoFit/>
              </a:bodyPr>
              <a:lstStyle/>
              <a:p>
                <a:pPr>
                  <a:lnSpc>
                    <a:spcPct val="115000"/>
                  </a:lnSpc>
                  <a:spcAft>
                    <a:spcPts val="600"/>
                  </a:spcAft>
                </a:pPr>
                <a14:m>
                  <m:oMath xmlns:m="http://schemas.openxmlformats.org/officeDocument/2006/math">
                    <m:r>
                      <a:rPr lang="en-US" sz="3600" b="1" i="1" kern="100" smtClean="0">
                        <a:effectLst/>
                        <a:latin typeface="Cambria Math" panose="02040503050406030204" pitchFamily="18" charset="0"/>
                        <a:ea typeface="Calibri" panose="020F0502020204030204" pitchFamily="34" charset="0"/>
                      </a:rPr>
                      <m:t>𝒂</m:t>
                    </m:r>
                    <m:r>
                      <a:rPr lang="en-US" sz="3600" b="1" i="1" kern="100" smtClean="0">
                        <a:effectLst/>
                        <a:latin typeface="Cambria Math" panose="02040503050406030204" pitchFamily="18" charset="0"/>
                        <a:ea typeface="Calibri" panose="020F0502020204030204" pitchFamily="34" charset="0"/>
                      </a:rPr>
                      <m:t>) </m:t>
                    </m:r>
                    <m:r>
                      <a:rPr lang="en-US" sz="3600" b="1" i="1" kern="100" smtClean="0">
                        <a:effectLst/>
                        <a:latin typeface="Cambria Math" panose="02040503050406030204" pitchFamily="18" charset="0"/>
                        <a:ea typeface="Calibri" panose="020F0502020204030204" pitchFamily="34" charset="0"/>
                      </a:rPr>
                      <m:t>𝟓𝟒</m:t>
                    </m:r>
                    <m:r>
                      <a:rPr lang="en-US" sz="3600" b="1" i="1" kern="100" smtClean="0">
                        <a:effectLst/>
                        <a:latin typeface="Cambria Math" panose="02040503050406030204" pitchFamily="18" charset="0"/>
                        <a:ea typeface="Calibri" panose="020F0502020204030204" pitchFamily="34" charset="0"/>
                      </a:rPr>
                      <m:t>.</m:t>
                    </m:r>
                    <m:r>
                      <a:rPr lang="en-US" sz="3600" b="1" i="1" kern="100" smtClean="0">
                        <a:effectLst/>
                        <a:latin typeface="Cambria Math" panose="02040503050406030204" pitchFamily="18" charset="0"/>
                        <a:ea typeface="Calibri" panose="020F0502020204030204" pitchFamily="34" charset="0"/>
                      </a:rPr>
                      <m:t>𝟔𝟔</m:t>
                    </m:r>
                    <m:r>
                      <a:rPr lang="en-US" sz="3600" b="1" i="1" kern="100" smtClean="0">
                        <a:effectLst/>
                        <a:latin typeface="Cambria Math" panose="02040503050406030204" pitchFamily="18" charset="0"/>
                        <a:ea typeface="Calibri" panose="020F0502020204030204" pitchFamily="34" charset="0"/>
                      </a:rPr>
                      <m:t>=</m:t>
                    </m:r>
                    <m:d>
                      <m:dPr>
                        <m:ctrlPr>
                          <a:rPr lang="en-US" sz="3600" b="1" i="1" kern="100" smtClean="0">
                            <a:effectLst/>
                            <a:latin typeface="Cambria Math" panose="02040503050406030204" pitchFamily="18" charset="0"/>
                            <a:ea typeface="Calibri" panose="020F0502020204030204" pitchFamily="34" charset="0"/>
                          </a:rPr>
                        </m:ctrlPr>
                      </m:dPr>
                      <m:e>
                        <m:r>
                          <a:rPr lang="en-US" sz="3600" b="1" i="1" kern="100" smtClean="0">
                            <a:effectLst/>
                            <a:latin typeface="Cambria Math" panose="02040503050406030204" pitchFamily="18" charset="0"/>
                            <a:ea typeface="Calibri" panose="020F0502020204030204" pitchFamily="34" charset="0"/>
                          </a:rPr>
                          <m:t>𝟔𝟎</m:t>
                        </m:r>
                        <m:r>
                          <a:rPr lang="en-US" sz="3600" b="1" i="1" kern="100" smtClean="0">
                            <a:effectLst/>
                            <a:latin typeface="Cambria Math" panose="02040503050406030204" pitchFamily="18" charset="0"/>
                            <a:ea typeface="Calibri" panose="020F0502020204030204" pitchFamily="34" charset="0"/>
                          </a:rPr>
                          <m:t>−</m:t>
                        </m:r>
                        <m:r>
                          <a:rPr lang="en-US" sz="3600" b="1" i="1" kern="100" smtClean="0">
                            <a:effectLst/>
                            <a:latin typeface="Cambria Math" panose="02040503050406030204" pitchFamily="18" charset="0"/>
                            <a:ea typeface="Calibri" panose="020F0502020204030204" pitchFamily="34" charset="0"/>
                          </a:rPr>
                          <m:t>𝟔</m:t>
                        </m:r>
                      </m:e>
                    </m:d>
                    <m:d>
                      <m:dPr>
                        <m:ctrlPr>
                          <a:rPr lang="en-US" sz="3600" b="1" i="1" kern="100" smtClean="0">
                            <a:effectLst/>
                            <a:latin typeface="Cambria Math" panose="02040503050406030204" pitchFamily="18" charset="0"/>
                            <a:ea typeface="Calibri" panose="020F0502020204030204" pitchFamily="34" charset="0"/>
                          </a:rPr>
                        </m:ctrlPr>
                      </m:dPr>
                      <m:e>
                        <m:r>
                          <a:rPr lang="en-US" sz="3600" b="1" i="1" kern="100" smtClean="0">
                            <a:effectLst/>
                            <a:latin typeface="Cambria Math" panose="02040503050406030204" pitchFamily="18" charset="0"/>
                            <a:ea typeface="Calibri" panose="020F0502020204030204" pitchFamily="34" charset="0"/>
                          </a:rPr>
                          <m:t>𝟔𝟎</m:t>
                        </m:r>
                        <m:r>
                          <a:rPr lang="en-US" sz="3600" b="1" i="1" kern="100" smtClean="0">
                            <a:effectLst/>
                            <a:latin typeface="Cambria Math" panose="02040503050406030204" pitchFamily="18" charset="0"/>
                            <a:ea typeface="Calibri" panose="020F0502020204030204" pitchFamily="34" charset="0"/>
                          </a:rPr>
                          <m:t>+</m:t>
                        </m:r>
                        <m:r>
                          <a:rPr lang="en-US" sz="3600" b="1" i="1" kern="100" smtClean="0">
                            <a:effectLst/>
                            <a:latin typeface="Cambria Math" panose="02040503050406030204" pitchFamily="18" charset="0"/>
                            <a:ea typeface="Calibri" panose="020F0502020204030204" pitchFamily="34" charset="0"/>
                          </a:rPr>
                          <m:t>𝟔</m:t>
                        </m:r>
                      </m:e>
                    </m:d>
                    <m:r>
                      <a:rPr lang="en-US" sz="3600" b="1" i="1" kern="100" smtClean="0">
                        <a:effectLst/>
                        <a:latin typeface="Cambria Math" panose="02040503050406030204" pitchFamily="18" charset="0"/>
                        <a:ea typeface="Calibri" panose="020F0502020204030204" pitchFamily="34" charset="0"/>
                      </a:rPr>
                      <m:t>=</m:t>
                    </m:r>
                    <m:r>
                      <a:rPr lang="en-US" sz="3600" b="1" i="1" kern="100" smtClean="0">
                        <a:effectLst/>
                        <a:latin typeface="Cambria Math" panose="02040503050406030204" pitchFamily="18" charset="0"/>
                        <a:ea typeface="Calibri" panose="020F0502020204030204" pitchFamily="34" charset="0"/>
                      </a:rPr>
                      <m:t>𝟔𝟎𝟐</m:t>
                    </m:r>
                    <m:r>
                      <a:rPr lang="en-US" sz="3600" b="1" i="1" kern="100" smtClean="0">
                        <a:effectLst/>
                        <a:latin typeface="Cambria Math" panose="02040503050406030204" pitchFamily="18" charset="0"/>
                        <a:ea typeface="Calibri" panose="020F0502020204030204" pitchFamily="34" charset="0"/>
                      </a:rPr>
                      <m:t> −</m:t>
                    </m:r>
                    <m:r>
                      <a:rPr lang="en-US" sz="3600" b="1" i="1" kern="100" smtClean="0">
                        <a:effectLst/>
                        <a:latin typeface="Cambria Math" panose="02040503050406030204" pitchFamily="18" charset="0"/>
                        <a:ea typeface="Calibri" panose="020F0502020204030204" pitchFamily="34" charset="0"/>
                      </a:rPr>
                      <m:t>𝟔𝟐</m:t>
                    </m:r>
                  </m:oMath>
                </a14:m>
                <a:r>
                  <a:rPr lang="en-US" sz="3600" b="1" kern="100">
                    <a:effectLst/>
                    <a:ea typeface="Calibri" panose="020F0502020204030204" pitchFamily="34" charset="0"/>
                  </a:rPr>
                  <a:t> </a:t>
                </a:r>
              </a:p>
              <a:p>
                <a:pPr>
                  <a:lnSpc>
                    <a:spcPct val="115000"/>
                  </a:lnSpc>
                  <a:spcAft>
                    <a:spcPts val="600"/>
                  </a:spcAft>
                </a:pPr>
                <a:r>
                  <a:rPr lang="en-US" sz="3600" b="1" kern="100">
                    <a:ea typeface="Calibri" panose="020F0502020204030204" pitchFamily="34" charset="0"/>
                  </a:rPr>
                  <a:t>                     </a:t>
                </a:r>
                <a14:m>
                  <m:oMath xmlns:m="http://schemas.openxmlformats.org/officeDocument/2006/math">
                    <m:r>
                      <a:rPr lang="en-US" sz="3600" b="1" i="1" kern="100" smtClean="0">
                        <a:effectLst/>
                        <a:latin typeface="Cambria Math" panose="02040503050406030204" pitchFamily="18" charset="0"/>
                        <a:ea typeface="Calibri" panose="020F0502020204030204" pitchFamily="34" charset="0"/>
                      </a:rPr>
                      <m:t>=</m:t>
                    </m:r>
                    <m:r>
                      <a:rPr lang="en-US" sz="3600" b="1" i="1" kern="100" smtClean="0">
                        <a:effectLst/>
                        <a:latin typeface="Cambria Math" panose="02040503050406030204" pitchFamily="18" charset="0"/>
                        <a:ea typeface="Calibri" panose="020F0502020204030204" pitchFamily="34" charset="0"/>
                      </a:rPr>
                      <m:t>𝟑</m:t>
                    </m:r>
                    <m:r>
                      <a:rPr lang="en-US" sz="3600" b="1" i="1" kern="100" smtClean="0">
                        <a:effectLst/>
                        <a:latin typeface="Cambria Math" panose="02040503050406030204" pitchFamily="18" charset="0"/>
                        <a:ea typeface="Calibri" panose="020F0502020204030204" pitchFamily="34" charset="0"/>
                      </a:rPr>
                      <m:t> </m:t>
                    </m:r>
                    <m:r>
                      <a:rPr lang="en-US" sz="3600" b="1" i="1" kern="100" smtClean="0">
                        <a:effectLst/>
                        <a:latin typeface="Cambria Math" panose="02040503050406030204" pitchFamily="18" charset="0"/>
                        <a:ea typeface="Calibri" panose="020F0502020204030204" pitchFamily="34" charset="0"/>
                      </a:rPr>
                      <m:t>𝟔𝟎𝟎</m:t>
                    </m:r>
                    <m:r>
                      <a:rPr lang="en-US" sz="3600" b="1" i="1" kern="100" smtClean="0">
                        <a:effectLst/>
                        <a:latin typeface="Cambria Math" panose="02040503050406030204" pitchFamily="18" charset="0"/>
                        <a:ea typeface="Calibri" panose="020F0502020204030204" pitchFamily="34" charset="0"/>
                      </a:rPr>
                      <m:t> −</m:t>
                    </m:r>
                    <m:r>
                      <a:rPr lang="en-US" sz="3600" b="1" i="1" kern="100" smtClean="0">
                        <a:effectLst/>
                        <a:latin typeface="Cambria Math" panose="02040503050406030204" pitchFamily="18" charset="0"/>
                        <a:ea typeface="Calibri" panose="020F0502020204030204" pitchFamily="34" charset="0"/>
                      </a:rPr>
                      <m:t>𝟑𝟔</m:t>
                    </m:r>
                    <m:r>
                      <a:rPr lang="en-US" sz="3600" b="1" i="1" kern="100" smtClean="0">
                        <a:effectLst/>
                        <a:latin typeface="Cambria Math" panose="02040503050406030204" pitchFamily="18" charset="0"/>
                        <a:ea typeface="Calibri" panose="020F0502020204030204" pitchFamily="34" charset="0"/>
                      </a:rPr>
                      <m:t>=</m:t>
                    </m:r>
                    <m:r>
                      <a:rPr lang="en-US" sz="3600" b="1" i="1" kern="100" smtClean="0">
                        <a:effectLst/>
                        <a:latin typeface="Cambria Math" panose="02040503050406030204" pitchFamily="18" charset="0"/>
                        <a:ea typeface="Calibri" panose="020F0502020204030204" pitchFamily="34" charset="0"/>
                      </a:rPr>
                      <m:t>𝟑𝟓𝟔𝟒</m:t>
                    </m:r>
                  </m:oMath>
                </a14:m>
                <a:r>
                  <a:rPr lang="en-US" sz="3600" b="1" kern="100">
                    <a:effectLst/>
                    <a:latin typeface="Times New Roman" panose="02020603050405020304" pitchFamily="18" charset="0"/>
                    <a:ea typeface="Calibri" panose="020F0502020204030204" pitchFamily="34" charset="0"/>
                  </a:rPr>
                  <a:t>	</a:t>
                </a:r>
                <a:endParaRPr lang="en-US" sz="3600" b="1" kern="100" dirty="0">
                  <a:effectLst/>
                  <a:latin typeface="Times New Roman" panose="02020603050405020304" pitchFamily="18" charset="0"/>
                  <a:ea typeface="Calibri" panose="020F0502020204030204" pitchFamily="34" charset="0"/>
                </a:endParaRPr>
              </a:p>
            </p:txBody>
          </p:sp>
        </mc:Choice>
        <mc:Fallback xmlns="">
          <p:sp>
            <p:nvSpPr>
              <p:cNvPr id="3" name="TextBox 2">
                <a:extLst>
                  <a:ext uri="{FF2B5EF4-FFF2-40B4-BE49-F238E27FC236}">
                    <a16:creationId xmlns:a16="http://schemas.microsoft.com/office/drawing/2014/main" id="{D8E5FB1D-C132-6A16-CDAC-D91857AAE9F5}"/>
                  </a:ext>
                </a:extLst>
              </p:cNvPr>
              <p:cNvSpPr txBox="1">
                <a:spLocks noRot="1" noChangeAspect="1" noMove="1" noResize="1" noEditPoints="1" noAdjustHandles="1" noChangeArrowheads="1" noChangeShapeType="1" noTextEdit="1"/>
              </p:cNvSpPr>
              <p:nvPr/>
            </p:nvSpPr>
            <p:spPr>
              <a:xfrm>
                <a:off x="904663" y="2725153"/>
                <a:ext cx="9197155" cy="1407693"/>
              </a:xfrm>
              <a:prstGeom prst="rect">
                <a:avLst/>
              </a:prstGeom>
              <a:blipFill>
                <a:blip r:embed="rId3"/>
                <a:stretch>
                  <a:fillRect/>
                </a:stretch>
              </a:blipFill>
            </p:spPr>
            <p:txBody>
              <a:bodyPr/>
              <a:lstStyle/>
              <a:p>
                <a:r>
                  <a:rPr lang="vi-VN">
                    <a:noFill/>
                  </a:rPr>
                  <a:t> </a:t>
                </a:r>
              </a:p>
            </p:txBody>
          </p:sp>
        </mc:Fallback>
      </mc:AlternateContent>
      <p:sp>
        <p:nvSpPr>
          <p:cNvPr id="4" name="TextBox 3">
            <a:extLst>
              <a:ext uri="{FF2B5EF4-FFF2-40B4-BE49-F238E27FC236}">
                <a16:creationId xmlns:a16="http://schemas.microsoft.com/office/drawing/2014/main" id="{0FE1C844-A187-214B-6D50-26726FB4B38F}"/>
              </a:ext>
            </a:extLst>
          </p:cNvPr>
          <p:cNvSpPr txBox="1"/>
          <p:nvPr/>
        </p:nvSpPr>
        <p:spPr>
          <a:xfrm>
            <a:off x="3996854" y="1854200"/>
            <a:ext cx="6104964" cy="646331"/>
          </a:xfrm>
          <a:prstGeom prst="rect">
            <a:avLst/>
          </a:prstGeom>
          <a:noFill/>
        </p:spPr>
        <p:txBody>
          <a:bodyPr wrap="square">
            <a:spAutoFit/>
          </a:bodyPr>
          <a:lstStyle/>
          <a:p>
            <a:r>
              <a:rPr lang="en-US" sz="3600" b="1" i="1" kern="100">
                <a:solidFill>
                  <a:srgbClr val="FF0000"/>
                </a:solidFill>
                <a:effectLst/>
                <a:latin typeface="Times New Roman" panose="02020603050405020304" pitchFamily="18" charset="0"/>
                <a:ea typeface="Calibri" panose="020F0502020204030204" pitchFamily="34" charset="0"/>
              </a:rPr>
              <a:t>Giải:</a:t>
            </a:r>
            <a:endParaRPr lang="en-US" sz="3600" i="1"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9FA6ED2-5129-6F5D-CA79-CCB1B5B93DED}"/>
                  </a:ext>
                </a:extLst>
              </p:cNvPr>
              <p:cNvSpPr txBox="1"/>
              <p:nvPr/>
            </p:nvSpPr>
            <p:spPr>
              <a:xfrm>
                <a:off x="912458" y="4549561"/>
                <a:ext cx="11411469" cy="1392369"/>
              </a:xfrm>
              <a:prstGeom prst="rect">
                <a:avLst/>
              </a:prstGeom>
              <a:noFill/>
            </p:spPr>
            <p:txBody>
              <a:bodyPr wrap="square">
                <a:spAutoFit/>
              </a:bodyPr>
              <a:lstStyle/>
              <a:p>
                <a:pPr>
                  <a:lnSpc>
                    <a:spcPct val="115000"/>
                  </a:lnSpc>
                  <a:spcAft>
                    <a:spcPts val="600"/>
                  </a:spcAft>
                </a:pPr>
                <a:r>
                  <a:rPr lang="en-US" sz="3600" b="1" kern="100">
                    <a:effectLst/>
                    <a:ea typeface="Calibri" panose="020F0502020204030204" pitchFamily="34" charset="0"/>
                  </a:rPr>
                  <a:t>b</a:t>
                </a:r>
                <a14:m>
                  <m:oMath xmlns:m="http://schemas.openxmlformats.org/officeDocument/2006/math">
                    <m:r>
                      <a:rPr lang="en-US" sz="3600" b="1" i="1" kern="100" smtClean="0">
                        <a:effectLst/>
                        <a:latin typeface="Cambria Math" panose="02040503050406030204" pitchFamily="18" charset="0"/>
                        <a:ea typeface="Calibri" panose="020F0502020204030204" pitchFamily="34" charset="0"/>
                      </a:rPr>
                      <m:t>) </m:t>
                    </m:r>
                    <m:r>
                      <a:rPr lang="en-US" sz="3600" b="1" i="1" kern="100" smtClean="0">
                        <a:effectLst/>
                        <a:latin typeface="Cambria Math" panose="02040503050406030204" pitchFamily="18" charset="0"/>
                        <a:ea typeface="Calibri" panose="020F0502020204030204" pitchFamily="34" charset="0"/>
                      </a:rPr>
                      <m:t>𝟐𝟎𝟑</m:t>
                    </m:r>
                  </m:oMath>
                </a14:m>
                <a:r>
                  <a:rPr lang="en-US" sz="3600" b="1" kern="100" baseline="30000">
                    <a:effectLst/>
                    <a:latin typeface="Times New Roman" panose="02020603050405020304" pitchFamily="18" charset="0"/>
                    <a:ea typeface="Calibri" panose="020F0502020204030204" pitchFamily="34" charset="0"/>
                  </a:rPr>
                  <a:t>2</a:t>
                </a:r>
                <a:r>
                  <a:rPr lang="en-US" sz="3600" b="1" kern="100">
                    <a:effectLst/>
                    <a:latin typeface="Times New Roman" panose="02020603050405020304" pitchFamily="18" charset="0"/>
                    <a:ea typeface="Calibri" panose="020F0502020204030204" pitchFamily="34" charset="0"/>
                  </a:rPr>
                  <a:t> = (200 + 3)</a:t>
                </a:r>
                <a:r>
                  <a:rPr lang="en-US" sz="3600" b="1" kern="100" baseline="30000">
                    <a:effectLst/>
                    <a:latin typeface="Times New Roman" panose="02020603050405020304" pitchFamily="18" charset="0"/>
                    <a:ea typeface="Calibri" panose="020F0502020204030204" pitchFamily="34" charset="0"/>
                  </a:rPr>
                  <a:t>2</a:t>
                </a:r>
                <a:r>
                  <a:rPr lang="en-US" sz="3600" b="1" kern="100">
                    <a:effectLst/>
                    <a:latin typeface="Times New Roman" panose="02020603050405020304" pitchFamily="18" charset="0"/>
                    <a:ea typeface="Calibri" panose="020F0502020204030204" pitchFamily="34" charset="0"/>
                  </a:rPr>
                  <a:t> = 200</a:t>
                </a:r>
                <a:r>
                  <a:rPr lang="en-US" sz="3600" b="1" kern="100" baseline="30000">
                    <a:effectLst/>
                    <a:latin typeface="Times New Roman" panose="02020603050405020304" pitchFamily="18" charset="0"/>
                    <a:ea typeface="Calibri" panose="020F0502020204030204" pitchFamily="34" charset="0"/>
                  </a:rPr>
                  <a:t>2</a:t>
                </a:r>
                <a:r>
                  <a:rPr lang="en-US" sz="3600" b="1" kern="100">
                    <a:effectLst/>
                    <a:latin typeface="Times New Roman" panose="02020603050405020304" pitchFamily="18" charset="0"/>
                    <a:ea typeface="Calibri" panose="020F0502020204030204" pitchFamily="34" charset="0"/>
                  </a:rPr>
                  <a:t> + 2.200.3 +3</a:t>
                </a:r>
                <a:r>
                  <a:rPr lang="en-US" sz="3600" b="1" kern="100" baseline="30000">
                    <a:effectLst/>
                    <a:latin typeface="Times New Roman" panose="02020603050405020304" pitchFamily="18" charset="0"/>
                    <a:ea typeface="Calibri" panose="020F0502020204030204" pitchFamily="34" charset="0"/>
                  </a:rPr>
                  <a:t>2</a:t>
                </a:r>
                <a:r>
                  <a:rPr lang="en-US" sz="3600" b="1" kern="100">
                    <a:effectLst/>
                    <a:latin typeface="Times New Roman" panose="02020603050405020304" pitchFamily="18" charset="0"/>
                    <a:ea typeface="Calibri" panose="020F0502020204030204" pitchFamily="34" charset="0"/>
                  </a:rPr>
                  <a:t> </a:t>
                </a:r>
              </a:p>
              <a:p>
                <a:pPr>
                  <a:lnSpc>
                    <a:spcPct val="115000"/>
                  </a:lnSpc>
                  <a:spcAft>
                    <a:spcPts val="600"/>
                  </a:spcAft>
                </a:pPr>
                <a:r>
                  <a:rPr lang="en-US" sz="3600" b="1" kern="100">
                    <a:latin typeface="Times New Roman" panose="02020603050405020304" pitchFamily="18" charset="0"/>
                    <a:ea typeface="Calibri" panose="020F0502020204030204" pitchFamily="34" charset="0"/>
                  </a:rPr>
                  <a:t>               </a:t>
                </a:r>
                <a:r>
                  <a:rPr lang="en-US" sz="3600" b="1" kern="100">
                    <a:effectLst/>
                    <a:latin typeface="Times New Roman" panose="02020603050405020304" pitchFamily="18" charset="0"/>
                    <a:ea typeface="Calibri" panose="020F0502020204030204" pitchFamily="34" charset="0"/>
                  </a:rPr>
                  <a:t>= 40 000 + 1 200 + 9 = 41 209</a:t>
                </a:r>
                <a:endParaRPr lang="en-US" sz="3600" b="1" kern="100" dirty="0">
                  <a:effectLst/>
                  <a:latin typeface="Times New Roman" panose="02020603050405020304" pitchFamily="18" charset="0"/>
                  <a:ea typeface="Calibri" panose="020F0502020204030204" pitchFamily="34" charset="0"/>
                </a:endParaRPr>
              </a:p>
            </p:txBody>
          </p:sp>
        </mc:Choice>
        <mc:Fallback xmlns="">
          <p:sp>
            <p:nvSpPr>
              <p:cNvPr id="5" name="TextBox 4">
                <a:extLst>
                  <a:ext uri="{FF2B5EF4-FFF2-40B4-BE49-F238E27FC236}">
                    <a16:creationId xmlns:a16="http://schemas.microsoft.com/office/drawing/2014/main" id="{59FA6ED2-5129-6F5D-CA79-CCB1B5B93DED}"/>
                  </a:ext>
                </a:extLst>
              </p:cNvPr>
              <p:cNvSpPr txBox="1">
                <a:spLocks noRot="1" noChangeAspect="1" noMove="1" noResize="1" noEditPoints="1" noAdjustHandles="1" noChangeArrowheads="1" noChangeShapeType="1" noTextEdit="1"/>
              </p:cNvSpPr>
              <p:nvPr/>
            </p:nvSpPr>
            <p:spPr>
              <a:xfrm>
                <a:off x="912458" y="4549561"/>
                <a:ext cx="11411469" cy="1392369"/>
              </a:xfrm>
              <a:prstGeom prst="rect">
                <a:avLst/>
              </a:prstGeom>
              <a:blipFill>
                <a:blip r:embed="rId4"/>
                <a:stretch>
                  <a:fillRect l="-1656" t="-4367" b="-15284"/>
                </a:stretch>
              </a:blipFill>
            </p:spPr>
            <p:txBody>
              <a:bodyPr/>
              <a:lstStyle/>
              <a:p>
                <a:r>
                  <a:rPr lang="vi-VN">
                    <a:noFill/>
                  </a:rPr>
                  <a:t> </a:t>
                </a:r>
              </a:p>
            </p:txBody>
          </p:sp>
        </mc:Fallback>
      </mc:AlternateContent>
      <p:pic>
        <p:nvPicPr>
          <p:cNvPr id="6" name="Picture 2" descr="Trọn Bộ] 101+ hình ảnh mặt cười đẹp nhất bạn khó lòng bỏ lỡ">
            <a:hlinkClick r:id="rId5" action="ppaction://hlinksldjump"/>
            <a:extLst>
              <a:ext uri="{FF2B5EF4-FFF2-40B4-BE49-F238E27FC236}">
                <a16:creationId xmlns:a16="http://schemas.microsoft.com/office/drawing/2014/main" id="{633DF447-9B70-CBCE-5AFB-C86D018E25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9652" y="5008012"/>
            <a:ext cx="1600808" cy="1607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57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33A474-3FC1-00F3-9169-78C05F52A79A}"/>
              </a:ext>
            </a:extLst>
          </p:cNvPr>
          <p:cNvSpPr txBox="1"/>
          <p:nvPr/>
        </p:nvSpPr>
        <p:spPr>
          <a:xfrm>
            <a:off x="331325" y="925535"/>
            <a:ext cx="11529349" cy="677750"/>
          </a:xfrm>
          <a:prstGeom prst="rect">
            <a:avLst/>
          </a:prstGeom>
          <a:noFill/>
        </p:spPr>
        <p:txBody>
          <a:bodyPr wrap="square">
            <a:spAutoFit/>
          </a:bodyPr>
          <a:lstStyle/>
          <a:p>
            <a:pPr>
              <a:lnSpc>
                <a:spcPct val="115000"/>
              </a:lnSpc>
              <a:spcAft>
                <a:spcPts val="600"/>
              </a:spcAft>
            </a:pPr>
            <a:r>
              <a:rPr lang="en-US" sz="3600" i="1" kern="100">
                <a:effectLst/>
                <a:latin typeface="Arial" panose="020B0604020202020204" pitchFamily="34" charset="0"/>
                <a:ea typeface="Calibri" panose="020F0502020204030204" pitchFamily="34" charset="0"/>
                <a:cs typeface="Arial" panose="020B0604020202020204" pitchFamily="34" charset="0"/>
              </a:rPr>
              <a:t>a) (x – 3y)</a:t>
            </a:r>
            <a:r>
              <a:rPr lang="en-US" sz="3600" i="1" kern="100" baseline="30000">
                <a:effectLst/>
                <a:latin typeface="Arial" panose="020B0604020202020204" pitchFamily="34" charset="0"/>
                <a:ea typeface="Calibri" panose="020F0502020204030204" pitchFamily="34" charset="0"/>
                <a:cs typeface="Arial" panose="020B0604020202020204" pitchFamily="34" charset="0"/>
              </a:rPr>
              <a:t>2</a:t>
            </a:r>
            <a:r>
              <a:rPr lang="en-US" sz="3600" i="1" kern="100">
                <a:effectLst/>
                <a:latin typeface="Arial" panose="020B0604020202020204" pitchFamily="34" charset="0"/>
                <a:ea typeface="Calibri" panose="020F0502020204030204" pitchFamily="34" charset="0"/>
                <a:cs typeface="Arial" panose="020B0604020202020204" pitchFamily="34" charset="0"/>
              </a:rPr>
              <a:t> – (x + 3y)</a:t>
            </a:r>
            <a:r>
              <a:rPr lang="en-US" sz="3600" i="1" kern="100" baseline="30000">
                <a:effectLst/>
                <a:latin typeface="Arial" panose="020B0604020202020204" pitchFamily="34" charset="0"/>
                <a:ea typeface="Calibri" panose="020F0502020204030204" pitchFamily="34" charset="0"/>
                <a:cs typeface="Arial" panose="020B0604020202020204" pitchFamily="34" charset="0"/>
              </a:rPr>
              <a:t>2</a:t>
            </a:r>
            <a:r>
              <a:rPr lang="en-US" sz="3600" i="1" kern="100">
                <a:effectLst/>
                <a:latin typeface="Arial" panose="020B0604020202020204" pitchFamily="34" charset="0"/>
                <a:ea typeface="Calibri" panose="020F0502020204030204" pitchFamily="34" charset="0"/>
                <a:cs typeface="Arial" panose="020B0604020202020204" pitchFamily="34" charset="0"/>
              </a:rPr>
              <a:t>;      b) (3x + 4y)</a:t>
            </a:r>
            <a:r>
              <a:rPr lang="en-US" sz="3600" i="1" kern="100" baseline="30000">
                <a:effectLst/>
                <a:latin typeface="Arial" panose="020B0604020202020204" pitchFamily="34" charset="0"/>
                <a:ea typeface="Calibri" panose="020F0502020204030204" pitchFamily="34" charset="0"/>
                <a:cs typeface="Arial" panose="020B0604020202020204" pitchFamily="34" charset="0"/>
              </a:rPr>
              <a:t>2</a:t>
            </a:r>
            <a:r>
              <a:rPr lang="en-US" sz="3600" i="1" kern="100">
                <a:effectLst/>
                <a:latin typeface="Arial" panose="020B0604020202020204" pitchFamily="34" charset="0"/>
                <a:ea typeface="Calibri" panose="020F0502020204030204" pitchFamily="34" charset="0"/>
                <a:cs typeface="Arial" panose="020B0604020202020204" pitchFamily="34" charset="0"/>
              </a:rPr>
              <a:t> – (4x – 3y)</a:t>
            </a:r>
            <a:r>
              <a:rPr lang="en-US" sz="3600" i="1" kern="100" baseline="30000">
                <a:effectLst/>
                <a:latin typeface="Arial" panose="020B0604020202020204" pitchFamily="34" charset="0"/>
                <a:ea typeface="Calibri" panose="020F0502020204030204" pitchFamily="34" charset="0"/>
                <a:cs typeface="Arial" panose="020B0604020202020204" pitchFamily="34" charset="0"/>
              </a:rPr>
              <a:t>2</a:t>
            </a:r>
            <a:r>
              <a:rPr lang="en-US" sz="3600" i="1" kern="100">
                <a:effectLst/>
                <a:latin typeface="Arial" panose="020B0604020202020204" pitchFamily="34" charset="0"/>
                <a:ea typeface="Calibri" panose="020F0502020204030204" pitchFamily="34" charset="0"/>
                <a:cs typeface="Arial" panose="020B0604020202020204" pitchFamily="34" charset="0"/>
              </a:rPr>
              <a:t>.</a:t>
            </a:r>
            <a:endParaRPr lang="en-US" sz="3600" kern="1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BB21D9C3-BDA1-7865-9E92-973D3FD5F3F8}"/>
              </a:ext>
            </a:extLst>
          </p:cNvPr>
          <p:cNvSpPr txBox="1"/>
          <p:nvPr/>
        </p:nvSpPr>
        <p:spPr>
          <a:xfrm>
            <a:off x="497541" y="257346"/>
            <a:ext cx="10734566" cy="646331"/>
          </a:xfrm>
          <a:prstGeom prst="rect">
            <a:avLst/>
          </a:prstGeom>
          <a:noFill/>
        </p:spPr>
        <p:txBody>
          <a:bodyPr wrap="square">
            <a:spAutoFit/>
          </a:bodyPr>
          <a:lstStyle/>
          <a:p>
            <a:r>
              <a:rPr lang="en-US" sz="3600" b="1" kern="1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Bài</a:t>
            </a:r>
            <a:r>
              <a:rPr lang="en-US" sz="3600" b="1"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 2.5</a:t>
            </a:r>
            <a:r>
              <a:rPr lang="en-US" sz="36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600" b="1" kern="100" dirty="0" err="1">
                <a:effectLst/>
                <a:latin typeface="Arial" panose="020B0604020202020204" pitchFamily="34" charset="0"/>
                <a:ea typeface="Calibri" panose="020F0502020204030204" pitchFamily="34" charset="0"/>
                <a:cs typeface="Arial" panose="020B0604020202020204" pitchFamily="34" charset="0"/>
              </a:rPr>
              <a:t>Rút</a:t>
            </a:r>
            <a:r>
              <a:rPr lang="en-US" sz="3600" b="1" kern="100" dirty="0">
                <a:effectLst/>
                <a:latin typeface="Arial" panose="020B0604020202020204" pitchFamily="34" charset="0"/>
                <a:ea typeface="Calibri" panose="020F0502020204030204" pitchFamily="34" charset="0"/>
                <a:cs typeface="Arial" panose="020B0604020202020204" pitchFamily="34" charset="0"/>
              </a:rPr>
              <a:t> </a:t>
            </a:r>
            <a:r>
              <a:rPr lang="en-US" sz="3600" b="1" kern="100" dirty="0" err="1">
                <a:effectLst/>
                <a:latin typeface="Arial" panose="020B0604020202020204" pitchFamily="34" charset="0"/>
                <a:ea typeface="Calibri" panose="020F0502020204030204" pitchFamily="34" charset="0"/>
                <a:cs typeface="Arial" panose="020B0604020202020204" pitchFamily="34" charset="0"/>
              </a:rPr>
              <a:t>gọn</a:t>
            </a:r>
            <a:r>
              <a:rPr lang="en-US" sz="3600" b="1" kern="100" dirty="0">
                <a:effectLst/>
                <a:latin typeface="Arial" panose="020B0604020202020204" pitchFamily="34" charset="0"/>
                <a:ea typeface="Calibri" panose="020F0502020204030204" pitchFamily="34" charset="0"/>
                <a:cs typeface="Arial" panose="020B0604020202020204" pitchFamily="34" charset="0"/>
              </a:rPr>
              <a:t> </a:t>
            </a:r>
            <a:r>
              <a:rPr lang="en-US" sz="3600" b="1" kern="100" dirty="0" err="1">
                <a:effectLst/>
                <a:latin typeface="Arial" panose="020B0604020202020204" pitchFamily="34" charset="0"/>
                <a:ea typeface="Calibri" panose="020F0502020204030204" pitchFamily="34" charset="0"/>
                <a:cs typeface="Arial" panose="020B0604020202020204" pitchFamily="34" charset="0"/>
              </a:rPr>
              <a:t>các</a:t>
            </a:r>
            <a:r>
              <a:rPr lang="en-US" sz="3600" b="1" kern="100" dirty="0">
                <a:effectLst/>
                <a:latin typeface="Arial" panose="020B0604020202020204" pitchFamily="34" charset="0"/>
                <a:ea typeface="Calibri" panose="020F0502020204030204" pitchFamily="34" charset="0"/>
                <a:cs typeface="Arial" panose="020B0604020202020204" pitchFamily="34" charset="0"/>
              </a:rPr>
              <a:t> </a:t>
            </a:r>
            <a:r>
              <a:rPr lang="en-US" sz="3600" b="1" kern="100" dirty="0" err="1">
                <a:effectLst/>
                <a:latin typeface="Arial" panose="020B0604020202020204" pitchFamily="34" charset="0"/>
                <a:ea typeface="Calibri" panose="020F0502020204030204" pitchFamily="34" charset="0"/>
                <a:cs typeface="Arial" panose="020B0604020202020204" pitchFamily="34" charset="0"/>
              </a:rPr>
              <a:t>biểu</a:t>
            </a:r>
            <a:r>
              <a:rPr lang="en-US" sz="3600" b="1" kern="100" dirty="0">
                <a:effectLst/>
                <a:latin typeface="Arial" panose="020B0604020202020204" pitchFamily="34" charset="0"/>
                <a:ea typeface="Calibri" panose="020F0502020204030204" pitchFamily="34" charset="0"/>
                <a:cs typeface="Arial" panose="020B0604020202020204" pitchFamily="34" charset="0"/>
              </a:rPr>
              <a:t> </a:t>
            </a:r>
            <a:r>
              <a:rPr lang="en-US" sz="3600" b="1" kern="100" dirty="0" err="1">
                <a:effectLst/>
                <a:latin typeface="Arial" panose="020B0604020202020204" pitchFamily="34" charset="0"/>
                <a:ea typeface="Calibri" panose="020F0502020204030204" pitchFamily="34" charset="0"/>
                <a:cs typeface="Arial" panose="020B0604020202020204" pitchFamily="34" charset="0"/>
              </a:rPr>
              <a:t>thức</a:t>
            </a:r>
            <a:r>
              <a:rPr lang="en-US" sz="3600" b="1" kern="100" dirty="0">
                <a:effectLst/>
                <a:latin typeface="Arial" panose="020B0604020202020204" pitchFamily="34" charset="0"/>
                <a:ea typeface="Calibri" panose="020F0502020204030204" pitchFamily="34" charset="0"/>
                <a:cs typeface="Arial" panose="020B0604020202020204" pitchFamily="34" charset="0"/>
              </a:rPr>
              <a:t> </a:t>
            </a:r>
            <a:r>
              <a:rPr lang="en-US" sz="3600" b="1" kern="100" dirty="0" err="1">
                <a:effectLst/>
                <a:latin typeface="Arial" panose="020B0604020202020204" pitchFamily="34" charset="0"/>
                <a:ea typeface="Calibri" panose="020F0502020204030204" pitchFamily="34" charset="0"/>
                <a:cs typeface="Arial" panose="020B0604020202020204" pitchFamily="34" charset="0"/>
              </a:rPr>
              <a:t>sau</a:t>
            </a:r>
            <a:endParaRPr lang="en-US" sz="3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EE9AFD1-C881-94AE-EDA7-0AFBC2B05D0E}"/>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3A634599-546D-AA8A-34F8-0B72944848FA}"/>
              </a:ext>
            </a:extLst>
          </p:cNvPr>
          <p:cNvSpPr txBox="1"/>
          <p:nvPr/>
        </p:nvSpPr>
        <p:spPr>
          <a:xfrm>
            <a:off x="1685315" y="2287742"/>
            <a:ext cx="9303994" cy="3531416"/>
          </a:xfrm>
          <a:prstGeom prst="rect">
            <a:avLst/>
          </a:prstGeom>
          <a:noFill/>
        </p:spPr>
        <p:txBody>
          <a:bodyPr wrap="square">
            <a:spAutoFit/>
          </a:bodyPr>
          <a:lstStyle/>
          <a:p>
            <a:pPr>
              <a:lnSpc>
                <a:spcPct val="115000"/>
              </a:lnSpc>
              <a:spcAft>
                <a:spcPts val="600"/>
              </a:spcAft>
            </a:pPr>
            <a:r>
              <a:rPr lang="en-US" sz="3600" kern="100">
                <a:latin typeface="Arial" panose="020B0604020202020204" pitchFamily="34" charset="0"/>
                <a:ea typeface="Calibri" panose="020F0502020204030204" pitchFamily="34" charset="0"/>
                <a:cs typeface="Arial" panose="020B0604020202020204" pitchFamily="34" charset="0"/>
              </a:rPr>
              <a:t>a) (x - 3y)</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(x + 3y)</a:t>
            </a:r>
            <a:r>
              <a:rPr lang="en-US" sz="3600" kern="100" baseline="30000">
                <a:latin typeface="Arial" panose="020B0604020202020204" pitchFamily="34" charset="0"/>
                <a:ea typeface="Calibri" panose="020F0502020204030204" pitchFamily="34" charset="0"/>
                <a:cs typeface="Arial" panose="020B0604020202020204" pitchFamily="34" charset="0"/>
              </a:rPr>
              <a:t>2</a:t>
            </a:r>
            <a:endParaRPr lang="en-US" sz="3600" kern="10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600"/>
              </a:spcAft>
            </a:pPr>
            <a:r>
              <a:rPr lang="en-US" sz="3600" kern="100">
                <a:latin typeface="Arial" panose="020B0604020202020204" pitchFamily="34" charset="0"/>
                <a:ea typeface="Calibri" panose="020F0502020204030204" pitchFamily="34" charset="0"/>
                <a:cs typeface="Arial" panose="020B0604020202020204" pitchFamily="34" charset="0"/>
              </a:rPr>
              <a:t>= [x</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- 2.x.3y + (3y)</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[x</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+ 2.x.3y + (3y)</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a:t>
            </a:r>
          </a:p>
          <a:p>
            <a:pPr>
              <a:lnSpc>
                <a:spcPct val="115000"/>
              </a:lnSpc>
              <a:spcAft>
                <a:spcPts val="600"/>
              </a:spcAft>
            </a:pPr>
            <a:r>
              <a:rPr lang="en-US" sz="3600" kern="100">
                <a:latin typeface="Arial" panose="020B0604020202020204" pitchFamily="34" charset="0"/>
                <a:ea typeface="Calibri" panose="020F0502020204030204" pitchFamily="34" charset="0"/>
                <a:cs typeface="Arial" panose="020B0604020202020204" pitchFamily="34" charset="0"/>
              </a:rPr>
              <a:t>= [x</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- 6xy + 9y</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[x</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+ 6xy + 9y</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a:t>
            </a:r>
          </a:p>
          <a:p>
            <a:pPr>
              <a:lnSpc>
                <a:spcPct val="115000"/>
              </a:lnSpc>
              <a:spcAft>
                <a:spcPts val="600"/>
              </a:spcAft>
            </a:pPr>
            <a:r>
              <a:rPr lang="en-US" sz="3600" kern="100">
                <a:effectLst/>
                <a:latin typeface="Arial" panose="020B0604020202020204" pitchFamily="34" charset="0"/>
                <a:ea typeface="Calibri" panose="020F0502020204030204" pitchFamily="34" charset="0"/>
                <a:cs typeface="Arial" panose="020B0604020202020204" pitchFamily="34" charset="0"/>
              </a:rPr>
              <a:t>= </a:t>
            </a:r>
            <a:r>
              <a:rPr lang="en-US" sz="3600" kern="100">
                <a:latin typeface="Arial" panose="020B0604020202020204" pitchFamily="34" charset="0"/>
                <a:ea typeface="Calibri" panose="020F0502020204030204" pitchFamily="34" charset="0"/>
                <a:cs typeface="Arial" panose="020B0604020202020204" pitchFamily="34" charset="0"/>
              </a:rPr>
              <a:t>x</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- 6xy + 9y</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x</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- 6xy - 9y</a:t>
            </a:r>
            <a:r>
              <a:rPr lang="en-US" sz="3600" kern="100" baseline="30000">
                <a:latin typeface="Arial" panose="020B0604020202020204" pitchFamily="34" charset="0"/>
                <a:ea typeface="Calibri" panose="020F0502020204030204" pitchFamily="34" charset="0"/>
                <a:cs typeface="Arial" panose="020B0604020202020204" pitchFamily="34" charset="0"/>
              </a:rPr>
              <a:t>2</a:t>
            </a:r>
          </a:p>
          <a:p>
            <a:pPr>
              <a:lnSpc>
                <a:spcPct val="115000"/>
              </a:lnSpc>
              <a:spcAft>
                <a:spcPts val="600"/>
              </a:spcAft>
            </a:pPr>
            <a:r>
              <a:rPr lang="en-US" sz="3600" kern="100">
                <a:latin typeface="Arial" panose="020B0604020202020204" pitchFamily="34" charset="0"/>
                <a:ea typeface="Calibri" panose="020F0502020204030204" pitchFamily="34" charset="0"/>
                <a:cs typeface="Arial" panose="020B0604020202020204" pitchFamily="34" charset="0"/>
              </a:rPr>
              <a:t>= -12xy</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3B987E19-FA92-2080-DBC4-14E193970F3A}"/>
              </a:ext>
            </a:extLst>
          </p:cNvPr>
          <p:cNvSpPr txBox="1"/>
          <p:nvPr/>
        </p:nvSpPr>
        <p:spPr>
          <a:xfrm>
            <a:off x="5086468" y="1594219"/>
            <a:ext cx="2501688" cy="646331"/>
          </a:xfrm>
          <a:prstGeom prst="rect">
            <a:avLst/>
          </a:prstGeom>
          <a:noFill/>
        </p:spPr>
        <p:txBody>
          <a:bodyPr wrap="square">
            <a:spAutoFit/>
          </a:bodyPr>
          <a:lstStyle/>
          <a:p>
            <a:r>
              <a:rPr lang="en-US" sz="3600" b="1" i="1" kern="100">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en-US" sz="3600" b="1" i="1" dirty="0">
              <a:latin typeface="Arial" panose="020B0604020202020204" pitchFamily="34" charset="0"/>
              <a:cs typeface="Arial" panose="020B0604020202020204" pitchFamily="34" charset="0"/>
            </a:endParaRPr>
          </a:p>
        </p:txBody>
      </p:sp>
      <p:pic>
        <p:nvPicPr>
          <p:cNvPr id="4" name="Picture 2" descr="Trọn Bộ] 101+ hình ảnh mặt cười đẹp nhất bạn khó lòng bỏ lỡ">
            <a:hlinkClick r:id="rId2" action="ppaction://hlinksldjump"/>
            <a:extLst>
              <a:ext uri="{FF2B5EF4-FFF2-40B4-BE49-F238E27FC236}">
                <a16:creationId xmlns:a16="http://schemas.microsoft.com/office/drawing/2014/main" id="{7A131157-4A78-8F31-D3DA-5CF5EA0DA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9652" y="5008012"/>
            <a:ext cx="1600808" cy="1607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906B6-641B-169A-952B-30E59372BC7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6FF4137-3EAE-77C1-68C3-4C609CBB3302}"/>
              </a:ext>
            </a:extLst>
          </p:cNvPr>
          <p:cNvSpPr txBox="1"/>
          <p:nvPr/>
        </p:nvSpPr>
        <p:spPr>
          <a:xfrm>
            <a:off x="331325" y="925535"/>
            <a:ext cx="11529349" cy="677750"/>
          </a:xfrm>
          <a:prstGeom prst="rect">
            <a:avLst/>
          </a:prstGeom>
          <a:noFill/>
        </p:spPr>
        <p:txBody>
          <a:bodyPr wrap="square">
            <a:spAutoFit/>
          </a:bodyPr>
          <a:lstStyle/>
          <a:p>
            <a:pPr>
              <a:lnSpc>
                <a:spcPct val="115000"/>
              </a:lnSpc>
              <a:spcAft>
                <a:spcPts val="600"/>
              </a:spcAft>
            </a:pPr>
            <a:r>
              <a:rPr lang="en-US" sz="3600" i="1" kern="100">
                <a:effectLst/>
                <a:latin typeface="Arial" panose="020B0604020202020204" pitchFamily="34" charset="0"/>
                <a:ea typeface="Calibri" panose="020F0502020204030204" pitchFamily="34" charset="0"/>
                <a:cs typeface="Arial" panose="020B0604020202020204" pitchFamily="34" charset="0"/>
              </a:rPr>
              <a:t>a) (x – 3y)</a:t>
            </a:r>
            <a:r>
              <a:rPr lang="en-US" sz="3600" i="1" kern="100" baseline="30000">
                <a:effectLst/>
                <a:latin typeface="Arial" panose="020B0604020202020204" pitchFamily="34" charset="0"/>
                <a:ea typeface="Calibri" panose="020F0502020204030204" pitchFamily="34" charset="0"/>
                <a:cs typeface="Arial" panose="020B0604020202020204" pitchFamily="34" charset="0"/>
              </a:rPr>
              <a:t>2</a:t>
            </a:r>
            <a:r>
              <a:rPr lang="en-US" sz="3600" i="1" kern="100">
                <a:effectLst/>
                <a:latin typeface="Arial" panose="020B0604020202020204" pitchFamily="34" charset="0"/>
                <a:ea typeface="Calibri" panose="020F0502020204030204" pitchFamily="34" charset="0"/>
                <a:cs typeface="Arial" panose="020B0604020202020204" pitchFamily="34" charset="0"/>
              </a:rPr>
              <a:t> – (x + 3y)</a:t>
            </a:r>
            <a:r>
              <a:rPr lang="en-US" sz="3600" i="1" kern="100" baseline="30000">
                <a:effectLst/>
                <a:latin typeface="Arial" panose="020B0604020202020204" pitchFamily="34" charset="0"/>
                <a:ea typeface="Calibri" panose="020F0502020204030204" pitchFamily="34" charset="0"/>
                <a:cs typeface="Arial" panose="020B0604020202020204" pitchFamily="34" charset="0"/>
              </a:rPr>
              <a:t>2</a:t>
            </a:r>
            <a:r>
              <a:rPr lang="en-US" sz="3600" i="1" kern="100">
                <a:effectLst/>
                <a:latin typeface="Arial" panose="020B0604020202020204" pitchFamily="34" charset="0"/>
                <a:ea typeface="Calibri" panose="020F0502020204030204" pitchFamily="34" charset="0"/>
                <a:cs typeface="Arial" panose="020B0604020202020204" pitchFamily="34" charset="0"/>
              </a:rPr>
              <a:t>;      b) (3x + 4y)</a:t>
            </a:r>
            <a:r>
              <a:rPr lang="en-US" sz="3600" i="1" kern="100" baseline="30000">
                <a:effectLst/>
                <a:latin typeface="Arial" panose="020B0604020202020204" pitchFamily="34" charset="0"/>
                <a:ea typeface="Calibri" panose="020F0502020204030204" pitchFamily="34" charset="0"/>
                <a:cs typeface="Arial" panose="020B0604020202020204" pitchFamily="34" charset="0"/>
              </a:rPr>
              <a:t>2</a:t>
            </a:r>
            <a:r>
              <a:rPr lang="en-US" sz="3600" i="1" kern="100">
                <a:effectLst/>
                <a:latin typeface="Arial" panose="020B0604020202020204" pitchFamily="34" charset="0"/>
                <a:ea typeface="Calibri" panose="020F0502020204030204" pitchFamily="34" charset="0"/>
                <a:cs typeface="Arial" panose="020B0604020202020204" pitchFamily="34" charset="0"/>
              </a:rPr>
              <a:t> – (4x – 3y)</a:t>
            </a:r>
            <a:r>
              <a:rPr lang="en-US" sz="3600" i="1" kern="100" baseline="30000">
                <a:effectLst/>
                <a:latin typeface="Arial" panose="020B0604020202020204" pitchFamily="34" charset="0"/>
                <a:ea typeface="Calibri" panose="020F0502020204030204" pitchFamily="34" charset="0"/>
                <a:cs typeface="Arial" panose="020B0604020202020204" pitchFamily="34" charset="0"/>
              </a:rPr>
              <a:t>2</a:t>
            </a:r>
            <a:r>
              <a:rPr lang="en-US" sz="3600" i="1" kern="100">
                <a:effectLst/>
                <a:latin typeface="Arial" panose="020B0604020202020204" pitchFamily="34" charset="0"/>
                <a:ea typeface="Calibri" panose="020F0502020204030204" pitchFamily="34" charset="0"/>
                <a:cs typeface="Arial" panose="020B0604020202020204" pitchFamily="34" charset="0"/>
              </a:rPr>
              <a:t>.</a:t>
            </a:r>
            <a:endParaRPr lang="en-US" sz="3600" kern="1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A1C64047-7C96-0863-1639-3C8696487026}"/>
              </a:ext>
            </a:extLst>
          </p:cNvPr>
          <p:cNvSpPr txBox="1"/>
          <p:nvPr/>
        </p:nvSpPr>
        <p:spPr>
          <a:xfrm>
            <a:off x="497541" y="257346"/>
            <a:ext cx="10734566" cy="646331"/>
          </a:xfrm>
          <a:prstGeom prst="rect">
            <a:avLst/>
          </a:prstGeom>
          <a:noFill/>
        </p:spPr>
        <p:txBody>
          <a:bodyPr wrap="square">
            <a:spAutoFit/>
          </a:bodyPr>
          <a:lstStyle/>
          <a:p>
            <a:r>
              <a:rPr lang="en-US" sz="3600" b="1" kern="1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Bài</a:t>
            </a:r>
            <a:r>
              <a:rPr lang="en-US" sz="3600" b="1"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 2.5</a:t>
            </a:r>
            <a:r>
              <a:rPr lang="en-US" sz="36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600" b="1" kern="100" dirty="0" err="1">
                <a:effectLst/>
                <a:latin typeface="Arial" panose="020B0604020202020204" pitchFamily="34" charset="0"/>
                <a:ea typeface="Calibri" panose="020F0502020204030204" pitchFamily="34" charset="0"/>
                <a:cs typeface="Arial" panose="020B0604020202020204" pitchFamily="34" charset="0"/>
              </a:rPr>
              <a:t>Rút</a:t>
            </a:r>
            <a:r>
              <a:rPr lang="en-US" sz="3600" b="1" kern="100" dirty="0">
                <a:effectLst/>
                <a:latin typeface="Arial" panose="020B0604020202020204" pitchFamily="34" charset="0"/>
                <a:ea typeface="Calibri" panose="020F0502020204030204" pitchFamily="34" charset="0"/>
                <a:cs typeface="Arial" panose="020B0604020202020204" pitchFamily="34" charset="0"/>
              </a:rPr>
              <a:t> </a:t>
            </a:r>
            <a:r>
              <a:rPr lang="en-US" sz="3600" b="1" kern="100" dirty="0" err="1">
                <a:effectLst/>
                <a:latin typeface="Arial" panose="020B0604020202020204" pitchFamily="34" charset="0"/>
                <a:ea typeface="Calibri" panose="020F0502020204030204" pitchFamily="34" charset="0"/>
                <a:cs typeface="Arial" panose="020B0604020202020204" pitchFamily="34" charset="0"/>
              </a:rPr>
              <a:t>gọn</a:t>
            </a:r>
            <a:r>
              <a:rPr lang="en-US" sz="3600" b="1" kern="100" dirty="0">
                <a:effectLst/>
                <a:latin typeface="Arial" panose="020B0604020202020204" pitchFamily="34" charset="0"/>
                <a:ea typeface="Calibri" panose="020F0502020204030204" pitchFamily="34" charset="0"/>
                <a:cs typeface="Arial" panose="020B0604020202020204" pitchFamily="34" charset="0"/>
              </a:rPr>
              <a:t> </a:t>
            </a:r>
            <a:r>
              <a:rPr lang="en-US" sz="3600" b="1" kern="100" dirty="0" err="1">
                <a:effectLst/>
                <a:latin typeface="Arial" panose="020B0604020202020204" pitchFamily="34" charset="0"/>
                <a:ea typeface="Calibri" panose="020F0502020204030204" pitchFamily="34" charset="0"/>
                <a:cs typeface="Arial" panose="020B0604020202020204" pitchFamily="34" charset="0"/>
              </a:rPr>
              <a:t>các</a:t>
            </a:r>
            <a:r>
              <a:rPr lang="en-US" sz="3600" b="1" kern="100" dirty="0">
                <a:effectLst/>
                <a:latin typeface="Arial" panose="020B0604020202020204" pitchFamily="34" charset="0"/>
                <a:ea typeface="Calibri" panose="020F0502020204030204" pitchFamily="34" charset="0"/>
                <a:cs typeface="Arial" panose="020B0604020202020204" pitchFamily="34" charset="0"/>
              </a:rPr>
              <a:t> </a:t>
            </a:r>
            <a:r>
              <a:rPr lang="en-US" sz="3600" b="1" kern="100" dirty="0" err="1">
                <a:effectLst/>
                <a:latin typeface="Arial" panose="020B0604020202020204" pitchFamily="34" charset="0"/>
                <a:ea typeface="Calibri" panose="020F0502020204030204" pitchFamily="34" charset="0"/>
                <a:cs typeface="Arial" panose="020B0604020202020204" pitchFamily="34" charset="0"/>
              </a:rPr>
              <a:t>biểu</a:t>
            </a:r>
            <a:r>
              <a:rPr lang="en-US" sz="3600" b="1" kern="100" dirty="0">
                <a:effectLst/>
                <a:latin typeface="Arial" panose="020B0604020202020204" pitchFamily="34" charset="0"/>
                <a:ea typeface="Calibri" panose="020F0502020204030204" pitchFamily="34" charset="0"/>
                <a:cs typeface="Arial" panose="020B0604020202020204" pitchFamily="34" charset="0"/>
              </a:rPr>
              <a:t> </a:t>
            </a:r>
            <a:r>
              <a:rPr lang="en-US" sz="3600" b="1" kern="100" dirty="0" err="1">
                <a:effectLst/>
                <a:latin typeface="Arial" panose="020B0604020202020204" pitchFamily="34" charset="0"/>
                <a:ea typeface="Calibri" panose="020F0502020204030204" pitchFamily="34" charset="0"/>
                <a:cs typeface="Arial" panose="020B0604020202020204" pitchFamily="34" charset="0"/>
              </a:rPr>
              <a:t>thức</a:t>
            </a:r>
            <a:r>
              <a:rPr lang="en-US" sz="3600" b="1" kern="100" dirty="0">
                <a:effectLst/>
                <a:latin typeface="Arial" panose="020B0604020202020204" pitchFamily="34" charset="0"/>
                <a:ea typeface="Calibri" panose="020F0502020204030204" pitchFamily="34" charset="0"/>
                <a:cs typeface="Arial" panose="020B0604020202020204" pitchFamily="34" charset="0"/>
              </a:rPr>
              <a:t> </a:t>
            </a:r>
            <a:r>
              <a:rPr lang="en-US" sz="3600" b="1" kern="100" dirty="0" err="1">
                <a:effectLst/>
                <a:latin typeface="Arial" panose="020B0604020202020204" pitchFamily="34" charset="0"/>
                <a:ea typeface="Calibri" panose="020F0502020204030204" pitchFamily="34" charset="0"/>
                <a:cs typeface="Arial" panose="020B0604020202020204" pitchFamily="34" charset="0"/>
              </a:rPr>
              <a:t>sau</a:t>
            </a:r>
            <a:endParaRPr lang="en-US" sz="36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077E4DB-38EC-A19E-0148-8CE04A0F7140}"/>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C572B3FE-BA05-3855-C5A9-2F19138D077E}"/>
              </a:ext>
            </a:extLst>
          </p:cNvPr>
          <p:cNvSpPr txBox="1"/>
          <p:nvPr/>
        </p:nvSpPr>
        <p:spPr>
          <a:xfrm>
            <a:off x="497541" y="2287742"/>
            <a:ext cx="10491768" cy="3531416"/>
          </a:xfrm>
          <a:prstGeom prst="rect">
            <a:avLst/>
          </a:prstGeom>
          <a:noFill/>
        </p:spPr>
        <p:txBody>
          <a:bodyPr wrap="square">
            <a:spAutoFit/>
          </a:bodyPr>
          <a:lstStyle/>
          <a:p>
            <a:pPr>
              <a:lnSpc>
                <a:spcPct val="115000"/>
              </a:lnSpc>
              <a:spcAft>
                <a:spcPts val="600"/>
              </a:spcAft>
            </a:pPr>
            <a:r>
              <a:rPr lang="en-US" sz="3600" kern="100">
                <a:latin typeface="Arial" panose="020B0604020202020204" pitchFamily="34" charset="0"/>
                <a:ea typeface="Calibri" panose="020F0502020204030204" pitchFamily="34" charset="0"/>
                <a:cs typeface="Arial" panose="020B0604020202020204" pitchFamily="34" charset="0"/>
              </a:rPr>
              <a:t>b) (3x + 4y)</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(4x - 3y)</a:t>
            </a:r>
            <a:r>
              <a:rPr lang="en-US" sz="3600" kern="100" baseline="30000">
                <a:latin typeface="Arial" panose="020B0604020202020204" pitchFamily="34" charset="0"/>
                <a:ea typeface="Calibri" panose="020F0502020204030204" pitchFamily="34" charset="0"/>
                <a:cs typeface="Arial" panose="020B0604020202020204" pitchFamily="34" charset="0"/>
              </a:rPr>
              <a:t>2</a:t>
            </a:r>
            <a:endParaRPr lang="en-US" sz="3600" kern="10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600"/>
              </a:spcAft>
            </a:pPr>
            <a:r>
              <a:rPr lang="en-US" sz="3600" kern="100">
                <a:latin typeface="Arial" panose="020B0604020202020204" pitchFamily="34" charset="0"/>
                <a:ea typeface="Calibri" panose="020F0502020204030204" pitchFamily="34" charset="0"/>
                <a:cs typeface="Arial" panose="020B0604020202020204" pitchFamily="34" charset="0"/>
              </a:rPr>
              <a:t>= [(3x)</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+ 2.3x.4y + (4y)</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[(4x)</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- 2.4x.3y + (3y)</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a:t>
            </a:r>
          </a:p>
          <a:p>
            <a:pPr>
              <a:lnSpc>
                <a:spcPct val="115000"/>
              </a:lnSpc>
              <a:spcAft>
                <a:spcPts val="600"/>
              </a:spcAft>
            </a:pPr>
            <a:r>
              <a:rPr lang="en-US" sz="3600" kern="100">
                <a:latin typeface="Arial" panose="020B0604020202020204" pitchFamily="34" charset="0"/>
                <a:ea typeface="Calibri" panose="020F0502020204030204" pitchFamily="34" charset="0"/>
                <a:cs typeface="Arial" panose="020B0604020202020204" pitchFamily="34" charset="0"/>
              </a:rPr>
              <a:t>= [9x</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+ 24xy + 16y</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[16x</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-24xy + 9y</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a:t>
            </a:r>
          </a:p>
          <a:p>
            <a:pPr>
              <a:lnSpc>
                <a:spcPct val="115000"/>
              </a:lnSpc>
              <a:spcAft>
                <a:spcPts val="600"/>
              </a:spcAft>
            </a:pPr>
            <a:r>
              <a:rPr lang="en-US" sz="3600" kern="100">
                <a:effectLst/>
                <a:latin typeface="Arial" panose="020B0604020202020204" pitchFamily="34" charset="0"/>
                <a:ea typeface="Calibri" panose="020F0502020204030204" pitchFamily="34" charset="0"/>
                <a:cs typeface="Arial" panose="020B0604020202020204" pitchFamily="34" charset="0"/>
              </a:rPr>
              <a:t>= 9</a:t>
            </a:r>
            <a:r>
              <a:rPr lang="en-US" sz="3600" kern="100">
                <a:latin typeface="Arial" panose="020B0604020202020204" pitchFamily="34" charset="0"/>
                <a:ea typeface="Calibri" panose="020F0502020204030204" pitchFamily="34" charset="0"/>
                <a:cs typeface="Arial" panose="020B0604020202020204" pitchFamily="34" charset="0"/>
              </a:rPr>
              <a:t>x</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+ 24xy + 16y</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- 16x</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+ 24xy - 9y</a:t>
            </a:r>
            <a:r>
              <a:rPr lang="en-US" sz="3600" kern="100" baseline="30000">
                <a:latin typeface="Arial" panose="020B0604020202020204" pitchFamily="34" charset="0"/>
                <a:ea typeface="Calibri" panose="020F0502020204030204" pitchFamily="34" charset="0"/>
                <a:cs typeface="Arial" panose="020B0604020202020204" pitchFamily="34" charset="0"/>
              </a:rPr>
              <a:t>2</a:t>
            </a:r>
          </a:p>
          <a:p>
            <a:pPr>
              <a:lnSpc>
                <a:spcPct val="115000"/>
              </a:lnSpc>
              <a:spcAft>
                <a:spcPts val="600"/>
              </a:spcAft>
            </a:pPr>
            <a:r>
              <a:rPr lang="en-US" sz="3600" kern="100">
                <a:latin typeface="Arial" panose="020B0604020202020204" pitchFamily="34" charset="0"/>
                <a:ea typeface="Calibri" panose="020F0502020204030204" pitchFamily="34" charset="0"/>
                <a:cs typeface="Arial" panose="020B0604020202020204" pitchFamily="34" charset="0"/>
              </a:rPr>
              <a:t>= -7x</a:t>
            </a:r>
            <a:r>
              <a:rPr lang="en-US" sz="3600" kern="100" baseline="30000">
                <a:latin typeface="Arial" panose="020B0604020202020204" pitchFamily="34" charset="0"/>
                <a:ea typeface="Calibri" panose="020F0502020204030204" pitchFamily="34" charset="0"/>
                <a:cs typeface="Arial" panose="020B0604020202020204" pitchFamily="34" charset="0"/>
              </a:rPr>
              <a:t>2</a:t>
            </a:r>
            <a:r>
              <a:rPr lang="en-US" sz="3600" kern="100">
                <a:latin typeface="Arial" panose="020B0604020202020204" pitchFamily="34" charset="0"/>
                <a:ea typeface="Calibri" panose="020F0502020204030204" pitchFamily="34" charset="0"/>
                <a:cs typeface="Arial" panose="020B0604020202020204" pitchFamily="34" charset="0"/>
              </a:rPr>
              <a:t> + 7y</a:t>
            </a:r>
            <a:r>
              <a:rPr lang="en-US" sz="3600" kern="100" baseline="30000">
                <a:latin typeface="Arial" panose="020B0604020202020204" pitchFamily="34" charset="0"/>
                <a:ea typeface="Calibri" panose="020F0502020204030204" pitchFamily="34" charset="0"/>
                <a:cs typeface="Arial" panose="020B0604020202020204" pitchFamily="34" charset="0"/>
              </a:rPr>
              <a:t>2</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8DE36696-AFD2-3A78-34E1-BC073AA42A81}"/>
              </a:ext>
            </a:extLst>
          </p:cNvPr>
          <p:cNvSpPr txBox="1"/>
          <p:nvPr/>
        </p:nvSpPr>
        <p:spPr>
          <a:xfrm>
            <a:off x="5086468" y="1594219"/>
            <a:ext cx="2501688" cy="646331"/>
          </a:xfrm>
          <a:prstGeom prst="rect">
            <a:avLst/>
          </a:prstGeom>
          <a:noFill/>
        </p:spPr>
        <p:txBody>
          <a:bodyPr wrap="square">
            <a:spAutoFit/>
          </a:bodyPr>
          <a:lstStyle/>
          <a:p>
            <a:r>
              <a:rPr lang="en-US" sz="3600" b="1" i="1" kern="100">
                <a:solidFill>
                  <a:srgbClr val="FF0000"/>
                </a:solidFill>
                <a:effectLst/>
                <a:latin typeface="Arial" panose="020B0604020202020204" pitchFamily="34" charset="0"/>
                <a:ea typeface="Calibri" panose="020F0502020204030204" pitchFamily="34" charset="0"/>
                <a:cs typeface="Arial" panose="020B0604020202020204" pitchFamily="34" charset="0"/>
              </a:rPr>
              <a:t>Giải:</a:t>
            </a:r>
            <a:endParaRPr lang="en-US" sz="3600" b="1" i="1" dirty="0">
              <a:latin typeface="Arial" panose="020B0604020202020204" pitchFamily="34" charset="0"/>
              <a:cs typeface="Arial" panose="020B0604020202020204" pitchFamily="34" charset="0"/>
            </a:endParaRPr>
          </a:p>
        </p:txBody>
      </p:sp>
      <p:pic>
        <p:nvPicPr>
          <p:cNvPr id="4" name="Picture 2" descr="Trọn Bộ] 101+ hình ảnh mặt cười đẹp nhất bạn khó lòng bỏ lỡ">
            <a:hlinkClick r:id="rId2" action="ppaction://hlinksldjump"/>
            <a:extLst>
              <a:ext uri="{FF2B5EF4-FFF2-40B4-BE49-F238E27FC236}">
                <a16:creationId xmlns:a16="http://schemas.microsoft.com/office/drawing/2014/main" id="{82E0CC6B-AE19-E9F2-E582-FB990122B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9652" y="5008012"/>
            <a:ext cx="1600808" cy="1607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06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83D1F-7D0E-50AC-1E0E-A297EB17A84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E0B4E1A-EFE9-E9DB-1501-714D66970D79}"/>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7FA37BB6-1245-BE34-02A8-9525A14FABED}"/>
              </a:ext>
            </a:extLst>
          </p:cNvPr>
          <p:cNvSpPr txBox="1"/>
          <p:nvPr/>
        </p:nvSpPr>
        <p:spPr>
          <a:xfrm>
            <a:off x="514405" y="1036871"/>
            <a:ext cx="10253229" cy="1938992"/>
          </a:xfrm>
          <a:prstGeom prst="rect">
            <a:avLst/>
          </a:prstGeom>
          <a:noFill/>
        </p:spPr>
        <p:txBody>
          <a:bodyPr wrap="square" rtlCol="0">
            <a:spAutoFit/>
          </a:bodyPr>
          <a:lstStyle/>
          <a:p>
            <a:r>
              <a:rPr lang="en-US" sz="4000" b="1" u="sng">
                <a:solidFill>
                  <a:srgbClr val="000099"/>
                </a:solidFill>
              </a:rPr>
              <a:t>Câu 2:</a:t>
            </a:r>
          </a:p>
          <a:p>
            <a:pPr marL="514350" indent="-514350">
              <a:buAutoNum type="alphaLcParenR"/>
            </a:pPr>
            <a:r>
              <a:rPr lang="en-US" sz="4000">
                <a:solidFill>
                  <a:srgbClr val="000099"/>
                </a:solidFill>
              </a:rPr>
              <a:t>Thực hiện phép nhân: </a:t>
            </a:r>
          </a:p>
          <a:p>
            <a:r>
              <a:rPr lang="en-US" sz="4000">
                <a:solidFill>
                  <a:srgbClr val="000099"/>
                </a:solidFill>
              </a:rPr>
              <a:t>(a - b)(a - b) = a</a:t>
            </a:r>
            <a:r>
              <a:rPr lang="en-US" sz="4000" baseline="30000">
                <a:solidFill>
                  <a:srgbClr val="000099"/>
                </a:solidFill>
              </a:rPr>
              <a:t>2</a:t>
            </a:r>
            <a:r>
              <a:rPr lang="en-US" sz="4000">
                <a:solidFill>
                  <a:srgbClr val="000099"/>
                </a:solidFill>
              </a:rPr>
              <a:t> - ab - ab + b</a:t>
            </a:r>
            <a:r>
              <a:rPr lang="en-US" sz="4000" baseline="30000">
                <a:solidFill>
                  <a:srgbClr val="000099"/>
                </a:solidFill>
              </a:rPr>
              <a:t>2</a:t>
            </a:r>
            <a:r>
              <a:rPr lang="en-US" sz="4000">
                <a:solidFill>
                  <a:srgbClr val="000099"/>
                </a:solidFill>
              </a:rPr>
              <a:t> = a</a:t>
            </a:r>
            <a:r>
              <a:rPr lang="en-US" sz="4000" baseline="30000">
                <a:solidFill>
                  <a:srgbClr val="000099"/>
                </a:solidFill>
              </a:rPr>
              <a:t>2</a:t>
            </a:r>
            <a:r>
              <a:rPr lang="en-US" sz="4000">
                <a:solidFill>
                  <a:srgbClr val="000099"/>
                </a:solidFill>
              </a:rPr>
              <a:t> - 2ab + b</a:t>
            </a:r>
            <a:r>
              <a:rPr lang="en-US" sz="4000" baseline="30000">
                <a:solidFill>
                  <a:srgbClr val="000099"/>
                </a:solidFill>
              </a:rPr>
              <a:t>2</a:t>
            </a:r>
            <a:r>
              <a:rPr lang="en-US" sz="4000">
                <a:solidFill>
                  <a:srgbClr val="000099"/>
                </a:solidFill>
              </a:rPr>
              <a:t> </a:t>
            </a:r>
          </a:p>
        </p:txBody>
      </p:sp>
      <p:sp>
        <p:nvSpPr>
          <p:cNvPr id="6" name="TextBox 5">
            <a:extLst>
              <a:ext uri="{FF2B5EF4-FFF2-40B4-BE49-F238E27FC236}">
                <a16:creationId xmlns:a16="http://schemas.microsoft.com/office/drawing/2014/main" id="{E638DFED-F701-D1E2-E2EE-7D31F056F19A}"/>
              </a:ext>
            </a:extLst>
          </p:cNvPr>
          <p:cNvSpPr txBox="1"/>
          <p:nvPr/>
        </p:nvSpPr>
        <p:spPr>
          <a:xfrm>
            <a:off x="5426706" y="366033"/>
            <a:ext cx="2560006" cy="584775"/>
          </a:xfrm>
          <a:prstGeom prst="rect">
            <a:avLst/>
          </a:prstGeom>
          <a:noFill/>
        </p:spPr>
        <p:txBody>
          <a:bodyPr wrap="square" rtlCol="0">
            <a:spAutoFit/>
          </a:bodyPr>
          <a:lstStyle/>
          <a:p>
            <a:r>
              <a:rPr lang="en-US" sz="3200" b="1">
                <a:solidFill>
                  <a:srgbClr val="FF0000"/>
                </a:solidFill>
              </a:rPr>
              <a:t>KIỂM TRA</a:t>
            </a:r>
            <a:endParaRPr lang="en-US" sz="3200" dirty="0">
              <a:solidFill>
                <a:srgbClr val="FF0000"/>
              </a:solidFill>
            </a:endParaRPr>
          </a:p>
        </p:txBody>
      </p:sp>
      <p:pic>
        <p:nvPicPr>
          <p:cNvPr id="5" name="Picture 4">
            <a:extLst>
              <a:ext uri="{FF2B5EF4-FFF2-40B4-BE49-F238E27FC236}">
                <a16:creationId xmlns:a16="http://schemas.microsoft.com/office/drawing/2014/main" id="{EF09910E-C232-2A90-955E-A4C698A5AD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8753042" y="4326927"/>
            <a:ext cx="3190874" cy="2227263"/>
          </a:xfrm>
          <a:prstGeom prst="rect">
            <a:avLst/>
          </a:prstGeom>
        </p:spPr>
      </p:pic>
      <p:sp>
        <p:nvSpPr>
          <p:cNvPr id="8" name="TextBox 7">
            <a:extLst>
              <a:ext uri="{FF2B5EF4-FFF2-40B4-BE49-F238E27FC236}">
                <a16:creationId xmlns:a16="http://schemas.microsoft.com/office/drawing/2014/main" id="{8267D1F3-3FF0-AA63-9A72-1EC7417DFC4B}"/>
              </a:ext>
            </a:extLst>
          </p:cNvPr>
          <p:cNvSpPr txBox="1"/>
          <p:nvPr/>
        </p:nvSpPr>
        <p:spPr>
          <a:xfrm>
            <a:off x="514405" y="3061926"/>
            <a:ext cx="9587669" cy="1938992"/>
          </a:xfrm>
          <a:prstGeom prst="rect">
            <a:avLst/>
          </a:prstGeom>
          <a:noFill/>
        </p:spPr>
        <p:txBody>
          <a:bodyPr wrap="square" rtlCol="0">
            <a:spAutoFit/>
          </a:bodyPr>
          <a:lstStyle/>
          <a:p>
            <a:r>
              <a:rPr lang="en-US" sz="4000">
                <a:solidFill>
                  <a:srgbClr val="000099"/>
                </a:solidFill>
              </a:rPr>
              <a:t>b) So sánh:</a:t>
            </a:r>
          </a:p>
          <a:p>
            <a:r>
              <a:rPr lang="en-US" sz="4000">
                <a:solidFill>
                  <a:srgbClr val="000099"/>
                </a:solidFill>
              </a:rPr>
              <a:t>Vì (a - b)(a - b) = (a - b)</a:t>
            </a:r>
            <a:r>
              <a:rPr lang="en-US" sz="4000" baseline="30000">
                <a:solidFill>
                  <a:srgbClr val="000099"/>
                </a:solidFill>
              </a:rPr>
              <a:t>2</a:t>
            </a:r>
            <a:r>
              <a:rPr lang="en-US" sz="4000">
                <a:solidFill>
                  <a:srgbClr val="000099"/>
                </a:solidFill>
              </a:rPr>
              <a:t> </a:t>
            </a:r>
          </a:p>
          <a:p>
            <a:r>
              <a:rPr lang="en-US" sz="4000">
                <a:solidFill>
                  <a:srgbClr val="000099"/>
                </a:solidFill>
              </a:rPr>
              <a:t>nên (a - b)</a:t>
            </a:r>
            <a:r>
              <a:rPr lang="en-US" sz="4000" baseline="30000">
                <a:solidFill>
                  <a:srgbClr val="000099"/>
                </a:solidFill>
              </a:rPr>
              <a:t>2</a:t>
            </a:r>
            <a:r>
              <a:rPr lang="en-US" sz="4000">
                <a:solidFill>
                  <a:srgbClr val="000099"/>
                </a:solidFill>
              </a:rPr>
              <a:t> = a</a:t>
            </a:r>
            <a:r>
              <a:rPr lang="en-US" sz="4000" baseline="30000">
                <a:solidFill>
                  <a:srgbClr val="000099"/>
                </a:solidFill>
              </a:rPr>
              <a:t>2</a:t>
            </a:r>
            <a:r>
              <a:rPr lang="en-US" sz="4000">
                <a:solidFill>
                  <a:srgbClr val="000099"/>
                </a:solidFill>
              </a:rPr>
              <a:t> - 2ab + b</a:t>
            </a:r>
            <a:r>
              <a:rPr lang="en-US" sz="4000" baseline="30000">
                <a:solidFill>
                  <a:srgbClr val="000099"/>
                </a:solidFill>
              </a:rPr>
              <a:t>2</a:t>
            </a:r>
            <a:endParaRPr lang="en-US" sz="4000" dirty="0">
              <a:solidFill>
                <a:srgbClr val="000099"/>
              </a:solidFill>
            </a:endParaRPr>
          </a:p>
        </p:txBody>
      </p:sp>
    </p:spTree>
    <p:extLst>
      <p:ext uri="{BB962C8B-B14F-4D97-AF65-F5344CB8AC3E}">
        <p14:creationId xmlns:p14="http://schemas.microsoft.com/office/powerpoint/2010/main" val="40553491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01039" y="-50426"/>
            <a:ext cx="1456072"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772094" y="275772"/>
            <a:ext cx="6561202" cy="629201"/>
          </a:xfrm>
          <a:prstGeom prst="foldedCorner">
            <a:avLst/>
          </a:prstGeom>
          <a:solidFill>
            <a:srgbClr val="CC00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600" b="1" dirty="0">
              <a:solidFill>
                <a:srgbClr val="FF0000"/>
              </a:solidFill>
              <a:latin typeface="Times New Roman" pitchFamily="18" charset="0"/>
              <a:cs typeface="Times New Roman" pitchFamily="18" charset="0"/>
            </a:endParaRPr>
          </a:p>
          <a:p>
            <a:pPr algn="just"/>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200" dirty="0" err="1">
                <a:solidFill>
                  <a:schemeClr val="bg1"/>
                </a:solidFill>
                <a:latin typeface="Times New Roman" panose="02020603050405020304" pitchFamily="18" charset="0"/>
                <a:cs typeface="Times New Roman" panose="02020603050405020304" pitchFamily="18" charset="0"/>
              </a:rPr>
              <a:t>Chọn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đáp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án</a:t>
            </a:r>
            <a:r>
              <a:rPr lang="en-US" sz="3200"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đúng</a:t>
            </a:r>
            <a:r>
              <a:rPr lang="en-US" sz="3200" b="1" dirty="0"/>
              <a:t>.</a:t>
            </a:r>
            <a:endParaRPr lang="en-US" sz="3600" dirty="0">
              <a:latin typeface="Times New Roman" pitchFamily="18" charset="0"/>
              <a:cs typeface="Times New Roman" pitchFamily="18" charset="0"/>
            </a:endParaRPr>
          </a:p>
          <a:p>
            <a:pPr>
              <a:spcBef>
                <a:spcPct val="0"/>
              </a:spcBef>
            </a:pPr>
            <a:endParaRPr lang="en-US" sz="3200" dirty="0">
              <a:solidFill>
                <a:schemeClr val="tx1"/>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3342703" y="5025485"/>
            <a:ext cx="2438330"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3625055" y="4069021"/>
            <a:ext cx="1733204"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4681" y="5457468"/>
            <a:ext cx="714375"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543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6002" y="5154122"/>
            <a:ext cx="873043"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2471" y="5066114"/>
            <a:ext cx="873043"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81009" y="3437713"/>
            <a:ext cx="583484"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942422" y="3664879"/>
            <a:ext cx="660121" cy="843194"/>
          </a:xfrm>
          <a:prstGeom prst="rect">
            <a:avLst/>
          </a:prstGeom>
        </p:spPr>
      </p:pic>
      <p:sp>
        <p:nvSpPr>
          <p:cNvPr id="18" name="AutoShape 36"/>
          <p:cNvSpPr>
            <a:spLocks noChangeArrowheads="1"/>
          </p:cNvSpPr>
          <p:nvPr/>
        </p:nvSpPr>
        <p:spPr bwMode="auto">
          <a:xfrm>
            <a:off x="171893" y="2541441"/>
            <a:ext cx="32004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en-US" sz="1800" b="1" dirty="0">
                <a:solidFill>
                  <a:schemeClr val="bg1"/>
                </a:solidFill>
                <a:latin typeface="Times New Roman" panose="02020603050405020304" pitchFamily="18" charset="0"/>
                <a:cs typeface="Times New Roman" panose="02020603050405020304" pitchFamily="18" charset="0"/>
              </a:rPr>
              <a:t>A. </a:t>
            </a:r>
            <a:r>
              <a:rPr lang="pt-BR" sz="1800" b="1" dirty="0">
                <a:solidFill>
                  <a:schemeClr val="bg1"/>
                </a:solidFill>
                <a:latin typeface="Times New Roman" panose="02020603050405020304" pitchFamily="18" charset="0"/>
                <a:cs typeface="Times New Roman" panose="02020603050405020304" pitchFamily="18" charset="0"/>
              </a:rPr>
              <a:t>(A + B)</a:t>
            </a:r>
            <a:r>
              <a:rPr lang="pt-BR" sz="1800" b="1" baseline="30000" dirty="0">
                <a:solidFill>
                  <a:schemeClr val="bg1"/>
                </a:solidFill>
                <a:latin typeface="Times New Roman" panose="02020603050405020304" pitchFamily="18" charset="0"/>
                <a:cs typeface="Times New Roman" panose="02020603050405020304" pitchFamily="18" charset="0"/>
              </a:rPr>
              <a:t>2</a:t>
            </a:r>
            <a:r>
              <a:rPr lang="pt-BR" sz="1800" b="1" dirty="0">
                <a:solidFill>
                  <a:schemeClr val="bg1"/>
                </a:solidFill>
                <a:latin typeface="Times New Roman" panose="02020603050405020304" pitchFamily="18" charset="0"/>
                <a:cs typeface="Times New Roman" panose="02020603050405020304" pitchFamily="18" charset="0"/>
              </a:rPr>
              <a:t> = A</a:t>
            </a:r>
            <a:r>
              <a:rPr lang="pt-BR" sz="1800" b="1" baseline="30000" dirty="0">
                <a:solidFill>
                  <a:schemeClr val="bg1"/>
                </a:solidFill>
                <a:latin typeface="Times New Roman" panose="02020603050405020304" pitchFamily="18" charset="0"/>
                <a:cs typeface="Times New Roman" panose="02020603050405020304" pitchFamily="18" charset="0"/>
              </a:rPr>
              <a:t>2</a:t>
            </a:r>
            <a:r>
              <a:rPr lang="pt-BR" sz="1800" b="1" dirty="0">
                <a:solidFill>
                  <a:schemeClr val="bg1"/>
                </a:solidFill>
                <a:latin typeface="Times New Roman" panose="02020603050405020304" pitchFamily="18" charset="0"/>
                <a:cs typeface="Times New Roman" panose="02020603050405020304" pitchFamily="18" charset="0"/>
              </a:rPr>
              <a:t> + AB + B</a:t>
            </a:r>
            <a:r>
              <a:rPr lang="pt-BR" sz="1800" b="1" baseline="30000" dirty="0">
                <a:solidFill>
                  <a:schemeClr val="bg1"/>
                </a:solidFill>
                <a:latin typeface="Times New Roman" panose="02020603050405020304" pitchFamily="18" charset="0"/>
                <a:cs typeface="Times New Roman" panose="02020603050405020304" pitchFamily="18" charset="0"/>
              </a:rPr>
              <a:t>2</a:t>
            </a:r>
            <a:endParaRPr lang="en-US" altLang="en-US" sz="1800" b="1" dirty="0">
              <a:solidFill>
                <a:schemeClr val="bg1"/>
              </a:solidFill>
              <a:latin typeface="Times New Roman" panose="02020603050405020304" pitchFamily="18" charset="0"/>
              <a:cs typeface="Times New Roman" panose="02020603050405020304" pitchFamily="18" charset="0"/>
            </a:endParaRPr>
          </a:p>
        </p:txBody>
      </p:sp>
      <p:sp>
        <p:nvSpPr>
          <p:cNvPr id="19" name="AutoShape 36"/>
          <p:cNvSpPr>
            <a:spLocks noChangeArrowheads="1"/>
          </p:cNvSpPr>
          <p:nvPr/>
        </p:nvSpPr>
        <p:spPr bwMode="auto">
          <a:xfrm>
            <a:off x="208551" y="4159684"/>
            <a:ext cx="32004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en-US" sz="1800" b="1" dirty="0">
                <a:solidFill>
                  <a:schemeClr val="bg1"/>
                </a:solidFill>
                <a:latin typeface="Times New Roman" panose="02020603050405020304" pitchFamily="18" charset="0"/>
                <a:cs typeface="Times New Roman" panose="02020603050405020304" pitchFamily="18" charset="0"/>
              </a:rPr>
              <a:t>C. </a:t>
            </a:r>
            <a:r>
              <a:rPr lang="en-US" sz="1800" b="1" dirty="0">
                <a:solidFill>
                  <a:schemeClr val="bg1"/>
                </a:solidFill>
                <a:latin typeface="Times New Roman" panose="02020603050405020304" pitchFamily="18" charset="0"/>
                <a:cs typeface="Times New Roman" panose="02020603050405020304" pitchFamily="18" charset="0"/>
              </a:rPr>
              <a:t>(A + B)</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 A</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 B</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a:t>
            </a:r>
            <a:endParaRPr lang="en-US" altLang="en-US" sz="1800" b="1" dirty="0">
              <a:solidFill>
                <a:schemeClr val="bg1"/>
              </a:solidFill>
              <a:latin typeface="Times New Roman" panose="02020603050405020304" pitchFamily="18" charset="0"/>
              <a:cs typeface="Times New Roman" panose="02020603050405020304" pitchFamily="18" charset="0"/>
            </a:endParaRPr>
          </a:p>
        </p:txBody>
      </p:sp>
      <p:sp>
        <p:nvSpPr>
          <p:cNvPr id="20" name="AutoShape 36"/>
          <p:cNvSpPr>
            <a:spLocks noChangeArrowheads="1"/>
          </p:cNvSpPr>
          <p:nvPr/>
        </p:nvSpPr>
        <p:spPr bwMode="auto">
          <a:xfrm>
            <a:off x="5618927" y="2635250"/>
            <a:ext cx="32004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endParaRPr lang="en-US" altLang="en-US" sz="1800" b="1" dirty="0">
              <a:solidFill>
                <a:schemeClr val="bg1"/>
              </a:solidFill>
              <a:latin typeface="Times New Roman" panose="02020603050405020304" pitchFamily="18" charset="0"/>
              <a:cs typeface="Times New Roman" panose="02020603050405020304" pitchFamily="18" charset="0"/>
            </a:endParaRPr>
          </a:p>
          <a:p>
            <a:pPr algn="ctr">
              <a:buNone/>
              <a:defRPr/>
            </a:pPr>
            <a:r>
              <a:rPr lang="en-US" altLang="en-US" sz="1800" b="1" dirty="0">
                <a:solidFill>
                  <a:schemeClr val="bg1"/>
                </a:solidFill>
                <a:latin typeface="Times New Roman" panose="02020603050405020304" pitchFamily="18" charset="0"/>
                <a:cs typeface="Times New Roman" panose="02020603050405020304" pitchFamily="18" charset="0"/>
              </a:rPr>
              <a:t>B.</a:t>
            </a:r>
            <a:r>
              <a:rPr lang="pt-BR" sz="1800" b="1" dirty="0">
                <a:solidFill>
                  <a:schemeClr val="bg1"/>
                </a:solidFill>
                <a:latin typeface="Times New Roman" panose="02020603050405020304" pitchFamily="18" charset="0"/>
                <a:cs typeface="Times New Roman" panose="02020603050405020304" pitchFamily="18" charset="0"/>
              </a:rPr>
              <a:t> (A + B)</a:t>
            </a:r>
            <a:r>
              <a:rPr lang="pt-BR" sz="1800" b="1" baseline="30000" dirty="0">
                <a:solidFill>
                  <a:schemeClr val="bg1"/>
                </a:solidFill>
                <a:latin typeface="Times New Roman" panose="02020603050405020304" pitchFamily="18" charset="0"/>
                <a:cs typeface="Times New Roman" panose="02020603050405020304" pitchFamily="18" charset="0"/>
              </a:rPr>
              <a:t>2</a:t>
            </a:r>
            <a:r>
              <a:rPr lang="pt-BR" sz="1800" b="1" dirty="0">
                <a:solidFill>
                  <a:schemeClr val="bg1"/>
                </a:solidFill>
                <a:latin typeface="Times New Roman" panose="02020603050405020304" pitchFamily="18" charset="0"/>
                <a:cs typeface="Times New Roman" panose="02020603050405020304" pitchFamily="18" charset="0"/>
              </a:rPr>
              <a:t> = A</a:t>
            </a:r>
            <a:r>
              <a:rPr lang="pt-BR" sz="1800" b="1" baseline="30000" dirty="0">
                <a:solidFill>
                  <a:schemeClr val="bg1"/>
                </a:solidFill>
                <a:latin typeface="Times New Roman" panose="02020603050405020304" pitchFamily="18" charset="0"/>
                <a:cs typeface="Times New Roman" panose="02020603050405020304" pitchFamily="18" charset="0"/>
              </a:rPr>
              <a:t>2</a:t>
            </a:r>
            <a:r>
              <a:rPr lang="pt-BR" sz="1800" b="1" dirty="0">
                <a:solidFill>
                  <a:schemeClr val="bg1"/>
                </a:solidFill>
                <a:latin typeface="Times New Roman" panose="02020603050405020304" pitchFamily="18" charset="0"/>
                <a:cs typeface="Times New Roman" panose="02020603050405020304" pitchFamily="18" charset="0"/>
              </a:rPr>
              <a:t> + 2AB + B</a:t>
            </a:r>
            <a:r>
              <a:rPr lang="pt-BR" sz="1800" b="1" baseline="30000" dirty="0">
                <a:solidFill>
                  <a:schemeClr val="bg1"/>
                </a:solidFill>
                <a:latin typeface="Times New Roman" panose="02020603050405020304" pitchFamily="18" charset="0"/>
                <a:cs typeface="Times New Roman" panose="02020603050405020304" pitchFamily="18" charset="0"/>
              </a:rPr>
              <a:t>2</a:t>
            </a:r>
            <a:r>
              <a:rPr lang="pt-BR" sz="1800" b="1" dirty="0">
                <a:solidFill>
                  <a:schemeClr val="bg1"/>
                </a:solidFill>
                <a:latin typeface="Times New Roman" panose="02020603050405020304" pitchFamily="18" charset="0"/>
                <a:cs typeface="Times New Roman" panose="02020603050405020304" pitchFamily="18" charset="0"/>
              </a:rPr>
              <a:t> </a:t>
            </a:r>
            <a:endParaRPr lang="en-US" altLang="en-US" sz="1800" b="1" dirty="0">
              <a:solidFill>
                <a:schemeClr val="bg1"/>
              </a:solidFill>
              <a:latin typeface="Times New Roman" panose="02020603050405020304" pitchFamily="18" charset="0"/>
              <a:cs typeface="Times New Roman" panose="02020603050405020304" pitchFamily="18" charset="0"/>
            </a:endParaRPr>
          </a:p>
          <a:p>
            <a:pPr algn="ctr">
              <a:spcBef>
                <a:spcPct val="0"/>
              </a:spcBef>
              <a:buNone/>
            </a:pP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21" name="AutoShape 36"/>
          <p:cNvSpPr>
            <a:spLocks noChangeArrowheads="1"/>
          </p:cNvSpPr>
          <p:nvPr/>
        </p:nvSpPr>
        <p:spPr bwMode="auto">
          <a:xfrm>
            <a:off x="5581343" y="4159684"/>
            <a:ext cx="32004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endParaRPr lang="en-US" altLang="en-US" sz="1800" b="1" dirty="0">
              <a:solidFill>
                <a:schemeClr val="bg1"/>
              </a:solidFill>
              <a:latin typeface="Times New Roman" panose="02020603050405020304" pitchFamily="18" charset="0"/>
              <a:cs typeface="Times New Roman" panose="02020603050405020304" pitchFamily="18" charset="0"/>
            </a:endParaRPr>
          </a:p>
          <a:p>
            <a:pPr algn="ctr">
              <a:spcBef>
                <a:spcPct val="0"/>
              </a:spcBef>
              <a:buNone/>
            </a:pPr>
            <a:r>
              <a:rPr lang="en-US" altLang="en-US" sz="1800" b="1" dirty="0">
                <a:solidFill>
                  <a:schemeClr val="bg1"/>
                </a:solidFill>
                <a:latin typeface="Times New Roman" panose="02020603050405020304" pitchFamily="18" charset="0"/>
                <a:cs typeface="Times New Roman" panose="02020603050405020304" pitchFamily="18" charset="0"/>
              </a:rPr>
              <a:t>D</a:t>
            </a:r>
            <a:r>
              <a:rPr lang="en-US" altLang="en-US" sz="1800" b="1">
                <a:solidFill>
                  <a:schemeClr val="bg1"/>
                </a:solidFill>
                <a:latin typeface="Times New Roman" panose="02020603050405020304" pitchFamily="18" charset="0"/>
                <a:cs typeface="Times New Roman" panose="02020603050405020304" pitchFamily="18" charset="0"/>
              </a:rPr>
              <a:t>. </a:t>
            </a:r>
            <a:r>
              <a:rPr lang="en-US" sz="1800" b="1">
                <a:solidFill>
                  <a:schemeClr val="bg1"/>
                </a:solidFill>
                <a:latin typeface="Times New Roman" panose="02020603050405020304" pitchFamily="18" charset="0"/>
                <a:cs typeface="Times New Roman" panose="02020603050405020304" pitchFamily="18" charset="0"/>
              </a:rPr>
              <a:t>(4x – 25y)(4x + 25y) </a:t>
            </a:r>
            <a:endParaRPr lang="en-US" sz="1800" dirty="0">
              <a:solidFill>
                <a:schemeClr val="bg1"/>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en-US" sz="1800" b="1" dirty="0">
              <a:solidFill>
                <a:schemeClr val="bg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A06B8C5-9172-E22D-DC5F-E3F4D72592F8}"/>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572903452"/>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500" fill="hold"/>
                                        <p:tgtEl>
                                          <p:spTgt spid="20"/>
                                        </p:tgtEl>
                                        <p:attrNameLst>
                                          <p:attrName>fillcolor</p:attrName>
                                        </p:attrNameLst>
                                      </p:cBhvr>
                                      <p:to>
                                        <a:srgbClr val="77E23C"/>
                                      </p:to>
                                    </p:animClr>
                                    <p:set>
                                      <p:cBhvr>
                                        <p:cTn id="15" dur="500" fill="hold"/>
                                        <p:tgtEl>
                                          <p:spTgt spid="20"/>
                                        </p:tgtEl>
                                        <p:attrNameLst>
                                          <p:attrName>fill.type</p:attrName>
                                        </p:attrNameLst>
                                      </p:cBhvr>
                                      <p:to>
                                        <p:strVal val="solid"/>
                                      </p:to>
                                    </p:set>
                                    <p:set>
                                      <p:cBhvr>
                                        <p:cTn id="16" dur="500" fill="hold"/>
                                        <p:tgtEl>
                                          <p:spTgt spid="20"/>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CNV_ô_chữ_được_mở.wav"/>
                                        </p:tgtEl>
                                      </p:cMediaNode>
                                    </p:audio>
                                  </p:sub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19"/>
                                        </p:tgtEl>
                                        <p:attrNameLst>
                                          <p:attrName>fillcolor</p:attrName>
                                        </p:attrNameLst>
                                      </p:cBhvr>
                                      <p:to>
                                        <a:srgbClr val="FC4122"/>
                                      </p:to>
                                    </p:animClr>
                                    <p:set>
                                      <p:cBhvr>
                                        <p:cTn id="22" dur="500" fill="hold"/>
                                        <p:tgtEl>
                                          <p:spTgt spid="19"/>
                                        </p:tgtEl>
                                        <p:attrNameLst>
                                          <p:attrName>fill.type</p:attrName>
                                        </p:attrNameLst>
                                      </p:cBhvr>
                                      <p:to>
                                        <p:strVal val="solid"/>
                                      </p:to>
                                    </p:set>
                                    <p:set>
                                      <p:cBhvr>
                                        <p:cTn id="23" dur="500" fill="hold"/>
                                        <p:tgtEl>
                                          <p:spTgt spid="1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TT_sai.wav"/>
                                        </p:tgtEl>
                                      </p:cMediaNode>
                                    </p:audio>
                                  </p:subTnLst>
                                </p:cTn>
                              </p:par>
                            </p:childTnLst>
                          </p:cTn>
                        </p:par>
                      </p:childTnLst>
                    </p:cTn>
                  </p:par>
                </p:childTnLst>
              </p:cTn>
              <p:nextCondLst>
                <p:cond evt="onClick" delay="0">
                  <p:tgtEl>
                    <p:spTgt spid="19"/>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1"/>
                                        </p:tgtEl>
                                        <p:attrNameLst>
                                          <p:attrName>fillcolor</p:attrName>
                                        </p:attrNameLst>
                                      </p:cBhvr>
                                      <p:to>
                                        <a:srgbClr val="FC4122"/>
                                      </p:to>
                                    </p:animClr>
                                    <p:set>
                                      <p:cBhvr>
                                        <p:cTn id="29" dur="500" fill="hold"/>
                                        <p:tgtEl>
                                          <p:spTgt spid="21"/>
                                        </p:tgtEl>
                                        <p:attrNameLst>
                                          <p:attrName>fill.type</p:attrName>
                                        </p:attrNameLst>
                                      </p:cBhvr>
                                      <p:to>
                                        <p:strVal val="solid"/>
                                      </p:to>
                                    </p:set>
                                    <p:set>
                                      <p:cBhvr>
                                        <p:cTn id="30" dur="500" fill="hold"/>
                                        <p:tgtEl>
                                          <p:spTgt spid="2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TT_sai.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1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8"/>
                                        </p:tgtEl>
                                        <p:attrNameLst>
                                          <p:attrName>fillcolor</p:attrName>
                                        </p:attrNameLst>
                                      </p:cBhvr>
                                      <p:to>
                                        <a:srgbClr val="FC4122"/>
                                      </p:to>
                                    </p:animClr>
                                    <p:set>
                                      <p:cBhvr>
                                        <p:cTn id="36" dur="500" fill="hold"/>
                                        <p:tgtEl>
                                          <p:spTgt spid="18"/>
                                        </p:tgtEl>
                                        <p:attrNameLst>
                                          <p:attrName>fill.type</p:attrName>
                                        </p:attrNameLst>
                                      </p:cBhvr>
                                      <p:to>
                                        <p:strVal val="solid"/>
                                      </p:to>
                                    </p:set>
                                    <p:set>
                                      <p:cBhvr>
                                        <p:cTn id="37" dur="500" fill="hold"/>
                                        <p:tgtEl>
                                          <p:spTgt spid="1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TT_sai.wav"/>
                                        </p:tgtEl>
                                      </p:cMediaNode>
                                    </p:audio>
                                  </p:subTnLst>
                                </p:cTn>
                              </p:par>
                            </p:childTnLst>
                          </p:cTn>
                        </p:par>
                      </p:childTnLst>
                    </p:cTn>
                  </p:par>
                </p:childTnLst>
              </p:cTn>
              <p:nextCondLst>
                <p:cond evt="onClick" delay="0">
                  <p:tgtEl>
                    <p:spTgt spid="18"/>
                  </p:tgtEl>
                </p:cond>
              </p:nextCondLst>
            </p:seq>
          </p:childTnLst>
        </p:cTn>
      </p:par>
    </p:tnLst>
    <p:bldLst>
      <p:bldP spid="2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9837" y="351160"/>
            <a:ext cx="1456072" cy="1856600"/>
          </a:xfrm>
          <a:prstGeom prst="rect">
            <a:avLst/>
          </a:prstGeom>
        </p:spPr>
      </p:pic>
      <p:sp>
        <p:nvSpPr>
          <p:cNvPr id="33" name="Rectangle 32">
            <a:extLst>
              <a:ext uri="{FF2B5EF4-FFF2-40B4-BE49-F238E27FC236}">
                <a16:creationId xmlns:a16="http://schemas.microsoft.com/office/drawing/2014/main" id="{8A1AF95E-ACBD-46E9-8F43-1F6D65A0D221}"/>
              </a:ext>
            </a:extLst>
          </p:cNvPr>
          <p:cNvSpPr/>
          <p:nvPr/>
        </p:nvSpPr>
        <p:spPr>
          <a:xfrm rot="5600923">
            <a:off x="3342703" y="5025485"/>
            <a:ext cx="2438330"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3625055" y="4069021"/>
            <a:ext cx="1733204"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4681" y="5457468"/>
            <a:ext cx="714375"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543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6002" y="5154122"/>
            <a:ext cx="873043"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1" y="3972260"/>
            <a:ext cx="873043"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81009" y="3437713"/>
            <a:ext cx="583484"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942422" y="3664879"/>
            <a:ext cx="66012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36492" y="3920234"/>
            <a:ext cx="371475" cy="438150"/>
          </a:xfrm>
          <a:prstGeom prst="rect">
            <a:avLst/>
          </a:prstGeom>
        </p:spPr>
      </p:pic>
      <p:sp>
        <p:nvSpPr>
          <p:cNvPr id="18" name="AutoShape 36"/>
          <p:cNvSpPr>
            <a:spLocks noChangeArrowheads="1"/>
          </p:cNvSpPr>
          <p:nvPr/>
        </p:nvSpPr>
        <p:spPr bwMode="auto">
          <a:xfrm>
            <a:off x="268941" y="2634108"/>
            <a:ext cx="3830038" cy="1056828"/>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endParaRPr lang="en-US" altLang="en-US" sz="1800" b="1" dirty="0">
              <a:solidFill>
                <a:schemeClr val="bg1"/>
              </a:solidFill>
              <a:latin typeface="Times New Roman" panose="02020603050405020304" pitchFamily="18" charset="0"/>
              <a:cs typeface="Times New Roman" panose="02020603050405020304" pitchFamily="18" charset="0"/>
            </a:endParaRPr>
          </a:p>
          <a:p>
            <a:pPr algn="ctr">
              <a:spcBef>
                <a:spcPct val="0"/>
              </a:spcBef>
              <a:buNone/>
            </a:pPr>
            <a:r>
              <a:rPr lang="en-US" altLang="en-US" sz="1800" b="1" dirty="0">
                <a:solidFill>
                  <a:schemeClr val="bg1"/>
                </a:solidFill>
                <a:latin typeface="Times New Roman" panose="02020603050405020304" pitchFamily="18" charset="0"/>
                <a:cs typeface="Times New Roman" panose="02020603050405020304" pitchFamily="18" charset="0"/>
              </a:rPr>
              <a:t>A. (</a:t>
            </a:r>
            <a:r>
              <a:rPr lang="en-US" sz="1800" b="1" dirty="0">
                <a:solidFill>
                  <a:schemeClr val="bg1"/>
                </a:solidFill>
                <a:latin typeface="Times New Roman" panose="02020603050405020304" pitchFamily="18" charset="0"/>
                <a:cs typeface="Times New Roman" panose="02020603050405020304" pitchFamily="18" charset="0"/>
              </a:rPr>
              <a:t>A – B)(A + B) = A</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+ 2AB + B</a:t>
            </a:r>
            <a:r>
              <a:rPr lang="en-US" sz="1800" b="1" baseline="30000" dirty="0">
                <a:solidFill>
                  <a:schemeClr val="bg1"/>
                </a:solidFill>
                <a:latin typeface="Times New Roman" panose="02020603050405020304" pitchFamily="18" charset="0"/>
                <a:cs typeface="Times New Roman" panose="02020603050405020304" pitchFamily="18" charset="0"/>
              </a:rPr>
              <a:t>2</a:t>
            </a:r>
            <a:endParaRPr lang="en-US" sz="1800" dirty="0">
              <a:solidFill>
                <a:schemeClr val="bg1"/>
              </a:solidFill>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sz="1800" b="1" dirty="0">
              <a:solidFill>
                <a:schemeClr val="bg1"/>
              </a:solidFill>
              <a:latin typeface="Times New Roman" panose="02020603050405020304" pitchFamily="18" charset="0"/>
              <a:cs typeface="Times New Roman" panose="02020603050405020304" pitchFamily="18" charset="0"/>
            </a:endParaRPr>
          </a:p>
        </p:txBody>
      </p:sp>
      <p:sp>
        <p:nvSpPr>
          <p:cNvPr id="19" name="AutoShape 36"/>
          <p:cNvSpPr>
            <a:spLocks noChangeArrowheads="1"/>
          </p:cNvSpPr>
          <p:nvPr/>
        </p:nvSpPr>
        <p:spPr bwMode="auto">
          <a:xfrm>
            <a:off x="191409" y="4300077"/>
            <a:ext cx="3593641" cy="1046543"/>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endParaRPr lang="en-US" sz="1400" b="1" dirty="0">
              <a:solidFill>
                <a:schemeClr val="bg1"/>
              </a:solidFill>
              <a:latin typeface="Times New Roman" panose="02020603050405020304" pitchFamily="18" charset="0"/>
              <a:cs typeface="Times New Roman" panose="02020603050405020304" pitchFamily="18" charset="0"/>
            </a:endParaRPr>
          </a:p>
          <a:p>
            <a:pPr algn="ctr">
              <a:spcBef>
                <a:spcPct val="0"/>
              </a:spcBef>
              <a:buNone/>
            </a:pPr>
            <a:endParaRPr lang="en-US" sz="1400" b="1" dirty="0">
              <a:solidFill>
                <a:schemeClr val="bg1"/>
              </a:solidFill>
              <a:latin typeface="Times New Roman" panose="02020603050405020304" pitchFamily="18" charset="0"/>
              <a:cs typeface="Times New Roman" panose="02020603050405020304" pitchFamily="18" charset="0"/>
            </a:endParaRPr>
          </a:p>
          <a:p>
            <a:pPr algn="ctr">
              <a:spcBef>
                <a:spcPct val="0"/>
              </a:spcBef>
              <a:buNone/>
            </a:pPr>
            <a:r>
              <a:rPr lang="en-US" sz="1800" b="1" dirty="0">
                <a:solidFill>
                  <a:schemeClr val="bg1"/>
                </a:solidFill>
                <a:latin typeface="Times New Roman" panose="02020603050405020304" pitchFamily="18" charset="0"/>
                <a:cs typeface="Times New Roman" panose="02020603050405020304" pitchFamily="18" charset="0"/>
              </a:rPr>
              <a:t>C. (A + B)(A – B) = A</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 B</a:t>
            </a:r>
            <a:r>
              <a:rPr lang="en-US" sz="1800" b="1" baseline="30000" dirty="0">
                <a:solidFill>
                  <a:schemeClr val="bg1"/>
                </a:solidFill>
                <a:latin typeface="Times New Roman" panose="02020603050405020304" pitchFamily="18" charset="0"/>
                <a:cs typeface="Times New Roman" panose="02020603050405020304" pitchFamily="18" charset="0"/>
              </a:rPr>
              <a:t>2</a:t>
            </a:r>
            <a:endParaRPr lang="en-US" sz="1800" dirty="0">
              <a:solidFill>
                <a:schemeClr val="bg1"/>
              </a:solidFill>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sz="2800" b="1" dirty="0">
              <a:solidFill>
                <a:schemeClr val="bg1"/>
              </a:solidFill>
              <a:latin typeface="Times New Roman" panose="02020603050405020304" pitchFamily="18" charset="0"/>
              <a:cs typeface="Times New Roman" panose="02020603050405020304" pitchFamily="18" charset="0"/>
            </a:endParaRPr>
          </a:p>
        </p:txBody>
      </p:sp>
      <p:sp>
        <p:nvSpPr>
          <p:cNvPr id="20" name="AutoShape 36"/>
          <p:cNvSpPr>
            <a:spLocks noChangeArrowheads="1"/>
          </p:cNvSpPr>
          <p:nvPr/>
        </p:nvSpPr>
        <p:spPr bwMode="auto">
          <a:xfrm>
            <a:off x="5471776" y="2698030"/>
            <a:ext cx="3830038" cy="1056827"/>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None/>
            </a:pPr>
            <a:r>
              <a:rPr lang="en-US" sz="1800" b="1" dirty="0">
                <a:solidFill>
                  <a:schemeClr val="bg1"/>
                </a:solidFill>
                <a:latin typeface="Times New Roman" panose="02020603050405020304" pitchFamily="18" charset="0"/>
                <a:cs typeface="Times New Roman" panose="02020603050405020304" pitchFamily="18" charset="0"/>
              </a:rPr>
              <a:t>B. (A + B)(A – B) = A</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 2AB + B</a:t>
            </a:r>
            <a:r>
              <a:rPr lang="en-US" sz="1800" b="1" baseline="30000" dirty="0">
                <a:solidFill>
                  <a:schemeClr val="bg1"/>
                </a:solidFill>
                <a:latin typeface="Times New Roman" panose="02020603050405020304" pitchFamily="18" charset="0"/>
                <a:cs typeface="Times New Roman" panose="02020603050405020304" pitchFamily="18" charset="0"/>
              </a:rPr>
              <a:t>2</a:t>
            </a: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21" name="AutoShape 36"/>
          <p:cNvSpPr>
            <a:spLocks noChangeArrowheads="1"/>
          </p:cNvSpPr>
          <p:nvPr/>
        </p:nvSpPr>
        <p:spPr bwMode="auto">
          <a:xfrm>
            <a:off x="5569352" y="4228781"/>
            <a:ext cx="3732462" cy="1117839"/>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None/>
            </a:pPr>
            <a:r>
              <a:rPr lang="en-US" sz="1800" b="1" dirty="0">
                <a:solidFill>
                  <a:schemeClr val="bg1"/>
                </a:solidFill>
                <a:latin typeface="Times New Roman" panose="02020603050405020304" pitchFamily="18" charset="0"/>
                <a:cs typeface="Times New Roman" panose="02020603050405020304" pitchFamily="18" charset="0"/>
              </a:rPr>
              <a:t>D. (A + B)(A – B) = A</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 B</a:t>
            </a:r>
            <a:r>
              <a:rPr lang="en-US" sz="1800" b="1" baseline="30000" dirty="0">
                <a:solidFill>
                  <a:schemeClr val="bg1"/>
                </a:solidFill>
                <a:latin typeface="Times New Roman" panose="02020603050405020304" pitchFamily="18" charset="0"/>
                <a:cs typeface="Times New Roman" panose="02020603050405020304" pitchFamily="18" charset="0"/>
              </a:rPr>
              <a:t>2</a:t>
            </a: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29" name="Rectangle 1"/>
          <p:cNvSpPr>
            <a:spLocks noChangeArrowheads="1"/>
          </p:cNvSpPr>
          <p:nvPr/>
        </p:nvSpPr>
        <p:spPr bwMode="auto">
          <a:xfrm>
            <a:off x="1988230" y="522759"/>
            <a:ext cx="5232702" cy="861774"/>
          </a:xfrm>
          <a:prstGeom prst="rect">
            <a:avLst/>
          </a:prstGeom>
          <a:solidFill>
            <a:srgbClr val="CC00FF"/>
          </a:solidFill>
          <a:ln>
            <a:noFill/>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sv-SE" sz="3200" b="1" dirty="0">
                <a:solidFill>
                  <a:srgbClr val="FF0000"/>
                </a:solidFill>
                <a:latin typeface="Times New Roman" pitchFamily="18" charset="0"/>
                <a:ea typeface="Times New Roman" pitchFamily="18" charset="0"/>
                <a:cs typeface="Times New Roman" pitchFamily="18" charset="0"/>
              </a:rPr>
              <a:t>Câu 2.</a:t>
            </a:r>
            <a:r>
              <a:rPr lang="sv-SE" sz="3200" dirty="0">
                <a:solidFill>
                  <a:srgbClr val="FF0000"/>
                </a:solidFill>
                <a:latin typeface="Times New Roman" pitchFamily="18" charset="0"/>
                <a:ea typeface="Times New Roman" pitchFamily="18" charset="0"/>
                <a:cs typeface="Times New Roman" pitchFamily="18" charset="0"/>
              </a:rPr>
              <a:t> </a:t>
            </a: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fontAlgn="base">
              <a:spcBef>
                <a:spcPct val="0"/>
              </a:spcBef>
              <a:spcAft>
                <a:spcPct val="0"/>
              </a:spcAft>
            </a:pPr>
            <a:endParaRPr lang="en-US" dirty="0">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772A3382-BEE7-62B8-D245-F83B2548BD29}"/>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3044881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2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500" fill="hold"/>
                                        <p:tgtEl>
                                          <p:spTgt spid="20"/>
                                        </p:tgtEl>
                                        <p:attrNameLst>
                                          <p:attrName>fillcolor</p:attrName>
                                        </p:attrNameLst>
                                      </p:cBhvr>
                                      <p:to>
                                        <a:srgbClr val="FC4122"/>
                                      </p:to>
                                    </p:animClr>
                                    <p:set>
                                      <p:cBhvr>
                                        <p:cTn id="16" dur="500" fill="hold"/>
                                        <p:tgtEl>
                                          <p:spTgt spid="20"/>
                                        </p:tgtEl>
                                        <p:attrNameLst>
                                          <p:attrName>fill.type</p:attrName>
                                        </p:attrNameLst>
                                      </p:cBhvr>
                                      <p:to>
                                        <p:strVal val="solid"/>
                                      </p:to>
                                    </p:set>
                                    <p:set>
                                      <p:cBhvr>
                                        <p:cTn id="17" dur="500" fill="hold"/>
                                        <p:tgtEl>
                                          <p:spTgt spid="20"/>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TT_sai.wav"/>
                                        </p:tgtEl>
                                      </p:cMediaNode>
                                    </p:audio>
                                  </p:sub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500" fill="hold"/>
                                        <p:tgtEl>
                                          <p:spTgt spid="19"/>
                                        </p:tgtEl>
                                        <p:attrNameLst>
                                          <p:attrName>fillcolor</p:attrName>
                                        </p:attrNameLst>
                                      </p:cBhvr>
                                      <p:to>
                                        <a:srgbClr val="77E23C"/>
                                      </p:to>
                                    </p:animClr>
                                    <p:set>
                                      <p:cBhvr>
                                        <p:cTn id="23" dur="500" fill="hold"/>
                                        <p:tgtEl>
                                          <p:spTgt spid="19"/>
                                        </p:tgtEl>
                                        <p:attrNameLst>
                                          <p:attrName>fill.type</p:attrName>
                                        </p:attrNameLst>
                                      </p:cBhvr>
                                      <p:to>
                                        <p:strVal val="solid"/>
                                      </p:to>
                                    </p:set>
                                    <p:set>
                                      <p:cBhvr>
                                        <p:cTn id="24" dur="500" fill="hold"/>
                                        <p:tgtEl>
                                          <p:spTgt spid="19"/>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VCNV_ô_chữ_được_mở.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21"/>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21"/>
                                        </p:tgtEl>
                                        <p:attrNameLst>
                                          <p:attrName>fillcolor</p:attrName>
                                        </p:attrNameLst>
                                      </p:cBhvr>
                                      <p:to>
                                        <a:srgbClr val="FC4122"/>
                                      </p:to>
                                    </p:animClr>
                                    <p:set>
                                      <p:cBhvr>
                                        <p:cTn id="30" dur="500" fill="hold"/>
                                        <p:tgtEl>
                                          <p:spTgt spid="21"/>
                                        </p:tgtEl>
                                        <p:attrNameLst>
                                          <p:attrName>fill.type</p:attrName>
                                        </p:attrNameLst>
                                      </p:cBhvr>
                                      <p:to>
                                        <p:strVal val="solid"/>
                                      </p:to>
                                    </p:set>
                                    <p:set>
                                      <p:cBhvr>
                                        <p:cTn id="31" dur="500" fill="hold"/>
                                        <p:tgtEl>
                                          <p:spTgt spid="21"/>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TT_sai.wav"/>
                                        </p:tgtEl>
                                      </p:cMediaNode>
                                    </p:audio>
                                  </p:sub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18"/>
                                        </p:tgtEl>
                                        <p:attrNameLst>
                                          <p:attrName>fillcolor</p:attrName>
                                        </p:attrNameLst>
                                      </p:cBhvr>
                                      <p:to>
                                        <a:srgbClr val="FC4122"/>
                                      </p:to>
                                    </p:animClr>
                                    <p:set>
                                      <p:cBhvr>
                                        <p:cTn id="37" dur="500" fill="hold"/>
                                        <p:tgtEl>
                                          <p:spTgt spid="18"/>
                                        </p:tgtEl>
                                        <p:attrNameLst>
                                          <p:attrName>fill.type</p:attrName>
                                        </p:attrNameLst>
                                      </p:cBhvr>
                                      <p:to>
                                        <p:strVal val="solid"/>
                                      </p:to>
                                    </p:set>
                                    <p:set>
                                      <p:cBhvr>
                                        <p:cTn id="38" dur="500" fill="hold"/>
                                        <p:tgtEl>
                                          <p:spTgt spid="18"/>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TT_sai.wav"/>
                                        </p:tgtEl>
                                      </p:cMediaNode>
                                    </p:audio>
                                  </p:subTnLst>
                                </p:cTn>
                              </p:par>
                            </p:childTnLst>
                          </p:cTn>
                        </p:par>
                      </p:childTnLst>
                    </p:cTn>
                  </p:par>
                </p:childTnLst>
              </p:cTn>
              <p:nextCondLst>
                <p:cond evt="onClick" delay="0">
                  <p:tgtEl>
                    <p:spTgt spid="18"/>
                  </p:tgtEl>
                </p:cond>
              </p:nextCondLst>
            </p:seq>
          </p:childTnLst>
        </p:cTn>
      </p:par>
    </p:tnLst>
    <p:bldLst>
      <p:bldP spid="2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2228" y="34636"/>
            <a:ext cx="1456072"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449300" y="84016"/>
            <a:ext cx="5211476" cy="1009677"/>
          </a:xfrm>
          <a:prstGeom prst="foldedCorner">
            <a:avLst/>
          </a:prstGeom>
          <a:solidFill>
            <a:srgbClr val="CC00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endParaRPr lang="en-US" altLang="en-US" sz="3200" b="1" dirty="0">
              <a:solidFill>
                <a:srgbClr val="FF0000"/>
              </a:solidFill>
              <a:latin typeface="Times New Roman" panose="02020603050405020304" pitchFamily="18" charset="0"/>
              <a:cs typeface="Times New Roman" panose="02020603050405020304" pitchFamily="18" charset="0"/>
            </a:endParaRPr>
          </a:p>
          <a:p>
            <a:pPr algn="just">
              <a:spcBef>
                <a:spcPct val="0"/>
              </a:spcBef>
            </a:pPr>
            <a:r>
              <a:rPr lang="en-US" altLang="en-US" sz="3200" b="1" dirty="0" err="1">
                <a:solidFill>
                  <a:srgbClr val="FF0000"/>
                </a:solidFill>
                <a:latin typeface="Times New Roman" panose="02020603050405020304" pitchFamily="18" charset="0"/>
                <a:cs typeface="Times New Roman" panose="02020603050405020304" pitchFamily="18" charset="0"/>
              </a:rPr>
              <a:t>Câu</a:t>
            </a:r>
            <a:r>
              <a:rPr lang="en-US" altLang="en-US" sz="3200" b="1" dirty="0">
                <a:solidFill>
                  <a:srgbClr val="FF0000"/>
                </a:solidFill>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sai</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spcBef>
                <a:spcPct val="0"/>
              </a:spcBef>
            </a:pPr>
            <a:endParaRPr lang="en-US" altLang="en-US" sz="3200" dirty="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3342703" y="5025485"/>
            <a:ext cx="2438330"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3625055" y="4069021"/>
            <a:ext cx="1733204"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4681" y="5457468"/>
            <a:ext cx="714375"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543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6002" y="5154122"/>
            <a:ext cx="873043"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1" y="3972260"/>
            <a:ext cx="873043"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81009" y="3437713"/>
            <a:ext cx="583484"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942422" y="3664879"/>
            <a:ext cx="660121" cy="843194"/>
          </a:xfrm>
          <a:prstGeom prst="rect">
            <a:avLst/>
          </a:prstGeom>
        </p:spPr>
      </p:pic>
      <p:sp>
        <p:nvSpPr>
          <p:cNvPr id="18" name="AutoShape 36"/>
          <p:cNvSpPr>
            <a:spLocks noChangeArrowheads="1"/>
          </p:cNvSpPr>
          <p:nvPr/>
        </p:nvSpPr>
        <p:spPr bwMode="auto">
          <a:xfrm>
            <a:off x="872351" y="1550491"/>
            <a:ext cx="32004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en-US" sz="1800" b="1" dirty="0">
                <a:solidFill>
                  <a:schemeClr val="bg1"/>
                </a:solidFill>
                <a:latin typeface="Times New Roman" panose="02020603050405020304" pitchFamily="18" charset="0"/>
                <a:cs typeface="Times New Roman" panose="02020603050405020304" pitchFamily="18" charset="0"/>
              </a:rPr>
              <a:t>      A</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sz="1800" b="1" dirty="0">
                <a:solidFill>
                  <a:schemeClr val="bg1"/>
                </a:solidFill>
                <a:latin typeface="Times New Roman" panose="02020603050405020304" pitchFamily="18" charset="0"/>
                <a:cs typeface="Times New Roman" panose="02020603050405020304" pitchFamily="18" charset="0"/>
              </a:rPr>
              <a:t>(x + 2y)</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 x</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+ 4xy + 4y</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a:t>
            </a:r>
            <a:endParaRPr lang="en-US" altLang="en-US" sz="1800" b="1" dirty="0">
              <a:solidFill>
                <a:schemeClr val="bg1"/>
              </a:solidFill>
              <a:latin typeface="Times New Roman" panose="02020603050405020304" pitchFamily="18" charset="0"/>
              <a:cs typeface="Times New Roman" panose="02020603050405020304" pitchFamily="18" charset="0"/>
            </a:endParaRPr>
          </a:p>
        </p:txBody>
      </p:sp>
      <p:sp>
        <p:nvSpPr>
          <p:cNvPr id="19" name="AutoShape 36"/>
          <p:cNvSpPr>
            <a:spLocks noChangeArrowheads="1"/>
          </p:cNvSpPr>
          <p:nvPr/>
        </p:nvSpPr>
        <p:spPr bwMode="auto">
          <a:xfrm>
            <a:off x="5142000" y="2950667"/>
            <a:ext cx="32004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None/>
            </a:pPr>
            <a:endParaRPr lang="en-US" sz="1800" b="1" dirty="0">
              <a:solidFill>
                <a:schemeClr val="bg1"/>
              </a:solidFill>
              <a:latin typeface="Times New Roman" panose="02020603050405020304" pitchFamily="18" charset="0"/>
              <a:cs typeface="Times New Roman" panose="02020603050405020304" pitchFamily="18" charset="0"/>
            </a:endParaRPr>
          </a:p>
          <a:p>
            <a:pPr algn="ctr">
              <a:buNone/>
            </a:pPr>
            <a:r>
              <a:rPr lang="en-US" sz="1800" b="1" dirty="0">
                <a:solidFill>
                  <a:schemeClr val="bg1"/>
                </a:solidFill>
                <a:latin typeface="Times New Roman" panose="02020603050405020304" pitchFamily="18" charset="0"/>
                <a:cs typeface="Times New Roman" panose="02020603050405020304" pitchFamily="18" charset="0"/>
              </a:rPr>
              <a:t>D</a:t>
            </a:r>
            <a:r>
              <a:rPr lang="en-US" altLang="en-US" sz="2800" b="1" dirty="0">
                <a:solidFill>
                  <a:schemeClr val="bg1"/>
                </a:solidFill>
                <a:latin typeface="Times New Roman" panose="02020603050405020304" pitchFamily="18" charset="0"/>
                <a:cs typeface="Times New Roman" panose="02020603050405020304" pitchFamily="18" charset="0"/>
              </a:rPr>
              <a:t>.</a:t>
            </a:r>
            <a:r>
              <a:rPr lang="en-US" sz="1800" b="1" dirty="0">
                <a:solidFill>
                  <a:schemeClr val="bg1"/>
                </a:solidFill>
                <a:latin typeface="Times New Roman" panose="02020603050405020304" pitchFamily="18" charset="0"/>
                <a:cs typeface="Times New Roman" panose="02020603050405020304" pitchFamily="18" charset="0"/>
              </a:rPr>
              <a:t>(x – 2y)</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 x</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 4y</a:t>
            </a:r>
            <a:r>
              <a:rPr lang="en-US" sz="1800" b="1" baseline="30000" dirty="0">
                <a:solidFill>
                  <a:schemeClr val="bg1"/>
                </a:solidFill>
                <a:latin typeface="Times New Roman" panose="02020603050405020304" pitchFamily="18" charset="0"/>
                <a:cs typeface="Times New Roman" panose="02020603050405020304" pitchFamily="18" charset="0"/>
              </a:rPr>
              <a:t>2</a:t>
            </a:r>
            <a:endParaRPr lang="en-US" sz="1800" dirty="0"/>
          </a:p>
          <a:p>
            <a:pPr algn="ctr">
              <a:buNone/>
            </a:pP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20" name="AutoShape 36"/>
          <p:cNvSpPr>
            <a:spLocks noChangeArrowheads="1"/>
          </p:cNvSpPr>
          <p:nvPr/>
        </p:nvSpPr>
        <p:spPr bwMode="auto">
          <a:xfrm>
            <a:off x="4955801" y="1550491"/>
            <a:ext cx="32004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endParaRPr lang="en-US" altLang="en-US" sz="1800" b="1" dirty="0">
              <a:solidFill>
                <a:schemeClr val="bg1"/>
              </a:solidFill>
              <a:latin typeface="Times New Roman" panose="02020603050405020304" pitchFamily="18" charset="0"/>
              <a:cs typeface="Times New Roman" panose="02020603050405020304" pitchFamily="18" charset="0"/>
            </a:endParaRPr>
          </a:p>
          <a:p>
            <a:pPr algn="ctr">
              <a:spcBef>
                <a:spcPct val="0"/>
              </a:spcBef>
              <a:buNone/>
            </a:pPr>
            <a:r>
              <a:rPr lang="en-US" altLang="en-US" sz="1800" b="1" dirty="0">
                <a:solidFill>
                  <a:schemeClr val="bg1"/>
                </a:solidFill>
                <a:latin typeface="Times New Roman" panose="02020603050405020304" pitchFamily="18" charset="0"/>
                <a:cs typeface="Times New Roman" panose="02020603050405020304" pitchFamily="18" charset="0"/>
              </a:rPr>
              <a:t>B</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sz="1800" b="1" dirty="0">
                <a:solidFill>
                  <a:schemeClr val="bg1"/>
                </a:solidFill>
                <a:latin typeface="Times New Roman" panose="02020603050405020304" pitchFamily="18" charset="0"/>
                <a:cs typeface="Times New Roman" panose="02020603050405020304" pitchFamily="18" charset="0"/>
              </a:rPr>
              <a:t>(x – 2y)</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 x</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 4xy + 4y</a:t>
            </a:r>
            <a:r>
              <a:rPr lang="en-US" sz="1800" b="1" baseline="30000" dirty="0">
                <a:solidFill>
                  <a:schemeClr val="bg1"/>
                </a:solidFill>
                <a:latin typeface="Times New Roman" panose="02020603050405020304" pitchFamily="18" charset="0"/>
                <a:cs typeface="Times New Roman" panose="02020603050405020304" pitchFamily="18" charset="0"/>
              </a:rPr>
              <a:t>2</a:t>
            </a:r>
            <a:endParaRPr lang="en-US" sz="1800" dirty="0">
              <a:solidFill>
                <a:schemeClr val="bg1"/>
              </a:solidFill>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sz="2800" b="1" dirty="0">
              <a:solidFill>
                <a:schemeClr val="bg1"/>
              </a:solidFill>
              <a:latin typeface="Times New Roman" panose="02020603050405020304" pitchFamily="18" charset="0"/>
              <a:cs typeface="Times New Roman" panose="02020603050405020304" pitchFamily="18" charset="0"/>
            </a:endParaRPr>
          </a:p>
        </p:txBody>
      </p:sp>
      <p:sp>
        <p:nvSpPr>
          <p:cNvPr id="21" name="AutoShape 36"/>
          <p:cNvSpPr>
            <a:spLocks noChangeArrowheads="1"/>
          </p:cNvSpPr>
          <p:nvPr/>
        </p:nvSpPr>
        <p:spPr bwMode="auto">
          <a:xfrm>
            <a:off x="865329" y="2926788"/>
            <a:ext cx="32004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endParaRPr lang="en-US" altLang="en-US" sz="1800" b="1" dirty="0">
              <a:solidFill>
                <a:schemeClr val="bg1"/>
              </a:solidFill>
              <a:latin typeface="Times New Roman" panose="02020603050405020304" pitchFamily="18" charset="0"/>
              <a:cs typeface="Times New Roman" panose="02020603050405020304" pitchFamily="18" charset="0"/>
            </a:endParaRPr>
          </a:p>
          <a:p>
            <a:pPr algn="ctr">
              <a:spcBef>
                <a:spcPct val="0"/>
              </a:spcBef>
              <a:buNone/>
            </a:pPr>
            <a:r>
              <a:rPr lang="en-US" altLang="en-US" sz="1800" b="1" dirty="0">
                <a:solidFill>
                  <a:schemeClr val="bg1"/>
                </a:solidFill>
                <a:latin typeface="Times New Roman" panose="02020603050405020304" pitchFamily="18" charset="0"/>
                <a:cs typeface="Times New Roman" panose="02020603050405020304" pitchFamily="18" charset="0"/>
              </a:rPr>
              <a:t>C</a:t>
            </a:r>
            <a:r>
              <a:rPr lang="en-US" sz="1800" b="1" dirty="0">
                <a:solidFill>
                  <a:schemeClr val="bg1"/>
                </a:solidFill>
                <a:latin typeface="Times New Roman" panose="02020603050405020304" pitchFamily="18" charset="0"/>
                <a:cs typeface="Times New Roman" panose="02020603050405020304" pitchFamily="18" charset="0"/>
              </a:rPr>
              <a:t> . (x – 2y)(x + 2y) = x</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 4y</a:t>
            </a:r>
            <a:r>
              <a:rPr lang="en-US" sz="1800" b="1" baseline="30000" dirty="0">
                <a:solidFill>
                  <a:schemeClr val="bg1"/>
                </a:solidFill>
                <a:latin typeface="Times New Roman" panose="02020603050405020304" pitchFamily="18" charset="0"/>
                <a:cs typeface="Times New Roman" panose="02020603050405020304" pitchFamily="18" charset="0"/>
              </a:rPr>
              <a:t>2</a:t>
            </a:r>
            <a:endParaRPr lang="en-US" sz="1800" dirty="0">
              <a:solidFill>
                <a:schemeClr val="bg1"/>
              </a:solidFill>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3046601"/>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500" fill="hold"/>
                                        <p:tgtEl>
                                          <p:spTgt spid="20"/>
                                        </p:tgtEl>
                                        <p:attrNameLst>
                                          <p:attrName>fillcolor</p:attrName>
                                        </p:attrNameLst>
                                      </p:cBhvr>
                                      <p:to>
                                        <a:srgbClr val="FC4122"/>
                                      </p:to>
                                    </p:animClr>
                                    <p:set>
                                      <p:cBhvr>
                                        <p:cTn id="15" dur="500" fill="hold"/>
                                        <p:tgtEl>
                                          <p:spTgt spid="20"/>
                                        </p:tgtEl>
                                        <p:attrNameLst>
                                          <p:attrName>fill.type</p:attrName>
                                        </p:attrNameLst>
                                      </p:cBhvr>
                                      <p:to>
                                        <p:strVal val="solid"/>
                                      </p:to>
                                    </p:set>
                                    <p:set>
                                      <p:cBhvr>
                                        <p:cTn id="16" dur="500" fill="hold"/>
                                        <p:tgtEl>
                                          <p:spTgt spid="20"/>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TT_sai.wav"/>
                                        </p:tgtEl>
                                      </p:cMediaNode>
                                    </p:audio>
                                  </p:sub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19"/>
                                        </p:tgtEl>
                                        <p:attrNameLst>
                                          <p:attrName>fillcolor</p:attrName>
                                        </p:attrNameLst>
                                      </p:cBhvr>
                                      <p:to>
                                        <a:srgbClr val="77E23C"/>
                                      </p:to>
                                    </p:animClr>
                                    <p:set>
                                      <p:cBhvr>
                                        <p:cTn id="22" dur="500" fill="hold"/>
                                        <p:tgtEl>
                                          <p:spTgt spid="19"/>
                                        </p:tgtEl>
                                        <p:attrNameLst>
                                          <p:attrName>fill.type</p:attrName>
                                        </p:attrNameLst>
                                      </p:cBhvr>
                                      <p:to>
                                        <p:strVal val="solid"/>
                                      </p:to>
                                    </p:set>
                                    <p:set>
                                      <p:cBhvr>
                                        <p:cTn id="23" dur="500" fill="hold"/>
                                        <p:tgtEl>
                                          <p:spTgt spid="1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VCNV_ô_chữ_được_mở.wav"/>
                                        </p:tgtEl>
                                      </p:cMediaNode>
                                    </p:audio>
                                  </p:subTnLst>
                                </p:cTn>
                              </p:par>
                            </p:childTnLst>
                          </p:cTn>
                        </p:par>
                      </p:childTnLst>
                    </p:cTn>
                  </p:par>
                </p:childTnLst>
              </p:cTn>
              <p:nextCondLst>
                <p:cond evt="onClick" delay="0">
                  <p:tgtEl>
                    <p:spTgt spid="19"/>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1"/>
                                        </p:tgtEl>
                                        <p:attrNameLst>
                                          <p:attrName>fillcolor</p:attrName>
                                        </p:attrNameLst>
                                      </p:cBhvr>
                                      <p:to>
                                        <a:srgbClr val="FC4122"/>
                                      </p:to>
                                    </p:animClr>
                                    <p:set>
                                      <p:cBhvr>
                                        <p:cTn id="29" dur="500" fill="hold"/>
                                        <p:tgtEl>
                                          <p:spTgt spid="21"/>
                                        </p:tgtEl>
                                        <p:attrNameLst>
                                          <p:attrName>fill.type</p:attrName>
                                        </p:attrNameLst>
                                      </p:cBhvr>
                                      <p:to>
                                        <p:strVal val="solid"/>
                                      </p:to>
                                    </p:set>
                                    <p:set>
                                      <p:cBhvr>
                                        <p:cTn id="30" dur="500" fill="hold"/>
                                        <p:tgtEl>
                                          <p:spTgt spid="2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TT_sai.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1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8"/>
                                        </p:tgtEl>
                                        <p:attrNameLst>
                                          <p:attrName>fillcolor</p:attrName>
                                        </p:attrNameLst>
                                      </p:cBhvr>
                                      <p:to>
                                        <a:srgbClr val="FC4122"/>
                                      </p:to>
                                    </p:animClr>
                                    <p:set>
                                      <p:cBhvr>
                                        <p:cTn id="36" dur="500" fill="hold"/>
                                        <p:tgtEl>
                                          <p:spTgt spid="18"/>
                                        </p:tgtEl>
                                        <p:attrNameLst>
                                          <p:attrName>fill.type</p:attrName>
                                        </p:attrNameLst>
                                      </p:cBhvr>
                                      <p:to>
                                        <p:strVal val="solid"/>
                                      </p:to>
                                    </p:set>
                                    <p:set>
                                      <p:cBhvr>
                                        <p:cTn id="37" dur="500" fill="hold"/>
                                        <p:tgtEl>
                                          <p:spTgt spid="1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TT_sai.wav"/>
                                        </p:tgtEl>
                                      </p:cMediaNode>
                                    </p:audio>
                                  </p:subTnLst>
                                </p:cTn>
                              </p:par>
                            </p:childTnLst>
                          </p:cTn>
                        </p:par>
                      </p:childTnLst>
                    </p:cTn>
                  </p:par>
                </p:childTnLst>
              </p:cTn>
              <p:nextCondLst>
                <p:cond evt="onClick" delay="0">
                  <p:tgtEl>
                    <p:spTgt spid="18"/>
                  </p:tgtEl>
                </p:cond>
              </p:nextCondLst>
            </p:seq>
          </p:childTnLst>
        </p:cTn>
      </p:par>
    </p:tnLst>
    <p:bldLst>
      <p:bldP spid="2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2228" y="-50426"/>
            <a:ext cx="1456072"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939739" y="304800"/>
            <a:ext cx="6572416" cy="768642"/>
          </a:xfrm>
          <a:prstGeom prst="foldedCorner">
            <a:avLst/>
          </a:prstGeom>
          <a:solidFill>
            <a:srgbClr val="CC00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US" altLang="en-US" sz="3200" b="1" dirty="0">
              <a:solidFill>
                <a:srgbClr val="FF0000"/>
              </a:solidFill>
              <a:latin typeface="Times New Roman" pitchFamily="18" charset="0"/>
              <a:cs typeface="Times New Roman" pitchFamily="18" charset="0"/>
            </a:endParaRPr>
          </a:p>
          <a:p>
            <a:pPr>
              <a:spcBef>
                <a:spcPct val="0"/>
              </a:spcBef>
            </a:pPr>
            <a:r>
              <a:rPr lang="en-US" altLang="en-US" sz="3200" b="1" dirty="0" err="1">
                <a:solidFill>
                  <a:srgbClr val="FF0000"/>
                </a:solidFill>
                <a:latin typeface="Times New Roman" pitchFamily="18" charset="0"/>
                <a:cs typeface="Times New Roman" pitchFamily="18" charset="0"/>
              </a:rPr>
              <a:t>Câu</a:t>
            </a:r>
            <a:r>
              <a:rPr lang="en-US" altLang="en-US" sz="3200" b="1" dirty="0">
                <a:solidFill>
                  <a:srgbClr val="FF0000"/>
                </a:solidFill>
                <a:latin typeface="Times New Roman" pitchFamily="18" charset="0"/>
                <a:cs typeface="Times New Roman" pitchFamily="18" charset="0"/>
              </a:rPr>
              <a:t> 4</a:t>
            </a:r>
            <a:r>
              <a:rPr lang="en-US" altLang="en-US" sz="2800" b="1" dirty="0">
                <a:solidFill>
                  <a:srgbClr val="FF0000"/>
                </a:solidFill>
                <a:latin typeface="Times New Roman" pitchFamily="18" charset="0"/>
                <a:cs typeface="Times New Roman" pitchFamily="18" charset="0"/>
              </a:rPr>
              <a:t>:  </a:t>
            </a: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sai</a:t>
            </a:r>
            <a:r>
              <a:rPr lang="en-US" b="1" dirty="0"/>
              <a:t>.</a:t>
            </a:r>
            <a:endParaRPr lang="en-US" dirty="0"/>
          </a:p>
          <a:p>
            <a:pPr>
              <a:spcBef>
                <a:spcPct val="0"/>
              </a:spcBef>
            </a:pPr>
            <a:endParaRPr lang="en-US" altLang="en-US" sz="3200" dirty="0">
              <a:solidFill>
                <a:schemeClr val="tx1"/>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3342703" y="5025485"/>
            <a:ext cx="2438330"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3625055" y="4069021"/>
            <a:ext cx="1733204"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4681" y="5457468"/>
            <a:ext cx="714375"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543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6002" y="5154122"/>
            <a:ext cx="873043"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1" y="3972260"/>
            <a:ext cx="873043"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81009" y="3437713"/>
            <a:ext cx="583484"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942422" y="3664879"/>
            <a:ext cx="660121" cy="843194"/>
          </a:xfrm>
          <a:prstGeom prst="rect">
            <a:avLst/>
          </a:prstGeom>
        </p:spPr>
      </p:pic>
      <p:sp>
        <p:nvSpPr>
          <p:cNvPr id="19" name="AutoShape 36"/>
          <p:cNvSpPr>
            <a:spLocks noChangeArrowheads="1"/>
          </p:cNvSpPr>
          <p:nvPr/>
        </p:nvSpPr>
        <p:spPr bwMode="auto">
          <a:xfrm>
            <a:off x="872351" y="2082027"/>
            <a:ext cx="32004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en-US" sz="1800" b="1" dirty="0">
                <a:solidFill>
                  <a:schemeClr val="bg1"/>
                </a:solidFill>
                <a:latin typeface="Times New Roman" panose="02020603050405020304" pitchFamily="18" charset="0"/>
                <a:cs typeface="Times New Roman" panose="02020603050405020304" pitchFamily="18" charset="0"/>
              </a:rPr>
              <a:t>     A.</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sz="1800" b="1" dirty="0">
                <a:solidFill>
                  <a:schemeClr val="bg1"/>
                </a:solidFill>
                <a:latin typeface="Times New Roman" panose="02020603050405020304" pitchFamily="18" charset="0"/>
                <a:cs typeface="Times New Roman" panose="02020603050405020304" pitchFamily="18" charset="0"/>
              </a:rPr>
              <a:t>(x + y)</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 (x + y)(x + y)       </a:t>
            </a:r>
            <a:endParaRPr lang="en-US" altLang="en-US" sz="1800" b="1" dirty="0">
              <a:solidFill>
                <a:schemeClr val="bg1"/>
              </a:solidFill>
              <a:latin typeface="Times New Roman" panose="02020603050405020304" pitchFamily="18" charset="0"/>
              <a:cs typeface="Times New Roman" panose="02020603050405020304" pitchFamily="18" charset="0"/>
            </a:endParaRPr>
          </a:p>
        </p:txBody>
      </p:sp>
      <p:sp>
        <p:nvSpPr>
          <p:cNvPr id="20" name="AutoShape 36"/>
          <p:cNvSpPr>
            <a:spLocks noChangeArrowheads="1"/>
          </p:cNvSpPr>
          <p:nvPr/>
        </p:nvSpPr>
        <p:spPr bwMode="auto">
          <a:xfrm>
            <a:off x="923091" y="3437713"/>
            <a:ext cx="32004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en-US" sz="1800" b="1" dirty="0">
                <a:solidFill>
                  <a:schemeClr val="bg1"/>
                </a:solidFill>
                <a:latin typeface="Times New Roman" panose="02020603050405020304" pitchFamily="18" charset="0"/>
                <a:cs typeface="Times New Roman" panose="02020603050405020304" pitchFamily="18" charset="0"/>
              </a:rPr>
              <a:t>C. </a:t>
            </a:r>
            <a:r>
              <a:rPr lang="en-US" sz="1800" b="1" dirty="0">
                <a:solidFill>
                  <a:schemeClr val="bg1"/>
                </a:solidFill>
                <a:latin typeface="Times New Roman" panose="02020603050405020304" pitchFamily="18" charset="0"/>
                <a:cs typeface="Times New Roman" panose="02020603050405020304" pitchFamily="18" charset="0"/>
              </a:rPr>
              <a:t>(x + y)(x + y) = y</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 x</a:t>
            </a:r>
            <a:r>
              <a:rPr lang="en-US" sz="1800" b="1" baseline="30000" dirty="0">
                <a:solidFill>
                  <a:schemeClr val="bg1"/>
                </a:solidFill>
                <a:latin typeface="Times New Roman" panose="02020603050405020304" pitchFamily="18" charset="0"/>
                <a:cs typeface="Times New Roman" panose="02020603050405020304" pitchFamily="18" charset="0"/>
              </a:rPr>
              <a:t>2</a:t>
            </a:r>
            <a:endParaRPr lang="en-US" altLang="en-US" sz="1800" b="1" dirty="0">
              <a:solidFill>
                <a:schemeClr val="bg1"/>
              </a:solidFill>
              <a:latin typeface="Times New Roman" panose="02020603050405020304" pitchFamily="18" charset="0"/>
              <a:cs typeface="Times New Roman" panose="02020603050405020304" pitchFamily="18" charset="0"/>
            </a:endParaRPr>
          </a:p>
        </p:txBody>
      </p:sp>
      <p:sp>
        <p:nvSpPr>
          <p:cNvPr id="21" name="AutoShape 36"/>
          <p:cNvSpPr>
            <a:spLocks noChangeArrowheads="1"/>
          </p:cNvSpPr>
          <p:nvPr/>
        </p:nvSpPr>
        <p:spPr bwMode="auto">
          <a:xfrm>
            <a:off x="5539661" y="2076341"/>
            <a:ext cx="32004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en-US" sz="1800" b="1" dirty="0">
                <a:solidFill>
                  <a:schemeClr val="bg1"/>
                </a:solidFill>
                <a:latin typeface="Times New Roman" panose="02020603050405020304" pitchFamily="18" charset="0"/>
                <a:cs typeface="Times New Roman" panose="02020603050405020304" pitchFamily="18" charset="0"/>
              </a:rPr>
              <a:t>B. </a:t>
            </a:r>
            <a:r>
              <a:rPr lang="en-US" sz="1800" b="1" dirty="0">
                <a:solidFill>
                  <a:schemeClr val="bg1"/>
                </a:solidFill>
                <a:latin typeface="Times New Roman" panose="02020603050405020304" pitchFamily="18" charset="0"/>
                <a:cs typeface="Times New Roman" panose="02020603050405020304" pitchFamily="18" charset="0"/>
              </a:rPr>
              <a:t>x</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 y</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 (x + y)(x – y)</a:t>
            </a:r>
            <a:endParaRPr lang="en-US" altLang="en-US" sz="1800" b="1" dirty="0">
              <a:solidFill>
                <a:schemeClr val="bg1"/>
              </a:solidFill>
              <a:latin typeface="Times New Roman" panose="02020603050405020304" pitchFamily="18" charset="0"/>
              <a:cs typeface="Times New Roman" panose="02020603050405020304" pitchFamily="18" charset="0"/>
            </a:endParaRPr>
          </a:p>
        </p:txBody>
      </p:sp>
      <p:sp>
        <p:nvSpPr>
          <p:cNvPr id="22" name="AutoShape 36"/>
          <p:cNvSpPr>
            <a:spLocks noChangeArrowheads="1"/>
          </p:cNvSpPr>
          <p:nvPr/>
        </p:nvSpPr>
        <p:spPr bwMode="auto">
          <a:xfrm>
            <a:off x="5653221" y="3437713"/>
            <a:ext cx="32004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None/>
            </a:pPr>
            <a:r>
              <a:rPr lang="en-US" sz="1800" b="1" dirty="0">
                <a:solidFill>
                  <a:schemeClr val="bg1"/>
                </a:solidFill>
                <a:latin typeface="Times New Roman" panose="02020603050405020304" pitchFamily="18" charset="0"/>
                <a:cs typeface="Times New Roman" panose="02020603050405020304" pitchFamily="18" charset="0"/>
              </a:rPr>
              <a:t>D. (-x – y)</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 (-x)</a:t>
            </a:r>
            <a:r>
              <a:rPr lang="en-US" sz="1800" b="1" baseline="30000" dirty="0">
                <a:solidFill>
                  <a:schemeClr val="bg1"/>
                </a:solidFill>
                <a:latin typeface="Times New Roman" panose="02020603050405020304" pitchFamily="18" charset="0"/>
                <a:cs typeface="Times New Roman" panose="02020603050405020304" pitchFamily="18" charset="0"/>
              </a:rPr>
              <a:t>2</a:t>
            </a:r>
            <a:r>
              <a:rPr lang="en-US" sz="1800" b="1" dirty="0">
                <a:solidFill>
                  <a:schemeClr val="bg1"/>
                </a:solidFill>
                <a:latin typeface="Times New Roman" panose="02020603050405020304" pitchFamily="18" charset="0"/>
                <a:cs typeface="Times New Roman" panose="02020603050405020304" pitchFamily="18" charset="0"/>
              </a:rPr>
              <a:t> – 2(-x)y + y</a:t>
            </a:r>
            <a:r>
              <a:rPr lang="en-US" sz="1800" b="1" baseline="30000" dirty="0">
                <a:solidFill>
                  <a:schemeClr val="bg1"/>
                </a:solidFill>
                <a:latin typeface="Times New Roman" panose="02020603050405020304" pitchFamily="18" charset="0"/>
                <a:cs typeface="Times New Roman" panose="02020603050405020304" pitchFamily="18" charset="0"/>
              </a:rPr>
              <a:t>2</a:t>
            </a: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8D7AA0A-4938-3C4C-7BD5-EF3FDBE2BFF8}"/>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42656628"/>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3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1"/>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500" fill="hold"/>
                                        <p:tgtEl>
                                          <p:spTgt spid="21"/>
                                        </p:tgtEl>
                                        <p:attrNameLst>
                                          <p:attrName>fillcolor</p:attrName>
                                        </p:attrNameLst>
                                      </p:cBhvr>
                                      <p:to>
                                        <a:srgbClr val="FC4122"/>
                                      </p:to>
                                    </p:animClr>
                                    <p:set>
                                      <p:cBhvr>
                                        <p:cTn id="15" dur="500" fill="hold"/>
                                        <p:tgtEl>
                                          <p:spTgt spid="21"/>
                                        </p:tgtEl>
                                        <p:attrNameLst>
                                          <p:attrName>fill.type</p:attrName>
                                        </p:attrNameLst>
                                      </p:cBhvr>
                                      <p:to>
                                        <p:strVal val="solid"/>
                                      </p:to>
                                    </p:set>
                                    <p:set>
                                      <p:cBhvr>
                                        <p:cTn id="16" dur="500" fill="hold"/>
                                        <p:tgtEl>
                                          <p:spTgt spid="21"/>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TT_sai.wav"/>
                                        </p:tgtEl>
                                      </p:cMediaNode>
                                    </p:audio>
                                  </p:subTnLst>
                                </p:cTn>
                              </p:par>
                            </p:childTnLst>
                          </p:cTn>
                        </p:par>
                      </p:childTnLst>
                    </p:cTn>
                  </p:par>
                </p:childTnLst>
              </p:cTn>
              <p:nextCondLst>
                <p:cond evt="onClick" delay="0">
                  <p:tgtEl>
                    <p:spTgt spid="21"/>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20"/>
                                        </p:tgtEl>
                                        <p:attrNameLst>
                                          <p:attrName>fillcolor</p:attrName>
                                        </p:attrNameLst>
                                      </p:cBhvr>
                                      <p:to>
                                        <a:srgbClr val="77E23C"/>
                                      </p:to>
                                    </p:animClr>
                                    <p:set>
                                      <p:cBhvr>
                                        <p:cTn id="22" dur="500" fill="hold"/>
                                        <p:tgtEl>
                                          <p:spTgt spid="20"/>
                                        </p:tgtEl>
                                        <p:attrNameLst>
                                          <p:attrName>fill.type</p:attrName>
                                        </p:attrNameLst>
                                      </p:cBhvr>
                                      <p:to>
                                        <p:strVal val="solid"/>
                                      </p:to>
                                    </p:set>
                                    <p:set>
                                      <p:cBhvr>
                                        <p:cTn id="23" dur="500" fill="hold"/>
                                        <p:tgtEl>
                                          <p:spTgt spid="20"/>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KĐ_hoàn_thành.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2"/>
                                        </p:tgtEl>
                                        <p:attrNameLst>
                                          <p:attrName>fillcolor</p:attrName>
                                        </p:attrNameLst>
                                      </p:cBhvr>
                                      <p:to>
                                        <a:srgbClr val="FC4122"/>
                                      </p:to>
                                    </p:animClr>
                                    <p:set>
                                      <p:cBhvr>
                                        <p:cTn id="29" dur="500" fill="hold"/>
                                        <p:tgtEl>
                                          <p:spTgt spid="22"/>
                                        </p:tgtEl>
                                        <p:attrNameLst>
                                          <p:attrName>fill.type</p:attrName>
                                        </p:attrNameLst>
                                      </p:cBhvr>
                                      <p:to>
                                        <p:strVal val="solid"/>
                                      </p:to>
                                    </p:set>
                                    <p:set>
                                      <p:cBhvr>
                                        <p:cTn id="30" dur="500" fill="hold"/>
                                        <p:tgtEl>
                                          <p:spTgt spid="2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TT_sai.wav"/>
                                        </p:tgtEl>
                                      </p:cMediaNode>
                                    </p:audio>
                                  </p:subTnLst>
                                </p:cTn>
                              </p:par>
                            </p:childTnLst>
                          </p:cTn>
                        </p:par>
                      </p:childTnLst>
                    </p:cTn>
                  </p:par>
                </p:childTnLst>
              </p:cTn>
              <p:nextCondLst>
                <p:cond evt="onClick" delay="0">
                  <p:tgtEl>
                    <p:spTgt spid="22"/>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9"/>
                                        </p:tgtEl>
                                        <p:attrNameLst>
                                          <p:attrName>fillcolor</p:attrName>
                                        </p:attrNameLst>
                                      </p:cBhvr>
                                      <p:to>
                                        <a:srgbClr val="FC4122"/>
                                      </p:to>
                                    </p:animClr>
                                    <p:set>
                                      <p:cBhvr>
                                        <p:cTn id="36" dur="500" fill="hold"/>
                                        <p:tgtEl>
                                          <p:spTgt spid="19"/>
                                        </p:tgtEl>
                                        <p:attrNameLst>
                                          <p:attrName>fill.type</p:attrName>
                                        </p:attrNameLst>
                                      </p:cBhvr>
                                      <p:to>
                                        <p:strVal val="solid"/>
                                      </p:to>
                                    </p:set>
                                    <p:set>
                                      <p:cBhvr>
                                        <p:cTn id="37" dur="500" fill="hold"/>
                                        <p:tgtEl>
                                          <p:spTgt spid="19"/>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TT_sai.wav"/>
                                        </p:tgtEl>
                                      </p:cMediaNode>
                                    </p:audio>
                                  </p:subTnLst>
                                </p:cTn>
                              </p:par>
                            </p:childTnLst>
                          </p:cTn>
                        </p:par>
                      </p:childTnLst>
                    </p:cTn>
                  </p:par>
                </p:childTnLst>
              </p:cTn>
              <p:nextCondLst>
                <p:cond evt="onClick" delay="0">
                  <p:tgtEl>
                    <p:spTgt spid="19"/>
                  </p:tgtEl>
                </p:cond>
              </p:nextCondLst>
            </p:seq>
          </p:childTnLst>
        </p:cTn>
      </p:par>
    </p:tnLst>
    <p:bldLst>
      <p:bldP spid="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01039" y="-50426"/>
            <a:ext cx="1456072" cy="185660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772093" y="275772"/>
            <a:ext cx="7528946" cy="867228"/>
          </a:xfrm>
          <a:prstGeom prst="foldedCorner">
            <a:avLst/>
          </a:prstGeom>
          <a:solidFill>
            <a:srgbClr val="CC00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endParaRPr lang="en-US" altLang="en-US" sz="3200" b="1" dirty="0">
              <a:solidFill>
                <a:srgbClr val="FF0000"/>
              </a:solidFill>
              <a:latin typeface="Times New Roman" pitchFamily="18" charset="0"/>
              <a:cs typeface="Times New Roman" pitchFamily="18" charset="0"/>
            </a:endParaRPr>
          </a:p>
          <a:p>
            <a:pPr>
              <a:spcBef>
                <a:spcPct val="0"/>
              </a:spcBef>
            </a:pPr>
            <a:r>
              <a:rPr lang="en-US" altLang="en-US" sz="3200" b="1" dirty="0" err="1">
                <a:solidFill>
                  <a:srgbClr val="FF0000"/>
                </a:solidFill>
                <a:latin typeface="Times New Roman" pitchFamily="18" charset="0"/>
                <a:cs typeface="Times New Roman" pitchFamily="18" charset="0"/>
              </a:rPr>
              <a:t>Câu</a:t>
            </a:r>
            <a:r>
              <a:rPr lang="en-US" altLang="en-US" sz="3200" b="1" dirty="0">
                <a:solidFill>
                  <a:srgbClr val="FF0000"/>
                </a:solidFill>
                <a:latin typeface="Times New Roman" pitchFamily="18" charset="0"/>
                <a:cs typeface="Times New Roman" pitchFamily="18" charset="0"/>
              </a:rPr>
              <a:t> 5: </a:t>
            </a:r>
            <a:r>
              <a:rPr lang="en-US" sz="2400" b="1" dirty="0" err="1">
                <a:latin typeface="Times New Roman" panose="02020603050405020304" pitchFamily="18" charset="0"/>
                <a:cs typeface="Times New Roman" panose="02020603050405020304" pitchFamily="18" charset="0"/>
              </a:rPr>
              <a:t>Khai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triển</a:t>
            </a:r>
            <a:r>
              <a:rPr lang="en-US" sz="2400" b="1" dirty="0">
                <a:latin typeface="Times New Roman" panose="02020603050405020304" pitchFamily="18" charset="0"/>
                <a:cs typeface="Times New Roman" panose="02020603050405020304" pitchFamily="18" charset="0"/>
              </a:rPr>
              <a:t> 4x</a:t>
            </a:r>
            <a:r>
              <a:rPr lang="en-US" sz="2400" b="1" baseline="30000" dirty="0">
                <a:latin typeface="Times New Roman" panose="02020603050405020304" pitchFamily="18" charset="0"/>
                <a:cs typeface="Times New Roman" panose="02020603050405020304" pitchFamily="18" charset="0"/>
              </a:rPr>
              <a:t>2</a:t>
            </a:r>
            <a:r>
              <a:rPr lang="en-US" sz="2400" b="1" dirty="0">
                <a:latin typeface="Times New Roman" panose="02020603050405020304" pitchFamily="18" charset="0"/>
                <a:cs typeface="Times New Roman" panose="02020603050405020304" pitchFamily="18" charset="0"/>
              </a:rPr>
              <a:t> – 25y</a:t>
            </a:r>
            <a:r>
              <a:rPr lang="en-US" sz="2400" b="1" baseline="30000" dirty="0">
                <a:latin typeface="Times New Roman" panose="02020603050405020304" pitchFamily="18" charset="0"/>
                <a:cs typeface="Times New Roman" panose="02020603050405020304" pitchFamily="18" charset="0"/>
              </a:rPr>
              <a:t>2</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hằng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đẳng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ta </a:t>
            </a:r>
            <a:r>
              <a:rPr lang="en-US" sz="2400" b="1" dirty="0" err="1">
                <a:latin typeface="Times New Roman" panose="02020603050405020304" pitchFamily="18" charset="0"/>
                <a:cs typeface="Times New Roman" panose="02020603050405020304" pitchFamily="18" charset="0"/>
              </a:rPr>
              <a:t>được</a:t>
            </a:r>
            <a:endParaRPr lang="en-US" sz="2400" dirty="0">
              <a:latin typeface="Times New Roman" panose="02020603050405020304" pitchFamily="18" charset="0"/>
              <a:cs typeface="Times New Roman" panose="02020603050405020304" pitchFamily="18" charset="0"/>
            </a:endParaRPr>
          </a:p>
          <a:p>
            <a:pPr>
              <a:spcBef>
                <a:spcPct val="0"/>
              </a:spcBef>
            </a:pPr>
            <a:endParaRPr lang="en-US" sz="3200" dirty="0">
              <a:solidFill>
                <a:schemeClr val="tx1"/>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3342703" y="5025485"/>
            <a:ext cx="2438330"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3676823" y="3790874"/>
            <a:ext cx="1733204"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4681" y="5457468"/>
            <a:ext cx="714375"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543426" y="4194326"/>
            <a:ext cx="115805"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6002" y="5154122"/>
            <a:ext cx="873043"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1" y="3972260"/>
            <a:ext cx="873043"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81009" y="3437713"/>
            <a:ext cx="583484"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942422" y="3664879"/>
            <a:ext cx="660121" cy="843194"/>
          </a:xfrm>
          <a:prstGeom prst="rect">
            <a:avLst/>
          </a:prstGeom>
        </p:spPr>
      </p:pic>
      <p:sp>
        <p:nvSpPr>
          <p:cNvPr id="18" name="AutoShape 36"/>
          <p:cNvSpPr>
            <a:spLocks noChangeArrowheads="1"/>
          </p:cNvSpPr>
          <p:nvPr/>
        </p:nvSpPr>
        <p:spPr bwMode="auto">
          <a:xfrm>
            <a:off x="1196296" y="1844318"/>
            <a:ext cx="32004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endParaRPr lang="en-US" altLang="en-US" sz="1800" b="1" dirty="0">
              <a:solidFill>
                <a:schemeClr val="bg1"/>
              </a:solidFill>
              <a:latin typeface="Times New Roman" panose="02020603050405020304" pitchFamily="18" charset="0"/>
              <a:cs typeface="Times New Roman" panose="02020603050405020304" pitchFamily="18" charset="0"/>
            </a:endParaRPr>
          </a:p>
          <a:p>
            <a:pPr algn="ctr">
              <a:spcBef>
                <a:spcPct val="0"/>
              </a:spcBef>
              <a:buNone/>
            </a:pPr>
            <a:r>
              <a:rPr lang="en-US" altLang="en-US" sz="1800" b="1" dirty="0">
                <a:solidFill>
                  <a:schemeClr val="bg1"/>
                </a:solidFill>
                <a:latin typeface="Times New Roman" panose="02020603050405020304" pitchFamily="18" charset="0"/>
                <a:cs typeface="Times New Roman" panose="02020603050405020304" pitchFamily="18" charset="0"/>
              </a:rPr>
              <a:t>A. </a:t>
            </a:r>
            <a:r>
              <a:rPr lang="en-US" sz="1800" b="1" dirty="0">
                <a:solidFill>
                  <a:schemeClr val="bg1"/>
                </a:solidFill>
                <a:latin typeface="Times New Roman" panose="02020603050405020304" pitchFamily="18" charset="0"/>
                <a:cs typeface="Times New Roman" panose="02020603050405020304" pitchFamily="18" charset="0"/>
              </a:rPr>
              <a:t>(4x – 5y)(4x + 5y)</a:t>
            </a:r>
            <a:endParaRPr lang="en-US" sz="1800" dirty="0">
              <a:solidFill>
                <a:schemeClr val="bg1"/>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en-US" sz="1800" b="1" dirty="0">
              <a:solidFill>
                <a:schemeClr val="bg1"/>
              </a:solidFill>
              <a:latin typeface="Times New Roman" panose="02020603050405020304" pitchFamily="18" charset="0"/>
              <a:cs typeface="Times New Roman" panose="02020603050405020304" pitchFamily="18" charset="0"/>
            </a:endParaRPr>
          </a:p>
        </p:txBody>
      </p:sp>
      <p:sp>
        <p:nvSpPr>
          <p:cNvPr id="19" name="AutoShape 36"/>
          <p:cNvSpPr>
            <a:spLocks noChangeArrowheads="1"/>
          </p:cNvSpPr>
          <p:nvPr/>
        </p:nvSpPr>
        <p:spPr bwMode="auto">
          <a:xfrm>
            <a:off x="1156969" y="3323452"/>
            <a:ext cx="32004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en-US" sz="1800" b="1" dirty="0">
                <a:solidFill>
                  <a:schemeClr val="bg1"/>
                </a:solidFill>
                <a:latin typeface="Times New Roman" panose="02020603050405020304" pitchFamily="18" charset="0"/>
                <a:cs typeface="Times New Roman" panose="02020603050405020304" pitchFamily="18" charset="0"/>
              </a:rPr>
              <a:t>C. </a:t>
            </a:r>
            <a:r>
              <a:rPr lang="en-US" sz="1800" b="1" dirty="0">
                <a:solidFill>
                  <a:schemeClr val="bg1"/>
                </a:solidFill>
                <a:latin typeface="Times New Roman" panose="02020603050405020304" pitchFamily="18" charset="0"/>
                <a:cs typeface="Times New Roman" panose="02020603050405020304" pitchFamily="18" charset="0"/>
              </a:rPr>
              <a:t>(2x – 5y)</a:t>
            </a:r>
            <a:r>
              <a:rPr lang="en-US" sz="1800" b="1" baseline="30000" dirty="0">
                <a:solidFill>
                  <a:schemeClr val="bg1"/>
                </a:solidFill>
                <a:latin typeface="Times New Roman" panose="02020603050405020304" pitchFamily="18" charset="0"/>
                <a:cs typeface="Times New Roman" panose="02020603050405020304" pitchFamily="18" charset="0"/>
              </a:rPr>
              <a:t>2</a:t>
            </a:r>
            <a:endParaRPr lang="en-US" sz="1800" dirty="0">
              <a:solidFill>
                <a:schemeClr val="bg1"/>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en-US" sz="1800" b="1" dirty="0">
              <a:solidFill>
                <a:schemeClr val="bg1"/>
              </a:solidFill>
              <a:latin typeface="Times New Roman" panose="02020603050405020304" pitchFamily="18" charset="0"/>
              <a:cs typeface="Times New Roman" panose="02020603050405020304" pitchFamily="18" charset="0"/>
            </a:endParaRPr>
          </a:p>
        </p:txBody>
      </p:sp>
      <p:sp>
        <p:nvSpPr>
          <p:cNvPr id="20" name="AutoShape 36"/>
          <p:cNvSpPr>
            <a:spLocks noChangeArrowheads="1"/>
          </p:cNvSpPr>
          <p:nvPr/>
        </p:nvSpPr>
        <p:spPr bwMode="auto">
          <a:xfrm>
            <a:off x="5422079" y="1844318"/>
            <a:ext cx="32004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endParaRPr lang="en-US" altLang="en-US" sz="1800" b="1" dirty="0">
              <a:solidFill>
                <a:schemeClr val="bg1"/>
              </a:solidFill>
              <a:latin typeface="Times New Roman" panose="02020603050405020304" pitchFamily="18" charset="0"/>
              <a:cs typeface="Times New Roman" panose="02020603050405020304" pitchFamily="18" charset="0"/>
            </a:endParaRPr>
          </a:p>
          <a:p>
            <a:pPr>
              <a:buNone/>
            </a:pPr>
            <a:r>
              <a:rPr lang="en-US" altLang="en-US" sz="1800" b="1" dirty="0">
                <a:solidFill>
                  <a:schemeClr val="bg1"/>
                </a:solidFill>
                <a:latin typeface="Times New Roman" panose="02020603050405020304" pitchFamily="18" charset="0"/>
                <a:cs typeface="Times New Roman" panose="02020603050405020304" pitchFamily="18" charset="0"/>
              </a:rPr>
              <a:t>B. </a:t>
            </a:r>
            <a:r>
              <a:rPr lang="en-US" sz="1800" b="1" dirty="0">
                <a:solidFill>
                  <a:schemeClr val="bg1"/>
                </a:solidFill>
                <a:latin typeface="Times New Roman" panose="02020603050405020304" pitchFamily="18" charset="0"/>
                <a:cs typeface="Times New Roman" panose="02020603050405020304" pitchFamily="18" charset="0"/>
              </a:rPr>
              <a:t>(2x – 5y)(2x + 5y)</a:t>
            </a:r>
            <a:endParaRPr lang="en-US" sz="1800" dirty="0">
              <a:solidFill>
                <a:schemeClr val="bg1"/>
              </a:solidFill>
              <a:latin typeface="Times New Roman" panose="02020603050405020304" pitchFamily="18" charset="0"/>
              <a:cs typeface="Times New Roman" panose="02020603050405020304" pitchFamily="18" charset="0"/>
            </a:endParaRPr>
          </a:p>
          <a:p>
            <a:pPr algn="ctr">
              <a:spcBef>
                <a:spcPct val="0"/>
              </a:spcBef>
              <a:buNone/>
            </a:pP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21" name="AutoShape 36"/>
          <p:cNvSpPr>
            <a:spLocks noChangeArrowheads="1"/>
          </p:cNvSpPr>
          <p:nvPr/>
        </p:nvSpPr>
        <p:spPr bwMode="auto">
          <a:xfrm>
            <a:off x="5441364" y="3292726"/>
            <a:ext cx="3200400" cy="793750"/>
          </a:xfrm>
          <a:prstGeom prst="flowChartPreparation">
            <a:avLst/>
          </a:prstGeom>
          <a:solidFill>
            <a:schemeClr val="tx1"/>
          </a:solidFill>
          <a:ln w="57150">
            <a:solidFill>
              <a:srgbClr val="00B0F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endParaRPr lang="en-US" altLang="en-US" sz="1800" b="1" dirty="0">
              <a:solidFill>
                <a:schemeClr val="bg1"/>
              </a:solidFill>
              <a:latin typeface="Times New Roman" panose="02020603050405020304" pitchFamily="18" charset="0"/>
              <a:cs typeface="Times New Roman" panose="02020603050405020304" pitchFamily="18" charset="0"/>
            </a:endParaRPr>
          </a:p>
          <a:p>
            <a:pPr algn="ctr">
              <a:spcBef>
                <a:spcPct val="0"/>
              </a:spcBef>
              <a:buNone/>
            </a:pPr>
            <a:r>
              <a:rPr lang="en-US" altLang="en-US" sz="1800" b="1" dirty="0">
                <a:solidFill>
                  <a:schemeClr val="bg1"/>
                </a:solidFill>
                <a:latin typeface="Times New Roman" panose="02020603050405020304" pitchFamily="18" charset="0"/>
                <a:cs typeface="Times New Roman" panose="02020603050405020304" pitchFamily="18" charset="0"/>
              </a:rPr>
              <a:t>D. </a:t>
            </a:r>
            <a:r>
              <a:rPr lang="en-US" sz="1800" b="1" dirty="0">
                <a:solidFill>
                  <a:schemeClr val="bg1"/>
                </a:solidFill>
                <a:latin typeface="Times New Roman" panose="02020603050405020304" pitchFamily="18" charset="0"/>
                <a:cs typeface="Times New Roman" panose="02020603050405020304" pitchFamily="18" charset="0"/>
              </a:rPr>
              <a:t>(4x – 25y)(4x + 25y) </a:t>
            </a:r>
            <a:endParaRPr lang="en-US" sz="1800" dirty="0">
              <a:solidFill>
                <a:schemeClr val="bg1"/>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en-US" sz="1800" b="1" dirty="0">
              <a:solidFill>
                <a:schemeClr val="bg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DA333F4-AED9-8124-FDC1-663D98003C61}"/>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50568282"/>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500" fill="hold"/>
                                        <p:tgtEl>
                                          <p:spTgt spid="20"/>
                                        </p:tgtEl>
                                        <p:attrNameLst>
                                          <p:attrName>fillcolor</p:attrName>
                                        </p:attrNameLst>
                                      </p:cBhvr>
                                      <p:to>
                                        <a:srgbClr val="77E23C"/>
                                      </p:to>
                                    </p:animClr>
                                    <p:set>
                                      <p:cBhvr>
                                        <p:cTn id="15" dur="500" fill="hold"/>
                                        <p:tgtEl>
                                          <p:spTgt spid="20"/>
                                        </p:tgtEl>
                                        <p:attrNameLst>
                                          <p:attrName>fill.type</p:attrName>
                                        </p:attrNameLst>
                                      </p:cBhvr>
                                      <p:to>
                                        <p:strVal val="solid"/>
                                      </p:to>
                                    </p:set>
                                    <p:set>
                                      <p:cBhvr>
                                        <p:cTn id="16" dur="500" fill="hold"/>
                                        <p:tgtEl>
                                          <p:spTgt spid="20"/>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CNV_ô_chữ_được_mở.wav"/>
                                        </p:tgtEl>
                                      </p:cMediaNode>
                                    </p:audio>
                                  </p:sub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19"/>
                                        </p:tgtEl>
                                        <p:attrNameLst>
                                          <p:attrName>fillcolor</p:attrName>
                                        </p:attrNameLst>
                                      </p:cBhvr>
                                      <p:to>
                                        <a:srgbClr val="FC4122"/>
                                      </p:to>
                                    </p:animClr>
                                    <p:set>
                                      <p:cBhvr>
                                        <p:cTn id="22" dur="500" fill="hold"/>
                                        <p:tgtEl>
                                          <p:spTgt spid="19"/>
                                        </p:tgtEl>
                                        <p:attrNameLst>
                                          <p:attrName>fill.type</p:attrName>
                                        </p:attrNameLst>
                                      </p:cBhvr>
                                      <p:to>
                                        <p:strVal val="solid"/>
                                      </p:to>
                                    </p:set>
                                    <p:set>
                                      <p:cBhvr>
                                        <p:cTn id="23" dur="500" fill="hold"/>
                                        <p:tgtEl>
                                          <p:spTgt spid="1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TT_sai.wav"/>
                                        </p:tgtEl>
                                      </p:cMediaNode>
                                    </p:audio>
                                  </p:subTnLst>
                                </p:cTn>
                              </p:par>
                            </p:childTnLst>
                          </p:cTn>
                        </p:par>
                      </p:childTnLst>
                    </p:cTn>
                  </p:par>
                </p:childTnLst>
              </p:cTn>
              <p:nextCondLst>
                <p:cond evt="onClick" delay="0">
                  <p:tgtEl>
                    <p:spTgt spid="19"/>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1"/>
                                        </p:tgtEl>
                                        <p:attrNameLst>
                                          <p:attrName>fillcolor</p:attrName>
                                        </p:attrNameLst>
                                      </p:cBhvr>
                                      <p:to>
                                        <a:srgbClr val="FC4122"/>
                                      </p:to>
                                    </p:animClr>
                                    <p:set>
                                      <p:cBhvr>
                                        <p:cTn id="29" dur="500" fill="hold"/>
                                        <p:tgtEl>
                                          <p:spTgt spid="21"/>
                                        </p:tgtEl>
                                        <p:attrNameLst>
                                          <p:attrName>fill.type</p:attrName>
                                        </p:attrNameLst>
                                      </p:cBhvr>
                                      <p:to>
                                        <p:strVal val="solid"/>
                                      </p:to>
                                    </p:set>
                                    <p:set>
                                      <p:cBhvr>
                                        <p:cTn id="30" dur="500" fill="hold"/>
                                        <p:tgtEl>
                                          <p:spTgt spid="2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TT_sai.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1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8"/>
                                        </p:tgtEl>
                                        <p:attrNameLst>
                                          <p:attrName>fillcolor</p:attrName>
                                        </p:attrNameLst>
                                      </p:cBhvr>
                                      <p:to>
                                        <a:srgbClr val="FC4122"/>
                                      </p:to>
                                    </p:animClr>
                                    <p:set>
                                      <p:cBhvr>
                                        <p:cTn id="36" dur="500" fill="hold"/>
                                        <p:tgtEl>
                                          <p:spTgt spid="18"/>
                                        </p:tgtEl>
                                        <p:attrNameLst>
                                          <p:attrName>fill.type</p:attrName>
                                        </p:attrNameLst>
                                      </p:cBhvr>
                                      <p:to>
                                        <p:strVal val="solid"/>
                                      </p:to>
                                    </p:set>
                                    <p:set>
                                      <p:cBhvr>
                                        <p:cTn id="37" dur="500" fill="hold"/>
                                        <p:tgtEl>
                                          <p:spTgt spid="1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TT_sai.wav"/>
                                        </p:tgtEl>
                                      </p:cMediaNode>
                                    </p:audio>
                                  </p:subTnLst>
                                </p:cTn>
                              </p:par>
                            </p:childTnLst>
                          </p:cTn>
                        </p:par>
                      </p:childTnLst>
                    </p:cTn>
                  </p:par>
                </p:childTnLst>
              </p:cTn>
              <p:nextCondLst>
                <p:cond evt="onClick" delay="0">
                  <p:tgtEl>
                    <p:spTgt spid="18"/>
                  </p:tgtEl>
                </p:cond>
              </p:nextCondLst>
            </p:seq>
          </p:childTnLst>
        </p:cTn>
      </p:par>
    </p:tnLst>
    <p:bldLst>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1C26BC2-3E14-00E8-85F8-AAA2B17E52D2}"/>
              </a:ext>
            </a:extLst>
          </p:cNvPr>
          <p:cNvSpPr txBox="1"/>
          <p:nvPr/>
        </p:nvSpPr>
        <p:spPr>
          <a:xfrm>
            <a:off x="1370774" y="396565"/>
            <a:ext cx="9273989" cy="613245"/>
          </a:xfrm>
          <a:prstGeom prst="rect">
            <a:avLst/>
          </a:prstGeom>
          <a:noFill/>
        </p:spPr>
        <p:txBody>
          <a:bodyPr wrap="square">
            <a:spAutoFit/>
          </a:bodyPr>
          <a:lstStyle/>
          <a:p>
            <a:pPr>
              <a:lnSpc>
                <a:spcPct val="115000"/>
              </a:lnSpc>
              <a:spcAft>
                <a:spcPts val="600"/>
              </a:spcAft>
            </a:pPr>
            <a:r>
              <a:rPr lang="en-US" sz="3200" b="1" kern="100" err="1">
                <a:solidFill>
                  <a:srgbClr val="FF0000"/>
                </a:solidFill>
                <a:effectLst/>
                <a:latin typeface="Arial" panose="020B0604020202020204" pitchFamily="34" charset="0"/>
                <a:ea typeface="Calibri" panose="020F0502020204030204" pitchFamily="34" charset="0"/>
                <a:cs typeface="Arial" panose="020B0604020202020204" pitchFamily="34" charset="0"/>
              </a:rPr>
              <a:t>Bài</a:t>
            </a:r>
            <a:r>
              <a:rPr lang="en-US" sz="3200" b="1" kern="100">
                <a:solidFill>
                  <a:srgbClr val="FF0000"/>
                </a:solidFill>
                <a:effectLst/>
                <a:latin typeface="Arial" panose="020B0604020202020204" pitchFamily="34" charset="0"/>
                <a:ea typeface="Calibri" panose="020F0502020204030204" pitchFamily="34" charset="0"/>
                <a:cs typeface="Arial" panose="020B0604020202020204" pitchFamily="34" charset="0"/>
              </a:rPr>
              <a:t> 2.</a:t>
            </a:r>
            <a:r>
              <a:rPr lang="en-US" sz="3200" b="1" kern="100">
                <a:solidFill>
                  <a:srgbClr val="FF0000"/>
                </a:solidFill>
                <a:latin typeface="Arial" panose="020B0604020202020204" pitchFamily="34" charset="0"/>
                <a:ea typeface="Calibri" panose="020F0502020204030204" pitchFamily="34" charset="0"/>
                <a:cs typeface="Arial" panose="020B0604020202020204" pitchFamily="34" charset="0"/>
              </a:rPr>
              <a:t>2. </a:t>
            </a:r>
            <a:r>
              <a:rPr lang="en-US" sz="3200" kern="100">
                <a:solidFill>
                  <a:srgbClr val="000066"/>
                </a:solidFill>
                <a:latin typeface="Arial" panose="020B0604020202020204" pitchFamily="34" charset="0"/>
                <a:ea typeface="Calibri" panose="020F0502020204030204" pitchFamily="34" charset="0"/>
                <a:cs typeface="Arial" panose="020B0604020202020204" pitchFamily="34" charset="0"/>
              </a:rPr>
              <a:t>Thay ? Bằng biểu thức thích hợp.</a:t>
            </a:r>
            <a:endParaRPr lang="en-US" sz="3200" kern="100" dirty="0">
              <a:solidFill>
                <a:srgbClr val="000066"/>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945265D-6E2C-8DE5-98E5-C0DB1C828294}"/>
              </a:ext>
            </a:extLst>
          </p:cNvPr>
          <p:cNvSpPr txBox="1"/>
          <p:nvPr/>
        </p:nvSpPr>
        <p:spPr>
          <a:xfrm>
            <a:off x="1259539" y="3637239"/>
            <a:ext cx="7243835" cy="646331"/>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a:t>
            </a:r>
            <a:r>
              <a:rPr lang="vi-VN" sz="3600" i="1">
                <a:cs typeface="Times New Roman" panose="02020603050405020304" pitchFamily="18" charset="0"/>
              </a:rPr>
              <a:t>) x</a:t>
            </a:r>
            <a:r>
              <a:rPr lang="vi-VN" sz="3600" i="1" baseline="30000">
                <a:cs typeface="Times New Roman" panose="02020603050405020304" pitchFamily="18" charset="0"/>
              </a:rPr>
              <a:t>2</a:t>
            </a:r>
            <a:r>
              <a:rPr lang="vi-VN" sz="3600" i="1">
                <a:cs typeface="Times New Roman" panose="02020603050405020304" pitchFamily="18" charset="0"/>
              </a:rPr>
              <a:t> + 8xy +         = (      + 4y)</a:t>
            </a:r>
            <a:r>
              <a:rPr lang="vi-VN" sz="3600" i="1" baseline="30000">
                <a:cs typeface="Times New Roman" panose="02020603050405020304" pitchFamily="18" charset="0"/>
              </a:rPr>
              <a:t>2</a:t>
            </a:r>
            <a:endParaRPr lang="vi-VN" sz="3200" i="1" baseline="30000">
              <a:cs typeface="Times New Roman" panose="02020603050405020304" pitchFamily="18" charset="0"/>
            </a:endParaRPr>
          </a:p>
        </p:txBody>
      </p:sp>
      <p:sp>
        <p:nvSpPr>
          <p:cNvPr id="19" name="TextBox 18">
            <a:extLst>
              <a:ext uri="{FF2B5EF4-FFF2-40B4-BE49-F238E27FC236}">
                <a16:creationId xmlns:a16="http://schemas.microsoft.com/office/drawing/2014/main" id="{B80B00BB-6D30-7F87-9CD3-DD9C1C0327CD}"/>
              </a:ext>
            </a:extLst>
          </p:cNvPr>
          <p:cNvSpPr txBox="1"/>
          <p:nvPr/>
        </p:nvSpPr>
        <p:spPr>
          <a:xfrm>
            <a:off x="1370774" y="1204834"/>
            <a:ext cx="7227794" cy="646331"/>
          </a:xfrm>
          <a:prstGeom prst="rect">
            <a:avLst/>
          </a:prstGeom>
          <a:noFill/>
        </p:spPr>
        <p:txBody>
          <a:bodyPr wrap="square" rtlCol="0">
            <a:spAutoFit/>
          </a:bodyPr>
          <a:lstStyle/>
          <a:p>
            <a:r>
              <a:rPr lang="vi-VN" sz="3200" i="1">
                <a:latin typeface="Arial" panose="020B0604020202020204" pitchFamily="34" charset="0"/>
                <a:cs typeface="Arial" panose="020B0604020202020204" pitchFamily="34" charset="0"/>
              </a:rPr>
              <a:t>a</a:t>
            </a:r>
            <a:r>
              <a:rPr lang="vi-VN" sz="3600" i="1">
                <a:latin typeface="Arial" panose="020B0604020202020204" pitchFamily="34" charset="0"/>
                <a:cs typeface="Arial" panose="020B0604020202020204" pitchFamily="34" charset="0"/>
              </a:rPr>
              <a:t>) (x – 3y)(x + 3y) = x</a:t>
            </a:r>
            <a:r>
              <a:rPr lang="vi-VN" sz="3600" i="1" baseline="30000">
                <a:latin typeface="Arial" panose="020B0604020202020204" pitchFamily="34" charset="0"/>
                <a:cs typeface="Arial" panose="020B0604020202020204" pitchFamily="34" charset="0"/>
              </a:rPr>
              <a:t>2</a:t>
            </a:r>
            <a:r>
              <a:rPr lang="vi-VN" sz="3600" i="1">
                <a:latin typeface="Arial" panose="020B0604020202020204" pitchFamily="34" charset="0"/>
                <a:cs typeface="Arial" panose="020B0604020202020204" pitchFamily="34" charset="0"/>
              </a:rPr>
              <a:t> - </a:t>
            </a:r>
            <a:endParaRPr lang="vi-VN" sz="3200" i="1" baseline="300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12B8B79-71B7-831D-21A9-1748838362C6}"/>
              </a:ext>
            </a:extLst>
          </p:cNvPr>
          <p:cNvSpPr txBox="1"/>
          <p:nvPr/>
        </p:nvSpPr>
        <p:spPr>
          <a:xfrm>
            <a:off x="6464968" y="1165833"/>
            <a:ext cx="688748" cy="646331"/>
          </a:xfrm>
          <a:prstGeom prst="rect">
            <a:avLst/>
          </a:prstGeom>
          <a:noFill/>
          <a:ln>
            <a:solidFill>
              <a:srgbClr val="000000"/>
            </a:solidFill>
          </a:ln>
        </p:spPr>
        <p:txBody>
          <a:bodyPr wrap="square" rtlCol="0">
            <a:spAutoFit/>
          </a:bodyPr>
          <a:lstStyle/>
          <a:p>
            <a:pPr algn="ctr"/>
            <a:r>
              <a:rPr lang="en-US" sz="3600">
                <a:ln>
                  <a:solidFill>
                    <a:srgbClr val="FF0000"/>
                  </a:solidFill>
                </a:ln>
                <a:solidFill>
                  <a:srgbClr val="FF0000"/>
                </a:solidFill>
                <a:latin typeface="Arial" panose="020B0604020202020204" pitchFamily="34" charset="0"/>
                <a:cs typeface="Arial" panose="020B0604020202020204" pitchFamily="34" charset="0"/>
              </a:rPr>
              <a:t>?</a:t>
            </a:r>
            <a:endParaRPr lang="vi-VN" sz="3600" i="1" baseline="30000">
              <a:ln>
                <a:solidFill>
                  <a:srgbClr val="FF0000"/>
                </a:solidFill>
              </a:ln>
              <a:solidFill>
                <a:srgbClr val="FF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2C66BD6-4691-BFEC-6C0D-F1CFB4849973}"/>
              </a:ext>
            </a:extLst>
          </p:cNvPr>
          <p:cNvSpPr txBox="1"/>
          <p:nvPr/>
        </p:nvSpPr>
        <p:spPr>
          <a:xfrm>
            <a:off x="5486230" y="3695403"/>
            <a:ext cx="688748" cy="646331"/>
          </a:xfrm>
          <a:prstGeom prst="rect">
            <a:avLst/>
          </a:prstGeom>
          <a:noFill/>
          <a:ln>
            <a:solidFill>
              <a:srgbClr val="000000"/>
            </a:solidFill>
          </a:ln>
        </p:spPr>
        <p:txBody>
          <a:bodyPr wrap="square" rtlCol="0">
            <a:spAutoFit/>
          </a:bodyPr>
          <a:lstStyle/>
          <a:p>
            <a:pPr algn="ctr"/>
            <a:r>
              <a:rPr lang="en-US" sz="3600">
                <a:ln>
                  <a:solidFill>
                    <a:srgbClr val="FF0000"/>
                  </a:solidFill>
                </a:ln>
                <a:solidFill>
                  <a:srgbClr val="FF0000"/>
                </a:solidFill>
                <a:latin typeface="Arial" panose="020B0604020202020204" pitchFamily="34" charset="0"/>
                <a:cs typeface="Arial" panose="020B0604020202020204" pitchFamily="34" charset="0"/>
              </a:rPr>
              <a:t>?</a:t>
            </a:r>
            <a:endParaRPr lang="vi-VN" sz="3600" i="1" baseline="30000">
              <a:ln>
                <a:solidFill>
                  <a:srgbClr val="FF0000"/>
                </a:solidFill>
              </a:ln>
              <a:solidFill>
                <a:srgbClr val="FF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4BED82B-293E-28C0-6ECC-CDA194635303}"/>
              </a:ext>
            </a:extLst>
          </p:cNvPr>
          <p:cNvSpPr txBox="1"/>
          <p:nvPr/>
        </p:nvSpPr>
        <p:spPr>
          <a:xfrm>
            <a:off x="4040307" y="3662486"/>
            <a:ext cx="688748" cy="646331"/>
          </a:xfrm>
          <a:prstGeom prst="rect">
            <a:avLst/>
          </a:prstGeom>
          <a:noFill/>
          <a:ln>
            <a:solidFill>
              <a:srgbClr val="000000"/>
            </a:solidFill>
          </a:ln>
        </p:spPr>
        <p:txBody>
          <a:bodyPr wrap="square" rtlCol="0">
            <a:spAutoFit/>
          </a:bodyPr>
          <a:lstStyle/>
          <a:p>
            <a:pPr algn="ctr"/>
            <a:r>
              <a:rPr lang="en-US" sz="3600">
                <a:ln>
                  <a:solidFill>
                    <a:srgbClr val="FF0000"/>
                  </a:solidFill>
                </a:ln>
                <a:solidFill>
                  <a:srgbClr val="FF0000"/>
                </a:solidFill>
                <a:latin typeface="Arial" panose="020B0604020202020204" pitchFamily="34" charset="0"/>
                <a:cs typeface="Arial" panose="020B0604020202020204" pitchFamily="34" charset="0"/>
              </a:rPr>
              <a:t>?</a:t>
            </a:r>
            <a:endParaRPr lang="vi-VN" sz="3600" i="1" baseline="30000">
              <a:ln>
                <a:solidFill>
                  <a:srgbClr val="FF0000"/>
                </a:solidFill>
              </a:ln>
              <a:solidFill>
                <a:srgbClr val="FF000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3121055-9196-D3BA-D775-1C530E11D703}"/>
              </a:ext>
            </a:extLst>
          </p:cNvPr>
          <p:cNvSpPr txBox="1"/>
          <p:nvPr/>
        </p:nvSpPr>
        <p:spPr>
          <a:xfrm>
            <a:off x="6840332" y="4905534"/>
            <a:ext cx="688748" cy="646331"/>
          </a:xfrm>
          <a:prstGeom prst="rect">
            <a:avLst/>
          </a:prstGeom>
          <a:noFill/>
          <a:ln>
            <a:solidFill>
              <a:srgbClr val="000000"/>
            </a:solidFill>
          </a:ln>
        </p:spPr>
        <p:txBody>
          <a:bodyPr wrap="square" rtlCol="0">
            <a:spAutoFit/>
          </a:bodyPr>
          <a:lstStyle/>
          <a:p>
            <a:pPr algn="ctr"/>
            <a:r>
              <a:rPr lang="en-US" sz="3600">
                <a:ln>
                  <a:solidFill>
                    <a:srgbClr val="FF0000"/>
                  </a:solidFill>
                </a:ln>
                <a:solidFill>
                  <a:srgbClr val="FF0000"/>
                </a:solidFill>
                <a:latin typeface="Arial" panose="020B0604020202020204" pitchFamily="34" charset="0"/>
                <a:cs typeface="Arial" panose="020B0604020202020204" pitchFamily="34" charset="0"/>
              </a:rPr>
              <a:t>?</a:t>
            </a:r>
            <a:endParaRPr lang="vi-VN" sz="3600" i="1" baseline="30000">
              <a:ln>
                <a:solidFill>
                  <a:srgbClr val="FF0000"/>
                </a:solidFill>
              </a:ln>
              <a:solidFill>
                <a:srgbClr val="FF000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04BC07C-8355-7BA6-B55A-0A762C2AD02A}"/>
              </a:ext>
            </a:extLst>
          </p:cNvPr>
          <p:cNvSpPr txBox="1"/>
          <p:nvPr/>
        </p:nvSpPr>
        <p:spPr>
          <a:xfrm>
            <a:off x="1997773" y="4905534"/>
            <a:ext cx="688748" cy="646331"/>
          </a:xfrm>
          <a:prstGeom prst="rect">
            <a:avLst/>
          </a:prstGeom>
          <a:noFill/>
          <a:ln>
            <a:solidFill>
              <a:srgbClr val="000000"/>
            </a:solidFill>
          </a:ln>
        </p:spPr>
        <p:txBody>
          <a:bodyPr wrap="square" rtlCol="0">
            <a:spAutoFit/>
          </a:bodyPr>
          <a:lstStyle/>
          <a:p>
            <a:pPr algn="ctr"/>
            <a:r>
              <a:rPr lang="en-US" sz="3600">
                <a:ln>
                  <a:solidFill>
                    <a:srgbClr val="FF0000"/>
                  </a:solidFill>
                </a:ln>
                <a:solidFill>
                  <a:srgbClr val="FF0000"/>
                </a:solidFill>
                <a:latin typeface="Arial" panose="020B0604020202020204" pitchFamily="34" charset="0"/>
                <a:cs typeface="Arial" panose="020B0604020202020204" pitchFamily="34" charset="0"/>
              </a:rPr>
              <a:t>?</a:t>
            </a:r>
            <a:endParaRPr lang="vi-VN" sz="3600" i="1" baseline="30000">
              <a:ln>
                <a:solidFill>
                  <a:srgbClr val="FF0000"/>
                </a:solidFill>
              </a:ln>
              <a:solidFill>
                <a:srgbClr val="FF000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B002E68-EF6B-BEB6-C23D-C5FD4E6008F0}"/>
              </a:ext>
            </a:extLst>
          </p:cNvPr>
          <p:cNvSpPr txBox="1"/>
          <p:nvPr/>
        </p:nvSpPr>
        <p:spPr>
          <a:xfrm>
            <a:off x="5830604" y="2348537"/>
            <a:ext cx="596617" cy="1015663"/>
          </a:xfrm>
          <a:prstGeom prst="rect">
            <a:avLst/>
          </a:prstGeom>
          <a:noFill/>
          <a:ln>
            <a:solidFill>
              <a:srgbClr val="000000"/>
            </a:solidFill>
          </a:ln>
        </p:spPr>
        <p:txBody>
          <a:bodyPr wrap="square" rtlCol="0">
            <a:spAutoFit/>
          </a:bodyPr>
          <a:lstStyle/>
          <a:p>
            <a:pPr algn="ctr"/>
            <a:r>
              <a:rPr lang="en-US" sz="3600">
                <a:ln>
                  <a:solidFill>
                    <a:srgbClr val="FF0000"/>
                  </a:solidFill>
                </a:ln>
                <a:solidFill>
                  <a:srgbClr val="FF0000"/>
                </a:solidFill>
                <a:latin typeface="Arial" panose="020B0604020202020204" pitchFamily="34" charset="0"/>
                <a:cs typeface="Arial" panose="020B0604020202020204" pitchFamily="34" charset="0"/>
              </a:rPr>
              <a:t>?</a:t>
            </a:r>
          </a:p>
          <a:p>
            <a:pPr algn="ctr"/>
            <a:endParaRPr lang="vi-VN" sz="3600" i="1" baseline="30000">
              <a:ln>
                <a:solidFill>
                  <a:srgbClr val="FF0000"/>
                </a:solidFill>
              </a:ln>
              <a:solidFill>
                <a:srgbClr val="FF000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31C7165E-D31D-0AAE-C0F3-643C543CE429}"/>
              </a:ext>
            </a:extLst>
          </p:cNvPr>
          <p:cNvSpPr txBox="1"/>
          <p:nvPr/>
        </p:nvSpPr>
        <p:spPr>
          <a:xfrm>
            <a:off x="1259539" y="2274144"/>
            <a:ext cx="8590314" cy="646331"/>
          </a:xfrm>
          <a:prstGeom prst="rect">
            <a:avLst/>
          </a:prstGeom>
          <a:noFill/>
        </p:spPr>
        <p:txBody>
          <a:bodyPr wrap="square" rtlCol="0">
            <a:spAutoFit/>
          </a:bodyPr>
          <a:lstStyle/>
          <a:p>
            <a:r>
              <a:rPr lang="vi-VN" sz="3200" i="1">
                <a:latin typeface="Times New Roman" panose="02020603050405020304" pitchFamily="18" charset="0"/>
                <a:cs typeface="Times New Roman" panose="02020603050405020304" pitchFamily="18" charset="0"/>
              </a:rPr>
              <a:t>b</a:t>
            </a:r>
            <a:r>
              <a:rPr lang="vi-VN" sz="3600" i="1">
                <a:cs typeface="Times New Roman" panose="02020603050405020304" pitchFamily="18" charset="0"/>
              </a:rPr>
              <a:t>) (2x – y)(2x + y) = 4         - y</a:t>
            </a:r>
            <a:r>
              <a:rPr lang="vi-VN" sz="3600" i="1" baseline="30000">
                <a:cs typeface="Times New Roman" panose="02020603050405020304" pitchFamily="18" charset="0"/>
              </a:rPr>
              <a:t>2</a:t>
            </a:r>
            <a:endParaRPr lang="vi-VN" sz="3200" i="1" baseline="30000">
              <a:cs typeface="Times New Roman" panose="02020603050405020304" pitchFamily="18" charset="0"/>
            </a:endParaRPr>
          </a:p>
        </p:txBody>
      </p:sp>
      <p:sp>
        <p:nvSpPr>
          <p:cNvPr id="29" name="TextBox 28">
            <a:extLst>
              <a:ext uri="{FF2B5EF4-FFF2-40B4-BE49-F238E27FC236}">
                <a16:creationId xmlns:a16="http://schemas.microsoft.com/office/drawing/2014/main" id="{6A98E0DD-1EA4-E4E2-5ACB-41BD156D2AD2}"/>
              </a:ext>
            </a:extLst>
          </p:cNvPr>
          <p:cNvSpPr txBox="1"/>
          <p:nvPr/>
        </p:nvSpPr>
        <p:spPr>
          <a:xfrm>
            <a:off x="1259539" y="4985308"/>
            <a:ext cx="8590314" cy="646331"/>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a:t>
            </a:r>
            <a:r>
              <a:rPr lang="vi-VN" sz="3600" i="1">
                <a:cs typeface="Times New Roman" panose="02020603050405020304" pitchFamily="18" charset="0"/>
              </a:rPr>
              <a:t>)          -12xy + 9y</a:t>
            </a:r>
            <a:r>
              <a:rPr lang="vi-VN" sz="3600" i="1" baseline="30000">
                <a:cs typeface="Times New Roman" panose="02020603050405020304" pitchFamily="18" charset="0"/>
              </a:rPr>
              <a:t>2</a:t>
            </a:r>
            <a:r>
              <a:rPr lang="vi-VN" sz="3600" i="1">
                <a:cs typeface="Times New Roman" panose="02020603050405020304" pitchFamily="18" charset="0"/>
              </a:rPr>
              <a:t> = (2x -        )</a:t>
            </a:r>
            <a:r>
              <a:rPr lang="vi-VN" sz="3600" i="1" baseline="30000">
                <a:cs typeface="Times New Roman" panose="02020603050405020304" pitchFamily="18" charset="0"/>
              </a:rPr>
              <a:t>2</a:t>
            </a:r>
            <a:endParaRPr lang="vi-VN" sz="3200" i="1" baseline="30000">
              <a:cs typeface="Times New Roman" panose="02020603050405020304" pitchFamily="18" charset="0"/>
            </a:endParaRPr>
          </a:p>
        </p:txBody>
      </p:sp>
      <p:sp>
        <p:nvSpPr>
          <p:cNvPr id="30" name="TextBox 29">
            <a:extLst>
              <a:ext uri="{FF2B5EF4-FFF2-40B4-BE49-F238E27FC236}">
                <a16:creationId xmlns:a16="http://schemas.microsoft.com/office/drawing/2014/main" id="{7048CDA1-B536-948E-6CE8-3B882140550E}"/>
              </a:ext>
            </a:extLst>
          </p:cNvPr>
          <p:cNvSpPr txBox="1"/>
          <p:nvPr/>
        </p:nvSpPr>
        <p:spPr>
          <a:xfrm>
            <a:off x="6352142" y="1123942"/>
            <a:ext cx="914399" cy="1015663"/>
          </a:xfrm>
          <a:prstGeom prst="rect">
            <a:avLst/>
          </a:prstGeom>
          <a:noFill/>
          <a:ln>
            <a:solidFill>
              <a:srgbClr val="000000"/>
            </a:solidFill>
          </a:ln>
        </p:spPr>
        <p:txBody>
          <a:bodyPr wrap="square" rtlCol="0">
            <a:spAutoFit/>
          </a:bodyPr>
          <a:lstStyle/>
          <a:p>
            <a:pPr algn="ctr"/>
            <a:r>
              <a:rPr lang="en-US" sz="3600" i="1">
                <a:ln>
                  <a:solidFill>
                    <a:srgbClr val="FF0000"/>
                  </a:solidFill>
                </a:ln>
                <a:solidFill>
                  <a:srgbClr val="FF0000"/>
                </a:solidFill>
                <a:latin typeface="Arial" panose="020B0604020202020204" pitchFamily="34" charset="0"/>
                <a:cs typeface="Arial" panose="020B0604020202020204" pitchFamily="34" charset="0"/>
              </a:rPr>
              <a:t>9y</a:t>
            </a:r>
            <a:r>
              <a:rPr lang="en-US" sz="3600" i="1" baseline="30000">
                <a:ln>
                  <a:solidFill>
                    <a:srgbClr val="FF0000"/>
                  </a:solidFill>
                </a:ln>
                <a:solidFill>
                  <a:srgbClr val="FF0000"/>
                </a:solidFill>
                <a:latin typeface="Arial" panose="020B0604020202020204" pitchFamily="34" charset="0"/>
                <a:cs typeface="Arial" panose="020B0604020202020204" pitchFamily="34" charset="0"/>
              </a:rPr>
              <a:t>2</a:t>
            </a:r>
          </a:p>
          <a:p>
            <a:pPr algn="ctr"/>
            <a:endParaRPr lang="vi-VN" sz="3600" i="1" baseline="30000">
              <a:ln>
                <a:solidFill>
                  <a:srgbClr val="FF0000"/>
                </a:solidFill>
              </a:ln>
              <a:solidFill>
                <a:srgbClr val="FF000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CA5EBB5B-E7F7-1503-2058-FE835B50E89E}"/>
              </a:ext>
            </a:extLst>
          </p:cNvPr>
          <p:cNvSpPr txBox="1"/>
          <p:nvPr/>
        </p:nvSpPr>
        <p:spPr>
          <a:xfrm>
            <a:off x="5671712" y="2274144"/>
            <a:ext cx="914399" cy="646331"/>
          </a:xfrm>
          <a:prstGeom prst="rect">
            <a:avLst/>
          </a:prstGeom>
          <a:noFill/>
          <a:ln>
            <a:solidFill>
              <a:srgbClr val="000000"/>
            </a:solidFill>
          </a:ln>
        </p:spPr>
        <p:txBody>
          <a:bodyPr wrap="square" rtlCol="0">
            <a:spAutoFit/>
          </a:bodyPr>
          <a:lstStyle/>
          <a:p>
            <a:pPr algn="ctr"/>
            <a:r>
              <a:rPr lang="en-US" sz="3600" i="1">
                <a:ln>
                  <a:solidFill>
                    <a:srgbClr val="FF0000"/>
                  </a:solidFill>
                </a:ln>
                <a:solidFill>
                  <a:srgbClr val="FF0000"/>
                </a:solidFill>
                <a:latin typeface="Arial" panose="020B0604020202020204" pitchFamily="34" charset="0"/>
                <a:cs typeface="Arial" panose="020B0604020202020204" pitchFamily="34" charset="0"/>
              </a:rPr>
              <a:t>x</a:t>
            </a:r>
            <a:r>
              <a:rPr lang="en-US" sz="3600" i="1" baseline="30000">
                <a:ln>
                  <a:solidFill>
                    <a:srgbClr val="FF0000"/>
                  </a:solidFill>
                </a:ln>
                <a:solidFill>
                  <a:srgbClr val="FF0000"/>
                </a:solidFill>
                <a:latin typeface="Arial" panose="020B0604020202020204" pitchFamily="34" charset="0"/>
                <a:cs typeface="Arial" panose="020B0604020202020204" pitchFamily="34" charset="0"/>
              </a:rPr>
              <a:t>2</a:t>
            </a:r>
          </a:p>
        </p:txBody>
      </p:sp>
      <p:sp>
        <p:nvSpPr>
          <p:cNvPr id="32" name="TextBox 31">
            <a:extLst>
              <a:ext uri="{FF2B5EF4-FFF2-40B4-BE49-F238E27FC236}">
                <a16:creationId xmlns:a16="http://schemas.microsoft.com/office/drawing/2014/main" id="{BB5B884C-A6BD-D1F0-282F-8C984ACEF5F7}"/>
              </a:ext>
            </a:extLst>
          </p:cNvPr>
          <p:cNvSpPr txBox="1"/>
          <p:nvPr/>
        </p:nvSpPr>
        <p:spPr>
          <a:xfrm>
            <a:off x="3687472" y="3622213"/>
            <a:ext cx="1297199" cy="646331"/>
          </a:xfrm>
          <a:prstGeom prst="rect">
            <a:avLst/>
          </a:prstGeom>
          <a:noFill/>
          <a:ln>
            <a:solidFill>
              <a:srgbClr val="000000"/>
            </a:solidFill>
          </a:ln>
        </p:spPr>
        <p:txBody>
          <a:bodyPr wrap="square" rtlCol="0">
            <a:spAutoFit/>
          </a:bodyPr>
          <a:lstStyle/>
          <a:p>
            <a:pPr algn="ctr"/>
            <a:r>
              <a:rPr lang="en-US" sz="3600" i="1">
                <a:ln>
                  <a:solidFill>
                    <a:srgbClr val="FF0000"/>
                  </a:solidFill>
                </a:ln>
                <a:solidFill>
                  <a:srgbClr val="FF0000"/>
                </a:solidFill>
                <a:latin typeface="Arial" panose="020B0604020202020204" pitchFamily="34" charset="0"/>
                <a:cs typeface="Arial" panose="020B0604020202020204" pitchFamily="34" charset="0"/>
              </a:rPr>
              <a:t>16y</a:t>
            </a:r>
            <a:r>
              <a:rPr lang="en-US" sz="3600" i="1" baseline="30000">
                <a:ln>
                  <a:solidFill>
                    <a:srgbClr val="FF0000"/>
                  </a:solidFill>
                </a:ln>
                <a:solidFill>
                  <a:srgbClr val="FF0000"/>
                </a:solidFill>
                <a:latin typeface="Arial" panose="020B0604020202020204" pitchFamily="34" charset="0"/>
                <a:cs typeface="Arial" panose="020B0604020202020204" pitchFamily="34" charset="0"/>
              </a:rPr>
              <a:t>2</a:t>
            </a:r>
          </a:p>
        </p:txBody>
      </p:sp>
      <p:sp>
        <p:nvSpPr>
          <p:cNvPr id="33" name="TextBox 32">
            <a:extLst>
              <a:ext uri="{FF2B5EF4-FFF2-40B4-BE49-F238E27FC236}">
                <a16:creationId xmlns:a16="http://schemas.microsoft.com/office/drawing/2014/main" id="{B087EEC6-1892-30B4-A809-D301E6A69356}"/>
              </a:ext>
            </a:extLst>
          </p:cNvPr>
          <p:cNvSpPr txBox="1"/>
          <p:nvPr/>
        </p:nvSpPr>
        <p:spPr>
          <a:xfrm>
            <a:off x="5337506" y="3649862"/>
            <a:ext cx="914399" cy="646331"/>
          </a:xfrm>
          <a:prstGeom prst="rect">
            <a:avLst/>
          </a:prstGeom>
          <a:noFill/>
          <a:ln>
            <a:solidFill>
              <a:srgbClr val="000000"/>
            </a:solidFill>
          </a:ln>
        </p:spPr>
        <p:txBody>
          <a:bodyPr wrap="square" rtlCol="0">
            <a:spAutoFit/>
          </a:bodyPr>
          <a:lstStyle/>
          <a:p>
            <a:pPr algn="ctr"/>
            <a:r>
              <a:rPr lang="en-US" sz="3600" i="1">
                <a:ln>
                  <a:solidFill>
                    <a:srgbClr val="FF0000"/>
                  </a:solidFill>
                </a:ln>
                <a:solidFill>
                  <a:srgbClr val="FF0000"/>
                </a:solidFill>
                <a:latin typeface="Arial" panose="020B0604020202020204" pitchFamily="34" charset="0"/>
                <a:cs typeface="Arial" panose="020B0604020202020204" pitchFamily="34" charset="0"/>
              </a:rPr>
              <a:t>x</a:t>
            </a:r>
            <a:endParaRPr lang="vi-VN" sz="3600" i="1" baseline="30000">
              <a:ln>
                <a:solidFill>
                  <a:srgbClr val="FF0000"/>
                </a:solidFill>
              </a:ln>
              <a:solidFill>
                <a:srgbClr val="FF000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80DF3283-598C-9F0E-4270-B0982C9ADB67}"/>
              </a:ext>
            </a:extLst>
          </p:cNvPr>
          <p:cNvSpPr txBox="1"/>
          <p:nvPr/>
        </p:nvSpPr>
        <p:spPr>
          <a:xfrm>
            <a:off x="6809341" y="4927144"/>
            <a:ext cx="914399" cy="646331"/>
          </a:xfrm>
          <a:prstGeom prst="rect">
            <a:avLst/>
          </a:prstGeom>
          <a:noFill/>
          <a:ln>
            <a:solidFill>
              <a:srgbClr val="000000"/>
            </a:solidFill>
          </a:ln>
        </p:spPr>
        <p:txBody>
          <a:bodyPr wrap="square" rtlCol="0">
            <a:spAutoFit/>
          </a:bodyPr>
          <a:lstStyle/>
          <a:p>
            <a:pPr algn="ctr"/>
            <a:r>
              <a:rPr lang="en-US" sz="3600" i="1">
                <a:ln>
                  <a:solidFill>
                    <a:srgbClr val="FF0000"/>
                  </a:solidFill>
                </a:ln>
                <a:solidFill>
                  <a:srgbClr val="FF0000"/>
                </a:solidFill>
                <a:latin typeface="Arial" panose="020B0604020202020204" pitchFamily="34" charset="0"/>
                <a:cs typeface="Arial" panose="020B0604020202020204" pitchFamily="34" charset="0"/>
              </a:rPr>
              <a:t>3y</a:t>
            </a:r>
            <a:endParaRPr lang="vi-VN" sz="3600" i="1" baseline="30000">
              <a:ln>
                <a:solidFill>
                  <a:srgbClr val="FF0000"/>
                </a:solidFill>
              </a:ln>
              <a:solidFill>
                <a:srgbClr val="FF0000"/>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D8F293F-C4F2-904A-DA4F-F6C9ACA00A29}"/>
              </a:ext>
            </a:extLst>
          </p:cNvPr>
          <p:cNvSpPr txBox="1"/>
          <p:nvPr/>
        </p:nvSpPr>
        <p:spPr>
          <a:xfrm>
            <a:off x="1884947" y="4945421"/>
            <a:ext cx="914399" cy="646331"/>
          </a:xfrm>
          <a:prstGeom prst="rect">
            <a:avLst/>
          </a:prstGeom>
          <a:noFill/>
          <a:ln>
            <a:solidFill>
              <a:srgbClr val="000000"/>
            </a:solidFill>
          </a:ln>
        </p:spPr>
        <p:txBody>
          <a:bodyPr wrap="square" rtlCol="0">
            <a:spAutoFit/>
          </a:bodyPr>
          <a:lstStyle/>
          <a:p>
            <a:pPr algn="ctr"/>
            <a:r>
              <a:rPr lang="en-US" sz="3600" i="1">
                <a:ln>
                  <a:solidFill>
                    <a:srgbClr val="FF0000"/>
                  </a:solidFill>
                </a:ln>
                <a:solidFill>
                  <a:srgbClr val="FF0000"/>
                </a:solidFill>
                <a:latin typeface="Arial" panose="020B0604020202020204" pitchFamily="34" charset="0"/>
                <a:cs typeface="Arial" panose="020B0604020202020204" pitchFamily="34" charset="0"/>
              </a:rPr>
              <a:t>4x</a:t>
            </a:r>
            <a:r>
              <a:rPr lang="en-US" sz="3600" i="1" baseline="30000">
                <a:ln>
                  <a:solidFill>
                    <a:srgbClr val="FF0000"/>
                  </a:solidFill>
                </a:ln>
                <a:solidFill>
                  <a:srgbClr val="FF0000"/>
                </a:solidFill>
                <a:latin typeface="Arial" panose="020B0604020202020204" pitchFamily="34" charset="0"/>
                <a:cs typeface="Arial" panose="020B0604020202020204" pitchFamily="34" charset="0"/>
              </a:rPr>
              <a:t>2</a:t>
            </a:r>
            <a:endParaRPr lang="vi-VN" sz="3600" i="1" baseline="30000">
              <a:ln>
                <a:solidFill>
                  <a:srgbClr val="FF0000"/>
                </a:solidFill>
              </a:ln>
              <a:solidFill>
                <a:srgbClr val="FF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788A52A-B158-2816-D0D0-E9AA938FB7B7}"/>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79044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27"/>
                                        </p:tgtEl>
                                      </p:cBhvr>
                                    </p:animEffect>
                                    <p:set>
                                      <p:cBhvr>
                                        <p:cTn id="17" dur="1" fill="hold">
                                          <p:stCondLst>
                                            <p:cond delay="499"/>
                                          </p:stCondLst>
                                        </p:cTn>
                                        <p:tgtEl>
                                          <p:spTgt spid="2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circle(in)">
                                      <p:cBhvr>
                                        <p:cTn id="32" dur="20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xit" presetSubtype="32" fill="hold" grpId="0" nodeType="clickEffect">
                                  <p:stCondLst>
                                    <p:cond delay="0"/>
                                  </p:stCondLst>
                                  <p:childTnLst>
                                    <p:animEffect transition="out" filter="diamond(out)">
                                      <p:cBhvr>
                                        <p:cTn id="36" dur="2000"/>
                                        <p:tgtEl>
                                          <p:spTgt spid="22"/>
                                        </p:tgtEl>
                                      </p:cBhvr>
                                    </p:animEffect>
                                    <p:set>
                                      <p:cBhvr>
                                        <p:cTn id="37" dur="1" fill="hold">
                                          <p:stCondLst>
                                            <p:cond delay="1999"/>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0" nodeType="clickEffect">
                                  <p:stCondLst>
                                    <p:cond delay="0"/>
                                  </p:stCondLst>
                                  <p:childTnLst>
                                    <p:animEffect transition="out" filter="wipe(down)">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wipe(down)">
                                      <p:cBhvr>
                                        <p:cTn id="6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25" grpId="0" animBg="1"/>
      <p:bldP spid="26" grpId="0" animBg="1"/>
      <p:bldP spid="27" grpId="0" animBg="1"/>
      <p:bldP spid="30" grpId="0" animBg="1"/>
      <p:bldP spid="31" grpId="0" animBg="1"/>
      <p:bldP spid="32" grpId="0" animBg="1"/>
      <p:bldP spid="33" grpId="0" animBg="1"/>
      <p:bldP spid="34"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D6069-85D8-6AD5-E69D-1A572C8F3BA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3863672-F320-3E7B-D236-57B76686E38A}"/>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A56826B9-69C6-B241-0AF0-4D23803A511C}"/>
              </a:ext>
            </a:extLst>
          </p:cNvPr>
          <p:cNvSpPr txBox="1"/>
          <p:nvPr/>
        </p:nvSpPr>
        <p:spPr>
          <a:xfrm>
            <a:off x="1702900" y="295786"/>
            <a:ext cx="9587669" cy="1323439"/>
          </a:xfrm>
          <a:prstGeom prst="rect">
            <a:avLst/>
          </a:prstGeom>
          <a:noFill/>
        </p:spPr>
        <p:txBody>
          <a:bodyPr wrap="square" rtlCol="0">
            <a:spAutoFit/>
          </a:bodyPr>
          <a:lstStyle/>
          <a:p>
            <a:r>
              <a:rPr lang="en-US" sz="4000">
                <a:solidFill>
                  <a:srgbClr val="000099"/>
                </a:solidFill>
              </a:rPr>
              <a:t>Với hai số  a, b bất kì, ta có:</a:t>
            </a:r>
          </a:p>
          <a:p>
            <a:r>
              <a:rPr lang="en-US" sz="4000">
                <a:solidFill>
                  <a:srgbClr val="000099"/>
                </a:solidFill>
              </a:rPr>
              <a:t>(a + b)</a:t>
            </a:r>
            <a:r>
              <a:rPr lang="en-US" sz="4000" baseline="30000">
                <a:solidFill>
                  <a:srgbClr val="000099"/>
                </a:solidFill>
              </a:rPr>
              <a:t>2</a:t>
            </a:r>
            <a:r>
              <a:rPr lang="en-US" sz="4000">
                <a:solidFill>
                  <a:srgbClr val="000099"/>
                </a:solidFill>
              </a:rPr>
              <a:t> = a</a:t>
            </a:r>
            <a:r>
              <a:rPr lang="en-US" sz="4000" baseline="30000">
                <a:solidFill>
                  <a:srgbClr val="000099"/>
                </a:solidFill>
              </a:rPr>
              <a:t>2</a:t>
            </a:r>
            <a:r>
              <a:rPr lang="en-US" sz="4000">
                <a:solidFill>
                  <a:srgbClr val="000099"/>
                </a:solidFill>
              </a:rPr>
              <a:t> + 2ab + b</a:t>
            </a:r>
            <a:r>
              <a:rPr lang="en-US" sz="4000" baseline="30000">
                <a:solidFill>
                  <a:srgbClr val="000099"/>
                </a:solidFill>
              </a:rPr>
              <a:t>2</a:t>
            </a:r>
            <a:endParaRPr lang="en-US" sz="4000">
              <a:solidFill>
                <a:srgbClr val="000099"/>
              </a:solidFill>
            </a:endParaRPr>
          </a:p>
        </p:txBody>
      </p:sp>
      <p:pic>
        <p:nvPicPr>
          <p:cNvPr id="7" name="Picture 6">
            <a:extLst>
              <a:ext uri="{FF2B5EF4-FFF2-40B4-BE49-F238E27FC236}">
                <a16:creationId xmlns:a16="http://schemas.microsoft.com/office/drawing/2014/main" id="{410EAC45-3DE0-0C35-4099-9BD8E8E3A560}"/>
              </a:ext>
            </a:extLst>
          </p:cNvPr>
          <p:cNvPicPr>
            <a:picLocks noChangeAspect="1"/>
          </p:cNvPicPr>
          <p:nvPr/>
        </p:nvPicPr>
        <p:blipFill>
          <a:blip r:embed="rId2"/>
          <a:stretch>
            <a:fillRect/>
          </a:stretch>
        </p:blipFill>
        <p:spPr>
          <a:xfrm>
            <a:off x="574785" y="2679032"/>
            <a:ext cx="3454152" cy="3891386"/>
          </a:xfrm>
          <a:prstGeom prst="rect">
            <a:avLst/>
          </a:prstGeom>
        </p:spPr>
      </p:pic>
      <p:sp>
        <p:nvSpPr>
          <p:cNvPr id="8" name="Thought Bubble: Cloud 7">
            <a:extLst>
              <a:ext uri="{FF2B5EF4-FFF2-40B4-BE49-F238E27FC236}">
                <a16:creationId xmlns:a16="http://schemas.microsoft.com/office/drawing/2014/main" id="{C9320E78-4598-91E0-57B4-F66CDD2685A9}"/>
              </a:ext>
            </a:extLst>
          </p:cNvPr>
          <p:cNvSpPr/>
          <p:nvPr/>
        </p:nvSpPr>
        <p:spPr>
          <a:xfrm>
            <a:off x="4860757" y="1155032"/>
            <a:ext cx="6429811" cy="4251158"/>
          </a:xfrm>
          <a:prstGeom prst="cloudCallout">
            <a:avLst>
              <a:gd name="adj1" fmla="val -69399"/>
              <a:gd name="adj2" fmla="val 28146"/>
            </a:avLst>
          </a:prstGeom>
          <a:solidFill>
            <a:srgbClr val="CCFFFF"/>
          </a:solidFill>
          <a:ln w="76200">
            <a:solidFill>
              <a:srgbClr val="FF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339933"/>
                </a:solidFill>
              </a:rPr>
              <a:t>Với A, B là hai biểu thức tùy ý, điều đó còn đúng không?</a:t>
            </a:r>
            <a:endParaRPr lang="vi-VN" sz="4000" b="1">
              <a:solidFill>
                <a:srgbClr val="339933"/>
              </a:solidFill>
            </a:endParaRPr>
          </a:p>
        </p:txBody>
      </p:sp>
    </p:spTree>
    <p:extLst>
      <p:ext uri="{BB962C8B-B14F-4D97-AF65-F5344CB8AC3E}">
        <p14:creationId xmlns:p14="http://schemas.microsoft.com/office/powerpoint/2010/main" val="3898973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3BCACE-E4D3-346B-F73F-41313339FFB7}"/>
              </a:ext>
            </a:extLst>
          </p:cNvPr>
          <p:cNvPicPr>
            <a:picLocks noChangeAspect="1"/>
          </p:cNvPicPr>
          <p:nvPr/>
        </p:nvPicPr>
        <p:blipFill>
          <a:blip r:embed="rId2"/>
          <a:stretch>
            <a:fillRect/>
          </a:stretch>
        </p:blipFill>
        <p:spPr>
          <a:xfrm>
            <a:off x="191068" y="0"/>
            <a:ext cx="12161353" cy="7011626"/>
          </a:xfrm>
          <a:prstGeom prst="rect">
            <a:avLst/>
          </a:prstGeom>
        </p:spPr>
      </p:pic>
      <p:sp>
        <p:nvSpPr>
          <p:cNvPr id="7" name="Rectangle 6">
            <a:extLst>
              <a:ext uri="{FF2B5EF4-FFF2-40B4-BE49-F238E27FC236}">
                <a16:creationId xmlns:a16="http://schemas.microsoft.com/office/drawing/2014/main" id="{CC6BE40E-AE9C-E946-B9D3-0DDB5DB0F2F0}"/>
              </a:ext>
            </a:extLst>
          </p:cNvPr>
          <p:cNvSpPr/>
          <p:nvPr/>
        </p:nvSpPr>
        <p:spPr>
          <a:xfrm>
            <a:off x="-1" y="0"/>
            <a:ext cx="3272589" cy="6858000"/>
          </a:xfrm>
          <a:prstGeom prst="rect">
            <a:avLst/>
          </a:prstGeom>
          <a:solidFill>
            <a:srgbClr val="669900"/>
          </a:solidFill>
          <a:ln>
            <a:solidFill>
              <a:srgbClr val="0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2EB864BC-9CC6-141F-5700-9661BDA76A36}"/>
              </a:ext>
            </a:extLst>
          </p:cNvPr>
          <p:cNvSpPr/>
          <p:nvPr/>
        </p:nvSpPr>
        <p:spPr>
          <a:xfrm>
            <a:off x="491316" y="514147"/>
            <a:ext cx="2593077" cy="5170646"/>
          </a:xfrm>
          <a:prstGeom prst="rect">
            <a:avLst/>
          </a:prstGeom>
          <a:noFill/>
        </p:spPr>
        <p:txBody>
          <a:bodyPr wrap="square" lIns="91440" tIns="45720" rIns="91440" bIns="45720">
            <a:spAutoFit/>
          </a:bodyPr>
          <a:lstStyle/>
          <a:p>
            <a:pPr algn="ctr"/>
            <a:r>
              <a:rPr lang="en-US" sz="6600" b="1" cap="none" spc="0">
                <a:ln w="28575">
                  <a:solidFill>
                    <a:srgbClr val="FFC000"/>
                  </a:solidFill>
                  <a:prstDash val="solid"/>
                </a:ln>
                <a:solidFill>
                  <a:srgbClr val="CC6600"/>
                </a:solidFill>
              </a:rPr>
              <a:t>BÍ MẬT NGÀY CHỦ NHẬT</a:t>
            </a:r>
          </a:p>
        </p:txBody>
      </p:sp>
    </p:spTree>
    <p:extLst>
      <p:ext uri="{BB962C8B-B14F-4D97-AF65-F5344CB8AC3E}">
        <p14:creationId xmlns:p14="http://schemas.microsoft.com/office/powerpoint/2010/main" val="3246656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7ACF5-B461-64C2-78A6-D7DE7AE5307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9A2859E-5CA3-5893-BCF8-FD85FDB8D0AF}"/>
              </a:ext>
            </a:extLst>
          </p:cNvPr>
          <p:cNvPicPr>
            <a:picLocks noChangeAspect="1"/>
          </p:cNvPicPr>
          <p:nvPr/>
        </p:nvPicPr>
        <p:blipFill>
          <a:blip r:embed="rId2"/>
          <a:stretch>
            <a:fillRect/>
          </a:stretch>
        </p:blipFill>
        <p:spPr>
          <a:xfrm>
            <a:off x="191068" y="0"/>
            <a:ext cx="12161353" cy="7011626"/>
          </a:xfrm>
          <a:prstGeom prst="rect">
            <a:avLst/>
          </a:prstGeom>
        </p:spPr>
      </p:pic>
      <p:sp>
        <p:nvSpPr>
          <p:cNvPr id="7" name="Rectangle 6">
            <a:extLst>
              <a:ext uri="{FF2B5EF4-FFF2-40B4-BE49-F238E27FC236}">
                <a16:creationId xmlns:a16="http://schemas.microsoft.com/office/drawing/2014/main" id="{45425FCA-7C02-6E9D-CF96-C360EE2C87EA}"/>
              </a:ext>
            </a:extLst>
          </p:cNvPr>
          <p:cNvSpPr/>
          <p:nvPr/>
        </p:nvSpPr>
        <p:spPr>
          <a:xfrm>
            <a:off x="-1" y="0"/>
            <a:ext cx="3272589" cy="6858000"/>
          </a:xfrm>
          <a:prstGeom prst="rect">
            <a:avLst/>
          </a:prstGeom>
          <a:solidFill>
            <a:srgbClr val="669900"/>
          </a:solidFill>
          <a:ln>
            <a:solidFill>
              <a:srgbClr val="0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6762BE82-2E70-1800-F44C-9A71F697619A}"/>
              </a:ext>
            </a:extLst>
          </p:cNvPr>
          <p:cNvSpPr/>
          <p:nvPr/>
        </p:nvSpPr>
        <p:spPr>
          <a:xfrm>
            <a:off x="491316" y="514147"/>
            <a:ext cx="2593077" cy="5170646"/>
          </a:xfrm>
          <a:prstGeom prst="rect">
            <a:avLst/>
          </a:prstGeom>
          <a:noFill/>
        </p:spPr>
        <p:txBody>
          <a:bodyPr wrap="square" lIns="91440" tIns="45720" rIns="91440" bIns="45720">
            <a:spAutoFit/>
          </a:bodyPr>
          <a:lstStyle/>
          <a:p>
            <a:pPr algn="ctr"/>
            <a:r>
              <a:rPr lang="en-US" sz="6600" b="1" cap="none" spc="0">
                <a:ln w="28575">
                  <a:solidFill>
                    <a:srgbClr val="FFC000"/>
                  </a:solidFill>
                  <a:prstDash val="solid"/>
                </a:ln>
                <a:solidFill>
                  <a:srgbClr val="CC6600"/>
                </a:solidFill>
              </a:rPr>
              <a:t>BÍ MẬT NGÀY CHỦ NHẬT</a:t>
            </a:r>
          </a:p>
        </p:txBody>
      </p:sp>
      <p:pic>
        <p:nvPicPr>
          <p:cNvPr id="4" name="Picture 3">
            <a:extLst>
              <a:ext uri="{FF2B5EF4-FFF2-40B4-BE49-F238E27FC236}">
                <a16:creationId xmlns:a16="http://schemas.microsoft.com/office/drawing/2014/main" id="{CC1BC555-EEBF-D8BF-4F80-D383A11906A3}"/>
              </a:ext>
            </a:extLst>
          </p:cNvPr>
          <p:cNvPicPr>
            <a:picLocks noChangeAspect="1"/>
          </p:cNvPicPr>
          <p:nvPr/>
        </p:nvPicPr>
        <p:blipFill>
          <a:blip r:embed="rId3"/>
          <a:stretch>
            <a:fillRect/>
          </a:stretch>
        </p:blipFill>
        <p:spPr>
          <a:xfrm>
            <a:off x="4179470" y="1683668"/>
            <a:ext cx="4594124" cy="1248738"/>
          </a:xfrm>
          <a:prstGeom prst="rect">
            <a:avLst/>
          </a:prstGeom>
        </p:spPr>
      </p:pic>
      <p:sp>
        <p:nvSpPr>
          <p:cNvPr id="6" name="TextBox 5">
            <a:extLst>
              <a:ext uri="{FF2B5EF4-FFF2-40B4-BE49-F238E27FC236}">
                <a16:creationId xmlns:a16="http://schemas.microsoft.com/office/drawing/2014/main" id="{F6BC717E-E528-6F27-790D-F52D1E670FF5}"/>
              </a:ext>
            </a:extLst>
          </p:cNvPr>
          <p:cNvSpPr txBox="1"/>
          <p:nvPr/>
        </p:nvSpPr>
        <p:spPr>
          <a:xfrm>
            <a:off x="3540752" y="64169"/>
            <a:ext cx="8428096" cy="2862322"/>
          </a:xfrm>
          <a:prstGeom prst="rect">
            <a:avLst/>
          </a:prstGeom>
          <a:noFill/>
        </p:spPr>
        <p:txBody>
          <a:bodyPr wrap="square" rtlCol="0">
            <a:spAutoFit/>
          </a:bodyPr>
          <a:lstStyle/>
          <a:p>
            <a:pPr algn="just"/>
            <a:r>
              <a:rPr lang="vi-VN" sz="3600">
                <a:solidFill>
                  <a:srgbClr val="FFFFFF"/>
                </a:solidFill>
                <a:effectLst/>
                <a:latin typeface="Times New Roman" panose="02020603050405020304" pitchFamily="18" charset="0"/>
                <a:ea typeface="Times New Roman" panose="02020603050405020304" pitchFamily="18" charset="0"/>
              </a:rPr>
              <a:t>Luật chơi: Sau mỗi nội dung bài học sẽ có một nhiệm vụ. Bốn đội chơi sẽ thực hiện các nhiệm vụ đó. Đội nào giành chiến thắng ở phần chơi sẽ nhận được một gợi ý để tìm ra “</a:t>
            </a:r>
            <a:r>
              <a:rPr lang="vi-VN" sz="3600" b="1">
                <a:solidFill>
                  <a:srgbClr val="FFFFFF"/>
                </a:solidFill>
                <a:effectLst/>
                <a:latin typeface="Times New Roman" panose="02020603050405020304" pitchFamily="18" charset="0"/>
                <a:ea typeface="Times New Roman" panose="02020603050405020304" pitchFamily="18" charset="0"/>
              </a:rPr>
              <a:t>Bí mật ngày Chủ Nhật</a:t>
            </a:r>
            <a:r>
              <a:rPr lang="vi-VN" sz="3600">
                <a:solidFill>
                  <a:srgbClr val="FFFFFF"/>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523106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E7361-4D38-A917-3A31-E1ED46E3A14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9687C61-8161-3363-89A0-29384490CBD1}"/>
              </a:ext>
            </a:extLst>
          </p:cNvPr>
          <p:cNvSpPr/>
          <p:nvPr/>
        </p:nvSpPr>
        <p:spPr>
          <a:xfrm>
            <a:off x="0" y="0"/>
            <a:ext cx="12192000" cy="6858000"/>
          </a:xfrm>
          <a:prstGeom prst="rect">
            <a:avLst/>
          </a:prstGeom>
          <a:noFill/>
          <a:ln w="381000">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35F8F535-75E6-6022-92DA-0511A190A75D}"/>
              </a:ext>
            </a:extLst>
          </p:cNvPr>
          <p:cNvSpPr txBox="1"/>
          <p:nvPr/>
        </p:nvSpPr>
        <p:spPr>
          <a:xfrm>
            <a:off x="301828" y="775559"/>
            <a:ext cx="11588343" cy="1569660"/>
          </a:xfrm>
          <a:prstGeom prst="rect">
            <a:avLst/>
          </a:prstGeom>
          <a:noFill/>
        </p:spPr>
        <p:txBody>
          <a:bodyPr wrap="square" rtlCol="0">
            <a:spAutoFit/>
          </a:bodyPr>
          <a:lstStyle/>
          <a:p>
            <a:r>
              <a:rPr lang="en-US" sz="3200">
                <a:solidFill>
                  <a:srgbClr val="000099"/>
                </a:solidFill>
              </a:rPr>
              <a:t>Nếu hai biểu thức (đại số) A và B luôn cùng nhận giá trị như nhau với mọi giá trị của biến thì ta nói A = B là một đồng nhất thức hay là một hằng đẳng thức.</a:t>
            </a:r>
          </a:p>
        </p:txBody>
      </p:sp>
      <p:sp>
        <p:nvSpPr>
          <p:cNvPr id="3" name="TextBox 2">
            <a:extLst>
              <a:ext uri="{FF2B5EF4-FFF2-40B4-BE49-F238E27FC236}">
                <a16:creationId xmlns:a16="http://schemas.microsoft.com/office/drawing/2014/main" id="{3037738C-CE27-0B7B-E078-EFF3A62DE88A}"/>
              </a:ext>
            </a:extLst>
          </p:cNvPr>
          <p:cNvSpPr txBox="1"/>
          <p:nvPr/>
        </p:nvSpPr>
        <p:spPr>
          <a:xfrm>
            <a:off x="301829" y="262501"/>
            <a:ext cx="10922079" cy="584775"/>
          </a:xfrm>
          <a:prstGeom prst="rect">
            <a:avLst/>
          </a:prstGeom>
          <a:noFill/>
        </p:spPr>
        <p:txBody>
          <a:bodyPr wrap="square" rtlCol="0">
            <a:spAutoFit/>
          </a:bodyPr>
          <a:lstStyle/>
          <a:p>
            <a:r>
              <a:rPr lang="en-US" sz="3200" b="1">
                <a:solidFill>
                  <a:srgbClr val="CC0066"/>
                </a:solidFill>
              </a:rPr>
              <a:t>1. HẰNG ĐẲNG THỨC</a:t>
            </a:r>
          </a:p>
        </p:txBody>
      </p:sp>
      <p:sp>
        <p:nvSpPr>
          <p:cNvPr id="5" name="TextBox 4">
            <a:extLst>
              <a:ext uri="{FF2B5EF4-FFF2-40B4-BE49-F238E27FC236}">
                <a16:creationId xmlns:a16="http://schemas.microsoft.com/office/drawing/2014/main" id="{965C5FDB-28B3-8285-D858-C29B62323D54}"/>
              </a:ext>
            </a:extLst>
          </p:cNvPr>
          <p:cNvSpPr txBox="1"/>
          <p:nvPr/>
        </p:nvSpPr>
        <p:spPr>
          <a:xfrm>
            <a:off x="301827" y="3120778"/>
            <a:ext cx="11588343" cy="584775"/>
          </a:xfrm>
          <a:prstGeom prst="rect">
            <a:avLst/>
          </a:prstGeom>
          <a:noFill/>
        </p:spPr>
        <p:txBody>
          <a:bodyPr wrap="square" rtlCol="0">
            <a:spAutoFit/>
          </a:bodyPr>
          <a:lstStyle/>
          <a:p>
            <a:r>
              <a:rPr lang="en-US" sz="3200">
                <a:solidFill>
                  <a:srgbClr val="000099"/>
                </a:solidFill>
              </a:rPr>
              <a:t>Vớí A, B là hai biểu thức tùy ý, ta có:</a:t>
            </a:r>
          </a:p>
        </p:txBody>
      </p:sp>
      <p:sp>
        <p:nvSpPr>
          <p:cNvPr id="6" name="TextBox 5">
            <a:extLst>
              <a:ext uri="{FF2B5EF4-FFF2-40B4-BE49-F238E27FC236}">
                <a16:creationId xmlns:a16="http://schemas.microsoft.com/office/drawing/2014/main" id="{B16AF1D4-6317-1A06-3342-A1769FBF44E9}"/>
              </a:ext>
            </a:extLst>
          </p:cNvPr>
          <p:cNvSpPr txBox="1"/>
          <p:nvPr/>
        </p:nvSpPr>
        <p:spPr>
          <a:xfrm>
            <a:off x="301828" y="2446058"/>
            <a:ext cx="10922079" cy="584775"/>
          </a:xfrm>
          <a:prstGeom prst="rect">
            <a:avLst/>
          </a:prstGeom>
          <a:noFill/>
        </p:spPr>
        <p:txBody>
          <a:bodyPr wrap="square" rtlCol="0">
            <a:spAutoFit/>
          </a:bodyPr>
          <a:lstStyle/>
          <a:p>
            <a:r>
              <a:rPr lang="en-US" sz="3200" b="1">
                <a:solidFill>
                  <a:srgbClr val="CC0066"/>
                </a:solidFill>
              </a:rPr>
              <a:t>2. HIỆU HAI BÌNH PHƯƠNG</a:t>
            </a:r>
          </a:p>
        </p:txBody>
      </p:sp>
      <p:sp>
        <p:nvSpPr>
          <p:cNvPr id="9" name="TextBox 8">
            <a:extLst>
              <a:ext uri="{FF2B5EF4-FFF2-40B4-BE49-F238E27FC236}">
                <a16:creationId xmlns:a16="http://schemas.microsoft.com/office/drawing/2014/main" id="{BAA47278-6457-A597-BB16-A1EEEBECEA59}"/>
              </a:ext>
            </a:extLst>
          </p:cNvPr>
          <p:cNvSpPr txBox="1"/>
          <p:nvPr/>
        </p:nvSpPr>
        <p:spPr>
          <a:xfrm>
            <a:off x="3193577" y="3792176"/>
            <a:ext cx="4367284" cy="584775"/>
          </a:xfrm>
          <a:prstGeom prst="rect">
            <a:avLst/>
          </a:prstGeom>
          <a:noFill/>
          <a:ln w="38100">
            <a:solidFill>
              <a:srgbClr val="000099"/>
            </a:solidFill>
          </a:ln>
        </p:spPr>
        <p:txBody>
          <a:bodyPr wrap="square" rtlCol="0">
            <a:spAutoFit/>
          </a:bodyPr>
          <a:lstStyle/>
          <a:p>
            <a:pPr algn="ctr"/>
            <a:r>
              <a:rPr lang="en-US" sz="3200" b="1">
                <a:solidFill>
                  <a:srgbClr val="FF0000"/>
                </a:solidFill>
              </a:rPr>
              <a:t>A</a:t>
            </a:r>
            <a:r>
              <a:rPr lang="en-US" sz="3200" b="1" baseline="30000">
                <a:solidFill>
                  <a:srgbClr val="FF0000"/>
                </a:solidFill>
              </a:rPr>
              <a:t>2</a:t>
            </a:r>
            <a:r>
              <a:rPr lang="en-US" sz="3200" b="1">
                <a:solidFill>
                  <a:srgbClr val="FF0000"/>
                </a:solidFill>
              </a:rPr>
              <a:t> – B</a:t>
            </a:r>
            <a:r>
              <a:rPr lang="en-US" sz="3200" b="1" baseline="30000">
                <a:solidFill>
                  <a:srgbClr val="FF0000"/>
                </a:solidFill>
              </a:rPr>
              <a:t>2</a:t>
            </a:r>
            <a:r>
              <a:rPr lang="en-US" sz="3200" b="1">
                <a:solidFill>
                  <a:srgbClr val="FF0000"/>
                </a:solidFill>
              </a:rPr>
              <a:t> = (A – B)(A + B)</a:t>
            </a:r>
          </a:p>
        </p:txBody>
      </p:sp>
    </p:spTree>
    <p:extLst>
      <p:ext uri="{BB962C8B-B14F-4D97-AF65-F5344CB8AC3E}">
        <p14:creationId xmlns:p14="http://schemas.microsoft.com/office/powerpoint/2010/main" val="588557026"/>
      </p:ext>
    </p:extLst>
  </p:cSld>
  <p:clrMapOvr>
    <a:masterClrMapping/>
  </p:clrMapOvr>
</p:sld>
</file>

<file path=ppt/theme/theme1.xml><?xml version="1.0" encoding="utf-8"?>
<a:theme xmlns:a="http://schemas.openxmlformats.org/drawingml/2006/main" name="Theme1">
  <a:themeElements>
    <a:clrScheme name="自定义 967">
      <a:dk1>
        <a:srgbClr val="000000"/>
      </a:dk1>
      <a:lt1>
        <a:srgbClr val="FFFFFF"/>
      </a:lt1>
      <a:dk2>
        <a:srgbClr val="67A400"/>
      </a:dk2>
      <a:lt2>
        <a:srgbClr val="F8F8F8"/>
      </a:lt2>
      <a:accent1>
        <a:srgbClr val="538C2E"/>
      </a:accent1>
      <a:accent2>
        <a:srgbClr val="6D9E38"/>
      </a:accent2>
      <a:accent3>
        <a:srgbClr val="7FB344"/>
      </a:accent3>
      <a:accent4>
        <a:srgbClr val="67A400"/>
      </a:accent4>
      <a:accent5>
        <a:srgbClr val="9ECF61"/>
      </a:accent5>
      <a:accent6>
        <a:srgbClr val="67A400"/>
      </a:accent6>
      <a:hlink>
        <a:srgbClr val="00B050"/>
      </a:hlink>
      <a:folHlink>
        <a:srgbClr val="8BC24A"/>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ADF56608-3B3B-4CD0-AEAF-7AA52ACA4473}" vid="{ADD3AED4-5FCB-4E23-BD2C-1F68B2A7ED6A}"/>
    </a:ext>
  </a:extLst>
</a:theme>
</file>

<file path=ppt/theme/theme2.xml><?xml version="1.0" encoding="utf-8"?>
<a:theme xmlns:a="http://schemas.openxmlformats.org/drawingml/2006/main" name="1_Custom Design">
  <a:themeElements>
    <a:clrScheme name="自定义 2">
      <a:dk1>
        <a:sysClr val="windowText" lastClr="000000"/>
      </a:dk1>
      <a:lt1>
        <a:sysClr val="window" lastClr="FFFFFF"/>
      </a:lt1>
      <a:dk2>
        <a:srgbClr val="00487E"/>
      </a:dk2>
      <a:lt2>
        <a:srgbClr val="007EAE"/>
      </a:lt2>
      <a:accent1>
        <a:srgbClr val="189CFF"/>
      </a:accent1>
      <a:accent2>
        <a:srgbClr val="0081E2"/>
      </a:accent2>
      <a:accent3>
        <a:srgbClr val="5DD3FF"/>
      </a:accent3>
      <a:accent4>
        <a:srgbClr val="5DD3FF"/>
      </a:accent4>
      <a:accent5>
        <a:srgbClr val="2FA6FF"/>
      </a:accent5>
      <a:accent6>
        <a:srgbClr val="0084B4"/>
      </a:accent6>
      <a:hlink>
        <a:srgbClr val="005390"/>
      </a:hlink>
      <a:folHlink>
        <a:srgbClr val="2DC7FF"/>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6CC9A7CA-BEC5-41E5-AAE1-C9D7FC518E00}">
  <ds:schemaRefs>
    <ds:schemaRef ds:uri="http://schemas.microsoft.com/sharepoint/v3/contenttype/forms"/>
  </ds:schemaRefs>
</ds:datastoreItem>
</file>

<file path=customXml/itemProps2.xml><?xml version="1.0" encoding="utf-8"?>
<ds:datastoreItem xmlns:ds="http://schemas.openxmlformats.org/officeDocument/2006/customXml" ds:itemID="{D59B8A7B-DB68-4625-86A7-7FECB4C2A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F5AFAE-B80F-42D3-94B4-729362BC1BCB}">
  <ds:schemaRefs>
    <ds:schemaRef ds:uri="http://purl.org/dc/elements/1.1/"/>
    <ds:schemaRef ds:uri="http://schemas.microsoft.com/office/infopath/2007/PartnerControls"/>
    <ds:schemaRef ds:uri="http://purl.org/dc/dcmitype/"/>
    <ds:schemaRef ds:uri="http://schemas.microsoft.com/office/2006/documentManagement/types"/>
    <ds:schemaRef ds:uri="http://schemas.microsoft.com/office/2006/metadata/properties"/>
    <ds:schemaRef ds:uri="a4f35948-e619-41b3-aa29-22878b09cfd2"/>
    <ds:schemaRef ds:uri="http://www.w3.org/XML/1998/namespace"/>
    <ds:schemaRef ds:uri="http://schemas.openxmlformats.org/package/2006/metadata/core-properties"/>
    <ds:schemaRef ds:uri="40262f94-9f35-4ac3-9a90-690165a166b7"/>
    <ds:schemaRef ds:uri="http://purl.org/dc/terms/"/>
  </ds:schemaRefs>
</ds:datastoreItem>
</file>

<file path=docProps/app.xml><?xml version="1.0" encoding="utf-8"?>
<Properties xmlns="http://schemas.openxmlformats.org/officeDocument/2006/extended-properties" xmlns:vt="http://schemas.openxmlformats.org/officeDocument/2006/docPropsVTypes">
  <Template>Theme1</Template>
  <TotalTime>2820</TotalTime>
  <Words>3199</Words>
  <Application>Microsoft Office PowerPoint</Application>
  <PresentationFormat>Widescreen</PresentationFormat>
  <Paragraphs>379</Paragraphs>
  <Slides>55</Slides>
  <Notes>5</Notes>
  <HiddenSlides>0</HiddenSlides>
  <MMClips>1</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55</vt:i4>
      </vt:variant>
    </vt:vector>
  </HeadingPairs>
  <TitlesOfParts>
    <vt:vector size="70" baseType="lpstr">
      <vt:lpstr>Aptos</vt:lpstr>
      <vt:lpstr>Aptos Display</vt:lpstr>
      <vt:lpstr>Arial</vt:lpstr>
      <vt:lpstr>Arial Black</vt:lpstr>
      <vt:lpstr>Calibri</vt:lpstr>
      <vt:lpstr>Cambria</vt:lpstr>
      <vt:lpstr>Cambria Math</vt:lpstr>
      <vt:lpstr>small arial</vt:lpstr>
      <vt:lpstr>Tahoma</vt:lpstr>
      <vt:lpstr>Times New Roman</vt:lpstr>
      <vt:lpstr>Wingdings</vt:lpstr>
      <vt:lpstr>Theme1</vt:lpstr>
      <vt:lpstr>1_Custom Design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I: SỐ TỰ NHIÊN</dc:title>
  <dc:creator>HP</dc:creator>
  <cp:lastModifiedBy>Lưu Thị Và</cp:lastModifiedBy>
  <cp:revision>265</cp:revision>
  <dcterms:created xsi:type="dcterms:W3CDTF">2021-08-05T13:58:37Z</dcterms:created>
  <dcterms:modified xsi:type="dcterms:W3CDTF">2024-10-14T04:47:35Z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