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13" r:id="rId4"/>
    <p:sldId id="285" r:id="rId5"/>
    <p:sldId id="256" r:id="rId6"/>
    <p:sldId id="257" r:id="rId7"/>
    <p:sldId id="270" r:id="rId8"/>
    <p:sldId id="261" r:id="rId9"/>
    <p:sldId id="262" r:id="rId10"/>
    <p:sldId id="258" r:id="rId11"/>
    <p:sldId id="259" r:id="rId12"/>
    <p:sldId id="264" r:id="rId13"/>
    <p:sldId id="266" r:id="rId14"/>
    <p:sldId id="265" r:id="rId15"/>
    <p:sldId id="267" r:id="rId16"/>
    <p:sldId id="268" r:id="rId17"/>
    <p:sldId id="269" r:id="rId18"/>
    <p:sldId id="260" r:id="rId19"/>
    <p:sldId id="272" r:id="rId20"/>
    <p:sldId id="274" r:id="rId21"/>
    <p:sldId id="273" r:id="rId22"/>
    <p:sldId id="287" r:id="rId23"/>
    <p:sldId id="288" r:id="rId24"/>
    <p:sldId id="289" r:id="rId25"/>
    <p:sldId id="290" r:id="rId26"/>
    <p:sldId id="291" r:id="rId27"/>
    <p:sldId id="280" r:id="rId28"/>
    <p:sldId id="281" r:id="rId29"/>
    <p:sldId id="282" r:id="rId30"/>
    <p:sldId id="283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9.GIF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2384822" y="271700"/>
            <a:ext cx="7429500" cy="403860"/>
          </a:xfrm>
        </p:spPr>
        <p:txBody>
          <a:bodyPr>
            <a:spAutoFit/>
          </a:bodyPr>
          <a:lstStyle/>
          <a:p>
            <a:pPr algn="ctr" eaLnBrk="1" hangingPunct="1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699265-94F6-4B10-85D5-B8FF26E39F8A}" type="slidenum">
              <a:rPr lang="en-US" altLang="en-US" smtClean="0">
                <a:solidFill>
                  <a:srgbClr val="898989"/>
                </a:solidFill>
              </a:rPr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7688" y="476672"/>
            <a:ext cx="6482176" cy="813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vi-VN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ỨNG HÒA</a:t>
            </a:r>
            <a:endParaRPr lang="vi-VN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ỨNG HÒA</a:t>
            </a:r>
            <a:b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+2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TẬP HỢP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hiện:TRẦN</a:t>
            </a:r>
            <a:r>
              <a:rPr lang="en-US" sz="2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THÚY</a:t>
            </a:r>
            <a:endParaRPr lang="en-US" sz="2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HÒA, THÁNG 9 NĂM 2024</a:t>
            </a:r>
            <a:endParaRPr lang="en-US" alt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vi-V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s-V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vi-V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 smtClean="0">
                <a:solidFill>
                  <a:schemeClr val="tx1"/>
                </a:solidFill>
              </a:rPr>
              <a:t>Luyện tập 1:</a:t>
            </a:r>
            <a:endParaRPr lang="vi-VN" sz="3600" b="1" u="sng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</a:rPr>
              <a:t>Gọi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và một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vi-VN" sz="3600" dirty="0" smtClean="0">
                <a:solidFill>
                  <a:schemeClr val="tx1"/>
                </a:solidFill>
              </a:rPr>
              <a:t> không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>
            <a:fillRect/>
          </a:stretch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</a:rPr>
              <a:t>Tập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  <a:endParaRPr lang="en-US" sz="3200" i="1" dirty="0">
              <a:solidFill>
                <a:srgbClr val="002060"/>
              </a:solidFill>
            </a:endParaRPr>
          </a:p>
          <a:p>
            <a:endParaRPr lang="vi-VN" sz="5400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</a:t>
            </a:r>
            <a:r>
              <a:rPr lang="en-US" sz="3200" smtClean="0"/>
              <a:t>hợp</a:t>
            </a:r>
            <a:endParaRPr lang="en-US" sz="3200" dirty="0"/>
          </a:p>
          <a:p>
            <a:endParaRPr lang="vi-V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  <a:endParaRPr lang="en-US" sz="3200" dirty="0"/>
          </a:p>
          <a:p>
            <a:endParaRPr lang="vi-VN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</a:t>
            </a:r>
            <a:r>
              <a:rPr lang="en-US" sz="3200" smtClean="0">
                <a:ea typeface="Calibri" panose="020F0502020204030204" pitchFamily="34" charset="0"/>
              </a:rPr>
              <a:t>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</a:t>
            </a:r>
            <a:r>
              <a:rPr lang="en-US" sz="3200" smtClean="0">
                <a:ea typeface="Calibri" panose="020F0502020204030204" pitchFamily="34" charset="0"/>
              </a:rPr>
              <a:t>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  <a:endParaRPr lang="en-US" sz="32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Có hai cách mô tả một tập hợp:</a:t>
            </a:r>
            <a:endParaRPr lang="vi-VN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 smtClean="0"/>
              <a:t>Cách 1: Liệt kê các phần tử của tập hợp:</a:t>
            </a:r>
            <a:endParaRPr lang="vi-VN" sz="2800" b="1" i="1" u="sng" dirty="0" smtClean="0"/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Các phần tử của tập hợp trong dấu ngoặc { } </a:t>
            </a:r>
            <a:r>
              <a:rPr lang="vi-VN" sz="2800" i="1" dirty="0" smtClean="0"/>
              <a:t>theo thứ tự tùy ý </a:t>
            </a:r>
            <a:r>
              <a:rPr lang="vi-VN" sz="2800" dirty="0" smtClean="0"/>
              <a:t>nhưng </a:t>
            </a:r>
            <a:r>
              <a:rPr lang="vi-VN" sz="2800" i="1" dirty="0" smtClean="0"/>
              <a:t>mỗi phần tử chỉ được viết một lần</a:t>
            </a:r>
            <a:r>
              <a:rPr lang="vi-VN" sz="2800" dirty="0" smtClean="0"/>
              <a:t>.</a:t>
            </a:r>
            <a:endParaRPr lang="vi-VN" sz="2800" dirty="0" smtClean="0"/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VD: </a:t>
            </a:r>
            <a:r>
              <a:rPr lang="vi-VN" sz="2800" b="1" dirty="0" smtClean="0"/>
              <a:t>P</a:t>
            </a:r>
            <a:r>
              <a:rPr lang="vi-VN" sz="2800" dirty="0" smtClean="0"/>
              <a:t> = {0; 1; 2; 3 ; 4; 5}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 smtClean="0"/>
              <a:t>Cách 2: Nêu dấu hiệu đặc trưng cho các phần tử của tập hợp</a:t>
            </a:r>
            <a:endParaRPr lang="vi-VN" sz="2800" b="1" i="1" u="sng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smtClean="0"/>
              <a:t>VD: P </a:t>
            </a:r>
            <a:r>
              <a:rPr lang="vi-VN" sz="2800" smtClean="0"/>
              <a:t>= {n </a:t>
            </a:r>
            <a:r>
              <a:rPr lang="vi-VN" sz="2800" dirty="0" smtClean="0"/>
              <a:t>| n là số tự nhiên nhỏ hơn 6}</a:t>
            </a:r>
            <a:endParaRPr lang="vi-VN" sz="2800" dirty="0" smtClean="0"/>
          </a:p>
          <a:p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L </a:t>
            </a:r>
            <a:r>
              <a:rPr lang="en-US" sz="2800" smtClean="0">
                <a:solidFill>
                  <a:schemeClr val="tx1"/>
                </a:solidFill>
              </a:rPr>
              <a:t>= {N</a:t>
            </a:r>
            <a:r>
              <a:rPr lang="en-US" sz="2800" dirty="0" smtClean="0">
                <a:solidFill>
                  <a:schemeClr val="tx1"/>
                </a:solidFill>
              </a:rPr>
              <a:t>; H; A; T; R; A; N; G}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Theo </a:t>
            </a:r>
            <a:r>
              <a:rPr lang="en-US" sz="2800" i="1" dirty="0" err="1" smtClean="0">
                <a:solidFill>
                  <a:schemeClr val="tx1"/>
                </a:solidFill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</a:rPr>
              <a:t> Nam </a:t>
            </a:r>
            <a:r>
              <a:rPr lang="en-US" sz="2800" i="1" dirty="0" err="1" smtClean="0">
                <a:solidFill>
                  <a:schemeClr val="tx1"/>
                </a:solidFill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đúng</a:t>
            </a:r>
            <a:r>
              <a:rPr lang="en-US" sz="2800" i="1" dirty="0" smtClean="0">
                <a:solidFill>
                  <a:schemeClr val="tx1"/>
                </a:solidFill>
              </a:rPr>
              <a:t> hay </a:t>
            </a:r>
            <a:r>
              <a:rPr lang="en-US" sz="2800" i="1" dirty="0" err="1" smtClean="0">
                <a:solidFill>
                  <a:schemeClr val="tx1"/>
                </a:solidFill>
              </a:rPr>
              <a:t>sai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sai</a:t>
            </a:r>
            <a:r>
              <a:rPr lang="en-US" sz="4000" dirty="0" smtClean="0">
                <a:ea typeface="Calibri" panose="020F0502020204030204" pitchFamily="34" charset="0"/>
              </a:rPr>
              <a:t>.</a:t>
            </a:r>
            <a:endParaRPr lang="en-US" sz="4000" dirty="0" smtClean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ea typeface="Calibri" panose="020F0502020204030204" pitchFamily="34" charset="0"/>
              </a:rPr>
              <a:t>Vì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phần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/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 smtClean="0"/>
              <a:t>Trả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lời</a:t>
            </a:r>
            <a:r>
              <a:rPr lang="en-US" i="1" u="sng" dirty="0" smtClean="0"/>
              <a:t>: </a:t>
            </a:r>
            <a:endParaRPr lang="vi-VN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 smtClean="0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 smtClean="0">
                    <a:solidFill>
                      <a:schemeClr val="tx1"/>
                    </a:solidFill>
                  </a:rPr>
                  <a:t> ý: </a:t>
                </a:r>
                <a:endParaRPr lang="en-US" sz="3200" b="1" i="1" u="sng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viết </a:t>
                </a:r>
                <a:r>
                  <a:rPr lang="nl-NL" sz="3200" dirty="0">
                    <a:solidFill>
                      <a:schemeClr val="tx1"/>
                    </a:solidFill>
                  </a:rPr>
                  <a:t>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 smtClean="0">
                    <a:solidFill>
                      <a:schemeClr val="tx1"/>
                    </a:solidFill>
                  </a:rPr>
                  <a:t>Chẳng hạn tập </a:t>
                </a:r>
                <a:r>
                  <a:rPr lang="nl-NL" sz="3200" dirty="0">
                    <a:solidFill>
                      <a:schemeClr val="tx1"/>
                    </a:solidFill>
                  </a:rPr>
                  <a:t>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0:</a:t>
                </a:r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 rotWithShape="1">
                <a:blip r:embed="rId1"/>
                <a:stretch>
                  <a:fillRect l="-62" t="-133" r="-62" b="-12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 smtClean="0">
                    <a:solidFill>
                      <a:schemeClr val="tx1"/>
                    </a:solidFill>
                  </a:rPr>
                  <a:t> 2:</a:t>
                </a:r>
                <a:endParaRPr lang="en-US" sz="3600" b="1" u="sng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: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x &lt; 5}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}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 rotWithShape="1">
                <a:blip r:embed="rId1"/>
                <a:stretch>
                  <a:fillRect l="-73" t="-134" r="-70" b="-130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</a:t>
                </a:r>
                <a:r>
                  <a:rPr lang="en-US" sz="4800" smtClean="0"/>
                  <a:t>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 {0</a:t>
                </a:r>
                <a:r>
                  <a:rPr lang="en-US" sz="4800" dirty="0"/>
                  <a:t>; 1; 2; 3; 4}</a:t>
                </a:r>
                <a:endParaRPr lang="en-US" sz="4800" dirty="0"/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 smtClean="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</a:t>
                </a:r>
                <a:r>
                  <a:rPr lang="en-US" sz="4800"/>
                  <a:t> </a:t>
                </a:r>
                <a:r>
                  <a:rPr lang="en-US" sz="4800" smtClean="0"/>
                  <a:t>{1</a:t>
                </a:r>
                <a:r>
                  <a:rPr lang="en-US" sz="4800" dirty="0"/>
                  <a:t>; 2; 3; 4}</a:t>
                </a:r>
                <a:endParaRPr lang="en-US" sz="4800" dirty="0"/>
              </a:p>
              <a:p>
                <a:pPr>
                  <a:lnSpc>
                    <a:spcPct val="200000"/>
                  </a:lnSpc>
                </a:pPr>
                <a:endParaRPr lang="vi-VN" sz="36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 rotWithShape="1">
                <a:blip r:embed="rId1"/>
                <a:stretch>
                  <a:fillRect l="-3" t="-5" r="4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  <a:endParaRPr lang="en-US" sz="3600" b="1" u="sng" dirty="0"/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  <a:endParaRPr lang="en-US" sz="3600" dirty="0"/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 smtClean="0"/>
                      <a:t>Thay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smtClean="0"/>
                      <a:t>:</a:t>
                    </a:r>
                    <a:endParaRPr lang="en-US" sz="3600" dirty="0" smtClean="0"/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 rotWithShape="1">
                    <a:blip r:embed="rId1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;</a:t>
                </a:r>
                <a:endParaRPr lang="vi-VN" sz="3600" dirty="0" smtClean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b) </a:t>
              </a:r>
              <a:r>
                <a:rPr lang="en-US" sz="3600" dirty="0" err="1" smtClean="0"/>
                <a:t>Mô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tả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hợp</a:t>
              </a:r>
              <a:r>
                <a:rPr lang="en-US" sz="3600" dirty="0" smtClean="0"/>
                <a:t> M </a:t>
              </a:r>
              <a:r>
                <a:rPr lang="en-US" sz="3600" dirty="0" err="1" smtClean="0"/>
                <a:t>bằng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hai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cách</a:t>
              </a:r>
              <a:r>
                <a:rPr lang="en-US" sz="3600" dirty="0" smtClean="0"/>
                <a:t>.</a:t>
              </a:r>
              <a:endParaRPr lang="vi-VN" sz="36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 rotWithShape="1">
                      <a:blip r:embed="rId1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9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 rotWithShape="1">
                      <a:blip r:embed="rId2"/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a</a:t>
              </a:r>
              <a:r>
                <a:rPr lang="en-US" sz="3600" smtClean="0"/>
                <a:t>)</a:t>
              </a:r>
              <a:endParaRPr lang="en-US" sz="3600" smtClean="0"/>
            </a:p>
            <a:p>
              <a:endParaRPr lang="en-US" sz="3600" dirty="0"/>
            </a:p>
            <a:p>
              <a:r>
                <a:rPr lang="en-US" sz="3600" smtClean="0"/>
                <a:t> </a:t>
              </a:r>
              <a:endParaRPr lang="vi-VN" sz="3600" dirty="0" smtClean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b)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1:</a:t>
                </a:r>
                <a:r>
                  <a:rPr lang="en-US" sz="3600" dirty="0" smtClean="0"/>
                  <a:t>  M </a:t>
                </a:r>
                <a:r>
                  <a:rPr lang="en-US" sz="3600"/>
                  <a:t>= </a:t>
                </a:r>
                <a:r>
                  <a:rPr lang="en-US" sz="3600" smtClean="0"/>
                  <a:t>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6 &lt; x &lt; 10} </a:t>
                </a:r>
                <a:r>
                  <a:rPr lang="en-US" sz="3600"/>
                  <a:t>= </a:t>
                </a:r>
                <a:r>
                  <a:rPr lang="en-US" sz="3600" smtClean="0"/>
                  <a:t>{7</a:t>
                </a:r>
                <a:r>
                  <a:rPr lang="en-US" sz="3600" dirty="0" smtClean="0"/>
                  <a:t>; 8; 9}</a:t>
                </a:r>
                <a:endParaRPr lang="en-US" sz="3600" dirty="0" smtClean="0"/>
              </a:p>
              <a:p>
                <a:endParaRPr lang="en-US" sz="3600" dirty="0"/>
              </a:p>
              <a:p>
                <a:r>
                  <a:rPr lang="en-US" sz="3600" dirty="0" smtClean="0"/>
                  <a:t>   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2:</a:t>
                </a:r>
                <a:r>
                  <a:rPr lang="en-US" sz="3600" dirty="0" smtClean="0"/>
                  <a:t>  </a:t>
                </a:r>
                <a:r>
                  <a:rPr lang="en-US" sz="3600" dirty="0"/>
                  <a:t>M </a:t>
                </a:r>
                <a:r>
                  <a:rPr lang="en-US" sz="3600" smtClean="0"/>
                  <a:t>= {7</a:t>
                </a:r>
                <a:r>
                  <a:rPr lang="en-US" sz="3600" dirty="0"/>
                  <a:t>; 8; 9}</a:t>
                </a:r>
                <a:endParaRPr lang="en-US" sz="3600" dirty="0"/>
              </a:p>
              <a:p>
                <a:endParaRPr lang="vi-VN" sz="36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5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Luyện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</a:rPr>
              <a:t> 6: </a:t>
            </a:r>
            <a:r>
              <a:rPr lang="en-US" sz="4000" b="1" dirty="0" err="1" smtClean="0">
                <a:solidFill>
                  <a:schemeClr val="bg1"/>
                </a:solidFill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nối</a:t>
            </a:r>
            <a:r>
              <a:rPr lang="en-US" sz="4000" b="1" dirty="0" smtClean="0">
                <a:solidFill>
                  <a:schemeClr val="bg1"/>
                </a:solidFill>
              </a:rPr>
              <a:t> tri </a:t>
            </a:r>
            <a:r>
              <a:rPr lang="en-US" sz="4000" b="1" dirty="0" err="1" smtClean="0">
                <a:solidFill>
                  <a:schemeClr val="bg1"/>
                </a:solidFill>
              </a:rPr>
              <a:t>thức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cuộc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sống</a:t>
            </a:r>
            <a:endParaRPr lang="vi-VN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833" t="3365"/>
          <a:stretch>
            <a:fillRect/>
          </a:stretch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D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373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lang="en-US" sz="373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1: 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Cách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viết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tập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hợp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nào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sau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đây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đúng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?</a:t>
            </a:r>
            <a:endParaRPr lang="en-US" sz="373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1" name="Sun 80"/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 panose="020B0604020202020204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: Rounded Corners 50"/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 panose="020B0604020202020204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 B </a:t>
                </a:r>
                <a:endParaRPr lang="en-US" sz="32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1" name="Rectangle: Rounded Corners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 rotWithShape="1">
                <a:blip r:embed="rId3"/>
                <a:stretch>
                  <a:fillRect l="-13" t="-66" r="-10237" b="-43036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/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 panose="020B0604020202020204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 panose="020B0604020202020204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 panose="020B0604020202020204"/>
                  </a:rPr>
                  <a:t> </a:t>
                </a:r>
                <a:endParaRPr lang="en-US" sz="3200" kern="0" dirty="0">
                  <a:solidFill>
                    <a:prstClr val="black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2" name="Rectangle: Rounded Corners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 rotWithShape="1">
                <a:blip r:embed="rId4"/>
                <a:stretch>
                  <a:fillRect l="-6" t="-58" r="-10225" b="-43044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D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defRPr/>
            </a:pPr>
            <a:r>
              <a:rPr lang="en-US" sz="373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lang="en-US" sz="373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2: 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Cho B = {2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; 3; 4; 5}.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đáp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án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sai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đáp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án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?</a:t>
            </a:r>
            <a:endParaRPr lang="en-US" sz="3735" dirty="0">
              <a:solidFill>
                <a:srgbClr val="000000"/>
              </a:solidFill>
              <a:latin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1" name="Sun 80"/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 rotWithShape="1">
                <a:blip r:embed="rId5"/>
                <a:stretch>
                  <a:fillRect l="-13" t="-35" r="-10237" b="-43067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 panose="020B0604020202020204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 rotWithShape="1">
                <a:blip r:embed="rId6"/>
                <a:stretch>
                  <a:fillRect l="-6" t="-35" r="-10225" b="-43067"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 panose="020B0604020202020204"/>
              </a:rPr>
              <a:t> </a:t>
            </a:r>
            <a:endParaRPr lang="en-US" sz="3200" kern="0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P = {H; C; S; I; N}   </a:t>
            </a:r>
            <a:endParaRPr 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D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lang="en-US" sz="373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3: 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hợp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P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chữ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cái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khác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nhau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trong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cụm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từ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: “HOC SINH”</a:t>
            </a:r>
            <a:endParaRPr lang="en-US" sz="3735" i="1" dirty="0">
              <a:solidFill>
                <a:srgbClr val="000000"/>
              </a:solidFill>
              <a:latin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1" name="Sun 80"/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</a:t>
            </a:r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 </a:t>
            </a:r>
            <a:r>
              <a:rPr lang="vi-VN" sz="1865" kern="0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rPr>
              <a:t> </a:t>
            </a:r>
            <a:r>
              <a:rPr lang="vi-VN" sz="2665" kern="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/>
              </a:rPr>
              <a:t>A = {6; 7; 8; 9; 10}      </a:t>
            </a:r>
            <a:r>
              <a:rPr lang="en-US" sz="2665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 panose="020B0604020202020204"/>
              </a:rPr>
              <a:t> </a:t>
            </a:r>
            <a:r>
              <a:rPr lang="en-US" sz="2665" kern="0" dirty="0">
                <a:solidFill>
                  <a:prstClr val="white"/>
                </a:solidFill>
                <a:latin typeface="Calibri" panose="020F0502020204030204"/>
                <a:sym typeface="Arial" panose="020B0604020202020204"/>
              </a:rPr>
              <a:t> </a:t>
            </a:r>
            <a:endParaRPr lang="en-US" sz="2665" kern="0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  </a:t>
            </a:r>
            <a:r>
              <a:rPr lang="vi-VN" sz="2665" kern="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 panose="020B0604020202020204"/>
              </a:rPr>
              <a:t> </a:t>
            </a:r>
            <a:endParaRPr lang="en-US" sz="2400" kern="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D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lang="en-US" sz="373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4: </a:t>
            </a:r>
            <a:r>
              <a:rPr lang="en-US" sz="37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vi-VN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1" name="Sun 80"/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/>
              </a:rPr>
              <a:t>  </a:t>
            </a:r>
            <a:r>
              <a:rPr lang="vi-VN" sz="1865" kern="0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vi-VN" sz="2665" kern="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/>
              </a:rPr>
              <a:t>A = {6; 7; 8}    </a:t>
            </a:r>
            <a:r>
              <a:rPr lang="en-US" sz="2665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 panose="020B0604020202020204"/>
              </a:rPr>
              <a:t> </a:t>
            </a:r>
            <a:endParaRPr lang="vi-VN" sz="2665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vi-VN" sz="2665" kern="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</a:t>
            </a:r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 panose="020B0604020202020204"/>
                <a:sym typeface="Arial" panose="020B0604020202020204"/>
              </a:rPr>
              <a:t> !</a:t>
            </a:r>
            <a:endParaRPr lang="en-US" alt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!</a:t>
            </a:r>
            <a:endParaRPr kumimoji="0" lang="en-US" altLang="en-US" sz="4000" b="1" i="0" u="none" strike="noStrike" kern="1200" cap="none" spc="0" normalizeH="0" baseline="0" noProof="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!</a:t>
            </a:r>
            <a:endParaRPr kumimoji="0" lang="en-US" altLang="en-US" sz="4000" b="1" i="0" u="none" strike="noStrike" kern="1200" cap="none" spc="0" normalizeH="0" baseline="0" noProof="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20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 panose="020B0604020202020204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 panose="020B0604020202020204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 panose="020B0604020202020204"/>
              </a:rPr>
              <a:t> 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20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 </a:t>
            </a:r>
            <a:r>
              <a:rPr kumimoji="0" lang="en-US" sz="373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5: </a:t>
            </a:r>
            <a:r>
              <a:rPr kumimoji="0" lang="en-US" sz="373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1" name="Sun 80"/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!</a:t>
            </a:r>
            <a:endParaRPr kumimoji="0" lang="en-US" altLang="en-US" sz="4000" b="1" i="0" u="none" strike="noStrike" kern="1200" cap="none" spc="0" normalizeH="0" baseline="0" noProof="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!</a:t>
            </a:r>
            <a:endParaRPr kumimoji="0" lang="en-US" altLang="en-US" sz="4000" b="1" i="0" u="none" strike="noStrike" kern="1200" cap="none" spc="0" normalizeH="0" baseline="0" noProof="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Củng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/>
              <a:t>Tập </a:t>
            </a:r>
            <a:r>
              <a:rPr lang="vi-VN" sz="3200" b="1" dirty="0"/>
              <a:t>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</a:t>
            </a:r>
            <a:r>
              <a:rPr lang="vi-VN" sz="2800" b="1" i="1" smtClean="0"/>
              <a:t>hợp</a:t>
            </a:r>
            <a:r>
              <a:rPr lang="en-GB" sz="2800" b="1" i="1" smtClean="0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</a:t>
            </a:r>
            <a:r>
              <a:rPr lang="vi-VN" sz="2800" b="1" i="1" dirty="0" smtClean="0"/>
              <a:t>hợp</a:t>
            </a:r>
            <a:r>
              <a:rPr lang="en-US" sz="2800" b="1" i="1" dirty="0" smtClean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Vận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8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quay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Kim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, </a:t>
            </a:r>
            <a:r>
              <a:rPr lang="en-US" sz="2800" dirty="0" err="1" smtClean="0"/>
              <a:t>Hỏa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Mộc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Thổ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Gọi</a:t>
            </a:r>
            <a:r>
              <a:rPr lang="en-US" sz="2800" dirty="0" smtClean="0"/>
              <a:t> S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S.</a:t>
            </a:r>
            <a:endParaRPr lang="vi-V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 smtClean="0"/>
              <a:t>Trả</a:t>
            </a:r>
            <a:r>
              <a:rPr lang="en-US" sz="3600" i="1" u="sng" dirty="0" smtClean="0"/>
              <a:t> </a:t>
            </a:r>
            <a:r>
              <a:rPr lang="en-US" sz="3600" i="1" u="sng" dirty="0" err="1" smtClean="0"/>
              <a:t>lời</a:t>
            </a:r>
            <a:r>
              <a:rPr lang="en-US" sz="3600" i="1" u="sng" dirty="0" smtClean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S  =  {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; </a:t>
            </a:r>
            <a:r>
              <a:rPr lang="en-US" sz="3200" dirty="0" err="1" smtClean="0"/>
              <a:t>Thủy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/>
              <a:t>Kim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 smtClean="0"/>
              <a:t>Vương</a:t>
            </a:r>
            <a:r>
              <a:rPr lang="en-US" sz="3200" dirty="0"/>
              <a:t>;</a:t>
            </a:r>
            <a:r>
              <a:rPr lang="en-US" sz="3200" dirty="0" smtClean="0"/>
              <a:t> </a:t>
            </a:r>
            <a:r>
              <a:rPr lang="en-US" sz="3200" dirty="0" err="1" smtClean="0"/>
              <a:t>Hải</a:t>
            </a:r>
            <a:r>
              <a:rPr lang="en-US" sz="3200" dirty="0" smtClean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}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Hướng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</a:t>
            </a:r>
            <a:r>
              <a:rPr lang="pt-BR" sz="2800" dirty="0" smtClean="0"/>
              <a:t>oàn </a:t>
            </a:r>
            <a:r>
              <a:rPr lang="pt-BR" sz="2800" dirty="0"/>
              <a:t>thành các bài tập: </a:t>
            </a:r>
            <a:r>
              <a:rPr lang="pt-BR" sz="2800" b="1" dirty="0" smtClean="0"/>
              <a:t>1.1; 1.2; 1.3 và 1.4 </a:t>
            </a:r>
            <a:r>
              <a:rPr lang="pt-BR" sz="2800" dirty="0" smtClean="0"/>
              <a:t>-SGK-</a:t>
            </a:r>
            <a:r>
              <a:rPr lang="en-US" sz="2800" dirty="0" smtClean="0"/>
              <a:t>tr7, tr8.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 smtClean="0"/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bông hồng trong lọ hoa</a:t>
            </a: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</a:t>
            </a:r>
            <a:r>
              <a:rPr lang="en-US" sz="2800" dirty="0" smtClean="0"/>
              <a:t>con </a:t>
            </a:r>
            <a:r>
              <a:rPr lang="vi-VN" sz="2800" dirty="0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Tập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hợp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gì</a:t>
            </a:r>
            <a:r>
              <a:rPr lang="en-US" sz="5400" b="1" dirty="0" smtClean="0"/>
              <a:t>?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NộI</a:t>
            </a:r>
            <a:r>
              <a:rPr lang="en-US" sz="4000" b="1" dirty="0" smtClean="0">
                <a:solidFill>
                  <a:schemeClr val="tx1"/>
                </a:solidFill>
              </a:rPr>
              <a:t> dung </a:t>
            </a:r>
            <a:r>
              <a:rPr lang="en-US" sz="4000" b="1" dirty="0" err="1" smtClean="0">
                <a:solidFill>
                  <a:schemeClr val="tx1"/>
                </a:solidFill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1. Tập hợp và phần tử của tập hợp </a:t>
            </a:r>
            <a:endParaRPr lang="vi-VN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M</a:t>
              </a:r>
              <a:endParaRPr lang="vi-VN" sz="2800" dirty="0"/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9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4</a:t>
              </a:r>
              <a:endParaRPr lang="vi-VN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7</a:t>
              </a:r>
              <a:endParaRPr lang="vi-VN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 smtClean="0">
                <a:solidFill>
                  <a:srgbClr val="002060"/>
                </a:solidFill>
              </a:rPr>
              <a:t>- Tập hợp M gồm các phần tử nào?</a:t>
            </a:r>
            <a:endParaRPr lang="vi-VN" sz="2800" i="1" dirty="0" smtClean="0">
              <a:solidFill>
                <a:srgbClr val="002060"/>
              </a:solidFill>
            </a:endParaRP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  <a:endParaRPr lang="vi-VN" sz="2800" i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 smtClean="0">
                      <a:solidFill>
                        <a:srgbClr val="000000"/>
                      </a:solidFill>
                    </a:rPr>
                    <a:t>-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smtClean="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  <a:endParaRPr lang="vi-VN" sz="3200" dirty="0">
                    <a:solidFill>
                      <a:srgbClr val="000000"/>
                    </a:solidFill>
                  </a:endParaRP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  <a:endParaRPr lang="vi-VN" sz="3200" dirty="0">
                    <a:solidFill>
                      <a:srgbClr val="000000"/>
                    </a:solidFill>
                  </a:endParaRP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  <a:endParaRPr lang="vi-VN" sz="3200" dirty="0">
                    <a:solidFill>
                      <a:srgbClr val="000000"/>
                    </a:solidFill>
                  </a:endParaRP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  <a:endParaRPr lang="vi-VN" sz="3200" dirty="0">
                    <a:solidFill>
                      <a:srgbClr val="000000"/>
                    </a:solidFill>
                  </a:endParaRP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  <a:endParaRPr lang="vi-VN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 rotWithShape="1">
                  <a:blip r:embed="rId1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  <a:endParaRPr lang="en-US" sz="320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y</a:t>
                </a:r>
                <a:endParaRPr lang="en-US" sz="3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 smtClean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”</a:t>
                </a:r>
                <a:r>
                  <a:rPr lang="en-GB" sz="3600" smtClean="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 rotWithShape="1">
                <a:blip r:embed="rId1"/>
                <a:stretch>
                  <a:fillRect l="-73" t="-418" r="-65" b="-397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4674</Words>
  <Application>WPS Presentation</Application>
  <PresentationFormat>Widescreen</PresentationFormat>
  <Paragraphs>345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Arial</vt:lpstr>
      <vt:lpstr>Cambria Math</vt:lpstr>
      <vt:lpstr>Microsoft YaHei</vt:lpstr>
      <vt:lpstr>Arial Unicode MS</vt:lpstr>
      <vt:lpstr>Times New Roman</vt:lpstr>
      <vt:lpstr>Calibri</vt:lpstr>
      <vt:lpstr>Calibri Light</vt:lpstr>
      <vt:lpstr>Retrospect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1</cp:revision>
  <dcterms:created xsi:type="dcterms:W3CDTF">2024-11-19T02:35:34Z</dcterms:created>
  <dcterms:modified xsi:type="dcterms:W3CDTF">2024-11-19T02:35:35Z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D233BAB311804444B30E12F352EC7B94_12</vt:lpwstr>
  </property>
  <property fmtid="{D5CDD505-2E9C-101B-9397-08002B2CF9AE}" pid="3" name="KSOProductBuildVer">
    <vt:lpwstr>1033-12.2.0.18638</vt:lpwstr>
  </property>
</Properties>
</file>