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media/audio3.wav" ContentType="audio/x-wav"/>
  <Override PartName="/ppt/media/audio4.wav" ContentType="audio/x-wav"/>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82" r:id="rId2"/>
    <p:sldId id="268" r:id="rId3"/>
    <p:sldId id="441" r:id="rId4"/>
    <p:sldId id="284" r:id="rId5"/>
    <p:sldId id="271" r:id="rId6"/>
    <p:sldId id="409" r:id="rId7"/>
    <p:sldId id="3258" r:id="rId8"/>
    <p:sldId id="3259" r:id="rId9"/>
    <p:sldId id="443" r:id="rId10"/>
    <p:sldId id="3261" r:id="rId11"/>
    <p:sldId id="3262" r:id="rId12"/>
    <p:sldId id="3263" r:id="rId13"/>
    <p:sldId id="417" r:id="rId14"/>
    <p:sldId id="423" r:id="rId15"/>
    <p:sldId id="422" r:id="rId16"/>
    <p:sldId id="450" r:id="rId17"/>
    <p:sldId id="458" r:id="rId18"/>
    <p:sldId id="3264" r:id="rId19"/>
    <p:sldId id="3265" r:id="rId20"/>
    <p:sldId id="448" r:id="rId21"/>
    <p:sldId id="3266" r:id="rId22"/>
    <p:sldId id="3267" r:id="rId23"/>
    <p:sldId id="3268" r:id="rId24"/>
    <p:sldId id="3269" r:id="rId25"/>
    <p:sldId id="404" r:id="rId26"/>
    <p:sldId id="3270" r:id="rId27"/>
    <p:sldId id="3271" r:id="rId28"/>
    <p:sldId id="430" r:id="rId29"/>
    <p:sldId id="3272" r:id="rId30"/>
    <p:sldId id="461" r:id="rId31"/>
    <p:sldId id="299" r:id="rId32"/>
    <p:sldId id="3273" r:id="rId33"/>
    <p:sldId id="419" r:id="rId34"/>
    <p:sldId id="418" r:id="rId35"/>
    <p:sldId id="425" r:id="rId36"/>
    <p:sldId id="426" r:id="rId37"/>
    <p:sldId id="428" r:id="rId38"/>
    <p:sldId id="424" r:id="rId39"/>
    <p:sldId id="408" r:id="rId40"/>
    <p:sldId id="305" r:id="rId41"/>
    <p:sldId id="306" r:id="rId42"/>
  </p:sldIdLst>
  <p:sldSz cx="9144000" cy="5715000" type="screen16x10"/>
  <p:notesSz cx="6858000" cy="9144000"/>
  <p:embeddedFontLst>
    <p:embeddedFont>
      <p:font typeface="Tahoma" panose="020B0604030504040204" pitchFamily="34" charset="0"/>
      <p:regular r:id="rId44"/>
      <p:bold r:id="rId45"/>
    </p:embeddedFont>
    <p:embeddedFont>
      <p:font typeface=".VnTifani Heavy" panose="020B7200000000000000"/>
      <p:regular r:id="rId46"/>
    </p:embeddedFont>
    <p:embeddedFont>
      <p:font typeface="RocknRoll One" panose="020B0604020202020204" charset="0"/>
      <p:regular r:id="rId47"/>
    </p:embeddedFont>
    <p:embeddedFont>
      <p:font typeface="Open Sans" panose="020B060402020202020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VnArial" panose="020B0604020202020204"/>
      <p:regular r:id="rId56"/>
      <p:bold r:id="rId57"/>
      <p:italic r:id="rId58"/>
      <p:boldItalic r:id="rId59"/>
    </p:embeddedFont>
    <p:embeddedFont>
      <p:font typeface="Roboto" panose="020B0604020202020204" charset="0"/>
      <p:regular r:id="rId60"/>
      <p:bold r:id="rId61"/>
      <p:italic r:id="rId62"/>
      <p:boldItalic r:id="rId63"/>
    </p:embeddedFont>
  </p:embeddedFontLst>
  <p:custDataLst>
    <p:tags r:id="rId64"/>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F9900"/>
    <a:srgbClr val="00FFFF"/>
    <a:srgbClr val="FFFFFF"/>
    <a:srgbClr val="002060"/>
    <a:srgbClr val="663300"/>
    <a:srgbClr val="FFCC00"/>
    <a:srgbClr val="FFFFCC"/>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994" y="82"/>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9/4/2023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36</a:t>
            </a:fld>
            <a:endParaRPr lang="en-US"/>
          </a:p>
        </p:txBody>
      </p:sp>
    </p:spTree>
    <p:extLst>
      <p:ext uri="{BB962C8B-B14F-4D97-AF65-F5344CB8AC3E}">
        <p14:creationId xmlns:p14="http://schemas.microsoft.com/office/powerpoint/2010/main" val="93713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37</a:t>
            </a:fld>
            <a:endParaRPr lang="en-US"/>
          </a:p>
        </p:txBody>
      </p:sp>
    </p:spTree>
    <p:extLst>
      <p:ext uri="{BB962C8B-B14F-4D97-AF65-F5344CB8AC3E}">
        <p14:creationId xmlns:p14="http://schemas.microsoft.com/office/powerpoint/2010/main" val="78347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38</a:t>
            </a:fld>
            <a:endParaRPr lang="en-US"/>
          </a:p>
        </p:txBody>
      </p:sp>
    </p:spTree>
    <p:extLst>
      <p:ext uri="{BB962C8B-B14F-4D97-AF65-F5344CB8AC3E}">
        <p14:creationId xmlns:p14="http://schemas.microsoft.com/office/powerpoint/2010/main" val="122341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39</a:t>
            </a:fld>
            <a:endParaRPr lang="en-US"/>
          </a:p>
        </p:txBody>
      </p:sp>
    </p:spTree>
    <p:extLst>
      <p:ext uri="{BB962C8B-B14F-4D97-AF65-F5344CB8AC3E}">
        <p14:creationId xmlns:p14="http://schemas.microsoft.com/office/powerpoint/2010/main" val="194305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3</a:t>
            </a:fld>
            <a:endParaRPr lang="en-US"/>
          </a:p>
        </p:txBody>
      </p:sp>
    </p:spTree>
    <p:extLst>
      <p:ext uri="{BB962C8B-B14F-4D97-AF65-F5344CB8AC3E}">
        <p14:creationId xmlns:p14="http://schemas.microsoft.com/office/powerpoint/2010/main" val="254727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3"/>
        <p:cNvGrpSpPr/>
        <p:nvPr/>
      </p:nvGrpSpPr>
      <p:grpSpPr>
        <a:xfrm>
          <a:off x="0" y="0"/>
          <a:ext cx="0" cy="0"/>
          <a:chOff x="0" y="0"/>
          <a:chExt cx="0" cy="0"/>
        </a:xfrm>
      </p:grpSpPr>
      <p:sp>
        <p:nvSpPr>
          <p:cNvPr id="27114" name="Google Shape;27114;g13d2b0095be_0_181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5" name="Google Shape;27115;g13d2b0095be_0_18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13</a:t>
            </a:fld>
            <a:endParaRPr lang="en-US"/>
          </a:p>
        </p:txBody>
      </p:sp>
    </p:spTree>
    <p:extLst>
      <p:ext uri="{BB962C8B-B14F-4D97-AF65-F5344CB8AC3E}">
        <p14:creationId xmlns:p14="http://schemas.microsoft.com/office/powerpoint/2010/main" val="114042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25</a:t>
            </a:fld>
            <a:endParaRPr lang="en-US"/>
          </a:p>
        </p:txBody>
      </p:sp>
    </p:spTree>
    <p:extLst>
      <p:ext uri="{BB962C8B-B14F-4D97-AF65-F5344CB8AC3E}">
        <p14:creationId xmlns:p14="http://schemas.microsoft.com/office/powerpoint/2010/main" val="358218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32</a:t>
            </a:fld>
            <a:endParaRPr lang="en-US"/>
          </a:p>
        </p:txBody>
      </p:sp>
    </p:spTree>
    <p:extLst>
      <p:ext uri="{BB962C8B-B14F-4D97-AF65-F5344CB8AC3E}">
        <p14:creationId xmlns:p14="http://schemas.microsoft.com/office/powerpoint/2010/main" val="422203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33</a:t>
            </a:fld>
            <a:endParaRPr lang="en-US"/>
          </a:p>
        </p:txBody>
      </p:sp>
    </p:spTree>
    <p:extLst>
      <p:ext uri="{BB962C8B-B14F-4D97-AF65-F5344CB8AC3E}">
        <p14:creationId xmlns:p14="http://schemas.microsoft.com/office/powerpoint/2010/main" val="119044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34</a:t>
            </a:fld>
            <a:endParaRPr lang="en-US"/>
          </a:p>
        </p:txBody>
      </p:sp>
    </p:spTree>
    <p:extLst>
      <p:ext uri="{BB962C8B-B14F-4D97-AF65-F5344CB8AC3E}">
        <p14:creationId xmlns:p14="http://schemas.microsoft.com/office/powerpoint/2010/main" val="1859934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35</a:t>
            </a:fld>
            <a:endParaRPr lang="en-US"/>
          </a:p>
        </p:txBody>
      </p:sp>
    </p:spTree>
    <p:extLst>
      <p:ext uri="{BB962C8B-B14F-4D97-AF65-F5344CB8AC3E}">
        <p14:creationId xmlns:p14="http://schemas.microsoft.com/office/powerpoint/2010/main" val="210708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247649" y="-208277"/>
            <a:ext cx="9736454" cy="6133478"/>
          </a:xfrm>
          <a:prstGeom prst="rect">
            <a:avLst/>
          </a:prstGeom>
          <a:noFill/>
          <a:ln>
            <a:noFill/>
          </a:ln>
        </p:spPr>
      </p:pic>
      <p:pic>
        <p:nvPicPr>
          <p:cNvPr id="23" name="Google Shape;23;p6"/>
          <p:cNvPicPr preferRelativeResize="0"/>
          <p:nvPr/>
        </p:nvPicPr>
        <p:blipFill rotWithShape="1">
          <a:blip r:embed="rId3">
            <a:alphaModFix/>
          </a:blip>
          <a:srcRect/>
          <a:stretch/>
        </p:blipFill>
        <p:spPr>
          <a:xfrm>
            <a:off x="254426" y="223459"/>
            <a:ext cx="8635149" cy="5268083"/>
          </a:xfrm>
          <a:prstGeom prst="rect">
            <a:avLst/>
          </a:prstGeom>
          <a:noFill/>
          <a:ln>
            <a:noFill/>
          </a:ln>
        </p:spPr>
      </p:pic>
    </p:spTree>
    <p:extLst>
      <p:ext uri="{BB962C8B-B14F-4D97-AF65-F5344CB8AC3E}">
        <p14:creationId xmlns:p14="http://schemas.microsoft.com/office/powerpoint/2010/main" val="3770740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9797" y="-1709797"/>
            <a:ext cx="5724407" cy="9144000"/>
          </a:xfrm>
          <a:prstGeom prst="rect">
            <a:avLst/>
          </a:prstGeom>
        </p:spPr>
      </p:pic>
      <p:grpSp>
        <p:nvGrpSpPr>
          <p:cNvPr id="8" name="组合 7"/>
          <p:cNvGrpSpPr/>
          <p:nvPr userDrawn="1"/>
        </p:nvGrpSpPr>
        <p:grpSpPr>
          <a:xfrm>
            <a:off x="-1" y="0"/>
            <a:ext cx="9144001" cy="582083"/>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1" y="5069416"/>
            <a:ext cx="9144001" cy="645583"/>
            <a:chOff x="310412" y="0"/>
            <a:chExt cx="12416520" cy="69850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extLst>
      <p:ext uri="{BB962C8B-B14F-4D97-AF65-F5344CB8AC3E}">
        <p14:creationId xmlns:p14="http://schemas.microsoft.com/office/powerpoint/2010/main" val="51321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82"/>
        <p:cNvGrpSpPr/>
        <p:nvPr/>
      </p:nvGrpSpPr>
      <p:grpSpPr>
        <a:xfrm>
          <a:off x="0" y="0"/>
          <a:ext cx="0" cy="0"/>
          <a:chOff x="0" y="0"/>
          <a:chExt cx="0" cy="0"/>
        </a:xfrm>
      </p:grpSpPr>
      <p:grpSp>
        <p:nvGrpSpPr>
          <p:cNvPr id="13883" name="Google Shape;13883;p24"/>
          <p:cNvGrpSpPr/>
          <p:nvPr/>
        </p:nvGrpSpPr>
        <p:grpSpPr>
          <a:xfrm>
            <a:off x="-44372" y="-124551"/>
            <a:ext cx="9232744" cy="5964102"/>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19" name="Google Shape;14519;p24"/>
          <p:cNvSpPr txBox="1">
            <a:spLocks noGrp="1"/>
          </p:cNvSpPr>
          <p:nvPr>
            <p:ph type="subTitle" idx="1"/>
          </p:nvPr>
        </p:nvSpPr>
        <p:spPr>
          <a:xfrm>
            <a:off x="1016400" y="3213806"/>
            <a:ext cx="1602300" cy="392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a:endParaRPr/>
          </a:p>
        </p:txBody>
      </p:sp>
      <p:sp>
        <p:nvSpPr>
          <p:cNvPr id="14520" name="Google Shape;14520;p24"/>
          <p:cNvSpPr txBox="1">
            <a:spLocks noGrp="1"/>
          </p:cNvSpPr>
          <p:nvPr>
            <p:ph type="subTitle" idx="2"/>
          </p:nvPr>
        </p:nvSpPr>
        <p:spPr>
          <a:xfrm>
            <a:off x="1016400" y="3553945"/>
            <a:ext cx="1602300" cy="864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1" name="Google Shape;14521;p24"/>
          <p:cNvSpPr txBox="1">
            <a:spLocks noGrp="1"/>
          </p:cNvSpPr>
          <p:nvPr>
            <p:ph type="subTitle" idx="3"/>
          </p:nvPr>
        </p:nvSpPr>
        <p:spPr>
          <a:xfrm>
            <a:off x="3700200" y="3553962"/>
            <a:ext cx="1743600" cy="864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2" name="Google Shape;14522;p24"/>
          <p:cNvSpPr txBox="1">
            <a:spLocks noGrp="1"/>
          </p:cNvSpPr>
          <p:nvPr>
            <p:ph type="subTitle" idx="4"/>
          </p:nvPr>
        </p:nvSpPr>
        <p:spPr>
          <a:xfrm>
            <a:off x="6384000" y="3553945"/>
            <a:ext cx="1743600" cy="864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3" name="Google Shape;14523;p24"/>
          <p:cNvSpPr txBox="1">
            <a:spLocks noGrp="1"/>
          </p:cNvSpPr>
          <p:nvPr>
            <p:ph type="title"/>
          </p:nvPr>
        </p:nvSpPr>
        <p:spPr>
          <a:xfrm>
            <a:off x="715100" y="494472"/>
            <a:ext cx="7713900" cy="636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4" name="Google Shape;14524;p24"/>
          <p:cNvSpPr txBox="1">
            <a:spLocks noGrp="1"/>
          </p:cNvSpPr>
          <p:nvPr>
            <p:ph type="subTitle" idx="5"/>
          </p:nvPr>
        </p:nvSpPr>
        <p:spPr>
          <a:xfrm>
            <a:off x="3700200" y="3213806"/>
            <a:ext cx="1743600" cy="392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a:endParaRPr/>
          </a:p>
        </p:txBody>
      </p:sp>
      <p:sp>
        <p:nvSpPr>
          <p:cNvPr id="14525" name="Google Shape;14525;p24"/>
          <p:cNvSpPr txBox="1">
            <a:spLocks noGrp="1"/>
          </p:cNvSpPr>
          <p:nvPr>
            <p:ph type="subTitle" idx="6"/>
          </p:nvPr>
        </p:nvSpPr>
        <p:spPr>
          <a:xfrm>
            <a:off x="6384000" y="3213806"/>
            <a:ext cx="1743600" cy="392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a:endParaRPr/>
          </a:p>
        </p:txBody>
      </p:sp>
      <p:grpSp>
        <p:nvGrpSpPr>
          <p:cNvPr id="14526" name="Google Shape;14526;p24"/>
          <p:cNvGrpSpPr/>
          <p:nvPr/>
        </p:nvGrpSpPr>
        <p:grpSpPr>
          <a:xfrm>
            <a:off x="8472880" y="4227771"/>
            <a:ext cx="647340" cy="747680"/>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33" name="Google Shape;14533;p24"/>
          <p:cNvSpPr/>
          <p:nvPr/>
        </p:nvSpPr>
        <p:spPr>
          <a:xfrm>
            <a:off x="8732425" y="241680"/>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4534" name="Google Shape;14534;p24"/>
          <p:cNvGrpSpPr/>
          <p:nvPr/>
        </p:nvGrpSpPr>
        <p:grpSpPr>
          <a:xfrm>
            <a:off x="7316500" y="4632959"/>
            <a:ext cx="1077204" cy="1144316"/>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4540" name="Google Shape;14540;p24"/>
          <p:cNvGrpSpPr/>
          <p:nvPr/>
        </p:nvGrpSpPr>
        <p:grpSpPr>
          <a:xfrm>
            <a:off x="8040027" y="257147"/>
            <a:ext cx="170431" cy="232213"/>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4545" name="Google Shape;14545;p24"/>
          <p:cNvGrpSpPr/>
          <p:nvPr/>
        </p:nvGrpSpPr>
        <p:grpSpPr>
          <a:xfrm>
            <a:off x="354277" y="3095314"/>
            <a:ext cx="170431" cy="232213"/>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50" name="Google Shape;14550;p24"/>
          <p:cNvSpPr/>
          <p:nvPr/>
        </p:nvSpPr>
        <p:spPr>
          <a:xfrm>
            <a:off x="188469" y="3468441"/>
            <a:ext cx="89607" cy="99563"/>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1" name="Google Shape;14551;p24"/>
          <p:cNvSpPr/>
          <p:nvPr/>
        </p:nvSpPr>
        <p:spPr>
          <a:xfrm>
            <a:off x="325275" y="4100389"/>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4552" name="Google Shape;14552;p24"/>
          <p:cNvGrpSpPr/>
          <p:nvPr/>
        </p:nvGrpSpPr>
        <p:grpSpPr>
          <a:xfrm>
            <a:off x="76802" y="4781619"/>
            <a:ext cx="170431" cy="232213"/>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57" name="Google Shape;14557;p24"/>
          <p:cNvSpPr/>
          <p:nvPr/>
        </p:nvSpPr>
        <p:spPr>
          <a:xfrm>
            <a:off x="178825" y="2523152"/>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8" name="Google Shape;14558;p24"/>
          <p:cNvSpPr/>
          <p:nvPr/>
        </p:nvSpPr>
        <p:spPr>
          <a:xfrm>
            <a:off x="797550" y="5236319"/>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Tree>
    <p:extLst>
      <p:ext uri="{BB962C8B-B14F-4D97-AF65-F5344CB8AC3E}">
        <p14:creationId xmlns:p14="http://schemas.microsoft.com/office/powerpoint/2010/main" val="141425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7.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6.gif"/><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14.xml"/><Relationship Id="rId7" Type="http://schemas.openxmlformats.org/officeDocument/2006/relationships/image" Target="../media/image39.gi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1.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54.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gif"/></Relationships>
</file>

<file path=ppt/slides/_rels/slide4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1600200" y="1934351"/>
            <a:ext cx="5831527" cy="369332"/>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600" b="1" kern="10" spc="50" dirty="0">
                <a:ln w="11430"/>
                <a:solidFill>
                  <a:srgbClr val="FF0000"/>
                </a:solidFill>
                <a:latin typeface="Arial"/>
                <a:cs typeface="Arial"/>
              </a:rPr>
              <a:t>MÔN: GIÁO DỤC CÔNG DÂN 8</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56769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540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1976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111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691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683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97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969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540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768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340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854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262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97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626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197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8100"/>
            <a:ext cx="9144000" cy="800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20" tIns="43960" rIns="87920" bIns="43960" anchor="ctr"/>
          <a:lstStyle/>
          <a:p>
            <a:endParaRPr lang="en-US" sz="150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524000" cy="85725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07157"/>
            <a:ext cx="1295400" cy="5976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81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819402" y="190501"/>
            <a:ext cx="3368675" cy="3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spAutoFit/>
          </a:bodyPr>
          <a:lstStyle/>
          <a:p>
            <a:endParaRPr lang="en-US" sz="150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771525" y="114300"/>
            <a:ext cx="7743739" cy="51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20" tIns="43960" rIns="87920" bIns="43960">
            <a:spAutoFit/>
          </a:bodyPr>
          <a:lstStyle/>
          <a:p>
            <a:pPr algn="ctr" eaLnBrk="0" hangingPunct="0">
              <a:spcBef>
                <a:spcPct val="10000"/>
              </a:spcBef>
              <a:defRPr/>
            </a:pPr>
            <a:r>
              <a:rPr lang="en-US" sz="2800" b="1" dirty="0">
                <a:ln>
                  <a:solidFill>
                    <a:srgbClr val="00FFFF"/>
                  </a:solidFill>
                </a:ln>
                <a:solidFill>
                  <a:srgbClr val="FF0000"/>
                </a:solidFill>
                <a:latin typeface="+mj-lt"/>
                <a:cs typeface="Arial" pitchFamily="34" charset="0"/>
              </a:rPr>
              <a:t>BÀI GIẢNG ĐIỆN TỬ CÁNH DIỀU</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420"/>
            <a:ext cx="9144000" cy="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0" y="647700"/>
            <a:ext cx="3048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7226" tIns="58613" rIns="117226" bIns="58613" anchor="ctr"/>
          <a:lstStyle/>
          <a:p>
            <a:endParaRPr lang="en-US"/>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0" y="1001610"/>
            <a:ext cx="9067685" cy="1185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endParaRPr lang="en-US"/>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209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1752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38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76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219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76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19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667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048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429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886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543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7086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334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715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6096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553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800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38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763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1045788"/>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0" y="1093413"/>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65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066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524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057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514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2895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292475"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33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91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24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8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607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975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400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858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391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848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827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655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99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260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331076" y="5143500"/>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800" b="1" dirty="0" err="1">
                <a:solidFill>
                  <a:srgbClr val="C00000"/>
                </a:solidFill>
              </a:rPr>
              <a:t>Giáo</a:t>
            </a:r>
            <a:r>
              <a:rPr lang="en-US" sz="1800" b="1" dirty="0">
                <a:solidFill>
                  <a:srgbClr val="C00000"/>
                </a:solidFill>
              </a:rPr>
              <a:t> </a:t>
            </a:r>
            <a:r>
              <a:rPr lang="en-US" sz="1800" b="1" dirty="0" err="1">
                <a:solidFill>
                  <a:srgbClr val="C00000"/>
                </a:solidFill>
              </a:rPr>
              <a:t>viên</a:t>
            </a:r>
            <a:r>
              <a:rPr lang="en-US" sz="1800" b="1" dirty="0">
                <a:solidFill>
                  <a:srgbClr val="C00000"/>
                </a:solidFill>
              </a:rPr>
              <a:t> </a:t>
            </a:r>
            <a:r>
              <a:rPr lang="en-US" sz="1800" b="1" dirty="0" err="1">
                <a:solidFill>
                  <a:srgbClr val="C00000"/>
                </a:solidFill>
              </a:rPr>
              <a:t>thiết</a:t>
            </a:r>
            <a:r>
              <a:rPr lang="en-US" sz="1800" b="1" dirty="0">
                <a:solidFill>
                  <a:srgbClr val="C00000"/>
                </a:solidFill>
              </a:rPr>
              <a:t> </a:t>
            </a:r>
            <a:r>
              <a:rPr lang="en-US" sz="1800" b="1" dirty="0" err="1">
                <a:solidFill>
                  <a:srgbClr val="C00000"/>
                </a:solidFill>
              </a:rPr>
              <a:t>kế</a:t>
            </a:r>
            <a:r>
              <a:rPr lang="en-US" sz="1800" b="1" dirty="0">
                <a:solidFill>
                  <a:srgbClr val="C00000"/>
                </a:solidFill>
              </a:rPr>
              <a:t>: </a:t>
            </a:r>
            <a:r>
              <a:rPr lang="en-US" sz="1800" b="1" dirty="0" err="1" smtClean="0">
                <a:solidFill>
                  <a:srgbClr val="C00000"/>
                </a:solidFill>
              </a:rPr>
              <a:t>Phạm</a:t>
            </a:r>
            <a:r>
              <a:rPr lang="en-US" sz="1800" b="1" dirty="0" smtClean="0">
                <a:solidFill>
                  <a:srgbClr val="C00000"/>
                </a:solidFill>
              </a:rPr>
              <a:t> </a:t>
            </a:r>
            <a:r>
              <a:rPr lang="en-US" sz="1800" b="1" dirty="0" err="1" smtClean="0">
                <a:solidFill>
                  <a:srgbClr val="C00000"/>
                </a:solidFill>
              </a:rPr>
              <a:t>Thị</a:t>
            </a:r>
            <a:r>
              <a:rPr lang="en-US" sz="1800" b="1" dirty="0" smtClean="0">
                <a:solidFill>
                  <a:srgbClr val="C00000"/>
                </a:solidFill>
              </a:rPr>
              <a:t> </a:t>
            </a:r>
            <a:r>
              <a:rPr lang="en-US" sz="1800" b="1" smtClean="0">
                <a:solidFill>
                  <a:srgbClr val="C00000"/>
                </a:solidFill>
              </a:rPr>
              <a:t>Thủy</a:t>
            </a:r>
            <a:endParaRPr lang="en-US" sz="180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293" y="4176780"/>
            <a:ext cx="2163623"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94018" y="1209140"/>
            <a:ext cx="8633197" cy="5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pPr algn="ctr">
              <a:lnSpc>
                <a:spcPct val="120000"/>
              </a:lnSpc>
            </a:pPr>
            <a:r>
              <a:rPr lang="en-US" sz="2800" b="1" dirty="0">
                <a:solidFill>
                  <a:srgbClr val="006600"/>
                </a:solidFill>
                <a:effectLst>
                  <a:outerShdw blurRad="38100" dist="38100" dir="2700000" algn="tl">
                    <a:srgbClr val="C0C0C0"/>
                  </a:outerShdw>
                </a:effectLst>
                <a:latin typeface=".VnArial" pitchFamily="34" charset="0"/>
              </a:rPr>
              <a:t>C</a:t>
            </a:r>
            <a:r>
              <a:rPr lang="en-US" sz="2800" b="1" dirty="0">
                <a:solidFill>
                  <a:srgbClr val="006600"/>
                </a:solidFill>
                <a:effectLst>
                  <a:outerShdw blurRad="38100" dist="38100" dir="2700000" algn="tl">
                    <a:srgbClr val="C0C0C0"/>
                  </a:outerShdw>
                </a:effectLst>
              </a:rPr>
              <a:t>HÀO MỪNG QUÝ THẦY CÔ VỀ DỰ GIỜ</a:t>
            </a:r>
            <a:endParaRPr lang="en-US" sz="280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66203" y="4382259"/>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9180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608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743200"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165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546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03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832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289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013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394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851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084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656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2228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680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6137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3752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6" name="Picture 2" descr="Giáo dục công dân 7 - Cánh Diều sgk - nhasachquangloi.vn">
            <a:extLst>
              <a:ext uri="{FF2B5EF4-FFF2-40B4-BE49-F238E27FC236}">
                <a16:creationId xmlns:a16="http://schemas.microsoft.com/office/drawing/2014/main" id="{B058CF5D-D872-CB37-6BB7-5DBD0DEEB14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5333" b="4436"/>
          <a:stretch/>
        </p:blipFill>
        <p:spPr bwMode="auto">
          <a:xfrm>
            <a:off x="2649172" y="2476500"/>
            <a:ext cx="3599228" cy="1966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05C78-5F5E-491D-A484-634C1A4FBE12}"/>
              </a:ext>
            </a:extLst>
          </p:cNvPr>
          <p:cNvPicPr>
            <a:picLocks noChangeAspect="1"/>
          </p:cNvPicPr>
          <p:nvPr/>
        </p:nvPicPr>
        <p:blipFill>
          <a:blip r:embed="rId2"/>
          <a:stretch>
            <a:fillRect/>
          </a:stretch>
        </p:blipFill>
        <p:spPr>
          <a:xfrm>
            <a:off x="-21999" y="-9880"/>
            <a:ext cx="9148275" cy="5724880"/>
          </a:xfrm>
          <a:prstGeom prst="rect">
            <a:avLst/>
          </a:prstGeom>
        </p:spPr>
      </p:pic>
      <p:grpSp>
        <p:nvGrpSpPr>
          <p:cNvPr id="19" name="Google Shape;27146;p53">
            <a:extLst>
              <a:ext uri="{FF2B5EF4-FFF2-40B4-BE49-F238E27FC236}">
                <a16:creationId xmlns:a16="http://schemas.microsoft.com/office/drawing/2014/main" id="{1A3E7C4C-1002-42D9-AFCD-3507FAA0E86E}"/>
              </a:ext>
            </a:extLst>
          </p:cNvPr>
          <p:cNvGrpSpPr/>
          <p:nvPr/>
        </p:nvGrpSpPr>
        <p:grpSpPr>
          <a:xfrm flipH="1">
            <a:off x="-232353" y="517178"/>
            <a:ext cx="1743616" cy="3257056"/>
            <a:chOff x="6328097" y="1662528"/>
            <a:chExt cx="1743616" cy="3257056"/>
          </a:xfrm>
        </p:grpSpPr>
        <p:sp>
          <p:nvSpPr>
            <p:cNvPr id="20" name="Google Shape;27147;p53">
              <a:extLst>
                <a:ext uri="{FF2B5EF4-FFF2-40B4-BE49-F238E27FC236}">
                  <a16:creationId xmlns:a16="http://schemas.microsoft.com/office/drawing/2014/main" id="{D920B10B-31AE-4D31-B58F-74CFB76E86AF}"/>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1" name="Google Shape;27148;p53">
              <a:extLst>
                <a:ext uri="{FF2B5EF4-FFF2-40B4-BE49-F238E27FC236}">
                  <a16:creationId xmlns:a16="http://schemas.microsoft.com/office/drawing/2014/main" id="{335E0767-6C60-4D0D-A25E-644883FBDB7D}"/>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2" name="Google Shape;27149;p53">
              <a:extLst>
                <a:ext uri="{FF2B5EF4-FFF2-40B4-BE49-F238E27FC236}">
                  <a16:creationId xmlns:a16="http://schemas.microsoft.com/office/drawing/2014/main" id="{22135A72-C2AC-4E36-ACB3-567F8801F983}"/>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3" name="Google Shape;27150;p53">
              <a:extLst>
                <a:ext uri="{FF2B5EF4-FFF2-40B4-BE49-F238E27FC236}">
                  <a16:creationId xmlns:a16="http://schemas.microsoft.com/office/drawing/2014/main" id="{6501476A-D9A8-4A85-B750-C518B3AFB16D}"/>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4" name="Google Shape;27151;p53">
              <a:extLst>
                <a:ext uri="{FF2B5EF4-FFF2-40B4-BE49-F238E27FC236}">
                  <a16:creationId xmlns:a16="http://schemas.microsoft.com/office/drawing/2014/main" id="{338B817A-77AE-4973-8201-F20CD904837A}"/>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5" name="Google Shape;27152;p53">
              <a:extLst>
                <a:ext uri="{FF2B5EF4-FFF2-40B4-BE49-F238E27FC236}">
                  <a16:creationId xmlns:a16="http://schemas.microsoft.com/office/drawing/2014/main" id="{1CD90F9C-8320-4140-AEEB-6707705D5321}"/>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27153;p53">
              <a:extLst>
                <a:ext uri="{FF2B5EF4-FFF2-40B4-BE49-F238E27FC236}">
                  <a16:creationId xmlns:a16="http://schemas.microsoft.com/office/drawing/2014/main" id="{80C68FCB-EA3F-486F-B287-16DD588C83EA}"/>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27154;p53">
              <a:extLst>
                <a:ext uri="{FF2B5EF4-FFF2-40B4-BE49-F238E27FC236}">
                  <a16:creationId xmlns:a16="http://schemas.microsoft.com/office/drawing/2014/main" id="{7448CA00-8FC5-4E40-A411-207764296E67}"/>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27155;p53">
              <a:extLst>
                <a:ext uri="{FF2B5EF4-FFF2-40B4-BE49-F238E27FC236}">
                  <a16:creationId xmlns:a16="http://schemas.microsoft.com/office/drawing/2014/main" id="{00CD35CD-9E64-406E-A457-1B5B724FD2BA}"/>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9" name="Google Shape;27156;p53">
              <a:extLst>
                <a:ext uri="{FF2B5EF4-FFF2-40B4-BE49-F238E27FC236}">
                  <a16:creationId xmlns:a16="http://schemas.microsoft.com/office/drawing/2014/main" id="{D51497AB-E614-4C73-BBCA-0CC2C7D2F0EC}"/>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0" name="Google Shape;27157;p53">
              <a:extLst>
                <a:ext uri="{FF2B5EF4-FFF2-40B4-BE49-F238E27FC236}">
                  <a16:creationId xmlns:a16="http://schemas.microsoft.com/office/drawing/2014/main" id="{427A380E-3605-42D0-8D0F-93265947E7F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1" name="Google Shape;27158;p53">
              <a:extLst>
                <a:ext uri="{FF2B5EF4-FFF2-40B4-BE49-F238E27FC236}">
                  <a16:creationId xmlns:a16="http://schemas.microsoft.com/office/drawing/2014/main" id="{0C29C55C-0A8D-416A-A7A2-665264906616}"/>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2" name="Google Shape;27159;p53">
              <a:extLst>
                <a:ext uri="{FF2B5EF4-FFF2-40B4-BE49-F238E27FC236}">
                  <a16:creationId xmlns:a16="http://schemas.microsoft.com/office/drawing/2014/main" id="{541AA102-B6A3-4250-8719-072B3292DEED}"/>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27160;p53">
              <a:extLst>
                <a:ext uri="{FF2B5EF4-FFF2-40B4-BE49-F238E27FC236}">
                  <a16:creationId xmlns:a16="http://schemas.microsoft.com/office/drawing/2014/main" id="{61DE46F0-7745-40B3-8FEB-F08A59211572}"/>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27161;p53">
              <a:extLst>
                <a:ext uri="{FF2B5EF4-FFF2-40B4-BE49-F238E27FC236}">
                  <a16:creationId xmlns:a16="http://schemas.microsoft.com/office/drawing/2014/main" id="{E17E4B96-EC6A-493A-9D0D-F69B0ECE81A5}"/>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27162;p53">
              <a:extLst>
                <a:ext uri="{FF2B5EF4-FFF2-40B4-BE49-F238E27FC236}">
                  <a16:creationId xmlns:a16="http://schemas.microsoft.com/office/drawing/2014/main" id="{04FD9A3C-BD67-4A02-9898-E252361B28FC}"/>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27163;p53">
              <a:extLst>
                <a:ext uri="{FF2B5EF4-FFF2-40B4-BE49-F238E27FC236}">
                  <a16:creationId xmlns:a16="http://schemas.microsoft.com/office/drawing/2014/main" id="{272A5568-D4DD-4CCA-9F17-0E8827682F8B}"/>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27164;p53">
              <a:extLst>
                <a:ext uri="{FF2B5EF4-FFF2-40B4-BE49-F238E27FC236}">
                  <a16:creationId xmlns:a16="http://schemas.microsoft.com/office/drawing/2014/main" id="{1C71614D-8658-4433-B180-04AC57D6B4C9}"/>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27165;p53">
              <a:extLst>
                <a:ext uri="{FF2B5EF4-FFF2-40B4-BE49-F238E27FC236}">
                  <a16:creationId xmlns:a16="http://schemas.microsoft.com/office/drawing/2014/main" id="{EC3B3D15-C2BD-42A1-8CE8-A4E714BECEFD}"/>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27166;p53">
              <a:extLst>
                <a:ext uri="{FF2B5EF4-FFF2-40B4-BE49-F238E27FC236}">
                  <a16:creationId xmlns:a16="http://schemas.microsoft.com/office/drawing/2014/main" id="{DD2FCAF7-21A7-472E-B24C-4CC654B86139}"/>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27167;p53">
              <a:extLst>
                <a:ext uri="{FF2B5EF4-FFF2-40B4-BE49-F238E27FC236}">
                  <a16:creationId xmlns:a16="http://schemas.microsoft.com/office/drawing/2014/main" id="{8B8361C8-C76D-406F-9660-3C3E8F9C0EC1}"/>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27168;p53">
              <a:extLst>
                <a:ext uri="{FF2B5EF4-FFF2-40B4-BE49-F238E27FC236}">
                  <a16:creationId xmlns:a16="http://schemas.microsoft.com/office/drawing/2014/main" id="{FBD33866-595D-4F84-9AFA-75DA73B496C6}"/>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27169;p53">
              <a:extLst>
                <a:ext uri="{FF2B5EF4-FFF2-40B4-BE49-F238E27FC236}">
                  <a16:creationId xmlns:a16="http://schemas.microsoft.com/office/drawing/2014/main" id="{F92DB9E8-F710-4592-A920-351DB7091143}"/>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27170;p53">
              <a:extLst>
                <a:ext uri="{FF2B5EF4-FFF2-40B4-BE49-F238E27FC236}">
                  <a16:creationId xmlns:a16="http://schemas.microsoft.com/office/drawing/2014/main" id="{D5177A5C-5A20-40B0-AC0F-0A6B630AF00A}"/>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27171;p53">
              <a:extLst>
                <a:ext uri="{FF2B5EF4-FFF2-40B4-BE49-F238E27FC236}">
                  <a16:creationId xmlns:a16="http://schemas.microsoft.com/office/drawing/2014/main" id="{2BA56606-E5E7-4817-A2A5-CD23FD66E14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27172;p53">
              <a:extLst>
                <a:ext uri="{FF2B5EF4-FFF2-40B4-BE49-F238E27FC236}">
                  <a16:creationId xmlns:a16="http://schemas.microsoft.com/office/drawing/2014/main" id="{1B4977DC-B554-4A03-A049-7CB71EEF7EB9}"/>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27173;p53">
              <a:extLst>
                <a:ext uri="{FF2B5EF4-FFF2-40B4-BE49-F238E27FC236}">
                  <a16:creationId xmlns:a16="http://schemas.microsoft.com/office/drawing/2014/main" id="{DB90871E-65C9-4BAE-AA61-0F7CDBF9E246}"/>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27174;p53">
              <a:extLst>
                <a:ext uri="{FF2B5EF4-FFF2-40B4-BE49-F238E27FC236}">
                  <a16:creationId xmlns:a16="http://schemas.microsoft.com/office/drawing/2014/main" id="{2D38E1C9-CA0A-4F29-B327-877033670C28}"/>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27175;p53">
              <a:extLst>
                <a:ext uri="{FF2B5EF4-FFF2-40B4-BE49-F238E27FC236}">
                  <a16:creationId xmlns:a16="http://schemas.microsoft.com/office/drawing/2014/main" id="{06CB96CA-8E9E-400A-8D60-7AF13DEAA10F}"/>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27176;p53">
              <a:extLst>
                <a:ext uri="{FF2B5EF4-FFF2-40B4-BE49-F238E27FC236}">
                  <a16:creationId xmlns:a16="http://schemas.microsoft.com/office/drawing/2014/main" id="{DC3B7174-E0C6-4B5A-A0A2-346F49376AA5}"/>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0" name="Google Shape;27177;p53">
              <a:extLst>
                <a:ext uri="{FF2B5EF4-FFF2-40B4-BE49-F238E27FC236}">
                  <a16:creationId xmlns:a16="http://schemas.microsoft.com/office/drawing/2014/main" id="{1F5513C5-9580-4947-ADC1-F3591B6B207F}"/>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27178;p53">
              <a:extLst>
                <a:ext uri="{FF2B5EF4-FFF2-40B4-BE49-F238E27FC236}">
                  <a16:creationId xmlns:a16="http://schemas.microsoft.com/office/drawing/2014/main" id="{39894445-5BCE-4F09-B6F6-C62D9595184A}"/>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27179;p53">
              <a:extLst>
                <a:ext uri="{FF2B5EF4-FFF2-40B4-BE49-F238E27FC236}">
                  <a16:creationId xmlns:a16="http://schemas.microsoft.com/office/drawing/2014/main" id="{3E84CEC1-09FC-4B36-991C-E9A68D22E253}"/>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27180;p53">
              <a:extLst>
                <a:ext uri="{FF2B5EF4-FFF2-40B4-BE49-F238E27FC236}">
                  <a16:creationId xmlns:a16="http://schemas.microsoft.com/office/drawing/2014/main" id="{970169D2-8E71-4BDA-B589-B8C3A2AE6289}"/>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27181;p53">
              <a:extLst>
                <a:ext uri="{FF2B5EF4-FFF2-40B4-BE49-F238E27FC236}">
                  <a16:creationId xmlns:a16="http://schemas.microsoft.com/office/drawing/2014/main" id="{AEF41723-14E2-432C-97E0-EEAAEC254C64}"/>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27182;p53">
              <a:extLst>
                <a:ext uri="{FF2B5EF4-FFF2-40B4-BE49-F238E27FC236}">
                  <a16:creationId xmlns:a16="http://schemas.microsoft.com/office/drawing/2014/main" id="{A6E4CA77-2C09-469E-9F1D-1ACE1FA0A14F}"/>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27183;p53">
              <a:extLst>
                <a:ext uri="{FF2B5EF4-FFF2-40B4-BE49-F238E27FC236}">
                  <a16:creationId xmlns:a16="http://schemas.microsoft.com/office/drawing/2014/main" id="{7A772F69-497E-4B17-99B6-7D60DF9DB756}"/>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27184;p53">
              <a:extLst>
                <a:ext uri="{FF2B5EF4-FFF2-40B4-BE49-F238E27FC236}">
                  <a16:creationId xmlns:a16="http://schemas.microsoft.com/office/drawing/2014/main" id="{E3A4D031-B820-45CA-865D-950DF6F34A63}"/>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27185;p53">
              <a:extLst>
                <a:ext uri="{FF2B5EF4-FFF2-40B4-BE49-F238E27FC236}">
                  <a16:creationId xmlns:a16="http://schemas.microsoft.com/office/drawing/2014/main" id="{E6642612-2B41-45FE-BB3E-EE0B371C8D55}"/>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pic>
        <p:nvPicPr>
          <p:cNvPr id="66" name="Picture 65">
            <a:extLst>
              <a:ext uri="{FF2B5EF4-FFF2-40B4-BE49-F238E27FC236}">
                <a16:creationId xmlns:a16="http://schemas.microsoft.com/office/drawing/2014/main" id="{063C8699-71D9-4975-8A56-73F963A04B03}"/>
              </a:ext>
            </a:extLst>
          </p:cNvPr>
          <p:cNvPicPr>
            <a:picLocks noChangeAspect="1"/>
          </p:cNvPicPr>
          <p:nvPr/>
        </p:nvPicPr>
        <p:blipFill>
          <a:blip r:embed="rId3"/>
          <a:stretch>
            <a:fillRect/>
          </a:stretch>
        </p:blipFill>
        <p:spPr>
          <a:xfrm>
            <a:off x="343982" y="618289"/>
            <a:ext cx="6512607" cy="2132189"/>
          </a:xfrm>
          <a:prstGeom prst="round2DiagRect">
            <a:avLst>
              <a:gd name="adj1" fmla="val 16667"/>
              <a:gd name="adj2" fmla="val 0"/>
            </a:avLst>
          </a:prstGeom>
          <a:ln w="88900" cap="sq">
            <a:solidFill>
              <a:schemeClr val="tx2"/>
            </a:solidFill>
            <a:miter lim="800000"/>
            <a:headEnd/>
            <a:tailEnd/>
          </a:ln>
          <a:effectLst>
            <a:outerShdw blurRad="254000" algn="tl" rotWithShape="0">
              <a:srgbClr val="000000">
                <a:alpha val="43000"/>
              </a:srgbClr>
            </a:outerShdw>
          </a:effectLst>
        </p:spPr>
      </p:pic>
      <p:pic>
        <p:nvPicPr>
          <p:cNvPr id="67" name="Picture 66">
            <a:extLst>
              <a:ext uri="{FF2B5EF4-FFF2-40B4-BE49-F238E27FC236}">
                <a16:creationId xmlns:a16="http://schemas.microsoft.com/office/drawing/2014/main" id="{9B9C83E3-FCAB-42BB-A7CF-48359E798733}"/>
              </a:ext>
            </a:extLst>
          </p:cNvPr>
          <p:cNvPicPr>
            <a:picLocks noChangeAspect="1"/>
          </p:cNvPicPr>
          <p:nvPr/>
        </p:nvPicPr>
        <p:blipFill>
          <a:blip r:embed="rId4"/>
          <a:stretch>
            <a:fillRect/>
          </a:stretch>
        </p:blipFill>
        <p:spPr>
          <a:xfrm>
            <a:off x="2971800" y="3086100"/>
            <a:ext cx="5838826" cy="2347686"/>
          </a:xfrm>
          <a:prstGeom prst="round2DiagRect">
            <a:avLst>
              <a:gd name="adj1" fmla="val 16667"/>
              <a:gd name="adj2" fmla="val 0"/>
            </a:avLst>
          </a:prstGeom>
          <a:ln w="88900" cap="sq">
            <a:solidFill>
              <a:schemeClr val="accent5">
                <a:lumMod val="75000"/>
                <a:lumOff val="25000"/>
              </a:schemeClr>
            </a:solidFill>
            <a:miter lim="800000"/>
            <a:headEnd/>
            <a:tailEnd/>
          </a:ln>
          <a:effectLst>
            <a:outerShdw blurRad="254000" algn="tl" rotWithShape="0">
              <a:srgbClr val="000000">
                <a:alpha val="43000"/>
              </a:srgbClr>
            </a:outerShdw>
          </a:effectLst>
        </p:spPr>
      </p:pic>
      <p:sp>
        <p:nvSpPr>
          <p:cNvPr id="68" name="TextBox 67">
            <a:extLst>
              <a:ext uri="{FF2B5EF4-FFF2-40B4-BE49-F238E27FC236}">
                <a16:creationId xmlns:a16="http://schemas.microsoft.com/office/drawing/2014/main" id="{9E6C41A5-2C42-4AB9-ACE9-A381BE631E56}"/>
              </a:ext>
            </a:extLst>
          </p:cNvPr>
          <p:cNvSpPr txBox="1"/>
          <p:nvPr/>
        </p:nvSpPr>
        <p:spPr>
          <a:xfrm>
            <a:off x="0" y="25736"/>
            <a:ext cx="9126276" cy="400110"/>
          </a:xfrm>
          <a:prstGeom prst="rect">
            <a:avLst/>
          </a:prstGeom>
          <a:solidFill>
            <a:schemeClr val="accent6"/>
          </a:solidFill>
        </p:spPr>
        <p:txBody>
          <a:bodyPr wrap="square">
            <a:spAutoFit/>
          </a:bodyPr>
          <a:lstStyle/>
          <a:p>
            <a:pPr algn="ctr"/>
            <a:r>
              <a:rPr lang="en-US" b="1" dirty="0" err="1">
                <a:solidFill>
                  <a:schemeClr val="bg1"/>
                </a:solidFill>
              </a:rPr>
              <a:t>Hãy</a:t>
            </a:r>
            <a:r>
              <a:rPr lang="en-US" b="1" dirty="0">
                <a:solidFill>
                  <a:schemeClr val="bg1"/>
                </a:solidFill>
              </a:rPr>
              <a:t> </a:t>
            </a:r>
            <a:r>
              <a:rPr lang="en-US" b="1" dirty="0" err="1">
                <a:solidFill>
                  <a:schemeClr val="bg1"/>
                </a:solidFill>
              </a:rPr>
              <a:t>nêu</a:t>
            </a:r>
            <a:r>
              <a:rPr lang="en-US" b="1" dirty="0">
                <a:solidFill>
                  <a:schemeClr val="bg1"/>
                </a:solidFill>
              </a:rPr>
              <a:t> </a:t>
            </a:r>
            <a:r>
              <a:rPr lang="en-US" b="1" dirty="0" err="1">
                <a:solidFill>
                  <a:schemeClr val="bg1"/>
                </a:solidFill>
              </a:rPr>
              <a:t>những</a:t>
            </a:r>
            <a:r>
              <a:rPr lang="en-US" b="1" dirty="0">
                <a:solidFill>
                  <a:schemeClr val="bg1"/>
                </a:solidFill>
              </a:rPr>
              <a:t> </a:t>
            </a:r>
            <a:r>
              <a:rPr lang="en-US" b="1" dirty="0" err="1">
                <a:solidFill>
                  <a:schemeClr val="bg1"/>
                </a:solidFill>
              </a:rPr>
              <a:t>nét</a:t>
            </a:r>
            <a:r>
              <a:rPr lang="en-US" b="1" dirty="0">
                <a:solidFill>
                  <a:schemeClr val="bg1"/>
                </a:solidFill>
              </a:rPr>
              <a:t> </a:t>
            </a:r>
            <a:r>
              <a:rPr lang="en-US" b="1" dirty="0" err="1">
                <a:solidFill>
                  <a:schemeClr val="bg1"/>
                </a:solidFill>
              </a:rPr>
              <a:t>đặc</a:t>
            </a:r>
            <a:r>
              <a:rPr lang="en-US" b="1" dirty="0">
                <a:solidFill>
                  <a:schemeClr val="bg1"/>
                </a:solidFill>
              </a:rPr>
              <a:t> </a:t>
            </a:r>
            <a:r>
              <a:rPr lang="en-US" b="1" dirty="0" err="1">
                <a:solidFill>
                  <a:schemeClr val="bg1"/>
                </a:solidFill>
              </a:rPr>
              <a:t>sắc</a:t>
            </a:r>
            <a:r>
              <a:rPr lang="en-US" b="1" dirty="0">
                <a:solidFill>
                  <a:schemeClr val="bg1"/>
                </a:solidFill>
              </a:rPr>
              <a:t> </a:t>
            </a:r>
            <a:r>
              <a:rPr lang="en-US" b="1" dirty="0" err="1">
                <a:solidFill>
                  <a:schemeClr val="bg1"/>
                </a:solidFill>
              </a:rPr>
              <a:t>của</a:t>
            </a:r>
            <a:r>
              <a:rPr lang="en-US" b="1" dirty="0">
                <a:solidFill>
                  <a:schemeClr val="bg1"/>
                </a:solidFill>
              </a:rPr>
              <a:t> </a:t>
            </a:r>
            <a:r>
              <a:rPr lang="en-US" b="1" dirty="0" err="1">
                <a:solidFill>
                  <a:schemeClr val="bg1"/>
                </a:solidFill>
              </a:rPr>
              <a:t>các</a:t>
            </a:r>
            <a:r>
              <a:rPr lang="en-US" b="1" dirty="0">
                <a:solidFill>
                  <a:schemeClr val="bg1"/>
                </a:solidFill>
              </a:rPr>
              <a:t> </a:t>
            </a:r>
            <a:r>
              <a:rPr lang="en-US" b="1" dirty="0" err="1">
                <a:solidFill>
                  <a:schemeClr val="bg1"/>
                </a:solidFill>
              </a:rPr>
              <a:t>dân</a:t>
            </a:r>
            <a:r>
              <a:rPr lang="en-US" b="1" dirty="0">
                <a:solidFill>
                  <a:schemeClr val="bg1"/>
                </a:solidFill>
              </a:rPr>
              <a:t> </a:t>
            </a:r>
            <a:r>
              <a:rPr lang="en-US" b="1" dirty="0" err="1">
                <a:solidFill>
                  <a:schemeClr val="bg1"/>
                </a:solidFill>
              </a:rPr>
              <a:t>tộc</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hình</a:t>
            </a:r>
            <a:r>
              <a:rPr lang="en-US" b="1" dirty="0">
                <a:solidFill>
                  <a:schemeClr val="bg1"/>
                </a:solidFill>
              </a:rPr>
              <a:t> </a:t>
            </a:r>
            <a:r>
              <a:rPr lang="en-US" b="1" dirty="0" err="1">
                <a:solidFill>
                  <a:schemeClr val="bg1"/>
                </a:solidFill>
              </a:rPr>
              <a:t>ảnh</a:t>
            </a:r>
            <a:r>
              <a:rPr lang="en-US" b="1" dirty="0">
                <a:solidFill>
                  <a:schemeClr val="bg1"/>
                </a:solidFill>
              </a:rPr>
              <a:t>, </a:t>
            </a:r>
            <a:r>
              <a:rPr lang="en-US" b="1" dirty="0" err="1">
                <a:solidFill>
                  <a:schemeClr val="bg1"/>
                </a:solidFill>
              </a:rPr>
              <a:t>thông</a:t>
            </a:r>
            <a:r>
              <a:rPr lang="en-US" b="1" dirty="0">
                <a:solidFill>
                  <a:schemeClr val="bg1"/>
                </a:solidFill>
              </a:rPr>
              <a:t> tin </a:t>
            </a:r>
            <a:r>
              <a:rPr lang="en-US" b="1" dirty="0" err="1">
                <a:solidFill>
                  <a:schemeClr val="bg1"/>
                </a:solidFill>
              </a:rPr>
              <a:t>này</a:t>
            </a:r>
            <a:endParaRPr lang="en-US" b="1" dirty="0">
              <a:solidFill>
                <a:schemeClr val="bg1"/>
              </a:solidFill>
            </a:endParaRPr>
          </a:p>
        </p:txBody>
      </p:sp>
    </p:spTree>
    <p:extLst>
      <p:ext uri="{BB962C8B-B14F-4D97-AF65-F5344CB8AC3E}">
        <p14:creationId xmlns:p14="http://schemas.microsoft.com/office/powerpoint/2010/main" val="24125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05C78-5F5E-491D-A484-634C1A4FBE12}"/>
              </a:ext>
            </a:extLst>
          </p:cNvPr>
          <p:cNvPicPr>
            <a:picLocks noChangeAspect="1"/>
          </p:cNvPicPr>
          <p:nvPr/>
        </p:nvPicPr>
        <p:blipFill>
          <a:blip r:embed="rId2"/>
          <a:stretch>
            <a:fillRect/>
          </a:stretch>
        </p:blipFill>
        <p:spPr>
          <a:xfrm>
            <a:off x="-21999" y="-9880"/>
            <a:ext cx="9148275" cy="5724880"/>
          </a:xfrm>
          <a:prstGeom prst="rect">
            <a:avLst/>
          </a:prstGeom>
        </p:spPr>
      </p:pic>
      <p:grpSp>
        <p:nvGrpSpPr>
          <p:cNvPr id="19" name="Google Shape;27146;p53">
            <a:extLst>
              <a:ext uri="{FF2B5EF4-FFF2-40B4-BE49-F238E27FC236}">
                <a16:creationId xmlns:a16="http://schemas.microsoft.com/office/drawing/2014/main" id="{1A3E7C4C-1002-42D9-AFCD-3507FAA0E86E}"/>
              </a:ext>
            </a:extLst>
          </p:cNvPr>
          <p:cNvGrpSpPr/>
          <p:nvPr/>
        </p:nvGrpSpPr>
        <p:grpSpPr>
          <a:xfrm flipH="1">
            <a:off x="-232353" y="517178"/>
            <a:ext cx="1743616" cy="3257056"/>
            <a:chOff x="6328097" y="1662528"/>
            <a:chExt cx="1743616" cy="3257056"/>
          </a:xfrm>
        </p:grpSpPr>
        <p:sp>
          <p:nvSpPr>
            <p:cNvPr id="20" name="Google Shape;27147;p53">
              <a:extLst>
                <a:ext uri="{FF2B5EF4-FFF2-40B4-BE49-F238E27FC236}">
                  <a16:creationId xmlns:a16="http://schemas.microsoft.com/office/drawing/2014/main" id="{D920B10B-31AE-4D31-B58F-74CFB76E86AF}"/>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1" name="Google Shape;27148;p53">
              <a:extLst>
                <a:ext uri="{FF2B5EF4-FFF2-40B4-BE49-F238E27FC236}">
                  <a16:creationId xmlns:a16="http://schemas.microsoft.com/office/drawing/2014/main" id="{335E0767-6C60-4D0D-A25E-644883FBDB7D}"/>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2" name="Google Shape;27149;p53">
              <a:extLst>
                <a:ext uri="{FF2B5EF4-FFF2-40B4-BE49-F238E27FC236}">
                  <a16:creationId xmlns:a16="http://schemas.microsoft.com/office/drawing/2014/main" id="{22135A72-C2AC-4E36-ACB3-567F8801F983}"/>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3" name="Google Shape;27150;p53">
              <a:extLst>
                <a:ext uri="{FF2B5EF4-FFF2-40B4-BE49-F238E27FC236}">
                  <a16:creationId xmlns:a16="http://schemas.microsoft.com/office/drawing/2014/main" id="{6501476A-D9A8-4A85-B750-C518B3AFB16D}"/>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4" name="Google Shape;27151;p53">
              <a:extLst>
                <a:ext uri="{FF2B5EF4-FFF2-40B4-BE49-F238E27FC236}">
                  <a16:creationId xmlns:a16="http://schemas.microsoft.com/office/drawing/2014/main" id="{338B817A-77AE-4973-8201-F20CD904837A}"/>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5" name="Google Shape;27152;p53">
              <a:extLst>
                <a:ext uri="{FF2B5EF4-FFF2-40B4-BE49-F238E27FC236}">
                  <a16:creationId xmlns:a16="http://schemas.microsoft.com/office/drawing/2014/main" id="{1CD90F9C-8320-4140-AEEB-6707705D5321}"/>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27153;p53">
              <a:extLst>
                <a:ext uri="{FF2B5EF4-FFF2-40B4-BE49-F238E27FC236}">
                  <a16:creationId xmlns:a16="http://schemas.microsoft.com/office/drawing/2014/main" id="{80C68FCB-EA3F-486F-B287-16DD588C83EA}"/>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27154;p53">
              <a:extLst>
                <a:ext uri="{FF2B5EF4-FFF2-40B4-BE49-F238E27FC236}">
                  <a16:creationId xmlns:a16="http://schemas.microsoft.com/office/drawing/2014/main" id="{7448CA00-8FC5-4E40-A411-207764296E67}"/>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27155;p53">
              <a:extLst>
                <a:ext uri="{FF2B5EF4-FFF2-40B4-BE49-F238E27FC236}">
                  <a16:creationId xmlns:a16="http://schemas.microsoft.com/office/drawing/2014/main" id="{00CD35CD-9E64-406E-A457-1B5B724FD2BA}"/>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9" name="Google Shape;27156;p53">
              <a:extLst>
                <a:ext uri="{FF2B5EF4-FFF2-40B4-BE49-F238E27FC236}">
                  <a16:creationId xmlns:a16="http://schemas.microsoft.com/office/drawing/2014/main" id="{D51497AB-E614-4C73-BBCA-0CC2C7D2F0EC}"/>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0" name="Google Shape;27157;p53">
              <a:extLst>
                <a:ext uri="{FF2B5EF4-FFF2-40B4-BE49-F238E27FC236}">
                  <a16:creationId xmlns:a16="http://schemas.microsoft.com/office/drawing/2014/main" id="{427A380E-3605-42D0-8D0F-93265947E7F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1" name="Google Shape;27158;p53">
              <a:extLst>
                <a:ext uri="{FF2B5EF4-FFF2-40B4-BE49-F238E27FC236}">
                  <a16:creationId xmlns:a16="http://schemas.microsoft.com/office/drawing/2014/main" id="{0C29C55C-0A8D-416A-A7A2-665264906616}"/>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2" name="Google Shape;27159;p53">
              <a:extLst>
                <a:ext uri="{FF2B5EF4-FFF2-40B4-BE49-F238E27FC236}">
                  <a16:creationId xmlns:a16="http://schemas.microsoft.com/office/drawing/2014/main" id="{541AA102-B6A3-4250-8719-072B3292DEED}"/>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27160;p53">
              <a:extLst>
                <a:ext uri="{FF2B5EF4-FFF2-40B4-BE49-F238E27FC236}">
                  <a16:creationId xmlns:a16="http://schemas.microsoft.com/office/drawing/2014/main" id="{61DE46F0-7745-40B3-8FEB-F08A59211572}"/>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27161;p53">
              <a:extLst>
                <a:ext uri="{FF2B5EF4-FFF2-40B4-BE49-F238E27FC236}">
                  <a16:creationId xmlns:a16="http://schemas.microsoft.com/office/drawing/2014/main" id="{E17E4B96-EC6A-493A-9D0D-F69B0ECE81A5}"/>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27162;p53">
              <a:extLst>
                <a:ext uri="{FF2B5EF4-FFF2-40B4-BE49-F238E27FC236}">
                  <a16:creationId xmlns:a16="http://schemas.microsoft.com/office/drawing/2014/main" id="{04FD9A3C-BD67-4A02-9898-E252361B28FC}"/>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27163;p53">
              <a:extLst>
                <a:ext uri="{FF2B5EF4-FFF2-40B4-BE49-F238E27FC236}">
                  <a16:creationId xmlns:a16="http://schemas.microsoft.com/office/drawing/2014/main" id="{272A5568-D4DD-4CCA-9F17-0E8827682F8B}"/>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27164;p53">
              <a:extLst>
                <a:ext uri="{FF2B5EF4-FFF2-40B4-BE49-F238E27FC236}">
                  <a16:creationId xmlns:a16="http://schemas.microsoft.com/office/drawing/2014/main" id="{1C71614D-8658-4433-B180-04AC57D6B4C9}"/>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27165;p53">
              <a:extLst>
                <a:ext uri="{FF2B5EF4-FFF2-40B4-BE49-F238E27FC236}">
                  <a16:creationId xmlns:a16="http://schemas.microsoft.com/office/drawing/2014/main" id="{EC3B3D15-C2BD-42A1-8CE8-A4E714BECEFD}"/>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27166;p53">
              <a:extLst>
                <a:ext uri="{FF2B5EF4-FFF2-40B4-BE49-F238E27FC236}">
                  <a16:creationId xmlns:a16="http://schemas.microsoft.com/office/drawing/2014/main" id="{DD2FCAF7-21A7-472E-B24C-4CC654B86139}"/>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27167;p53">
              <a:extLst>
                <a:ext uri="{FF2B5EF4-FFF2-40B4-BE49-F238E27FC236}">
                  <a16:creationId xmlns:a16="http://schemas.microsoft.com/office/drawing/2014/main" id="{8B8361C8-C76D-406F-9660-3C3E8F9C0EC1}"/>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27168;p53">
              <a:extLst>
                <a:ext uri="{FF2B5EF4-FFF2-40B4-BE49-F238E27FC236}">
                  <a16:creationId xmlns:a16="http://schemas.microsoft.com/office/drawing/2014/main" id="{FBD33866-595D-4F84-9AFA-75DA73B496C6}"/>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27169;p53">
              <a:extLst>
                <a:ext uri="{FF2B5EF4-FFF2-40B4-BE49-F238E27FC236}">
                  <a16:creationId xmlns:a16="http://schemas.microsoft.com/office/drawing/2014/main" id="{F92DB9E8-F710-4592-A920-351DB7091143}"/>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27170;p53">
              <a:extLst>
                <a:ext uri="{FF2B5EF4-FFF2-40B4-BE49-F238E27FC236}">
                  <a16:creationId xmlns:a16="http://schemas.microsoft.com/office/drawing/2014/main" id="{D5177A5C-5A20-40B0-AC0F-0A6B630AF00A}"/>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27171;p53">
              <a:extLst>
                <a:ext uri="{FF2B5EF4-FFF2-40B4-BE49-F238E27FC236}">
                  <a16:creationId xmlns:a16="http://schemas.microsoft.com/office/drawing/2014/main" id="{2BA56606-E5E7-4817-A2A5-CD23FD66E14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27172;p53">
              <a:extLst>
                <a:ext uri="{FF2B5EF4-FFF2-40B4-BE49-F238E27FC236}">
                  <a16:creationId xmlns:a16="http://schemas.microsoft.com/office/drawing/2014/main" id="{1B4977DC-B554-4A03-A049-7CB71EEF7EB9}"/>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27173;p53">
              <a:extLst>
                <a:ext uri="{FF2B5EF4-FFF2-40B4-BE49-F238E27FC236}">
                  <a16:creationId xmlns:a16="http://schemas.microsoft.com/office/drawing/2014/main" id="{DB90871E-65C9-4BAE-AA61-0F7CDBF9E246}"/>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27174;p53">
              <a:extLst>
                <a:ext uri="{FF2B5EF4-FFF2-40B4-BE49-F238E27FC236}">
                  <a16:creationId xmlns:a16="http://schemas.microsoft.com/office/drawing/2014/main" id="{2D38E1C9-CA0A-4F29-B327-877033670C28}"/>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27175;p53">
              <a:extLst>
                <a:ext uri="{FF2B5EF4-FFF2-40B4-BE49-F238E27FC236}">
                  <a16:creationId xmlns:a16="http://schemas.microsoft.com/office/drawing/2014/main" id="{06CB96CA-8E9E-400A-8D60-7AF13DEAA10F}"/>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27176;p53">
              <a:extLst>
                <a:ext uri="{FF2B5EF4-FFF2-40B4-BE49-F238E27FC236}">
                  <a16:creationId xmlns:a16="http://schemas.microsoft.com/office/drawing/2014/main" id="{DC3B7174-E0C6-4B5A-A0A2-346F49376AA5}"/>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0" name="Google Shape;27177;p53">
              <a:extLst>
                <a:ext uri="{FF2B5EF4-FFF2-40B4-BE49-F238E27FC236}">
                  <a16:creationId xmlns:a16="http://schemas.microsoft.com/office/drawing/2014/main" id="{1F5513C5-9580-4947-ADC1-F3591B6B207F}"/>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27178;p53">
              <a:extLst>
                <a:ext uri="{FF2B5EF4-FFF2-40B4-BE49-F238E27FC236}">
                  <a16:creationId xmlns:a16="http://schemas.microsoft.com/office/drawing/2014/main" id="{39894445-5BCE-4F09-B6F6-C62D9595184A}"/>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27179;p53">
              <a:extLst>
                <a:ext uri="{FF2B5EF4-FFF2-40B4-BE49-F238E27FC236}">
                  <a16:creationId xmlns:a16="http://schemas.microsoft.com/office/drawing/2014/main" id="{3E84CEC1-09FC-4B36-991C-E9A68D22E253}"/>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27180;p53">
              <a:extLst>
                <a:ext uri="{FF2B5EF4-FFF2-40B4-BE49-F238E27FC236}">
                  <a16:creationId xmlns:a16="http://schemas.microsoft.com/office/drawing/2014/main" id="{970169D2-8E71-4BDA-B589-B8C3A2AE6289}"/>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27181;p53">
              <a:extLst>
                <a:ext uri="{FF2B5EF4-FFF2-40B4-BE49-F238E27FC236}">
                  <a16:creationId xmlns:a16="http://schemas.microsoft.com/office/drawing/2014/main" id="{AEF41723-14E2-432C-97E0-EEAAEC254C64}"/>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27182;p53">
              <a:extLst>
                <a:ext uri="{FF2B5EF4-FFF2-40B4-BE49-F238E27FC236}">
                  <a16:creationId xmlns:a16="http://schemas.microsoft.com/office/drawing/2014/main" id="{A6E4CA77-2C09-469E-9F1D-1ACE1FA0A14F}"/>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27183;p53">
              <a:extLst>
                <a:ext uri="{FF2B5EF4-FFF2-40B4-BE49-F238E27FC236}">
                  <a16:creationId xmlns:a16="http://schemas.microsoft.com/office/drawing/2014/main" id="{7A772F69-497E-4B17-99B6-7D60DF9DB756}"/>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27184;p53">
              <a:extLst>
                <a:ext uri="{FF2B5EF4-FFF2-40B4-BE49-F238E27FC236}">
                  <a16:creationId xmlns:a16="http://schemas.microsoft.com/office/drawing/2014/main" id="{E3A4D031-B820-45CA-865D-950DF6F34A63}"/>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27185;p53">
              <a:extLst>
                <a:ext uri="{FF2B5EF4-FFF2-40B4-BE49-F238E27FC236}">
                  <a16:creationId xmlns:a16="http://schemas.microsoft.com/office/drawing/2014/main" id="{E6642612-2B41-45FE-BB3E-EE0B371C8D55}"/>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
        <p:nvSpPr>
          <p:cNvPr id="68" name="TextBox 67">
            <a:extLst>
              <a:ext uri="{FF2B5EF4-FFF2-40B4-BE49-F238E27FC236}">
                <a16:creationId xmlns:a16="http://schemas.microsoft.com/office/drawing/2014/main" id="{9E6C41A5-2C42-4AB9-ACE9-A381BE631E56}"/>
              </a:ext>
            </a:extLst>
          </p:cNvPr>
          <p:cNvSpPr txBox="1"/>
          <p:nvPr/>
        </p:nvSpPr>
        <p:spPr>
          <a:xfrm>
            <a:off x="0" y="25736"/>
            <a:ext cx="9126276" cy="400110"/>
          </a:xfrm>
          <a:prstGeom prst="rect">
            <a:avLst/>
          </a:prstGeom>
          <a:solidFill>
            <a:schemeClr val="accent6"/>
          </a:solidFill>
        </p:spPr>
        <p:txBody>
          <a:bodyPr wrap="square">
            <a:spAutoFit/>
          </a:bodyPr>
          <a:lstStyle/>
          <a:p>
            <a:pPr algn="ctr"/>
            <a:r>
              <a:rPr lang="en-US" sz="2000" b="1" dirty="0" err="1">
                <a:solidFill>
                  <a:schemeClr val="bg1"/>
                </a:solidFill>
              </a:rPr>
              <a:t>Hãy</a:t>
            </a:r>
            <a:r>
              <a:rPr lang="en-US" sz="2000" b="1" dirty="0">
                <a:solidFill>
                  <a:schemeClr val="bg1"/>
                </a:solidFill>
              </a:rPr>
              <a:t> </a:t>
            </a:r>
            <a:r>
              <a:rPr lang="en-US" sz="2000" b="1" dirty="0" err="1">
                <a:solidFill>
                  <a:schemeClr val="bg1"/>
                </a:solidFill>
              </a:rPr>
              <a:t>nêu</a:t>
            </a:r>
            <a:r>
              <a:rPr lang="en-US" sz="2000" b="1" dirty="0">
                <a:solidFill>
                  <a:schemeClr val="bg1"/>
                </a:solidFill>
              </a:rPr>
              <a:t> </a:t>
            </a:r>
            <a:r>
              <a:rPr lang="en-US" sz="2000" b="1" dirty="0" err="1">
                <a:solidFill>
                  <a:schemeClr val="bg1"/>
                </a:solidFill>
              </a:rPr>
              <a:t>những</a:t>
            </a:r>
            <a:r>
              <a:rPr lang="en-US" sz="2000" b="1" dirty="0">
                <a:solidFill>
                  <a:schemeClr val="bg1"/>
                </a:solidFill>
              </a:rPr>
              <a:t> </a:t>
            </a:r>
            <a:r>
              <a:rPr lang="en-US" sz="2000" b="1" dirty="0" err="1">
                <a:solidFill>
                  <a:schemeClr val="bg1"/>
                </a:solidFill>
              </a:rPr>
              <a:t>nét</a:t>
            </a:r>
            <a:r>
              <a:rPr lang="en-US" sz="2000" b="1" dirty="0">
                <a:solidFill>
                  <a:schemeClr val="bg1"/>
                </a:solidFill>
              </a:rPr>
              <a:t> </a:t>
            </a:r>
            <a:r>
              <a:rPr lang="en-US" sz="2000" b="1" dirty="0" err="1">
                <a:solidFill>
                  <a:schemeClr val="bg1"/>
                </a:solidFill>
              </a:rPr>
              <a:t>đặc</a:t>
            </a:r>
            <a:r>
              <a:rPr lang="en-US" sz="2000" b="1" dirty="0">
                <a:solidFill>
                  <a:schemeClr val="bg1"/>
                </a:solidFill>
              </a:rPr>
              <a:t> </a:t>
            </a:r>
            <a:r>
              <a:rPr lang="en-US" sz="2000" b="1" dirty="0" err="1">
                <a:solidFill>
                  <a:schemeClr val="bg1"/>
                </a:solidFill>
              </a:rPr>
              <a:t>sắc</a:t>
            </a:r>
            <a:r>
              <a:rPr lang="en-US" sz="2000" b="1" dirty="0">
                <a:solidFill>
                  <a:schemeClr val="bg1"/>
                </a:solidFill>
              </a:rPr>
              <a:t> </a:t>
            </a:r>
            <a:r>
              <a:rPr lang="en-US" sz="2000" b="1" dirty="0" err="1">
                <a:solidFill>
                  <a:schemeClr val="bg1"/>
                </a:solidFill>
              </a:rPr>
              <a:t>của</a:t>
            </a:r>
            <a:r>
              <a:rPr lang="en-US" sz="2000" b="1" dirty="0">
                <a:solidFill>
                  <a:schemeClr val="bg1"/>
                </a:solidFill>
              </a:rPr>
              <a:t> </a:t>
            </a:r>
            <a:r>
              <a:rPr lang="en-US" sz="2000" b="1" dirty="0" err="1">
                <a:solidFill>
                  <a:schemeClr val="bg1"/>
                </a:solidFill>
              </a:rPr>
              <a:t>các</a:t>
            </a:r>
            <a:r>
              <a:rPr lang="en-US" sz="2000" b="1" dirty="0">
                <a:solidFill>
                  <a:schemeClr val="bg1"/>
                </a:solidFill>
              </a:rPr>
              <a:t> </a:t>
            </a:r>
            <a:r>
              <a:rPr lang="en-US" sz="2000" b="1" dirty="0" err="1">
                <a:solidFill>
                  <a:schemeClr val="bg1"/>
                </a:solidFill>
              </a:rPr>
              <a:t>dân</a:t>
            </a:r>
            <a:r>
              <a:rPr lang="en-US" sz="2000" b="1" dirty="0">
                <a:solidFill>
                  <a:schemeClr val="bg1"/>
                </a:solidFill>
              </a:rPr>
              <a:t> </a:t>
            </a:r>
            <a:r>
              <a:rPr lang="en-US" sz="2000" b="1" dirty="0" err="1">
                <a:solidFill>
                  <a:schemeClr val="bg1"/>
                </a:solidFill>
              </a:rPr>
              <a:t>tộc</a:t>
            </a:r>
            <a:r>
              <a:rPr lang="en-US" sz="2000" b="1" dirty="0">
                <a:solidFill>
                  <a:schemeClr val="bg1"/>
                </a:solidFill>
              </a:rPr>
              <a:t> </a:t>
            </a:r>
            <a:r>
              <a:rPr lang="en-US" sz="2000" b="1" dirty="0" err="1">
                <a:solidFill>
                  <a:schemeClr val="bg1"/>
                </a:solidFill>
              </a:rPr>
              <a:t>trong</a:t>
            </a:r>
            <a:r>
              <a:rPr lang="en-US" sz="2000" b="1" dirty="0">
                <a:solidFill>
                  <a:schemeClr val="bg1"/>
                </a:solidFill>
              </a:rPr>
              <a:t> </a:t>
            </a:r>
            <a:r>
              <a:rPr lang="en-US" sz="2000" b="1" dirty="0" err="1">
                <a:solidFill>
                  <a:schemeClr val="bg1"/>
                </a:solidFill>
              </a:rPr>
              <a:t>hình</a:t>
            </a:r>
            <a:r>
              <a:rPr lang="en-US" sz="2000" b="1" dirty="0">
                <a:solidFill>
                  <a:schemeClr val="bg1"/>
                </a:solidFill>
              </a:rPr>
              <a:t> </a:t>
            </a:r>
            <a:r>
              <a:rPr lang="en-US" sz="2000" b="1" dirty="0" err="1">
                <a:solidFill>
                  <a:schemeClr val="bg1"/>
                </a:solidFill>
              </a:rPr>
              <a:t>ảnh</a:t>
            </a:r>
            <a:r>
              <a:rPr lang="en-US" sz="2000" b="1" dirty="0">
                <a:solidFill>
                  <a:schemeClr val="bg1"/>
                </a:solidFill>
              </a:rPr>
              <a:t>, </a:t>
            </a:r>
            <a:r>
              <a:rPr lang="en-US" sz="2000" b="1" dirty="0" err="1">
                <a:solidFill>
                  <a:schemeClr val="bg1"/>
                </a:solidFill>
              </a:rPr>
              <a:t>thông</a:t>
            </a:r>
            <a:r>
              <a:rPr lang="en-US" sz="2000" b="1" dirty="0">
                <a:solidFill>
                  <a:schemeClr val="bg1"/>
                </a:solidFill>
              </a:rPr>
              <a:t> tin </a:t>
            </a:r>
            <a:r>
              <a:rPr lang="en-US" sz="2000" b="1" dirty="0" err="1">
                <a:solidFill>
                  <a:schemeClr val="bg1"/>
                </a:solidFill>
              </a:rPr>
              <a:t>này</a:t>
            </a:r>
            <a:r>
              <a:rPr lang="en-US" sz="2000" b="1" dirty="0">
                <a:solidFill>
                  <a:schemeClr val="bg1"/>
                </a:solidFill>
              </a:rPr>
              <a:t>.</a:t>
            </a:r>
          </a:p>
        </p:txBody>
      </p:sp>
      <p:pic>
        <p:nvPicPr>
          <p:cNvPr id="59" name="Picture 58">
            <a:extLst>
              <a:ext uri="{FF2B5EF4-FFF2-40B4-BE49-F238E27FC236}">
                <a16:creationId xmlns:a16="http://schemas.microsoft.com/office/drawing/2014/main" id="{DD486481-C1A7-4283-A7A2-B879FBA583F3}"/>
              </a:ext>
            </a:extLst>
          </p:cNvPr>
          <p:cNvPicPr>
            <a:picLocks noChangeAspect="1"/>
          </p:cNvPicPr>
          <p:nvPr/>
        </p:nvPicPr>
        <p:blipFill>
          <a:blip r:embed="rId3"/>
          <a:stretch>
            <a:fillRect/>
          </a:stretch>
        </p:blipFill>
        <p:spPr>
          <a:xfrm>
            <a:off x="541554" y="703671"/>
            <a:ext cx="6572777" cy="2107695"/>
          </a:xfrm>
          <a:prstGeom prst="round2DiagRect">
            <a:avLst>
              <a:gd name="adj1" fmla="val 16667"/>
              <a:gd name="adj2" fmla="val 0"/>
            </a:avLst>
          </a:prstGeom>
          <a:ln w="88900" cap="sq">
            <a:solidFill>
              <a:schemeClr val="accent3">
                <a:lumMod val="60000"/>
                <a:lumOff val="40000"/>
              </a:schemeClr>
            </a:solidFill>
            <a:miter lim="800000"/>
            <a:headEnd/>
            <a:tailEnd/>
          </a:ln>
          <a:effectLst>
            <a:outerShdw blurRad="254000" algn="tl" rotWithShape="0">
              <a:srgbClr val="000000">
                <a:alpha val="43000"/>
              </a:srgbClr>
            </a:outerShdw>
          </a:effectLst>
        </p:spPr>
      </p:pic>
      <p:pic>
        <p:nvPicPr>
          <p:cNvPr id="60" name="Picture 59">
            <a:extLst>
              <a:ext uri="{FF2B5EF4-FFF2-40B4-BE49-F238E27FC236}">
                <a16:creationId xmlns:a16="http://schemas.microsoft.com/office/drawing/2014/main" id="{8CC67E6D-ED67-455D-96B0-8201927A2955}"/>
              </a:ext>
            </a:extLst>
          </p:cNvPr>
          <p:cNvPicPr>
            <a:picLocks noChangeAspect="1"/>
          </p:cNvPicPr>
          <p:nvPr/>
        </p:nvPicPr>
        <p:blipFill>
          <a:blip r:embed="rId4"/>
          <a:stretch>
            <a:fillRect/>
          </a:stretch>
        </p:blipFill>
        <p:spPr>
          <a:xfrm>
            <a:off x="1729636" y="3162300"/>
            <a:ext cx="7012409" cy="2280205"/>
          </a:xfrm>
          <a:prstGeom prst="round2DiagRect">
            <a:avLst>
              <a:gd name="adj1" fmla="val 16667"/>
              <a:gd name="adj2" fmla="val 0"/>
            </a:avLst>
          </a:prstGeom>
          <a:ln w="88900" cap="sq">
            <a:solidFill>
              <a:schemeClr val="accent1"/>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3859778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696913" y="114300"/>
            <a:ext cx="7848600" cy="584775"/>
          </a:xfrm>
          <a:prstGeom prst="rect">
            <a:avLst/>
          </a:prstGeom>
          <a:noFill/>
        </p:spPr>
        <p:txBody>
          <a:bodyPr wrap="square" rtlCol="0">
            <a:spAutoFit/>
          </a:bodyPr>
          <a:lstStyle/>
          <a:p>
            <a:pPr algn="ctr"/>
            <a:r>
              <a:rPr lang="en-US" sz="3200" b="1" dirty="0" err="1">
                <a:solidFill>
                  <a:srgbClr val="FFFF00"/>
                </a:solidFill>
                <a:latin typeface="+mj-lt"/>
              </a:rPr>
              <a:t>Tôn</a:t>
            </a:r>
            <a:r>
              <a:rPr lang="en-US" sz="3200" b="1" dirty="0">
                <a:solidFill>
                  <a:srgbClr val="FFFF00"/>
                </a:solidFill>
                <a:latin typeface="+mj-lt"/>
              </a:rPr>
              <a:t> </a:t>
            </a:r>
            <a:r>
              <a:rPr lang="en-US" sz="3200" b="1" dirty="0" err="1">
                <a:solidFill>
                  <a:srgbClr val="FFFF00"/>
                </a:solidFill>
                <a:latin typeface="+mj-lt"/>
              </a:rPr>
              <a:t>trọng</a:t>
            </a:r>
            <a:r>
              <a:rPr lang="en-US" sz="3200" b="1" dirty="0">
                <a:solidFill>
                  <a:srgbClr val="FFFF00"/>
                </a:solidFill>
                <a:latin typeface="+mj-lt"/>
              </a:rPr>
              <a:t> </a:t>
            </a:r>
            <a:r>
              <a:rPr lang="en-US" sz="3200" b="1" dirty="0" err="1">
                <a:solidFill>
                  <a:srgbClr val="FFFF00"/>
                </a:solidFill>
                <a:latin typeface="+mj-lt"/>
              </a:rPr>
              <a:t>sự</a:t>
            </a:r>
            <a:r>
              <a:rPr lang="en-US" sz="3200" b="1" dirty="0">
                <a:solidFill>
                  <a:srgbClr val="FFFF00"/>
                </a:solidFill>
                <a:latin typeface="+mj-lt"/>
              </a:rPr>
              <a:t> </a:t>
            </a:r>
            <a:r>
              <a:rPr lang="en-US" sz="3200" b="1" dirty="0" err="1">
                <a:solidFill>
                  <a:srgbClr val="FFFF00"/>
                </a:solidFill>
                <a:latin typeface="+mj-lt"/>
              </a:rPr>
              <a:t>đa</a:t>
            </a:r>
            <a:r>
              <a:rPr lang="en-US" sz="3200" b="1" dirty="0">
                <a:solidFill>
                  <a:srgbClr val="FFFF00"/>
                </a:solidFill>
                <a:latin typeface="+mj-lt"/>
              </a:rPr>
              <a:t> </a:t>
            </a:r>
            <a:r>
              <a:rPr lang="en-US" sz="3200" b="1" dirty="0" err="1">
                <a:solidFill>
                  <a:srgbClr val="FFFF00"/>
                </a:solidFill>
                <a:latin typeface="+mj-lt"/>
              </a:rPr>
              <a:t>dạng</a:t>
            </a:r>
            <a:r>
              <a:rPr lang="en-US" sz="3200" b="1" dirty="0">
                <a:solidFill>
                  <a:srgbClr val="FFFF00"/>
                </a:solidFill>
                <a:latin typeface="+mj-lt"/>
              </a:rPr>
              <a:t> </a:t>
            </a:r>
            <a:r>
              <a:rPr lang="en-US" sz="3200" b="1" dirty="0" err="1">
                <a:solidFill>
                  <a:srgbClr val="FFFF00"/>
                </a:solidFill>
                <a:latin typeface="+mj-lt"/>
              </a:rPr>
              <a:t>của</a:t>
            </a:r>
            <a:r>
              <a:rPr lang="en-US" sz="3200" b="1" dirty="0">
                <a:solidFill>
                  <a:srgbClr val="FFFF00"/>
                </a:solidFill>
                <a:latin typeface="+mj-lt"/>
              </a:rPr>
              <a:t> </a:t>
            </a:r>
            <a:r>
              <a:rPr lang="en-US" sz="3200" b="1" dirty="0" err="1">
                <a:solidFill>
                  <a:srgbClr val="FFFF00"/>
                </a:solidFill>
                <a:latin typeface="+mj-lt"/>
              </a:rPr>
              <a:t>các</a:t>
            </a:r>
            <a:r>
              <a:rPr lang="en-US" sz="3200" b="1" dirty="0">
                <a:solidFill>
                  <a:srgbClr val="FFFF00"/>
                </a:solidFill>
                <a:latin typeface="+mj-lt"/>
              </a:rPr>
              <a:t> </a:t>
            </a:r>
            <a:r>
              <a:rPr lang="en-US" sz="3200" b="1" dirty="0" err="1">
                <a:solidFill>
                  <a:srgbClr val="FFFF00"/>
                </a:solidFill>
                <a:latin typeface="+mj-lt"/>
              </a:rPr>
              <a:t>dân</a:t>
            </a:r>
            <a:r>
              <a:rPr lang="en-US" sz="3200" b="1" dirty="0">
                <a:solidFill>
                  <a:srgbClr val="FFFF00"/>
                </a:solidFill>
                <a:latin typeface="+mj-lt"/>
              </a:rPr>
              <a:t> </a:t>
            </a:r>
            <a:r>
              <a:rPr lang="en-US" sz="3200" b="1" dirty="0" err="1">
                <a:solidFill>
                  <a:srgbClr val="FFFF00"/>
                </a:solidFill>
                <a:latin typeface="+mj-lt"/>
              </a:rPr>
              <a:t>tộc</a:t>
            </a:r>
            <a:endParaRPr lang="en-US" sz="3200" b="1" dirty="0">
              <a:solidFill>
                <a:srgbClr val="FFFF00"/>
              </a:solidFill>
              <a:latin typeface="+mj-lt"/>
            </a:endParaRPr>
          </a:p>
        </p:txBody>
      </p:sp>
      <p:sp>
        <p:nvSpPr>
          <p:cNvPr id="3" name="TextBox 2">
            <a:extLst>
              <a:ext uri="{FF2B5EF4-FFF2-40B4-BE49-F238E27FC236}">
                <a16:creationId xmlns:a16="http://schemas.microsoft.com/office/drawing/2014/main" id="{4A714810-F924-4DE3-9233-0A40681FA2E5}"/>
              </a:ext>
            </a:extLst>
          </p:cNvPr>
          <p:cNvSpPr txBox="1"/>
          <p:nvPr/>
        </p:nvSpPr>
        <p:spPr>
          <a:xfrm>
            <a:off x="152400" y="1485900"/>
            <a:ext cx="8839200"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pic>
        <p:nvPicPr>
          <p:cNvPr id="6" name="Picture 5">
            <a:extLst>
              <a:ext uri="{FF2B5EF4-FFF2-40B4-BE49-F238E27FC236}">
                <a16:creationId xmlns:a16="http://schemas.microsoft.com/office/drawing/2014/main" id="{EAE36696-70C1-40DF-A29D-83741D561E90}"/>
              </a:ext>
            </a:extLst>
          </p:cNvPr>
          <p:cNvPicPr>
            <a:picLocks noChangeAspect="1"/>
          </p:cNvPicPr>
          <p:nvPr/>
        </p:nvPicPr>
        <p:blipFill>
          <a:blip r:embed="rId2"/>
          <a:stretch>
            <a:fillRect/>
          </a:stretch>
        </p:blipFill>
        <p:spPr>
          <a:xfrm>
            <a:off x="0" y="811768"/>
            <a:ext cx="2659913" cy="663072"/>
          </a:xfrm>
          <a:prstGeom prst="rect">
            <a:avLst/>
          </a:prstGeom>
        </p:spPr>
      </p:pic>
      <p:sp>
        <p:nvSpPr>
          <p:cNvPr id="5" name="Rectangle: Rounded Corners 4">
            <a:extLst>
              <a:ext uri="{FF2B5EF4-FFF2-40B4-BE49-F238E27FC236}">
                <a16:creationId xmlns:a16="http://schemas.microsoft.com/office/drawing/2014/main" id="{5B2CF9C3-E4CE-48ED-A546-D953872B1D1E}"/>
              </a:ext>
            </a:extLst>
          </p:cNvPr>
          <p:cNvSpPr/>
          <p:nvPr/>
        </p:nvSpPr>
        <p:spPr bwMode="auto">
          <a:xfrm>
            <a:off x="228600" y="2440007"/>
            <a:ext cx="8686800" cy="247812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50000"/>
              </a:lnSpc>
              <a:spcBef>
                <a:spcPct val="50000"/>
              </a:spcBef>
              <a:spcAft>
                <a:spcPct val="0"/>
              </a:spcAft>
              <a:buClrTx/>
              <a:buSzTx/>
              <a:buFontTx/>
              <a:buNone/>
              <a:tabLst/>
            </a:pP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Xuất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phát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từ</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yếu</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tố</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địa</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lí</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chủng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tộc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lịch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sử</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hình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thành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phát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triển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các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dân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tộc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có</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sự</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đa</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dạng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về</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phương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thức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sinh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hoạt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ngôn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ngữ</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chữ</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viết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màu</a:t>
            </a:r>
            <a:r>
              <a:rPr kumimoji="0" lang="en-US" sz="2400" b="0" i="0" u="none" strike="noStrike" cap="none" normalizeH="0" baseline="0" dirty="0">
                <a:ln>
                  <a:noFill/>
                </a:ln>
                <a:solidFill>
                  <a:srgbClr val="0000FF"/>
                </a:solidFill>
                <a:effectLst/>
                <a:latin typeface="Arial" charset="0"/>
              </a:rPr>
              <a:t> da, </a:t>
            </a:r>
            <a:r>
              <a:rPr kumimoji="0" lang="en-US" sz="2400" b="0" i="0" u="none" strike="noStrike" cap="none" normalizeH="0" baseline="0" dirty="0" err="1">
                <a:ln>
                  <a:noFill/>
                </a:ln>
                <a:solidFill>
                  <a:srgbClr val="0000FF"/>
                </a:solidFill>
                <a:effectLst/>
                <a:latin typeface="Arial" charset="0"/>
              </a:rPr>
              <a:t>truyền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thống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phong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tục</a:t>
            </a:r>
            <a:r>
              <a:rPr lang="en-US" sz="2400" dirty="0">
                <a:solidFill>
                  <a:srgbClr val="0000FF"/>
                </a:solidFill>
              </a:rPr>
              <a:t> </a:t>
            </a:r>
            <a:r>
              <a:rPr lang="en-US" sz="2400" dirty="0" err="1">
                <a:solidFill>
                  <a:srgbClr val="0000FF"/>
                </a:solidFill>
              </a:rPr>
              <a:t>tập</a:t>
            </a:r>
            <a:r>
              <a:rPr lang="en-US" sz="2400" dirty="0">
                <a:solidFill>
                  <a:srgbClr val="0000FF"/>
                </a:solidFill>
              </a:rPr>
              <a:t> </a:t>
            </a:r>
            <a:r>
              <a:rPr lang="en-US" sz="2400" dirty="0" err="1">
                <a:solidFill>
                  <a:srgbClr val="0000FF"/>
                </a:solidFill>
              </a:rPr>
              <a:t>quán</a:t>
            </a:r>
            <a:r>
              <a:rPr lang="en-US" sz="2400" dirty="0">
                <a:solidFill>
                  <a:srgbClr val="0000FF"/>
                </a:solidFill>
              </a:rPr>
              <a:t>, </a:t>
            </a:r>
            <a:r>
              <a:rPr lang="en-US" sz="2400" dirty="0" err="1">
                <a:solidFill>
                  <a:srgbClr val="0000FF"/>
                </a:solidFill>
              </a:rPr>
              <a:t>ẩm</a:t>
            </a:r>
            <a:r>
              <a:rPr lang="en-US" sz="2400" dirty="0">
                <a:solidFill>
                  <a:srgbClr val="0000FF"/>
                </a:solidFill>
              </a:rPr>
              <a:t> </a:t>
            </a:r>
            <a:r>
              <a:rPr lang="en-US" sz="2400" dirty="0" err="1">
                <a:solidFill>
                  <a:srgbClr val="0000FF"/>
                </a:solidFill>
              </a:rPr>
              <a:t>thực</a:t>
            </a:r>
            <a:r>
              <a:rPr lang="en-US" sz="2400" dirty="0">
                <a:solidFill>
                  <a:srgbClr val="0000FF"/>
                </a:solidFill>
              </a:rPr>
              <a:t>, </a:t>
            </a:r>
            <a:r>
              <a:rPr lang="en-US" sz="2400" dirty="0" err="1">
                <a:solidFill>
                  <a:srgbClr val="0000FF"/>
                </a:solidFill>
              </a:rPr>
              <a:t>trang</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nghệ</a:t>
            </a:r>
            <a:r>
              <a:rPr lang="en-US" sz="2400" dirty="0">
                <a:solidFill>
                  <a:srgbClr val="0000FF"/>
                </a:solidFill>
              </a:rPr>
              <a:t> </a:t>
            </a:r>
            <a:r>
              <a:rPr lang="en-US" sz="2400" dirty="0" err="1">
                <a:solidFill>
                  <a:srgbClr val="0000FF"/>
                </a:solidFill>
              </a:rPr>
              <a:t>thuật</a:t>
            </a:r>
            <a:r>
              <a:rPr lang="en-US" sz="2400" dirty="0">
                <a:solidFill>
                  <a:srgbClr val="0000FF"/>
                </a:solidFill>
              </a:rPr>
              <a:t>, </a:t>
            </a:r>
            <a:r>
              <a:rPr lang="en-US" sz="2400" dirty="0" err="1">
                <a:solidFill>
                  <a:srgbClr val="0000FF"/>
                </a:solidFill>
              </a:rPr>
              <a:t>kiến</a:t>
            </a:r>
            <a:r>
              <a:rPr lang="en-US" sz="2400" dirty="0">
                <a:solidFill>
                  <a:srgbClr val="0000FF"/>
                </a:solidFill>
              </a:rPr>
              <a:t> </a:t>
            </a:r>
            <a:r>
              <a:rPr lang="en-US" sz="2400" dirty="0" err="1">
                <a:solidFill>
                  <a:srgbClr val="0000FF"/>
                </a:solidFill>
              </a:rPr>
              <a:t>trúc</a:t>
            </a:r>
            <a:r>
              <a:rPr lang="en-US" sz="2400" dirty="0">
                <a:solidFill>
                  <a:srgbClr val="0000FF"/>
                </a:solidFill>
              </a:rPr>
              <a:t>.</a:t>
            </a:r>
            <a:endParaRPr kumimoji="0" lang="en-US" sz="2400" b="0" i="0" u="none" strike="noStrike" cap="none" normalizeH="0" baseline="0" dirty="0">
              <a:ln>
                <a:noFill/>
              </a:ln>
              <a:solidFill>
                <a:srgbClr val="0000FF"/>
              </a:solidFill>
              <a:effectLst/>
              <a:latin typeface="Arial" charset="0"/>
            </a:endParaRPr>
          </a:p>
        </p:txBody>
      </p:sp>
    </p:spTree>
    <p:extLst>
      <p:ext uri="{BB962C8B-B14F-4D97-AF65-F5344CB8AC3E}">
        <p14:creationId xmlns:p14="http://schemas.microsoft.com/office/powerpoint/2010/main" val="341113135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269801C-CCD6-49B9-9EDE-5E76F64C7313}"/>
              </a:ext>
            </a:extLst>
          </p:cNvPr>
          <p:cNvSpPr txBox="1"/>
          <p:nvPr/>
        </p:nvSpPr>
        <p:spPr>
          <a:xfrm>
            <a:off x="0" y="0"/>
            <a:ext cx="6324600" cy="461665"/>
          </a:xfrm>
          <a:prstGeom prst="rect">
            <a:avLst/>
          </a:prstGeom>
          <a:noFill/>
        </p:spPr>
        <p:txBody>
          <a:bodyPr wrap="square" rtlCol="0">
            <a:spAutoFit/>
          </a:bodyPr>
          <a:lstStyle/>
          <a:p>
            <a:r>
              <a:rPr lang="en-US" sz="2400" b="1" dirty="0" err="1">
                <a:solidFill>
                  <a:srgbClr val="FF0000"/>
                </a:solidFill>
              </a:rPr>
              <a:t>Rực</a:t>
            </a:r>
            <a:r>
              <a:rPr lang="en-US" sz="2400" b="1" dirty="0">
                <a:solidFill>
                  <a:srgbClr val="FF0000"/>
                </a:solidFill>
              </a:rPr>
              <a:t> </a:t>
            </a:r>
            <a:r>
              <a:rPr lang="en-US" sz="2400" b="1" dirty="0" err="1">
                <a:solidFill>
                  <a:srgbClr val="FF0000"/>
                </a:solidFill>
              </a:rPr>
              <a:t>rỡ</a:t>
            </a:r>
            <a:r>
              <a:rPr lang="en-US" sz="2400" b="1" dirty="0">
                <a:solidFill>
                  <a:srgbClr val="FF0000"/>
                </a:solidFill>
              </a:rPr>
              <a:t> </a:t>
            </a:r>
            <a:r>
              <a:rPr lang="en-US" sz="2400" b="1" dirty="0" err="1">
                <a:solidFill>
                  <a:srgbClr val="FF0000"/>
                </a:solidFill>
              </a:rPr>
              <a:t>sắc</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dân</a:t>
            </a:r>
            <a:r>
              <a:rPr lang="en-US" sz="2400" b="1" dirty="0">
                <a:solidFill>
                  <a:srgbClr val="FF0000"/>
                </a:solidFill>
              </a:rPr>
              <a:t> </a:t>
            </a:r>
            <a:r>
              <a:rPr lang="en-US" sz="2400" b="1" dirty="0" err="1">
                <a:solidFill>
                  <a:srgbClr val="FF0000"/>
                </a:solidFill>
              </a:rPr>
              <a:t>tộc</a:t>
            </a:r>
            <a:endParaRPr lang="en-US" sz="2400" b="1" dirty="0">
              <a:solidFill>
                <a:srgbClr val="FF0000"/>
              </a:solidFill>
            </a:endParaRPr>
          </a:p>
        </p:txBody>
      </p:sp>
      <p:pic>
        <p:nvPicPr>
          <p:cNvPr id="3" name="Ruc ro sac mau van hoa">
            <a:hlinkClick r:id="" action="ppaction://media"/>
            <a:extLst>
              <a:ext uri="{FF2B5EF4-FFF2-40B4-BE49-F238E27FC236}">
                <a16:creationId xmlns:a16="http://schemas.microsoft.com/office/drawing/2014/main" id="{A480A818-3399-436E-AA69-302A4A29DC79}"/>
              </a:ext>
            </a:extLst>
          </p:cNvPr>
          <p:cNvPicPr>
            <a:picLocks noChangeAspect="1"/>
          </p:cNvPicPr>
          <p:nvPr>
            <a:videoFile r:link="rId2"/>
            <p:extLst>
              <p:ext uri="{DAA4B4D4-6D71-4841-9C94-3DE7FCFB9230}">
                <p14:media xmlns:p14="http://schemas.microsoft.com/office/powerpoint/2010/main" r:embed="rId3">
                  <p14:trim end="7512"/>
                </p14:media>
              </p:ext>
            </p:extLst>
          </p:nvPr>
        </p:nvPicPr>
        <p:blipFill>
          <a:blip r:embed="rId7"/>
          <a:stretch>
            <a:fillRect/>
          </a:stretch>
        </p:blipFill>
        <p:spPr>
          <a:xfrm>
            <a:off x="-1" y="647700"/>
            <a:ext cx="9144000" cy="5067300"/>
          </a:xfrm>
          <a:prstGeom prst="rect">
            <a:avLst/>
          </a:prstGeom>
        </p:spPr>
      </p:pic>
    </p:spTree>
    <p:custDataLst>
      <p:tags r:id="rId1"/>
    </p:custDataLst>
    <p:extLst>
      <p:ext uri="{BB962C8B-B14F-4D97-AF65-F5344CB8AC3E}">
        <p14:creationId xmlns:p14="http://schemas.microsoft.com/office/powerpoint/2010/main" val="1555673334"/>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2. Ý </a:t>
            </a:r>
            <a:r>
              <a:rPr lang="en-US" sz="2400" b="1" i="0" dirty="0" err="1">
                <a:solidFill>
                  <a:srgbClr val="C00000"/>
                </a:solidFill>
                <a:effectLst/>
                <a:latin typeface="Open Sans" panose="020B0606030504020204" pitchFamily="34" charset="0"/>
              </a:rPr>
              <a:t>nghĩa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việc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pic>
        <p:nvPicPr>
          <p:cNvPr id="1028" name="Picture 4" descr="Xây dựng con người Việt Nam phát triển toàn diện đáp ứng yêu cầu phát triển  bền vững">
            <a:extLst>
              <a:ext uri="{FF2B5EF4-FFF2-40B4-BE49-F238E27FC236}">
                <a16:creationId xmlns:a16="http://schemas.microsoft.com/office/drawing/2014/main" id="{3B8EB61D-7905-4502-8076-036EC45EC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31097"/>
            <a:ext cx="8763000" cy="395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88814"/>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228600" y="1357311"/>
            <a:ext cx="5281614" cy="2688381"/>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en-US" sz="2400" dirty="0" err="1">
                <a:solidFill>
                  <a:schemeClr val="bg1"/>
                </a:solidFill>
              </a:rPr>
              <a:t>Em</a:t>
            </a:r>
            <a:r>
              <a:rPr lang="en-US" sz="2400" dirty="0">
                <a:solidFill>
                  <a:schemeClr val="bg1"/>
                </a:solidFill>
              </a:rPr>
              <a:t> </a:t>
            </a:r>
            <a:r>
              <a:rPr lang="en-US" sz="2400" dirty="0" err="1">
                <a:solidFill>
                  <a:schemeClr val="bg1"/>
                </a:solidFill>
              </a:rPr>
              <a:t>hãy</a:t>
            </a:r>
            <a:r>
              <a:rPr lang="en-US" sz="2400" dirty="0">
                <a:solidFill>
                  <a:schemeClr val="bg1"/>
                </a:solidFill>
              </a:rPr>
              <a:t> </a:t>
            </a:r>
            <a:r>
              <a:rPr lang="en-US" sz="2400" dirty="0" err="1">
                <a:solidFill>
                  <a:schemeClr val="bg1"/>
                </a:solidFill>
              </a:rPr>
              <a:t>đọc</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và</a:t>
            </a:r>
            <a:r>
              <a:rPr lang="en-US" sz="2400" dirty="0">
                <a:solidFill>
                  <a:schemeClr val="bg1"/>
                </a:solidFill>
              </a:rPr>
              <a:t> </a:t>
            </a:r>
            <a:r>
              <a:rPr lang="en-US" sz="2400" dirty="0" err="1">
                <a:solidFill>
                  <a:schemeClr val="bg1"/>
                </a:solidFill>
              </a:rPr>
              <a:t>chỉ</a:t>
            </a:r>
            <a:r>
              <a:rPr lang="en-US" sz="2400" dirty="0">
                <a:solidFill>
                  <a:schemeClr val="bg1"/>
                </a:solidFill>
              </a:rPr>
              <a:t> ra ý </a:t>
            </a:r>
            <a:r>
              <a:rPr lang="en-US" sz="2400" dirty="0" err="1">
                <a:solidFill>
                  <a:schemeClr val="bg1"/>
                </a:solidFill>
              </a:rPr>
              <a:t>nghĩa</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việc</a:t>
            </a:r>
            <a:r>
              <a:rPr lang="en-US" sz="2400" dirty="0">
                <a:solidFill>
                  <a:schemeClr val="bg1"/>
                </a:solidFill>
              </a:rPr>
              <a:t> </a:t>
            </a:r>
            <a:r>
              <a:rPr lang="en-US" sz="2400" dirty="0" err="1">
                <a:solidFill>
                  <a:schemeClr val="bg1"/>
                </a:solidFill>
              </a:rPr>
              <a:t>tôn</a:t>
            </a:r>
            <a:r>
              <a:rPr lang="en-US" sz="2400" dirty="0">
                <a:solidFill>
                  <a:schemeClr val="bg1"/>
                </a:solidFill>
              </a:rPr>
              <a:t> </a:t>
            </a:r>
            <a:r>
              <a:rPr lang="en-US" sz="2400" dirty="0" err="1">
                <a:solidFill>
                  <a:schemeClr val="bg1"/>
                </a:solidFill>
              </a:rPr>
              <a:t>trọng</a:t>
            </a:r>
            <a:r>
              <a:rPr lang="en-US" sz="2400" dirty="0">
                <a:solidFill>
                  <a:schemeClr val="bg1"/>
                </a:solidFill>
              </a:rPr>
              <a:t> </a:t>
            </a:r>
            <a:r>
              <a:rPr lang="en-US" sz="2400" dirty="0" err="1">
                <a:solidFill>
                  <a:schemeClr val="bg1"/>
                </a:solidFill>
              </a:rPr>
              <a:t>sự</a:t>
            </a:r>
            <a:r>
              <a:rPr lang="en-US" sz="2400" dirty="0">
                <a:solidFill>
                  <a:schemeClr val="bg1"/>
                </a:solidFill>
              </a:rPr>
              <a:t> </a:t>
            </a:r>
            <a:r>
              <a:rPr lang="en-US" sz="2400" dirty="0" err="1">
                <a:solidFill>
                  <a:schemeClr val="bg1"/>
                </a:solidFill>
              </a:rPr>
              <a:t>đa</a:t>
            </a:r>
            <a:r>
              <a:rPr lang="en-US" sz="2400" dirty="0">
                <a:solidFill>
                  <a:schemeClr val="bg1"/>
                </a:solidFill>
              </a:rPr>
              <a:t> </a:t>
            </a:r>
            <a:r>
              <a:rPr lang="en-US" sz="2400" dirty="0" err="1">
                <a:solidFill>
                  <a:schemeClr val="bg1"/>
                </a:solidFill>
              </a:rPr>
              <a:t>dạng</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nền</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hoá</a:t>
            </a:r>
            <a:r>
              <a:rPr lang="en-US" sz="2400" dirty="0">
                <a:solidFill>
                  <a:schemeClr val="bg1"/>
                </a:solidFill>
              </a:rPr>
              <a:t> </a:t>
            </a:r>
            <a:r>
              <a:rPr lang="en-US" sz="2400" dirty="0" err="1">
                <a:solidFill>
                  <a:schemeClr val="bg1"/>
                </a:solidFill>
              </a:rPr>
              <a:t>trên</a:t>
            </a:r>
            <a:r>
              <a:rPr lang="en-US" sz="2400" dirty="0">
                <a:solidFill>
                  <a:schemeClr val="bg1"/>
                </a:solidFill>
              </a:rPr>
              <a:t> </a:t>
            </a:r>
            <a:r>
              <a:rPr lang="en-US" sz="2400" dirty="0" err="1">
                <a:solidFill>
                  <a:schemeClr val="bg1"/>
                </a:solidFill>
              </a:rPr>
              <a:t>thế</a:t>
            </a:r>
            <a:r>
              <a:rPr lang="en-US" sz="2400" dirty="0">
                <a:solidFill>
                  <a:schemeClr val="bg1"/>
                </a:solidFill>
              </a:rPr>
              <a:t> </a:t>
            </a:r>
            <a:r>
              <a:rPr lang="en-US" sz="2400" dirty="0" err="1">
                <a:solidFill>
                  <a:schemeClr val="bg1"/>
                </a:solidFill>
              </a:rPr>
              <a:t>giới</a:t>
            </a:r>
            <a:r>
              <a:rPr lang="en-US" sz="2400" dirty="0">
                <a:solidFill>
                  <a:schemeClr val="bg1"/>
                </a:solidFill>
              </a:rPr>
              <a:t>. </a:t>
            </a:r>
            <a:r>
              <a:rPr lang="en-US" sz="2400" i="0" dirty="0" err="1">
                <a:solidFill>
                  <a:schemeClr val="bg1"/>
                </a:solidFill>
                <a:effectLst/>
                <a:latin typeface="Arial" panose="020B0604020202020204" pitchFamily="34" charset="0"/>
              </a:rPr>
              <a:t>việc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tôn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trọng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sự</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đa</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dạng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các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dân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tộc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và</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các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nền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văn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hóa</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trên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thế</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giới</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mang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lại</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những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lợi</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ích</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gì</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cho</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Việt</a:t>
            </a:r>
            <a:r>
              <a:rPr lang="en-US" sz="2400" i="0" dirty="0">
                <a:solidFill>
                  <a:schemeClr val="bg1"/>
                </a:solidFill>
                <a:effectLst/>
                <a:latin typeface="Arial" panose="020B0604020202020204" pitchFamily="34" charset="0"/>
              </a:rPr>
              <a:t> Nam.</a:t>
            </a:r>
            <a:r>
              <a:rPr lang="en-US" sz="2400" dirty="0">
                <a:solidFill>
                  <a:schemeClr val="bg1"/>
                </a:solidFill>
              </a:rPr>
              <a:t> </a:t>
            </a:r>
          </a:p>
        </p:txBody>
      </p:sp>
      <p:sp>
        <p:nvSpPr>
          <p:cNvPr id="6153" name="TextBox 5"/>
          <p:cNvSpPr txBox="1">
            <a:spLocks noChangeArrowheads="1"/>
          </p:cNvSpPr>
          <p:nvPr/>
        </p:nvSpPr>
        <p:spPr bwMode="auto">
          <a:xfrm>
            <a:off x="76200" y="4212914"/>
            <a:ext cx="8991600" cy="1457015"/>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err="1">
                <a:solidFill>
                  <a:srgbClr val="006600"/>
                </a:solidFill>
                <a:latin typeface="Arial" charset="0"/>
                <a:cs typeface="Arial" charset="0"/>
              </a:rPr>
              <a:t>Yêu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cầu</a:t>
            </a:r>
            <a:r>
              <a:rPr lang="en-US" altLang="en-US" sz="1800" b="1" dirty="0">
                <a:solidFill>
                  <a:srgbClr val="006600"/>
                </a:solidFill>
                <a:latin typeface="Arial" charset="0"/>
                <a:cs typeface="Arial" charset="0"/>
              </a:rPr>
              <a:t> </a:t>
            </a:r>
          </a:p>
          <a:p>
            <a:pPr algn="just" eaLnBrk="1" hangingPunct="1">
              <a:spcBef>
                <a:spcPct val="0"/>
              </a:spcBef>
              <a:buFontTx/>
              <a:buNone/>
            </a:pP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Làm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việc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theo</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nhóm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lớn</a:t>
            </a:r>
            <a:endParaRPr lang="en-US" altLang="en-US" sz="1800" b="1" dirty="0">
              <a:solidFill>
                <a:srgbClr val="006600"/>
              </a:solidFill>
              <a:latin typeface="Arial" charset="0"/>
              <a:cs typeface="Arial" charset="0"/>
            </a:endParaRPr>
          </a:p>
          <a:p>
            <a:pPr algn="just" eaLnBrk="1" hangingPunct="1">
              <a:spcBef>
                <a:spcPct val="0"/>
              </a:spcBef>
              <a:buFontTx/>
              <a:buNone/>
            </a:pP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Các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nhóm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trình</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bày</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thành</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sơ</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đồ</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tư</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duy</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cắt</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dán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kẻ</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bảng</a:t>
            </a:r>
            <a:r>
              <a:rPr lang="en-US" altLang="en-US" sz="1800" b="1" dirty="0">
                <a:solidFill>
                  <a:srgbClr val="006600"/>
                </a:solidFill>
                <a:latin typeface="Arial" charset="0"/>
                <a:cs typeface="Arial" charset="0"/>
              </a:rPr>
              <a:t>…</a:t>
            </a:r>
          </a:p>
          <a:p>
            <a:pPr algn="just" eaLnBrk="1" hangingPunct="1">
              <a:spcBef>
                <a:spcPct val="0"/>
              </a:spcBef>
              <a:buFontTx/>
              <a:buNone/>
            </a:pP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Nếu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xong</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trước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thời</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gian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yêu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cầu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thì</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trưng</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bày</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lên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nhóm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nào</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xong</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trước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lên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trình</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bày</a:t>
            </a:r>
            <a:r>
              <a:rPr lang="en-US" altLang="en-US" sz="18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Xây dựng con người Việt Nam phát triển toàn diện: nguồn lực phát triển đất  nước phồn vinh, hạnh phúc">
            <a:extLst>
              <a:ext uri="{FF2B5EF4-FFF2-40B4-BE49-F238E27FC236}">
                <a16:creationId xmlns:a16="http://schemas.microsoft.com/office/drawing/2014/main" id="{9E4776F7-E3C8-4AE5-9CC2-4B5E7FBA2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288" y="1380040"/>
            <a:ext cx="3262311" cy="2620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0385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a:extLst>
              <a:ext uri="{FF2B5EF4-FFF2-40B4-BE49-F238E27FC236}">
                <a16:creationId xmlns:a16="http://schemas.microsoft.com/office/drawing/2014/main" id="{C7A13E1A-7DCF-4BA3-8FB0-D18AF1B3632A}"/>
              </a:ext>
            </a:extLst>
          </p:cNvPr>
          <p:cNvSpPr txBox="1">
            <a:spLocks noChangeArrowheads="1"/>
          </p:cNvSpPr>
          <p:nvPr/>
        </p:nvSpPr>
        <p:spPr bwMode="auto">
          <a:xfrm>
            <a:off x="3472103" y="571500"/>
            <a:ext cx="5129638" cy="761999"/>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err="1">
                <a:solidFill>
                  <a:schemeClr val="bg1"/>
                </a:solidFill>
              </a:rPr>
              <a:t>Làm</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hóa</a:t>
            </a:r>
            <a:r>
              <a:rPr lang="en-US" sz="2400" dirty="0">
                <a:solidFill>
                  <a:schemeClr val="bg1"/>
                </a:solidFill>
              </a:rPr>
              <a:t> </a:t>
            </a:r>
            <a:r>
              <a:rPr lang="en-US" sz="2400" dirty="0" err="1">
                <a:solidFill>
                  <a:schemeClr val="bg1"/>
                </a:solidFill>
              </a:rPr>
              <a:t>nhân</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thêm</a:t>
            </a:r>
            <a:r>
              <a:rPr lang="en-US" sz="2400" dirty="0">
                <a:solidFill>
                  <a:schemeClr val="bg1"/>
                </a:solidFill>
              </a:rPr>
              <a:t> </a:t>
            </a:r>
            <a:r>
              <a:rPr lang="en-US" sz="2400" dirty="0" err="1">
                <a:solidFill>
                  <a:schemeClr val="bg1"/>
                </a:solidFill>
              </a:rPr>
              <a:t>phong</a:t>
            </a:r>
            <a:r>
              <a:rPr lang="en-US" sz="2400" dirty="0">
                <a:solidFill>
                  <a:schemeClr val="bg1"/>
                </a:solidFill>
              </a:rPr>
              <a:t> </a:t>
            </a:r>
            <a:r>
              <a:rPr lang="en-US" sz="2400" dirty="0" err="1">
                <a:solidFill>
                  <a:schemeClr val="bg1"/>
                </a:solidFill>
              </a:rPr>
              <a:t>phú</a:t>
            </a:r>
            <a:r>
              <a:rPr lang="en-US" sz="2400" dirty="0">
                <a:solidFill>
                  <a:schemeClr val="bg1"/>
                </a:solidFill>
              </a:rPr>
              <a:t>, </a:t>
            </a:r>
            <a:r>
              <a:rPr lang="en-US" sz="2400" dirty="0" err="1">
                <a:solidFill>
                  <a:schemeClr val="bg1"/>
                </a:solidFill>
              </a:rPr>
              <a:t>đặc</a:t>
            </a:r>
            <a:r>
              <a:rPr lang="en-US" sz="2400" dirty="0">
                <a:solidFill>
                  <a:schemeClr val="bg1"/>
                </a:solidFill>
              </a:rPr>
              <a:t> </a:t>
            </a:r>
            <a:r>
              <a:rPr lang="en-US" sz="2400" dirty="0" err="1">
                <a:solidFill>
                  <a:schemeClr val="bg1"/>
                </a:solidFill>
              </a:rPr>
              <a:t>sắc</a:t>
            </a:r>
            <a:r>
              <a:rPr lang="en-US" sz="2400" dirty="0">
                <a:solidFill>
                  <a:schemeClr val="bg1"/>
                </a:solidFill>
              </a:rPr>
              <a:t>;</a:t>
            </a:r>
          </a:p>
        </p:txBody>
      </p:sp>
      <p:sp>
        <p:nvSpPr>
          <p:cNvPr id="15" name="Line 5">
            <a:extLst>
              <a:ext uri="{FF2B5EF4-FFF2-40B4-BE49-F238E27FC236}">
                <a16:creationId xmlns:a16="http://schemas.microsoft.com/office/drawing/2014/main" id="{FB6C5A78-3FD5-4E8D-9FFE-6DCB7B1E427A}"/>
              </a:ext>
            </a:extLst>
          </p:cNvPr>
          <p:cNvSpPr>
            <a:spLocks noChangeShapeType="1"/>
          </p:cNvSpPr>
          <p:nvPr/>
        </p:nvSpPr>
        <p:spPr bwMode="auto">
          <a:xfrm flipV="1">
            <a:off x="2456164" y="952500"/>
            <a:ext cx="946695" cy="1773712"/>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9" name="Text Box 3">
            <a:extLst>
              <a:ext uri="{FF2B5EF4-FFF2-40B4-BE49-F238E27FC236}">
                <a16:creationId xmlns:a16="http://schemas.microsoft.com/office/drawing/2014/main" id="{151B81BD-7347-4DB9-9DC6-5DCE71516E9D}"/>
              </a:ext>
            </a:extLst>
          </p:cNvPr>
          <p:cNvSpPr txBox="1">
            <a:spLocks noChangeArrowheads="1"/>
          </p:cNvSpPr>
          <p:nvPr/>
        </p:nvSpPr>
        <p:spPr bwMode="auto">
          <a:xfrm>
            <a:off x="3503251" y="2160994"/>
            <a:ext cx="5111825" cy="1121887"/>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dirty="0">
                <a:solidFill>
                  <a:schemeClr val="bg1"/>
                </a:solidFill>
              </a:rPr>
              <a:t>Tạo nền tảng để các dân tộc trên thế giới giao lưu, học hỏi, hợp tác với nhau</a:t>
            </a:r>
            <a:endParaRPr lang="en-US" sz="2400" b="1" dirty="0">
              <a:solidFill>
                <a:schemeClr val="bg1"/>
              </a:solidFill>
            </a:endParaRPr>
          </a:p>
        </p:txBody>
      </p:sp>
      <p:sp>
        <p:nvSpPr>
          <p:cNvPr id="20" name="Text Box 3">
            <a:extLst>
              <a:ext uri="{FF2B5EF4-FFF2-40B4-BE49-F238E27FC236}">
                <a16:creationId xmlns:a16="http://schemas.microsoft.com/office/drawing/2014/main" id="{384D2EA2-3B3B-47D8-AB93-84A4255EA9C5}"/>
              </a:ext>
            </a:extLst>
          </p:cNvPr>
          <p:cNvSpPr txBox="1">
            <a:spLocks noChangeArrowheads="1"/>
          </p:cNvSpPr>
          <p:nvPr/>
        </p:nvSpPr>
        <p:spPr bwMode="auto">
          <a:xfrm>
            <a:off x="3525022" y="3848100"/>
            <a:ext cx="5138497" cy="1490324"/>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dirty="0">
                <a:solidFill>
                  <a:schemeClr val="bg1"/>
                </a:solidFill>
              </a:rPr>
              <a:t>Giúp cho các nước có cơ hội vươn lên phát triển, góp phần thực hiện bình đẳng giữa các dân tộc và bảo vệ nền hòa bình trên thế giới.</a:t>
            </a:r>
          </a:p>
        </p:txBody>
      </p:sp>
      <p:sp>
        <p:nvSpPr>
          <p:cNvPr id="21" name="Line 5">
            <a:extLst>
              <a:ext uri="{FF2B5EF4-FFF2-40B4-BE49-F238E27FC236}">
                <a16:creationId xmlns:a16="http://schemas.microsoft.com/office/drawing/2014/main" id="{C6E9050E-5089-44E5-A953-F352CEBC312C}"/>
              </a:ext>
            </a:extLst>
          </p:cNvPr>
          <p:cNvSpPr>
            <a:spLocks noChangeShapeType="1"/>
          </p:cNvSpPr>
          <p:nvPr/>
        </p:nvSpPr>
        <p:spPr bwMode="auto">
          <a:xfrm flipV="1">
            <a:off x="2487832" y="2726212"/>
            <a:ext cx="948064" cy="1"/>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22" name="Line 5">
            <a:extLst>
              <a:ext uri="{FF2B5EF4-FFF2-40B4-BE49-F238E27FC236}">
                <a16:creationId xmlns:a16="http://schemas.microsoft.com/office/drawing/2014/main" id="{46D902E2-D083-4692-86FC-75AEEB405633}"/>
              </a:ext>
            </a:extLst>
          </p:cNvPr>
          <p:cNvSpPr>
            <a:spLocks noChangeShapeType="1"/>
          </p:cNvSpPr>
          <p:nvPr/>
        </p:nvSpPr>
        <p:spPr bwMode="auto">
          <a:xfrm>
            <a:off x="2454795" y="2721938"/>
            <a:ext cx="1048455" cy="1773713"/>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23" name="Rectangle: Rounded Corners 22">
            <a:extLst>
              <a:ext uri="{FF2B5EF4-FFF2-40B4-BE49-F238E27FC236}">
                <a16:creationId xmlns:a16="http://schemas.microsoft.com/office/drawing/2014/main" id="{87F1140A-927C-4DFD-AD76-094A38AA0F73}"/>
              </a:ext>
            </a:extLst>
          </p:cNvPr>
          <p:cNvSpPr/>
          <p:nvPr/>
        </p:nvSpPr>
        <p:spPr bwMode="auto">
          <a:xfrm>
            <a:off x="182593" y="2247900"/>
            <a:ext cx="2222720" cy="114300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algn="ctr">
              <a:lnSpc>
                <a:spcPct val="150000"/>
              </a:lnSpc>
              <a:spcBef>
                <a:spcPts val="0"/>
              </a:spcBef>
            </a:pPr>
            <a:r>
              <a:rPr lang="en-US" b="1" dirty="0">
                <a:solidFill>
                  <a:schemeClr val="bg1"/>
                </a:solidFill>
              </a:rPr>
              <a:t>Ý </a:t>
            </a:r>
            <a:r>
              <a:rPr lang="en-US" b="1" dirty="0" err="1">
                <a:solidFill>
                  <a:schemeClr val="bg1"/>
                </a:solidFill>
              </a:rPr>
              <a:t>nghĩa</a:t>
            </a:r>
            <a:r>
              <a:rPr lang="en-US" b="1" dirty="0">
                <a:solidFill>
                  <a:schemeClr val="bg1"/>
                </a:solidFill>
              </a:rPr>
              <a:t> </a:t>
            </a:r>
            <a:r>
              <a:rPr lang="en-US" b="1" dirty="0" err="1">
                <a:solidFill>
                  <a:schemeClr val="bg1"/>
                </a:solidFill>
              </a:rPr>
              <a:t>tôn</a:t>
            </a:r>
            <a:r>
              <a:rPr lang="en-US" b="1" dirty="0">
                <a:solidFill>
                  <a:schemeClr val="bg1"/>
                </a:solidFill>
              </a:rPr>
              <a:t> </a:t>
            </a:r>
            <a:r>
              <a:rPr lang="en-US" b="1" dirty="0" err="1">
                <a:solidFill>
                  <a:schemeClr val="bg1"/>
                </a:solidFill>
              </a:rPr>
              <a:t>trọng</a:t>
            </a:r>
            <a:r>
              <a:rPr lang="en-US" b="1" dirty="0">
                <a:solidFill>
                  <a:schemeClr val="bg1"/>
                </a:solidFill>
              </a:rPr>
              <a:t> </a:t>
            </a:r>
            <a:r>
              <a:rPr lang="en-US" b="1" dirty="0" err="1">
                <a:solidFill>
                  <a:schemeClr val="bg1"/>
                </a:solidFill>
              </a:rPr>
              <a:t>văn</a:t>
            </a:r>
            <a:r>
              <a:rPr lang="en-US" b="1" dirty="0">
                <a:solidFill>
                  <a:schemeClr val="bg1"/>
                </a:solidFill>
              </a:rPr>
              <a:t> </a:t>
            </a:r>
            <a:r>
              <a:rPr lang="en-US" b="1" dirty="0" err="1">
                <a:solidFill>
                  <a:schemeClr val="bg1"/>
                </a:solidFill>
              </a:rPr>
              <a:t>hóa</a:t>
            </a:r>
            <a:endParaRPr kumimoji="0" lang="en-US" sz="3200" b="1"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76354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706568"/>
            <a:ext cx="8839200" cy="707886"/>
          </a:xfrm>
          <a:prstGeom prst="rect">
            <a:avLst/>
          </a:prstGeom>
          <a:noFill/>
        </p:spPr>
        <p:txBody>
          <a:bodyPr wrap="square" rtlCol="0">
            <a:spAutoFit/>
          </a:bodyPr>
          <a:lstStyle/>
          <a:p>
            <a:pPr algn="just"/>
            <a:r>
              <a:rPr lang="vi-VN" sz="2000" b="1" i="0" dirty="0">
                <a:solidFill>
                  <a:srgbClr val="0000FF"/>
                </a:solidFill>
                <a:effectLst/>
                <a:latin typeface="Arial" panose="020B0604020202020204" pitchFamily="34" charset="0"/>
              </a:rPr>
              <a:t>Việc tôn trọng sự đa dạng các dân tộc và các nền văn hóa trên thế giới mang lại nhiều lợi ích gì cho Việt Nam, như:</a:t>
            </a:r>
            <a:endParaRPr lang="en-US" sz="2800" b="1" dirty="0">
              <a:solidFill>
                <a:srgbClr val="0000FF"/>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628461"/>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a:extLst>
              <a:ext uri="{FF2B5EF4-FFF2-40B4-BE49-F238E27FC236}">
                <a16:creationId xmlns:a16="http://schemas.microsoft.com/office/drawing/2014/main" id="{137F470A-9779-4F77-BE7E-C71951CDC16D}"/>
              </a:ext>
            </a:extLst>
          </p:cNvPr>
          <p:cNvPicPr>
            <a:picLocks noChangeAspect="1"/>
          </p:cNvPicPr>
          <p:nvPr/>
        </p:nvPicPr>
        <p:blipFill>
          <a:blip r:embed="rId4"/>
          <a:stretch>
            <a:fillRect/>
          </a:stretch>
        </p:blipFill>
        <p:spPr>
          <a:xfrm>
            <a:off x="0" y="886"/>
            <a:ext cx="2517515" cy="627575"/>
          </a:xfrm>
          <a:prstGeom prst="rect">
            <a:avLst/>
          </a:prstGeom>
        </p:spPr>
      </p:pic>
      <p:sp>
        <p:nvSpPr>
          <p:cNvPr id="7" name="Rounded Rectangle 9">
            <a:extLst>
              <a:ext uri="{FF2B5EF4-FFF2-40B4-BE49-F238E27FC236}">
                <a16:creationId xmlns:a16="http://schemas.microsoft.com/office/drawing/2014/main" id="{155A0ED6-8CA8-4BF9-9215-792CCB616EA9}"/>
              </a:ext>
            </a:extLst>
          </p:cNvPr>
          <p:cNvSpPr/>
          <p:nvPr>
            <p:custDataLst>
              <p:tags r:id="rId1"/>
            </p:custDataLst>
          </p:nvPr>
        </p:nvSpPr>
        <p:spPr>
          <a:xfrm>
            <a:off x="1447800" y="1467795"/>
            <a:ext cx="3048000" cy="25146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vi-VN" sz="2400" dirty="0"/>
              <a:t>Góp phần quảng bá, giới thiệu hình ảnh đẹp về đất nước và con người Việt Nam tới bạn bè quốc tế.</a:t>
            </a:r>
          </a:p>
        </p:txBody>
      </p:sp>
      <p:sp>
        <p:nvSpPr>
          <p:cNvPr id="10" name="Rounded Rectangle 9">
            <a:extLst>
              <a:ext uri="{FF2B5EF4-FFF2-40B4-BE49-F238E27FC236}">
                <a16:creationId xmlns:a16="http://schemas.microsoft.com/office/drawing/2014/main" id="{4A365489-E9BC-4095-B8DB-9190F6BAEF0F}"/>
              </a:ext>
            </a:extLst>
          </p:cNvPr>
          <p:cNvSpPr/>
          <p:nvPr>
            <p:custDataLst>
              <p:tags r:id="rId2"/>
            </p:custDataLst>
          </p:nvPr>
        </p:nvSpPr>
        <p:spPr>
          <a:xfrm>
            <a:off x="4804585" y="1467795"/>
            <a:ext cx="3048000" cy="2438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err="1"/>
              <a:t>Thúc</a:t>
            </a:r>
            <a:r>
              <a:rPr lang="en-US" sz="2400" dirty="0"/>
              <a:t> </a:t>
            </a:r>
            <a:r>
              <a:rPr lang="en-US" sz="2400" dirty="0" err="1"/>
              <a:t>đẩy</a:t>
            </a:r>
            <a:r>
              <a:rPr lang="en-US" sz="2400" dirty="0"/>
              <a:t> </a:t>
            </a:r>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hợp</a:t>
            </a:r>
            <a:r>
              <a:rPr lang="en-US" sz="2400" dirty="0"/>
              <a:t> </a:t>
            </a:r>
            <a:r>
              <a:rPr lang="en-US" sz="2400" dirty="0" err="1"/>
              <a:t>tác</a:t>
            </a:r>
            <a:r>
              <a:rPr lang="en-US" sz="2400" dirty="0"/>
              <a:t>, </a:t>
            </a:r>
            <a:r>
              <a:rPr lang="en-US" sz="2400" dirty="0" err="1"/>
              <a:t>hữu</a:t>
            </a:r>
            <a:r>
              <a:rPr lang="en-US" sz="2400" dirty="0"/>
              <a:t> </a:t>
            </a:r>
            <a:r>
              <a:rPr lang="en-US" sz="2400" dirty="0" err="1"/>
              <a:t>nghị</a:t>
            </a:r>
            <a:r>
              <a:rPr lang="en-US" sz="2400" dirty="0"/>
              <a:t>, </a:t>
            </a:r>
            <a:r>
              <a:rPr lang="en-US" sz="2400" dirty="0" err="1"/>
              <a:t>cùng</a:t>
            </a:r>
            <a:r>
              <a:rPr lang="en-US" sz="2400" dirty="0"/>
              <a:t> </a:t>
            </a:r>
            <a:r>
              <a:rPr lang="en-US" sz="2400" dirty="0" err="1"/>
              <a:t>phát</a:t>
            </a:r>
            <a:r>
              <a:rPr lang="en-US" sz="2400" dirty="0"/>
              <a:t> </a:t>
            </a:r>
            <a:r>
              <a:rPr lang="en-US" sz="2400" dirty="0" err="1"/>
              <a:t>triển</a:t>
            </a:r>
            <a:r>
              <a:rPr lang="en-US" sz="2400" dirty="0"/>
              <a:t> </a:t>
            </a:r>
            <a:r>
              <a:rPr lang="en-US" sz="2400" dirty="0" err="1"/>
              <a:t>giữa</a:t>
            </a:r>
            <a:r>
              <a:rPr lang="en-US" sz="2400" dirty="0"/>
              <a:t> </a:t>
            </a:r>
            <a:r>
              <a:rPr lang="en-US" sz="2400" dirty="0" err="1"/>
              <a:t>Việt</a:t>
            </a:r>
            <a:r>
              <a:rPr lang="en-US" sz="2400" dirty="0"/>
              <a:t> Nam </a:t>
            </a:r>
            <a:r>
              <a:rPr lang="en-US" sz="2400" dirty="0" err="1"/>
              <a:t>và</a:t>
            </a:r>
            <a:r>
              <a:rPr lang="en-US" sz="2400" dirty="0"/>
              <a:t> </a:t>
            </a:r>
            <a:r>
              <a:rPr lang="en-US" sz="2400" dirty="0" err="1"/>
              <a:t>các</a:t>
            </a:r>
            <a:r>
              <a:rPr lang="en-US" sz="2400" dirty="0"/>
              <a:t> </a:t>
            </a:r>
            <a:r>
              <a:rPr lang="en-US" sz="2400" dirty="0" err="1"/>
              <a:t>quốc</a:t>
            </a:r>
            <a:r>
              <a:rPr lang="en-US" sz="2400" dirty="0"/>
              <a:t> </a:t>
            </a:r>
            <a:r>
              <a:rPr lang="en-US" sz="2400" dirty="0" err="1"/>
              <a:t>gia</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a:t>
            </a:r>
          </a:p>
        </p:txBody>
      </p:sp>
      <p:pic>
        <p:nvPicPr>
          <p:cNvPr id="3074" name="Picture 2" descr="Ban hành Kế hoạch triển khai Chỉ thị số 25/CT-TTg của Thủ tướng Chính phủ  về việc đẩy mạnh triển khai Chiến lược văn hóa đối ngoại của Việt Nam giai  đoạn">
            <a:extLst>
              <a:ext uri="{FF2B5EF4-FFF2-40B4-BE49-F238E27FC236}">
                <a16:creationId xmlns:a16="http://schemas.microsoft.com/office/drawing/2014/main" id="{28527A68-B983-46FE-B52E-F8F46F8F40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590"/>
          <a:stretch/>
        </p:blipFill>
        <p:spPr bwMode="auto">
          <a:xfrm>
            <a:off x="0" y="4224345"/>
            <a:ext cx="4804586" cy="14897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n hành Kế hoạch triển khai Chỉ thị số 25/CT-TTg của Thủ tướng Chính phủ  về việc đẩy mạnh triển khai Chiến lược văn hóa đối ngoại của Việt Nam giai  đoạn">
            <a:extLst>
              <a:ext uri="{FF2B5EF4-FFF2-40B4-BE49-F238E27FC236}">
                <a16:creationId xmlns:a16="http://schemas.microsoft.com/office/drawing/2014/main" id="{51E1F924-B639-44ED-BA9F-1B0934008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105"/>
          <a:stretch/>
        </p:blipFill>
        <p:spPr bwMode="auto">
          <a:xfrm>
            <a:off x="4804585" y="4224344"/>
            <a:ext cx="4339415" cy="148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071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2. Ý </a:t>
            </a:r>
            <a:r>
              <a:rPr lang="en-US" sz="2400" b="1" i="0" dirty="0" err="1">
                <a:solidFill>
                  <a:srgbClr val="C00000"/>
                </a:solidFill>
                <a:effectLst/>
                <a:latin typeface="Open Sans" panose="020B0606030504020204" pitchFamily="34" charset="0"/>
              </a:rPr>
              <a:t>nghĩa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việc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pic>
        <p:nvPicPr>
          <p:cNvPr id="4098" name="Picture 2" descr="Ban hành Kế hoạch triển khai Chỉ thị số 25/CT-TTg của Thủ tướng Chính phủ  về việc đẩy mạnh triển khai Chiến lược văn hóa đối ngoại của Việt Nam giai  đoạn">
            <a:extLst>
              <a:ext uri="{FF2B5EF4-FFF2-40B4-BE49-F238E27FC236}">
                <a16:creationId xmlns:a16="http://schemas.microsoft.com/office/drawing/2014/main" id="{34F6D96C-CDA1-4AC4-8F12-748417B2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a:stretch/>
        </p:blipFill>
        <p:spPr bwMode="auto">
          <a:xfrm>
            <a:off x="5131891" y="1675726"/>
            <a:ext cx="3859709" cy="337169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30295F-6C24-4D60-AA5D-6003FC22EC20}"/>
              </a:ext>
            </a:extLst>
          </p:cNvPr>
          <p:cNvSpPr txBox="1"/>
          <p:nvPr/>
        </p:nvSpPr>
        <p:spPr>
          <a:xfrm>
            <a:off x="228600" y="1659397"/>
            <a:ext cx="4800600" cy="3416320"/>
          </a:xfrm>
          <a:prstGeom prst="rect">
            <a:avLst/>
          </a:prstGeom>
          <a:solidFill>
            <a:srgbClr val="FF9900"/>
          </a:solidFill>
          <a:ln w="28575">
            <a:solidFill>
              <a:schemeClr val="accent4">
                <a:lumMod val="75000"/>
              </a:schemeClr>
            </a:solidFill>
          </a:ln>
        </p:spPr>
        <p:txBody>
          <a:bodyPr wrap="square">
            <a:spAutoFit/>
          </a:bodyPr>
          <a:lstStyle/>
          <a:p>
            <a:pPr algn="just"/>
            <a:r>
              <a:rPr lang="vi-VN" sz="2400" dirty="0">
                <a:solidFill>
                  <a:schemeClr val="bg1"/>
                </a:solidFill>
              </a:rPr>
              <a:t>Tôn trọng sự đa dạng của các dân tộc và các nền văn </a:t>
            </a:r>
            <a:r>
              <a:rPr lang="vi-VN" sz="2400" dirty="0" err="1">
                <a:solidFill>
                  <a:schemeClr val="bg1"/>
                </a:solidFill>
              </a:rPr>
              <a:t>hoá</a:t>
            </a:r>
            <a:r>
              <a:rPr lang="vi-VN" sz="2400" dirty="0">
                <a:solidFill>
                  <a:schemeClr val="bg1"/>
                </a:solidFill>
              </a:rPr>
              <a:t> trên thế giới có ý nghĩa  quan trọng giúp mỗi cá nhân luôn sẵn sàng học hỏi để có thể </a:t>
            </a:r>
            <a:r>
              <a:rPr lang="vi-VN" sz="2400" dirty="0" err="1">
                <a:solidFill>
                  <a:schemeClr val="bg1"/>
                </a:solidFill>
              </a:rPr>
              <a:t>hoà</a:t>
            </a:r>
            <a:r>
              <a:rPr lang="vi-VN" sz="2400" dirty="0">
                <a:solidFill>
                  <a:schemeClr val="bg1"/>
                </a:solidFill>
              </a:rPr>
              <a:t> nhập và phát  triển, trở thành công dân toàn cầu; phát huy được bản sắc của dân tộc mình và mở  rộng các quan hệ giao lưu, hợp tác. </a:t>
            </a:r>
          </a:p>
        </p:txBody>
      </p:sp>
    </p:spTree>
    <p:extLst>
      <p:ext uri="{BB962C8B-B14F-4D97-AF65-F5344CB8AC3E}">
        <p14:creationId xmlns:p14="http://schemas.microsoft.com/office/powerpoint/2010/main" val="386730094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3. </a:t>
            </a:r>
            <a:r>
              <a:rPr lang="en-US" sz="2400" b="1" i="0" dirty="0" err="1">
                <a:solidFill>
                  <a:srgbClr val="C00000"/>
                </a:solidFill>
                <a:effectLst/>
                <a:latin typeface="Open Sans" panose="020B0606030504020204" pitchFamily="34" charset="0"/>
              </a:rPr>
              <a:t>Thực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hiện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r>
              <a:rPr lang="en-US" sz="2400" b="1" i="0" dirty="0">
                <a:solidFill>
                  <a:srgbClr val="C00000"/>
                </a:solidFill>
                <a:effectLst/>
                <a:latin typeface="Open Sans" panose="020B0606030504020204" pitchFamily="34" charset="0"/>
              </a:rPr>
              <a:t>:</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pic>
        <p:nvPicPr>
          <p:cNvPr id="5122" name="Picture 2" descr="Sự đa dạng là một trong yếu tố tạo dựng thành công của SD Holdings Group">
            <a:extLst>
              <a:ext uri="{FF2B5EF4-FFF2-40B4-BE49-F238E27FC236}">
                <a16:creationId xmlns:a16="http://schemas.microsoft.com/office/drawing/2014/main" id="{51FFE456-C92E-4931-AA11-BDBF6259F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87"/>
          <a:stretch/>
        </p:blipFill>
        <p:spPr bwMode="auto">
          <a:xfrm>
            <a:off x="0" y="1631096"/>
            <a:ext cx="9144000" cy="408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6029"/>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945" y="-99740"/>
            <a:ext cx="9144002" cy="5814740"/>
            <a:chOff x="-2" y="0"/>
            <a:chExt cx="12192002" cy="6869288"/>
          </a:xfrm>
        </p:grpSpPr>
        <p:pic>
          <p:nvPicPr>
            <p:cNvPr id="14" name="图片 13"/>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228601" y="0"/>
            <a:ext cx="8915400" cy="5260285"/>
            <a:chOff x="0" y="873895"/>
            <a:chExt cx="12191999" cy="5596753"/>
          </a:xfrm>
        </p:grpSpPr>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a:fillRect/>
          </a:stretch>
        </p:blipFill>
        <p:spPr>
          <a:xfrm>
            <a:off x="447876" y="146521"/>
            <a:ext cx="885625" cy="2227475"/>
          </a:xfrm>
          <a:prstGeom prst="rect">
            <a:avLst/>
          </a:prstGeom>
        </p:spPr>
      </p:pic>
      <p:pic>
        <p:nvPicPr>
          <p:cNvPr id="85" name="图片 84"/>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a:fillRect/>
          </a:stretch>
        </p:blipFill>
        <p:spPr>
          <a:xfrm>
            <a:off x="822760" y="99740"/>
            <a:ext cx="1241966" cy="3123726"/>
          </a:xfrm>
          <a:prstGeom prst="rect">
            <a:avLst/>
          </a:prstGeom>
        </p:spPr>
      </p:pic>
      <p:pic>
        <p:nvPicPr>
          <p:cNvPr id="92" name="图片 91"/>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1781376" y="3442385"/>
            <a:ext cx="2268774" cy="1141927"/>
          </a:xfrm>
          <a:prstGeom prst="rect">
            <a:avLst/>
          </a:prstGeom>
        </p:spPr>
      </p:pic>
      <p:pic>
        <p:nvPicPr>
          <p:cNvPr id="93" name="图片 92"/>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4463929" y="908244"/>
            <a:ext cx="2268774" cy="1141927"/>
          </a:xfrm>
          <a:prstGeom prst="rect">
            <a:avLst/>
          </a:prstGeom>
        </p:spPr>
      </p:pic>
      <p:pic>
        <p:nvPicPr>
          <p:cNvPr id="90" name="图片 89"/>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a:fillRect/>
          </a:stretch>
        </p:blipFill>
        <p:spPr>
          <a:xfrm>
            <a:off x="1781376" y="454715"/>
            <a:ext cx="2238897" cy="2463795"/>
          </a:xfrm>
          <a:prstGeom prst="rect">
            <a:avLst/>
          </a:prstGeom>
        </p:spPr>
      </p:pic>
      <p:pic>
        <p:nvPicPr>
          <p:cNvPr id="81" name="图片 80"/>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a:fillRect/>
          </a:stretch>
        </p:blipFill>
        <p:spPr>
          <a:xfrm>
            <a:off x="2982835" y="871054"/>
            <a:ext cx="3366854" cy="3528250"/>
          </a:xfrm>
          <a:prstGeom prst="rect">
            <a:avLst/>
          </a:prstGeom>
        </p:spPr>
      </p:pic>
      <p:pic>
        <p:nvPicPr>
          <p:cNvPr id="88" name="图片 87"/>
          <p:cNvPicPr>
            <a:picLocks noChangeAspect="1"/>
          </p:cNvPicPr>
          <p:nvPr/>
        </p:nvPicPr>
        <p:blipFill rotWithShape="1">
          <a:blip r:embed="rId11" cstate="print">
            <a:extLst>
              <a:ext uri="{28A0092B-C50C-407E-A947-70E740481C1C}">
                <a14:useLocalDpi xmlns:a14="http://schemas.microsoft.com/office/drawing/2010/main" val="0"/>
              </a:ext>
            </a:extLst>
          </a:blip>
          <a:srcRect l="34388" t="40698" r="16230" b="32080"/>
          <a:stretch>
            <a:fillRect/>
          </a:stretch>
        </p:blipFill>
        <p:spPr>
          <a:xfrm rot="20605818">
            <a:off x="4196000" y="2732454"/>
            <a:ext cx="3244430" cy="2384654"/>
          </a:xfrm>
          <a:prstGeom prst="rect">
            <a:avLst/>
          </a:prstGeom>
        </p:spPr>
      </p:pic>
      <p:pic>
        <p:nvPicPr>
          <p:cNvPr id="96" name="图片 95"/>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6399917" y="3953044"/>
            <a:ext cx="2787030" cy="1141927"/>
          </a:xfrm>
          <a:prstGeom prst="rect">
            <a:avLst/>
          </a:prstGeom>
        </p:spPr>
      </p:pic>
      <p:sp>
        <p:nvSpPr>
          <p:cNvPr id="24" name="TextBox 23"/>
          <p:cNvSpPr txBox="1"/>
          <p:nvPr/>
        </p:nvSpPr>
        <p:spPr>
          <a:xfrm>
            <a:off x="2259527" y="2190666"/>
            <a:ext cx="4858610" cy="584775"/>
          </a:xfrm>
          <a:prstGeom prst="rect">
            <a:avLst/>
          </a:prstGeom>
          <a:noFill/>
        </p:spPr>
        <p:txBody>
          <a:bodyPr wrap="square" rtlCol="0">
            <a:spAutoFit/>
          </a:bodyPr>
          <a:lstStyle/>
          <a:p>
            <a:pPr algn="ctr"/>
            <a:r>
              <a:rPr lang="en-US" sz="3200" b="1" dirty="0">
                <a:solidFill>
                  <a:srgbClr val="FF0000"/>
                </a:solidFill>
                <a:latin typeface="+mj-lt"/>
              </a:rPr>
              <a:t>KHỞI ĐỘNG</a:t>
            </a:r>
          </a:p>
        </p:txBody>
      </p:sp>
      <p:pic>
        <p:nvPicPr>
          <p:cNvPr id="26" name="Picture 25"/>
          <p:cNvPicPr>
            <a:picLocks noChangeAspect="1"/>
          </p:cNvPicPr>
          <p:nvPr/>
        </p:nvPicPr>
        <p:blipFill>
          <a:blip r:embed="rId12"/>
          <a:stretch>
            <a:fillRect/>
          </a:stretch>
        </p:blipFill>
        <p:spPr>
          <a:xfrm>
            <a:off x="4257103" y="2963702"/>
            <a:ext cx="784748" cy="784748"/>
          </a:xfrm>
          <a:prstGeom prst="rect">
            <a:avLst/>
          </a:prstGeom>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113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8114170" y="4281190"/>
            <a:ext cx="929867" cy="1166337"/>
          </a:xfrm>
          <a:prstGeom prst="rect">
            <a:avLst/>
          </a:prstGeom>
          <a:noFill/>
          <a:ln w="9525">
            <a:noFill/>
            <a:miter lim="800000"/>
            <a:headEnd/>
            <a:tailEnd/>
          </a:ln>
        </p:spPr>
      </p:pic>
      <p:sp>
        <p:nvSpPr>
          <p:cNvPr id="10" name="TextBox 7"/>
          <p:cNvSpPr txBox="1">
            <a:spLocks noChangeArrowheads="1"/>
          </p:cNvSpPr>
          <p:nvPr/>
        </p:nvSpPr>
        <p:spPr bwMode="auto">
          <a:xfrm>
            <a:off x="960047" y="926440"/>
            <a:ext cx="30869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a:solidFill>
                  <a:srgbClr val="FF0000"/>
                </a:solidFill>
                <a:cs typeface="Arial" pitchFamily="34" charset="0"/>
              </a:rPr>
              <a:t>ĐỌC CÁC TÌNH HUỐNG SAU</a:t>
            </a:r>
            <a:endParaRPr lang="en-US" sz="1600" b="1" dirty="0">
              <a:solidFill>
                <a:srgbClr val="FF0000"/>
              </a:solidFill>
            </a:endParaRPr>
          </a:p>
        </p:txBody>
      </p:sp>
      <p:sp>
        <p:nvSpPr>
          <p:cNvPr id="13" name="Text Placeholder 4">
            <a:extLst>
              <a:ext uri="{FF2B5EF4-FFF2-40B4-BE49-F238E27FC236}">
                <a16:creationId xmlns:a16="http://schemas.microsoft.com/office/drawing/2014/main" id="{781D06E2-69C8-4B95-B8BF-DBA08DFA0532}"/>
              </a:ext>
            </a:extLst>
          </p:cNvPr>
          <p:cNvSpPr txBox="1">
            <a:spLocks/>
          </p:cNvSpPr>
          <p:nvPr/>
        </p:nvSpPr>
        <p:spPr bwMode="auto">
          <a:xfrm>
            <a:off x="440623" y="1333500"/>
            <a:ext cx="4125775" cy="387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rtl="0">
              <a:buNone/>
            </a:pPr>
            <a:r>
              <a:rPr lang="en-US" sz="2000" b="1" kern="0" dirty="0" err="1">
                <a:solidFill>
                  <a:srgbClr val="0000FF"/>
                </a:solidFill>
                <a:latin typeface="+mj-lt"/>
              </a:rPr>
              <a:t>Tình</a:t>
            </a:r>
            <a:r>
              <a:rPr lang="en-US" sz="2000" b="1" kern="0" dirty="0">
                <a:solidFill>
                  <a:srgbClr val="0000FF"/>
                </a:solidFill>
                <a:latin typeface="+mj-lt"/>
              </a:rPr>
              <a:t> </a:t>
            </a:r>
            <a:r>
              <a:rPr lang="en-US" sz="2000" b="1" kern="0" dirty="0" err="1">
                <a:solidFill>
                  <a:srgbClr val="0000FF"/>
                </a:solidFill>
                <a:latin typeface="+mj-lt"/>
              </a:rPr>
              <a:t>huống</a:t>
            </a:r>
            <a:r>
              <a:rPr lang="en-US" sz="2000" b="1" kern="0" dirty="0">
                <a:solidFill>
                  <a:srgbClr val="0000FF"/>
                </a:solidFill>
                <a:latin typeface="+mj-lt"/>
              </a:rPr>
              <a:t> 1: </a:t>
            </a:r>
            <a:r>
              <a:rPr lang="en-US" sz="2000" b="0" i="0" dirty="0" err="1">
                <a:solidFill>
                  <a:srgbClr val="0000FF"/>
                </a:solidFill>
                <a:effectLst/>
                <a:latin typeface="Roboto" panose="02000000000000000000" pitchFamily="2" charset="0"/>
              </a:rPr>
              <a:t>Học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sinh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lớp</a:t>
            </a:r>
            <a:r>
              <a:rPr lang="en-US" sz="2000" b="0" i="0" dirty="0">
                <a:solidFill>
                  <a:srgbClr val="0000FF"/>
                </a:solidFill>
                <a:effectLst/>
                <a:latin typeface="Roboto" panose="02000000000000000000" pitchFamily="2" charset="0"/>
              </a:rPr>
              <a:t> 8A </a:t>
            </a:r>
            <a:r>
              <a:rPr lang="en-US" sz="2000" b="0" i="0" dirty="0" err="1">
                <a:solidFill>
                  <a:srgbClr val="0000FF"/>
                </a:solidFill>
                <a:effectLst/>
                <a:latin typeface="Roboto" panose="02000000000000000000" pitchFamily="2" charset="0"/>
              </a:rPr>
              <a:t>tranh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luận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về</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những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việc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làm</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thể</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hiện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tôn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trọng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sự</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đa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dạng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của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dân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tộc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và</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nền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văn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hóa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của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nước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khác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để</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có</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giao</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tiếp</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ứng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xử</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phù</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hợp</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Hoàng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đồng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tình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với</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Liên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và</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bổ</a:t>
            </a:r>
            <a:r>
              <a:rPr lang="en-US" sz="2000" b="0" i="0" dirty="0">
                <a:solidFill>
                  <a:srgbClr val="0000FF"/>
                </a:solidFill>
                <a:effectLst/>
                <a:latin typeface="Roboto" panose="02000000000000000000" pitchFamily="2" charset="0"/>
              </a:rPr>
              <a:t> sung </a:t>
            </a:r>
            <a:r>
              <a:rPr lang="en-US" sz="2000" b="0" i="0" dirty="0" err="1">
                <a:solidFill>
                  <a:srgbClr val="0000FF"/>
                </a:solidFill>
                <a:effectLst/>
                <a:latin typeface="Roboto" panose="02000000000000000000" pitchFamily="2" charset="0"/>
              </a:rPr>
              <a:t>thêm</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Nên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tích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cực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giao</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lưu</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học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hỏi</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nền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văn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hóa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trên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thế</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giời</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Ngược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lại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Bình</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cho</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rằng</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không</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nên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học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hỏi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các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nền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văn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hóa</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trên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thế</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giới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bởi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vì</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điều</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này</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sẽ</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làm</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cho</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mỗi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quốc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gia</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mất</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đi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bản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sắc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riêng</a:t>
            </a:r>
            <a:r>
              <a:rPr lang="en-US" sz="2000" dirty="0">
                <a:solidFill>
                  <a:srgbClr val="0000FF"/>
                </a:solidFill>
                <a:latin typeface="Roboto" panose="02000000000000000000" pitchFamily="2" charset="0"/>
              </a:rPr>
              <a:t>.</a:t>
            </a:r>
            <a:endParaRPr lang="en-US" sz="2000" kern="0" dirty="0">
              <a:solidFill>
                <a:srgbClr val="0000FF"/>
              </a:solidFill>
              <a:latin typeface="+mj-lt"/>
              <a:cs typeface="Times New Roman" pitchFamily="18" charset="0"/>
            </a:endParaRPr>
          </a:p>
        </p:txBody>
      </p:sp>
      <p:sp>
        <p:nvSpPr>
          <p:cNvPr id="3" name="Text Placeholder 4">
            <a:extLst>
              <a:ext uri="{FF2B5EF4-FFF2-40B4-BE49-F238E27FC236}">
                <a16:creationId xmlns:a16="http://schemas.microsoft.com/office/drawing/2014/main" id="{6D8CC237-B554-895D-AFA3-C637C2130BB4}"/>
              </a:ext>
            </a:extLst>
          </p:cNvPr>
          <p:cNvSpPr txBox="1">
            <a:spLocks/>
          </p:cNvSpPr>
          <p:nvPr/>
        </p:nvSpPr>
        <p:spPr bwMode="auto">
          <a:xfrm>
            <a:off x="4655498" y="490120"/>
            <a:ext cx="4107501" cy="40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rtl="0">
              <a:buNone/>
            </a:pPr>
            <a:r>
              <a:rPr lang="en-US" sz="1800" b="1" i="0" dirty="0" err="1">
                <a:solidFill>
                  <a:srgbClr val="0000FF"/>
                </a:solidFill>
                <a:effectLst/>
                <a:latin typeface="Roboto" panose="02000000000000000000" pitchFamily="2" charset="0"/>
              </a:rPr>
              <a:t>Tình</a:t>
            </a:r>
            <a:r>
              <a:rPr lang="en-US" sz="1800" b="1" i="0" dirty="0">
                <a:solidFill>
                  <a:srgbClr val="0000FF"/>
                </a:solidFill>
                <a:effectLst/>
                <a:latin typeface="Roboto" panose="02000000000000000000" pitchFamily="2" charset="0"/>
              </a:rPr>
              <a:t> </a:t>
            </a:r>
            <a:r>
              <a:rPr lang="en-US" sz="1800" b="1" i="0" dirty="0" err="1">
                <a:solidFill>
                  <a:srgbClr val="0000FF"/>
                </a:solidFill>
                <a:effectLst/>
                <a:latin typeface="Roboto" panose="02000000000000000000" pitchFamily="2" charset="0"/>
              </a:rPr>
              <a:t>huống</a:t>
            </a:r>
            <a:r>
              <a:rPr lang="en-US" sz="1800" b="1" i="0" dirty="0">
                <a:solidFill>
                  <a:srgbClr val="0000FF"/>
                </a:solidFill>
                <a:effectLst/>
                <a:latin typeface="Roboto" panose="02000000000000000000" pitchFamily="2" charset="0"/>
              </a:rPr>
              <a:t> 1: </a:t>
            </a:r>
            <a:r>
              <a:rPr lang="en-US" sz="1800" b="0" i="0" dirty="0" err="1">
                <a:solidFill>
                  <a:srgbClr val="0000FF"/>
                </a:solidFill>
                <a:effectLst/>
                <a:latin typeface="Roboto" panose="02000000000000000000" pitchFamily="2" charset="0"/>
              </a:rPr>
              <a:t>Bạn</a:t>
            </a:r>
            <a:r>
              <a:rPr lang="en-US" sz="1800" b="0" i="0" dirty="0">
                <a:solidFill>
                  <a:srgbClr val="0000FF"/>
                </a:solidFill>
                <a:effectLst/>
                <a:latin typeface="Roboto" panose="02000000000000000000" pitchFamily="2" charset="0"/>
              </a:rPr>
              <a:t> T </a:t>
            </a:r>
            <a:r>
              <a:rPr lang="en-US" sz="1800" b="0" i="0" dirty="0" err="1">
                <a:solidFill>
                  <a:srgbClr val="0000FF"/>
                </a:solidFill>
                <a:effectLst/>
                <a:latin typeface="Roboto" panose="02000000000000000000" pitchFamily="2" charset="0"/>
              </a:rPr>
              <a:t>cho</a:t>
            </a:r>
            <a:r>
              <a:rPr lang="en-US" sz="1800" b="0" i="0" dirty="0">
                <a:solidFill>
                  <a:srgbClr val="0000FF"/>
                </a:solidFill>
                <a:effectLst/>
                <a:latin typeface="Roboto" panose="02000000000000000000" pitchFamily="2" charset="0"/>
              </a:rPr>
              <a:t> </a:t>
            </a:r>
            <a:r>
              <a:rPr lang="en-US" sz="1800" b="0" i="0" dirty="0" err="1">
                <a:solidFill>
                  <a:srgbClr val="0000FF"/>
                </a:solidFill>
                <a:effectLst/>
                <a:latin typeface="Roboto" panose="02000000000000000000" pitchFamily="2" charset="0"/>
              </a:rPr>
              <a:t>rằng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chỉ</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nên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học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tập</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tiếp</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thu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văn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hóa</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của</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các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nước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phát</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triển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Với</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những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nước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nghèo</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lạc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hậu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chậm</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phát</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triển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thì</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không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có</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gì</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đáng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học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tập</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không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cần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tôn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trọng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Bạn</a:t>
            </a:r>
            <a:r>
              <a:rPr lang="en-US" sz="1800" dirty="0">
                <a:solidFill>
                  <a:srgbClr val="0000FF"/>
                </a:solidFill>
                <a:latin typeface="Roboto" panose="02000000000000000000" pitchFamily="2" charset="0"/>
              </a:rPr>
              <a:t> than </a:t>
            </a:r>
            <a:r>
              <a:rPr lang="en-US" sz="1800" dirty="0" err="1">
                <a:solidFill>
                  <a:srgbClr val="0000FF"/>
                </a:solidFill>
                <a:latin typeface="Roboto" panose="02000000000000000000" pitchFamily="2" charset="0"/>
              </a:rPr>
              <a:t>của</a:t>
            </a:r>
            <a:r>
              <a:rPr lang="en-US" sz="1800" dirty="0">
                <a:solidFill>
                  <a:srgbClr val="0000FF"/>
                </a:solidFill>
                <a:latin typeface="Roboto" panose="02000000000000000000" pitchFamily="2" charset="0"/>
              </a:rPr>
              <a:t> T </a:t>
            </a:r>
            <a:r>
              <a:rPr lang="en-US" sz="1800" dirty="0" err="1">
                <a:solidFill>
                  <a:srgbClr val="0000FF"/>
                </a:solidFill>
                <a:latin typeface="Roboto" panose="02000000000000000000" pitchFamily="2" charset="0"/>
              </a:rPr>
              <a:t>phản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đối</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vì</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cho</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rằng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mỗi</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quốc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gia</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dân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tộc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đều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đáng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được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tôn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trọng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cho</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dù</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khác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nhau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về</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trình</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độ</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phát</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triển</a:t>
            </a:r>
            <a:r>
              <a:rPr lang="en-US" sz="1800" dirty="0">
                <a:solidFill>
                  <a:srgbClr val="0000FF"/>
                </a:solidFill>
                <a:latin typeface="Roboto" panose="02000000000000000000" pitchFamily="2" charset="0"/>
              </a:rPr>
              <a:t>.</a:t>
            </a:r>
          </a:p>
          <a:p>
            <a:pPr marL="0" indent="0" algn="just">
              <a:buNone/>
            </a:pPr>
            <a:r>
              <a:rPr lang="vi-VN" sz="1800" b="1" i="0" dirty="0">
                <a:solidFill>
                  <a:srgbClr val="0000FF"/>
                </a:solidFill>
                <a:effectLst/>
                <a:latin typeface="Arial" panose="020B0604020202020204" pitchFamily="34" charset="0"/>
              </a:rPr>
              <a:t>a) Em nhận xét như thế nào về ý kiến của các nhân vật trong mỗi tình huống trên?</a:t>
            </a:r>
          </a:p>
          <a:p>
            <a:pPr marL="0" indent="0" algn="just">
              <a:buNone/>
            </a:pPr>
            <a:r>
              <a:rPr lang="vi-VN" sz="1800" b="1" i="0" dirty="0">
                <a:solidFill>
                  <a:srgbClr val="0000FF"/>
                </a:solidFill>
                <a:effectLst/>
                <a:latin typeface="Arial" panose="020B0604020202020204" pitchFamily="34" charset="0"/>
              </a:rPr>
              <a:t>b) Hãy kể về một việc em đã làm thể hiện tôn trọng sự đa dạng của các dân tộc và các nền văn hóa trên thế giới.</a:t>
            </a:r>
          </a:p>
        </p:txBody>
      </p:sp>
    </p:spTree>
    <p:extLst>
      <p:ext uri="{BB962C8B-B14F-4D97-AF65-F5344CB8AC3E}">
        <p14:creationId xmlns:p14="http://schemas.microsoft.com/office/powerpoint/2010/main" val="13924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6F51CB91-1F3E-4BE2-B7F9-EEC180093028}"/>
              </a:ext>
            </a:extLst>
          </p:cNvPr>
          <p:cNvSpPr/>
          <p:nvPr>
            <p:custDataLst>
              <p:tags r:id="rId1"/>
            </p:custDataLst>
          </p:nvPr>
        </p:nvSpPr>
        <p:spPr>
          <a:xfrm>
            <a:off x="518160" y="800100"/>
            <a:ext cx="4023360" cy="2514601"/>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t>Ý </a:t>
            </a:r>
            <a:r>
              <a:rPr lang="en-US" sz="2400" dirty="0" err="1"/>
              <a:t>kiến</a:t>
            </a:r>
            <a:r>
              <a:rPr lang="en-US" sz="2400" dirty="0"/>
              <a:t> </a:t>
            </a:r>
            <a:r>
              <a:rPr lang="en-US" sz="2400" dirty="0" err="1"/>
              <a:t>của</a:t>
            </a:r>
            <a:r>
              <a:rPr lang="en-US" sz="2400" dirty="0"/>
              <a:t> </a:t>
            </a:r>
            <a:r>
              <a:rPr lang="en-US" sz="2400" dirty="0" err="1"/>
              <a:t>bạn</a:t>
            </a:r>
            <a:r>
              <a:rPr lang="en-US" sz="2400" dirty="0"/>
              <a:t> </a:t>
            </a:r>
            <a:r>
              <a:rPr lang="en-US" sz="2400" dirty="0" err="1"/>
              <a:t>Liên</a:t>
            </a:r>
            <a:r>
              <a:rPr lang="en-US" sz="2400" dirty="0"/>
              <a:t> </a:t>
            </a:r>
            <a:r>
              <a:rPr lang="en-US" sz="2400" dirty="0" err="1"/>
              <a:t>và</a:t>
            </a:r>
            <a:r>
              <a:rPr lang="en-US" sz="2400" dirty="0"/>
              <a:t> </a:t>
            </a:r>
            <a:r>
              <a:rPr lang="en-US" sz="2400" dirty="0" err="1"/>
              <a:t>Hoàng</a:t>
            </a:r>
            <a:r>
              <a:rPr lang="en-US" sz="2400" dirty="0"/>
              <a:t> </a:t>
            </a:r>
            <a:r>
              <a:rPr lang="en-US" sz="2400" dirty="0" err="1"/>
              <a:t>là</a:t>
            </a:r>
            <a:r>
              <a:rPr lang="en-US" sz="2400" dirty="0"/>
              <a:t> </a:t>
            </a:r>
            <a:r>
              <a:rPr lang="en-US" sz="2400" dirty="0" err="1"/>
              <a:t>đúng</a:t>
            </a:r>
            <a:r>
              <a:rPr lang="en-US" sz="2400" dirty="0"/>
              <a:t>, </a:t>
            </a:r>
            <a:r>
              <a:rPr lang="en-US" sz="2400" dirty="0" err="1"/>
              <a:t>thể</a:t>
            </a:r>
            <a:r>
              <a:rPr lang="en-US" sz="2400" dirty="0"/>
              <a:t> </a:t>
            </a:r>
            <a:r>
              <a:rPr lang="en-US" sz="2400" dirty="0" err="1"/>
              <a:t>hiện</a:t>
            </a:r>
            <a:r>
              <a:rPr lang="en-US" sz="2400" dirty="0"/>
              <a:t> </a:t>
            </a:r>
            <a:r>
              <a:rPr lang="en-US" sz="2400" dirty="0" err="1"/>
              <a:t>hai</a:t>
            </a:r>
            <a:r>
              <a:rPr lang="en-US" sz="2400" dirty="0"/>
              <a:t> </a:t>
            </a:r>
            <a:r>
              <a:rPr lang="en-US" sz="2400" dirty="0" err="1"/>
              <a:t>bạn</a:t>
            </a:r>
            <a:r>
              <a:rPr lang="en-US" sz="2400" dirty="0"/>
              <a:t> </a:t>
            </a:r>
            <a:r>
              <a:rPr lang="en-US" sz="2400" dirty="0" err="1"/>
              <a:t>đã</a:t>
            </a:r>
            <a:r>
              <a:rPr lang="en-US" sz="2400" dirty="0"/>
              <a:t> </a:t>
            </a:r>
            <a:r>
              <a:rPr lang="en-US" sz="2400" dirty="0" err="1"/>
              <a:t>có</a:t>
            </a:r>
            <a:r>
              <a:rPr lang="en-US" sz="2400" dirty="0"/>
              <a:t> ý </a:t>
            </a:r>
            <a:r>
              <a:rPr lang="en-US" sz="2400" dirty="0" err="1"/>
              <a:t>thức</a:t>
            </a:r>
            <a:r>
              <a:rPr lang="en-US" sz="2400" dirty="0"/>
              <a:t> </a:t>
            </a:r>
            <a:r>
              <a:rPr lang="en-US" sz="2400" dirty="0" err="1"/>
              <a:t>tôn</a:t>
            </a:r>
            <a:r>
              <a:rPr lang="en-US" sz="2400" dirty="0"/>
              <a:t> </a:t>
            </a:r>
            <a:r>
              <a:rPr lang="en-US" sz="2400" dirty="0" err="1"/>
              <a:t>trọng</a:t>
            </a:r>
            <a:r>
              <a:rPr lang="en-US" sz="2400" dirty="0"/>
              <a:t> </a:t>
            </a:r>
            <a:r>
              <a:rPr lang="en-US" sz="2400" dirty="0" err="1"/>
              <a:t>sự</a:t>
            </a:r>
            <a:r>
              <a:rPr lang="en-US" sz="2400" dirty="0"/>
              <a:t> </a:t>
            </a:r>
            <a:r>
              <a:rPr lang="en-US" sz="2400" dirty="0" err="1"/>
              <a:t>đa</a:t>
            </a:r>
            <a:r>
              <a:rPr lang="en-US" sz="2400" dirty="0"/>
              <a:t> </a:t>
            </a:r>
            <a:r>
              <a:rPr lang="en-US" sz="2400" dirty="0" err="1"/>
              <a:t>dạng</a:t>
            </a:r>
            <a:r>
              <a:rPr lang="en-US" sz="2400" dirty="0"/>
              <a:t> </a:t>
            </a:r>
            <a:r>
              <a:rPr lang="en-US" sz="2400" dirty="0" err="1"/>
              <a:t>của</a:t>
            </a:r>
            <a:r>
              <a:rPr lang="en-US" sz="2400" dirty="0"/>
              <a:t> </a:t>
            </a:r>
            <a:r>
              <a:rPr lang="en-US" sz="2400" dirty="0" err="1"/>
              <a:t>các</a:t>
            </a:r>
            <a:r>
              <a:rPr lang="en-US" sz="2400" dirty="0"/>
              <a:t> </a:t>
            </a:r>
            <a:r>
              <a:rPr lang="en-US" sz="2400" dirty="0" err="1"/>
              <a:t>dân</a:t>
            </a:r>
            <a:r>
              <a:rPr lang="en-US" sz="2400" dirty="0"/>
              <a:t> </a:t>
            </a:r>
            <a:r>
              <a:rPr lang="en-US" sz="2400" dirty="0" err="1"/>
              <a:t>tộc</a:t>
            </a:r>
            <a:r>
              <a:rPr lang="en-US" sz="2400" dirty="0"/>
              <a:t> </a:t>
            </a:r>
            <a:r>
              <a:rPr lang="en-US" sz="2400" dirty="0" err="1"/>
              <a:t>và</a:t>
            </a:r>
            <a:r>
              <a:rPr lang="en-US" sz="2400" dirty="0"/>
              <a:t> </a:t>
            </a:r>
            <a:r>
              <a:rPr lang="en-US" sz="2400" dirty="0" err="1"/>
              <a:t>các</a:t>
            </a:r>
            <a:r>
              <a:rPr lang="en-US" sz="2400" dirty="0"/>
              <a:t> </a:t>
            </a:r>
            <a:r>
              <a:rPr lang="en-US" sz="2400" dirty="0" err="1"/>
              <a:t>nền</a:t>
            </a:r>
            <a:r>
              <a:rPr lang="en-US" sz="2400" dirty="0"/>
              <a:t> </a:t>
            </a:r>
            <a:r>
              <a:rPr lang="en-US" sz="2400" dirty="0" err="1"/>
              <a:t>văn</a:t>
            </a:r>
            <a:r>
              <a:rPr lang="en-US" sz="2400" dirty="0"/>
              <a:t> </a:t>
            </a:r>
            <a:r>
              <a:rPr lang="en-US" sz="2400" dirty="0" err="1"/>
              <a:t>hóa</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a:t>
            </a:r>
          </a:p>
        </p:txBody>
      </p:sp>
      <p:sp>
        <p:nvSpPr>
          <p:cNvPr id="8" name="Rounded Rectangle 9">
            <a:extLst>
              <a:ext uri="{FF2B5EF4-FFF2-40B4-BE49-F238E27FC236}">
                <a16:creationId xmlns:a16="http://schemas.microsoft.com/office/drawing/2014/main" id="{0D8763C0-9CA9-450D-B929-77DB07FE6FE4}"/>
              </a:ext>
            </a:extLst>
          </p:cNvPr>
          <p:cNvSpPr/>
          <p:nvPr>
            <p:custDataLst>
              <p:tags r:id="rId2"/>
            </p:custDataLst>
          </p:nvPr>
        </p:nvSpPr>
        <p:spPr>
          <a:xfrm>
            <a:off x="4876800" y="800100"/>
            <a:ext cx="4023360" cy="2514601"/>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t>Ý </a:t>
            </a:r>
            <a:r>
              <a:rPr lang="en-US" sz="2400" dirty="0" err="1"/>
              <a:t>kiến</a:t>
            </a:r>
            <a:r>
              <a:rPr lang="en-US" sz="2400" dirty="0"/>
              <a:t> </a:t>
            </a:r>
            <a:r>
              <a:rPr lang="en-US" sz="2400" dirty="0" err="1"/>
              <a:t>của</a:t>
            </a:r>
            <a:r>
              <a:rPr lang="en-US" sz="2400" dirty="0"/>
              <a:t> </a:t>
            </a:r>
            <a:r>
              <a:rPr lang="en-US" sz="2400" dirty="0" err="1"/>
              <a:t>bạn</a:t>
            </a:r>
            <a:r>
              <a:rPr lang="en-US" sz="2400" dirty="0"/>
              <a:t> </a:t>
            </a:r>
            <a:r>
              <a:rPr lang="en-US" sz="2400" dirty="0" err="1"/>
              <a:t>Bình</a:t>
            </a:r>
            <a:r>
              <a:rPr lang="en-US" sz="2400" dirty="0"/>
              <a:t> </a:t>
            </a:r>
            <a:r>
              <a:rPr lang="en-US" sz="2400" dirty="0" err="1"/>
              <a:t>không</a:t>
            </a:r>
            <a:r>
              <a:rPr lang="en-US" sz="2400" dirty="0"/>
              <a:t> </a:t>
            </a:r>
            <a:r>
              <a:rPr lang="en-US" sz="2400" dirty="0" err="1"/>
              <a:t>đúng</a:t>
            </a:r>
            <a:r>
              <a:rPr lang="en-US" sz="2400" dirty="0"/>
              <a:t>. </a:t>
            </a:r>
            <a:r>
              <a:rPr lang="en-US" sz="2400" dirty="0" err="1"/>
              <a:t>Vì</a:t>
            </a:r>
            <a:r>
              <a:rPr lang="en-US" sz="2400" dirty="0"/>
              <a:t>: </a:t>
            </a:r>
            <a:r>
              <a:rPr lang="en-US" sz="2400" dirty="0" err="1"/>
              <a:t>mỗi</a:t>
            </a:r>
            <a:r>
              <a:rPr lang="en-US" sz="2400" dirty="0"/>
              <a:t> </a:t>
            </a:r>
            <a:r>
              <a:rPr lang="en-US" sz="2400" dirty="0" err="1"/>
              <a:t>quốc</a:t>
            </a:r>
            <a:r>
              <a:rPr lang="en-US" sz="2400" dirty="0"/>
              <a:t> </a:t>
            </a:r>
            <a:r>
              <a:rPr lang="en-US" sz="2400" dirty="0" err="1"/>
              <a:t>gia</a:t>
            </a:r>
            <a:r>
              <a:rPr lang="en-US" sz="2400" dirty="0"/>
              <a:t>, </a:t>
            </a:r>
            <a:r>
              <a:rPr lang="en-US" sz="2400" dirty="0" err="1"/>
              <a:t>dân</a:t>
            </a:r>
            <a:r>
              <a:rPr lang="en-US" sz="2400" dirty="0"/>
              <a:t> </a:t>
            </a:r>
            <a:r>
              <a:rPr lang="en-US" sz="2400" dirty="0" err="1"/>
              <a:t>tộc</a:t>
            </a:r>
            <a:r>
              <a:rPr lang="en-US" sz="2400" dirty="0"/>
              <a:t> </a:t>
            </a:r>
            <a:r>
              <a:rPr lang="en-US" sz="2400" dirty="0" err="1"/>
              <a:t>đều</a:t>
            </a:r>
            <a:r>
              <a:rPr lang="en-US" sz="2400" dirty="0"/>
              <a:t> </a:t>
            </a:r>
            <a:r>
              <a:rPr lang="en-US" sz="2400" dirty="0" err="1"/>
              <a:t>có</a:t>
            </a:r>
            <a:r>
              <a:rPr lang="en-US" sz="2400" dirty="0"/>
              <a:t> </a:t>
            </a:r>
            <a:r>
              <a:rPr lang="en-US" sz="2400" dirty="0" err="1"/>
              <a:t>những</a:t>
            </a:r>
            <a:r>
              <a:rPr lang="en-US" sz="2400" dirty="0"/>
              <a:t> </a:t>
            </a:r>
            <a:r>
              <a:rPr lang="en-US" sz="2400" dirty="0" err="1"/>
              <a:t>bản</a:t>
            </a:r>
            <a:r>
              <a:rPr lang="en-US" sz="2400" dirty="0"/>
              <a:t> </a:t>
            </a:r>
            <a:r>
              <a:rPr lang="en-US" sz="2400" dirty="0" err="1"/>
              <a:t>sắc</a:t>
            </a:r>
            <a:r>
              <a:rPr lang="en-US" sz="2400" dirty="0"/>
              <a:t> </a:t>
            </a:r>
            <a:r>
              <a:rPr lang="en-US" sz="2400" dirty="0" err="1"/>
              <a:t>văn</a:t>
            </a:r>
            <a:r>
              <a:rPr lang="en-US" sz="2400" dirty="0"/>
              <a:t> </a:t>
            </a:r>
            <a:r>
              <a:rPr lang="en-US" sz="2400" dirty="0" err="1"/>
              <a:t>hóa</a:t>
            </a:r>
            <a:r>
              <a:rPr lang="en-US" sz="2400" dirty="0"/>
              <a:t> </a:t>
            </a:r>
            <a:r>
              <a:rPr lang="en-US" sz="2400" dirty="0" err="1"/>
              <a:t>riêng</a:t>
            </a:r>
            <a:r>
              <a:rPr lang="en-US" sz="2400" dirty="0"/>
              <a:t>, </a:t>
            </a:r>
            <a:r>
              <a:rPr lang="en-US" sz="2400" dirty="0" err="1"/>
              <a:t>có</a:t>
            </a:r>
            <a:r>
              <a:rPr lang="en-US" sz="2400" dirty="0"/>
              <a:t> </a:t>
            </a:r>
            <a:r>
              <a:rPr lang="en-US" sz="2400" dirty="0" err="1"/>
              <a:t>cái</a:t>
            </a:r>
            <a:r>
              <a:rPr lang="en-US" sz="2400" dirty="0"/>
              <a:t> hay, </a:t>
            </a:r>
            <a:r>
              <a:rPr lang="en-US" sz="2400" dirty="0" err="1"/>
              <a:t>cái</a:t>
            </a:r>
            <a:r>
              <a:rPr lang="en-US" sz="2400" dirty="0"/>
              <a:t> </a:t>
            </a:r>
            <a:r>
              <a:rPr lang="en-US" sz="2400" dirty="0" err="1"/>
              <a:t>đẹp</a:t>
            </a:r>
            <a:r>
              <a:rPr lang="en-US" sz="2400" dirty="0"/>
              <a:t> </a:t>
            </a:r>
            <a:r>
              <a:rPr lang="en-US" sz="2400" dirty="0" err="1"/>
              <a:t>đáng</a:t>
            </a:r>
            <a:r>
              <a:rPr lang="en-US" sz="2400" dirty="0"/>
              <a:t> </a:t>
            </a:r>
            <a:r>
              <a:rPr lang="en-US" sz="2400" dirty="0" err="1"/>
              <a:t>để</a:t>
            </a:r>
            <a:r>
              <a:rPr lang="en-US" sz="2400" dirty="0"/>
              <a:t> </a:t>
            </a:r>
            <a:r>
              <a:rPr lang="en-US" sz="2400" dirty="0" err="1"/>
              <a:t>chúng</a:t>
            </a:r>
            <a:r>
              <a:rPr lang="en-US" sz="2400" dirty="0"/>
              <a:t> ta </a:t>
            </a:r>
            <a:r>
              <a:rPr lang="en-US" sz="2400" dirty="0" err="1"/>
              <a:t>học</a:t>
            </a:r>
            <a:r>
              <a:rPr lang="en-US" sz="2400" dirty="0"/>
              <a:t> </a:t>
            </a:r>
            <a:r>
              <a:rPr lang="en-US" sz="2400" dirty="0" err="1"/>
              <a:t>hỏi</a:t>
            </a:r>
            <a:r>
              <a:rPr lang="en-US" sz="2400" dirty="0"/>
              <a:t>. </a:t>
            </a:r>
            <a:endParaRPr lang="en-US" sz="2800" dirty="0"/>
          </a:p>
        </p:txBody>
      </p:sp>
      <p:sp>
        <p:nvSpPr>
          <p:cNvPr id="2" name="Rectangle: Rounded Corners 1">
            <a:extLst>
              <a:ext uri="{FF2B5EF4-FFF2-40B4-BE49-F238E27FC236}">
                <a16:creationId xmlns:a16="http://schemas.microsoft.com/office/drawing/2014/main" id="{3E1D0DFD-23C0-441E-8BF6-D8A3B2D6C2AD}"/>
              </a:ext>
            </a:extLst>
          </p:cNvPr>
          <p:cNvSpPr/>
          <p:nvPr/>
        </p:nvSpPr>
        <p:spPr bwMode="auto">
          <a:xfrm>
            <a:off x="381000" y="3467100"/>
            <a:ext cx="8686800" cy="2145268"/>
          </a:xfrm>
          <a:prstGeom prst="roundRect">
            <a:avLst/>
          </a:prstGeom>
          <a:solidFill>
            <a:srgbClr val="0066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400" b="1" dirty="0">
                <a:solidFill>
                  <a:srgbClr val="FFFF00"/>
                </a:solidFill>
              </a:rPr>
              <a:t>Do </a:t>
            </a:r>
            <a:r>
              <a:rPr lang="en-US" sz="2400" b="1" dirty="0" err="1">
                <a:solidFill>
                  <a:srgbClr val="FFFF00"/>
                </a:solidFill>
              </a:rPr>
              <a:t>đó</a:t>
            </a:r>
            <a:r>
              <a:rPr lang="en-US" sz="2400" b="1" dirty="0">
                <a:solidFill>
                  <a:srgbClr val="FFFF00"/>
                </a:solidFill>
              </a:rPr>
              <a:t>, </a:t>
            </a:r>
            <a:r>
              <a:rPr lang="en-US" sz="2400" b="1" dirty="0" err="1">
                <a:solidFill>
                  <a:srgbClr val="FFFF00"/>
                </a:solidFill>
              </a:rPr>
              <a:t>chúng</a:t>
            </a:r>
            <a:r>
              <a:rPr lang="en-US" sz="2400" b="1" dirty="0">
                <a:solidFill>
                  <a:srgbClr val="FFFF00"/>
                </a:solidFill>
              </a:rPr>
              <a:t> ta </a:t>
            </a:r>
            <a:r>
              <a:rPr lang="en-US" sz="2400" b="1" dirty="0" err="1">
                <a:solidFill>
                  <a:srgbClr val="FFFF00"/>
                </a:solidFill>
              </a:rPr>
              <a:t>nên</a:t>
            </a:r>
            <a:r>
              <a:rPr lang="en-US" sz="2400" b="1" dirty="0">
                <a:solidFill>
                  <a:srgbClr val="FFFF00"/>
                </a:solidFill>
              </a:rPr>
              <a:t> </a:t>
            </a:r>
            <a:r>
              <a:rPr lang="en-US" sz="2400" b="1" dirty="0" err="1">
                <a:solidFill>
                  <a:srgbClr val="FFFF00"/>
                </a:solidFill>
              </a:rPr>
              <a:t>tích</a:t>
            </a:r>
            <a:r>
              <a:rPr lang="en-US" sz="2400" b="1" dirty="0">
                <a:solidFill>
                  <a:srgbClr val="FFFF00"/>
                </a:solidFill>
              </a:rPr>
              <a:t> </a:t>
            </a:r>
            <a:r>
              <a:rPr lang="en-US" sz="2400" b="1" dirty="0" err="1">
                <a:solidFill>
                  <a:srgbClr val="FFFF00"/>
                </a:solidFill>
              </a:rPr>
              <a:t>cực</a:t>
            </a:r>
            <a:r>
              <a:rPr lang="en-US" sz="2400" b="1" dirty="0">
                <a:solidFill>
                  <a:srgbClr val="FFFF00"/>
                </a:solidFill>
              </a:rPr>
              <a:t> </a:t>
            </a:r>
            <a:r>
              <a:rPr lang="en-US" sz="2400" b="1" dirty="0" err="1">
                <a:solidFill>
                  <a:srgbClr val="FFFF00"/>
                </a:solidFill>
              </a:rPr>
              <a:t>tiếp</a:t>
            </a:r>
            <a:r>
              <a:rPr lang="en-US" sz="2400" b="1" dirty="0">
                <a:solidFill>
                  <a:srgbClr val="FFFF00"/>
                </a:solidFill>
              </a:rPr>
              <a:t> </a:t>
            </a:r>
            <a:r>
              <a:rPr lang="en-US" sz="2400" b="1" dirty="0" err="1">
                <a:solidFill>
                  <a:srgbClr val="FFFF00"/>
                </a:solidFill>
              </a:rPr>
              <a:t>thu</a:t>
            </a:r>
            <a:r>
              <a:rPr lang="en-US" sz="2400" b="1" dirty="0">
                <a:solidFill>
                  <a:srgbClr val="FFFF00"/>
                </a:solidFill>
              </a:rPr>
              <a:t>, </a:t>
            </a:r>
            <a:r>
              <a:rPr lang="en-US" sz="2400" b="1" dirty="0" err="1">
                <a:solidFill>
                  <a:srgbClr val="FFFF00"/>
                </a:solidFill>
              </a:rPr>
              <a:t>học</a:t>
            </a:r>
            <a:r>
              <a:rPr lang="en-US" sz="2400" b="1" dirty="0">
                <a:solidFill>
                  <a:srgbClr val="FFFF00"/>
                </a:solidFill>
              </a:rPr>
              <a:t> </a:t>
            </a:r>
            <a:r>
              <a:rPr lang="en-US" sz="2400" b="1" dirty="0" err="1">
                <a:solidFill>
                  <a:srgbClr val="FFFF00"/>
                </a:solidFill>
              </a:rPr>
              <a:t>hỏi</a:t>
            </a:r>
            <a:r>
              <a:rPr lang="en-US" sz="2400" b="1" dirty="0">
                <a:solidFill>
                  <a:srgbClr val="FFFF00"/>
                </a:solidFill>
              </a:rPr>
              <a:t> </a:t>
            </a:r>
            <a:r>
              <a:rPr lang="en-US" sz="2400" b="1" dirty="0" err="1">
                <a:solidFill>
                  <a:srgbClr val="FFFF00"/>
                </a:solidFill>
              </a:rPr>
              <a:t>có</a:t>
            </a:r>
            <a:r>
              <a:rPr lang="en-US" sz="2400" b="1" dirty="0">
                <a:solidFill>
                  <a:srgbClr val="FFFF00"/>
                </a:solidFill>
              </a:rPr>
              <a:t> </a:t>
            </a:r>
            <a:r>
              <a:rPr lang="en-US" sz="2400" b="1" dirty="0" err="1">
                <a:solidFill>
                  <a:srgbClr val="FFFF00"/>
                </a:solidFill>
              </a:rPr>
              <a:t>chọn</a:t>
            </a:r>
            <a:r>
              <a:rPr lang="en-US" sz="2400" b="1" dirty="0">
                <a:solidFill>
                  <a:srgbClr val="FFFF00"/>
                </a:solidFill>
              </a:rPr>
              <a:t> </a:t>
            </a:r>
            <a:r>
              <a:rPr lang="en-US" sz="2400" b="1" dirty="0" err="1">
                <a:solidFill>
                  <a:srgbClr val="FFFF00"/>
                </a:solidFill>
              </a:rPr>
              <a:t>lọc</a:t>
            </a:r>
            <a:r>
              <a:rPr lang="en-US" sz="2400" b="1" dirty="0">
                <a:solidFill>
                  <a:srgbClr val="FFFF00"/>
                </a:solidFill>
              </a:rPr>
              <a:t> </a:t>
            </a:r>
            <a:r>
              <a:rPr lang="en-US" sz="2400" b="1" dirty="0" err="1">
                <a:solidFill>
                  <a:srgbClr val="FFFF00"/>
                </a:solidFill>
              </a:rPr>
              <a:t>những</a:t>
            </a:r>
            <a:r>
              <a:rPr lang="en-US" sz="2400" b="1" dirty="0">
                <a:solidFill>
                  <a:srgbClr val="FFFF00"/>
                </a:solidFill>
              </a:rPr>
              <a:t> </a:t>
            </a:r>
            <a:r>
              <a:rPr lang="en-US" sz="2400" b="1" dirty="0" err="1">
                <a:solidFill>
                  <a:srgbClr val="FFFF00"/>
                </a:solidFill>
              </a:rPr>
              <a:t>nét</a:t>
            </a:r>
            <a:r>
              <a:rPr lang="en-US" sz="2400" b="1" dirty="0">
                <a:solidFill>
                  <a:srgbClr val="FFFF00"/>
                </a:solidFill>
              </a:rPr>
              <a:t> </a:t>
            </a:r>
            <a:r>
              <a:rPr lang="en-US" sz="2400" b="1" dirty="0" err="1">
                <a:solidFill>
                  <a:srgbClr val="FFFF00"/>
                </a:solidFill>
              </a:rPr>
              <a:t>đẹp</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hóa</a:t>
            </a:r>
            <a:r>
              <a:rPr lang="en-US" sz="2400" b="1" dirty="0">
                <a:solidFill>
                  <a:srgbClr val="FFFF00"/>
                </a:solidFill>
              </a:rPr>
              <a:t> </a:t>
            </a:r>
            <a:r>
              <a:rPr lang="en-US" sz="2400" b="1" dirty="0" err="1">
                <a:solidFill>
                  <a:srgbClr val="FFFF00"/>
                </a:solidFill>
              </a:rPr>
              <a:t>của</a:t>
            </a:r>
            <a:r>
              <a:rPr lang="en-US" sz="2400" b="1" dirty="0">
                <a:solidFill>
                  <a:srgbClr val="FFFF00"/>
                </a:solidFill>
              </a:rPr>
              <a:t>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dân</a:t>
            </a:r>
            <a:r>
              <a:rPr lang="en-US" sz="2400" b="1" dirty="0">
                <a:solidFill>
                  <a:srgbClr val="FFFF00"/>
                </a:solidFill>
              </a:rPr>
              <a:t> </a:t>
            </a:r>
            <a:r>
              <a:rPr lang="en-US" sz="2400" b="1" dirty="0" err="1">
                <a:solidFill>
                  <a:srgbClr val="FFFF00"/>
                </a:solidFill>
              </a:rPr>
              <a:t>tộc</a:t>
            </a:r>
            <a:r>
              <a:rPr lang="en-US" sz="2400" b="1" dirty="0">
                <a:solidFill>
                  <a:srgbClr val="FFFF00"/>
                </a:solidFill>
              </a:rPr>
              <a:t> </a:t>
            </a:r>
            <a:r>
              <a:rPr lang="en-US" sz="2400" b="1" dirty="0" err="1">
                <a:solidFill>
                  <a:srgbClr val="FFFF00"/>
                </a:solidFill>
              </a:rPr>
              <a:t>khác</a:t>
            </a:r>
            <a:r>
              <a:rPr lang="en-US" sz="2400" b="1" dirty="0">
                <a:solidFill>
                  <a:srgbClr val="FFFF00"/>
                </a:solidFill>
              </a:rPr>
              <a:t>; </a:t>
            </a:r>
            <a:r>
              <a:rPr lang="en-US" sz="2400" b="1" dirty="0" err="1">
                <a:solidFill>
                  <a:srgbClr val="FFFF00"/>
                </a:solidFill>
              </a:rPr>
              <a:t>việc</a:t>
            </a:r>
            <a:r>
              <a:rPr lang="en-US" sz="2400" b="1" dirty="0">
                <a:solidFill>
                  <a:srgbClr val="FFFF00"/>
                </a:solidFill>
              </a:rPr>
              <a:t> </a:t>
            </a:r>
            <a:r>
              <a:rPr lang="en-US" sz="2400" b="1" dirty="0" err="1">
                <a:solidFill>
                  <a:srgbClr val="FFFF00"/>
                </a:solidFill>
              </a:rPr>
              <a:t>này</a:t>
            </a:r>
            <a:r>
              <a:rPr lang="en-US" sz="2400" b="1" dirty="0">
                <a:solidFill>
                  <a:srgbClr val="FFFF00"/>
                </a:solidFill>
              </a:rPr>
              <a:t> </a:t>
            </a:r>
            <a:r>
              <a:rPr lang="en-US" sz="2400" b="1" dirty="0" err="1">
                <a:solidFill>
                  <a:srgbClr val="FFFF00"/>
                </a:solidFill>
              </a:rPr>
              <a:t>vừa</a:t>
            </a:r>
            <a:r>
              <a:rPr lang="en-US" sz="2400" b="1" dirty="0">
                <a:solidFill>
                  <a:srgbClr val="FFFF00"/>
                </a:solidFill>
              </a:rPr>
              <a:t> </a:t>
            </a:r>
            <a:r>
              <a:rPr lang="en-US" sz="2400" b="1" dirty="0" err="1">
                <a:solidFill>
                  <a:srgbClr val="FFFF00"/>
                </a:solidFill>
              </a:rPr>
              <a:t>thể</a:t>
            </a:r>
            <a:r>
              <a:rPr lang="en-US" sz="2400" b="1" dirty="0">
                <a:solidFill>
                  <a:srgbClr val="FFFF00"/>
                </a:solidFill>
              </a:rPr>
              <a:t> </a:t>
            </a:r>
            <a:r>
              <a:rPr lang="en-US" sz="2400" b="1" dirty="0" err="1">
                <a:solidFill>
                  <a:srgbClr val="FFFF00"/>
                </a:solidFill>
              </a:rPr>
              <a:t>hiện</a:t>
            </a:r>
            <a:r>
              <a:rPr lang="en-US" sz="2400" b="1" dirty="0">
                <a:solidFill>
                  <a:srgbClr val="FFFF00"/>
                </a:solidFill>
              </a:rPr>
              <a:t> </a:t>
            </a:r>
            <a:r>
              <a:rPr lang="en-US" sz="2400" b="1" dirty="0" err="1">
                <a:solidFill>
                  <a:srgbClr val="FFFF00"/>
                </a:solidFill>
              </a:rPr>
              <a:t>thái</a:t>
            </a:r>
            <a:r>
              <a:rPr lang="en-US" sz="2400" b="1" dirty="0">
                <a:solidFill>
                  <a:srgbClr val="FFFF00"/>
                </a:solidFill>
              </a:rPr>
              <a:t> </a:t>
            </a:r>
            <a:r>
              <a:rPr lang="en-US" sz="2400" b="1" dirty="0" err="1">
                <a:solidFill>
                  <a:srgbClr val="FFFF00"/>
                </a:solidFill>
              </a:rPr>
              <a:t>độ</a:t>
            </a:r>
            <a:r>
              <a:rPr lang="en-US" sz="2400" b="1" dirty="0">
                <a:solidFill>
                  <a:srgbClr val="FFFF00"/>
                </a:solidFill>
              </a:rPr>
              <a:t> </a:t>
            </a:r>
            <a:r>
              <a:rPr lang="en-US" sz="2400" b="1" dirty="0" err="1">
                <a:solidFill>
                  <a:srgbClr val="FFFF00"/>
                </a:solidFill>
              </a:rPr>
              <a:t>tôn</a:t>
            </a:r>
            <a:r>
              <a:rPr lang="en-US" sz="2400" b="1" dirty="0">
                <a:solidFill>
                  <a:srgbClr val="FFFF00"/>
                </a:solidFill>
              </a:rPr>
              <a:t> </a:t>
            </a:r>
            <a:r>
              <a:rPr lang="en-US" sz="2400" b="1" dirty="0" err="1">
                <a:solidFill>
                  <a:srgbClr val="FFFF00"/>
                </a:solidFill>
              </a:rPr>
              <a:t>trọng</a:t>
            </a:r>
            <a:r>
              <a:rPr lang="en-US" sz="2400" b="1" dirty="0">
                <a:solidFill>
                  <a:srgbClr val="FFFF00"/>
                </a:solidFill>
              </a:rPr>
              <a:t> </a:t>
            </a:r>
            <a:r>
              <a:rPr lang="en-US" sz="2400" b="1" dirty="0" err="1">
                <a:solidFill>
                  <a:srgbClr val="FFFF00"/>
                </a:solidFill>
              </a:rPr>
              <a:t>sự</a:t>
            </a:r>
            <a:r>
              <a:rPr lang="en-US" sz="2400" b="1" dirty="0">
                <a:solidFill>
                  <a:srgbClr val="FFFF00"/>
                </a:solidFill>
              </a:rPr>
              <a:t> </a:t>
            </a:r>
            <a:r>
              <a:rPr lang="en-US" sz="2400" b="1" dirty="0" err="1">
                <a:solidFill>
                  <a:srgbClr val="FFFF00"/>
                </a:solidFill>
              </a:rPr>
              <a:t>đa</a:t>
            </a:r>
            <a:r>
              <a:rPr lang="en-US" sz="2400" b="1" dirty="0">
                <a:solidFill>
                  <a:srgbClr val="FFFF00"/>
                </a:solidFill>
              </a:rPr>
              <a:t> </a:t>
            </a:r>
            <a:r>
              <a:rPr lang="en-US" sz="2400" b="1" dirty="0" err="1">
                <a:solidFill>
                  <a:srgbClr val="FFFF00"/>
                </a:solidFill>
              </a:rPr>
              <a:t>dạng</a:t>
            </a:r>
            <a:r>
              <a:rPr lang="en-US" sz="2400" b="1" dirty="0">
                <a:solidFill>
                  <a:srgbClr val="FFFF00"/>
                </a:solidFill>
              </a:rPr>
              <a:t> </a:t>
            </a:r>
            <a:r>
              <a:rPr lang="en-US" sz="2400" b="1" dirty="0" err="1">
                <a:solidFill>
                  <a:srgbClr val="FFFF00"/>
                </a:solidFill>
              </a:rPr>
              <a:t>của</a:t>
            </a:r>
            <a:r>
              <a:rPr lang="en-US" sz="2400" b="1" dirty="0">
                <a:solidFill>
                  <a:srgbClr val="FFFF00"/>
                </a:solidFill>
              </a:rPr>
              <a:t>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dân</a:t>
            </a:r>
            <a:r>
              <a:rPr lang="en-US" sz="2400" b="1" dirty="0">
                <a:solidFill>
                  <a:srgbClr val="FFFF00"/>
                </a:solidFill>
              </a:rPr>
              <a:t> </a:t>
            </a:r>
            <a:r>
              <a:rPr lang="en-US" sz="2400" b="1" dirty="0" err="1">
                <a:solidFill>
                  <a:srgbClr val="FFFF00"/>
                </a:solidFill>
              </a:rPr>
              <a:t>tộc</a:t>
            </a:r>
            <a:r>
              <a:rPr lang="en-US" sz="2400" b="1" dirty="0">
                <a:solidFill>
                  <a:srgbClr val="FFFF00"/>
                </a:solidFill>
              </a:rPr>
              <a:t> </a:t>
            </a:r>
            <a:r>
              <a:rPr lang="en-US" sz="2400" b="1" dirty="0" err="1">
                <a:solidFill>
                  <a:srgbClr val="FFFF00"/>
                </a:solidFill>
              </a:rPr>
              <a:t>và</a:t>
            </a:r>
            <a:r>
              <a:rPr lang="en-US" sz="2400" b="1" dirty="0">
                <a:solidFill>
                  <a:srgbClr val="FFFF00"/>
                </a:solidFill>
              </a:rPr>
              <a:t>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nền</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hóa</a:t>
            </a:r>
            <a:r>
              <a:rPr lang="en-US" sz="2400" b="1" dirty="0">
                <a:solidFill>
                  <a:srgbClr val="FFFF00"/>
                </a:solidFill>
              </a:rPr>
              <a:t> </a:t>
            </a:r>
            <a:r>
              <a:rPr lang="en-US" sz="2400" b="1" dirty="0" err="1">
                <a:solidFill>
                  <a:srgbClr val="FFFF00"/>
                </a:solidFill>
              </a:rPr>
              <a:t>trên</a:t>
            </a:r>
            <a:r>
              <a:rPr lang="en-US" sz="2400" b="1" dirty="0">
                <a:solidFill>
                  <a:srgbClr val="FFFF00"/>
                </a:solidFill>
              </a:rPr>
              <a:t> </a:t>
            </a:r>
            <a:r>
              <a:rPr lang="en-US" sz="2400" b="1" dirty="0" err="1">
                <a:solidFill>
                  <a:srgbClr val="FFFF00"/>
                </a:solidFill>
              </a:rPr>
              <a:t>thế</a:t>
            </a:r>
            <a:r>
              <a:rPr lang="en-US" sz="2400" b="1" dirty="0">
                <a:solidFill>
                  <a:srgbClr val="FFFF00"/>
                </a:solidFill>
              </a:rPr>
              <a:t> </a:t>
            </a:r>
            <a:r>
              <a:rPr lang="en-US" sz="2400" b="1" dirty="0" err="1">
                <a:solidFill>
                  <a:srgbClr val="FFFF00"/>
                </a:solidFill>
              </a:rPr>
              <a:t>giới</a:t>
            </a:r>
            <a:r>
              <a:rPr lang="en-US" sz="2400" b="1" dirty="0">
                <a:solidFill>
                  <a:srgbClr val="FFFF00"/>
                </a:solidFill>
              </a:rPr>
              <a:t>; </a:t>
            </a:r>
            <a:r>
              <a:rPr lang="en-US" sz="2400" b="1" dirty="0" err="1">
                <a:solidFill>
                  <a:srgbClr val="FFFF00"/>
                </a:solidFill>
              </a:rPr>
              <a:t>vừa</a:t>
            </a:r>
            <a:r>
              <a:rPr lang="en-US" sz="2400" b="1" dirty="0">
                <a:solidFill>
                  <a:srgbClr val="FFFF00"/>
                </a:solidFill>
              </a:rPr>
              <a:t> </a:t>
            </a:r>
            <a:r>
              <a:rPr lang="en-US" sz="2400" b="1" dirty="0" err="1">
                <a:solidFill>
                  <a:srgbClr val="FFFF00"/>
                </a:solidFill>
              </a:rPr>
              <a:t>góp</a:t>
            </a:r>
            <a:r>
              <a:rPr lang="en-US" sz="2400" b="1" dirty="0">
                <a:solidFill>
                  <a:srgbClr val="FFFF00"/>
                </a:solidFill>
              </a:rPr>
              <a:t> </a:t>
            </a:r>
            <a:r>
              <a:rPr lang="en-US" sz="2400" b="1" dirty="0" err="1">
                <a:solidFill>
                  <a:srgbClr val="FFFF00"/>
                </a:solidFill>
              </a:rPr>
              <a:t>phần</a:t>
            </a:r>
            <a:r>
              <a:rPr lang="en-US" sz="2400" b="1" dirty="0">
                <a:solidFill>
                  <a:srgbClr val="FFFF00"/>
                </a:solidFill>
              </a:rPr>
              <a:t> </a:t>
            </a:r>
            <a:r>
              <a:rPr lang="en-US" sz="2400" b="1" dirty="0" err="1">
                <a:solidFill>
                  <a:srgbClr val="FFFF00"/>
                </a:solidFill>
              </a:rPr>
              <a:t>làm</a:t>
            </a:r>
            <a:r>
              <a:rPr lang="en-US" sz="2400" b="1" dirty="0">
                <a:solidFill>
                  <a:srgbClr val="FFFF00"/>
                </a:solidFill>
              </a:rPr>
              <a:t> </a:t>
            </a:r>
            <a:r>
              <a:rPr lang="en-US" sz="2400" b="1" dirty="0" err="1">
                <a:solidFill>
                  <a:srgbClr val="FFFF00"/>
                </a:solidFill>
              </a:rPr>
              <a:t>phong</a:t>
            </a:r>
            <a:r>
              <a:rPr lang="en-US" sz="2400" b="1" dirty="0">
                <a:solidFill>
                  <a:srgbClr val="FFFF00"/>
                </a:solidFill>
              </a:rPr>
              <a:t> </a:t>
            </a:r>
            <a:r>
              <a:rPr lang="en-US" sz="2400" b="1" dirty="0" err="1">
                <a:solidFill>
                  <a:srgbClr val="FFFF00"/>
                </a:solidFill>
              </a:rPr>
              <a:t>phú</a:t>
            </a:r>
            <a:r>
              <a:rPr lang="en-US" sz="2400" b="1" dirty="0">
                <a:solidFill>
                  <a:srgbClr val="FFFF00"/>
                </a:solidFill>
              </a:rPr>
              <a:t> </a:t>
            </a:r>
            <a:r>
              <a:rPr lang="en-US" sz="2400" b="1" dirty="0" err="1">
                <a:solidFill>
                  <a:srgbClr val="FFFF00"/>
                </a:solidFill>
              </a:rPr>
              <a:t>nền</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hóa</a:t>
            </a:r>
            <a:r>
              <a:rPr lang="en-US" sz="2400" b="1" dirty="0">
                <a:solidFill>
                  <a:srgbClr val="FFFF00"/>
                </a:solidFill>
              </a:rPr>
              <a:t> </a:t>
            </a:r>
            <a:r>
              <a:rPr lang="en-US" sz="2400" b="1" dirty="0" err="1">
                <a:solidFill>
                  <a:srgbClr val="FFFF00"/>
                </a:solidFill>
              </a:rPr>
              <a:t>dân</a:t>
            </a:r>
            <a:r>
              <a:rPr lang="en-US" sz="2400" b="1" dirty="0">
                <a:solidFill>
                  <a:srgbClr val="FFFF00"/>
                </a:solidFill>
              </a:rPr>
              <a:t> </a:t>
            </a:r>
            <a:r>
              <a:rPr lang="en-US" sz="2400" b="1" dirty="0" err="1">
                <a:solidFill>
                  <a:srgbClr val="FFFF00"/>
                </a:solidFill>
              </a:rPr>
              <a:t>tộc</a:t>
            </a:r>
            <a:r>
              <a:rPr lang="en-US" sz="2400" b="1" dirty="0">
                <a:solidFill>
                  <a:srgbClr val="FFFF00"/>
                </a:solidFill>
              </a:rPr>
              <a:t> </a:t>
            </a:r>
            <a:r>
              <a:rPr lang="en-US" sz="2400" b="1" dirty="0" err="1">
                <a:solidFill>
                  <a:srgbClr val="FFFF00"/>
                </a:solidFill>
              </a:rPr>
              <a:t>mình</a:t>
            </a:r>
            <a:endParaRPr kumimoji="0" lang="en-US" sz="2400" b="1" i="0" u="none" strike="noStrike" cap="none" normalizeH="0" baseline="0" dirty="0">
              <a:ln>
                <a:noFill/>
              </a:ln>
              <a:solidFill>
                <a:srgbClr val="FFFF00"/>
              </a:solidFill>
              <a:effectLst/>
              <a:latin typeface="Arial" charset="0"/>
            </a:endParaRPr>
          </a:p>
        </p:txBody>
      </p:sp>
      <p:sp>
        <p:nvSpPr>
          <p:cNvPr id="4" name="Oval 3">
            <a:extLst>
              <a:ext uri="{FF2B5EF4-FFF2-40B4-BE49-F238E27FC236}">
                <a16:creationId xmlns:a16="http://schemas.microsoft.com/office/drawing/2014/main" id="{93EE3716-F7BE-4E04-A9E4-F04444F2BF8F}"/>
              </a:ext>
            </a:extLst>
          </p:cNvPr>
          <p:cNvSpPr/>
          <p:nvPr/>
        </p:nvSpPr>
        <p:spPr bwMode="auto">
          <a:xfrm>
            <a:off x="2895600" y="102632"/>
            <a:ext cx="3352800" cy="562630"/>
          </a:xfrm>
          <a:prstGeom prst="ellipse">
            <a:avLst/>
          </a:prstGeom>
          <a:solidFill>
            <a:srgbClr val="00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TÌNH HUỐNG 1</a:t>
            </a:r>
          </a:p>
        </p:txBody>
      </p:sp>
    </p:spTree>
    <p:extLst>
      <p:ext uri="{BB962C8B-B14F-4D97-AF65-F5344CB8AC3E}">
        <p14:creationId xmlns:p14="http://schemas.microsoft.com/office/powerpoint/2010/main" val="34037297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6F51CB91-1F3E-4BE2-B7F9-EEC180093028}"/>
              </a:ext>
            </a:extLst>
          </p:cNvPr>
          <p:cNvSpPr/>
          <p:nvPr>
            <p:custDataLst>
              <p:tags r:id="rId1"/>
            </p:custDataLst>
          </p:nvPr>
        </p:nvSpPr>
        <p:spPr>
          <a:xfrm>
            <a:off x="304800" y="1714500"/>
            <a:ext cx="4160520" cy="2438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t>Ý </a:t>
            </a:r>
            <a:r>
              <a:rPr lang="en-US" sz="2400" dirty="0" err="1"/>
              <a:t>kiến</a:t>
            </a:r>
            <a:r>
              <a:rPr lang="en-US" sz="2400" dirty="0"/>
              <a:t> </a:t>
            </a:r>
            <a:r>
              <a:rPr lang="en-US" sz="2400" dirty="0" err="1"/>
              <a:t>của</a:t>
            </a:r>
            <a:r>
              <a:rPr lang="en-US" sz="2400" dirty="0"/>
              <a:t> </a:t>
            </a:r>
            <a:r>
              <a:rPr lang="en-US" sz="2400" dirty="0" err="1"/>
              <a:t>bạn</a:t>
            </a:r>
            <a:r>
              <a:rPr lang="en-US" sz="2400" dirty="0"/>
              <a:t> T </a:t>
            </a:r>
            <a:r>
              <a:rPr lang="en-US" sz="2400" dirty="0" err="1"/>
              <a:t>không</a:t>
            </a:r>
            <a:r>
              <a:rPr lang="en-US" sz="2400" dirty="0"/>
              <a:t> </a:t>
            </a:r>
            <a:r>
              <a:rPr lang="en-US" sz="2400" dirty="0" err="1"/>
              <a:t>đúng</a:t>
            </a:r>
            <a:r>
              <a:rPr lang="en-US" sz="2400" dirty="0"/>
              <a:t>. </a:t>
            </a:r>
            <a:r>
              <a:rPr lang="en-US" sz="2400" dirty="0" err="1"/>
              <a:t>Vì</a:t>
            </a:r>
            <a:r>
              <a:rPr lang="en-US" sz="2400" dirty="0"/>
              <a:t>: </a:t>
            </a:r>
            <a:r>
              <a:rPr lang="en-US" sz="2400" dirty="0" err="1"/>
              <a:t>mỗi</a:t>
            </a:r>
            <a:r>
              <a:rPr lang="en-US" sz="2400" dirty="0"/>
              <a:t> </a:t>
            </a:r>
            <a:r>
              <a:rPr lang="en-US" sz="2400" dirty="0" err="1"/>
              <a:t>quốc</a:t>
            </a:r>
            <a:r>
              <a:rPr lang="en-US" sz="2400" dirty="0"/>
              <a:t> </a:t>
            </a:r>
            <a:r>
              <a:rPr lang="en-US" sz="2400" dirty="0" err="1"/>
              <a:t>gia</a:t>
            </a:r>
            <a:r>
              <a:rPr lang="en-US" sz="2400" dirty="0"/>
              <a:t>, </a:t>
            </a:r>
            <a:r>
              <a:rPr lang="en-US" sz="2400" dirty="0" err="1"/>
              <a:t>dân</a:t>
            </a:r>
            <a:r>
              <a:rPr lang="en-US" sz="2400" dirty="0"/>
              <a:t> </a:t>
            </a:r>
            <a:r>
              <a:rPr lang="en-US" sz="2400" dirty="0" err="1"/>
              <a:t>tộc</a:t>
            </a:r>
            <a:r>
              <a:rPr lang="en-US" sz="2400" dirty="0"/>
              <a:t> </a:t>
            </a:r>
            <a:r>
              <a:rPr lang="en-US" sz="2400" dirty="0" err="1"/>
              <a:t>đều</a:t>
            </a:r>
            <a:r>
              <a:rPr lang="en-US" sz="2400" dirty="0"/>
              <a:t> </a:t>
            </a:r>
            <a:r>
              <a:rPr lang="en-US" sz="2400" dirty="0" err="1"/>
              <a:t>có</a:t>
            </a:r>
            <a:r>
              <a:rPr lang="en-US" sz="2400" dirty="0"/>
              <a:t> </a:t>
            </a:r>
            <a:r>
              <a:rPr lang="en-US" sz="2400" dirty="0" err="1"/>
              <a:t>những</a:t>
            </a:r>
            <a:r>
              <a:rPr lang="en-US" sz="2400" dirty="0"/>
              <a:t> </a:t>
            </a:r>
            <a:r>
              <a:rPr lang="en-US" sz="2400" dirty="0" err="1"/>
              <a:t>bản</a:t>
            </a:r>
            <a:r>
              <a:rPr lang="en-US" sz="2400" dirty="0"/>
              <a:t> </a:t>
            </a:r>
            <a:r>
              <a:rPr lang="en-US" sz="2400" dirty="0" err="1"/>
              <a:t>sắc</a:t>
            </a:r>
            <a:r>
              <a:rPr lang="en-US" sz="2400" dirty="0"/>
              <a:t> </a:t>
            </a:r>
            <a:r>
              <a:rPr lang="en-US" sz="2400" dirty="0" err="1"/>
              <a:t>văn</a:t>
            </a:r>
            <a:r>
              <a:rPr lang="en-US" sz="2400" dirty="0"/>
              <a:t> </a:t>
            </a:r>
            <a:r>
              <a:rPr lang="en-US" sz="2400" dirty="0" err="1"/>
              <a:t>hóa</a:t>
            </a:r>
            <a:r>
              <a:rPr lang="en-US" sz="2400" dirty="0"/>
              <a:t> </a:t>
            </a:r>
            <a:r>
              <a:rPr lang="en-US" sz="2400" dirty="0" err="1"/>
              <a:t>riêng</a:t>
            </a:r>
            <a:r>
              <a:rPr lang="en-US" sz="2400" dirty="0"/>
              <a:t>, </a:t>
            </a:r>
            <a:r>
              <a:rPr lang="en-US" sz="2400" dirty="0" err="1"/>
              <a:t>có</a:t>
            </a:r>
            <a:r>
              <a:rPr lang="en-US" sz="2400" dirty="0"/>
              <a:t> </a:t>
            </a:r>
            <a:r>
              <a:rPr lang="en-US" sz="2400" dirty="0" err="1"/>
              <a:t>cái</a:t>
            </a:r>
            <a:r>
              <a:rPr lang="en-US" sz="2400" dirty="0"/>
              <a:t> hay, </a:t>
            </a:r>
            <a:r>
              <a:rPr lang="en-US" sz="2400" dirty="0" err="1"/>
              <a:t>cái</a:t>
            </a:r>
            <a:r>
              <a:rPr lang="en-US" sz="2400" dirty="0"/>
              <a:t> </a:t>
            </a:r>
            <a:r>
              <a:rPr lang="en-US" sz="2400" dirty="0" err="1"/>
              <a:t>đẹp</a:t>
            </a:r>
            <a:r>
              <a:rPr lang="en-US" sz="2400" dirty="0"/>
              <a:t> </a:t>
            </a:r>
            <a:r>
              <a:rPr lang="en-US" sz="2400" dirty="0" err="1"/>
              <a:t>đáng</a:t>
            </a:r>
            <a:r>
              <a:rPr lang="en-US" sz="2400" dirty="0"/>
              <a:t> </a:t>
            </a:r>
            <a:r>
              <a:rPr lang="en-US" sz="2400" dirty="0" err="1"/>
              <a:t>để</a:t>
            </a:r>
            <a:r>
              <a:rPr lang="en-US" sz="2400" dirty="0"/>
              <a:t> </a:t>
            </a:r>
            <a:r>
              <a:rPr lang="en-US" sz="2400" dirty="0" err="1"/>
              <a:t>chúng</a:t>
            </a:r>
            <a:r>
              <a:rPr lang="en-US" sz="2400" dirty="0"/>
              <a:t> ta </a:t>
            </a:r>
            <a:r>
              <a:rPr lang="en-US" sz="2400" dirty="0" err="1"/>
              <a:t>học</a:t>
            </a:r>
            <a:r>
              <a:rPr lang="en-US" sz="2400" dirty="0"/>
              <a:t> </a:t>
            </a:r>
            <a:r>
              <a:rPr lang="en-US" sz="2400" dirty="0" err="1"/>
              <a:t>hỏi</a:t>
            </a:r>
            <a:r>
              <a:rPr lang="en-US" sz="2400" dirty="0"/>
              <a:t> </a:t>
            </a:r>
            <a:r>
              <a:rPr lang="en-US" sz="2400" dirty="0" err="1"/>
              <a:t>và</a:t>
            </a:r>
            <a:r>
              <a:rPr lang="en-US" sz="2400" dirty="0"/>
              <a:t> </a:t>
            </a:r>
            <a:r>
              <a:rPr lang="en-US" sz="2400" dirty="0" err="1"/>
              <a:t>tôn</a:t>
            </a:r>
            <a:r>
              <a:rPr lang="en-US" sz="2400" dirty="0"/>
              <a:t> </a:t>
            </a:r>
            <a:r>
              <a:rPr lang="en-US" sz="2400" dirty="0" err="1"/>
              <a:t>trọng</a:t>
            </a:r>
            <a:r>
              <a:rPr lang="en-US" sz="2400" dirty="0"/>
              <a:t>.</a:t>
            </a:r>
          </a:p>
        </p:txBody>
      </p:sp>
      <p:sp>
        <p:nvSpPr>
          <p:cNvPr id="8" name="Rounded Rectangle 9">
            <a:extLst>
              <a:ext uri="{FF2B5EF4-FFF2-40B4-BE49-F238E27FC236}">
                <a16:creationId xmlns:a16="http://schemas.microsoft.com/office/drawing/2014/main" id="{0D8763C0-9CA9-450D-B929-77DB07FE6FE4}"/>
              </a:ext>
            </a:extLst>
          </p:cNvPr>
          <p:cNvSpPr/>
          <p:nvPr>
            <p:custDataLst>
              <p:tags r:id="rId2"/>
            </p:custDataLst>
          </p:nvPr>
        </p:nvSpPr>
        <p:spPr>
          <a:xfrm>
            <a:off x="4800600" y="1714500"/>
            <a:ext cx="4023360" cy="2438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err="1"/>
              <a:t>Bạn</a:t>
            </a:r>
            <a:r>
              <a:rPr lang="en-US" sz="2400" dirty="0"/>
              <a:t> </a:t>
            </a:r>
            <a:r>
              <a:rPr lang="en-US" sz="2400" dirty="0" err="1"/>
              <a:t>thân</a:t>
            </a:r>
            <a:r>
              <a:rPr lang="en-US" sz="2400" dirty="0"/>
              <a:t> </a:t>
            </a:r>
            <a:r>
              <a:rPr lang="en-US" sz="2400" dirty="0" err="1"/>
              <a:t>của</a:t>
            </a:r>
            <a:r>
              <a:rPr lang="en-US" sz="2400" dirty="0"/>
              <a:t> </a:t>
            </a:r>
            <a:r>
              <a:rPr lang="en-US" sz="2400" dirty="0" err="1"/>
              <a:t>bạn</a:t>
            </a:r>
            <a:r>
              <a:rPr lang="en-US" sz="2400" dirty="0"/>
              <a:t> T </a:t>
            </a:r>
            <a:r>
              <a:rPr lang="en-US" sz="2400" dirty="0" err="1"/>
              <a:t>đã</a:t>
            </a:r>
            <a:r>
              <a:rPr lang="en-US" sz="2400" dirty="0"/>
              <a:t> </a:t>
            </a:r>
            <a:r>
              <a:rPr lang="en-US" sz="2400" dirty="0" err="1"/>
              <a:t>có</a:t>
            </a:r>
            <a:r>
              <a:rPr lang="en-US" sz="2400" dirty="0"/>
              <a:t> ý </a:t>
            </a:r>
            <a:r>
              <a:rPr lang="en-US" sz="2400" dirty="0" err="1"/>
              <a:t>kiến</a:t>
            </a:r>
            <a:r>
              <a:rPr lang="en-US" sz="2400" dirty="0"/>
              <a:t> </a:t>
            </a:r>
            <a:r>
              <a:rPr lang="en-US" sz="2400" dirty="0" err="1"/>
              <a:t>đúng</a:t>
            </a:r>
            <a:r>
              <a:rPr lang="en-US" sz="2400" dirty="0"/>
              <a:t>, </a:t>
            </a:r>
            <a:r>
              <a:rPr lang="en-US" sz="2400" dirty="0" err="1"/>
              <a:t>thể</a:t>
            </a:r>
            <a:r>
              <a:rPr lang="en-US" sz="2400" dirty="0"/>
              <a:t> </a:t>
            </a:r>
            <a:r>
              <a:rPr lang="en-US" sz="2400" dirty="0" err="1"/>
              <a:t>hiện</a:t>
            </a:r>
            <a:r>
              <a:rPr lang="en-US" sz="2400" dirty="0"/>
              <a:t> </a:t>
            </a:r>
            <a:r>
              <a:rPr lang="en-US" sz="2400" dirty="0" err="1"/>
              <a:t>thái</a:t>
            </a:r>
            <a:r>
              <a:rPr lang="en-US" sz="2400" dirty="0"/>
              <a:t> </a:t>
            </a:r>
            <a:r>
              <a:rPr lang="en-US" sz="2400" dirty="0" err="1"/>
              <a:t>độ</a:t>
            </a:r>
            <a:r>
              <a:rPr lang="en-US" sz="2400" dirty="0"/>
              <a:t> </a:t>
            </a:r>
            <a:r>
              <a:rPr lang="en-US" sz="2400" dirty="0" err="1"/>
              <a:t>tôn</a:t>
            </a:r>
            <a:r>
              <a:rPr lang="en-US" sz="2400" dirty="0"/>
              <a:t> </a:t>
            </a:r>
            <a:r>
              <a:rPr lang="en-US" sz="2400" dirty="0" err="1"/>
              <a:t>trọng</a:t>
            </a:r>
            <a:r>
              <a:rPr lang="en-US" sz="2400" dirty="0"/>
              <a:t> </a:t>
            </a:r>
            <a:r>
              <a:rPr lang="en-US" sz="2400" dirty="0" err="1"/>
              <a:t>sự</a:t>
            </a:r>
            <a:r>
              <a:rPr lang="en-US" sz="2400" dirty="0"/>
              <a:t> </a:t>
            </a:r>
            <a:r>
              <a:rPr lang="en-US" sz="2400" dirty="0" err="1"/>
              <a:t>đa</a:t>
            </a:r>
            <a:r>
              <a:rPr lang="en-US" sz="2400" dirty="0"/>
              <a:t> </a:t>
            </a:r>
            <a:r>
              <a:rPr lang="en-US" sz="2400" dirty="0" err="1"/>
              <a:t>dạng</a:t>
            </a:r>
            <a:r>
              <a:rPr lang="en-US" sz="2400" dirty="0"/>
              <a:t> </a:t>
            </a:r>
            <a:r>
              <a:rPr lang="en-US" sz="2400" dirty="0" err="1"/>
              <a:t>của</a:t>
            </a:r>
            <a:r>
              <a:rPr lang="en-US" sz="2400" dirty="0"/>
              <a:t> </a:t>
            </a:r>
            <a:r>
              <a:rPr lang="en-US" sz="2400" dirty="0" err="1"/>
              <a:t>các</a:t>
            </a:r>
            <a:r>
              <a:rPr lang="en-US" sz="2400" dirty="0"/>
              <a:t> </a:t>
            </a:r>
            <a:r>
              <a:rPr lang="en-US" sz="2400" dirty="0" err="1"/>
              <a:t>dân</a:t>
            </a:r>
            <a:r>
              <a:rPr lang="en-US" sz="2400" dirty="0"/>
              <a:t> </a:t>
            </a:r>
            <a:r>
              <a:rPr lang="en-US" sz="2400" dirty="0" err="1"/>
              <a:t>tộc</a:t>
            </a:r>
            <a:r>
              <a:rPr lang="en-US" sz="2400" dirty="0"/>
              <a:t> </a:t>
            </a:r>
            <a:r>
              <a:rPr lang="en-US" sz="2400" dirty="0" err="1"/>
              <a:t>và</a:t>
            </a:r>
            <a:r>
              <a:rPr lang="en-US" sz="2400" dirty="0"/>
              <a:t> </a:t>
            </a:r>
            <a:r>
              <a:rPr lang="en-US" sz="2400" dirty="0" err="1"/>
              <a:t>các</a:t>
            </a:r>
            <a:r>
              <a:rPr lang="en-US" sz="2400" dirty="0"/>
              <a:t> </a:t>
            </a:r>
            <a:r>
              <a:rPr lang="en-US" sz="2400" dirty="0" err="1"/>
              <a:t>nền</a:t>
            </a:r>
            <a:r>
              <a:rPr lang="en-US" sz="2400" dirty="0"/>
              <a:t> </a:t>
            </a:r>
            <a:r>
              <a:rPr lang="en-US" sz="2400" dirty="0" err="1"/>
              <a:t>văn</a:t>
            </a:r>
            <a:r>
              <a:rPr lang="en-US" sz="2400" dirty="0"/>
              <a:t> </a:t>
            </a:r>
            <a:r>
              <a:rPr lang="en-US" sz="2400" dirty="0" err="1"/>
              <a:t>hóa</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a:t>
            </a:r>
          </a:p>
        </p:txBody>
      </p:sp>
      <p:sp>
        <p:nvSpPr>
          <p:cNvPr id="4" name="Oval 3">
            <a:extLst>
              <a:ext uri="{FF2B5EF4-FFF2-40B4-BE49-F238E27FC236}">
                <a16:creationId xmlns:a16="http://schemas.microsoft.com/office/drawing/2014/main" id="{93EE3716-F7BE-4E04-A9E4-F04444F2BF8F}"/>
              </a:ext>
            </a:extLst>
          </p:cNvPr>
          <p:cNvSpPr/>
          <p:nvPr/>
        </p:nvSpPr>
        <p:spPr bwMode="auto">
          <a:xfrm>
            <a:off x="2788920" y="647700"/>
            <a:ext cx="3352800" cy="562630"/>
          </a:xfrm>
          <a:prstGeom prst="ellipse">
            <a:avLst/>
          </a:prstGeom>
          <a:solidFill>
            <a:srgbClr val="00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TÌNH HUỐNG 2</a:t>
            </a:r>
          </a:p>
        </p:txBody>
      </p:sp>
    </p:spTree>
    <p:extLst>
      <p:ext uri="{BB962C8B-B14F-4D97-AF65-F5344CB8AC3E}">
        <p14:creationId xmlns:p14="http://schemas.microsoft.com/office/powerpoint/2010/main" val="379689174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3EE3716-F7BE-4E04-A9E4-F04444F2BF8F}"/>
              </a:ext>
            </a:extLst>
          </p:cNvPr>
          <p:cNvSpPr/>
          <p:nvPr/>
        </p:nvSpPr>
        <p:spPr bwMode="auto">
          <a:xfrm>
            <a:off x="2948505" y="100772"/>
            <a:ext cx="2941563" cy="562630"/>
          </a:xfrm>
          <a:prstGeom prst="ellipse">
            <a:avLst/>
          </a:prstGeom>
          <a:solidFill>
            <a:srgbClr val="00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TÌNH HUỐNG 2</a:t>
            </a:r>
          </a:p>
        </p:txBody>
      </p:sp>
      <p:sp>
        <p:nvSpPr>
          <p:cNvPr id="5" name="Text Box 3">
            <a:extLst>
              <a:ext uri="{FF2B5EF4-FFF2-40B4-BE49-F238E27FC236}">
                <a16:creationId xmlns:a16="http://schemas.microsoft.com/office/drawing/2014/main" id="{77D2CA96-FB86-4887-9E34-1441D291787B}"/>
              </a:ext>
            </a:extLst>
          </p:cNvPr>
          <p:cNvSpPr txBox="1">
            <a:spLocks noChangeArrowheads="1"/>
          </p:cNvSpPr>
          <p:nvPr/>
        </p:nvSpPr>
        <p:spPr bwMode="auto">
          <a:xfrm>
            <a:off x="3311648" y="1073192"/>
            <a:ext cx="5649715" cy="761999"/>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dirty="0" err="1">
                <a:solidFill>
                  <a:schemeClr val="bg1"/>
                </a:solidFill>
              </a:rPr>
              <a:t>Tôn</a:t>
            </a:r>
            <a:r>
              <a:rPr lang="en-US" sz="2400" dirty="0">
                <a:solidFill>
                  <a:schemeClr val="bg1"/>
                </a:solidFill>
              </a:rPr>
              <a:t> </a:t>
            </a:r>
            <a:r>
              <a:rPr lang="en-US" sz="2400" dirty="0" err="1">
                <a:solidFill>
                  <a:schemeClr val="bg1"/>
                </a:solidFill>
              </a:rPr>
              <a:t>trọng</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cách</a:t>
            </a:r>
            <a:r>
              <a:rPr lang="en-US" sz="2400" dirty="0">
                <a:solidFill>
                  <a:schemeClr val="bg1"/>
                </a:solidFill>
              </a:rPr>
              <a:t>, </a:t>
            </a:r>
            <a:r>
              <a:rPr lang="en-US" sz="2400" dirty="0" err="1">
                <a:solidFill>
                  <a:schemeClr val="bg1"/>
                </a:solidFill>
              </a:rPr>
              <a:t>truyền</a:t>
            </a:r>
            <a:r>
              <a:rPr lang="en-US" sz="2400" dirty="0">
                <a:solidFill>
                  <a:schemeClr val="bg1"/>
                </a:solidFill>
              </a:rPr>
              <a:t> </a:t>
            </a:r>
            <a:r>
              <a:rPr lang="en-US" sz="2400" dirty="0" err="1">
                <a:solidFill>
                  <a:schemeClr val="bg1"/>
                </a:solidFill>
              </a:rPr>
              <a:t>thống</a:t>
            </a:r>
            <a:r>
              <a:rPr lang="en-US" sz="2400" dirty="0">
                <a:solidFill>
                  <a:schemeClr val="bg1"/>
                </a:solidFill>
              </a:rPr>
              <a:t>, </a:t>
            </a:r>
            <a:r>
              <a:rPr lang="en-US" sz="2400" dirty="0" err="1">
                <a:solidFill>
                  <a:schemeClr val="bg1"/>
                </a:solidFill>
              </a:rPr>
              <a:t>phong</a:t>
            </a:r>
            <a:r>
              <a:rPr lang="en-US" sz="2400" dirty="0">
                <a:solidFill>
                  <a:schemeClr val="bg1"/>
                </a:solidFill>
              </a:rPr>
              <a:t> </a:t>
            </a:r>
            <a:r>
              <a:rPr lang="en-US" sz="2400" dirty="0" err="1">
                <a:solidFill>
                  <a:schemeClr val="bg1"/>
                </a:solidFill>
              </a:rPr>
              <a:t>tục</a:t>
            </a:r>
            <a:r>
              <a:rPr lang="en-US" sz="2400" dirty="0">
                <a:solidFill>
                  <a:schemeClr val="bg1"/>
                </a:solidFill>
              </a:rPr>
              <a:t> </a:t>
            </a:r>
            <a:r>
              <a:rPr lang="en-US" sz="2400" dirty="0" err="1">
                <a:solidFill>
                  <a:schemeClr val="bg1"/>
                </a:solidFill>
              </a:rPr>
              <a:t>tập</a:t>
            </a:r>
            <a:r>
              <a:rPr lang="en-US" sz="2400" dirty="0">
                <a:solidFill>
                  <a:schemeClr val="bg1"/>
                </a:solidFill>
              </a:rPr>
              <a:t> </a:t>
            </a:r>
            <a:r>
              <a:rPr lang="en-US" sz="2400" dirty="0" err="1">
                <a:solidFill>
                  <a:schemeClr val="bg1"/>
                </a:solidFill>
              </a:rPr>
              <a:t>quán</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a:t>
            </a:r>
          </a:p>
        </p:txBody>
      </p:sp>
      <p:sp>
        <p:nvSpPr>
          <p:cNvPr id="6" name="Line 5">
            <a:extLst>
              <a:ext uri="{FF2B5EF4-FFF2-40B4-BE49-F238E27FC236}">
                <a16:creationId xmlns:a16="http://schemas.microsoft.com/office/drawing/2014/main" id="{91C12D68-1F34-499B-91A3-AA7AB4F561FD}"/>
              </a:ext>
            </a:extLst>
          </p:cNvPr>
          <p:cNvSpPr>
            <a:spLocks noChangeShapeType="1"/>
          </p:cNvSpPr>
          <p:nvPr/>
        </p:nvSpPr>
        <p:spPr bwMode="auto">
          <a:xfrm flipV="1">
            <a:off x="2588743" y="1492144"/>
            <a:ext cx="687858" cy="1735759"/>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9" name="Text Box 3">
            <a:extLst>
              <a:ext uri="{FF2B5EF4-FFF2-40B4-BE49-F238E27FC236}">
                <a16:creationId xmlns:a16="http://schemas.microsoft.com/office/drawing/2014/main" id="{F3313CF4-3934-4848-A4C4-F6B5DFEFE312}"/>
              </a:ext>
            </a:extLst>
          </p:cNvPr>
          <p:cNvSpPr txBox="1">
            <a:spLocks noChangeArrowheads="1"/>
          </p:cNvSpPr>
          <p:nvPr/>
        </p:nvSpPr>
        <p:spPr bwMode="auto">
          <a:xfrm>
            <a:off x="3311649" y="2479529"/>
            <a:ext cx="5649714" cy="1530429"/>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dirty="0" err="1">
                <a:solidFill>
                  <a:schemeClr val="bg1"/>
                </a:solidFill>
              </a:rPr>
              <a:t>Luôn</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cực</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tiếp</a:t>
            </a:r>
            <a:r>
              <a:rPr lang="en-US" sz="2400" dirty="0">
                <a:solidFill>
                  <a:schemeClr val="bg1"/>
                </a:solidFill>
              </a:rPr>
              <a:t> </a:t>
            </a:r>
            <a:r>
              <a:rPr lang="en-US" sz="2400" dirty="0" err="1">
                <a:solidFill>
                  <a:schemeClr val="bg1"/>
                </a:solidFill>
              </a:rPr>
              <a:t>thu</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giá</a:t>
            </a:r>
            <a:r>
              <a:rPr lang="en-US" sz="2400" dirty="0">
                <a:solidFill>
                  <a:schemeClr val="bg1"/>
                </a:solidFill>
              </a:rPr>
              <a:t> </a:t>
            </a:r>
            <a:r>
              <a:rPr lang="en-US" sz="2400" dirty="0" err="1">
                <a:solidFill>
                  <a:schemeClr val="bg1"/>
                </a:solidFill>
              </a:rPr>
              <a:t>trị</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đẹp</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đồng</a:t>
            </a:r>
            <a:r>
              <a:rPr lang="en-US" sz="2400" dirty="0">
                <a:solidFill>
                  <a:schemeClr val="bg1"/>
                </a:solidFill>
              </a:rPr>
              <a:t> </a:t>
            </a:r>
            <a:r>
              <a:rPr lang="en-US" sz="2400" dirty="0" err="1">
                <a:solidFill>
                  <a:schemeClr val="bg1"/>
                </a:solidFill>
              </a:rPr>
              <a:t>thời</a:t>
            </a:r>
            <a:r>
              <a:rPr lang="en-US" sz="2400" dirty="0">
                <a:solidFill>
                  <a:schemeClr val="bg1"/>
                </a:solidFill>
              </a:rPr>
              <a:t> </a:t>
            </a:r>
            <a:r>
              <a:rPr lang="en-US" sz="2400" dirty="0" err="1">
                <a:solidFill>
                  <a:schemeClr val="bg1"/>
                </a:solidFill>
              </a:rPr>
              <a:t>thể</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lòng</a:t>
            </a:r>
            <a:r>
              <a:rPr lang="en-US" sz="2400" dirty="0">
                <a:solidFill>
                  <a:schemeClr val="bg1"/>
                </a:solidFill>
              </a:rPr>
              <a:t> </a:t>
            </a:r>
            <a:r>
              <a:rPr lang="en-US" sz="2400" dirty="0" err="1">
                <a:solidFill>
                  <a:schemeClr val="bg1"/>
                </a:solidFill>
              </a:rPr>
              <a:t>tự</a:t>
            </a:r>
            <a:r>
              <a:rPr lang="en-US" sz="2400" dirty="0">
                <a:solidFill>
                  <a:schemeClr val="bg1"/>
                </a:solidFill>
              </a:rPr>
              <a:t> </a:t>
            </a:r>
            <a:r>
              <a:rPr lang="en-US" sz="2400" dirty="0" err="1">
                <a:solidFill>
                  <a:schemeClr val="bg1"/>
                </a:solidFill>
              </a:rPr>
              <a:t>hào</a:t>
            </a:r>
            <a:r>
              <a:rPr lang="en-US" sz="2400" dirty="0">
                <a:solidFill>
                  <a:schemeClr val="bg1"/>
                </a:solidFill>
              </a:rPr>
              <a:t> </a:t>
            </a:r>
            <a:r>
              <a:rPr lang="en-US" sz="2400" dirty="0" err="1">
                <a:solidFill>
                  <a:schemeClr val="bg1"/>
                </a:solidFill>
              </a:rPr>
              <a:t>chính</a:t>
            </a:r>
            <a:r>
              <a:rPr lang="en-US" sz="2400" dirty="0">
                <a:solidFill>
                  <a:schemeClr val="bg1"/>
                </a:solidFill>
              </a:rPr>
              <a:t> </a:t>
            </a:r>
            <a:r>
              <a:rPr lang="en-US" sz="2400" dirty="0" err="1">
                <a:solidFill>
                  <a:schemeClr val="bg1"/>
                </a:solidFill>
              </a:rPr>
              <a:t>đáng</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mình</a:t>
            </a:r>
            <a:r>
              <a:rPr lang="en-US" sz="2400" dirty="0">
                <a:solidFill>
                  <a:schemeClr val="bg1"/>
                </a:solidFill>
              </a:rPr>
              <a:t>;</a:t>
            </a:r>
          </a:p>
        </p:txBody>
      </p:sp>
      <p:sp>
        <p:nvSpPr>
          <p:cNvPr id="10" name="Text Box 3">
            <a:extLst>
              <a:ext uri="{FF2B5EF4-FFF2-40B4-BE49-F238E27FC236}">
                <a16:creationId xmlns:a16="http://schemas.microsoft.com/office/drawing/2014/main" id="{64C2C166-2366-4F50-82C0-DA257873C1F9}"/>
              </a:ext>
            </a:extLst>
          </p:cNvPr>
          <p:cNvSpPr txBox="1">
            <a:spLocks noChangeArrowheads="1"/>
          </p:cNvSpPr>
          <p:nvPr/>
        </p:nvSpPr>
        <p:spPr bwMode="auto">
          <a:xfrm>
            <a:off x="3305712" y="4419748"/>
            <a:ext cx="5649714" cy="1028552"/>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dirty="0" err="1">
                <a:solidFill>
                  <a:schemeClr val="bg1"/>
                </a:solidFill>
              </a:rPr>
              <a:t>Phê</a:t>
            </a:r>
            <a:r>
              <a:rPr lang="en-US" sz="2400" dirty="0">
                <a:solidFill>
                  <a:schemeClr val="bg1"/>
                </a:solidFill>
              </a:rPr>
              <a:t> </a:t>
            </a:r>
            <a:r>
              <a:rPr lang="en-US" sz="2400" dirty="0" err="1">
                <a:solidFill>
                  <a:schemeClr val="bg1"/>
                </a:solidFill>
              </a:rPr>
              <a:t>phán</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hành</a:t>
            </a:r>
            <a:r>
              <a:rPr lang="en-US" sz="2400" dirty="0">
                <a:solidFill>
                  <a:schemeClr val="bg1"/>
                </a:solidFill>
              </a:rPr>
              <a:t> vi </a:t>
            </a:r>
            <a:r>
              <a:rPr lang="en-US" sz="2400" dirty="0" err="1">
                <a:solidFill>
                  <a:schemeClr val="bg1"/>
                </a:solidFill>
              </a:rPr>
              <a:t>kì</a:t>
            </a:r>
            <a:r>
              <a:rPr lang="en-US" sz="2400" dirty="0">
                <a:solidFill>
                  <a:schemeClr val="bg1"/>
                </a:solidFill>
              </a:rPr>
              <a:t> </a:t>
            </a:r>
            <a:r>
              <a:rPr lang="en-US" sz="2400" dirty="0" err="1">
                <a:solidFill>
                  <a:schemeClr val="bg1"/>
                </a:solidFill>
              </a:rPr>
              <a:t>thị</a:t>
            </a:r>
            <a:r>
              <a:rPr lang="en-US" sz="2400" dirty="0">
                <a:solidFill>
                  <a:schemeClr val="bg1"/>
                </a:solidFill>
              </a:rPr>
              <a:t>, </a:t>
            </a:r>
            <a:r>
              <a:rPr lang="en-US" sz="2400" dirty="0" err="1">
                <a:solidFill>
                  <a:schemeClr val="bg1"/>
                </a:solidFill>
              </a:rPr>
              <a:t>phân</a:t>
            </a:r>
            <a:r>
              <a:rPr lang="en-US" sz="2400" dirty="0">
                <a:solidFill>
                  <a:schemeClr val="bg1"/>
                </a:solidFill>
              </a:rPr>
              <a:t> </a:t>
            </a:r>
            <a:r>
              <a:rPr lang="en-US" sz="2400" dirty="0" err="1">
                <a:solidFill>
                  <a:schemeClr val="bg1"/>
                </a:solidFill>
              </a:rPr>
              <a:t>biệt</a:t>
            </a:r>
            <a:r>
              <a:rPr lang="en-US" sz="2400" dirty="0">
                <a:solidFill>
                  <a:schemeClr val="bg1"/>
                </a:solidFill>
              </a:rPr>
              <a:t> </a:t>
            </a:r>
            <a:r>
              <a:rPr lang="en-US" sz="2400" dirty="0" err="1">
                <a:solidFill>
                  <a:schemeClr val="bg1"/>
                </a:solidFill>
              </a:rPr>
              <a:t>chủng</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hóa</a:t>
            </a:r>
            <a:r>
              <a:rPr lang="en-US" sz="2400" dirty="0">
                <a:solidFill>
                  <a:schemeClr val="bg1"/>
                </a:solidFill>
              </a:rPr>
              <a:t>.</a:t>
            </a:r>
          </a:p>
        </p:txBody>
      </p:sp>
      <p:sp>
        <p:nvSpPr>
          <p:cNvPr id="11" name="Line 5">
            <a:extLst>
              <a:ext uri="{FF2B5EF4-FFF2-40B4-BE49-F238E27FC236}">
                <a16:creationId xmlns:a16="http://schemas.microsoft.com/office/drawing/2014/main" id="{9CEB6A2A-A2AC-43CD-B85A-8424384A0D82}"/>
              </a:ext>
            </a:extLst>
          </p:cNvPr>
          <p:cNvSpPr>
            <a:spLocks noChangeShapeType="1"/>
          </p:cNvSpPr>
          <p:nvPr/>
        </p:nvSpPr>
        <p:spPr bwMode="auto">
          <a:xfrm flipV="1">
            <a:off x="2620410" y="3227904"/>
            <a:ext cx="656191" cy="0"/>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2" name="Line 5">
            <a:extLst>
              <a:ext uri="{FF2B5EF4-FFF2-40B4-BE49-F238E27FC236}">
                <a16:creationId xmlns:a16="http://schemas.microsoft.com/office/drawing/2014/main" id="{58CF3AD8-5A8C-41C2-AA7B-70A198F03DDA}"/>
              </a:ext>
            </a:extLst>
          </p:cNvPr>
          <p:cNvSpPr>
            <a:spLocks noChangeShapeType="1"/>
          </p:cNvSpPr>
          <p:nvPr/>
        </p:nvSpPr>
        <p:spPr bwMode="auto">
          <a:xfrm>
            <a:off x="2587373" y="3223631"/>
            <a:ext cx="687859" cy="1735760"/>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3" name="Rectangle: Rounded Corners 12">
            <a:extLst>
              <a:ext uri="{FF2B5EF4-FFF2-40B4-BE49-F238E27FC236}">
                <a16:creationId xmlns:a16="http://schemas.microsoft.com/office/drawing/2014/main" id="{3CF179E2-97E7-4C19-92DD-174F678A9F48}"/>
              </a:ext>
            </a:extLst>
          </p:cNvPr>
          <p:cNvSpPr/>
          <p:nvPr/>
        </p:nvSpPr>
        <p:spPr bwMode="auto">
          <a:xfrm>
            <a:off x="330976" y="2341048"/>
            <a:ext cx="2222720" cy="160020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algn="ctr">
              <a:lnSpc>
                <a:spcPct val="150000"/>
              </a:lnSpc>
              <a:spcBef>
                <a:spcPts val="0"/>
              </a:spcBef>
            </a:pPr>
            <a:r>
              <a:rPr lang="en-US" b="1" dirty="0" err="1">
                <a:solidFill>
                  <a:schemeClr val="bg1"/>
                </a:solidFill>
              </a:rPr>
              <a:t>Việc</a:t>
            </a:r>
            <a:r>
              <a:rPr lang="en-US" b="1" dirty="0">
                <a:solidFill>
                  <a:schemeClr val="bg1"/>
                </a:solidFill>
              </a:rPr>
              <a:t> </a:t>
            </a:r>
            <a:r>
              <a:rPr lang="en-US" b="1" dirty="0" err="1">
                <a:solidFill>
                  <a:schemeClr val="bg1"/>
                </a:solidFill>
              </a:rPr>
              <a:t>làm</a:t>
            </a:r>
            <a:r>
              <a:rPr lang="en-US" b="1" dirty="0">
                <a:solidFill>
                  <a:schemeClr val="bg1"/>
                </a:solidFill>
              </a:rPr>
              <a:t> </a:t>
            </a:r>
            <a:r>
              <a:rPr lang="en-US" b="1" dirty="0" err="1">
                <a:solidFill>
                  <a:schemeClr val="bg1"/>
                </a:solidFill>
              </a:rPr>
              <a:t>thể</a:t>
            </a:r>
            <a:r>
              <a:rPr lang="en-US" b="1" dirty="0">
                <a:solidFill>
                  <a:schemeClr val="bg1"/>
                </a:solidFill>
              </a:rPr>
              <a:t> </a:t>
            </a:r>
            <a:r>
              <a:rPr lang="en-US" b="1" dirty="0" err="1">
                <a:solidFill>
                  <a:schemeClr val="bg1"/>
                </a:solidFill>
              </a:rPr>
              <a:t>hiện</a:t>
            </a:r>
            <a:r>
              <a:rPr lang="en-US" b="1" dirty="0">
                <a:solidFill>
                  <a:schemeClr val="bg1"/>
                </a:solidFill>
              </a:rPr>
              <a:t> </a:t>
            </a:r>
            <a:r>
              <a:rPr lang="en-US" b="1" dirty="0" err="1">
                <a:solidFill>
                  <a:schemeClr val="bg1"/>
                </a:solidFill>
              </a:rPr>
              <a:t>sự</a:t>
            </a:r>
            <a:r>
              <a:rPr lang="en-US" b="1" dirty="0">
                <a:solidFill>
                  <a:schemeClr val="bg1"/>
                </a:solidFill>
              </a:rPr>
              <a:t> </a:t>
            </a:r>
            <a:r>
              <a:rPr lang="en-US" b="1" dirty="0" err="1">
                <a:solidFill>
                  <a:schemeClr val="bg1"/>
                </a:solidFill>
              </a:rPr>
              <a:t>tôn</a:t>
            </a:r>
            <a:r>
              <a:rPr lang="en-US" b="1" dirty="0">
                <a:solidFill>
                  <a:schemeClr val="bg1"/>
                </a:solidFill>
              </a:rPr>
              <a:t> </a:t>
            </a:r>
            <a:r>
              <a:rPr lang="en-US" b="1" dirty="0" err="1">
                <a:solidFill>
                  <a:schemeClr val="bg1"/>
                </a:solidFill>
              </a:rPr>
              <a:t>trọng</a:t>
            </a:r>
            <a:r>
              <a:rPr lang="en-US" b="1" dirty="0">
                <a:solidFill>
                  <a:schemeClr val="bg1"/>
                </a:solidFill>
              </a:rPr>
              <a:t> </a:t>
            </a:r>
            <a:r>
              <a:rPr lang="en-US" b="1" dirty="0" err="1">
                <a:solidFill>
                  <a:schemeClr val="bg1"/>
                </a:solidFill>
              </a:rPr>
              <a:t>văn</a:t>
            </a:r>
            <a:r>
              <a:rPr lang="en-US" b="1" dirty="0">
                <a:solidFill>
                  <a:schemeClr val="bg1"/>
                </a:solidFill>
              </a:rPr>
              <a:t> </a:t>
            </a:r>
            <a:r>
              <a:rPr lang="en-US" b="1" dirty="0" err="1">
                <a:solidFill>
                  <a:schemeClr val="bg1"/>
                </a:solidFill>
              </a:rPr>
              <a:t>hóa</a:t>
            </a:r>
            <a:endParaRPr kumimoji="0" lang="en-US" sz="3200" b="1"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34007545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3. </a:t>
            </a:r>
            <a:r>
              <a:rPr lang="en-US" sz="2400" b="1" i="0" dirty="0" err="1">
                <a:solidFill>
                  <a:srgbClr val="C00000"/>
                </a:solidFill>
                <a:effectLst/>
                <a:latin typeface="Open Sans" panose="020B0606030504020204" pitchFamily="34" charset="0"/>
              </a:rPr>
              <a:t>Thực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hiện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r>
              <a:rPr lang="en-US" sz="2400" b="1" i="0" dirty="0">
                <a:solidFill>
                  <a:srgbClr val="C00000"/>
                </a:solidFill>
                <a:effectLst/>
                <a:latin typeface="Open Sans" panose="020B0606030504020204" pitchFamily="34" charset="0"/>
              </a:rPr>
              <a:t>:</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sp>
        <p:nvSpPr>
          <p:cNvPr id="7" name="TextBox 6">
            <a:extLst>
              <a:ext uri="{FF2B5EF4-FFF2-40B4-BE49-F238E27FC236}">
                <a16:creationId xmlns:a16="http://schemas.microsoft.com/office/drawing/2014/main" id="{2E1ED71F-2FE2-423D-BBF7-0AC67A6B96B1}"/>
              </a:ext>
            </a:extLst>
          </p:cNvPr>
          <p:cNvSpPr txBox="1"/>
          <p:nvPr/>
        </p:nvSpPr>
        <p:spPr>
          <a:xfrm>
            <a:off x="381000" y="1707296"/>
            <a:ext cx="8530804" cy="2793842"/>
          </a:xfrm>
          <a:prstGeom prst="rect">
            <a:avLst/>
          </a:prstGeom>
          <a:solidFill>
            <a:srgbClr val="FF9900"/>
          </a:solidFill>
          <a:ln w="38100">
            <a:solidFill>
              <a:schemeClr val="accent4">
                <a:lumMod val="75000"/>
              </a:schemeClr>
            </a:solidFill>
          </a:ln>
        </p:spPr>
        <p:txBody>
          <a:bodyPr wrap="square">
            <a:spAutoFit/>
          </a:bodyPr>
          <a:lstStyle/>
          <a:p>
            <a:pPr>
              <a:lnSpc>
                <a:spcPct val="150000"/>
              </a:lnSpc>
            </a:pPr>
            <a:r>
              <a:rPr lang="vi-VN" sz="2400" dirty="0">
                <a:solidFill>
                  <a:schemeClr val="bg1"/>
                </a:solidFill>
              </a:rPr>
              <a:t>Để tôn trọng sự đa dạng của các dân tộc và các nền văn </a:t>
            </a:r>
            <a:r>
              <a:rPr lang="vi-VN" sz="2400" dirty="0" err="1">
                <a:solidFill>
                  <a:schemeClr val="bg1"/>
                </a:solidFill>
              </a:rPr>
              <a:t>hoá</a:t>
            </a:r>
            <a:r>
              <a:rPr lang="vi-VN" sz="2400" dirty="0">
                <a:solidFill>
                  <a:schemeClr val="bg1"/>
                </a:solidFill>
              </a:rPr>
              <a:t> trên thế giới, chúng ta  cần: Tôn trọng tiếng nói, trang phục, tập quán, nghi thức; sẵn sàng tiếp thu và học  hỏi những tiến bộ, thành tựu của các dân tộc, các nền văn </a:t>
            </a:r>
            <a:r>
              <a:rPr lang="vi-VN" sz="2400" dirty="0" err="1">
                <a:solidFill>
                  <a:schemeClr val="bg1"/>
                </a:solidFill>
              </a:rPr>
              <a:t>hoá</a:t>
            </a:r>
            <a:r>
              <a:rPr lang="vi-VN" sz="2400" dirty="0">
                <a:solidFill>
                  <a:schemeClr val="bg1"/>
                </a:solidFill>
              </a:rPr>
              <a:t> khác trên thế giới,... </a:t>
            </a:r>
          </a:p>
        </p:txBody>
      </p:sp>
      <p:sp>
        <p:nvSpPr>
          <p:cNvPr id="8" name="TextBox 7">
            <a:extLst>
              <a:ext uri="{FF2B5EF4-FFF2-40B4-BE49-F238E27FC236}">
                <a16:creationId xmlns:a16="http://schemas.microsoft.com/office/drawing/2014/main" id="{4EFCE243-A71E-4F50-825F-E92FCC992D6B}"/>
              </a:ext>
            </a:extLst>
          </p:cNvPr>
          <p:cNvSpPr txBox="1"/>
          <p:nvPr/>
        </p:nvSpPr>
        <p:spPr>
          <a:xfrm>
            <a:off x="381000" y="4686300"/>
            <a:ext cx="8530804" cy="830997"/>
          </a:xfrm>
          <a:prstGeom prst="rect">
            <a:avLst/>
          </a:prstGeom>
          <a:solidFill>
            <a:srgbClr val="FF9900"/>
          </a:solidFill>
          <a:ln w="28575">
            <a:solidFill>
              <a:schemeClr val="accent4">
                <a:lumMod val="75000"/>
              </a:schemeClr>
            </a:solidFill>
          </a:ln>
        </p:spPr>
        <p:txBody>
          <a:bodyPr wrap="square">
            <a:spAutoFit/>
          </a:bodyPr>
          <a:lstStyle/>
          <a:p>
            <a:pPr algn="just"/>
            <a:r>
              <a:rPr lang="vi-VN" sz="2400" dirty="0">
                <a:solidFill>
                  <a:schemeClr val="bg1"/>
                </a:solidFill>
              </a:rPr>
              <a:t>Học sinh cần phê phán những hành vi kì thị, phân biệt chủng tộc và văn </a:t>
            </a:r>
            <a:r>
              <a:rPr lang="vi-VN" sz="2400" dirty="0" err="1">
                <a:solidFill>
                  <a:schemeClr val="bg1"/>
                </a:solidFill>
              </a:rPr>
              <a:t>hoá</a:t>
            </a:r>
            <a:r>
              <a:rPr lang="vi-VN" sz="2400" dirty="0">
                <a:solidFill>
                  <a:schemeClr val="bg1"/>
                </a:solidFill>
              </a:rPr>
              <a:t> một  cách phù hợp. </a:t>
            </a:r>
          </a:p>
        </p:txBody>
      </p:sp>
    </p:spTree>
    <p:extLst>
      <p:ext uri="{BB962C8B-B14F-4D97-AF65-F5344CB8AC3E}">
        <p14:creationId xmlns:p14="http://schemas.microsoft.com/office/powerpoint/2010/main" val="131725613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E0B71-D74F-4E67-8550-E8530EC1CA36}"/>
              </a:ext>
            </a:extLst>
          </p:cNvPr>
          <p:cNvPicPr>
            <a:picLocks noChangeAspect="1"/>
          </p:cNvPicPr>
          <p:nvPr/>
        </p:nvPicPr>
        <p:blipFill>
          <a:blip r:embed="rId3"/>
          <a:stretch>
            <a:fillRect/>
          </a:stretch>
        </p:blipFill>
        <p:spPr>
          <a:xfrm>
            <a:off x="-1" y="0"/>
            <a:ext cx="9194719" cy="5715000"/>
          </a:xfrm>
          <a:prstGeom prst="rect">
            <a:avLst/>
          </a:prstGeom>
        </p:spPr>
      </p:pic>
      <p:sp>
        <p:nvSpPr>
          <p:cNvPr id="6" name="TextBox 148">
            <a:extLst>
              <a:ext uri="{FF2B5EF4-FFF2-40B4-BE49-F238E27FC236}">
                <a16:creationId xmlns:a16="http://schemas.microsoft.com/office/drawing/2014/main" id="{D0D6C6A1-FBDB-4527-8351-9990F8F63110}"/>
              </a:ext>
            </a:extLst>
          </p:cNvPr>
          <p:cNvSpPr txBox="1"/>
          <p:nvPr/>
        </p:nvSpPr>
        <p:spPr>
          <a:xfrm>
            <a:off x="2049314" y="2095500"/>
            <a:ext cx="5045372"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a:solidFill>
                  <a:srgbClr val="D8181D"/>
                </a:solidFill>
                <a:latin typeface="+mj-lt"/>
              </a:rPr>
              <a:t>LUYỆN TẬP</a:t>
            </a:r>
          </a:p>
        </p:txBody>
      </p:sp>
    </p:spTree>
    <p:extLst>
      <p:ext uri="{BB962C8B-B14F-4D97-AF65-F5344CB8AC3E}">
        <p14:creationId xmlns:p14="http://schemas.microsoft.com/office/powerpoint/2010/main" val="2853363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53859-8BE3-413D-8CB8-ADFD81CEA328}"/>
              </a:ext>
            </a:extLst>
          </p:cNvPr>
          <p:cNvPicPr>
            <a:picLocks noChangeAspect="1"/>
          </p:cNvPicPr>
          <p:nvPr/>
        </p:nvPicPr>
        <p:blipFill>
          <a:blip r:embed="rId2"/>
          <a:stretch>
            <a:fillRect/>
          </a:stretch>
        </p:blipFill>
        <p:spPr>
          <a:xfrm>
            <a:off x="-1" y="0"/>
            <a:ext cx="9134857" cy="5715000"/>
          </a:xfrm>
          <a:prstGeom prst="rect">
            <a:avLst/>
          </a:prstGeom>
        </p:spPr>
      </p:pic>
      <p:pic>
        <p:nvPicPr>
          <p:cNvPr id="57" name="Picture 56">
            <a:extLst>
              <a:ext uri="{FF2B5EF4-FFF2-40B4-BE49-F238E27FC236}">
                <a16:creationId xmlns:a16="http://schemas.microsoft.com/office/drawing/2014/main" id="{B1CFC87A-D6F9-45BF-921E-CE810575732F}"/>
              </a:ext>
            </a:extLst>
          </p:cNvPr>
          <p:cNvPicPr>
            <a:picLocks noChangeAspect="1"/>
          </p:cNvPicPr>
          <p:nvPr/>
        </p:nvPicPr>
        <p:blipFill>
          <a:blip r:embed="rId3"/>
          <a:stretch>
            <a:fillRect/>
          </a:stretch>
        </p:blipFill>
        <p:spPr>
          <a:xfrm>
            <a:off x="1639841" y="634034"/>
            <a:ext cx="5271224" cy="3920424"/>
          </a:xfrm>
          <a:prstGeom prst="rect">
            <a:avLst/>
          </a:prstGeom>
        </p:spPr>
      </p:pic>
      <p:sp>
        <p:nvSpPr>
          <p:cNvPr id="37" name="TextBox 36">
            <a:extLst>
              <a:ext uri="{FF2B5EF4-FFF2-40B4-BE49-F238E27FC236}">
                <a16:creationId xmlns:a16="http://schemas.microsoft.com/office/drawing/2014/main" id="{09E60A45-8F47-4152-9BDB-C2A48F1410E9}"/>
              </a:ext>
            </a:extLst>
          </p:cNvPr>
          <p:cNvSpPr txBox="1"/>
          <p:nvPr/>
        </p:nvSpPr>
        <p:spPr>
          <a:xfrm>
            <a:off x="704258" y="116962"/>
            <a:ext cx="8107959" cy="461665"/>
          </a:xfrm>
          <a:prstGeom prst="rect">
            <a:avLst/>
          </a:prstGeom>
          <a:noFill/>
        </p:spPr>
        <p:txBody>
          <a:bodyPr wrap="square">
            <a:spAutoFit/>
          </a:bodyPr>
          <a:lstStyle/>
          <a:p>
            <a:pPr algn="ctr"/>
            <a:r>
              <a:rPr lang="en-US" sz="2400" b="1" dirty="0" err="1">
                <a:solidFill>
                  <a:srgbClr val="C00000"/>
                </a:solidFill>
              </a:rPr>
              <a:t>Em</a:t>
            </a:r>
            <a:r>
              <a:rPr lang="en-US" sz="2400" b="1" dirty="0">
                <a:solidFill>
                  <a:srgbClr val="C00000"/>
                </a:solidFill>
              </a:rPr>
              <a:t> </a:t>
            </a:r>
            <a:r>
              <a:rPr lang="en-US" sz="2400" b="1" dirty="0" err="1">
                <a:solidFill>
                  <a:srgbClr val="C00000"/>
                </a:solidFill>
              </a:rPr>
              <a:t>hãy</a:t>
            </a:r>
            <a:r>
              <a:rPr lang="en-US" sz="2400" b="1" dirty="0">
                <a:solidFill>
                  <a:srgbClr val="C00000"/>
                </a:solidFill>
              </a:rPr>
              <a:t> </a:t>
            </a:r>
            <a:r>
              <a:rPr lang="en-US" sz="2400" b="1" dirty="0" err="1">
                <a:solidFill>
                  <a:srgbClr val="C00000"/>
                </a:solidFill>
              </a:rPr>
              <a:t>bày</a:t>
            </a:r>
            <a:r>
              <a:rPr lang="en-US" sz="2400" b="1" dirty="0">
                <a:solidFill>
                  <a:srgbClr val="C00000"/>
                </a:solidFill>
              </a:rPr>
              <a:t> </a:t>
            </a:r>
            <a:r>
              <a:rPr lang="en-US" sz="2400" b="1" dirty="0" err="1">
                <a:solidFill>
                  <a:srgbClr val="C00000"/>
                </a:solidFill>
              </a:rPr>
              <a:t>tỏ</a:t>
            </a:r>
            <a:r>
              <a:rPr lang="en-US" sz="2400" b="1" dirty="0">
                <a:solidFill>
                  <a:srgbClr val="C00000"/>
                </a:solidFill>
              </a:rPr>
              <a:t> </a:t>
            </a:r>
            <a:r>
              <a:rPr lang="en-US" sz="2400" b="1" dirty="0" err="1">
                <a:solidFill>
                  <a:srgbClr val="C00000"/>
                </a:solidFill>
              </a:rPr>
              <a:t>quan</a:t>
            </a:r>
            <a:r>
              <a:rPr lang="en-US" sz="2400" b="1" dirty="0">
                <a:solidFill>
                  <a:srgbClr val="C00000"/>
                </a:solidFill>
              </a:rPr>
              <a:t> </a:t>
            </a:r>
            <a:r>
              <a:rPr lang="en-US" sz="2400" b="1" dirty="0" err="1">
                <a:solidFill>
                  <a:srgbClr val="C00000"/>
                </a:solidFill>
              </a:rPr>
              <a:t>điểm</a:t>
            </a:r>
            <a:r>
              <a:rPr lang="en-US" sz="2400" b="1" dirty="0">
                <a:solidFill>
                  <a:srgbClr val="C00000"/>
                </a:solidFill>
              </a:rPr>
              <a:t> </a:t>
            </a:r>
            <a:r>
              <a:rPr lang="en-US" sz="2400" b="1" dirty="0" err="1">
                <a:solidFill>
                  <a:srgbClr val="C00000"/>
                </a:solidFill>
              </a:rPr>
              <a:t>đối</a:t>
            </a:r>
            <a:r>
              <a:rPr lang="en-US" sz="2400" b="1" dirty="0">
                <a:solidFill>
                  <a:srgbClr val="C00000"/>
                </a:solidFill>
              </a:rPr>
              <a:t> </a:t>
            </a:r>
            <a:r>
              <a:rPr lang="en-US" sz="2400" b="1" dirty="0" err="1">
                <a:solidFill>
                  <a:srgbClr val="C00000"/>
                </a:solidFill>
              </a:rPr>
              <a:t>với</a:t>
            </a:r>
            <a:r>
              <a:rPr lang="en-US" sz="2400" b="1" dirty="0">
                <a:solidFill>
                  <a:srgbClr val="C00000"/>
                </a:solidFill>
              </a:rPr>
              <a:t> </a:t>
            </a:r>
            <a:r>
              <a:rPr lang="en-US" sz="2400" b="1" dirty="0" err="1">
                <a:solidFill>
                  <a:srgbClr val="C00000"/>
                </a:solidFill>
              </a:rPr>
              <a:t>những</a:t>
            </a:r>
            <a:r>
              <a:rPr lang="en-US" sz="2400" b="1" dirty="0">
                <a:solidFill>
                  <a:srgbClr val="C00000"/>
                </a:solidFill>
              </a:rPr>
              <a:t> ý </a:t>
            </a:r>
            <a:r>
              <a:rPr lang="en-US" sz="2400" b="1" dirty="0" err="1">
                <a:solidFill>
                  <a:srgbClr val="C00000"/>
                </a:solidFill>
              </a:rPr>
              <a:t>kiến</a:t>
            </a:r>
            <a:r>
              <a:rPr lang="en-US" sz="2400" b="1" dirty="0">
                <a:solidFill>
                  <a:srgbClr val="C00000"/>
                </a:solidFill>
              </a:rPr>
              <a:t> </a:t>
            </a:r>
            <a:r>
              <a:rPr lang="en-US" sz="2400" b="1" dirty="0" err="1">
                <a:solidFill>
                  <a:srgbClr val="C00000"/>
                </a:solidFill>
              </a:rPr>
              <a:t>sau</a:t>
            </a:r>
            <a:r>
              <a:rPr lang="en-US" sz="2400" b="1" dirty="0">
                <a:solidFill>
                  <a:srgbClr val="C00000"/>
                </a:solidFill>
              </a:rPr>
              <a:t>.</a:t>
            </a:r>
          </a:p>
        </p:txBody>
      </p:sp>
      <p:sp>
        <p:nvSpPr>
          <p:cNvPr id="42" name="TextBox 41">
            <a:extLst>
              <a:ext uri="{FF2B5EF4-FFF2-40B4-BE49-F238E27FC236}">
                <a16:creationId xmlns:a16="http://schemas.microsoft.com/office/drawing/2014/main" id="{8B7B7296-D915-45D8-9D66-961D7ACA260B}"/>
              </a:ext>
            </a:extLst>
          </p:cNvPr>
          <p:cNvSpPr txBox="1"/>
          <p:nvPr/>
        </p:nvSpPr>
        <p:spPr>
          <a:xfrm>
            <a:off x="6393252" y="3072322"/>
            <a:ext cx="2605800" cy="1256306"/>
          </a:xfrm>
          <a:prstGeom prst="rect">
            <a:avLst/>
          </a:prstGeom>
          <a:solidFill>
            <a:srgbClr val="00660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e) </a:t>
            </a:r>
            <a:r>
              <a:rPr lang="en-US" sz="1800" dirty="0" err="1">
                <a:solidFill>
                  <a:schemeClr val="bg1"/>
                </a:solidFill>
                <a:effectLst/>
                <a:latin typeface="+mj-lt"/>
                <a:ea typeface="Arial" panose="020B0604020202020204" pitchFamily="34" charset="0"/>
                <a:cs typeface="Arial" panose="020B0604020202020204" pitchFamily="34" charset="0"/>
              </a:rPr>
              <a:t>Sử</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dụng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pha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trộn</a:t>
            </a:r>
            <a:r>
              <a:rPr lang="en-US" sz="1800" dirty="0">
                <a:solidFill>
                  <a:schemeClr val="bg1"/>
                </a:solidFill>
                <a:effectLst/>
                <a:latin typeface="+mj-lt"/>
                <a:ea typeface="Arial" panose="020B0604020202020204" pitchFamily="34" charset="0"/>
                <a:cs typeface="Arial" panose="020B0604020202020204" pitchFamily="34" charset="0"/>
              </a:rPr>
              <a:t> nhiều </a:t>
            </a:r>
            <a:r>
              <a:rPr lang="en-US" sz="1800" dirty="0" err="1">
                <a:solidFill>
                  <a:schemeClr val="bg1"/>
                </a:solidFill>
                <a:effectLst/>
                <a:latin typeface="+mj-lt"/>
                <a:ea typeface="Arial" panose="020B0604020202020204" pitchFamily="34" charset="0"/>
                <a:cs typeface="Arial" panose="020B0604020202020204" pitchFamily="34" charset="0"/>
              </a:rPr>
              <a:t>ngôn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ngữ</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khi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giao</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tiếp</a:t>
            </a:r>
            <a:r>
              <a:rPr lang="en-US" sz="1800" dirty="0">
                <a:solidFill>
                  <a:schemeClr val="bg1"/>
                </a:solidFill>
                <a:effectLst/>
                <a:latin typeface="+mj-lt"/>
                <a:ea typeface="Arial" panose="020B0604020202020204" pitchFamily="34" charset="0"/>
                <a:cs typeface="Arial" panose="020B0604020202020204" pitchFamily="34" charset="0"/>
              </a:rPr>
              <a:t> là </a:t>
            </a:r>
            <a:r>
              <a:rPr lang="en-US" sz="1800" dirty="0" err="1">
                <a:solidFill>
                  <a:schemeClr val="bg1"/>
                </a:solidFill>
                <a:effectLst/>
                <a:latin typeface="+mj-lt"/>
                <a:ea typeface="Arial" panose="020B0604020202020204" pitchFamily="34" charset="0"/>
                <a:cs typeface="Arial" panose="020B0604020202020204" pitchFamily="34" charset="0"/>
              </a:rPr>
              <a:t>thể</a:t>
            </a:r>
            <a:r>
              <a:rPr lang="en-US" sz="1800" dirty="0">
                <a:solidFill>
                  <a:schemeClr val="bg1"/>
                </a:solidFill>
                <a:effectLst/>
                <a:latin typeface="+mj-lt"/>
                <a:ea typeface="Arial" panose="020B0604020202020204" pitchFamily="34" charset="0"/>
                <a:cs typeface="Arial" panose="020B0604020202020204" pitchFamily="34" charset="0"/>
              </a:rPr>
              <a:t> hiện </a:t>
            </a:r>
            <a:r>
              <a:rPr lang="en-US" sz="1800" dirty="0" err="1">
                <a:solidFill>
                  <a:schemeClr val="bg1"/>
                </a:solidFill>
                <a:effectLst/>
                <a:latin typeface="+mj-lt"/>
                <a:ea typeface="Arial" panose="020B0604020202020204" pitchFamily="34" charset="0"/>
                <a:cs typeface="Arial" panose="020B0604020202020204" pitchFamily="34" charset="0"/>
              </a:rPr>
              <a:t>sự</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sành</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điệu</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thức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thời</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8C2BFF71-1426-4395-8EE3-35910810C1CF}"/>
              </a:ext>
            </a:extLst>
          </p:cNvPr>
          <p:cNvSpPr txBox="1"/>
          <p:nvPr/>
        </p:nvSpPr>
        <p:spPr>
          <a:xfrm>
            <a:off x="304800" y="977612"/>
            <a:ext cx="2405253" cy="1552669"/>
          </a:xfrm>
          <a:prstGeom prst="rect">
            <a:avLst/>
          </a:prstGeom>
          <a:solidFill>
            <a:srgbClr val="C0000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a) </a:t>
            </a:r>
            <a:r>
              <a:rPr lang="en-US" sz="1800" dirty="0" err="1">
                <a:solidFill>
                  <a:schemeClr val="bg1"/>
                </a:solidFill>
                <a:effectLst/>
                <a:latin typeface="+mj-lt"/>
                <a:ea typeface="Arial" panose="020B0604020202020204" pitchFamily="34" charset="0"/>
                <a:cs typeface="Arial" panose="020B0604020202020204" pitchFamily="34" charset="0"/>
              </a:rPr>
              <a:t>Tiếp</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thu</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của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khác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sẽ</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làm</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mất</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giá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trị</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truyền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thống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của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mình</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4" name="TextBox 43">
            <a:extLst>
              <a:ext uri="{FF2B5EF4-FFF2-40B4-BE49-F238E27FC236}">
                <a16:creationId xmlns:a16="http://schemas.microsoft.com/office/drawing/2014/main" id="{84998C94-ED27-47A3-A36E-5E798EB9EC80}"/>
              </a:ext>
            </a:extLst>
          </p:cNvPr>
          <p:cNvSpPr txBox="1"/>
          <p:nvPr/>
        </p:nvSpPr>
        <p:spPr>
          <a:xfrm>
            <a:off x="144948" y="2975570"/>
            <a:ext cx="2308178" cy="959943"/>
          </a:xfrm>
          <a:prstGeom prst="rect">
            <a:avLst/>
          </a:prstGeom>
          <a:solidFill>
            <a:srgbClr val="7030A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b) </a:t>
            </a:r>
            <a:r>
              <a:rPr lang="en-US" sz="1800" dirty="0" err="1">
                <a:solidFill>
                  <a:schemeClr val="bg1"/>
                </a:solidFill>
                <a:effectLst/>
                <a:latin typeface="+mj-lt"/>
                <a:ea typeface="Arial" panose="020B0604020202020204" pitchFamily="34" charset="0"/>
                <a:cs typeface="Arial" panose="020B0604020202020204" pitchFamily="34" charset="0"/>
              </a:rPr>
              <a:t>Mọi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trên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thế</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giới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đều</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có</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quyền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bình</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đẳng</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5" name="TextBox 44">
            <a:extLst>
              <a:ext uri="{FF2B5EF4-FFF2-40B4-BE49-F238E27FC236}">
                <a16:creationId xmlns:a16="http://schemas.microsoft.com/office/drawing/2014/main" id="{87F67553-DA71-4465-BD32-B84DC3B32796}"/>
              </a:ext>
            </a:extLst>
          </p:cNvPr>
          <p:cNvSpPr txBox="1"/>
          <p:nvPr/>
        </p:nvSpPr>
        <p:spPr>
          <a:xfrm>
            <a:off x="2155443" y="4457587"/>
            <a:ext cx="4823967" cy="663580"/>
          </a:xfrm>
          <a:prstGeom prst="rect">
            <a:avLst/>
          </a:prstGeom>
          <a:solidFill>
            <a:srgbClr val="00206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c) </a:t>
            </a:r>
            <a:r>
              <a:rPr lang="en-US" sz="1800" dirty="0" err="1">
                <a:solidFill>
                  <a:schemeClr val="bg1"/>
                </a:solidFill>
                <a:effectLst/>
                <a:latin typeface="+mj-lt"/>
                <a:ea typeface="Arial" panose="020B0604020202020204" pitchFamily="34" charset="0"/>
                <a:cs typeface="Arial" panose="020B0604020202020204" pitchFamily="34" charset="0"/>
              </a:rPr>
              <a:t>Không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có</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lớn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và</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nhỏ</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chỉ</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có</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khác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nhau</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6" name="TextBox 45">
            <a:extLst>
              <a:ext uri="{FF2B5EF4-FFF2-40B4-BE49-F238E27FC236}">
                <a16:creationId xmlns:a16="http://schemas.microsoft.com/office/drawing/2014/main" id="{6B9C87BC-2C43-4319-A2E8-428BFDF580E5}"/>
              </a:ext>
            </a:extLst>
          </p:cNvPr>
          <p:cNvSpPr txBox="1"/>
          <p:nvPr/>
        </p:nvSpPr>
        <p:spPr>
          <a:xfrm>
            <a:off x="6410764" y="1050882"/>
            <a:ext cx="2605800" cy="1849032"/>
          </a:xfrm>
          <a:prstGeom prst="rect">
            <a:avLst/>
          </a:prstGeom>
          <a:solidFill>
            <a:srgbClr val="C0000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d) </a:t>
            </a:r>
            <a:r>
              <a:rPr lang="en-US" sz="1800" dirty="0" err="1">
                <a:solidFill>
                  <a:schemeClr val="bg1"/>
                </a:solidFill>
                <a:effectLst/>
                <a:latin typeface="+mj-lt"/>
                <a:ea typeface="Arial" panose="020B0604020202020204" pitchFamily="34" charset="0"/>
                <a:cs typeface="Arial" panose="020B0604020202020204" pitchFamily="34" charset="0"/>
              </a:rPr>
              <a:t>Đoàn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kết</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tôn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trọng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sự</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dạng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của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là một </a:t>
            </a:r>
            <a:r>
              <a:rPr lang="en-US" sz="1800" dirty="0" err="1">
                <a:solidFill>
                  <a:schemeClr val="bg1"/>
                </a:solidFill>
                <a:effectLst/>
                <a:latin typeface="+mj-lt"/>
                <a:ea typeface="Arial" panose="020B0604020202020204" pitchFamily="34" charset="0"/>
                <a:cs typeface="Arial" panose="020B0604020202020204" pitchFamily="34" charset="0"/>
              </a:rPr>
              <a:t>trong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những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việc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làm</a:t>
            </a:r>
            <a:r>
              <a:rPr lang="en-US" sz="1800" dirty="0">
                <a:solidFill>
                  <a:schemeClr val="bg1"/>
                </a:solidFill>
                <a:effectLst/>
                <a:latin typeface="+mj-lt"/>
                <a:ea typeface="Arial" panose="020B0604020202020204" pitchFamily="34" charset="0"/>
                <a:cs typeface="Arial" panose="020B0604020202020204" pitchFamily="34" charset="0"/>
              </a:rPr>
              <a:t> để </a:t>
            </a:r>
            <a:r>
              <a:rPr lang="en-US" sz="1800" dirty="0" err="1">
                <a:solidFill>
                  <a:schemeClr val="bg1"/>
                </a:solidFill>
                <a:effectLst/>
                <a:latin typeface="+mj-lt"/>
                <a:ea typeface="Arial" panose="020B0604020202020204" pitchFamily="34" charset="0"/>
                <a:cs typeface="Arial" panose="020B0604020202020204" pitchFamily="34" charset="0"/>
              </a:rPr>
              <a:t>chống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lại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phân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biệt</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chủng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661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53859-8BE3-413D-8CB8-ADFD81CEA328}"/>
              </a:ext>
            </a:extLst>
          </p:cNvPr>
          <p:cNvPicPr>
            <a:picLocks noChangeAspect="1"/>
          </p:cNvPicPr>
          <p:nvPr/>
        </p:nvPicPr>
        <p:blipFill>
          <a:blip r:embed="rId2"/>
          <a:stretch>
            <a:fillRect/>
          </a:stretch>
        </p:blipFill>
        <p:spPr>
          <a:xfrm>
            <a:off x="-1" y="0"/>
            <a:ext cx="9134857" cy="5753100"/>
          </a:xfrm>
          <a:prstGeom prst="rect">
            <a:avLst/>
          </a:prstGeom>
        </p:spPr>
      </p:pic>
      <p:pic>
        <p:nvPicPr>
          <p:cNvPr id="57" name="Picture 56">
            <a:extLst>
              <a:ext uri="{FF2B5EF4-FFF2-40B4-BE49-F238E27FC236}">
                <a16:creationId xmlns:a16="http://schemas.microsoft.com/office/drawing/2014/main" id="{B1CFC87A-D6F9-45BF-921E-CE810575732F}"/>
              </a:ext>
            </a:extLst>
          </p:cNvPr>
          <p:cNvPicPr>
            <a:picLocks noChangeAspect="1"/>
          </p:cNvPicPr>
          <p:nvPr/>
        </p:nvPicPr>
        <p:blipFill>
          <a:blip r:embed="rId3"/>
          <a:stretch>
            <a:fillRect/>
          </a:stretch>
        </p:blipFill>
        <p:spPr>
          <a:xfrm>
            <a:off x="1639841" y="457200"/>
            <a:ext cx="5271224" cy="3920424"/>
          </a:xfrm>
          <a:prstGeom prst="rect">
            <a:avLst/>
          </a:prstGeom>
        </p:spPr>
      </p:pic>
      <p:sp>
        <p:nvSpPr>
          <p:cNvPr id="37" name="TextBox 36">
            <a:extLst>
              <a:ext uri="{FF2B5EF4-FFF2-40B4-BE49-F238E27FC236}">
                <a16:creationId xmlns:a16="http://schemas.microsoft.com/office/drawing/2014/main" id="{09E60A45-8F47-4152-9BDB-C2A48F1410E9}"/>
              </a:ext>
            </a:extLst>
          </p:cNvPr>
          <p:cNvSpPr txBox="1"/>
          <p:nvPr/>
        </p:nvSpPr>
        <p:spPr>
          <a:xfrm>
            <a:off x="609600" y="83741"/>
            <a:ext cx="8107959" cy="461665"/>
          </a:xfrm>
          <a:prstGeom prst="rect">
            <a:avLst/>
          </a:prstGeom>
          <a:noFill/>
        </p:spPr>
        <p:txBody>
          <a:bodyPr wrap="square">
            <a:spAutoFit/>
          </a:bodyPr>
          <a:lstStyle/>
          <a:p>
            <a:pPr algn="ctr"/>
            <a:r>
              <a:rPr lang="en-US" sz="2400" b="1" dirty="0" err="1">
                <a:solidFill>
                  <a:srgbClr val="C00000"/>
                </a:solidFill>
              </a:rPr>
              <a:t>Em</a:t>
            </a:r>
            <a:r>
              <a:rPr lang="en-US" sz="2400" b="1" dirty="0">
                <a:solidFill>
                  <a:srgbClr val="C00000"/>
                </a:solidFill>
              </a:rPr>
              <a:t> </a:t>
            </a:r>
            <a:r>
              <a:rPr lang="en-US" sz="2400" b="1" dirty="0" err="1">
                <a:solidFill>
                  <a:srgbClr val="C00000"/>
                </a:solidFill>
              </a:rPr>
              <a:t>hãy</a:t>
            </a:r>
            <a:r>
              <a:rPr lang="en-US" sz="2400" b="1" dirty="0">
                <a:solidFill>
                  <a:srgbClr val="C00000"/>
                </a:solidFill>
              </a:rPr>
              <a:t> </a:t>
            </a:r>
            <a:r>
              <a:rPr lang="en-US" sz="2400" b="1" dirty="0" err="1">
                <a:solidFill>
                  <a:srgbClr val="C00000"/>
                </a:solidFill>
              </a:rPr>
              <a:t>bày</a:t>
            </a:r>
            <a:r>
              <a:rPr lang="en-US" sz="2400" b="1" dirty="0">
                <a:solidFill>
                  <a:srgbClr val="C00000"/>
                </a:solidFill>
              </a:rPr>
              <a:t> </a:t>
            </a:r>
            <a:r>
              <a:rPr lang="en-US" sz="2400" b="1" dirty="0" err="1">
                <a:solidFill>
                  <a:srgbClr val="C00000"/>
                </a:solidFill>
              </a:rPr>
              <a:t>tỏ</a:t>
            </a:r>
            <a:r>
              <a:rPr lang="en-US" sz="2400" b="1" dirty="0">
                <a:solidFill>
                  <a:srgbClr val="C00000"/>
                </a:solidFill>
              </a:rPr>
              <a:t> </a:t>
            </a:r>
            <a:r>
              <a:rPr lang="en-US" sz="2400" b="1" dirty="0" err="1">
                <a:solidFill>
                  <a:srgbClr val="C00000"/>
                </a:solidFill>
              </a:rPr>
              <a:t>quan</a:t>
            </a:r>
            <a:r>
              <a:rPr lang="en-US" sz="2400" b="1" dirty="0">
                <a:solidFill>
                  <a:srgbClr val="C00000"/>
                </a:solidFill>
              </a:rPr>
              <a:t> </a:t>
            </a:r>
            <a:r>
              <a:rPr lang="en-US" sz="2400" b="1" dirty="0" err="1">
                <a:solidFill>
                  <a:srgbClr val="C00000"/>
                </a:solidFill>
              </a:rPr>
              <a:t>điểm</a:t>
            </a:r>
            <a:r>
              <a:rPr lang="en-US" sz="2400" b="1" dirty="0">
                <a:solidFill>
                  <a:srgbClr val="C00000"/>
                </a:solidFill>
              </a:rPr>
              <a:t> </a:t>
            </a:r>
            <a:r>
              <a:rPr lang="en-US" sz="2400" b="1" dirty="0" err="1">
                <a:solidFill>
                  <a:srgbClr val="C00000"/>
                </a:solidFill>
              </a:rPr>
              <a:t>đối</a:t>
            </a:r>
            <a:r>
              <a:rPr lang="en-US" sz="2400" b="1" dirty="0">
                <a:solidFill>
                  <a:srgbClr val="C00000"/>
                </a:solidFill>
              </a:rPr>
              <a:t> </a:t>
            </a:r>
            <a:r>
              <a:rPr lang="en-US" sz="2400" b="1" dirty="0" err="1">
                <a:solidFill>
                  <a:srgbClr val="C00000"/>
                </a:solidFill>
              </a:rPr>
              <a:t>với</a:t>
            </a:r>
            <a:r>
              <a:rPr lang="en-US" sz="2400" b="1" dirty="0">
                <a:solidFill>
                  <a:srgbClr val="C00000"/>
                </a:solidFill>
              </a:rPr>
              <a:t> </a:t>
            </a:r>
            <a:r>
              <a:rPr lang="en-US" sz="2400" b="1" dirty="0" err="1">
                <a:solidFill>
                  <a:srgbClr val="C00000"/>
                </a:solidFill>
              </a:rPr>
              <a:t>những</a:t>
            </a:r>
            <a:r>
              <a:rPr lang="en-US" sz="2400" b="1" dirty="0">
                <a:solidFill>
                  <a:srgbClr val="C00000"/>
                </a:solidFill>
              </a:rPr>
              <a:t> ý </a:t>
            </a:r>
            <a:r>
              <a:rPr lang="en-US" sz="2400" b="1" dirty="0" err="1">
                <a:solidFill>
                  <a:srgbClr val="C00000"/>
                </a:solidFill>
              </a:rPr>
              <a:t>kiến</a:t>
            </a:r>
            <a:r>
              <a:rPr lang="en-US" sz="2400" b="1" dirty="0">
                <a:solidFill>
                  <a:srgbClr val="C00000"/>
                </a:solidFill>
              </a:rPr>
              <a:t> </a:t>
            </a:r>
            <a:r>
              <a:rPr lang="en-US" sz="2400" b="1" dirty="0" err="1">
                <a:solidFill>
                  <a:srgbClr val="C00000"/>
                </a:solidFill>
              </a:rPr>
              <a:t>sau</a:t>
            </a:r>
            <a:r>
              <a:rPr lang="en-US" sz="2400" b="1" dirty="0">
                <a:solidFill>
                  <a:srgbClr val="C00000"/>
                </a:solidFill>
              </a:rPr>
              <a:t>.</a:t>
            </a:r>
          </a:p>
        </p:txBody>
      </p:sp>
      <p:sp>
        <p:nvSpPr>
          <p:cNvPr id="42" name="TextBox 41">
            <a:extLst>
              <a:ext uri="{FF2B5EF4-FFF2-40B4-BE49-F238E27FC236}">
                <a16:creationId xmlns:a16="http://schemas.microsoft.com/office/drawing/2014/main" id="{8B7B7296-D915-45D8-9D66-961D7ACA260B}"/>
              </a:ext>
            </a:extLst>
          </p:cNvPr>
          <p:cNvSpPr txBox="1"/>
          <p:nvPr/>
        </p:nvSpPr>
        <p:spPr>
          <a:xfrm>
            <a:off x="6424916" y="2831189"/>
            <a:ext cx="2605800" cy="2862322"/>
          </a:xfrm>
          <a:prstGeom prst="rect">
            <a:avLst/>
          </a:prstGeom>
          <a:solidFill>
            <a:srgbClr val="006600"/>
          </a:solidFill>
        </p:spPr>
        <p:txBody>
          <a:bodyPr wrap="square">
            <a:spAutoFit/>
          </a:bodyPr>
          <a:lstStyle/>
          <a:p>
            <a:pPr algn="just">
              <a:spcAft>
                <a:spcPts val="800"/>
              </a:spcAft>
            </a:pPr>
            <a:r>
              <a:rPr lang="vi-VN" sz="1800" b="1" dirty="0">
                <a:solidFill>
                  <a:schemeClr val="bg1"/>
                </a:solidFill>
              </a:rPr>
              <a:t>e) </a:t>
            </a:r>
            <a:r>
              <a:rPr lang="vi-VN" sz="1800" dirty="0">
                <a:solidFill>
                  <a:schemeClr val="bg1"/>
                </a:solidFill>
              </a:rPr>
              <a:t>Đồng tình. Vì: mỗi dân tộc tuy có những đặc trưng riêng về màu da, ngoại hình, tính cách, văn hóa… song đều bình đẳng với nhau và có quyền được sống trong hòa bình, duy trì những nét đặc trưng riêng.</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C2BFF71-1426-4395-8EE3-35910810C1CF}"/>
              </a:ext>
            </a:extLst>
          </p:cNvPr>
          <p:cNvSpPr txBox="1"/>
          <p:nvPr/>
        </p:nvSpPr>
        <p:spPr>
          <a:xfrm>
            <a:off x="127436" y="584602"/>
            <a:ext cx="2565105" cy="2031325"/>
          </a:xfrm>
          <a:prstGeom prst="rect">
            <a:avLst/>
          </a:prstGeom>
          <a:solidFill>
            <a:srgbClr val="C00000"/>
          </a:solidFill>
        </p:spPr>
        <p:txBody>
          <a:bodyPr wrap="square">
            <a:spAutoFit/>
          </a:bodyPr>
          <a:lstStyle/>
          <a:p>
            <a:pPr algn="just">
              <a:spcAft>
                <a:spcPts val="800"/>
              </a:spcAft>
            </a:pPr>
            <a:r>
              <a:rPr lang="vi-VN" sz="1800" b="1" dirty="0">
                <a:solidFill>
                  <a:schemeClr val="bg1"/>
                </a:solidFill>
              </a:rPr>
              <a:t>a) </a:t>
            </a:r>
            <a:r>
              <a:rPr lang="vi-VN" sz="1800" dirty="0">
                <a:solidFill>
                  <a:schemeClr val="bg1"/>
                </a:solidFill>
              </a:rPr>
              <a:t>Đồng tình. Vì: di sản văn hóa (cả về vật chất và tinh thần) của các dân tộc, các nền văn hóa minh trên thế giới đều là di sản chung của loài người.</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84998C94-ED27-47A3-A36E-5E798EB9EC80}"/>
              </a:ext>
            </a:extLst>
          </p:cNvPr>
          <p:cNvSpPr txBox="1"/>
          <p:nvPr/>
        </p:nvSpPr>
        <p:spPr>
          <a:xfrm>
            <a:off x="144948" y="2798736"/>
            <a:ext cx="2308178" cy="2308324"/>
          </a:xfrm>
          <a:prstGeom prst="rect">
            <a:avLst/>
          </a:prstGeom>
          <a:solidFill>
            <a:srgbClr val="7030A0"/>
          </a:solidFill>
        </p:spPr>
        <p:txBody>
          <a:bodyPr wrap="square">
            <a:spAutoFit/>
          </a:bodyPr>
          <a:lstStyle/>
          <a:p>
            <a:pPr algn="just">
              <a:spcBef>
                <a:spcPts val="0"/>
              </a:spcBef>
              <a:spcAft>
                <a:spcPts val="0"/>
              </a:spcAft>
            </a:pPr>
            <a:r>
              <a:rPr lang="vi-VN" sz="1800" b="1" dirty="0">
                <a:solidFill>
                  <a:schemeClr val="bg1"/>
                </a:solidFill>
              </a:rPr>
              <a:t>b) </a:t>
            </a:r>
            <a:r>
              <a:rPr lang="vi-VN" sz="1800" dirty="0">
                <a:solidFill>
                  <a:schemeClr val="bg1"/>
                </a:solidFill>
              </a:rPr>
              <a:t>Không đồng tình. Vì: bản sắc, giá trị văn hóa của các dân tộc được thể hiện trên nhiều khía cạnh, nhiều lĩnh vực (cả về vật chất và tinh thần).</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7F67553-DA71-4465-BD32-B84DC3B32796}"/>
              </a:ext>
            </a:extLst>
          </p:cNvPr>
          <p:cNvSpPr txBox="1"/>
          <p:nvPr/>
        </p:nvSpPr>
        <p:spPr>
          <a:xfrm>
            <a:off x="2525600" y="4205515"/>
            <a:ext cx="3795177" cy="1477328"/>
          </a:xfrm>
          <a:prstGeom prst="rect">
            <a:avLst/>
          </a:prstGeom>
          <a:solidFill>
            <a:srgbClr val="002060"/>
          </a:solidFill>
        </p:spPr>
        <p:txBody>
          <a:bodyPr wrap="square">
            <a:spAutoFit/>
          </a:bodyPr>
          <a:lstStyle/>
          <a:p>
            <a:pPr algn="just">
              <a:spcAft>
                <a:spcPts val="800"/>
              </a:spcAft>
            </a:pPr>
            <a:r>
              <a:rPr lang="en-US" sz="1800" b="1" dirty="0">
                <a:solidFill>
                  <a:schemeClr val="bg1"/>
                </a:solidFill>
              </a:rPr>
              <a:t>c) </a:t>
            </a:r>
            <a:r>
              <a:rPr lang="en-US" sz="1800" dirty="0" err="1">
                <a:solidFill>
                  <a:schemeClr val="bg1"/>
                </a:solidFill>
              </a:rPr>
              <a:t>Không</a:t>
            </a:r>
            <a:r>
              <a:rPr lang="en-US" sz="1800" dirty="0">
                <a:solidFill>
                  <a:schemeClr val="bg1"/>
                </a:solidFill>
              </a:rPr>
              <a:t> </a:t>
            </a:r>
            <a:r>
              <a:rPr lang="en-US" sz="1800" dirty="0" err="1">
                <a:solidFill>
                  <a:schemeClr val="bg1"/>
                </a:solidFill>
              </a:rPr>
              <a:t>đồng</a:t>
            </a:r>
            <a:r>
              <a:rPr lang="en-US" sz="1800" dirty="0">
                <a:solidFill>
                  <a:schemeClr val="bg1"/>
                </a:solidFill>
              </a:rPr>
              <a:t> </a:t>
            </a:r>
            <a:r>
              <a:rPr lang="en-US" sz="1800" dirty="0" err="1">
                <a:solidFill>
                  <a:schemeClr val="bg1"/>
                </a:solidFill>
              </a:rPr>
              <a:t>tình</a:t>
            </a:r>
            <a:r>
              <a:rPr lang="en-US" sz="1800" dirty="0">
                <a:solidFill>
                  <a:schemeClr val="bg1"/>
                </a:solidFill>
              </a:rPr>
              <a:t>. </a:t>
            </a:r>
            <a:r>
              <a:rPr lang="en-US" sz="1800" dirty="0" err="1">
                <a:solidFill>
                  <a:schemeClr val="bg1"/>
                </a:solidFill>
              </a:rPr>
              <a:t>Vì</a:t>
            </a:r>
            <a:r>
              <a:rPr lang="en-US" sz="1800" dirty="0">
                <a:solidFill>
                  <a:schemeClr val="bg1"/>
                </a:solidFill>
              </a:rPr>
              <a:t>: </a:t>
            </a:r>
            <a:r>
              <a:rPr lang="en-US" sz="1800" dirty="0" err="1">
                <a:solidFill>
                  <a:schemeClr val="bg1"/>
                </a:solidFill>
              </a:rPr>
              <a:t>ngôn</a:t>
            </a:r>
            <a:r>
              <a:rPr lang="en-US" sz="1800" dirty="0">
                <a:solidFill>
                  <a:schemeClr val="bg1"/>
                </a:solidFill>
              </a:rPr>
              <a:t> </a:t>
            </a:r>
            <a:r>
              <a:rPr lang="en-US" sz="1800" dirty="0" err="1">
                <a:solidFill>
                  <a:schemeClr val="bg1"/>
                </a:solidFill>
              </a:rPr>
              <a:t>ngữ</a:t>
            </a:r>
            <a:r>
              <a:rPr lang="en-US" sz="1800" dirty="0">
                <a:solidFill>
                  <a:schemeClr val="bg1"/>
                </a:solidFill>
              </a:rPr>
              <a:t>, </a:t>
            </a:r>
            <a:r>
              <a:rPr lang="en-US" sz="1800" dirty="0" err="1">
                <a:solidFill>
                  <a:schemeClr val="bg1"/>
                </a:solidFill>
              </a:rPr>
              <a:t>chữ</a:t>
            </a:r>
            <a:r>
              <a:rPr lang="en-US" sz="1800" dirty="0">
                <a:solidFill>
                  <a:schemeClr val="bg1"/>
                </a:solidFill>
              </a:rPr>
              <a:t> </a:t>
            </a:r>
            <a:r>
              <a:rPr lang="en-US" sz="1800" dirty="0" err="1">
                <a:solidFill>
                  <a:schemeClr val="bg1"/>
                </a:solidFill>
              </a:rPr>
              <a:t>viết</a:t>
            </a:r>
            <a:r>
              <a:rPr lang="en-US" sz="1800" dirty="0">
                <a:solidFill>
                  <a:schemeClr val="bg1"/>
                </a:solidFill>
              </a:rPr>
              <a:t> </a:t>
            </a:r>
            <a:r>
              <a:rPr lang="en-US" sz="1800" dirty="0" err="1">
                <a:solidFill>
                  <a:schemeClr val="bg1"/>
                </a:solidFill>
              </a:rPr>
              <a:t>cũng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phần</a:t>
            </a:r>
            <a:r>
              <a:rPr lang="en-US" sz="1800" dirty="0">
                <a:solidFill>
                  <a:schemeClr val="bg1"/>
                </a:solidFill>
              </a:rPr>
              <a:t> </a:t>
            </a:r>
            <a:r>
              <a:rPr lang="en-US" sz="1800" dirty="0" err="1">
                <a:solidFill>
                  <a:schemeClr val="bg1"/>
                </a:solidFill>
              </a:rPr>
              <a:t>bản</a:t>
            </a:r>
            <a:r>
              <a:rPr lang="en-US" sz="1800" dirty="0">
                <a:solidFill>
                  <a:schemeClr val="bg1"/>
                </a:solidFill>
              </a:rPr>
              <a:t> </a:t>
            </a:r>
            <a:r>
              <a:rPr lang="en-US" sz="1800" dirty="0" err="1">
                <a:solidFill>
                  <a:schemeClr val="bg1"/>
                </a:solidFill>
              </a:rPr>
              <a:t>sắc</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quốc</a:t>
            </a:r>
            <a:r>
              <a:rPr lang="en-US" sz="1800" dirty="0">
                <a:solidFill>
                  <a:schemeClr val="bg1"/>
                </a:solidFill>
              </a:rPr>
              <a:t> </a:t>
            </a:r>
            <a:r>
              <a:rPr lang="en-US" sz="1800" dirty="0" err="1">
                <a:solidFill>
                  <a:schemeClr val="bg1"/>
                </a:solidFill>
              </a:rPr>
              <a:t>gia</a:t>
            </a:r>
            <a:r>
              <a:rPr lang="en-US" sz="1800" dirty="0">
                <a:solidFill>
                  <a:schemeClr val="bg1"/>
                </a:solidFill>
              </a:rPr>
              <a:t>, </a:t>
            </a:r>
            <a:r>
              <a:rPr lang="en-US" sz="1800" dirty="0" err="1">
                <a:solidFill>
                  <a:schemeClr val="bg1"/>
                </a:solidFill>
              </a:rPr>
              <a:t>dân</a:t>
            </a:r>
            <a:r>
              <a:rPr lang="en-US" sz="1800" dirty="0">
                <a:solidFill>
                  <a:schemeClr val="bg1"/>
                </a:solidFill>
              </a:rPr>
              <a:t> </a:t>
            </a:r>
            <a:r>
              <a:rPr lang="en-US" sz="1800" dirty="0" err="1">
                <a:solidFill>
                  <a:schemeClr val="bg1"/>
                </a:solidFill>
              </a:rPr>
              <a:t>tộc</a:t>
            </a:r>
            <a:r>
              <a:rPr lang="en-US" sz="1800" dirty="0">
                <a:solidFill>
                  <a:schemeClr val="bg1"/>
                </a:solidFill>
              </a:rPr>
              <a:t> </a:t>
            </a:r>
            <a:r>
              <a:rPr lang="en-US" sz="1800" dirty="0" err="1">
                <a:solidFill>
                  <a:schemeClr val="bg1"/>
                </a:solidFill>
              </a:rPr>
              <a:t>vì</a:t>
            </a:r>
            <a:r>
              <a:rPr lang="en-US" sz="1800" dirty="0">
                <a:solidFill>
                  <a:schemeClr val="bg1"/>
                </a:solidFill>
              </a:rPr>
              <a:t> </a:t>
            </a:r>
            <a:r>
              <a:rPr lang="en-US" sz="1800" dirty="0" err="1">
                <a:solidFill>
                  <a:schemeClr val="bg1"/>
                </a:solidFill>
              </a:rPr>
              <a:t>vậy</a:t>
            </a:r>
            <a:r>
              <a:rPr lang="en-US" sz="1800" dirty="0">
                <a:solidFill>
                  <a:schemeClr val="bg1"/>
                </a:solidFill>
              </a:rPr>
              <a:t>, </a:t>
            </a:r>
            <a:r>
              <a:rPr lang="en-US" sz="1800" dirty="0" err="1">
                <a:solidFill>
                  <a:schemeClr val="bg1"/>
                </a:solidFill>
              </a:rPr>
              <a:t>chúng</a:t>
            </a:r>
            <a:r>
              <a:rPr lang="en-US" sz="1800" dirty="0">
                <a:solidFill>
                  <a:schemeClr val="bg1"/>
                </a:solidFill>
              </a:rPr>
              <a:t> ta </a:t>
            </a:r>
            <a:r>
              <a:rPr lang="en-US" sz="1800" dirty="0" err="1">
                <a:solidFill>
                  <a:schemeClr val="bg1"/>
                </a:solidFill>
              </a:rPr>
              <a:t>cần</a:t>
            </a:r>
            <a:r>
              <a:rPr lang="en-US" sz="1800" dirty="0">
                <a:solidFill>
                  <a:schemeClr val="bg1"/>
                </a:solidFill>
              </a:rPr>
              <a:t> </a:t>
            </a:r>
            <a:r>
              <a:rPr lang="en-US" sz="1800" dirty="0" err="1">
                <a:solidFill>
                  <a:schemeClr val="bg1"/>
                </a:solidFill>
              </a:rPr>
              <a:t>tôn</a:t>
            </a:r>
            <a:r>
              <a:rPr lang="en-US" sz="1800" dirty="0">
                <a:solidFill>
                  <a:schemeClr val="bg1"/>
                </a:solidFill>
              </a:rPr>
              <a:t> </a:t>
            </a:r>
            <a:r>
              <a:rPr lang="en-US" sz="1800" dirty="0" err="1">
                <a:solidFill>
                  <a:schemeClr val="bg1"/>
                </a:solidFill>
              </a:rPr>
              <a:t>trọng</a:t>
            </a:r>
            <a:r>
              <a:rPr lang="en-US" sz="1800" dirty="0">
                <a:solidFill>
                  <a:schemeClr val="bg1"/>
                </a:solidFill>
              </a:rPr>
              <a:t> </a:t>
            </a:r>
            <a:r>
              <a:rPr lang="en-US" sz="1800" dirty="0" err="1">
                <a:solidFill>
                  <a:schemeClr val="bg1"/>
                </a:solidFill>
              </a:rPr>
              <a:t>ngôn</a:t>
            </a:r>
            <a:r>
              <a:rPr lang="en-US" sz="1800" dirty="0">
                <a:solidFill>
                  <a:schemeClr val="bg1"/>
                </a:solidFill>
              </a:rPr>
              <a:t> </a:t>
            </a:r>
            <a:r>
              <a:rPr lang="en-US" sz="1800" dirty="0" err="1">
                <a:solidFill>
                  <a:schemeClr val="bg1"/>
                </a:solidFill>
              </a:rPr>
              <a:t>ngữ</a:t>
            </a:r>
            <a:r>
              <a:rPr lang="en-US" sz="1800" dirty="0">
                <a:solidFill>
                  <a:schemeClr val="bg1"/>
                </a:solidFill>
              </a:rPr>
              <a:t>, </a:t>
            </a:r>
            <a:r>
              <a:rPr lang="en-US" sz="1800" dirty="0" err="1">
                <a:solidFill>
                  <a:schemeClr val="bg1"/>
                </a:solidFill>
              </a:rPr>
              <a:t>chữ</a:t>
            </a:r>
            <a:r>
              <a:rPr lang="en-US" sz="1800" dirty="0">
                <a:solidFill>
                  <a:schemeClr val="bg1"/>
                </a:solidFill>
              </a:rPr>
              <a:t> </a:t>
            </a:r>
            <a:r>
              <a:rPr lang="en-US" sz="1800" dirty="0" err="1">
                <a:solidFill>
                  <a:schemeClr val="bg1"/>
                </a:solidFill>
              </a:rPr>
              <a:t>viết</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mỗi</a:t>
            </a:r>
            <a:r>
              <a:rPr lang="en-US" sz="1800" dirty="0">
                <a:solidFill>
                  <a:schemeClr val="bg1"/>
                </a:solidFill>
              </a:rPr>
              <a:t> </a:t>
            </a:r>
            <a:r>
              <a:rPr lang="en-US" sz="1800" dirty="0" err="1">
                <a:solidFill>
                  <a:schemeClr val="bg1"/>
                </a:solidFill>
              </a:rPr>
              <a:t>quốc</a:t>
            </a:r>
            <a:r>
              <a:rPr lang="en-US" sz="1800" dirty="0">
                <a:solidFill>
                  <a:schemeClr val="bg1"/>
                </a:solidFill>
              </a:rPr>
              <a:t> </a:t>
            </a:r>
            <a:r>
              <a:rPr lang="en-US" sz="1800" dirty="0" err="1">
                <a:solidFill>
                  <a:schemeClr val="bg1"/>
                </a:solidFill>
              </a:rPr>
              <a:t>gia</a:t>
            </a:r>
            <a:r>
              <a:rPr lang="en-US" sz="1800" dirty="0">
                <a:solidFill>
                  <a:schemeClr val="bg1"/>
                </a:solidFill>
              </a:rPr>
              <a:t>, </a:t>
            </a:r>
            <a:r>
              <a:rPr lang="en-US" sz="1800" dirty="0" err="1">
                <a:solidFill>
                  <a:schemeClr val="bg1"/>
                </a:solidFill>
              </a:rPr>
              <a:t>dân</a:t>
            </a:r>
            <a:r>
              <a:rPr lang="en-US" sz="1800" dirty="0">
                <a:solidFill>
                  <a:schemeClr val="bg1"/>
                </a:solidFill>
              </a:rPr>
              <a:t> </a:t>
            </a:r>
            <a:r>
              <a:rPr lang="en-US" sz="1800" dirty="0" err="1">
                <a:solidFill>
                  <a:schemeClr val="bg1"/>
                </a:solidFill>
              </a:rPr>
              <a:t>tộc</a:t>
            </a:r>
            <a:r>
              <a:rPr lang="en-US" sz="1800" dirty="0">
                <a:solidFill>
                  <a:schemeClr val="bg1"/>
                </a:solidFill>
              </a:rPr>
              <a:t>.</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B9C87BC-2C43-4319-A2E8-428BFDF580E5}"/>
              </a:ext>
            </a:extLst>
          </p:cNvPr>
          <p:cNvSpPr txBox="1"/>
          <p:nvPr/>
        </p:nvSpPr>
        <p:spPr>
          <a:xfrm>
            <a:off x="6401620" y="593631"/>
            <a:ext cx="2605800" cy="2031325"/>
          </a:xfrm>
          <a:prstGeom prst="rect">
            <a:avLst/>
          </a:prstGeom>
          <a:solidFill>
            <a:srgbClr val="C00000"/>
          </a:solidFill>
        </p:spPr>
        <p:txBody>
          <a:bodyPr wrap="square">
            <a:spAutoFit/>
          </a:bodyPr>
          <a:lstStyle/>
          <a:p>
            <a:pPr algn="just">
              <a:spcAft>
                <a:spcPts val="800"/>
              </a:spcAft>
            </a:pPr>
            <a:r>
              <a:rPr lang="vi-VN" sz="1800" b="1" dirty="0">
                <a:solidFill>
                  <a:schemeClr val="bg1"/>
                </a:solidFill>
              </a:rPr>
              <a:t>d) </a:t>
            </a:r>
            <a:r>
              <a:rPr lang="vi-VN" sz="1800" dirty="0">
                <a:solidFill>
                  <a:schemeClr val="bg1"/>
                </a:solidFill>
              </a:rPr>
              <a:t>Đồng tình. Vì: mỗi dân tộc, mỗi nền văn hóa đều có những nét đặc trưng riêng về bản sắc, có những nét đẹp riêng, đánh để chúng ta tôn trọng và học hỏi.</a:t>
            </a:r>
            <a:endParaRPr lang="en-US" sz="1600" dirty="0">
              <a:solidFill>
                <a:schemeClr val="bg1"/>
              </a:solidFill>
              <a:effectLst/>
              <a:latin typeface="+mj-lt"/>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39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699075"/>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533400" y="114300"/>
            <a:ext cx="7848600" cy="523220"/>
          </a:xfrm>
          <a:prstGeom prst="rect">
            <a:avLst/>
          </a:prstGeom>
          <a:noFill/>
        </p:spPr>
        <p:txBody>
          <a:bodyPr wrap="square" rtlCol="0">
            <a:spAutoFit/>
          </a:bodyPr>
          <a:lstStyle/>
          <a:p>
            <a:pPr algn="ctr"/>
            <a:r>
              <a:rPr lang="en-US" sz="2800" b="1" dirty="0" err="1">
                <a:solidFill>
                  <a:srgbClr val="FFFF00"/>
                </a:solidFill>
                <a:latin typeface="+mj-lt"/>
              </a:rPr>
              <a:t>Bài</a:t>
            </a:r>
            <a:r>
              <a:rPr lang="en-US" sz="2800" b="1" dirty="0">
                <a:solidFill>
                  <a:srgbClr val="FFFF00"/>
                </a:solidFill>
                <a:latin typeface="+mj-lt"/>
              </a:rPr>
              <a:t> </a:t>
            </a:r>
            <a:r>
              <a:rPr lang="en-US" sz="2800" b="1" dirty="0" err="1">
                <a:solidFill>
                  <a:srgbClr val="FFFF00"/>
                </a:solidFill>
                <a:latin typeface="+mj-lt"/>
              </a:rPr>
              <a:t>tập</a:t>
            </a:r>
            <a:r>
              <a:rPr lang="en-US" sz="2800" b="1" dirty="0">
                <a:solidFill>
                  <a:srgbClr val="FFFF00"/>
                </a:solidFill>
                <a:latin typeface="+mj-lt"/>
              </a:rPr>
              <a:t> 2</a:t>
            </a:r>
          </a:p>
        </p:txBody>
      </p:sp>
      <p:sp>
        <p:nvSpPr>
          <p:cNvPr id="10" name="Frame 9">
            <a:extLst>
              <a:ext uri="{FF2B5EF4-FFF2-40B4-BE49-F238E27FC236}">
                <a16:creationId xmlns:a16="http://schemas.microsoft.com/office/drawing/2014/main" id="{9F1F141B-03D8-4FB4-B84E-7862699CBFB0}"/>
              </a:ext>
            </a:extLst>
          </p:cNvPr>
          <p:cNvSpPr/>
          <p:nvPr/>
        </p:nvSpPr>
        <p:spPr bwMode="auto">
          <a:xfrm>
            <a:off x="161422" y="812661"/>
            <a:ext cx="8830178" cy="2226350"/>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ts val="0"/>
              </a:spcBef>
            </a:pPr>
            <a:r>
              <a:rPr lang="vi-VN" sz="2200" b="0" i="0" dirty="0">
                <a:solidFill>
                  <a:srgbClr val="0000FF"/>
                </a:solidFill>
                <a:effectLst/>
                <a:latin typeface="Arial" panose="020B0604020202020204" pitchFamily="34" charset="0"/>
              </a:rPr>
              <a:t>Em sẽ làm gì để thể hiện việc tôn trọng sự đa dạng của các dân tộc trong mỗi trường hợp dưới đây?</a:t>
            </a:r>
          </a:p>
          <a:p>
            <a:pPr algn="just">
              <a:spcBef>
                <a:spcPts val="0"/>
              </a:spcBef>
            </a:pPr>
            <a:r>
              <a:rPr lang="vi-VN" sz="2200" b="0" i="0" dirty="0">
                <a:solidFill>
                  <a:srgbClr val="0000FF"/>
                </a:solidFill>
                <a:effectLst/>
                <a:latin typeface="Arial" panose="020B0604020202020204" pitchFamily="34" charset="0"/>
              </a:rPr>
              <a:t>A. Chứng kiến một số bạn trong lớp có lời nói và hành động thể hiện sự kì thị văn hóa giữa các dân tộc.</a:t>
            </a:r>
          </a:p>
          <a:p>
            <a:pPr algn="just">
              <a:spcBef>
                <a:spcPts val="0"/>
              </a:spcBef>
            </a:pPr>
            <a:r>
              <a:rPr lang="vi-VN" sz="2200" b="0" i="0" dirty="0">
                <a:solidFill>
                  <a:srgbClr val="0000FF"/>
                </a:solidFill>
                <a:effectLst/>
                <a:latin typeface="Arial" panose="020B0604020202020204" pitchFamily="34" charset="0"/>
              </a:rPr>
              <a:t>B. Thấy bạn của mình nhận xét không đúng về trang phục của các dân tộc khác.</a:t>
            </a:r>
          </a:p>
        </p:txBody>
      </p:sp>
      <p:sp>
        <p:nvSpPr>
          <p:cNvPr id="4" name="TextBox 3">
            <a:extLst>
              <a:ext uri="{FF2B5EF4-FFF2-40B4-BE49-F238E27FC236}">
                <a16:creationId xmlns:a16="http://schemas.microsoft.com/office/drawing/2014/main" id="{FDE7AB86-D09A-1373-05FC-AFEA81C454BC}"/>
              </a:ext>
            </a:extLst>
          </p:cNvPr>
          <p:cNvSpPr txBox="1"/>
          <p:nvPr/>
        </p:nvSpPr>
        <p:spPr>
          <a:xfrm>
            <a:off x="143691" y="3083510"/>
            <a:ext cx="8991600" cy="2631490"/>
          </a:xfrm>
          <a:prstGeom prst="rect">
            <a:avLst/>
          </a:prstGeom>
          <a:noFill/>
        </p:spPr>
        <p:txBody>
          <a:bodyPr wrap="square" rtlCol="0">
            <a:spAutoFit/>
          </a:bodyPr>
          <a:lstStyle/>
          <a:p>
            <a:pPr algn="just"/>
            <a:r>
              <a:rPr lang="en-US" sz="2200" b="1" dirty="0" err="1">
                <a:solidFill>
                  <a:srgbClr val="0000FF"/>
                </a:solidFill>
              </a:rPr>
              <a:t>Trường</a:t>
            </a:r>
            <a:r>
              <a:rPr lang="en-US" sz="2200" b="1" dirty="0">
                <a:solidFill>
                  <a:srgbClr val="0000FF"/>
                </a:solidFill>
              </a:rPr>
              <a:t> </a:t>
            </a:r>
            <a:r>
              <a:rPr lang="en-US" sz="2200" b="1" dirty="0" err="1">
                <a:solidFill>
                  <a:srgbClr val="0000FF"/>
                </a:solidFill>
              </a:rPr>
              <a:t>hợp</a:t>
            </a:r>
            <a:r>
              <a:rPr lang="en-US" sz="2200" b="1" dirty="0">
                <a:solidFill>
                  <a:srgbClr val="0000FF"/>
                </a:solidFill>
              </a:rPr>
              <a:t> A: </a:t>
            </a:r>
            <a:r>
              <a:rPr lang="en-US" sz="2200" dirty="0">
                <a:solidFill>
                  <a:srgbClr val="0000FF"/>
                </a:solidFill>
              </a:rPr>
              <a:t>G</a:t>
            </a:r>
            <a:r>
              <a:rPr lang="vi-VN" sz="2200" dirty="0">
                <a:solidFill>
                  <a:srgbClr val="0000FF"/>
                </a:solidFill>
              </a:rPr>
              <a:t>iải thích cho các bạn hiểu: mỗi dân tộc trên thế giới đều có những nét đặc trưng riêng về màu da, ngoại hình, truyền thống văn hóa,… =&gt; </a:t>
            </a:r>
            <a:r>
              <a:rPr lang="en-US" sz="2200" dirty="0">
                <a:solidFill>
                  <a:srgbClr val="0000FF"/>
                </a:solidFill>
              </a:rPr>
              <a:t>T</a:t>
            </a:r>
            <a:r>
              <a:rPr lang="vi-VN" sz="2200" dirty="0">
                <a:solidFill>
                  <a:srgbClr val="0000FF"/>
                </a:solidFill>
              </a:rPr>
              <a:t>ừ đó, yêu cầu các bạn trong lớp chấm dứt những lời nói và hành động mang tính kì thị văn hóa các dân tộc.</a:t>
            </a:r>
          </a:p>
          <a:p>
            <a:pPr algn="just"/>
            <a:r>
              <a:rPr lang="vi-VN" sz="2200" dirty="0">
                <a:solidFill>
                  <a:srgbClr val="0000FF"/>
                </a:solidFill>
              </a:rPr>
              <a:t>Nếu các bạn trong lớp không chấm dứt hành vi và thái độ kì thị, em sẽ báo cáo sự việc với thầy/ cô giáo chủ nhiệm để nhờ sự can thiệp, hỗ trợ từ phía thầy cô.</a:t>
            </a:r>
          </a:p>
        </p:txBody>
      </p:sp>
    </p:spTree>
    <p:extLst>
      <p:ext uri="{BB962C8B-B14F-4D97-AF65-F5344CB8AC3E}">
        <p14:creationId xmlns:p14="http://schemas.microsoft.com/office/powerpoint/2010/main" val="9710126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699075"/>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533400" y="114300"/>
            <a:ext cx="7848600" cy="523220"/>
          </a:xfrm>
          <a:prstGeom prst="rect">
            <a:avLst/>
          </a:prstGeom>
          <a:noFill/>
        </p:spPr>
        <p:txBody>
          <a:bodyPr wrap="square" rtlCol="0">
            <a:spAutoFit/>
          </a:bodyPr>
          <a:lstStyle/>
          <a:p>
            <a:pPr algn="ctr"/>
            <a:r>
              <a:rPr lang="en-US" sz="2800" b="1" dirty="0" err="1">
                <a:solidFill>
                  <a:srgbClr val="FFFF00"/>
                </a:solidFill>
                <a:latin typeface="+mj-lt"/>
              </a:rPr>
              <a:t>Bài</a:t>
            </a:r>
            <a:r>
              <a:rPr lang="en-US" sz="2800" b="1" dirty="0">
                <a:solidFill>
                  <a:srgbClr val="FFFF00"/>
                </a:solidFill>
                <a:latin typeface="+mj-lt"/>
              </a:rPr>
              <a:t> </a:t>
            </a:r>
            <a:r>
              <a:rPr lang="en-US" sz="2800" b="1" dirty="0" err="1">
                <a:solidFill>
                  <a:srgbClr val="FFFF00"/>
                </a:solidFill>
                <a:latin typeface="+mj-lt"/>
              </a:rPr>
              <a:t>tập</a:t>
            </a:r>
            <a:r>
              <a:rPr lang="en-US" sz="2800" b="1" dirty="0">
                <a:solidFill>
                  <a:srgbClr val="FFFF00"/>
                </a:solidFill>
                <a:latin typeface="+mj-lt"/>
              </a:rPr>
              <a:t> 2</a:t>
            </a:r>
          </a:p>
        </p:txBody>
      </p:sp>
      <p:sp>
        <p:nvSpPr>
          <p:cNvPr id="10" name="Frame 9">
            <a:extLst>
              <a:ext uri="{FF2B5EF4-FFF2-40B4-BE49-F238E27FC236}">
                <a16:creationId xmlns:a16="http://schemas.microsoft.com/office/drawing/2014/main" id="{9F1F141B-03D8-4FB4-B84E-7862699CBFB0}"/>
              </a:ext>
            </a:extLst>
          </p:cNvPr>
          <p:cNvSpPr/>
          <p:nvPr/>
        </p:nvSpPr>
        <p:spPr bwMode="auto">
          <a:xfrm>
            <a:off x="161422" y="812661"/>
            <a:ext cx="8830178" cy="2226350"/>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ts val="0"/>
              </a:spcBef>
            </a:pPr>
            <a:r>
              <a:rPr lang="vi-VN" sz="2200" b="0" i="0" dirty="0">
                <a:solidFill>
                  <a:srgbClr val="0000FF"/>
                </a:solidFill>
                <a:effectLst/>
                <a:latin typeface="Arial" panose="020B0604020202020204" pitchFamily="34" charset="0"/>
              </a:rPr>
              <a:t>Em sẽ làm gì để thể hiện việc tôn trọng sự đa dạng của các dân tộc trong mỗi trường hợp dưới đây?</a:t>
            </a:r>
          </a:p>
          <a:p>
            <a:pPr algn="just">
              <a:spcBef>
                <a:spcPts val="0"/>
              </a:spcBef>
            </a:pPr>
            <a:r>
              <a:rPr lang="vi-VN" sz="2200" b="0" i="0" dirty="0">
                <a:solidFill>
                  <a:srgbClr val="0000FF"/>
                </a:solidFill>
                <a:effectLst/>
                <a:latin typeface="Arial" panose="020B0604020202020204" pitchFamily="34" charset="0"/>
              </a:rPr>
              <a:t>A. Chứng kiến một số bạn trong lớp có lời nói và hành động thể hiện sự kì thị văn hóa giữa các dân tộc.</a:t>
            </a:r>
          </a:p>
          <a:p>
            <a:pPr algn="just">
              <a:spcBef>
                <a:spcPts val="0"/>
              </a:spcBef>
            </a:pPr>
            <a:r>
              <a:rPr lang="vi-VN" sz="2200" b="0" i="0" dirty="0">
                <a:solidFill>
                  <a:srgbClr val="0000FF"/>
                </a:solidFill>
                <a:effectLst/>
                <a:latin typeface="Arial" panose="020B0604020202020204" pitchFamily="34" charset="0"/>
              </a:rPr>
              <a:t>B. Thấy bạn của mình nhận xét không đúng về trang phục của các dân tộc khác.</a:t>
            </a:r>
          </a:p>
        </p:txBody>
      </p:sp>
      <p:sp>
        <p:nvSpPr>
          <p:cNvPr id="4" name="TextBox 3">
            <a:extLst>
              <a:ext uri="{FF2B5EF4-FFF2-40B4-BE49-F238E27FC236}">
                <a16:creationId xmlns:a16="http://schemas.microsoft.com/office/drawing/2014/main" id="{FDE7AB86-D09A-1373-05FC-AFEA81C454BC}"/>
              </a:ext>
            </a:extLst>
          </p:cNvPr>
          <p:cNvSpPr txBox="1"/>
          <p:nvPr/>
        </p:nvSpPr>
        <p:spPr>
          <a:xfrm>
            <a:off x="143691" y="3083510"/>
            <a:ext cx="8991600" cy="2308324"/>
          </a:xfrm>
          <a:prstGeom prst="rect">
            <a:avLst/>
          </a:prstGeom>
          <a:noFill/>
        </p:spPr>
        <p:txBody>
          <a:bodyPr wrap="square" rtlCol="0">
            <a:spAutoFit/>
          </a:bodyPr>
          <a:lstStyle/>
          <a:p>
            <a:pPr algn="just"/>
            <a:r>
              <a:rPr lang="en-US" sz="2400" b="1" dirty="0" err="1">
                <a:solidFill>
                  <a:srgbClr val="0000FF"/>
                </a:solidFill>
              </a:rPr>
              <a:t>Trường</a:t>
            </a:r>
            <a:r>
              <a:rPr lang="en-US" sz="2400" b="1" dirty="0">
                <a:solidFill>
                  <a:srgbClr val="0000FF"/>
                </a:solidFill>
              </a:rPr>
              <a:t> </a:t>
            </a:r>
            <a:r>
              <a:rPr lang="en-US" sz="2400" b="1" dirty="0" err="1">
                <a:solidFill>
                  <a:srgbClr val="0000FF"/>
                </a:solidFill>
              </a:rPr>
              <a:t>hợp</a:t>
            </a:r>
            <a:r>
              <a:rPr lang="en-US" sz="2400" b="1" dirty="0">
                <a:solidFill>
                  <a:srgbClr val="0000FF"/>
                </a:solidFill>
              </a:rPr>
              <a:t> B: </a:t>
            </a:r>
            <a:r>
              <a:rPr lang="en-US" sz="2400" dirty="0" err="1">
                <a:solidFill>
                  <a:srgbClr val="0000FF"/>
                </a:solidFill>
              </a:rPr>
              <a:t>Em</a:t>
            </a:r>
            <a:r>
              <a:rPr lang="en-US" sz="2400" dirty="0">
                <a:solidFill>
                  <a:srgbClr val="0000FF"/>
                </a:solidFill>
              </a:rPr>
              <a:t> </a:t>
            </a:r>
            <a:r>
              <a:rPr lang="en-US" sz="2400" dirty="0" err="1">
                <a:solidFill>
                  <a:srgbClr val="0000FF"/>
                </a:solidFill>
              </a:rPr>
              <a:t>sẽ</a:t>
            </a:r>
            <a:r>
              <a:rPr lang="en-US" sz="2400" dirty="0">
                <a:solidFill>
                  <a:srgbClr val="0000FF"/>
                </a:solidFill>
              </a:rPr>
              <a:t> </a:t>
            </a:r>
            <a:r>
              <a:rPr lang="en-US" sz="2400" dirty="0" err="1">
                <a:solidFill>
                  <a:srgbClr val="0000FF"/>
                </a:solidFill>
              </a:rPr>
              <a:t>khuyên</a:t>
            </a:r>
            <a:r>
              <a:rPr lang="en-US" sz="2400" dirty="0">
                <a:solidFill>
                  <a:srgbClr val="0000FF"/>
                </a:solidFill>
              </a:rPr>
              <a:t> </a:t>
            </a:r>
            <a:r>
              <a:rPr lang="en-US" sz="2400" dirty="0" err="1">
                <a:solidFill>
                  <a:srgbClr val="0000FF"/>
                </a:solidFill>
              </a:rPr>
              <a:t>bạn</a:t>
            </a:r>
            <a:r>
              <a:rPr lang="en-US" sz="2400" dirty="0">
                <a:solidFill>
                  <a:srgbClr val="0000FF"/>
                </a:solidFill>
              </a:rPr>
              <a:t>:</a:t>
            </a:r>
          </a:p>
          <a:p>
            <a:pPr algn="just"/>
            <a:r>
              <a:rPr lang="en-US" sz="2400" dirty="0">
                <a:solidFill>
                  <a:srgbClr val="0000FF"/>
                </a:solidFill>
              </a:rPr>
              <a:t>- </a:t>
            </a:r>
            <a:r>
              <a:rPr lang="en-US" sz="2400" dirty="0" err="1">
                <a:solidFill>
                  <a:srgbClr val="0000FF"/>
                </a:solidFill>
              </a:rPr>
              <a:t>Nên</a:t>
            </a:r>
            <a:r>
              <a:rPr lang="en-US" sz="2400" dirty="0">
                <a:solidFill>
                  <a:srgbClr val="0000FF"/>
                </a:solidFill>
              </a:rPr>
              <a:t> </a:t>
            </a:r>
            <a:r>
              <a:rPr lang="en-US" sz="2400" dirty="0" err="1">
                <a:solidFill>
                  <a:srgbClr val="0000FF"/>
                </a:solidFill>
              </a:rPr>
              <a:t>tìm</a:t>
            </a:r>
            <a:r>
              <a:rPr lang="en-US" sz="2400" dirty="0">
                <a:solidFill>
                  <a:srgbClr val="0000FF"/>
                </a:solidFill>
              </a:rPr>
              <a:t> </a:t>
            </a:r>
            <a:r>
              <a:rPr lang="en-US" sz="2400" dirty="0" err="1">
                <a:solidFill>
                  <a:srgbClr val="0000FF"/>
                </a:solidFill>
              </a:rPr>
              <a:t>hiểu</a:t>
            </a:r>
            <a:r>
              <a:rPr lang="en-US" sz="2400" dirty="0">
                <a:solidFill>
                  <a:srgbClr val="0000FF"/>
                </a:solidFill>
              </a:rPr>
              <a:t> </a:t>
            </a:r>
            <a:r>
              <a:rPr lang="en-US" sz="2400" dirty="0" err="1">
                <a:solidFill>
                  <a:srgbClr val="0000FF"/>
                </a:solidFill>
              </a:rPr>
              <a:t>kĩ</a:t>
            </a:r>
            <a:r>
              <a:rPr lang="en-US" sz="2400" dirty="0">
                <a:solidFill>
                  <a:srgbClr val="0000FF"/>
                </a:solidFill>
              </a:rPr>
              <a:t> </a:t>
            </a:r>
            <a:r>
              <a:rPr lang="en-US" sz="2400" dirty="0" err="1">
                <a:solidFill>
                  <a:srgbClr val="0000FF"/>
                </a:solidFill>
              </a:rPr>
              <a:t>những</a:t>
            </a:r>
            <a:r>
              <a:rPr lang="en-US" sz="2400" dirty="0">
                <a:solidFill>
                  <a:srgbClr val="0000FF"/>
                </a:solidFill>
              </a:rPr>
              <a:t> </a:t>
            </a:r>
            <a:r>
              <a:rPr lang="en-US" sz="2400" dirty="0" err="1">
                <a:solidFill>
                  <a:srgbClr val="0000FF"/>
                </a:solidFill>
              </a:rPr>
              <a:t>thông</a:t>
            </a:r>
            <a:r>
              <a:rPr lang="en-US" sz="2400" dirty="0">
                <a:solidFill>
                  <a:srgbClr val="0000FF"/>
                </a:solidFill>
              </a:rPr>
              <a:t> tin </a:t>
            </a:r>
            <a:r>
              <a:rPr lang="en-US" sz="2400" dirty="0" err="1">
                <a:solidFill>
                  <a:srgbClr val="0000FF"/>
                </a:solidFill>
              </a:rPr>
              <a:t>về</a:t>
            </a:r>
            <a:r>
              <a:rPr lang="en-US" sz="2400" dirty="0">
                <a:solidFill>
                  <a:srgbClr val="0000FF"/>
                </a:solidFill>
              </a:rPr>
              <a:t> </a:t>
            </a:r>
            <a:r>
              <a:rPr lang="en-US" sz="2400" dirty="0" err="1">
                <a:solidFill>
                  <a:srgbClr val="0000FF"/>
                </a:solidFill>
              </a:rPr>
              <a:t>trang</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dân</a:t>
            </a:r>
            <a:r>
              <a:rPr lang="en-US" sz="2400" dirty="0">
                <a:solidFill>
                  <a:srgbClr val="0000FF"/>
                </a:solidFill>
              </a:rPr>
              <a:t> </a:t>
            </a:r>
            <a:r>
              <a:rPr lang="en-US" sz="2400" dirty="0" err="1">
                <a:solidFill>
                  <a:srgbClr val="0000FF"/>
                </a:solidFill>
              </a:rPr>
              <a:t>tộc</a:t>
            </a:r>
            <a:r>
              <a:rPr lang="en-US" sz="2400" dirty="0">
                <a:solidFill>
                  <a:srgbClr val="0000FF"/>
                </a:solidFill>
              </a:rPr>
              <a:t> </a:t>
            </a:r>
            <a:r>
              <a:rPr lang="en-US" sz="2400" dirty="0" err="1">
                <a:solidFill>
                  <a:srgbClr val="0000FF"/>
                </a:solidFill>
              </a:rPr>
              <a:t>khác</a:t>
            </a:r>
            <a:r>
              <a:rPr lang="en-US" sz="2400" dirty="0">
                <a:solidFill>
                  <a:srgbClr val="0000FF"/>
                </a:solidFill>
              </a:rPr>
              <a:t>.</a:t>
            </a:r>
          </a:p>
          <a:p>
            <a:pPr algn="just"/>
            <a:r>
              <a:rPr lang="en-US" sz="2400" dirty="0">
                <a:solidFill>
                  <a:srgbClr val="0000FF"/>
                </a:solidFill>
              </a:rPr>
              <a:t>- </a:t>
            </a:r>
            <a:r>
              <a:rPr lang="en-US" sz="2400" dirty="0" err="1">
                <a:solidFill>
                  <a:srgbClr val="0000FF"/>
                </a:solidFill>
              </a:rPr>
              <a:t>Không</a:t>
            </a:r>
            <a:r>
              <a:rPr lang="en-US" sz="2400" dirty="0">
                <a:solidFill>
                  <a:srgbClr val="0000FF"/>
                </a:solidFill>
              </a:rPr>
              <a:t> </a:t>
            </a:r>
            <a:r>
              <a:rPr lang="en-US" sz="2400" dirty="0" err="1">
                <a:solidFill>
                  <a:srgbClr val="0000FF"/>
                </a:solidFill>
              </a:rPr>
              <a:t>nên</a:t>
            </a:r>
            <a:r>
              <a:rPr lang="en-US" sz="2400" dirty="0">
                <a:solidFill>
                  <a:srgbClr val="0000FF"/>
                </a:solidFill>
              </a:rPr>
              <a:t> </a:t>
            </a:r>
            <a:r>
              <a:rPr lang="en-US" sz="2400" dirty="0" err="1">
                <a:solidFill>
                  <a:srgbClr val="0000FF"/>
                </a:solidFill>
              </a:rPr>
              <a:t>lan</a:t>
            </a:r>
            <a:r>
              <a:rPr lang="en-US" sz="2400" dirty="0">
                <a:solidFill>
                  <a:srgbClr val="0000FF"/>
                </a:solidFill>
              </a:rPr>
              <a:t> </a:t>
            </a:r>
            <a:r>
              <a:rPr lang="en-US" sz="2400" dirty="0" err="1">
                <a:solidFill>
                  <a:srgbClr val="0000FF"/>
                </a:solidFill>
              </a:rPr>
              <a:t>truyền</a:t>
            </a:r>
            <a:r>
              <a:rPr lang="en-US" sz="2400" dirty="0">
                <a:solidFill>
                  <a:srgbClr val="0000FF"/>
                </a:solidFill>
              </a:rPr>
              <a:t> </a:t>
            </a:r>
            <a:r>
              <a:rPr lang="en-US" sz="2400" dirty="0" err="1">
                <a:solidFill>
                  <a:srgbClr val="0000FF"/>
                </a:solidFill>
              </a:rPr>
              <a:t>những</a:t>
            </a:r>
            <a:r>
              <a:rPr lang="en-US" sz="2400" dirty="0">
                <a:solidFill>
                  <a:srgbClr val="0000FF"/>
                </a:solidFill>
              </a:rPr>
              <a:t> </a:t>
            </a:r>
            <a:r>
              <a:rPr lang="en-US" sz="2400" dirty="0" err="1">
                <a:solidFill>
                  <a:srgbClr val="0000FF"/>
                </a:solidFill>
              </a:rPr>
              <a:t>thông</a:t>
            </a:r>
            <a:r>
              <a:rPr lang="en-US" sz="2400" dirty="0">
                <a:solidFill>
                  <a:srgbClr val="0000FF"/>
                </a:solidFill>
              </a:rPr>
              <a:t> tin </a:t>
            </a:r>
            <a:r>
              <a:rPr lang="en-US" sz="2400" dirty="0" err="1">
                <a:solidFill>
                  <a:srgbClr val="0000FF"/>
                </a:solidFill>
              </a:rPr>
              <a:t>không</a:t>
            </a:r>
            <a:r>
              <a:rPr lang="en-US" sz="2400" dirty="0">
                <a:solidFill>
                  <a:srgbClr val="0000FF"/>
                </a:solidFill>
              </a:rPr>
              <a:t> </a:t>
            </a:r>
            <a:r>
              <a:rPr lang="en-US" sz="2400" dirty="0" err="1">
                <a:solidFill>
                  <a:srgbClr val="0000FF"/>
                </a:solidFill>
              </a:rPr>
              <a:t>đúng</a:t>
            </a:r>
            <a:r>
              <a:rPr lang="en-US" sz="2400" dirty="0">
                <a:solidFill>
                  <a:srgbClr val="0000FF"/>
                </a:solidFill>
              </a:rPr>
              <a:t> </a:t>
            </a:r>
            <a:r>
              <a:rPr lang="en-US" sz="2400" dirty="0" err="1">
                <a:solidFill>
                  <a:srgbClr val="0000FF"/>
                </a:solidFill>
              </a:rPr>
              <a:t>về</a:t>
            </a:r>
            <a:r>
              <a:rPr lang="en-US" sz="2400" dirty="0">
                <a:solidFill>
                  <a:srgbClr val="0000FF"/>
                </a:solidFill>
              </a:rPr>
              <a:t> </a:t>
            </a:r>
            <a:r>
              <a:rPr lang="en-US" sz="2400" dirty="0" err="1">
                <a:solidFill>
                  <a:srgbClr val="0000FF"/>
                </a:solidFill>
              </a:rPr>
              <a:t>trang</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dân</a:t>
            </a:r>
            <a:r>
              <a:rPr lang="en-US" sz="2400" dirty="0">
                <a:solidFill>
                  <a:srgbClr val="0000FF"/>
                </a:solidFill>
              </a:rPr>
              <a:t> </a:t>
            </a:r>
            <a:r>
              <a:rPr lang="en-US" sz="2400" dirty="0" err="1">
                <a:solidFill>
                  <a:srgbClr val="0000FF"/>
                </a:solidFill>
              </a:rPr>
              <a:t>tộc</a:t>
            </a:r>
            <a:r>
              <a:rPr lang="en-US" sz="2400" dirty="0">
                <a:solidFill>
                  <a:srgbClr val="0000FF"/>
                </a:solidFill>
              </a:rPr>
              <a:t> </a:t>
            </a:r>
            <a:r>
              <a:rPr lang="en-US" sz="2400" dirty="0" err="1">
                <a:solidFill>
                  <a:srgbClr val="0000FF"/>
                </a:solidFill>
              </a:rPr>
              <a:t>khác</a:t>
            </a:r>
            <a:r>
              <a:rPr lang="en-US" sz="2400" dirty="0">
                <a:solidFill>
                  <a:srgbClr val="0000FF"/>
                </a:solidFill>
              </a:rPr>
              <a:t>.</a:t>
            </a:r>
          </a:p>
        </p:txBody>
      </p:sp>
    </p:spTree>
    <p:extLst>
      <p:ext uri="{BB962C8B-B14F-4D97-AF65-F5344CB8AC3E}">
        <p14:creationId xmlns:p14="http://schemas.microsoft.com/office/powerpoint/2010/main" val="32778547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DC7B57-1FC3-4B12-A86B-0F4D71AD7849}"/>
              </a:ext>
            </a:extLst>
          </p:cNvPr>
          <p:cNvGrpSpPr/>
          <p:nvPr/>
        </p:nvGrpSpPr>
        <p:grpSpPr>
          <a:xfrm>
            <a:off x="9525000" y="2095500"/>
            <a:ext cx="26826843" cy="3384272"/>
            <a:chOff x="-2696008" y="1869159"/>
            <a:chExt cx="23046920" cy="1953512"/>
          </a:xfrm>
        </p:grpSpPr>
        <p:pic>
          <p:nvPicPr>
            <p:cNvPr id="7" name="Picture 2">
              <a:extLst>
                <a:ext uri="{FF2B5EF4-FFF2-40B4-BE49-F238E27FC236}">
                  <a16:creationId xmlns:a16="http://schemas.microsoft.com/office/drawing/2014/main" id="{96080D29-BF3C-47A8-A749-F6B87D4B02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3958" y="1869159"/>
              <a:ext cx="3624611"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74236C07-A85D-4D27-9D55-7A1910C43898}"/>
                </a:ext>
              </a:extLst>
            </p:cNvPr>
            <p:cNvGrpSpPr/>
            <p:nvPr/>
          </p:nvGrpSpPr>
          <p:grpSpPr>
            <a:xfrm>
              <a:off x="-2696008" y="1869159"/>
              <a:ext cx="23046920" cy="1953512"/>
              <a:chOff x="-2696008" y="1869159"/>
              <a:chExt cx="23046920" cy="1953512"/>
            </a:xfrm>
          </p:grpSpPr>
          <p:pic>
            <p:nvPicPr>
              <p:cNvPr id="9" name="Picture 4">
                <a:extLst>
                  <a:ext uri="{FF2B5EF4-FFF2-40B4-BE49-F238E27FC236}">
                    <a16:creationId xmlns:a16="http://schemas.microsoft.com/office/drawing/2014/main" id="{56407112-FCA4-4E35-99E9-68987DCB0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39218" y="1883912"/>
                <a:ext cx="3446537"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6">
                <a:extLst>
                  <a:ext uri="{FF2B5EF4-FFF2-40B4-BE49-F238E27FC236}">
                    <a16:creationId xmlns:a16="http://schemas.microsoft.com/office/drawing/2014/main" id="{A009587A-7483-4BE4-94E8-1D66C7A638E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59373" y="1883913"/>
                <a:ext cx="3754312" cy="1904761"/>
              </a:xfrm>
              <a:prstGeom prst="snip2DiagRect">
                <a:avLst>
                  <a:gd name="adj1" fmla="val 0"/>
                  <a:gd name="adj2" fmla="val 16667"/>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8">
                <a:extLst>
                  <a:ext uri="{FF2B5EF4-FFF2-40B4-BE49-F238E27FC236}">
                    <a16:creationId xmlns:a16="http://schemas.microsoft.com/office/drawing/2014/main" id="{1FE1B46D-38DD-4F9C-9CAD-589E3B9FEA4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6008" y="1869159"/>
                <a:ext cx="3454425"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8">
                <a:extLst>
                  <a:ext uri="{FF2B5EF4-FFF2-40B4-BE49-F238E27FC236}">
                    <a16:creationId xmlns:a16="http://schemas.microsoft.com/office/drawing/2014/main" id="{11EDD8B3-15D4-47AB-AF82-42E3408B49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727930" y="1893534"/>
                <a:ext cx="3454425" cy="18803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D60D521F-884C-4C60-9C9A-C1C7CA777A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596599" y="1917909"/>
                <a:ext cx="3754313"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sp>
        <p:nvSpPr>
          <p:cNvPr id="14" name="TextBox 13">
            <a:extLst>
              <a:ext uri="{FF2B5EF4-FFF2-40B4-BE49-F238E27FC236}">
                <a16:creationId xmlns:a16="http://schemas.microsoft.com/office/drawing/2014/main" id="{B6C07B0F-951B-40EA-A165-43D4DB3CE0FD}"/>
              </a:ext>
            </a:extLst>
          </p:cNvPr>
          <p:cNvSpPr txBox="1"/>
          <p:nvPr/>
        </p:nvSpPr>
        <p:spPr>
          <a:xfrm>
            <a:off x="0" y="0"/>
            <a:ext cx="9144000" cy="1685846"/>
          </a:xfrm>
          <a:prstGeom prst="rect">
            <a:avLst/>
          </a:prstGeom>
          <a:noFill/>
        </p:spPr>
        <p:txBody>
          <a:bodyPr wrap="square">
            <a:spAutoFit/>
          </a:bodyPr>
          <a:lstStyle/>
          <a:p>
            <a:pPr algn="just">
              <a:lnSpc>
                <a:spcPct val="150000"/>
              </a:lnSpc>
            </a:pPr>
            <a:r>
              <a:rPr lang="vi-VN" sz="2400" b="1" dirty="0">
                <a:solidFill>
                  <a:srgbClr val="0000FF"/>
                </a:solidFill>
              </a:rPr>
              <a:t>Em hãy kể tên các quốc gia gắn liền với biểu tượng văn </a:t>
            </a:r>
            <a:r>
              <a:rPr lang="vi-VN" sz="2400" b="1" dirty="0" err="1">
                <a:solidFill>
                  <a:srgbClr val="0000FF"/>
                </a:solidFill>
              </a:rPr>
              <a:t>hoá</a:t>
            </a:r>
            <a:r>
              <a:rPr lang="vi-VN" sz="2400" b="1" dirty="0">
                <a:solidFill>
                  <a:srgbClr val="0000FF"/>
                </a:solidFill>
              </a:rPr>
              <a:t>, du lịch trong các hình ảnh dưới đây và chia sẻ hiểu biết về các biểu tượng đó. </a:t>
            </a:r>
            <a:endParaRPr lang="en-US" sz="2400" b="1" dirty="0">
              <a:solidFill>
                <a:srgbClr val="0000FF"/>
              </a:solidFill>
            </a:endParaRPr>
          </a:p>
        </p:txBody>
      </p:sp>
    </p:spTree>
    <p:custDataLst>
      <p:tags r:id="rId1"/>
    </p:custDataLst>
    <p:extLst>
      <p:ext uri="{BB962C8B-B14F-4D97-AF65-F5344CB8AC3E}">
        <p14:creationId xmlns:p14="http://schemas.microsoft.com/office/powerpoint/2010/main" val="2191286637"/>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3.05556E-6 2.22222E-6 L -4.02518 2.22222E-6 " pathEditMode="relative" rAng="0" ptsTypes="AA">
                                      <p:cBhvr>
                                        <p:cTn id="6" dur="21000" fill="hold"/>
                                        <p:tgtEl>
                                          <p:spTgt spid="6"/>
                                        </p:tgtEl>
                                        <p:attrNameLst>
                                          <p:attrName>ppt_x</p:attrName>
                                          <p:attrName>ppt_y</p:attrName>
                                        </p:attrNameLst>
                                      </p:cBhvr>
                                      <p:rCtr x="-2012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113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8114170" y="4281190"/>
            <a:ext cx="929867" cy="1166337"/>
          </a:xfrm>
          <a:prstGeom prst="rect">
            <a:avLst/>
          </a:prstGeom>
          <a:noFill/>
          <a:ln w="9525">
            <a:noFill/>
            <a:miter lim="800000"/>
            <a:headEnd/>
            <a:tailEnd/>
          </a:ln>
        </p:spPr>
      </p:pic>
      <p:sp>
        <p:nvSpPr>
          <p:cNvPr id="10" name="TextBox 7"/>
          <p:cNvSpPr txBox="1">
            <a:spLocks noChangeArrowheads="1"/>
          </p:cNvSpPr>
          <p:nvPr/>
        </p:nvSpPr>
        <p:spPr bwMode="auto">
          <a:xfrm>
            <a:off x="951674" y="824925"/>
            <a:ext cx="30869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a:solidFill>
                  <a:srgbClr val="FF0000"/>
                </a:solidFill>
                <a:cs typeface="Arial" pitchFamily="34" charset="0"/>
              </a:rPr>
              <a:t>BÀI TẬP 3</a:t>
            </a:r>
          </a:p>
          <a:p>
            <a:pPr>
              <a:spcBef>
                <a:spcPts val="0"/>
              </a:spcBef>
            </a:pPr>
            <a:r>
              <a:rPr lang="en-US" sz="1600" b="1" dirty="0">
                <a:solidFill>
                  <a:srgbClr val="FF0000"/>
                </a:solidFill>
                <a:cs typeface="Arial" pitchFamily="34" charset="0"/>
              </a:rPr>
              <a:t>XỬ LÍ TÌNH HUỐNG</a:t>
            </a:r>
            <a:endParaRPr lang="en-US" sz="1600" b="1" dirty="0">
              <a:solidFill>
                <a:srgbClr val="FF0000"/>
              </a:solidFill>
            </a:endParaRPr>
          </a:p>
        </p:txBody>
      </p:sp>
      <p:sp>
        <p:nvSpPr>
          <p:cNvPr id="13" name="Text Placeholder 4">
            <a:extLst>
              <a:ext uri="{FF2B5EF4-FFF2-40B4-BE49-F238E27FC236}">
                <a16:creationId xmlns:a16="http://schemas.microsoft.com/office/drawing/2014/main" id="{781D06E2-69C8-4B95-B8BF-DBA08DFA0532}"/>
              </a:ext>
            </a:extLst>
          </p:cNvPr>
          <p:cNvSpPr txBox="1">
            <a:spLocks/>
          </p:cNvSpPr>
          <p:nvPr/>
        </p:nvSpPr>
        <p:spPr bwMode="auto">
          <a:xfrm>
            <a:off x="408012" y="1333500"/>
            <a:ext cx="4163988" cy="387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None/>
            </a:pPr>
            <a:r>
              <a:rPr lang="en-US" sz="1800" b="1" dirty="0" err="1">
                <a:solidFill>
                  <a:srgbClr val="0000FF"/>
                </a:solidFill>
              </a:rPr>
              <a:t>Tình</a:t>
            </a:r>
            <a:r>
              <a:rPr lang="en-US" sz="1800" b="1" dirty="0">
                <a:solidFill>
                  <a:srgbClr val="0000FF"/>
                </a:solidFill>
              </a:rPr>
              <a:t> </a:t>
            </a:r>
            <a:r>
              <a:rPr lang="en-US" sz="1800" b="1" dirty="0" err="1">
                <a:solidFill>
                  <a:srgbClr val="0000FF"/>
                </a:solidFill>
              </a:rPr>
              <a:t>huống</a:t>
            </a:r>
            <a:r>
              <a:rPr lang="en-US" sz="1800" b="1" dirty="0">
                <a:solidFill>
                  <a:srgbClr val="0000FF"/>
                </a:solidFill>
              </a:rPr>
              <a:t> 1: </a:t>
            </a:r>
            <a:r>
              <a:rPr lang="vi-VN" sz="1800" dirty="0">
                <a:solidFill>
                  <a:srgbClr val="0000FF"/>
                </a:solidFill>
              </a:rPr>
              <a:t>Anh B là du học sinh tại nước X. Học xong, anh B quyết định ở lại quốc gia đã  học và làm việc. Sau khi nộp hồ sơ ứng tuyển vào Công ti A, mặc dù đáp ứng đầy đủ các tiêu chí tuyển dụng nhưng anh B vẫn bị từ chối. Anh B liên hệ với Công ti A để thắc mắc thì được trả lời rằng: "Công ti không nhận người châu Á". Anh B cảm thấy thất vọng nhưng chưa biết nên giải quyết như thế nào.</a:t>
            </a:r>
            <a:endParaRPr lang="en-US" sz="1800" dirty="0">
              <a:solidFill>
                <a:srgbClr val="0000FF"/>
              </a:solidFill>
            </a:endParaRPr>
          </a:p>
          <a:p>
            <a:pPr marL="0" indent="0" algn="just">
              <a:spcBef>
                <a:spcPts val="0"/>
              </a:spcBef>
              <a:buNone/>
            </a:pPr>
            <a:r>
              <a:rPr lang="en-US" sz="1800" dirty="0">
                <a:solidFill>
                  <a:srgbClr val="0000FF"/>
                </a:solidFill>
              </a:rPr>
              <a:t>? </a:t>
            </a:r>
            <a:r>
              <a:rPr lang="vi-VN" sz="1800" dirty="0">
                <a:solidFill>
                  <a:srgbClr val="0000FF"/>
                </a:solidFill>
              </a:rPr>
              <a:t>Em có nhận xét gì về quyết định từ chối nhận người của Công ti A? </a:t>
            </a:r>
            <a:endParaRPr lang="en-US" sz="1800" dirty="0">
              <a:solidFill>
                <a:srgbClr val="0000FF"/>
              </a:solidFill>
            </a:endParaRPr>
          </a:p>
          <a:p>
            <a:pPr marL="0" indent="0" algn="just">
              <a:spcBef>
                <a:spcPts val="0"/>
              </a:spcBef>
              <a:buNone/>
            </a:pPr>
            <a:r>
              <a:rPr lang="en-US" sz="1800" dirty="0">
                <a:solidFill>
                  <a:srgbClr val="0000FF"/>
                </a:solidFill>
              </a:rPr>
              <a:t>? </a:t>
            </a:r>
            <a:r>
              <a:rPr lang="vi-VN" sz="1800" dirty="0">
                <a:solidFill>
                  <a:srgbClr val="0000FF"/>
                </a:solidFill>
              </a:rPr>
              <a:t>Nếu là anh B, em sẽ xử lí thế nào? </a:t>
            </a:r>
            <a:endParaRPr lang="en-US" sz="1800" dirty="0">
              <a:solidFill>
                <a:srgbClr val="0000FF"/>
              </a:solidFill>
            </a:endParaRPr>
          </a:p>
        </p:txBody>
      </p:sp>
      <p:sp>
        <p:nvSpPr>
          <p:cNvPr id="3" name="Text Placeholder 4">
            <a:extLst>
              <a:ext uri="{FF2B5EF4-FFF2-40B4-BE49-F238E27FC236}">
                <a16:creationId xmlns:a16="http://schemas.microsoft.com/office/drawing/2014/main" id="{6D8CC237-B554-895D-AFA3-C637C2130BB4}"/>
              </a:ext>
            </a:extLst>
          </p:cNvPr>
          <p:cNvSpPr txBox="1">
            <a:spLocks/>
          </p:cNvSpPr>
          <p:nvPr/>
        </p:nvSpPr>
        <p:spPr bwMode="auto">
          <a:xfrm>
            <a:off x="4655498" y="490120"/>
            <a:ext cx="4107501" cy="40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sz="1800" b="1" dirty="0" err="1">
                <a:solidFill>
                  <a:srgbClr val="0000FF"/>
                </a:solidFill>
              </a:rPr>
              <a:t>Tình</a:t>
            </a:r>
            <a:r>
              <a:rPr lang="en-US" sz="1800" b="1" dirty="0">
                <a:solidFill>
                  <a:srgbClr val="0000FF"/>
                </a:solidFill>
              </a:rPr>
              <a:t> </a:t>
            </a:r>
            <a:r>
              <a:rPr lang="en-US" sz="1800" b="1" dirty="0" err="1">
                <a:solidFill>
                  <a:srgbClr val="0000FF"/>
                </a:solidFill>
              </a:rPr>
              <a:t>huống</a:t>
            </a:r>
            <a:r>
              <a:rPr lang="en-US" sz="1800" b="1" dirty="0">
                <a:solidFill>
                  <a:srgbClr val="0000FF"/>
                </a:solidFill>
              </a:rPr>
              <a:t> 2: </a:t>
            </a:r>
            <a:r>
              <a:rPr lang="vi-VN" sz="1800" dirty="0">
                <a:solidFill>
                  <a:srgbClr val="0000FF"/>
                </a:solidFill>
              </a:rPr>
              <a:t>Khi tìm hiểu về ẩm thực của các nước trên thế giới, bạn H cùng các bạn đọc và xem  nhiều đoạn phim ngắn về cách ăn uống của các nước. Bạn M bỗng dưng cười to và có  thái độ khá tiêu cực khi xem đến đoạn ăn bốc bằng tay của một số quốc gia. Bạn M bảo:  “Ăn như thế này mất vệ sinh và kém văn minh quá”. Cả lớp đều quay lại nhìn bạn M.</a:t>
            </a:r>
            <a:endParaRPr lang="en-US" sz="1800" dirty="0">
              <a:solidFill>
                <a:srgbClr val="0000FF"/>
              </a:solidFill>
            </a:endParaRPr>
          </a:p>
          <a:p>
            <a:pPr marL="0" indent="0" algn="just">
              <a:buNone/>
            </a:pPr>
            <a:r>
              <a:rPr lang="en-US" sz="1800" dirty="0">
                <a:solidFill>
                  <a:srgbClr val="0000FF"/>
                </a:solidFill>
              </a:rPr>
              <a:t>? </a:t>
            </a:r>
            <a:r>
              <a:rPr lang="vi-VN" sz="1800" dirty="0">
                <a:solidFill>
                  <a:srgbClr val="0000FF"/>
                </a:solidFill>
              </a:rPr>
              <a:t>Em có đồng tình với hành động của bạn M không? Vì sao? </a:t>
            </a:r>
          </a:p>
          <a:p>
            <a:pPr marL="0" indent="0" algn="just">
              <a:buNone/>
            </a:pPr>
            <a:r>
              <a:rPr lang="en-US" sz="1800" dirty="0">
                <a:solidFill>
                  <a:srgbClr val="0000FF"/>
                </a:solidFill>
              </a:rPr>
              <a:t>? </a:t>
            </a:r>
            <a:r>
              <a:rPr lang="vi-VN" sz="1800" dirty="0">
                <a:solidFill>
                  <a:srgbClr val="0000FF"/>
                </a:solidFill>
              </a:rPr>
              <a:t>Nếu là bạn của M, em sẽ khuyên bạn M như thế nào?  </a:t>
            </a:r>
          </a:p>
        </p:txBody>
      </p:sp>
    </p:spTree>
    <p:extLst>
      <p:ext uri="{BB962C8B-B14F-4D97-AF65-F5344CB8AC3E}">
        <p14:creationId xmlns:p14="http://schemas.microsoft.com/office/powerpoint/2010/main" val="302984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4" y="1893887"/>
            <a:ext cx="69199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58290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834-3A1F-8AA5-12CE-EE77A1160E20}"/>
              </a:ext>
            </a:extLst>
          </p:cNvPr>
          <p:cNvPicPr>
            <a:picLocks noChangeAspect="1"/>
          </p:cNvPicPr>
          <p:nvPr/>
        </p:nvPicPr>
        <p:blipFill>
          <a:blip r:embed="rId4"/>
          <a:stretch>
            <a:fillRect/>
          </a:stretch>
        </p:blipFill>
        <p:spPr>
          <a:xfrm>
            <a:off x="-1" y="0"/>
            <a:ext cx="9144001" cy="5715000"/>
          </a:xfrm>
          <a:prstGeom prst="rect">
            <a:avLst/>
          </a:prstGeom>
        </p:spPr>
      </p:pic>
      <p:sp>
        <p:nvSpPr>
          <p:cNvPr id="4" name="Flowchart: Terminator 3">
            <a:hlinkClick r:id="" action="ppaction://hlinkshowjump?jump=nextslide"/>
            <a:extLst>
              <a:ext uri="{FF2B5EF4-FFF2-40B4-BE49-F238E27FC236}">
                <a16:creationId xmlns:a16="http://schemas.microsoft.com/office/drawing/2014/main" id="{9B93393F-4145-85A1-A581-106E4614D921}"/>
              </a:ext>
            </a:extLst>
          </p:cNvPr>
          <p:cNvSpPr/>
          <p:nvPr/>
        </p:nvSpPr>
        <p:spPr>
          <a:xfrm>
            <a:off x="3886200" y="4457700"/>
            <a:ext cx="1676400" cy="685800"/>
          </a:xfrm>
          <a:prstGeom prst="flowChartTerminator">
            <a:avLst/>
          </a:prstGeom>
          <a:solidFill>
            <a:srgbClr val="3399FF"/>
          </a:solid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BẮT ĐẦU</a:t>
            </a:r>
          </a:p>
        </p:txBody>
      </p:sp>
    </p:spTree>
    <p:custDataLst>
      <p:tags r:id="rId1"/>
    </p:custDataLst>
    <p:extLst>
      <p:ext uri="{BB962C8B-B14F-4D97-AF65-F5344CB8AC3E}">
        <p14:creationId xmlns:p14="http://schemas.microsoft.com/office/powerpoint/2010/main" val="3028545983"/>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26FC307-4986-3DE5-0049-5394C31B23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Rectangle: Rounded Corners 3">
            <a:extLst>
              <a:ext uri="{FF2B5EF4-FFF2-40B4-BE49-F238E27FC236}">
                <a16:creationId xmlns:a16="http://schemas.microsoft.com/office/drawing/2014/main" id="{1BA39546-45AE-836F-7939-1C2C731FD819}"/>
              </a:ext>
            </a:extLst>
          </p:cNvPr>
          <p:cNvSpPr/>
          <p:nvPr/>
        </p:nvSpPr>
        <p:spPr>
          <a:xfrm>
            <a:off x="1676400" y="4076700"/>
            <a:ext cx="2574758"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Xâm</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lược</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2FFCC005-23F0-311C-3842-EC3BB9795BA3}"/>
              </a:ext>
            </a:extLst>
          </p:cNvPr>
          <p:cNvSpPr/>
          <p:nvPr/>
        </p:nvSpPr>
        <p:spPr>
          <a:xfrm>
            <a:off x="1371600" y="4152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6B459AA-83D9-1CF4-7952-97FF99774A54}"/>
              </a:ext>
            </a:extLst>
          </p:cNvPr>
          <p:cNvSpPr/>
          <p:nvPr/>
        </p:nvSpPr>
        <p:spPr>
          <a:xfrm>
            <a:off x="5105400" y="4082143"/>
            <a:ext cx="2574758"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Chê</a:t>
            </a:r>
            <a:r>
              <a:rPr lang="en-US" sz="2000" b="1" dirty="0">
                <a:solidFill>
                  <a:srgbClr val="FFFF00"/>
                </a:solidFill>
                <a:latin typeface="Arial" panose="020B0604020202020204" pitchFamily="34" charset="0"/>
                <a:cs typeface="Arial" panose="020B0604020202020204" pitchFamily="34" charset="0"/>
              </a:rPr>
              <a:t> bai</a:t>
            </a:r>
          </a:p>
        </p:txBody>
      </p:sp>
      <p:sp>
        <p:nvSpPr>
          <p:cNvPr id="8" name="Rectangle: Rounded Corners 7">
            <a:extLst>
              <a:ext uri="{FF2B5EF4-FFF2-40B4-BE49-F238E27FC236}">
                <a16:creationId xmlns:a16="http://schemas.microsoft.com/office/drawing/2014/main" id="{9789240C-5D39-62EB-C0EB-EE3F0126E46B}"/>
              </a:ext>
            </a:extLst>
          </p:cNvPr>
          <p:cNvSpPr/>
          <p:nvPr/>
        </p:nvSpPr>
        <p:spPr>
          <a:xfrm>
            <a:off x="1676399" y="4838700"/>
            <a:ext cx="2574757"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Tôn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trọng</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B22D4E3-02A5-7875-9C25-E61EAC9816C4}"/>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6142CB7-EDBA-6A40-BA8C-BFB5193B59D4}"/>
              </a:ext>
            </a:extLst>
          </p:cNvPr>
          <p:cNvSpPr/>
          <p:nvPr/>
        </p:nvSpPr>
        <p:spPr>
          <a:xfrm>
            <a:off x="4724400" y="4152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DBDDD52-9472-BBD4-480B-AD7806D1EA3C}"/>
              </a:ext>
            </a:extLst>
          </p:cNvPr>
          <p:cNvSpPr/>
          <p:nvPr/>
        </p:nvSpPr>
        <p:spPr>
          <a:xfrm>
            <a:off x="5105400" y="4855029"/>
            <a:ext cx="2574756"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Khinh</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thường</a:t>
            </a:r>
            <a:endParaRPr lang="en-US" sz="2000" b="1" dirty="0">
              <a:solidFill>
                <a:srgbClr val="FFFF0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0EFE6E9E-23EC-0081-6D24-D13580250E20}"/>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40802AE-A7B6-507F-B809-48A709BBF798}"/>
              </a:ext>
            </a:extLst>
          </p:cNvPr>
          <p:cNvSpPr txBox="1"/>
          <p:nvPr/>
        </p:nvSpPr>
        <p:spPr>
          <a:xfrm>
            <a:off x="1143000" y="2895600"/>
            <a:ext cx="6994358" cy="707886"/>
          </a:xfrm>
          <a:prstGeom prst="rect">
            <a:avLst/>
          </a:prstGeom>
          <a:noFill/>
        </p:spPr>
        <p:txBody>
          <a:bodyPr wrap="square" rtlCol="0">
            <a:spAutoFit/>
          </a:bodyPr>
          <a:lstStyle/>
          <a:p>
            <a:pPr algn="ctr">
              <a:spcBef>
                <a:spcPts val="0"/>
              </a:spcBef>
            </a:pPr>
            <a:r>
              <a:rPr lang="en-US" sz="2000" b="1" dirty="0" err="1">
                <a:solidFill>
                  <a:srgbClr val="FF0000"/>
                </a:solidFill>
                <a:latin typeface="+mj-lt"/>
                <a:cs typeface="Arial" panose="020B0604020202020204" pitchFamily="34" charset="0"/>
              </a:rPr>
              <a:t>Câu</a:t>
            </a:r>
            <a:r>
              <a:rPr lang="en-US" sz="2000" b="1" dirty="0">
                <a:solidFill>
                  <a:srgbClr val="FF0000"/>
                </a:solidFill>
                <a:latin typeface="+mj-lt"/>
                <a:cs typeface="Arial" panose="020B0604020202020204" pitchFamily="34" charset="0"/>
              </a:rPr>
              <a:t> </a:t>
            </a:r>
            <a:r>
              <a:rPr lang="en-US" sz="2000" b="1" dirty="0" err="1">
                <a:solidFill>
                  <a:srgbClr val="FF0000"/>
                </a:solidFill>
                <a:latin typeface="+mj-lt"/>
                <a:cs typeface="Arial" panose="020B0604020202020204" pitchFamily="34" charset="0"/>
              </a:rPr>
              <a:t>hỏi</a:t>
            </a:r>
            <a:r>
              <a:rPr lang="en-US" sz="2000" b="1" dirty="0">
                <a:solidFill>
                  <a:srgbClr val="FF0000"/>
                </a:solidFill>
                <a:latin typeface="+mj-lt"/>
                <a:cs typeface="Arial" panose="020B0604020202020204" pitchFamily="34" charset="0"/>
              </a:rPr>
              <a:t> 1: </a:t>
            </a:r>
            <a:r>
              <a:rPr lang="en-US" b="1" i="0" dirty="0">
                <a:solidFill>
                  <a:srgbClr val="FF0000"/>
                </a:solidFill>
                <a:effectLst/>
                <a:latin typeface="+mj-lt"/>
              </a:rPr>
              <a:t>“</a:t>
            </a:r>
            <a:r>
              <a:rPr lang="en-US" b="1" i="0" dirty="0" err="1">
                <a:solidFill>
                  <a:srgbClr val="FF0000"/>
                </a:solidFill>
                <a:effectLst/>
                <a:latin typeface="+mj-lt"/>
              </a:rPr>
              <a:t>Tôn</a:t>
            </a:r>
            <a:r>
              <a:rPr lang="en-US" b="1" i="0" dirty="0">
                <a:solidFill>
                  <a:srgbClr val="FF0000"/>
                </a:solidFill>
                <a:effectLst/>
                <a:latin typeface="+mj-lt"/>
              </a:rPr>
              <a:t> </a:t>
            </a:r>
            <a:r>
              <a:rPr lang="en-US" b="1" i="0" dirty="0" err="1">
                <a:solidFill>
                  <a:srgbClr val="FF0000"/>
                </a:solidFill>
                <a:effectLst/>
                <a:latin typeface="+mj-lt"/>
              </a:rPr>
              <a:t>trọng</a:t>
            </a:r>
            <a:r>
              <a:rPr lang="en-US" b="1" i="0" dirty="0">
                <a:solidFill>
                  <a:srgbClr val="FF0000"/>
                </a:solidFill>
                <a:effectLst/>
                <a:latin typeface="+mj-lt"/>
              </a:rPr>
              <a:t> </a:t>
            </a:r>
            <a:r>
              <a:rPr lang="en-US" b="1" i="0" dirty="0" err="1">
                <a:solidFill>
                  <a:srgbClr val="FF0000"/>
                </a:solidFill>
                <a:effectLst/>
                <a:latin typeface="+mj-lt"/>
              </a:rPr>
              <a:t>và</a:t>
            </a:r>
            <a:r>
              <a:rPr lang="en-US" b="1" i="0" dirty="0">
                <a:solidFill>
                  <a:srgbClr val="FF0000"/>
                </a:solidFill>
                <a:effectLst/>
                <a:latin typeface="+mj-lt"/>
              </a:rPr>
              <a:t> </a:t>
            </a:r>
            <a:r>
              <a:rPr lang="en-US" b="1" i="0" dirty="0" err="1">
                <a:solidFill>
                  <a:srgbClr val="FF0000"/>
                </a:solidFill>
                <a:effectLst/>
                <a:latin typeface="+mj-lt"/>
              </a:rPr>
              <a:t>học</a:t>
            </a:r>
            <a:r>
              <a:rPr lang="en-US" b="1" i="0" dirty="0">
                <a:solidFill>
                  <a:srgbClr val="FF0000"/>
                </a:solidFill>
                <a:effectLst/>
                <a:latin typeface="+mj-lt"/>
              </a:rPr>
              <a:t> </a:t>
            </a:r>
            <a:r>
              <a:rPr lang="en-US" b="1" i="0" dirty="0" err="1">
                <a:solidFill>
                  <a:srgbClr val="FF0000"/>
                </a:solidFill>
                <a:effectLst/>
                <a:latin typeface="+mj-lt"/>
              </a:rPr>
              <a:t>hỏi</a:t>
            </a:r>
            <a:r>
              <a:rPr lang="en-US" b="1" i="0" dirty="0">
                <a:solidFill>
                  <a:srgbClr val="FF0000"/>
                </a:solidFill>
                <a:effectLst/>
                <a:latin typeface="+mj-lt"/>
              </a:rPr>
              <a:t> </a:t>
            </a:r>
            <a:r>
              <a:rPr lang="en-US" b="1" i="0" dirty="0" err="1">
                <a:solidFill>
                  <a:srgbClr val="FF0000"/>
                </a:solidFill>
                <a:effectLst/>
                <a:latin typeface="+mj-lt"/>
              </a:rPr>
              <a:t>các</a:t>
            </a:r>
            <a:r>
              <a:rPr lang="en-US" b="1" i="0" dirty="0">
                <a:solidFill>
                  <a:srgbClr val="FF0000"/>
                </a:solidFill>
                <a:effectLst/>
                <a:latin typeface="+mj-lt"/>
              </a:rPr>
              <a:t> </a:t>
            </a:r>
            <a:r>
              <a:rPr lang="en-US" b="1" i="0" dirty="0" err="1">
                <a:solidFill>
                  <a:srgbClr val="FF0000"/>
                </a:solidFill>
                <a:effectLst/>
                <a:latin typeface="+mj-lt"/>
              </a:rPr>
              <a:t>dân</a:t>
            </a:r>
            <a:r>
              <a:rPr lang="en-US" b="1" i="0" dirty="0">
                <a:solidFill>
                  <a:srgbClr val="FF0000"/>
                </a:solidFill>
                <a:effectLst/>
                <a:latin typeface="+mj-lt"/>
              </a:rPr>
              <a:t> </a:t>
            </a:r>
            <a:r>
              <a:rPr lang="en-US" b="1" i="0" dirty="0" err="1">
                <a:solidFill>
                  <a:srgbClr val="FF0000"/>
                </a:solidFill>
                <a:effectLst/>
                <a:latin typeface="+mj-lt"/>
              </a:rPr>
              <a:t>tộc</a:t>
            </a:r>
            <a:r>
              <a:rPr lang="en-US" b="1" i="0" dirty="0">
                <a:solidFill>
                  <a:srgbClr val="FF0000"/>
                </a:solidFill>
                <a:effectLst/>
                <a:latin typeface="+mj-lt"/>
              </a:rPr>
              <a:t> </a:t>
            </a:r>
            <a:r>
              <a:rPr lang="en-US" b="1" i="0" dirty="0" err="1">
                <a:solidFill>
                  <a:srgbClr val="FF0000"/>
                </a:solidFill>
                <a:effectLst/>
                <a:latin typeface="+mj-lt"/>
              </a:rPr>
              <a:t>khác</a:t>
            </a:r>
            <a:r>
              <a:rPr lang="en-US" b="1" i="0" dirty="0">
                <a:solidFill>
                  <a:srgbClr val="FF0000"/>
                </a:solidFill>
                <a:effectLst/>
                <a:latin typeface="+mj-lt"/>
              </a:rPr>
              <a:t> </a:t>
            </a:r>
            <a:r>
              <a:rPr lang="en-US" b="1" i="0" dirty="0" err="1">
                <a:solidFill>
                  <a:srgbClr val="FF0000"/>
                </a:solidFill>
                <a:effectLst/>
                <a:latin typeface="+mj-lt"/>
              </a:rPr>
              <a:t>là</a:t>
            </a:r>
            <a:r>
              <a:rPr lang="en-US" b="1" i="0" dirty="0">
                <a:solidFill>
                  <a:srgbClr val="FF0000"/>
                </a:solidFill>
                <a:effectLst/>
                <a:latin typeface="+mj-lt"/>
              </a:rPr>
              <a:t>. . . </a:t>
            </a:r>
            <a:r>
              <a:rPr lang="en-US" b="1" i="0" dirty="0" err="1">
                <a:solidFill>
                  <a:srgbClr val="FF0000"/>
                </a:solidFill>
                <a:effectLst/>
                <a:latin typeface="+mj-lt"/>
              </a:rPr>
              <a:t>chủ</a:t>
            </a:r>
            <a:r>
              <a:rPr lang="en-US" b="1" i="0" dirty="0">
                <a:solidFill>
                  <a:srgbClr val="FF0000"/>
                </a:solidFill>
                <a:effectLst/>
                <a:latin typeface="+mj-lt"/>
              </a:rPr>
              <a:t> </a:t>
            </a:r>
            <a:r>
              <a:rPr lang="en-US" b="1" i="0" dirty="0" err="1">
                <a:solidFill>
                  <a:srgbClr val="FF0000"/>
                </a:solidFill>
                <a:effectLst/>
                <a:latin typeface="+mj-lt"/>
              </a:rPr>
              <a:t>quyền</a:t>
            </a:r>
            <a:r>
              <a:rPr lang="en-US" b="1" i="0" dirty="0">
                <a:solidFill>
                  <a:srgbClr val="FF0000"/>
                </a:solidFill>
                <a:effectLst/>
                <a:latin typeface="+mj-lt"/>
              </a:rPr>
              <a:t>, </a:t>
            </a:r>
            <a:r>
              <a:rPr lang="en-US" b="1" i="0" dirty="0" err="1">
                <a:solidFill>
                  <a:srgbClr val="FF0000"/>
                </a:solidFill>
                <a:effectLst/>
                <a:latin typeface="+mj-lt"/>
              </a:rPr>
              <a:t>lợi</a:t>
            </a:r>
            <a:r>
              <a:rPr lang="en-US" b="1" i="0" dirty="0">
                <a:solidFill>
                  <a:srgbClr val="FF0000"/>
                </a:solidFill>
                <a:effectLst/>
                <a:latin typeface="+mj-lt"/>
              </a:rPr>
              <a:t> </a:t>
            </a:r>
            <a:r>
              <a:rPr lang="en-US" b="1" i="0" dirty="0" err="1">
                <a:solidFill>
                  <a:srgbClr val="FF0000"/>
                </a:solidFill>
                <a:effectLst/>
                <a:latin typeface="+mj-lt"/>
              </a:rPr>
              <a:t>ích</a:t>
            </a:r>
            <a:r>
              <a:rPr lang="en-US" b="1" i="0" dirty="0">
                <a:solidFill>
                  <a:srgbClr val="FF0000"/>
                </a:solidFill>
                <a:effectLst/>
                <a:latin typeface="+mj-lt"/>
              </a:rPr>
              <a:t> </a:t>
            </a:r>
            <a:r>
              <a:rPr lang="en-US" b="1" i="0" dirty="0" err="1">
                <a:solidFill>
                  <a:srgbClr val="FF0000"/>
                </a:solidFill>
                <a:effectLst/>
                <a:latin typeface="+mj-lt"/>
              </a:rPr>
              <a:t>và</a:t>
            </a:r>
            <a:r>
              <a:rPr lang="en-US" b="1" i="0" dirty="0">
                <a:solidFill>
                  <a:srgbClr val="FF0000"/>
                </a:solidFill>
                <a:effectLst/>
                <a:latin typeface="+mj-lt"/>
              </a:rPr>
              <a:t> </a:t>
            </a:r>
            <a:r>
              <a:rPr lang="en-US" b="1" i="0" dirty="0" err="1">
                <a:solidFill>
                  <a:srgbClr val="FF0000"/>
                </a:solidFill>
                <a:effectLst/>
                <a:latin typeface="+mj-lt"/>
              </a:rPr>
              <a:t>nền</a:t>
            </a:r>
            <a:r>
              <a:rPr lang="en-US" b="1" i="0" dirty="0">
                <a:solidFill>
                  <a:srgbClr val="FF0000"/>
                </a:solidFill>
                <a:effectLst/>
                <a:latin typeface="+mj-lt"/>
              </a:rPr>
              <a:t> </a:t>
            </a:r>
            <a:r>
              <a:rPr lang="en-US" b="1" i="0" dirty="0" err="1">
                <a:solidFill>
                  <a:srgbClr val="FF0000"/>
                </a:solidFill>
                <a:effectLst/>
                <a:latin typeface="+mj-lt"/>
              </a:rPr>
              <a:t>văn</a:t>
            </a:r>
            <a:r>
              <a:rPr lang="en-US" b="1" i="0" dirty="0">
                <a:solidFill>
                  <a:srgbClr val="FF0000"/>
                </a:solidFill>
                <a:effectLst/>
                <a:latin typeface="+mj-lt"/>
              </a:rPr>
              <a:t> </a:t>
            </a:r>
            <a:r>
              <a:rPr lang="en-US" b="1" i="0" dirty="0" err="1">
                <a:solidFill>
                  <a:srgbClr val="FF0000"/>
                </a:solidFill>
                <a:effectLst/>
                <a:latin typeface="+mj-lt"/>
              </a:rPr>
              <a:t>hóa</a:t>
            </a:r>
            <a:r>
              <a:rPr lang="en-US" b="1" i="0" dirty="0">
                <a:solidFill>
                  <a:srgbClr val="FF0000"/>
                </a:solidFill>
                <a:effectLst/>
                <a:latin typeface="+mj-lt"/>
              </a:rPr>
              <a:t> </a:t>
            </a:r>
            <a:r>
              <a:rPr lang="en-US" b="1" i="0" dirty="0" err="1">
                <a:solidFill>
                  <a:srgbClr val="FF0000"/>
                </a:solidFill>
                <a:effectLst/>
                <a:latin typeface="+mj-lt"/>
              </a:rPr>
              <a:t>của</a:t>
            </a:r>
            <a:r>
              <a:rPr lang="en-US" b="1" i="0" dirty="0">
                <a:solidFill>
                  <a:srgbClr val="FF0000"/>
                </a:solidFill>
                <a:effectLst/>
                <a:latin typeface="+mj-lt"/>
              </a:rPr>
              <a:t> </a:t>
            </a:r>
            <a:r>
              <a:rPr lang="en-US" b="1" i="0" dirty="0" err="1">
                <a:solidFill>
                  <a:srgbClr val="FF0000"/>
                </a:solidFill>
                <a:effectLst/>
                <a:latin typeface="+mj-lt"/>
              </a:rPr>
              <a:t>các</a:t>
            </a:r>
            <a:r>
              <a:rPr lang="en-US" b="1" i="0" dirty="0">
                <a:solidFill>
                  <a:srgbClr val="FF0000"/>
                </a:solidFill>
                <a:effectLst/>
                <a:latin typeface="+mj-lt"/>
              </a:rPr>
              <a:t> </a:t>
            </a:r>
            <a:r>
              <a:rPr lang="en-US" b="1" i="0" dirty="0" err="1">
                <a:solidFill>
                  <a:srgbClr val="FF0000"/>
                </a:solidFill>
                <a:effectLst/>
                <a:latin typeface="+mj-lt"/>
              </a:rPr>
              <a:t>dân</a:t>
            </a:r>
            <a:r>
              <a:rPr lang="en-US" b="1" i="0" dirty="0">
                <a:solidFill>
                  <a:srgbClr val="FF0000"/>
                </a:solidFill>
                <a:effectLst/>
                <a:latin typeface="+mj-lt"/>
              </a:rPr>
              <a:t> </a:t>
            </a:r>
            <a:r>
              <a:rPr lang="en-US" b="1" i="0" dirty="0" err="1">
                <a:solidFill>
                  <a:srgbClr val="FF0000"/>
                </a:solidFill>
                <a:effectLst/>
                <a:latin typeface="+mj-lt"/>
              </a:rPr>
              <a:t>tộc</a:t>
            </a:r>
            <a:r>
              <a:rPr lang="en-US" b="1" i="0" dirty="0">
                <a:solidFill>
                  <a:srgbClr val="FF0000"/>
                </a:solidFill>
                <a:effectLst/>
                <a:latin typeface="+mj-lt"/>
              </a:rPr>
              <a:t>”:</a:t>
            </a:r>
            <a:r>
              <a:rPr lang="en-US" sz="2000" b="1" dirty="0">
                <a:solidFill>
                  <a:srgbClr val="FF0000"/>
                </a:solidFill>
                <a:latin typeface="+mj-lt"/>
                <a:cs typeface="Arial" panose="020B0604020202020204" pitchFamily="34" charset="0"/>
              </a:rPr>
              <a:t> </a:t>
            </a:r>
          </a:p>
        </p:txBody>
      </p:sp>
    </p:spTree>
    <p:custDataLst>
      <p:tags r:id="rId1"/>
    </p:custDataLst>
    <p:extLst>
      <p:ext uri="{BB962C8B-B14F-4D97-AF65-F5344CB8AC3E}">
        <p14:creationId xmlns:p14="http://schemas.microsoft.com/office/powerpoint/2010/main" val="988592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5"/>
                                        </p:tgtEl>
                                        <p:attrNameLst>
                                          <p:attrName>fillcolor</p:attrName>
                                        </p:attrNameLst>
                                      </p:cBhvr>
                                      <p:to>
                                        <a:srgbClr val="FF0000"/>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7"/>
                                        </p:tgtEl>
                                        <p:attrNameLst>
                                          <p:attrName>style.color</p:attrName>
                                        </p:attrNameLst>
                                      </p:cBhvr>
                                      <p:to>
                                        <a:schemeClr val="bg1"/>
                                      </p:to>
                                    </p:animClr>
                                    <p:animClr clrSpc="rgb" dir="cw">
                                      <p:cBhvr>
                                        <p:cTn id="20" dur="250" autoRev="1" fill="remove"/>
                                        <p:tgtEl>
                                          <p:spTgt spid="7"/>
                                        </p:tgtEl>
                                        <p:attrNameLst>
                                          <p:attrName>fillcolor</p:attrName>
                                        </p:attrNameLst>
                                      </p:cBhvr>
                                      <p:to>
                                        <a:schemeClr val="bg1"/>
                                      </p:to>
                                    </p:animClr>
                                    <p:set>
                                      <p:cBhvr>
                                        <p:cTn id="21" dur="250" autoRev="1" fill="remove"/>
                                        <p:tgtEl>
                                          <p:spTgt spid="7"/>
                                        </p:tgtEl>
                                        <p:attrNameLst>
                                          <p:attrName>fill.type</p:attrName>
                                        </p:attrNameLst>
                                      </p:cBhvr>
                                      <p:to>
                                        <p:strVal val="solid"/>
                                      </p:to>
                                    </p:set>
                                    <p:set>
                                      <p:cBhvr>
                                        <p:cTn id="22" dur="250" autoRev="1" fill="remove"/>
                                        <p:tgtEl>
                                          <p:spTgt spid="7"/>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9"/>
                                        </p:tgtEl>
                                        <p:attrNameLst>
                                          <p:attrName>style.color</p:attrName>
                                        </p:attrNameLst>
                                      </p:cBhvr>
                                      <p:to>
                                        <a:schemeClr val="bg1"/>
                                      </p:to>
                                    </p:animClr>
                                    <p:animClr clrSpc="rgb" dir="cw">
                                      <p:cBhvr>
                                        <p:cTn id="36" dur="250" autoRev="1" fill="remove"/>
                                        <p:tgtEl>
                                          <p:spTgt spid="9"/>
                                        </p:tgtEl>
                                        <p:attrNameLst>
                                          <p:attrName>fillcolor</p:attrName>
                                        </p:attrNameLst>
                                      </p:cBhvr>
                                      <p:to>
                                        <a:schemeClr val="bg1"/>
                                      </p:to>
                                    </p:animClr>
                                    <p:set>
                                      <p:cBhvr>
                                        <p:cTn id="37" dur="250" autoRev="1" fill="remove"/>
                                        <p:tgtEl>
                                          <p:spTgt spid="9"/>
                                        </p:tgtEl>
                                        <p:attrNameLst>
                                          <p:attrName>fill.type</p:attrName>
                                        </p:attrNameLst>
                                      </p:cBhvr>
                                      <p:to>
                                        <p:strVal val="solid"/>
                                      </p:to>
                                    </p:set>
                                    <p:set>
                                      <p:cBhvr>
                                        <p:cTn id="38" dur="250" autoRev="1" fill="remove"/>
                                        <p:tgtEl>
                                          <p:spTgt spid="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9"/>
                  </p:tgtEl>
                </p:cond>
              </p:nextCondLst>
            </p:seq>
          </p:childTnLst>
        </p:cTn>
      </p:par>
    </p:tnLst>
    <p:bldLst>
      <p:bldP spid="3" grpId="0" animBg="1"/>
      <p:bldP spid="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1371600" y="41910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8" y="4114800"/>
            <a:ext cx="2701473"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Học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hỏi</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các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dân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tộc</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4724400" y="4176486"/>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Sính</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ngoại</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Học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hỏi</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00"/>
                </a:solidFill>
                <a:latin typeface="Arial" panose="020B0604020202020204" pitchFamily="34" charset="0"/>
                <a:cs typeface="Arial" panose="020B0604020202020204" pitchFamily="34" charset="0"/>
              </a:rPr>
              <a:t>Ham </a:t>
            </a:r>
            <a:r>
              <a:rPr lang="en-US" sz="2000" b="1" dirty="0" err="1">
                <a:solidFill>
                  <a:srgbClr val="FFFF00"/>
                </a:solidFill>
                <a:latin typeface="Arial" panose="020B0604020202020204" pitchFamily="34" charset="0"/>
                <a:cs typeface="Arial" panose="020B0604020202020204" pitchFamily="34" charset="0"/>
              </a:rPr>
              <a:t>học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hỏi</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066800" y="2911614"/>
            <a:ext cx="7239000" cy="707886"/>
          </a:xfrm>
          <a:prstGeom prst="rect">
            <a:avLst/>
          </a:prstGeom>
          <a:noFill/>
        </p:spPr>
        <p:txBody>
          <a:bodyPr wrap="square" rtlCol="0">
            <a:spAutoFit/>
          </a:bodyPr>
          <a:lstStyle/>
          <a:p>
            <a:pPr algn="ctr"/>
            <a:r>
              <a:rPr lang="en-US" sz="2000" b="1" dirty="0" err="1">
                <a:solidFill>
                  <a:srgbClr val="FF0000"/>
                </a:solidFill>
                <a:latin typeface="+mj-lt"/>
                <a:cs typeface="Arial" panose="020B0604020202020204" pitchFamily="34" charset="0"/>
              </a:rPr>
              <a:t>Câu</a:t>
            </a:r>
            <a:r>
              <a:rPr lang="en-US" sz="2000" b="1" dirty="0">
                <a:solidFill>
                  <a:srgbClr val="FF0000"/>
                </a:solidFill>
                <a:latin typeface="+mj-lt"/>
                <a:cs typeface="Arial" panose="020B0604020202020204" pitchFamily="34" charset="0"/>
              </a:rPr>
              <a:t> </a:t>
            </a:r>
            <a:r>
              <a:rPr lang="en-US" sz="2000" b="1" dirty="0" err="1">
                <a:solidFill>
                  <a:srgbClr val="FF0000"/>
                </a:solidFill>
                <a:latin typeface="+mj-lt"/>
                <a:cs typeface="Arial" panose="020B0604020202020204" pitchFamily="34" charset="0"/>
              </a:rPr>
              <a:t>hỏi</a:t>
            </a:r>
            <a:r>
              <a:rPr lang="en-US" sz="2000" b="1" dirty="0">
                <a:solidFill>
                  <a:srgbClr val="FF0000"/>
                </a:solidFill>
                <a:latin typeface="+mj-lt"/>
                <a:cs typeface="Arial" panose="020B0604020202020204" pitchFamily="34" charset="0"/>
              </a:rPr>
              <a:t> 2: </a:t>
            </a:r>
            <a:r>
              <a:rPr lang="en-US" sz="2000" b="1" dirty="0" err="1">
                <a:solidFill>
                  <a:srgbClr val="FF0000"/>
                </a:solidFill>
                <a:latin typeface="+mj-lt"/>
                <a:cs typeface="Arial" panose="020B0604020202020204" pitchFamily="34" charset="0"/>
              </a:rPr>
              <a:t>T</a:t>
            </a:r>
            <a:r>
              <a:rPr lang="en-US" b="1" i="0" dirty="0" err="1">
                <a:solidFill>
                  <a:srgbClr val="FF0000"/>
                </a:solidFill>
                <a:effectLst/>
                <a:latin typeface="+mj-lt"/>
              </a:rPr>
              <a:t>ìm</a:t>
            </a:r>
            <a:r>
              <a:rPr lang="en-US" b="1" i="0" dirty="0">
                <a:solidFill>
                  <a:srgbClr val="FF0000"/>
                </a:solidFill>
                <a:effectLst/>
                <a:latin typeface="+mj-lt"/>
              </a:rPr>
              <a:t> </a:t>
            </a:r>
            <a:r>
              <a:rPr lang="en-US" b="1" i="0" dirty="0" err="1">
                <a:solidFill>
                  <a:srgbClr val="FF0000"/>
                </a:solidFill>
                <a:effectLst/>
                <a:latin typeface="+mj-lt"/>
              </a:rPr>
              <a:t>hiểu</a:t>
            </a:r>
            <a:r>
              <a:rPr lang="en-US" b="1" i="0" dirty="0">
                <a:solidFill>
                  <a:srgbClr val="FF0000"/>
                </a:solidFill>
                <a:effectLst/>
                <a:latin typeface="+mj-lt"/>
              </a:rPr>
              <a:t> </a:t>
            </a:r>
            <a:r>
              <a:rPr lang="en-US" b="1" i="0" dirty="0" err="1">
                <a:solidFill>
                  <a:srgbClr val="FF0000"/>
                </a:solidFill>
                <a:effectLst/>
                <a:latin typeface="+mj-lt"/>
              </a:rPr>
              <a:t>và</a:t>
            </a:r>
            <a:r>
              <a:rPr lang="en-US" b="1" i="0" dirty="0">
                <a:solidFill>
                  <a:srgbClr val="FF0000"/>
                </a:solidFill>
                <a:effectLst/>
                <a:latin typeface="+mj-lt"/>
              </a:rPr>
              <a:t> </a:t>
            </a:r>
            <a:r>
              <a:rPr lang="en-US" b="1" i="0" dirty="0" err="1">
                <a:solidFill>
                  <a:srgbClr val="FF0000"/>
                </a:solidFill>
                <a:effectLst/>
                <a:latin typeface="+mj-lt"/>
              </a:rPr>
              <a:t>tiếp</a:t>
            </a:r>
            <a:r>
              <a:rPr lang="en-US" b="1" i="0" dirty="0">
                <a:solidFill>
                  <a:srgbClr val="FF0000"/>
                </a:solidFill>
                <a:effectLst/>
                <a:latin typeface="+mj-lt"/>
              </a:rPr>
              <a:t> </a:t>
            </a:r>
            <a:r>
              <a:rPr lang="en-US" b="1" i="0" dirty="0" err="1">
                <a:solidFill>
                  <a:srgbClr val="FF0000"/>
                </a:solidFill>
                <a:effectLst/>
                <a:latin typeface="+mj-lt"/>
              </a:rPr>
              <a:t>thu</a:t>
            </a:r>
            <a:r>
              <a:rPr lang="en-US" b="1" i="0" dirty="0">
                <a:solidFill>
                  <a:srgbClr val="FF0000"/>
                </a:solidFill>
                <a:effectLst/>
                <a:latin typeface="+mj-lt"/>
              </a:rPr>
              <a:t> </a:t>
            </a:r>
            <a:r>
              <a:rPr lang="en-US" b="1" i="0" dirty="0" err="1">
                <a:solidFill>
                  <a:srgbClr val="FF0000"/>
                </a:solidFill>
                <a:effectLst/>
                <a:latin typeface="+mj-lt"/>
              </a:rPr>
              <a:t>những</a:t>
            </a:r>
            <a:r>
              <a:rPr lang="en-US" b="1" i="0" dirty="0">
                <a:solidFill>
                  <a:srgbClr val="FF0000"/>
                </a:solidFill>
                <a:effectLst/>
                <a:latin typeface="+mj-lt"/>
              </a:rPr>
              <a:t> </a:t>
            </a:r>
            <a:r>
              <a:rPr lang="en-US" b="1" i="0" dirty="0" err="1">
                <a:solidFill>
                  <a:srgbClr val="FF0000"/>
                </a:solidFill>
                <a:effectLst/>
                <a:latin typeface="+mj-lt"/>
              </a:rPr>
              <a:t>điều</a:t>
            </a:r>
            <a:r>
              <a:rPr lang="en-US" b="1" i="0" dirty="0">
                <a:solidFill>
                  <a:srgbClr val="FF0000"/>
                </a:solidFill>
                <a:effectLst/>
                <a:latin typeface="+mj-lt"/>
              </a:rPr>
              <a:t> </a:t>
            </a:r>
            <a:r>
              <a:rPr lang="en-US" b="1" i="0" dirty="0" err="1">
                <a:solidFill>
                  <a:srgbClr val="FF0000"/>
                </a:solidFill>
                <a:effectLst/>
                <a:latin typeface="+mj-lt"/>
              </a:rPr>
              <a:t>tốt</a:t>
            </a:r>
            <a:r>
              <a:rPr lang="en-US" b="1" i="0" dirty="0">
                <a:solidFill>
                  <a:srgbClr val="FF0000"/>
                </a:solidFill>
                <a:effectLst/>
                <a:latin typeface="+mj-lt"/>
              </a:rPr>
              <a:t> </a:t>
            </a:r>
            <a:r>
              <a:rPr lang="en-US" b="1" i="0" dirty="0" err="1">
                <a:solidFill>
                  <a:srgbClr val="FF0000"/>
                </a:solidFill>
                <a:effectLst/>
                <a:latin typeface="+mj-lt"/>
              </a:rPr>
              <a:t>đẹp</a:t>
            </a:r>
            <a:r>
              <a:rPr lang="en-US" b="1" i="0" dirty="0">
                <a:solidFill>
                  <a:srgbClr val="FF0000"/>
                </a:solidFill>
                <a:effectLst/>
                <a:latin typeface="+mj-lt"/>
              </a:rPr>
              <a:t> </a:t>
            </a:r>
            <a:r>
              <a:rPr lang="en-US" b="1" i="0" dirty="0" err="1">
                <a:solidFill>
                  <a:srgbClr val="FF0000"/>
                </a:solidFill>
                <a:effectLst/>
                <a:latin typeface="+mj-lt"/>
              </a:rPr>
              <a:t>về</a:t>
            </a:r>
            <a:r>
              <a:rPr lang="en-US" b="1" i="0" dirty="0">
                <a:solidFill>
                  <a:srgbClr val="FF0000"/>
                </a:solidFill>
                <a:effectLst/>
                <a:latin typeface="+mj-lt"/>
              </a:rPr>
              <a:t> </a:t>
            </a:r>
            <a:r>
              <a:rPr lang="en-US" b="1" i="0" dirty="0" err="1">
                <a:solidFill>
                  <a:srgbClr val="FF0000"/>
                </a:solidFill>
                <a:effectLst/>
                <a:latin typeface="+mj-lt"/>
              </a:rPr>
              <a:t>kinh</a:t>
            </a:r>
            <a:r>
              <a:rPr lang="en-US" b="1" i="0" dirty="0">
                <a:solidFill>
                  <a:srgbClr val="FF0000"/>
                </a:solidFill>
                <a:effectLst/>
                <a:latin typeface="+mj-lt"/>
              </a:rPr>
              <a:t> </a:t>
            </a:r>
            <a:r>
              <a:rPr lang="en-US" b="1" i="0" dirty="0" err="1">
                <a:solidFill>
                  <a:srgbClr val="FF0000"/>
                </a:solidFill>
                <a:effectLst/>
                <a:latin typeface="+mj-lt"/>
              </a:rPr>
              <a:t>tế</a:t>
            </a:r>
            <a:r>
              <a:rPr lang="en-US" b="1" i="0" dirty="0">
                <a:solidFill>
                  <a:srgbClr val="FF0000"/>
                </a:solidFill>
                <a:effectLst/>
                <a:latin typeface="+mj-lt"/>
              </a:rPr>
              <a:t>, </a:t>
            </a:r>
            <a:r>
              <a:rPr lang="en-US" b="1" i="0" dirty="0" err="1">
                <a:solidFill>
                  <a:srgbClr val="FF0000"/>
                </a:solidFill>
                <a:effectLst/>
                <a:latin typeface="+mj-lt"/>
              </a:rPr>
              <a:t>văn</a:t>
            </a:r>
            <a:r>
              <a:rPr lang="en-US" b="1" i="0" dirty="0">
                <a:solidFill>
                  <a:srgbClr val="FF0000"/>
                </a:solidFill>
                <a:effectLst/>
                <a:latin typeface="+mj-lt"/>
              </a:rPr>
              <a:t> </a:t>
            </a:r>
            <a:r>
              <a:rPr lang="en-US" b="1" i="0" dirty="0" err="1">
                <a:solidFill>
                  <a:srgbClr val="FF0000"/>
                </a:solidFill>
                <a:effectLst/>
                <a:latin typeface="+mj-lt"/>
              </a:rPr>
              <a:t>hóa</a:t>
            </a:r>
            <a:r>
              <a:rPr lang="en-US" b="1" i="0" dirty="0">
                <a:solidFill>
                  <a:srgbClr val="FF0000"/>
                </a:solidFill>
                <a:effectLst/>
                <a:latin typeface="+mj-lt"/>
              </a:rPr>
              <a:t>, </a:t>
            </a:r>
            <a:r>
              <a:rPr lang="en-US" b="1" i="0" dirty="0" err="1">
                <a:solidFill>
                  <a:srgbClr val="FF0000"/>
                </a:solidFill>
                <a:effectLst/>
                <a:latin typeface="+mj-lt"/>
              </a:rPr>
              <a:t>xã</a:t>
            </a:r>
            <a:r>
              <a:rPr lang="en-US" b="1" i="0" dirty="0">
                <a:solidFill>
                  <a:srgbClr val="FF0000"/>
                </a:solidFill>
                <a:effectLst/>
                <a:latin typeface="+mj-lt"/>
              </a:rPr>
              <a:t> </a:t>
            </a:r>
            <a:r>
              <a:rPr lang="en-US" b="1" i="0" dirty="0" err="1">
                <a:solidFill>
                  <a:srgbClr val="FF0000"/>
                </a:solidFill>
                <a:effectLst/>
                <a:latin typeface="+mj-lt"/>
              </a:rPr>
              <a:t>hội</a:t>
            </a:r>
            <a:r>
              <a:rPr lang="en-US" b="1" i="0" dirty="0">
                <a:solidFill>
                  <a:srgbClr val="FF0000"/>
                </a:solidFill>
                <a:effectLst/>
                <a:latin typeface="+mj-lt"/>
              </a:rPr>
              <a:t> </a:t>
            </a:r>
            <a:r>
              <a:rPr lang="en-US" b="1" i="0" dirty="0" err="1">
                <a:solidFill>
                  <a:srgbClr val="FF0000"/>
                </a:solidFill>
                <a:effectLst/>
                <a:latin typeface="+mj-lt"/>
              </a:rPr>
              <a:t>của</a:t>
            </a:r>
            <a:r>
              <a:rPr lang="en-US" b="1" i="0" dirty="0">
                <a:solidFill>
                  <a:srgbClr val="FF0000"/>
                </a:solidFill>
                <a:effectLst/>
                <a:latin typeface="+mj-lt"/>
              </a:rPr>
              <a:t> </a:t>
            </a:r>
            <a:r>
              <a:rPr lang="en-US" b="1" i="0" dirty="0" err="1">
                <a:solidFill>
                  <a:srgbClr val="FF0000"/>
                </a:solidFill>
                <a:effectLst/>
                <a:latin typeface="+mj-lt"/>
              </a:rPr>
              <a:t>các</a:t>
            </a:r>
            <a:r>
              <a:rPr lang="en-US" b="1" i="0" dirty="0">
                <a:solidFill>
                  <a:srgbClr val="FF0000"/>
                </a:solidFill>
                <a:effectLst/>
                <a:latin typeface="+mj-lt"/>
              </a:rPr>
              <a:t> </a:t>
            </a:r>
            <a:r>
              <a:rPr lang="en-US" b="1" i="0" dirty="0" err="1">
                <a:solidFill>
                  <a:srgbClr val="FF0000"/>
                </a:solidFill>
                <a:effectLst/>
                <a:latin typeface="+mj-lt"/>
              </a:rPr>
              <a:t>dân</a:t>
            </a:r>
            <a:r>
              <a:rPr lang="en-US" b="1" i="0" dirty="0">
                <a:solidFill>
                  <a:srgbClr val="FF0000"/>
                </a:solidFill>
                <a:effectLst/>
                <a:latin typeface="+mj-lt"/>
              </a:rPr>
              <a:t> </a:t>
            </a:r>
            <a:r>
              <a:rPr lang="en-US" b="1" i="0" dirty="0" err="1">
                <a:solidFill>
                  <a:srgbClr val="FF0000"/>
                </a:solidFill>
                <a:effectLst/>
                <a:latin typeface="+mj-lt"/>
              </a:rPr>
              <a:t>tộc</a:t>
            </a:r>
            <a:r>
              <a:rPr lang="en-US" b="1" i="0" dirty="0">
                <a:solidFill>
                  <a:srgbClr val="FF0000"/>
                </a:solidFill>
                <a:effectLst/>
                <a:latin typeface="+mj-lt"/>
              </a:rPr>
              <a:t> </a:t>
            </a:r>
            <a:r>
              <a:rPr lang="en-US" b="1" i="0" dirty="0" err="1">
                <a:solidFill>
                  <a:srgbClr val="FF0000"/>
                </a:solidFill>
                <a:effectLst/>
                <a:latin typeface="+mj-lt"/>
              </a:rPr>
              <a:t>khác</a:t>
            </a:r>
            <a:r>
              <a:rPr lang="en-US" b="1" i="0" dirty="0">
                <a:solidFill>
                  <a:srgbClr val="FF0000"/>
                </a:solidFill>
                <a:effectLst/>
                <a:latin typeface="+mj-lt"/>
              </a:rPr>
              <a:t> </a:t>
            </a:r>
            <a:r>
              <a:rPr lang="en-US" b="1" i="0" dirty="0" err="1">
                <a:solidFill>
                  <a:srgbClr val="FF0000"/>
                </a:solidFill>
                <a:effectLst/>
                <a:latin typeface="+mj-lt"/>
              </a:rPr>
              <a:t>là</a:t>
            </a:r>
            <a:r>
              <a:rPr lang="en-US" b="1" i="0" dirty="0">
                <a:solidFill>
                  <a:srgbClr val="FF0000"/>
                </a:solidFill>
                <a:effectLst/>
                <a:latin typeface="+mj-lt"/>
              </a:rPr>
              <a:t> </a:t>
            </a:r>
            <a:r>
              <a:rPr lang="en-US" b="1" i="0" dirty="0" err="1">
                <a:solidFill>
                  <a:srgbClr val="FF0000"/>
                </a:solidFill>
                <a:effectLst/>
                <a:latin typeface="+mj-lt"/>
              </a:rPr>
              <a:t>biểu</a:t>
            </a:r>
            <a:r>
              <a:rPr lang="en-US" b="1" i="0" dirty="0">
                <a:solidFill>
                  <a:srgbClr val="FF0000"/>
                </a:solidFill>
                <a:effectLst/>
                <a:latin typeface="+mj-lt"/>
              </a:rPr>
              <a:t> </a:t>
            </a:r>
            <a:r>
              <a:rPr lang="en-US" b="1" i="0" dirty="0" err="1">
                <a:solidFill>
                  <a:srgbClr val="FF0000"/>
                </a:solidFill>
                <a:effectLst/>
                <a:latin typeface="+mj-lt"/>
              </a:rPr>
              <a:t>hiện</a:t>
            </a:r>
            <a:r>
              <a:rPr lang="en-US" b="1" i="0" dirty="0">
                <a:solidFill>
                  <a:srgbClr val="FF0000"/>
                </a:solidFill>
                <a:effectLst/>
                <a:latin typeface="+mj-lt"/>
              </a:rPr>
              <a:t> </a:t>
            </a:r>
            <a:r>
              <a:rPr lang="en-US" b="1" i="0" dirty="0" err="1">
                <a:solidFill>
                  <a:srgbClr val="FF0000"/>
                </a:solidFill>
                <a:effectLst/>
                <a:latin typeface="+mj-lt"/>
              </a:rPr>
              <a:t>của</a:t>
            </a:r>
            <a:r>
              <a:rPr lang="en-US" b="1" i="0" dirty="0">
                <a:solidFill>
                  <a:srgbClr val="FF0000"/>
                </a:solidFill>
                <a:effectLst/>
                <a:latin typeface="+mj-lt"/>
              </a:rPr>
              <a:t> </a:t>
            </a:r>
            <a:r>
              <a:rPr lang="en-US" sz="2000" b="1" dirty="0">
                <a:solidFill>
                  <a:srgbClr val="FF0000"/>
                </a:solidFill>
                <a:latin typeface="+mj-lt"/>
                <a:cs typeface="Arial" panose="020B0604020202020204" pitchFamily="34" charset="0"/>
              </a:rPr>
              <a:t> </a:t>
            </a:r>
          </a:p>
        </p:txBody>
      </p:sp>
    </p:spTree>
    <p:custDataLst>
      <p:tags r:id="rId1"/>
    </p:custDataLst>
    <p:extLst>
      <p:ext uri="{BB962C8B-B14F-4D97-AF65-F5344CB8AC3E}">
        <p14:creationId xmlns:p14="http://schemas.microsoft.com/office/powerpoint/2010/main" val="677306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4724400" y="4152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9" y="4114800"/>
            <a:ext cx="2364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Tôn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trọng</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1381246" y="4168465"/>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Bảo</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vệ</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Đồng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hóa</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Kỳ</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thị</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074821" y="2948220"/>
            <a:ext cx="6994358"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hỏi</a:t>
            </a:r>
            <a:r>
              <a:rPr lang="en-US" sz="2000" b="1" dirty="0">
                <a:solidFill>
                  <a:srgbClr val="FF0000"/>
                </a:solidFill>
                <a:latin typeface="Arial" panose="020B0604020202020204" pitchFamily="34" charset="0"/>
                <a:cs typeface="Arial" panose="020B0604020202020204" pitchFamily="34" charset="0"/>
              </a:rPr>
              <a:t> 3: </a:t>
            </a:r>
            <a:r>
              <a:rPr lang="en-US" sz="2000" b="1" dirty="0" err="1">
                <a:solidFill>
                  <a:srgbClr val="FF0000"/>
                </a:solidFill>
                <a:latin typeface="Arial" panose="020B0604020202020204" pitchFamily="34" charset="0"/>
                <a:cs typeface="Arial" panose="020B0604020202020204" pitchFamily="34" charset="0"/>
              </a:rPr>
              <a:t>Pháp</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luật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có</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trách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nhiệm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gì</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với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văn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hóa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dân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tộc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khác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nhau</a:t>
            </a:r>
            <a:r>
              <a:rPr lang="en-US" sz="2000" b="1" dirty="0">
                <a:solidFill>
                  <a:srgbClr val="FF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50897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4759743" y="4933903"/>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9" y="4114800"/>
            <a:ext cx="2364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Phụ</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thuộc</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1381246" y="4168465"/>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Tương</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đồng</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Đơn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độc</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Đa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dạng</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56483" y="41910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074821" y="2908354"/>
            <a:ext cx="6994358"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hỏi</a:t>
            </a:r>
            <a:r>
              <a:rPr lang="en-US" sz="2000" b="1" dirty="0">
                <a:solidFill>
                  <a:srgbClr val="FF0000"/>
                </a:solidFill>
                <a:latin typeface="Arial" panose="020B0604020202020204" pitchFamily="34" charset="0"/>
                <a:cs typeface="Arial" panose="020B0604020202020204" pitchFamily="34" charset="0"/>
              </a:rPr>
              <a:t> 4: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dân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tộc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khác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nhau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trong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nước</a:t>
            </a:r>
            <a:r>
              <a:rPr lang="en-US" sz="2000" b="1" dirty="0">
                <a:solidFill>
                  <a:srgbClr val="FF0000"/>
                </a:solidFill>
                <a:latin typeface="Arial" panose="020B0604020202020204" pitchFamily="34" charset="0"/>
                <a:cs typeface="Arial" panose="020B0604020202020204" pitchFamily="34" charset="0"/>
              </a:rPr>
              <a:t> hay </a:t>
            </a:r>
            <a:r>
              <a:rPr lang="en-US" sz="2000" b="1" dirty="0" err="1">
                <a:solidFill>
                  <a:srgbClr val="FF0000"/>
                </a:solidFill>
                <a:latin typeface="Arial" panose="020B0604020202020204" pitchFamily="34" charset="0"/>
                <a:cs typeface="Arial" panose="020B0604020202020204" pitchFamily="34" charset="0"/>
              </a:rPr>
              <a:t>giữa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quốc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gia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có</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yếu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tố</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nào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sau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đây</a:t>
            </a:r>
            <a:r>
              <a:rPr lang="en-US" sz="2000" b="1" dirty="0">
                <a:solidFill>
                  <a:srgbClr val="FF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223727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1371600" y="41910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9" y="4114800"/>
            <a:ext cx="2364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Lên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án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phê</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phán</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4724400" y="4176486"/>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Kì</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thị</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văn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hóa</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Tìm</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hiểu</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văn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hóa</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Không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quan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tâm</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227221" y="2949714"/>
            <a:ext cx="6994358"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hỏi</a:t>
            </a:r>
            <a:r>
              <a:rPr lang="en-US" sz="2000" b="1" dirty="0">
                <a:solidFill>
                  <a:srgbClr val="FF0000"/>
                </a:solidFill>
                <a:latin typeface="Arial" panose="020B0604020202020204" pitchFamily="34" charset="0"/>
                <a:cs typeface="Arial" panose="020B0604020202020204" pitchFamily="34" charset="0"/>
              </a:rPr>
              <a:t> 5: </a:t>
            </a:r>
            <a:r>
              <a:rPr lang="en-US" sz="2000" b="1" dirty="0" err="1">
                <a:solidFill>
                  <a:srgbClr val="FF0000"/>
                </a:solidFill>
                <a:latin typeface="Arial" panose="020B0604020202020204" pitchFamily="34" charset="0"/>
                <a:cs typeface="Arial" panose="020B0604020202020204" pitchFamily="34" charset="0"/>
              </a:rPr>
              <a:t>Học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sinh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làm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gì</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để</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bảo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vệ</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tôn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trọn</a:t>
            </a:r>
            <a:r>
              <a:rPr lang="en-US" b="1" dirty="0" err="1">
                <a:solidFill>
                  <a:srgbClr val="FF0000"/>
                </a:solidFill>
                <a:latin typeface="Arial" panose="020B0604020202020204" pitchFamily="34" charset="0"/>
                <a:cs typeface="Arial" panose="020B0604020202020204" pitchFamily="34" charset="0"/>
              </a:rPr>
              <a:t>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văn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hóa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các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dân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tộc</a:t>
            </a:r>
            <a:r>
              <a:rPr lang="en-US" b="1" dirty="0">
                <a:solidFill>
                  <a:srgbClr val="FF0000"/>
                </a:solidFill>
                <a:latin typeface="Arial" panose="020B0604020202020204" pitchFamily="34" charset="0"/>
                <a:cs typeface="Arial" panose="020B0604020202020204" pitchFamily="34" charset="0"/>
              </a:rPr>
              <a:t>?</a:t>
            </a:r>
            <a:r>
              <a:rPr lang="en-US" sz="2000" b="1" dirty="0">
                <a:solidFill>
                  <a:srgbClr val="FF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411068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D711-7FE0-3081-ADA4-A92C5F1C9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extBox 4">
            <a:extLst>
              <a:ext uri="{FF2B5EF4-FFF2-40B4-BE49-F238E27FC236}">
                <a16:creationId xmlns:a16="http://schemas.microsoft.com/office/drawing/2014/main" id="{795C5671-BBE3-05F2-690A-8481E8D36F00}"/>
              </a:ext>
            </a:extLst>
          </p:cNvPr>
          <p:cNvSpPr txBox="1"/>
          <p:nvPr/>
        </p:nvSpPr>
        <p:spPr>
          <a:xfrm>
            <a:off x="2149643" y="2630905"/>
            <a:ext cx="4411578" cy="1951496"/>
          </a:xfrm>
          <a:prstGeom prst="rect">
            <a:avLst/>
          </a:prstGeom>
          <a:noFill/>
        </p:spPr>
        <p:txBody>
          <a:bodyPr wrap="square" rtlCol="0">
            <a:spAutoFit/>
          </a:bodyPr>
          <a:lstStyle/>
          <a:p>
            <a:pPr algn="ctr">
              <a:lnSpc>
                <a:spcPct val="150000"/>
              </a:lnSpc>
            </a:pPr>
            <a:r>
              <a:rPr lang="en-US" sz="2800" b="1">
                <a:solidFill>
                  <a:srgbClr val="FFFF00"/>
                </a:solidFill>
                <a:latin typeface="Arial" panose="020B0604020202020204" pitchFamily="34" charset="0"/>
                <a:cs typeface="Arial" panose="020B0604020202020204" pitchFamily="34" charset="0"/>
              </a:rPr>
              <a:t>CHÚC MỪNG BẠN ĐÃ HOÀN THÀNH CHUYẾN DU LỊCH LÝ THÚ!</a:t>
            </a:r>
          </a:p>
        </p:txBody>
      </p:sp>
    </p:spTree>
    <p:custDataLst>
      <p:tags r:id="rId1"/>
    </p:custDataLst>
    <p:extLst>
      <p:ext uri="{BB962C8B-B14F-4D97-AF65-F5344CB8AC3E}">
        <p14:creationId xmlns:p14="http://schemas.microsoft.com/office/powerpoint/2010/main" val="1369957147"/>
      </p:ext>
    </p:extLst>
  </p:cSld>
  <p:clrMapOvr>
    <a:masterClrMapping/>
  </p:clrMapOvr>
  <mc:AlternateContent xmlns:mc="http://schemas.openxmlformats.org/markup-compatibility/2006" xmlns:p14="http://schemas.microsoft.com/office/powerpoint/2010/main">
    <mc:Choice Requires="p14">
      <p:transition spd="slow" p14:dur="2000" advTm="16297"/>
    </mc:Choice>
    <mc:Fallback xmlns="">
      <p:transition spd="slow" advTm="16297"/>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23900"/>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F62FACA-D1CD-445D-8D10-948DA29E6B60}"/>
              </a:ext>
            </a:extLst>
          </p:cNvPr>
          <p:cNvPicPr>
            <a:picLocks noChangeAspect="1"/>
          </p:cNvPicPr>
          <p:nvPr/>
        </p:nvPicPr>
        <p:blipFill>
          <a:blip r:embed="rId5"/>
          <a:stretch>
            <a:fillRect/>
          </a:stretch>
        </p:blipFill>
        <p:spPr>
          <a:xfrm>
            <a:off x="26158" y="0"/>
            <a:ext cx="2180952" cy="704762"/>
          </a:xfrm>
          <a:prstGeom prst="rect">
            <a:avLst/>
          </a:prstGeom>
        </p:spPr>
      </p:pic>
      <p:sp>
        <p:nvSpPr>
          <p:cNvPr id="6" name="Frame 5">
            <a:extLst>
              <a:ext uri="{FF2B5EF4-FFF2-40B4-BE49-F238E27FC236}">
                <a16:creationId xmlns:a16="http://schemas.microsoft.com/office/drawing/2014/main" id="{4E834BB7-E52C-4461-AF95-AAA1EC3F2D02}"/>
              </a:ext>
            </a:extLst>
          </p:cNvPr>
          <p:cNvSpPr/>
          <p:nvPr/>
        </p:nvSpPr>
        <p:spPr bwMode="auto">
          <a:xfrm>
            <a:off x="161422" y="1199555"/>
            <a:ext cx="4258178" cy="1994976"/>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07000"/>
              </a:lnSpc>
              <a:spcAft>
                <a:spcPts val="800"/>
              </a:spcAft>
            </a:pPr>
            <a:r>
              <a:rPr lang="en-US" sz="2800" dirty="0">
                <a:solidFill>
                  <a:srgbClr val="0000FF"/>
                </a:solidFill>
                <a:ea typeface="Arial" panose="020B0604020202020204" pitchFamily="34" charset="0"/>
                <a:cs typeface="Arial" panose="020B0604020202020204" pitchFamily="34" charset="0"/>
              </a:rPr>
              <a:t>1. </a:t>
            </a:r>
            <a:r>
              <a:rPr lang="en-US" sz="2800" dirty="0" err="1">
                <a:solidFill>
                  <a:srgbClr val="0000FF"/>
                </a:solidFill>
                <a:ea typeface="Arial" panose="020B0604020202020204" pitchFamily="34" charset="0"/>
                <a:cs typeface="Arial" panose="020B0604020202020204" pitchFamily="34" charset="0"/>
              </a:rPr>
              <a:t>Em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hãy</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lựa</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chọn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nét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đặc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sắc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về</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văn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hoá</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của</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một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dân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tộc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trên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thế</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giới</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và</a:t>
            </a:r>
            <a:r>
              <a:rPr lang="en-US" sz="2800" dirty="0">
                <a:solidFill>
                  <a:srgbClr val="0000FF"/>
                </a:solidFill>
                <a:ea typeface="Arial" panose="020B0604020202020204" pitchFamily="34" charset="0"/>
                <a:cs typeface="Arial" panose="020B0604020202020204" pitchFamily="34" charset="0"/>
              </a:rPr>
              <a:t> chia </a:t>
            </a:r>
            <a:r>
              <a:rPr lang="en-US" sz="2800" dirty="0" err="1">
                <a:solidFill>
                  <a:srgbClr val="0000FF"/>
                </a:solidFill>
                <a:ea typeface="Arial" panose="020B0604020202020204" pitchFamily="34" charset="0"/>
                <a:cs typeface="Arial" panose="020B0604020202020204" pitchFamily="34" charset="0"/>
              </a:rPr>
              <a:t>sẻ</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với</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bạn</a:t>
            </a:r>
            <a:r>
              <a:rPr lang="en-US" sz="2800" dirty="0">
                <a:solidFill>
                  <a:srgbClr val="0000FF"/>
                </a:solidFill>
                <a:ea typeface="Arial" panose="020B0604020202020204" pitchFamily="34" charset="0"/>
                <a:cs typeface="Arial" panose="020B0604020202020204" pitchFamily="34" charset="0"/>
              </a:rPr>
              <a:t>. </a:t>
            </a:r>
          </a:p>
        </p:txBody>
      </p:sp>
      <p:sp>
        <p:nvSpPr>
          <p:cNvPr id="7" name="Frame 6">
            <a:extLst>
              <a:ext uri="{FF2B5EF4-FFF2-40B4-BE49-F238E27FC236}">
                <a16:creationId xmlns:a16="http://schemas.microsoft.com/office/drawing/2014/main" id="{065252BF-E1D9-4D95-A587-0D8AA3902E3C}"/>
              </a:ext>
            </a:extLst>
          </p:cNvPr>
          <p:cNvSpPr/>
          <p:nvPr/>
        </p:nvSpPr>
        <p:spPr bwMode="auto">
          <a:xfrm>
            <a:off x="4876800" y="1790700"/>
            <a:ext cx="4102366" cy="3444927"/>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07000"/>
              </a:lnSpc>
              <a:spcAft>
                <a:spcPts val="800"/>
              </a:spcAft>
            </a:pPr>
            <a:r>
              <a:rPr lang="en-US" sz="2800" dirty="0">
                <a:solidFill>
                  <a:srgbClr val="0000FF"/>
                </a:solidFill>
                <a:ea typeface="Arial" panose="020B0604020202020204" pitchFamily="34" charset="0"/>
                <a:cs typeface="Arial" panose="020B0604020202020204" pitchFamily="34" charset="0"/>
              </a:rPr>
              <a:t>2. </a:t>
            </a:r>
            <a:r>
              <a:rPr lang="en-US" sz="2800" dirty="0" err="1">
                <a:solidFill>
                  <a:srgbClr val="0000FF"/>
                </a:solidFill>
                <a:ea typeface="Arial" panose="020B0604020202020204" pitchFamily="34" charset="0"/>
                <a:cs typeface="Arial" panose="020B0604020202020204" pitchFamily="34" charset="0"/>
              </a:rPr>
              <a:t>Em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hãy</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làm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việc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nhóm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để</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xây</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dựng</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một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tiểu</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phẩm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và</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sắm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vai</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trước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lớp</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nhằm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phê</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phán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những</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hành</a:t>
            </a:r>
            <a:r>
              <a:rPr lang="en-US" sz="2800" dirty="0">
                <a:solidFill>
                  <a:srgbClr val="0000FF"/>
                </a:solidFill>
                <a:ea typeface="Arial" panose="020B0604020202020204" pitchFamily="34" charset="0"/>
                <a:cs typeface="Arial" panose="020B0604020202020204" pitchFamily="34" charset="0"/>
              </a:rPr>
              <a:t> vi </a:t>
            </a:r>
            <a:r>
              <a:rPr lang="en-US" sz="2800" dirty="0" err="1">
                <a:solidFill>
                  <a:srgbClr val="0000FF"/>
                </a:solidFill>
                <a:ea typeface="Arial" panose="020B0604020202020204" pitchFamily="34" charset="0"/>
                <a:cs typeface="Arial" panose="020B0604020202020204" pitchFamily="34" charset="0"/>
              </a:rPr>
              <a:t>kì</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thị</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phân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biệt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chủng</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tộc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văn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hoá</a:t>
            </a:r>
            <a:r>
              <a:rPr lang="en-US" sz="2800" dirty="0">
                <a:solidFill>
                  <a:srgbClr val="0000FF"/>
                </a:solidFill>
                <a:ea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23101528"/>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20E547-C230-4D3C-98BB-C7EE4EAD5403}"/>
              </a:ext>
            </a:extLst>
          </p:cNvPr>
          <p:cNvPicPr>
            <a:picLocks noChangeAspect="1"/>
          </p:cNvPicPr>
          <p:nvPr/>
        </p:nvPicPr>
        <p:blipFill>
          <a:blip r:embed="rId2"/>
          <a:stretch>
            <a:fillRect/>
          </a:stretch>
        </p:blipFill>
        <p:spPr>
          <a:xfrm>
            <a:off x="0" y="0"/>
            <a:ext cx="9144000" cy="5714999"/>
          </a:xfrm>
          <a:prstGeom prst="rect">
            <a:avLst/>
          </a:prstGeom>
        </p:spPr>
      </p:pic>
      <p:sp>
        <p:nvSpPr>
          <p:cNvPr id="9" name="文本框 15">
            <a:extLst>
              <a:ext uri="{FF2B5EF4-FFF2-40B4-BE49-F238E27FC236}">
                <a16:creationId xmlns:a16="http://schemas.microsoft.com/office/drawing/2014/main" id="{8AAF0FA7-D6F4-42AB-9A34-CA8A3E55ED9B}"/>
              </a:ext>
            </a:extLst>
          </p:cNvPr>
          <p:cNvSpPr txBox="1"/>
          <p:nvPr/>
        </p:nvSpPr>
        <p:spPr>
          <a:xfrm>
            <a:off x="3581400" y="1181100"/>
            <a:ext cx="1863011" cy="830997"/>
          </a:xfrm>
          <a:prstGeom prst="rect">
            <a:avLst/>
          </a:prstGeom>
          <a:noFill/>
        </p:spPr>
        <p:txBody>
          <a:bodyPr wrap="none" rtlCol="0">
            <a:spAutoFit/>
          </a:bodyPr>
          <a:lstStyle/>
          <a:p>
            <a:r>
              <a:rPr lang="en-US" altLang="zh-CN" sz="4800" b="1" dirty="0" err="1">
                <a:solidFill>
                  <a:srgbClr val="0000FF"/>
                </a:solidFill>
                <a:latin typeface="+mj-lt"/>
                <a:ea typeface="inpin heiti" panose="00000500000000000000" pitchFamily="2" charset="-122"/>
                <a:sym typeface="inpin heiti" panose="00000500000000000000" pitchFamily="2" charset="-122"/>
              </a:rPr>
              <a:t>Bài</a:t>
            </a:r>
            <a:r>
              <a:rPr lang="en-US" altLang="zh-CN" sz="4800" b="1" dirty="0">
                <a:solidFill>
                  <a:srgbClr val="0000FF"/>
                </a:solidFill>
                <a:latin typeface="+mj-lt"/>
                <a:ea typeface="inpin heiti" panose="00000500000000000000" pitchFamily="2" charset="-122"/>
                <a:sym typeface="inpin heiti" panose="00000500000000000000" pitchFamily="2" charset="-122"/>
              </a:rPr>
              <a:t> 2:</a:t>
            </a:r>
          </a:p>
        </p:txBody>
      </p:sp>
      <p:sp>
        <p:nvSpPr>
          <p:cNvPr id="10" name="文本框 15">
            <a:extLst>
              <a:ext uri="{FF2B5EF4-FFF2-40B4-BE49-F238E27FC236}">
                <a16:creationId xmlns:a16="http://schemas.microsoft.com/office/drawing/2014/main" id="{608DB44E-982B-478D-8398-DB5B1B761553}"/>
              </a:ext>
            </a:extLst>
          </p:cNvPr>
          <p:cNvSpPr txBox="1"/>
          <p:nvPr/>
        </p:nvSpPr>
        <p:spPr>
          <a:xfrm>
            <a:off x="658873" y="2300645"/>
            <a:ext cx="7451584" cy="1785104"/>
          </a:xfrm>
          <a:prstGeom prst="rect">
            <a:avLst/>
          </a:prstGeom>
          <a:noFill/>
        </p:spPr>
        <p:txBody>
          <a:bodyPr wrap="square" rtlCol="0">
            <a:spAutoFit/>
          </a:bodyPr>
          <a:lstStyle/>
          <a:p>
            <a:pPr algn="ctr"/>
            <a:r>
              <a:rPr lang="en-US" sz="4400" b="1" dirty="0">
                <a:ln w="19050">
                  <a:solidFill>
                    <a:srgbClr val="FFFF00"/>
                  </a:solidFill>
                </a:ln>
                <a:solidFill>
                  <a:srgbClr val="FF0000"/>
                </a:solidFill>
                <a:effectLst>
                  <a:outerShdw blurRad="38100" dist="25400" dir="5400000" algn="ctr" rotWithShape="0">
                    <a:srgbClr val="6E747A">
                      <a:alpha val="43000"/>
                    </a:srgbClr>
                  </a:outerShdw>
                </a:effectLst>
                <a:latin typeface="+mj-lt"/>
              </a:rPr>
              <a:t>TÔN TRỌNG SỰ ĐA DẠNG </a:t>
            </a:r>
          </a:p>
          <a:p>
            <a:pPr algn="ctr"/>
            <a:r>
              <a:rPr lang="en-US" sz="4400" b="1" dirty="0">
                <a:ln w="19050">
                  <a:solidFill>
                    <a:srgbClr val="FFFF00"/>
                  </a:solidFill>
                </a:ln>
                <a:solidFill>
                  <a:srgbClr val="FF0000"/>
                </a:solidFill>
                <a:effectLst>
                  <a:outerShdw blurRad="38100" dist="25400" dir="5400000" algn="ctr" rotWithShape="0">
                    <a:srgbClr val="6E747A">
                      <a:alpha val="43000"/>
                    </a:srgbClr>
                  </a:outerShdw>
                </a:effectLst>
                <a:latin typeface="+mj-lt"/>
              </a:rPr>
              <a:t>CỦA CÁC DÂN TỘC</a:t>
            </a:r>
          </a:p>
        </p:txBody>
      </p:sp>
    </p:spTree>
    <p:extLst>
      <p:ext uri="{BB962C8B-B14F-4D97-AF65-F5344CB8AC3E}">
        <p14:creationId xmlns:p14="http://schemas.microsoft.com/office/powerpoint/2010/main" val="3718027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400" b="1" dirty="0" err="1">
                <a:solidFill>
                  <a:srgbClr val="0000CC"/>
                </a:solidFill>
                <a:latin typeface="+mj-lt"/>
              </a:rPr>
              <a:t>Chuẩn</a:t>
            </a:r>
            <a:r>
              <a:rPr lang="en-US" sz="2400" b="1" dirty="0">
                <a:solidFill>
                  <a:srgbClr val="0000CC"/>
                </a:solidFill>
                <a:latin typeface="+mj-lt"/>
              </a:rPr>
              <a:t> </a:t>
            </a:r>
            <a:r>
              <a:rPr lang="en-US" sz="2400" b="1" dirty="0" err="1">
                <a:solidFill>
                  <a:srgbClr val="0000CC"/>
                </a:solidFill>
                <a:latin typeface="+mj-lt"/>
              </a:rPr>
              <a:t>bị</a:t>
            </a:r>
            <a:r>
              <a:rPr lang="en-US" sz="2400" b="1" dirty="0">
                <a:solidFill>
                  <a:srgbClr val="0000CC"/>
                </a:solidFill>
                <a:latin typeface="+mj-lt"/>
              </a:rPr>
              <a:t> </a:t>
            </a:r>
            <a:r>
              <a:rPr lang="en-US" sz="2400" b="1" dirty="0" err="1">
                <a:solidFill>
                  <a:srgbClr val="0000CC"/>
                </a:solidFill>
                <a:latin typeface="+mj-lt"/>
              </a:rPr>
              <a:t>nội</a:t>
            </a:r>
            <a:r>
              <a:rPr lang="en-US" sz="2400" b="1" dirty="0">
                <a:solidFill>
                  <a:srgbClr val="0000CC"/>
                </a:solidFill>
                <a:latin typeface="+mj-lt"/>
              </a:rPr>
              <a:t> dung </a:t>
            </a:r>
            <a:r>
              <a:rPr lang="en-US" sz="2400" b="1" dirty="0" err="1">
                <a:solidFill>
                  <a:srgbClr val="0000CC"/>
                </a:solidFill>
                <a:latin typeface="+mj-lt"/>
              </a:rPr>
              <a:t>bài</a:t>
            </a:r>
            <a:r>
              <a:rPr lang="en-US" sz="2400" b="1" dirty="0">
                <a:solidFill>
                  <a:srgbClr val="0000CC"/>
                </a:solidFill>
                <a:latin typeface="+mj-lt"/>
              </a:rPr>
              <a:t> </a:t>
            </a:r>
            <a:r>
              <a:rPr lang="en-US" sz="2400" b="1" dirty="0" err="1">
                <a:solidFill>
                  <a:srgbClr val="0000CC"/>
                </a:solidFill>
                <a:latin typeface="+mj-lt"/>
              </a:rPr>
              <a:t>sau</a:t>
            </a:r>
            <a:endParaRPr lang="en-US" sz="24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err="1">
                <a:solidFill>
                  <a:srgbClr val="0000CC"/>
                </a:solidFill>
                <a:latin typeface="+mj-lt"/>
                <a:ea typeface="Tahoma" panose="020B0604030504040204" pitchFamily="34" charset="0"/>
                <a:cs typeface="Tahoma" panose="020B0604030504040204" pitchFamily="34" charset="0"/>
              </a:rPr>
              <a:t>Hoàn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thành</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nội</a:t>
            </a:r>
            <a:r>
              <a:rPr lang="en-US" sz="2400" b="1" dirty="0">
                <a:solidFill>
                  <a:srgbClr val="0000CC"/>
                </a:solidFill>
                <a:latin typeface="+mj-lt"/>
                <a:ea typeface="Tahoma" panose="020B0604030504040204" pitchFamily="34" charset="0"/>
                <a:cs typeface="Tahoma" panose="020B0604030504040204" pitchFamily="34" charset="0"/>
              </a:rPr>
              <a:t> dung </a:t>
            </a:r>
            <a:r>
              <a:rPr lang="en-US" sz="2400" b="1" dirty="0" err="1">
                <a:solidFill>
                  <a:srgbClr val="0000CC"/>
                </a:solidFill>
                <a:latin typeface="+mj-lt"/>
                <a:ea typeface="Tahoma" panose="020B0604030504040204" pitchFamily="34" charset="0"/>
                <a:cs typeface="Tahoma" panose="020B0604030504040204" pitchFamily="34" charset="0"/>
              </a:rPr>
              <a:t>phần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vận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dụng</a:t>
            </a:r>
            <a:r>
              <a:rPr lang="en-US" sz="2400" b="1" dirty="0">
                <a:solidFill>
                  <a:srgbClr val="0000CC"/>
                </a:solidFill>
                <a:latin typeface="+mj-lt"/>
                <a:ea typeface="Tahoma" panose="020B0604030504040204" pitchFamily="34" charset="0"/>
                <a:cs typeface="Tahoma" panose="020B0604030504040204" pitchFamily="34" charset="0"/>
              </a:rPr>
              <a:t>.</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5"/>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4"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0"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
            <a:extLst>
              <a:ext uri="{FF2B5EF4-FFF2-40B4-BE49-F238E27FC236}">
                <a16:creationId xmlns:a16="http://schemas.microsoft.com/office/drawing/2014/main" id="{C9C55343-E87C-49C1-9EFB-C2D0A529C50F}"/>
              </a:ext>
            </a:extLst>
          </p:cNvPr>
          <p:cNvGrpSpPr/>
          <p:nvPr/>
        </p:nvGrpSpPr>
        <p:grpSpPr>
          <a:xfrm>
            <a:off x="42945" y="-99740"/>
            <a:ext cx="9144002" cy="5814740"/>
            <a:chOff x="-2" y="0"/>
            <a:chExt cx="12192002" cy="6869288"/>
          </a:xfrm>
        </p:grpSpPr>
        <p:pic>
          <p:nvPicPr>
            <p:cNvPr id="14" name="图片 13">
              <a:extLst>
                <a:ext uri="{FF2B5EF4-FFF2-40B4-BE49-F238E27FC236}">
                  <a16:creationId xmlns:a16="http://schemas.microsoft.com/office/drawing/2014/main" id="{EAFD0DC2-CA73-4F4C-9E12-F67FAD309489}"/>
                </a:ext>
              </a:extLst>
            </p:cNvPr>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15" name="组合 64">
              <a:extLst>
                <a:ext uri="{FF2B5EF4-FFF2-40B4-BE49-F238E27FC236}">
                  <a16:creationId xmlns:a16="http://schemas.microsoft.com/office/drawing/2014/main" id="{7275C780-306F-4D7D-BFF8-D0522638914A}"/>
                </a:ext>
              </a:extLst>
            </p:cNvPr>
            <p:cNvGrpSpPr/>
            <p:nvPr/>
          </p:nvGrpSpPr>
          <p:grpSpPr>
            <a:xfrm>
              <a:off x="-1" y="0"/>
              <a:ext cx="12192001" cy="698500"/>
              <a:chOff x="310412" y="0"/>
              <a:chExt cx="12416520" cy="698500"/>
            </a:xfrm>
          </p:grpSpPr>
          <p:pic>
            <p:nvPicPr>
              <p:cNvPr id="19" name="图片 56">
                <a:extLst>
                  <a:ext uri="{FF2B5EF4-FFF2-40B4-BE49-F238E27FC236}">
                    <a16:creationId xmlns:a16="http://schemas.microsoft.com/office/drawing/2014/main" id="{AA140FDC-115D-4D55-8124-764BB4A2CF1F}"/>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20" name="图片 63">
                <a:extLst>
                  <a:ext uri="{FF2B5EF4-FFF2-40B4-BE49-F238E27FC236}">
                    <a16:creationId xmlns:a16="http://schemas.microsoft.com/office/drawing/2014/main" id="{3F7BC164-62B4-47B3-B319-41DE4D9715DF}"/>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6" name="组合 65">
              <a:extLst>
                <a:ext uri="{FF2B5EF4-FFF2-40B4-BE49-F238E27FC236}">
                  <a16:creationId xmlns:a16="http://schemas.microsoft.com/office/drawing/2014/main" id="{EAA49D50-551F-4185-9D59-F867D13D3398}"/>
                </a:ext>
              </a:extLst>
            </p:cNvPr>
            <p:cNvGrpSpPr/>
            <p:nvPr/>
          </p:nvGrpSpPr>
          <p:grpSpPr>
            <a:xfrm flipV="1">
              <a:off x="-2" y="6083299"/>
              <a:ext cx="12192001" cy="774699"/>
              <a:chOff x="310412" y="0"/>
              <a:chExt cx="12416520" cy="698500"/>
            </a:xfrm>
          </p:grpSpPr>
          <p:pic>
            <p:nvPicPr>
              <p:cNvPr id="17" name="图片 66">
                <a:extLst>
                  <a:ext uri="{FF2B5EF4-FFF2-40B4-BE49-F238E27FC236}">
                    <a16:creationId xmlns:a16="http://schemas.microsoft.com/office/drawing/2014/main" id="{76D063A4-9B90-40D9-9082-F3232E799654}"/>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8" name="图片 67">
                <a:extLst>
                  <a:ext uri="{FF2B5EF4-FFF2-40B4-BE49-F238E27FC236}">
                    <a16:creationId xmlns:a16="http://schemas.microsoft.com/office/drawing/2014/main" id="{69D60283-21AA-4C66-8D7D-913A140D0377}"/>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21" name="组合 4">
            <a:extLst>
              <a:ext uri="{FF2B5EF4-FFF2-40B4-BE49-F238E27FC236}">
                <a16:creationId xmlns:a16="http://schemas.microsoft.com/office/drawing/2014/main" id="{F43BB014-0D84-47FD-B678-06013DB90B3D}"/>
              </a:ext>
            </a:extLst>
          </p:cNvPr>
          <p:cNvGrpSpPr/>
          <p:nvPr/>
        </p:nvGrpSpPr>
        <p:grpSpPr>
          <a:xfrm>
            <a:off x="228601" y="0"/>
            <a:ext cx="8915400" cy="5260285"/>
            <a:chOff x="0" y="873895"/>
            <a:chExt cx="12191999" cy="5596753"/>
          </a:xfrm>
        </p:grpSpPr>
        <p:pic>
          <p:nvPicPr>
            <p:cNvPr id="22" name="图片 69">
              <a:extLst>
                <a:ext uri="{FF2B5EF4-FFF2-40B4-BE49-F238E27FC236}">
                  <a16:creationId xmlns:a16="http://schemas.microsoft.com/office/drawing/2014/main" id="{E597B6B8-A3A3-4B0B-8BB1-4AB5690ECD47}"/>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23" name="图片 73">
              <a:extLst>
                <a:ext uri="{FF2B5EF4-FFF2-40B4-BE49-F238E27FC236}">
                  <a16:creationId xmlns:a16="http://schemas.microsoft.com/office/drawing/2014/main" id="{D726FCDD-9120-4520-A592-ACFB08537349}"/>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2" name="图片 80"/>
          <p:cNvPicPr>
            <a:picLocks noChangeAspect="1"/>
          </p:cNvPicPr>
          <p:nvPr/>
        </p:nvPicPr>
        <p:blipFill rotWithShape="1">
          <a:blip r:embed="rId6">
            <a:extLst>
              <a:ext uri="{28A0092B-C50C-407E-A947-70E740481C1C}">
                <a14:useLocalDpi xmlns:a14="http://schemas.microsoft.com/office/drawing/2010/main" val="0"/>
              </a:ext>
            </a:extLst>
          </a:blip>
          <a:srcRect l="27480" t="30888" r="28920" b="34845"/>
          <a:stretch>
            <a:fillRect/>
          </a:stretch>
        </p:blipFill>
        <p:spPr>
          <a:xfrm>
            <a:off x="2721153" y="618791"/>
            <a:ext cx="3623800" cy="3797513"/>
          </a:xfrm>
          <a:prstGeom prst="rect">
            <a:avLst/>
          </a:prstGeom>
        </p:spPr>
      </p:pic>
      <p:pic>
        <p:nvPicPr>
          <p:cNvPr id="3" name="图片 87"/>
          <p:cNvPicPr>
            <a:picLocks noChangeAspect="1"/>
          </p:cNvPicPr>
          <p:nvPr/>
        </p:nvPicPr>
        <p:blipFill rotWithShape="1">
          <a:blip r:embed="rId7" cstate="print">
            <a:extLst>
              <a:ext uri="{28A0092B-C50C-407E-A947-70E740481C1C}">
                <a14:useLocalDpi xmlns:a14="http://schemas.microsoft.com/office/drawing/2010/main" val="0"/>
              </a:ext>
            </a:extLst>
          </a:blip>
          <a:srcRect l="34388" t="40698" r="16230" b="32080"/>
          <a:stretch>
            <a:fillRect/>
          </a:stretch>
        </p:blipFill>
        <p:spPr>
          <a:xfrm rot="20605818">
            <a:off x="3986878" y="2694504"/>
            <a:ext cx="3244430" cy="2384654"/>
          </a:xfrm>
          <a:prstGeom prst="rect">
            <a:avLst/>
          </a:prstGeom>
        </p:spPr>
      </p:pic>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a:fillRect/>
          </a:stretch>
        </p:blipFill>
        <p:spPr>
          <a:xfrm>
            <a:off x="447876" y="146521"/>
            <a:ext cx="885625" cy="2227475"/>
          </a:xfrm>
          <a:prstGeom prst="rect">
            <a:avLst/>
          </a:prstGeom>
        </p:spPr>
      </p:pic>
      <p:pic>
        <p:nvPicPr>
          <p:cNvPr id="85" name="图片 84"/>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a:fillRect/>
          </a:stretch>
        </p:blipFill>
        <p:spPr>
          <a:xfrm>
            <a:off x="822760" y="99740"/>
            <a:ext cx="1241966" cy="3123726"/>
          </a:xfrm>
          <a:prstGeom prst="rect">
            <a:avLst/>
          </a:prstGeom>
        </p:spPr>
      </p:pic>
      <p:pic>
        <p:nvPicPr>
          <p:cNvPr id="92" name="图片 91"/>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6571733" y="3022026"/>
            <a:ext cx="2268774" cy="1141927"/>
          </a:xfrm>
          <a:prstGeom prst="rect">
            <a:avLst/>
          </a:prstGeom>
        </p:spPr>
      </p:pic>
      <p:pic>
        <p:nvPicPr>
          <p:cNvPr id="93" name="图片 92"/>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1274801" y="326157"/>
            <a:ext cx="2268774" cy="1141927"/>
          </a:xfrm>
          <a:prstGeom prst="rect">
            <a:avLst/>
          </a:prstGeom>
        </p:spPr>
      </p:pic>
      <p:pic>
        <p:nvPicPr>
          <p:cNvPr id="90" name="图片 89"/>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a:fillRect/>
          </a:stretch>
        </p:blipFill>
        <p:spPr>
          <a:xfrm>
            <a:off x="7121270" y="2828924"/>
            <a:ext cx="2238897" cy="2463795"/>
          </a:xfrm>
          <a:prstGeom prst="rect">
            <a:avLst/>
          </a:prstGeom>
        </p:spPr>
      </p:pic>
      <p:pic>
        <p:nvPicPr>
          <p:cNvPr id="96" name="图片 95"/>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6399917" y="3953044"/>
            <a:ext cx="2787030" cy="1141927"/>
          </a:xfrm>
          <a:prstGeom prst="rect">
            <a:avLst/>
          </a:prstGeom>
        </p:spPr>
      </p:pic>
      <p:pic>
        <p:nvPicPr>
          <p:cNvPr id="24" name="Picture 23"/>
          <p:cNvPicPr>
            <a:picLocks noChangeAspect="1"/>
          </p:cNvPicPr>
          <p:nvPr/>
        </p:nvPicPr>
        <p:blipFill>
          <a:blip r:embed="rId12"/>
          <a:stretch>
            <a:fillRect/>
          </a:stretch>
        </p:blipFill>
        <p:spPr>
          <a:xfrm>
            <a:off x="4111326" y="2760319"/>
            <a:ext cx="843455" cy="843455"/>
          </a:xfrm>
          <a:prstGeom prst="rect">
            <a:avLst/>
          </a:prstGeom>
        </p:spPr>
      </p:pic>
      <p:sp>
        <p:nvSpPr>
          <p:cNvPr id="25" name="TextBox 24"/>
          <p:cNvSpPr txBox="1"/>
          <p:nvPr/>
        </p:nvSpPr>
        <p:spPr>
          <a:xfrm>
            <a:off x="2439610" y="1904732"/>
            <a:ext cx="3960307" cy="646331"/>
          </a:xfrm>
          <a:prstGeom prst="rect">
            <a:avLst/>
          </a:prstGeom>
          <a:noFill/>
        </p:spPr>
        <p:txBody>
          <a:bodyPr wrap="square" rtlCol="0">
            <a:spAutoFit/>
          </a:bodyPr>
          <a:lstStyle/>
          <a:p>
            <a:pPr algn="ctr"/>
            <a:r>
              <a:rPr lang="en-US" sz="3600" b="1" dirty="0">
                <a:solidFill>
                  <a:srgbClr val="FF0000"/>
                </a:solidFill>
                <a:latin typeface="+mj-lt"/>
              </a:rPr>
              <a:t>KHÁM PHÁ</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696913" y="114300"/>
            <a:ext cx="7848600" cy="584775"/>
          </a:xfrm>
          <a:prstGeom prst="rect">
            <a:avLst/>
          </a:prstGeom>
          <a:noFill/>
        </p:spPr>
        <p:txBody>
          <a:bodyPr wrap="square" rtlCol="0">
            <a:spAutoFit/>
          </a:bodyPr>
          <a:lstStyle/>
          <a:p>
            <a:pPr algn="ctr"/>
            <a:r>
              <a:rPr lang="en-US" sz="3200" b="1" dirty="0" err="1">
                <a:solidFill>
                  <a:srgbClr val="FFFF00"/>
                </a:solidFill>
                <a:latin typeface="+mj-lt"/>
              </a:rPr>
              <a:t>Tôn</a:t>
            </a:r>
            <a:r>
              <a:rPr lang="en-US" sz="3200" b="1" dirty="0">
                <a:solidFill>
                  <a:srgbClr val="FFFF00"/>
                </a:solidFill>
                <a:latin typeface="+mj-lt"/>
              </a:rPr>
              <a:t> </a:t>
            </a:r>
            <a:r>
              <a:rPr lang="en-US" sz="3200" b="1" dirty="0" err="1">
                <a:solidFill>
                  <a:srgbClr val="FFFF00"/>
                </a:solidFill>
                <a:latin typeface="+mj-lt"/>
              </a:rPr>
              <a:t>trọng</a:t>
            </a:r>
            <a:r>
              <a:rPr lang="en-US" sz="3200" b="1" dirty="0">
                <a:solidFill>
                  <a:srgbClr val="FFFF00"/>
                </a:solidFill>
                <a:latin typeface="+mj-lt"/>
              </a:rPr>
              <a:t> </a:t>
            </a:r>
            <a:r>
              <a:rPr lang="en-US" sz="3200" b="1" dirty="0" err="1">
                <a:solidFill>
                  <a:srgbClr val="FFFF00"/>
                </a:solidFill>
                <a:latin typeface="+mj-lt"/>
              </a:rPr>
              <a:t>sự</a:t>
            </a:r>
            <a:r>
              <a:rPr lang="en-US" sz="3200" b="1" dirty="0">
                <a:solidFill>
                  <a:srgbClr val="FFFF00"/>
                </a:solidFill>
                <a:latin typeface="+mj-lt"/>
              </a:rPr>
              <a:t> </a:t>
            </a:r>
            <a:r>
              <a:rPr lang="en-US" sz="3200" b="1" dirty="0" err="1">
                <a:solidFill>
                  <a:srgbClr val="FFFF00"/>
                </a:solidFill>
                <a:latin typeface="+mj-lt"/>
              </a:rPr>
              <a:t>đa</a:t>
            </a:r>
            <a:r>
              <a:rPr lang="en-US" sz="3200" b="1" dirty="0">
                <a:solidFill>
                  <a:srgbClr val="FFFF00"/>
                </a:solidFill>
                <a:latin typeface="+mj-lt"/>
              </a:rPr>
              <a:t> </a:t>
            </a:r>
            <a:r>
              <a:rPr lang="en-US" sz="3200" b="1" dirty="0" err="1">
                <a:solidFill>
                  <a:srgbClr val="FFFF00"/>
                </a:solidFill>
                <a:latin typeface="+mj-lt"/>
              </a:rPr>
              <a:t>dạng</a:t>
            </a:r>
            <a:r>
              <a:rPr lang="en-US" sz="3200" b="1" dirty="0">
                <a:solidFill>
                  <a:srgbClr val="FFFF00"/>
                </a:solidFill>
                <a:latin typeface="+mj-lt"/>
              </a:rPr>
              <a:t> </a:t>
            </a:r>
            <a:r>
              <a:rPr lang="en-US" sz="3200" b="1" dirty="0" err="1">
                <a:solidFill>
                  <a:srgbClr val="FFFF00"/>
                </a:solidFill>
                <a:latin typeface="+mj-lt"/>
              </a:rPr>
              <a:t>của</a:t>
            </a:r>
            <a:r>
              <a:rPr lang="en-US" sz="3200" b="1" dirty="0">
                <a:solidFill>
                  <a:srgbClr val="FFFF00"/>
                </a:solidFill>
                <a:latin typeface="+mj-lt"/>
              </a:rPr>
              <a:t> </a:t>
            </a:r>
            <a:r>
              <a:rPr lang="en-US" sz="3200" b="1" dirty="0" err="1">
                <a:solidFill>
                  <a:srgbClr val="FFFF00"/>
                </a:solidFill>
                <a:latin typeface="+mj-lt"/>
              </a:rPr>
              <a:t>các</a:t>
            </a:r>
            <a:r>
              <a:rPr lang="en-US" sz="3200" b="1" dirty="0">
                <a:solidFill>
                  <a:srgbClr val="FFFF00"/>
                </a:solidFill>
                <a:latin typeface="+mj-lt"/>
              </a:rPr>
              <a:t> </a:t>
            </a:r>
            <a:r>
              <a:rPr lang="en-US" sz="3200" b="1" dirty="0" err="1">
                <a:solidFill>
                  <a:srgbClr val="FFFF00"/>
                </a:solidFill>
                <a:latin typeface="+mj-lt"/>
              </a:rPr>
              <a:t>dân</a:t>
            </a:r>
            <a:r>
              <a:rPr lang="en-US" sz="3200" b="1" dirty="0">
                <a:solidFill>
                  <a:srgbClr val="FFFF00"/>
                </a:solidFill>
                <a:latin typeface="+mj-lt"/>
              </a:rPr>
              <a:t> </a:t>
            </a:r>
            <a:r>
              <a:rPr lang="en-US" sz="3200" b="1" dirty="0" err="1">
                <a:solidFill>
                  <a:srgbClr val="FFFF00"/>
                </a:solidFill>
                <a:latin typeface="+mj-lt"/>
              </a:rPr>
              <a:t>tộc</a:t>
            </a:r>
            <a:endParaRPr lang="en-US" sz="3200" b="1" dirty="0">
              <a:solidFill>
                <a:srgbClr val="FFFF00"/>
              </a:solidFill>
              <a:latin typeface="+mj-lt"/>
            </a:endParaRPr>
          </a:p>
        </p:txBody>
      </p:sp>
      <p:sp>
        <p:nvSpPr>
          <p:cNvPr id="3" name="TextBox 2">
            <a:extLst>
              <a:ext uri="{FF2B5EF4-FFF2-40B4-BE49-F238E27FC236}">
                <a16:creationId xmlns:a16="http://schemas.microsoft.com/office/drawing/2014/main" id="{4A714810-F924-4DE3-9233-0A40681FA2E5}"/>
              </a:ext>
            </a:extLst>
          </p:cNvPr>
          <p:cNvSpPr txBox="1"/>
          <p:nvPr/>
        </p:nvSpPr>
        <p:spPr>
          <a:xfrm>
            <a:off x="152400" y="1485900"/>
            <a:ext cx="8839200"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pic>
        <p:nvPicPr>
          <p:cNvPr id="6" name="Picture 5">
            <a:extLst>
              <a:ext uri="{FF2B5EF4-FFF2-40B4-BE49-F238E27FC236}">
                <a16:creationId xmlns:a16="http://schemas.microsoft.com/office/drawing/2014/main" id="{EAE36696-70C1-40DF-A29D-83741D561E90}"/>
              </a:ext>
            </a:extLst>
          </p:cNvPr>
          <p:cNvPicPr>
            <a:picLocks noChangeAspect="1"/>
          </p:cNvPicPr>
          <p:nvPr/>
        </p:nvPicPr>
        <p:blipFill>
          <a:blip r:embed="rId2"/>
          <a:stretch>
            <a:fillRect/>
          </a:stretch>
        </p:blipFill>
        <p:spPr>
          <a:xfrm>
            <a:off x="7087" y="822828"/>
            <a:ext cx="2659913" cy="663072"/>
          </a:xfrm>
          <a:prstGeom prst="rect">
            <a:avLst/>
          </a:prstGeom>
        </p:spPr>
      </p:pic>
      <p:pic>
        <p:nvPicPr>
          <p:cNvPr id="1026" name="Picture 2" descr="Lăng Chủ tịch Hồ Chí Minh: Nơi hội tụ tình cảm, khát vọng và niềm tin của  đồng bào cả nước">
            <a:extLst>
              <a:ext uri="{FF2B5EF4-FFF2-40B4-BE49-F238E27FC236}">
                <a16:creationId xmlns:a16="http://schemas.microsoft.com/office/drawing/2014/main" id="{D1A6E300-CBC5-44E1-9814-1DE8F05BEC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2552700"/>
            <a:ext cx="4281487" cy="3058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điều bạn chưa biết về tháp Eiffel ở Pháp - CafeLand.Vn">
            <a:extLst>
              <a:ext uri="{FF2B5EF4-FFF2-40B4-BE49-F238E27FC236}">
                <a16:creationId xmlns:a16="http://schemas.microsoft.com/office/drawing/2014/main" id="{609B896C-769E-4C90-9E15-64DA1420A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887" y="2552700"/>
            <a:ext cx="4633913" cy="305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981653"/>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7116"/>
        <p:cNvGrpSpPr/>
        <p:nvPr/>
      </p:nvGrpSpPr>
      <p:grpSpPr>
        <a:xfrm>
          <a:off x="0" y="0"/>
          <a:ext cx="0" cy="0"/>
          <a:chOff x="0" y="0"/>
          <a:chExt cx="0" cy="0"/>
        </a:xfrm>
      </p:grpSpPr>
      <p:pic>
        <p:nvPicPr>
          <p:cNvPr id="3" name="Picture 2">
            <a:extLst>
              <a:ext uri="{FF2B5EF4-FFF2-40B4-BE49-F238E27FC236}">
                <a16:creationId xmlns:a16="http://schemas.microsoft.com/office/drawing/2014/main" id="{8C959355-B84A-4E16-B3DD-7DCF3EBB545C}"/>
              </a:ext>
            </a:extLst>
          </p:cNvPr>
          <p:cNvPicPr>
            <a:picLocks noChangeAspect="1"/>
          </p:cNvPicPr>
          <p:nvPr/>
        </p:nvPicPr>
        <p:blipFill>
          <a:blip r:embed="rId5"/>
          <a:stretch>
            <a:fillRect/>
          </a:stretch>
        </p:blipFill>
        <p:spPr>
          <a:xfrm>
            <a:off x="-21999" y="-9880"/>
            <a:ext cx="9148275" cy="5724880"/>
          </a:xfrm>
          <a:prstGeom prst="rect">
            <a:avLst/>
          </a:prstGeom>
        </p:spPr>
      </p:pic>
      <p:sp>
        <p:nvSpPr>
          <p:cNvPr id="27132" name="Google Shape;27132;p53"/>
          <p:cNvSpPr/>
          <p:nvPr/>
        </p:nvSpPr>
        <p:spPr>
          <a:xfrm>
            <a:off x="2133600" y="1352437"/>
            <a:ext cx="653400" cy="653700"/>
          </a:xfrm>
          <a:prstGeom prst="ellipse">
            <a:avLst/>
          </a:pr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grpSp>
        <p:nvGrpSpPr>
          <p:cNvPr id="27133" name="Google Shape;27133;p53"/>
          <p:cNvGrpSpPr/>
          <p:nvPr/>
        </p:nvGrpSpPr>
        <p:grpSpPr>
          <a:xfrm>
            <a:off x="2274099" y="1561685"/>
            <a:ext cx="372400" cy="235205"/>
            <a:chOff x="2069053" y="2530928"/>
            <a:chExt cx="440762" cy="278382"/>
          </a:xfrm>
        </p:grpSpPr>
        <p:sp>
          <p:nvSpPr>
            <p:cNvPr id="27134" name="Google Shape;27134;p53"/>
            <p:cNvSpPr/>
            <p:nvPr/>
          </p:nvSpPr>
          <p:spPr>
            <a:xfrm>
              <a:off x="2073011" y="2606408"/>
              <a:ext cx="432865" cy="202903"/>
            </a:xfrm>
            <a:custGeom>
              <a:avLst/>
              <a:gdLst/>
              <a:ahLst/>
              <a:cxnLst/>
              <a:rect l="l" t="t" r="r" b="b"/>
              <a:pathLst>
                <a:path w="19580" h="9178" extrusionOk="0">
                  <a:moveTo>
                    <a:pt x="5871" y="2550"/>
                  </a:moveTo>
                  <a:lnTo>
                    <a:pt x="6826" y="3187"/>
                  </a:lnTo>
                  <a:lnTo>
                    <a:pt x="4530" y="6628"/>
                  </a:lnTo>
                  <a:lnTo>
                    <a:pt x="3577" y="5992"/>
                  </a:lnTo>
                  <a:lnTo>
                    <a:pt x="5871" y="2550"/>
                  </a:lnTo>
                  <a:close/>
                  <a:moveTo>
                    <a:pt x="10285" y="2550"/>
                  </a:moveTo>
                  <a:lnTo>
                    <a:pt x="11238" y="3187"/>
                  </a:lnTo>
                  <a:lnTo>
                    <a:pt x="8943" y="6628"/>
                  </a:lnTo>
                  <a:lnTo>
                    <a:pt x="7989" y="5992"/>
                  </a:lnTo>
                  <a:lnTo>
                    <a:pt x="10285" y="2550"/>
                  </a:lnTo>
                  <a:close/>
                  <a:moveTo>
                    <a:pt x="14696" y="2550"/>
                  </a:moveTo>
                  <a:lnTo>
                    <a:pt x="15651" y="3187"/>
                  </a:lnTo>
                  <a:lnTo>
                    <a:pt x="13355" y="6628"/>
                  </a:lnTo>
                  <a:lnTo>
                    <a:pt x="12400" y="5992"/>
                  </a:lnTo>
                  <a:lnTo>
                    <a:pt x="14696" y="2550"/>
                  </a:lnTo>
                  <a:close/>
                  <a:moveTo>
                    <a:pt x="6311" y="0"/>
                  </a:moveTo>
                  <a:cubicBezTo>
                    <a:pt x="4134" y="0"/>
                    <a:pt x="2009" y="1139"/>
                    <a:pt x="848" y="3152"/>
                  </a:cubicBezTo>
                  <a:cubicBezTo>
                    <a:pt x="293" y="4094"/>
                    <a:pt x="0" y="5186"/>
                    <a:pt x="0" y="6310"/>
                  </a:cubicBezTo>
                  <a:cubicBezTo>
                    <a:pt x="0" y="7891"/>
                    <a:pt x="1287" y="9178"/>
                    <a:pt x="2868" y="9178"/>
                  </a:cubicBezTo>
                  <a:lnTo>
                    <a:pt x="16711" y="9178"/>
                  </a:lnTo>
                  <a:cubicBezTo>
                    <a:pt x="18292" y="9178"/>
                    <a:pt x="19579" y="7891"/>
                    <a:pt x="19579" y="6310"/>
                  </a:cubicBezTo>
                  <a:cubicBezTo>
                    <a:pt x="19579" y="5186"/>
                    <a:pt x="19287" y="4094"/>
                    <a:pt x="18734" y="3155"/>
                  </a:cubicBezTo>
                  <a:cubicBezTo>
                    <a:pt x="17607" y="1202"/>
                    <a:pt x="15523" y="0"/>
                    <a:pt x="13269"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5" name="Google Shape;27135;p53"/>
            <p:cNvSpPr/>
            <p:nvPr/>
          </p:nvSpPr>
          <p:spPr>
            <a:xfrm>
              <a:off x="2469204" y="2591860"/>
              <a:ext cx="40611" cy="64996"/>
            </a:xfrm>
            <a:custGeom>
              <a:avLst/>
              <a:gdLst/>
              <a:ahLst/>
              <a:cxnLst/>
              <a:rect l="l" t="t" r="r" b="b"/>
              <a:pathLst>
                <a:path w="1837" h="2940" extrusionOk="0">
                  <a:moveTo>
                    <a:pt x="390" y="0"/>
                  </a:moveTo>
                  <a:cubicBezTo>
                    <a:pt x="343" y="222"/>
                    <a:pt x="294" y="446"/>
                    <a:pt x="217" y="660"/>
                  </a:cubicBezTo>
                  <a:cubicBezTo>
                    <a:pt x="155" y="831"/>
                    <a:pt x="81" y="998"/>
                    <a:pt x="0" y="1161"/>
                  </a:cubicBezTo>
                  <a:cubicBezTo>
                    <a:pt x="626" y="1664"/>
                    <a:pt x="1166" y="2266"/>
                    <a:pt x="1600" y="2940"/>
                  </a:cubicBezTo>
                  <a:cubicBezTo>
                    <a:pt x="1836" y="1805"/>
                    <a:pt x="1357" y="641"/>
                    <a:pt x="390"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6" name="Google Shape;27136;p53"/>
            <p:cNvSpPr/>
            <p:nvPr/>
          </p:nvSpPr>
          <p:spPr>
            <a:xfrm>
              <a:off x="2354083" y="2555668"/>
              <a:ext cx="101120" cy="47332"/>
            </a:xfrm>
            <a:custGeom>
              <a:avLst/>
              <a:gdLst/>
              <a:ahLst/>
              <a:cxnLst/>
              <a:rect l="l" t="t" r="r" b="b"/>
              <a:pathLst>
                <a:path w="4574" h="2141" extrusionOk="0">
                  <a:moveTo>
                    <a:pt x="2806" y="1"/>
                  </a:moveTo>
                  <a:cubicBezTo>
                    <a:pt x="1757" y="1"/>
                    <a:pt x="749" y="412"/>
                    <a:pt x="0" y="1149"/>
                  </a:cubicBezTo>
                  <a:lnTo>
                    <a:pt x="518" y="1149"/>
                  </a:lnTo>
                  <a:cubicBezTo>
                    <a:pt x="1479" y="1149"/>
                    <a:pt x="2430" y="1331"/>
                    <a:pt x="3325" y="1682"/>
                  </a:cubicBezTo>
                  <a:cubicBezTo>
                    <a:pt x="3644" y="1808"/>
                    <a:pt x="3947" y="1971"/>
                    <a:pt x="4246" y="2140"/>
                  </a:cubicBezTo>
                  <a:cubicBezTo>
                    <a:pt x="4278" y="2064"/>
                    <a:pt x="4316" y="1992"/>
                    <a:pt x="4343" y="1914"/>
                  </a:cubicBezTo>
                  <a:cubicBezTo>
                    <a:pt x="4495" y="1484"/>
                    <a:pt x="4573" y="1031"/>
                    <a:pt x="4572" y="574"/>
                  </a:cubicBezTo>
                  <a:lnTo>
                    <a:pt x="4572" y="1"/>
                  </a:lnTo>
                  <a:lnTo>
                    <a:pt x="2812" y="1"/>
                  </a:lnTo>
                  <a:cubicBezTo>
                    <a:pt x="2810" y="1"/>
                    <a:pt x="2808" y="1"/>
                    <a:pt x="2806"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7" name="Google Shape;27137;p53"/>
            <p:cNvSpPr/>
            <p:nvPr/>
          </p:nvSpPr>
          <p:spPr>
            <a:xfrm>
              <a:off x="2215724" y="2530928"/>
              <a:ext cx="147435" cy="50140"/>
            </a:xfrm>
            <a:custGeom>
              <a:avLst/>
              <a:gdLst/>
              <a:ahLst/>
              <a:cxnLst/>
              <a:rect l="l" t="t" r="r" b="b"/>
              <a:pathLst>
                <a:path w="6669" h="2268" extrusionOk="0">
                  <a:moveTo>
                    <a:pt x="3335" y="0"/>
                  </a:moveTo>
                  <a:cubicBezTo>
                    <a:pt x="2635" y="0"/>
                    <a:pt x="1936" y="237"/>
                    <a:pt x="1417" y="709"/>
                  </a:cubicBezTo>
                  <a:cubicBezTo>
                    <a:pt x="1117" y="606"/>
                    <a:pt x="803" y="554"/>
                    <a:pt x="488" y="554"/>
                  </a:cubicBezTo>
                  <a:cubicBezTo>
                    <a:pt x="325" y="554"/>
                    <a:pt x="162" y="568"/>
                    <a:pt x="1" y="596"/>
                  </a:cubicBezTo>
                  <a:cubicBezTo>
                    <a:pt x="758" y="995"/>
                    <a:pt x="1388" y="1572"/>
                    <a:pt x="1864" y="2268"/>
                  </a:cubicBezTo>
                  <a:lnTo>
                    <a:pt x="4805" y="2268"/>
                  </a:lnTo>
                  <a:cubicBezTo>
                    <a:pt x="5281" y="1572"/>
                    <a:pt x="5910" y="995"/>
                    <a:pt x="6669" y="596"/>
                  </a:cubicBezTo>
                  <a:cubicBezTo>
                    <a:pt x="6507" y="568"/>
                    <a:pt x="6344" y="554"/>
                    <a:pt x="6181" y="554"/>
                  </a:cubicBezTo>
                  <a:cubicBezTo>
                    <a:pt x="5866" y="554"/>
                    <a:pt x="5552" y="606"/>
                    <a:pt x="5252" y="709"/>
                  </a:cubicBezTo>
                  <a:cubicBezTo>
                    <a:pt x="4733" y="237"/>
                    <a:pt x="4034" y="0"/>
                    <a:pt x="3335"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8" name="Google Shape;27138;p53"/>
            <p:cNvSpPr/>
            <p:nvPr/>
          </p:nvSpPr>
          <p:spPr>
            <a:xfrm>
              <a:off x="2123707" y="2555668"/>
              <a:ext cx="101120" cy="47332"/>
            </a:xfrm>
            <a:custGeom>
              <a:avLst/>
              <a:gdLst/>
              <a:ahLst/>
              <a:cxnLst/>
              <a:rect l="l" t="t" r="r" b="b"/>
              <a:pathLst>
                <a:path w="4574" h="2141" extrusionOk="0">
                  <a:moveTo>
                    <a:pt x="1767" y="1"/>
                  </a:moveTo>
                  <a:cubicBezTo>
                    <a:pt x="1765" y="1"/>
                    <a:pt x="1763" y="1"/>
                    <a:pt x="1761" y="1"/>
                  </a:cubicBezTo>
                  <a:lnTo>
                    <a:pt x="2" y="1"/>
                  </a:lnTo>
                  <a:lnTo>
                    <a:pt x="2" y="574"/>
                  </a:lnTo>
                  <a:cubicBezTo>
                    <a:pt x="0" y="1031"/>
                    <a:pt x="77" y="1482"/>
                    <a:pt x="229" y="1912"/>
                  </a:cubicBezTo>
                  <a:cubicBezTo>
                    <a:pt x="257" y="1990"/>
                    <a:pt x="296" y="2064"/>
                    <a:pt x="329" y="2140"/>
                  </a:cubicBezTo>
                  <a:cubicBezTo>
                    <a:pt x="628" y="1969"/>
                    <a:pt x="931" y="1807"/>
                    <a:pt x="1252" y="1680"/>
                  </a:cubicBezTo>
                  <a:cubicBezTo>
                    <a:pt x="2146" y="1329"/>
                    <a:pt x="3096" y="1149"/>
                    <a:pt x="4056" y="1147"/>
                  </a:cubicBezTo>
                  <a:lnTo>
                    <a:pt x="4573" y="1147"/>
                  </a:lnTo>
                  <a:cubicBezTo>
                    <a:pt x="3824" y="412"/>
                    <a:pt x="2818" y="1"/>
                    <a:pt x="1767"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9" name="Google Shape;27139;p53"/>
            <p:cNvSpPr/>
            <p:nvPr/>
          </p:nvSpPr>
          <p:spPr>
            <a:xfrm>
              <a:off x="2069053" y="2591860"/>
              <a:ext cx="40611" cy="64974"/>
            </a:xfrm>
            <a:custGeom>
              <a:avLst/>
              <a:gdLst/>
              <a:ahLst/>
              <a:cxnLst/>
              <a:rect l="l" t="t" r="r" b="b"/>
              <a:pathLst>
                <a:path w="1837" h="2939" extrusionOk="0">
                  <a:moveTo>
                    <a:pt x="1447" y="0"/>
                  </a:moveTo>
                  <a:cubicBezTo>
                    <a:pt x="481" y="639"/>
                    <a:pt x="1" y="1805"/>
                    <a:pt x="238" y="2938"/>
                  </a:cubicBezTo>
                  <a:cubicBezTo>
                    <a:pt x="671" y="2264"/>
                    <a:pt x="1211" y="1664"/>
                    <a:pt x="1837" y="1161"/>
                  </a:cubicBezTo>
                  <a:cubicBezTo>
                    <a:pt x="1755" y="997"/>
                    <a:pt x="1682" y="829"/>
                    <a:pt x="1618" y="657"/>
                  </a:cubicBezTo>
                  <a:cubicBezTo>
                    <a:pt x="1543" y="443"/>
                    <a:pt x="1493" y="222"/>
                    <a:pt x="1447"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grpSp>
      <p:sp>
        <p:nvSpPr>
          <p:cNvPr id="27140" name="Google Shape;27140;p53"/>
          <p:cNvSpPr/>
          <p:nvPr/>
        </p:nvSpPr>
        <p:spPr>
          <a:xfrm>
            <a:off x="6705600" y="1389502"/>
            <a:ext cx="653400" cy="653700"/>
          </a:xfrm>
          <a:prstGeom prst="ellipse">
            <a:avLst/>
          </a:pr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grpSp>
        <p:nvGrpSpPr>
          <p:cNvPr id="27141" name="Google Shape;27141;p53"/>
          <p:cNvGrpSpPr/>
          <p:nvPr/>
        </p:nvGrpSpPr>
        <p:grpSpPr>
          <a:xfrm>
            <a:off x="6846083" y="1529763"/>
            <a:ext cx="372434" cy="373179"/>
            <a:chOff x="3411424" y="1890900"/>
            <a:chExt cx="392738" cy="393525"/>
          </a:xfrm>
        </p:grpSpPr>
        <p:sp>
          <p:nvSpPr>
            <p:cNvPr id="27142" name="Google Shape;27142;p53"/>
            <p:cNvSpPr/>
            <p:nvPr/>
          </p:nvSpPr>
          <p:spPr>
            <a:xfrm>
              <a:off x="3411424" y="1890900"/>
              <a:ext cx="345872" cy="162954"/>
            </a:xfrm>
            <a:custGeom>
              <a:avLst/>
              <a:gdLst/>
              <a:ahLst/>
              <a:cxnLst/>
              <a:rect l="l" t="t" r="r" b="b"/>
              <a:pathLst>
                <a:path w="15645" h="7371" extrusionOk="0">
                  <a:moveTo>
                    <a:pt x="0" y="0"/>
                  </a:moveTo>
                  <a:lnTo>
                    <a:pt x="0" y="1043"/>
                  </a:lnTo>
                  <a:lnTo>
                    <a:pt x="1043" y="1043"/>
                  </a:lnTo>
                  <a:lnTo>
                    <a:pt x="1043" y="2156"/>
                  </a:lnTo>
                  <a:lnTo>
                    <a:pt x="0" y="2156"/>
                  </a:lnTo>
                  <a:lnTo>
                    <a:pt x="0" y="3198"/>
                  </a:lnTo>
                  <a:lnTo>
                    <a:pt x="1043" y="3198"/>
                  </a:lnTo>
                  <a:lnTo>
                    <a:pt x="1043" y="7370"/>
                  </a:lnTo>
                  <a:lnTo>
                    <a:pt x="2087" y="7370"/>
                  </a:lnTo>
                  <a:lnTo>
                    <a:pt x="2087" y="5283"/>
                  </a:lnTo>
                  <a:lnTo>
                    <a:pt x="3130" y="5283"/>
                  </a:lnTo>
                  <a:lnTo>
                    <a:pt x="3130" y="2156"/>
                  </a:lnTo>
                  <a:lnTo>
                    <a:pt x="4172" y="2156"/>
                  </a:lnTo>
                  <a:lnTo>
                    <a:pt x="4172" y="5283"/>
                  </a:lnTo>
                  <a:lnTo>
                    <a:pt x="6258" y="5283"/>
                  </a:lnTo>
                  <a:lnTo>
                    <a:pt x="6258" y="3198"/>
                  </a:lnTo>
                  <a:lnTo>
                    <a:pt x="15645" y="3198"/>
                  </a:lnTo>
                  <a:lnTo>
                    <a:pt x="15645" y="2156"/>
                  </a:lnTo>
                  <a:lnTo>
                    <a:pt x="6258" y="2156"/>
                  </a:lnTo>
                  <a:lnTo>
                    <a:pt x="6258" y="1043"/>
                  </a:lnTo>
                  <a:lnTo>
                    <a:pt x="15645" y="1043"/>
                  </a:lnTo>
                  <a:lnTo>
                    <a:pt x="1564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43" name="Google Shape;27143;p53"/>
            <p:cNvSpPr/>
            <p:nvPr/>
          </p:nvSpPr>
          <p:spPr>
            <a:xfrm>
              <a:off x="3711156" y="1984641"/>
              <a:ext cx="93006" cy="69219"/>
            </a:xfrm>
            <a:custGeom>
              <a:avLst/>
              <a:gdLst/>
              <a:ahLst/>
              <a:cxnLst/>
              <a:rect l="l" t="t" r="r" b="b"/>
              <a:pathLst>
                <a:path w="4207" h="3131" extrusionOk="0">
                  <a:moveTo>
                    <a:pt x="2608" y="1"/>
                  </a:moveTo>
                  <a:cubicBezTo>
                    <a:pt x="1171" y="1"/>
                    <a:pt x="1" y="1171"/>
                    <a:pt x="1" y="2608"/>
                  </a:cubicBezTo>
                  <a:lnTo>
                    <a:pt x="1" y="3130"/>
                  </a:lnTo>
                  <a:lnTo>
                    <a:pt x="1601" y="3130"/>
                  </a:lnTo>
                  <a:cubicBezTo>
                    <a:pt x="3039" y="3129"/>
                    <a:pt x="4205" y="1962"/>
                    <a:pt x="4206" y="523"/>
                  </a:cubicBezTo>
                  <a:lnTo>
                    <a:pt x="4206" y="1"/>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44" name="Google Shape;27144;p53"/>
            <p:cNvSpPr/>
            <p:nvPr/>
          </p:nvSpPr>
          <p:spPr>
            <a:xfrm>
              <a:off x="3411424" y="2076879"/>
              <a:ext cx="345850" cy="207545"/>
            </a:xfrm>
            <a:custGeom>
              <a:avLst/>
              <a:gdLst/>
              <a:ahLst/>
              <a:cxnLst/>
              <a:rect l="l" t="t" r="r" b="b"/>
              <a:pathLst>
                <a:path w="15644" h="9388" extrusionOk="0">
                  <a:moveTo>
                    <a:pt x="4171" y="2086"/>
                  </a:moveTo>
                  <a:lnTo>
                    <a:pt x="4171" y="3129"/>
                  </a:lnTo>
                  <a:lnTo>
                    <a:pt x="2087" y="3129"/>
                  </a:lnTo>
                  <a:lnTo>
                    <a:pt x="2086" y="2086"/>
                  </a:lnTo>
                  <a:close/>
                  <a:moveTo>
                    <a:pt x="7300" y="2086"/>
                  </a:moveTo>
                  <a:lnTo>
                    <a:pt x="7300" y="3129"/>
                  </a:lnTo>
                  <a:lnTo>
                    <a:pt x="5215" y="3129"/>
                  </a:lnTo>
                  <a:lnTo>
                    <a:pt x="5215" y="2086"/>
                  </a:lnTo>
                  <a:close/>
                  <a:moveTo>
                    <a:pt x="10430" y="2086"/>
                  </a:moveTo>
                  <a:lnTo>
                    <a:pt x="10430" y="3129"/>
                  </a:lnTo>
                  <a:lnTo>
                    <a:pt x="8343" y="3129"/>
                  </a:lnTo>
                  <a:lnTo>
                    <a:pt x="8343" y="2086"/>
                  </a:lnTo>
                  <a:close/>
                  <a:moveTo>
                    <a:pt x="13558" y="2086"/>
                  </a:moveTo>
                  <a:lnTo>
                    <a:pt x="13558" y="3129"/>
                  </a:lnTo>
                  <a:lnTo>
                    <a:pt x="11473" y="3129"/>
                  </a:lnTo>
                  <a:lnTo>
                    <a:pt x="11473" y="2086"/>
                  </a:lnTo>
                  <a:close/>
                  <a:moveTo>
                    <a:pt x="0" y="1"/>
                  </a:moveTo>
                  <a:lnTo>
                    <a:pt x="0" y="3129"/>
                  </a:lnTo>
                  <a:cubicBezTo>
                    <a:pt x="0" y="5829"/>
                    <a:pt x="2062" y="8056"/>
                    <a:pt x="4693" y="8318"/>
                  </a:cubicBezTo>
                  <a:lnTo>
                    <a:pt x="4693" y="9388"/>
                  </a:lnTo>
                  <a:lnTo>
                    <a:pt x="10950" y="9388"/>
                  </a:lnTo>
                  <a:lnTo>
                    <a:pt x="10950" y="8318"/>
                  </a:lnTo>
                  <a:cubicBezTo>
                    <a:pt x="13582" y="8056"/>
                    <a:pt x="15643" y="5829"/>
                    <a:pt x="15643" y="3129"/>
                  </a:cubicBezTo>
                  <a:lnTo>
                    <a:pt x="15643" y="1"/>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45" name="Google Shape;27145;p53"/>
            <p:cNvSpPr/>
            <p:nvPr/>
          </p:nvSpPr>
          <p:spPr>
            <a:xfrm>
              <a:off x="3480581" y="2030783"/>
              <a:ext cx="218798" cy="23080"/>
            </a:xfrm>
            <a:custGeom>
              <a:avLst/>
              <a:gdLst/>
              <a:ahLst/>
              <a:cxnLst/>
              <a:rect l="l" t="t" r="r" b="b"/>
              <a:pathLst>
                <a:path w="9897" h="1044" extrusionOk="0">
                  <a:moveTo>
                    <a:pt x="0" y="1"/>
                  </a:moveTo>
                  <a:lnTo>
                    <a:pt x="0" y="1043"/>
                  </a:lnTo>
                  <a:lnTo>
                    <a:pt x="9896" y="1043"/>
                  </a:lnTo>
                  <a:cubicBezTo>
                    <a:pt x="9419" y="414"/>
                    <a:pt x="8672" y="1"/>
                    <a:pt x="7822"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27146" name="Google Shape;27146;p53"/>
          <p:cNvGrpSpPr/>
          <p:nvPr/>
        </p:nvGrpSpPr>
        <p:grpSpPr>
          <a:xfrm flipH="1">
            <a:off x="-232353" y="517178"/>
            <a:ext cx="1743616" cy="3257056"/>
            <a:chOff x="6328097" y="1662528"/>
            <a:chExt cx="1743616" cy="3257056"/>
          </a:xfrm>
        </p:grpSpPr>
        <p:sp>
          <p:nvSpPr>
            <p:cNvPr id="27147" name="Google Shape;27147;p53"/>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48" name="Google Shape;27148;p53"/>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49" name="Google Shape;27149;p53"/>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0" name="Google Shape;27150;p53"/>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1" name="Google Shape;27151;p53"/>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2" name="Google Shape;27152;p53"/>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3" name="Google Shape;27153;p53"/>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4" name="Google Shape;27154;p53"/>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5" name="Google Shape;27155;p53"/>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6" name="Google Shape;27156;p53"/>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7" name="Google Shape;27157;p53"/>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8" name="Google Shape;27158;p53"/>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9" name="Google Shape;27159;p53"/>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0" name="Google Shape;27160;p53"/>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1" name="Google Shape;27161;p53"/>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2" name="Google Shape;27162;p53"/>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3" name="Google Shape;27163;p53"/>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4" name="Google Shape;27164;p53"/>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5" name="Google Shape;27165;p53"/>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6" name="Google Shape;27166;p53"/>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7" name="Google Shape;27167;p53"/>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8" name="Google Shape;27168;p53"/>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9" name="Google Shape;27169;p53"/>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0" name="Google Shape;27170;p53"/>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1" name="Google Shape;27171;p53"/>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2" name="Google Shape;27172;p53"/>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3" name="Google Shape;27173;p53"/>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4" name="Google Shape;27174;p53"/>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5" name="Google Shape;27175;p53"/>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6" name="Google Shape;27176;p53"/>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7" name="Google Shape;27177;p53"/>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8" name="Google Shape;27178;p53"/>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9" name="Google Shape;27179;p53"/>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0" name="Google Shape;27180;p53"/>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1" name="Google Shape;27181;p53"/>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82" name="Google Shape;27182;p53"/>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3" name="Google Shape;27183;p53"/>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4" name="Google Shape;27184;p53"/>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85" name="Google Shape;27185;p53"/>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
        <p:nvSpPr>
          <p:cNvPr id="27186" name="Google Shape;27186;p53"/>
          <p:cNvSpPr/>
          <p:nvPr/>
        </p:nvSpPr>
        <p:spPr>
          <a:xfrm>
            <a:off x="8557869" y="723900"/>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 name="TextBox 4"/>
          <p:cNvSpPr txBox="1"/>
          <p:nvPr/>
        </p:nvSpPr>
        <p:spPr>
          <a:xfrm>
            <a:off x="267980" y="871296"/>
            <a:ext cx="8783550" cy="461665"/>
          </a:xfrm>
          <a:prstGeom prst="rect">
            <a:avLst/>
          </a:prstGeom>
          <a:noFill/>
        </p:spPr>
        <p:txBody>
          <a:bodyPr wrap="square">
            <a:spAutoFit/>
          </a:bodyPr>
          <a:lstStyle/>
          <a:p>
            <a:pPr algn="ctr"/>
            <a:r>
              <a:rPr lang="en-US" sz="2400" b="1" dirty="0" err="1">
                <a:solidFill>
                  <a:srgbClr val="0000FF"/>
                </a:solidFill>
              </a:rPr>
              <a:t>Em</a:t>
            </a:r>
            <a:r>
              <a:rPr lang="en-US" sz="2400" b="1" dirty="0">
                <a:solidFill>
                  <a:srgbClr val="0000FF"/>
                </a:solidFill>
              </a:rPr>
              <a:t> </a:t>
            </a:r>
            <a:r>
              <a:rPr lang="en-US" sz="2400" b="1" dirty="0" err="1">
                <a:solidFill>
                  <a:srgbClr val="0000FF"/>
                </a:solidFill>
              </a:rPr>
              <a:t>hãy</a:t>
            </a:r>
            <a:r>
              <a:rPr lang="en-US" sz="2400" b="1" dirty="0">
                <a:solidFill>
                  <a:srgbClr val="0000FF"/>
                </a:solidFill>
              </a:rPr>
              <a:t> </a:t>
            </a:r>
            <a:r>
              <a:rPr lang="en-US" sz="2400" b="1" dirty="0" err="1">
                <a:solidFill>
                  <a:srgbClr val="0000FF"/>
                </a:solidFill>
              </a:rPr>
              <a:t>đọc</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thông</a:t>
            </a:r>
            <a:r>
              <a:rPr lang="en-US" sz="2400" b="1" dirty="0">
                <a:solidFill>
                  <a:srgbClr val="0000FF"/>
                </a:solidFill>
              </a:rPr>
              <a:t> tin </a:t>
            </a:r>
            <a:r>
              <a:rPr lang="en-US" sz="2400" b="1" dirty="0" err="1">
                <a:solidFill>
                  <a:srgbClr val="0000FF"/>
                </a:solidFill>
              </a:rPr>
              <a:t>trong</a:t>
            </a:r>
            <a:r>
              <a:rPr lang="en-US" sz="2400" b="1" dirty="0">
                <a:solidFill>
                  <a:srgbClr val="0000FF"/>
                </a:solidFill>
              </a:rPr>
              <a:t> </a:t>
            </a:r>
            <a:r>
              <a:rPr lang="en-US" sz="2400" b="1" dirty="0" err="1">
                <a:solidFill>
                  <a:srgbClr val="0000FF"/>
                </a:solidFill>
              </a:rPr>
              <a:t>trang</a:t>
            </a:r>
            <a:r>
              <a:rPr lang="en-US" sz="2400" b="1" dirty="0">
                <a:solidFill>
                  <a:srgbClr val="0000FF"/>
                </a:solidFill>
              </a:rPr>
              <a:t> 11 </a:t>
            </a:r>
            <a:r>
              <a:rPr lang="en-US" sz="2400" b="1" dirty="0" err="1">
                <a:solidFill>
                  <a:srgbClr val="0000FF"/>
                </a:solidFill>
              </a:rPr>
              <a:t>và</a:t>
            </a:r>
            <a:r>
              <a:rPr lang="en-US" sz="2400" b="1" dirty="0">
                <a:solidFill>
                  <a:srgbClr val="0000FF"/>
                </a:solidFill>
              </a:rPr>
              <a:t> </a:t>
            </a:r>
            <a:r>
              <a:rPr lang="en-US" sz="2400" b="1" dirty="0" err="1">
                <a:solidFill>
                  <a:srgbClr val="0000FF"/>
                </a:solidFill>
              </a:rPr>
              <a:t>trả</a:t>
            </a:r>
            <a:r>
              <a:rPr lang="en-US" sz="2400" b="1" dirty="0">
                <a:solidFill>
                  <a:srgbClr val="0000FF"/>
                </a:solidFill>
              </a:rPr>
              <a:t> </a:t>
            </a:r>
            <a:r>
              <a:rPr lang="en-US" sz="2400" b="1" dirty="0" err="1">
                <a:solidFill>
                  <a:srgbClr val="0000FF"/>
                </a:solidFill>
              </a:rPr>
              <a:t>lời</a:t>
            </a:r>
            <a:r>
              <a:rPr lang="en-US" sz="2400" b="1" dirty="0">
                <a:solidFill>
                  <a:srgbClr val="0000FF"/>
                </a:solidFill>
              </a:rPr>
              <a:t> </a:t>
            </a:r>
            <a:r>
              <a:rPr lang="en-US" sz="2400" b="1" dirty="0" err="1">
                <a:solidFill>
                  <a:srgbClr val="0000FF"/>
                </a:solidFill>
              </a:rPr>
              <a:t>câu</a:t>
            </a:r>
            <a:r>
              <a:rPr lang="en-US" sz="2400" b="1" dirty="0">
                <a:solidFill>
                  <a:srgbClr val="0000FF"/>
                </a:solidFill>
              </a:rPr>
              <a:t> </a:t>
            </a:r>
            <a:r>
              <a:rPr lang="en-US" sz="2400" b="1" dirty="0" err="1">
                <a:solidFill>
                  <a:srgbClr val="0000FF"/>
                </a:solidFill>
              </a:rPr>
              <a:t>hỏi</a:t>
            </a:r>
            <a:r>
              <a:rPr lang="en-US" sz="2400" b="1" dirty="0">
                <a:solidFill>
                  <a:srgbClr val="0000FF"/>
                </a:solidFill>
              </a:rPr>
              <a:t>: </a:t>
            </a:r>
          </a:p>
        </p:txBody>
      </p:sp>
      <p:sp>
        <p:nvSpPr>
          <p:cNvPr id="19" name="TextBox 18"/>
          <p:cNvSpPr txBox="1"/>
          <p:nvPr/>
        </p:nvSpPr>
        <p:spPr>
          <a:xfrm>
            <a:off x="5105400" y="1866900"/>
            <a:ext cx="3791283" cy="2568717"/>
          </a:xfrm>
          <a:prstGeom prst="rect">
            <a:avLst/>
          </a:prstGeom>
          <a:noFill/>
        </p:spPr>
        <p:txBody>
          <a:bodyPr wrap="square">
            <a:spAutoFit/>
          </a:bodyPr>
          <a:lstStyle/>
          <a:p>
            <a:pPr algn="just">
              <a:lnSpc>
                <a:spcPct val="150000"/>
              </a:lnSpc>
            </a:pPr>
            <a:r>
              <a:rPr lang="en-US" sz="2200" b="1" dirty="0" err="1">
                <a:solidFill>
                  <a:srgbClr val="0000FF"/>
                </a:solidFill>
              </a:rPr>
              <a:t>Hãy</a:t>
            </a:r>
            <a:r>
              <a:rPr lang="en-US" sz="2200" b="1" dirty="0">
                <a:solidFill>
                  <a:srgbClr val="0000FF"/>
                </a:solidFill>
              </a:rPr>
              <a:t> </a:t>
            </a:r>
            <a:r>
              <a:rPr lang="en-US" sz="2200" b="1" dirty="0" err="1">
                <a:solidFill>
                  <a:srgbClr val="0000FF"/>
                </a:solidFill>
              </a:rPr>
              <a:t>kể</a:t>
            </a:r>
            <a:r>
              <a:rPr lang="en-US" sz="2200" b="1" dirty="0">
                <a:solidFill>
                  <a:srgbClr val="0000FF"/>
                </a:solidFill>
              </a:rPr>
              <a:t> </a:t>
            </a:r>
            <a:r>
              <a:rPr lang="en-US" sz="2200" b="1" dirty="0" err="1">
                <a:solidFill>
                  <a:srgbClr val="0000FF"/>
                </a:solidFill>
              </a:rPr>
              <a:t>thêm</a:t>
            </a:r>
            <a:r>
              <a:rPr lang="en-US" sz="2200" b="1" dirty="0">
                <a:solidFill>
                  <a:srgbClr val="0000FF"/>
                </a:solidFill>
              </a:rPr>
              <a:t> </a:t>
            </a:r>
            <a:r>
              <a:rPr lang="en-US" sz="2200" b="1" dirty="0" err="1">
                <a:solidFill>
                  <a:srgbClr val="0000FF"/>
                </a:solidFill>
              </a:rPr>
              <a:t>những</a:t>
            </a:r>
            <a:r>
              <a:rPr lang="en-US" sz="2200" b="1" dirty="0">
                <a:solidFill>
                  <a:srgbClr val="0000FF"/>
                </a:solidFill>
              </a:rPr>
              <a:t> </a:t>
            </a:r>
            <a:r>
              <a:rPr lang="en-US" sz="2200" b="1" dirty="0" err="1">
                <a:solidFill>
                  <a:srgbClr val="0000FF"/>
                </a:solidFill>
              </a:rPr>
              <a:t>biểu</a:t>
            </a:r>
            <a:r>
              <a:rPr lang="en-US" sz="2200" b="1" dirty="0">
                <a:solidFill>
                  <a:srgbClr val="0000FF"/>
                </a:solidFill>
              </a:rPr>
              <a:t> </a:t>
            </a:r>
            <a:r>
              <a:rPr lang="en-US" sz="2200" b="1" dirty="0" err="1">
                <a:solidFill>
                  <a:srgbClr val="0000FF"/>
                </a:solidFill>
              </a:rPr>
              <a:t>hiện</a:t>
            </a:r>
            <a:r>
              <a:rPr lang="en-US" sz="2200" b="1" dirty="0">
                <a:solidFill>
                  <a:srgbClr val="0000FF"/>
                </a:solidFill>
              </a:rPr>
              <a:t> </a:t>
            </a:r>
            <a:r>
              <a:rPr lang="en-US" sz="2200" b="1" dirty="0" err="1">
                <a:solidFill>
                  <a:srgbClr val="0000FF"/>
                </a:solidFill>
              </a:rPr>
              <a:t>khác</a:t>
            </a:r>
            <a:r>
              <a:rPr lang="en-US" sz="2200" b="1" dirty="0">
                <a:solidFill>
                  <a:srgbClr val="0000FF"/>
                </a:solidFill>
              </a:rPr>
              <a:t> </a:t>
            </a:r>
            <a:r>
              <a:rPr lang="en-US" sz="2200" b="1" dirty="0" err="1">
                <a:solidFill>
                  <a:srgbClr val="0000FF"/>
                </a:solidFill>
              </a:rPr>
              <a:t>về</a:t>
            </a:r>
            <a:r>
              <a:rPr lang="en-US" sz="2200" b="1" dirty="0">
                <a:solidFill>
                  <a:srgbClr val="0000FF"/>
                </a:solidFill>
              </a:rPr>
              <a:t> </a:t>
            </a:r>
            <a:r>
              <a:rPr lang="en-US" sz="2200" b="1" dirty="0" err="1">
                <a:solidFill>
                  <a:srgbClr val="0000FF"/>
                </a:solidFill>
              </a:rPr>
              <a:t>sự</a:t>
            </a:r>
            <a:r>
              <a:rPr lang="en-US" sz="2200" b="1" dirty="0">
                <a:solidFill>
                  <a:srgbClr val="0000FF"/>
                </a:solidFill>
              </a:rPr>
              <a:t> </a:t>
            </a:r>
            <a:r>
              <a:rPr lang="en-US" sz="2200" b="1" dirty="0" err="1">
                <a:solidFill>
                  <a:srgbClr val="0000FF"/>
                </a:solidFill>
              </a:rPr>
              <a:t>đa</a:t>
            </a:r>
            <a:r>
              <a:rPr lang="en-US" sz="2200" b="1" dirty="0">
                <a:solidFill>
                  <a:srgbClr val="0000FF"/>
                </a:solidFill>
              </a:rPr>
              <a:t> </a:t>
            </a:r>
            <a:r>
              <a:rPr lang="en-US" sz="2200" b="1" dirty="0" err="1">
                <a:solidFill>
                  <a:srgbClr val="0000FF"/>
                </a:solidFill>
              </a:rPr>
              <a:t>dạng</a:t>
            </a:r>
            <a:r>
              <a:rPr lang="en-US" sz="2200" b="1" dirty="0">
                <a:solidFill>
                  <a:srgbClr val="0000FF"/>
                </a:solidFill>
              </a:rPr>
              <a:t> </a:t>
            </a:r>
            <a:r>
              <a:rPr lang="en-US" sz="2200" b="1" dirty="0" err="1">
                <a:solidFill>
                  <a:srgbClr val="0000FF"/>
                </a:solidFill>
              </a:rPr>
              <a:t>của</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dân</a:t>
            </a:r>
            <a:r>
              <a:rPr lang="en-US" sz="2200" b="1" dirty="0">
                <a:solidFill>
                  <a:srgbClr val="0000FF"/>
                </a:solidFill>
              </a:rPr>
              <a:t> </a:t>
            </a:r>
            <a:r>
              <a:rPr lang="en-US" sz="2200" b="1" dirty="0" err="1">
                <a:solidFill>
                  <a:srgbClr val="0000FF"/>
                </a:solidFill>
              </a:rPr>
              <a:t>tộc</a:t>
            </a:r>
            <a:r>
              <a:rPr lang="en-US" sz="2200" b="1" dirty="0">
                <a:solidFill>
                  <a:srgbClr val="0000FF"/>
                </a:solidFill>
              </a:rPr>
              <a:t> </a:t>
            </a:r>
            <a:r>
              <a:rPr lang="en-US" sz="2200" b="1" dirty="0" err="1">
                <a:solidFill>
                  <a:srgbClr val="0000FF"/>
                </a:solidFill>
              </a:rPr>
              <a:t>và</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nền</a:t>
            </a:r>
            <a:r>
              <a:rPr lang="en-US" sz="2200" b="1" dirty="0">
                <a:solidFill>
                  <a:srgbClr val="0000FF"/>
                </a:solidFill>
              </a:rPr>
              <a:t> </a:t>
            </a:r>
            <a:r>
              <a:rPr lang="en-US" sz="2200" b="1" dirty="0" err="1">
                <a:solidFill>
                  <a:srgbClr val="0000FF"/>
                </a:solidFill>
              </a:rPr>
              <a:t>văn</a:t>
            </a:r>
            <a:r>
              <a:rPr lang="en-US" sz="2200" b="1" dirty="0">
                <a:solidFill>
                  <a:srgbClr val="0000FF"/>
                </a:solidFill>
              </a:rPr>
              <a:t> </a:t>
            </a:r>
            <a:r>
              <a:rPr lang="en-US" sz="2200" b="1" dirty="0" err="1">
                <a:solidFill>
                  <a:srgbClr val="0000FF"/>
                </a:solidFill>
              </a:rPr>
              <a:t>hóa</a:t>
            </a:r>
            <a:r>
              <a:rPr lang="en-US" sz="2200" b="1" dirty="0">
                <a:solidFill>
                  <a:srgbClr val="0000FF"/>
                </a:solidFill>
              </a:rPr>
              <a:t> </a:t>
            </a:r>
            <a:r>
              <a:rPr lang="en-US" sz="2200" b="1" dirty="0" err="1">
                <a:solidFill>
                  <a:srgbClr val="0000FF"/>
                </a:solidFill>
              </a:rPr>
              <a:t>trên</a:t>
            </a:r>
            <a:r>
              <a:rPr lang="en-US" sz="2200" b="1" dirty="0">
                <a:solidFill>
                  <a:srgbClr val="0000FF"/>
                </a:solidFill>
              </a:rPr>
              <a:t> </a:t>
            </a:r>
            <a:r>
              <a:rPr lang="en-US" sz="2200" b="1" dirty="0" err="1">
                <a:solidFill>
                  <a:srgbClr val="0000FF"/>
                </a:solidFill>
              </a:rPr>
              <a:t>thế</a:t>
            </a:r>
            <a:r>
              <a:rPr lang="en-US" sz="2200" b="1" dirty="0">
                <a:solidFill>
                  <a:srgbClr val="0000FF"/>
                </a:solidFill>
              </a:rPr>
              <a:t> </a:t>
            </a:r>
            <a:r>
              <a:rPr lang="en-US" sz="2200" b="1" dirty="0" err="1">
                <a:solidFill>
                  <a:srgbClr val="0000FF"/>
                </a:solidFill>
              </a:rPr>
              <a:t>giới</a:t>
            </a:r>
            <a:r>
              <a:rPr lang="en-US" sz="2200" b="1" dirty="0">
                <a:solidFill>
                  <a:srgbClr val="0000FF"/>
                </a:solidFill>
              </a:rPr>
              <a:t> </a:t>
            </a:r>
            <a:r>
              <a:rPr lang="en-US" sz="2200" b="1" dirty="0" err="1">
                <a:solidFill>
                  <a:srgbClr val="0000FF"/>
                </a:solidFill>
              </a:rPr>
              <a:t>mà</a:t>
            </a:r>
            <a:r>
              <a:rPr lang="en-US" sz="2200" b="1" dirty="0">
                <a:solidFill>
                  <a:srgbClr val="0000FF"/>
                </a:solidFill>
              </a:rPr>
              <a:t> </a:t>
            </a:r>
            <a:r>
              <a:rPr lang="en-US" sz="2200" b="1" dirty="0" err="1">
                <a:solidFill>
                  <a:srgbClr val="0000FF"/>
                </a:solidFill>
              </a:rPr>
              <a:t>em</a:t>
            </a:r>
            <a:r>
              <a:rPr lang="en-US" sz="2200" b="1" dirty="0">
                <a:solidFill>
                  <a:srgbClr val="0000FF"/>
                </a:solidFill>
              </a:rPr>
              <a:t> </a:t>
            </a:r>
            <a:r>
              <a:rPr lang="en-US" sz="2200" b="1" dirty="0" err="1">
                <a:solidFill>
                  <a:srgbClr val="0000FF"/>
                </a:solidFill>
              </a:rPr>
              <a:t>biết</a:t>
            </a:r>
            <a:endParaRPr lang="en-US" sz="2200" b="1" dirty="0">
              <a:solidFill>
                <a:srgbClr val="0000FF"/>
              </a:solidFill>
            </a:endParaRPr>
          </a:p>
        </p:txBody>
      </p:sp>
      <p:sp>
        <p:nvSpPr>
          <p:cNvPr id="23" name="TextBox 22"/>
          <p:cNvSpPr txBox="1"/>
          <p:nvPr/>
        </p:nvSpPr>
        <p:spPr>
          <a:xfrm>
            <a:off x="457200" y="1855579"/>
            <a:ext cx="3879481" cy="2568717"/>
          </a:xfrm>
          <a:prstGeom prst="rect">
            <a:avLst/>
          </a:prstGeom>
          <a:noFill/>
        </p:spPr>
        <p:txBody>
          <a:bodyPr wrap="square">
            <a:spAutoFit/>
          </a:bodyPr>
          <a:lstStyle/>
          <a:p>
            <a:pPr algn="just">
              <a:lnSpc>
                <a:spcPct val="150000"/>
              </a:lnSpc>
            </a:pPr>
            <a:r>
              <a:rPr lang="en-US" sz="2200" b="1" dirty="0">
                <a:solidFill>
                  <a:srgbClr val="0000FF"/>
                </a:solidFill>
              </a:rPr>
              <a:t>Theo </a:t>
            </a:r>
            <a:r>
              <a:rPr lang="en-US" sz="2200" b="1" dirty="0" err="1">
                <a:solidFill>
                  <a:srgbClr val="0000FF"/>
                </a:solidFill>
              </a:rPr>
              <a:t>em</a:t>
            </a:r>
            <a:r>
              <a:rPr lang="en-US" sz="2200" b="1" dirty="0">
                <a:solidFill>
                  <a:srgbClr val="0000FF"/>
                </a:solidFill>
              </a:rPr>
              <a:t>, </a:t>
            </a:r>
            <a:r>
              <a:rPr lang="en-US" sz="2200" b="1" dirty="0" err="1">
                <a:solidFill>
                  <a:srgbClr val="0000FF"/>
                </a:solidFill>
              </a:rPr>
              <a:t>sự</a:t>
            </a:r>
            <a:r>
              <a:rPr lang="en-US" sz="2200" b="1" dirty="0">
                <a:solidFill>
                  <a:srgbClr val="0000FF"/>
                </a:solidFill>
              </a:rPr>
              <a:t> </a:t>
            </a:r>
            <a:r>
              <a:rPr lang="en-US" sz="2200" b="1" dirty="0" err="1">
                <a:solidFill>
                  <a:srgbClr val="0000FF"/>
                </a:solidFill>
              </a:rPr>
              <a:t>đa</a:t>
            </a:r>
            <a:r>
              <a:rPr lang="en-US" sz="2200" b="1" dirty="0">
                <a:solidFill>
                  <a:srgbClr val="0000FF"/>
                </a:solidFill>
              </a:rPr>
              <a:t> </a:t>
            </a:r>
            <a:r>
              <a:rPr lang="en-US" sz="2200" b="1" dirty="0" err="1">
                <a:solidFill>
                  <a:srgbClr val="0000FF"/>
                </a:solidFill>
              </a:rPr>
              <a:t>dạng</a:t>
            </a:r>
            <a:r>
              <a:rPr lang="en-US" sz="2200" b="1" dirty="0">
                <a:solidFill>
                  <a:srgbClr val="0000FF"/>
                </a:solidFill>
              </a:rPr>
              <a:t> </a:t>
            </a:r>
            <a:r>
              <a:rPr lang="en-US" sz="2200" b="1" dirty="0" err="1">
                <a:solidFill>
                  <a:srgbClr val="0000FF"/>
                </a:solidFill>
              </a:rPr>
              <a:t>của</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dân</a:t>
            </a:r>
            <a:r>
              <a:rPr lang="en-US" sz="2200" b="1" dirty="0">
                <a:solidFill>
                  <a:srgbClr val="0000FF"/>
                </a:solidFill>
              </a:rPr>
              <a:t> </a:t>
            </a:r>
            <a:r>
              <a:rPr lang="en-US" sz="2200" b="1" dirty="0" err="1">
                <a:solidFill>
                  <a:srgbClr val="0000FF"/>
                </a:solidFill>
              </a:rPr>
              <a:t>tộc</a:t>
            </a:r>
            <a:r>
              <a:rPr lang="en-US" sz="2200" b="1" dirty="0">
                <a:solidFill>
                  <a:srgbClr val="0000FF"/>
                </a:solidFill>
              </a:rPr>
              <a:t> </a:t>
            </a:r>
            <a:r>
              <a:rPr lang="en-US" sz="2200" b="1" dirty="0" err="1">
                <a:solidFill>
                  <a:srgbClr val="0000FF"/>
                </a:solidFill>
              </a:rPr>
              <a:t>và</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nền</a:t>
            </a:r>
            <a:r>
              <a:rPr lang="en-US" sz="2200" b="1" dirty="0">
                <a:solidFill>
                  <a:srgbClr val="0000FF"/>
                </a:solidFill>
              </a:rPr>
              <a:t> </a:t>
            </a:r>
            <a:r>
              <a:rPr lang="en-US" sz="2200" b="1" dirty="0" err="1">
                <a:solidFill>
                  <a:srgbClr val="0000FF"/>
                </a:solidFill>
              </a:rPr>
              <a:t>văn</a:t>
            </a:r>
            <a:r>
              <a:rPr lang="en-US" sz="2200" b="1" dirty="0">
                <a:solidFill>
                  <a:srgbClr val="0000FF"/>
                </a:solidFill>
              </a:rPr>
              <a:t> </a:t>
            </a:r>
            <a:r>
              <a:rPr lang="en-US" sz="2200" b="1" dirty="0" err="1">
                <a:solidFill>
                  <a:srgbClr val="0000FF"/>
                </a:solidFill>
              </a:rPr>
              <a:t>hóa</a:t>
            </a:r>
            <a:r>
              <a:rPr lang="en-US" sz="2200" b="1" dirty="0">
                <a:solidFill>
                  <a:srgbClr val="0000FF"/>
                </a:solidFill>
              </a:rPr>
              <a:t> </a:t>
            </a:r>
            <a:r>
              <a:rPr lang="en-US" sz="2200" b="1" dirty="0" err="1">
                <a:solidFill>
                  <a:srgbClr val="0000FF"/>
                </a:solidFill>
              </a:rPr>
              <a:t>trên</a:t>
            </a:r>
            <a:r>
              <a:rPr lang="en-US" sz="2200" b="1" dirty="0">
                <a:solidFill>
                  <a:srgbClr val="0000FF"/>
                </a:solidFill>
              </a:rPr>
              <a:t> </a:t>
            </a:r>
            <a:r>
              <a:rPr lang="en-US" sz="2200" b="1" dirty="0" err="1">
                <a:solidFill>
                  <a:srgbClr val="0000FF"/>
                </a:solidFill>
              </a:rPr>
              <a:t>thế</a:t>
            </a:r>
            <a:r>
              <a:rPr lang="en-US" sz="2200" b="1" dirty="0">
                <a:solidFill>
                  <a:srgbClr val="0000FF"/>
                </a:solidFill>
              </a:rPr>
              <a:t> </a:t>
            </a:r>
            <a:r>
              <a:rPr lang="en-US" sz="2200" b="1" dirty="0" err="1">
                <a:solidFill>
                  <a:srgbClr val="0000FF"/>
                </a:solidFill>
              </a:rPr>
              <a:t>giới</a:t>
            </a:r>
            <a:r>
              <a:rPr lang="en-US" sz="2200" b="1" dirty="0">
                <a:solidFill>
                  <a:srgbClr val="0000FF"/>
                </a:solidFill>
              </a:rPr>
              <a:t> </a:t>
            </a:r>
            <a:r>
              <a:rPr lang="en-US" sz="2200" b="1" dirty="0" err="1">
                <a:solidFill>
                  <a:srgbClr val="0000FF"/>
                </a:solidFill>
              </a:rPr>
              <a:t>được</a:t>
            </a:r>
            <a:r>
              <a:rPr lang="en-US" sz="2200" b="1" dirty="0">
                <a:solidFill>
                  <a:srgbClr val="0000FF"/>
                </a:solidFill>
              </a:rPr>
              <a:t> </a:t>
            </a:r>
            <a:r>
              <a:rPr lang="en-US" sz="2200" b="1" dirty="0" err="1">
                <a:solidFill>
                  <a:srgbClr val="0000FF"/>
                </a:solidFill>
              </a:rPr>
              <a:t>biểu</a:t>
            </a:r>
            <a:r>
              <a:rPr lang="en-US" sz="2200" b="1" dirty="0">
                <a:solidFill>
                  <a:srgbClr val="0000FF"/>
                </a:solidFill>
              </a:rPr>
              <a:t> </a:t>
            </a:r>
            <a:r>
              <a:rPr lang="en-US" sz="2200" b="1" dirty="0" err="1">
                <a:solidFill>
                  <a:srgbClr val="0000FF"/>
                </a:solidFill>
              </a:rPr>
              <a:t>hiện</a:t>
            </a:r>
            <a:r>
              <a:rPr lang="en-US" sz="2200" b="1" dirty="0">
                <a:solidFill>
                  <a:srgbClr val="0000FF"/>
                </a:solidFill>
              </a:rPr>
              <a:t> </a:t>
            </a:r>
            <a:r>
              <a:rPr lang="en-US" sz="2200" b="1" dirty="0" err="1">
                <a:solidFill>
                  <a:srgbClr val="0000FF"/>
                </a:solidFill>
              </a:rPr>
              <a:t>như</a:t>
            </a:r>
            <a:r>
              <a:rPr lang="en-US" sz="2200" b="1" dirty="0">
                <a:solidFill>
                  <a:srgbClr val="0000FF"/>
                </a:solidFill>
              </a:rPr>
              <a:t> </a:t>
            </a:r>
            <a:r>
              <a:rPr lang="en-US" sz="2200" b="1" dirty="0" err="1">
                <a:solidFill>
                  <a:srgbClr val="0000FF"/>
                </a:solidFill>
              </a:rPr>
              <a:t>thế</a:t>
            </a:r>
            <a:r>
              <a:rPr lang="en-US" sz="2200" b="1" dirty="0">
                <a:solidFill>
                  <a:srgbClr val="0000FF"/>
                </a:solidFill>
              </a:rPr>
              <a:t> </a:t>
            </a:r>
            <a:r>
              <a:rPr lang="en-US" sz="2200" b="1" dirty="0" err="1">
                <a:solidFill>
                  <a:srgbClr val="0000FF"/>
                </a:solidFill>
              </a:rPr>
              <a:t>nào</a:t>
            </a:r>
            <a:r>
              <a:rPr lang="en-US" sz="2200" b="1" dirty="0">
                <a:solidFill>
                  <a:srgbClr val="0000FF"/>
                </a:solidFill>
              </a:rPr>
              <a:t> </a:t>
            </a:r>
            <a:r>
              <a:rPr lang="en-US" sz="2200" b="1" dirty="0" err="1">
                <a:solidFill>
                  <a:srgbClr val="0000FF"/>
                </a:solidFill>
              </a:rPr>
              <a:t>trong</a:t>
            </a:r>
            <a:r>
              <a:rPr lang="en-US" sz="2200" b="1" dirty="0">
                <a:solidFill>
                  <a:srgbClr val="0000FF"/>
                </a:solidFill>
              </a:rPr>
              <a:t> </a:t>
            </a:r>
            <a:r>
              <a:rPr lang="en-US" sz="2200" b="1" dirty="0" err="1">
                <a:solidFill>
                  <a:srgbClr val="0000FF"/>
                </a:solidFill>
              </a:rPr>
              <a:t>các</a:t>
            </a:r>
            <a:r>
              <a:rPr lang="en-US" sz="2200" b="1" dirty="0">
                <a:solidFill>
                  <a:srgbClr val="0000FF"/>
                </a:solidFill>
              </a:rPr>
              <a:t> thong tin </a:t>
            </a:r>
            <a:r>
              <a:rPr lang="en-US" sz="2200" b="1" dirty="0" err="1">
                <a:solidFill>
                  <a:srgbClr val="0000FF"/>
                </a:solidFill>
              </a:rPr>
              <a:t>trên</a:t>
            </a:r>
            <a:r>
              <a:rPr lang="en-US" sz="2200" b="1" dirty="0">
                <a:solidFill>
                  <a:srgbClr val="0000FF"/>
                </a:solidFill>
              </a:rPr>
              <a:t>?</a:t>
            </a:r>
            <a:endParaRPr lang="vi-VN" sz="2200" b="1" dirty="0">
              <a:solidFill>
                <a:srgbClr val="0000FF"/>
              </a:solidFill>
            </a:endParaRPr>
          </a:p>
        </p:txBody>
      </p:sp>
      <p:sp>
        <p:nvSpPr>
          <p:cNvPr id="72" name="AutoShape 20">
            <a:extLst>
              <a:ext uri="{FF2B5EF4-FFF2-40B4-BE49-F238E27FC236}">
                <a16:creationId xmlns:a16="http://schemas.microsoft.com/office/drawing/2014/main" id="{6F3E4329-ADAE-4445-B585-997A75CF15ED}"/>
              </a:ext>
            </a:extLst>
          </p:cNvPr>
          <p:cNvSpPr>
            <a:spLocks noChangeArrowheads="1"/>
          </p:cNvSpPr>
          <p:nvPr>
            <p:custDataLst>
              <p:tags r:id="rId1"/>
            </p:custDataLst>
          </p:nvPr>
        </p:nvSpPr>
        <p:spPr bwMode="gray">
          <a:xfrm>
            <a:off x="360276" y="266555"/>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73" name="Text Box 5">
            <a:extLst>
              <a:ext uri="{FF2B5EF4-FFF2-40B4-BE49-F238E27FC236}">
                <a16:creationId xmlns:a16="http://schemas.microsoft.com/office/drawing/2014/main" id="{0027554D-BD8C-4C29-B8D1-89B5A0DCE711}"/>
              </a:ext>
            </a:extLst>
          </p:cNvPr>
          <p:cNvSpPr txBox="1">
            <a:spLocks noChangeArrowheads="1"/>
          </p:cNvSpPr>
          <p:nvPr>
            <p:custDataLst>
              <p:tags r:id="rId2"/>
            </p:custDataLst>
          </p:nvPr>
        </p:nvSpPr>
        <p:spPr bwMode="auto">
          <a:xfrm>
            <a:off x="1100052" y="314181"/>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74" name="TextBox 5">
            <a:extLst>
              <a:ext uri="{FF2B5EF4-FFF2-40B4-BE49-F238E27FC236}">
                <a16:creationId xmlns:a16="http://schemas.microsoft.com/office/drawing/2014/main" id="{617B533B-2AE5-4FCC-822A-3A703DA264B5}"/>
              </a:ext>
            </a:extLst>
          </p:cNvPr>
          <p:cNvSpPr txBox="1">
            <a:spLocks noChangeArrowheads="1"/>
          </p:cNvSpPr>
          <p:nvPr/>
        </p:nvSpPr>
        <p:spPr bwMode="auto">
          <a:xfrm>
            <a:off x="40818" y="4442962"/>
            <a:ext cx="8991600"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dirty="0" err="1">
                <a:solidFill>
                  <a:srgbClr val="0000FF"/>
                </a:solidFill>
                <a:latin typeface="Arial" pitchFamily="34" charset="0"/>
                <a:cs typeface="Arial" pitchFamily="34" charset="0"/>
              </a:rPr>
              <a:t>Yêu</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cầu</a:t>
            </a:r>
            <a:r>
              <a:rPr lang="en-US" altLang="en-US" sz="2400" b="1" dirty="0">
                <a:solidFill>
                  <a:srgbClr val="0000FF"/>
                </a:solidFill>
                <a:latin typeface="Arial" pitchFamily="34" charset="0"/>
                <a:cs typeface="Arial" pitchFamily="34" charset="0"/>
              </a:rPr>
              <a:t> </a:t>
            </a:r>
          </a:p>
          <a:p>
            <a:pPr algn="just" eaLnBrk="1" hangingPunct="1">
              <a:spcBef>
                <a:spcPts val="0"/>
              </a:spcBef>
            </a:pPr>
            <a:r>
              <a:rPr lang="en-US" altLang="en-US" sz="2400" b="1" dirty="0" err="1">
                <a:solidFill>
                  <a:srgbClr val="0000FF"/>
                </a:solidFill>
                <a:latin typeface="Arial" pitchFamily="34" charset="0"/>
                <a:cs typeface="Arial" pitchFamily="34" charset="0"/>
              </a:rPr>
              <a:t>Làm</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việc</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theo</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nhóm</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Trình</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bày</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theo</a:t>
            </a:r>
            <a:r>
              <a:rPr lang="en-US" altLang="en-US" sz="2400" b="1" dirty="0">
                <a:solidFill>
                  <a:srgbClr val="0000FF"/>
                </a:solidFill>
                <a:latin typeface="Arial" pitchFamily="34" charset="0"/>
                <a:cs typeface="Arial" pitchFamily="34" charset="0"/>
              </a:rPr>
              <a:t> slide, </a:t>
            </a:r>
            <a:r>
              <a:rPr lang="en-US" altLang="en-US" sz="2400" b="1" dirty="0" err="1">
                <a:solidFill>
                  <a:srgbClr val="0000FF"/>
                </a:solidFill>
                <a:latin typeface="Arial" pitchFamily="34" charset="0"/>
                <a:cs typeface="Arial" pitchFamily="34" charset="0"/>
              </a:rPr>
              <a:t>sơ</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đồ</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tư</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duy</a:t>
            </a:r>
            <a:r>
              <a:rPr lang="en-US" altLang="en-US" sz="2400" b="1" dirty="0">
                <a:solidFill>
                  <a:srgbClr val="0000FF"/>
                </a:solidFill>
                <a:latin typeface="Arial" pitchFamily="34" charset="0"/>
                <a:cs typeface="Arial" pitchFamily="34" charset="0"/>
              </a:rPr>
              <a:t>, video clip, </a:t>
            </a:r>
            <a:r>
              <a:rPr lang="en-US" altLang="en-US" sz="2400" b="1" dirty="0" err="1">
                <a:solidFill>
                  <a:srgbClr val="0000FF"/>
                </a:solidFill>
                <a:latin typeface="Arial" pitchFamily="34" charset="0"/>
                <a:cs typeface="Arial" pitchFamily="34" charset="0"/>
              </a:rPr>
              <a:t>phóng</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sự</a:t>
            </a:r>
            <a:r>
              <a:rPr lang="en-US" altLang="en-US" sz="2400" b="1" dirty="0">
                <a:solidFill>
                  <a:srgbClr val="0000FF"/>
                </a:solidFill>
                <a:latin typeface="Arial" pitchFamily="34" charset="0"/>
                <a:cs typeface="Arial" pitchFamily="34" charset="0"/>
              </a:rPr>
              <a:t>…</a:t>
            </a:r>
            <a:r>
              <a:rPr lang="en-US" altLang="en-US" sz="2400" b="1" dirty="0" err="1">
                <a:solidFill>
                  <a:srgbClr val="0000FF"/>
                </a:solidFill>
                <a:latin typeface="Arial" pitchFamily="34" charset="0"/>
                <a:cs typeface="Arial" pitchFamily="34" charset="0"/>
              </a:rPr>
              <a:t>Trình</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bày</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rõ</a:t>
            </a:r>
            <a:r>
              <a:rPr lang="en-US" altLang="en-US" sz="2400" b="1" dirty="0">
                <a:solidFill>
                  <a:srgbClr val="0000FF"/>
                </a:solidFill>
                <a:latin typeface="Arial" pitchFamily="34" charset="0"/>
                <a:cs typeface="Arial" pitchFamily="34" charset="0"/>
              </a:rPr>
              <a:t> rang, </a:t>
            </a:r>
            <a:r>
              <a:rPr lang="en-US" altLang="en-US" sz="2400" b="1" dirty="0" err="1">
                <a:solidFill>
                  <a:srgbClr val="0000FF"/>
                </a:solidFill>
                <a:latin typeface="Arial" pitchFamily="34" charset="0"/>
                <a:cs typeface="Arial" pitchFamily="34" charset="0"/>
              </a:rPr>
              <a:t>mạch</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lạc</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sáng</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tạo</a:t>
            </a:r>
            <a:endParaRPr lang="en-US" altLang="en-US" sz="2400"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1)">
                                      <p:cBhvr>
                                        <p:cTn id="7"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4D0F00D7-4868-4C2B-8D72-FE2C315ABAC6}"/>
              </a:ext>
            </a:extLst>
          </p:cNvPr>
          <p:cNvSpPr/>
          <p:nvPr>
            <p:custDataLst>
              <p:tags r:id="rId1"/>
            </p:custDataLst>
          </p:nvPr>
        </p:nvSpPr>
        <p:spPr>
          <a:xfrm>
            <a:off x="380999" y="3036630"/>
            <a:ext cx="2438401" cy="1243162"/>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ctr"/>
            <a:r>
              <a:rPr lang="en-US" sz="2800" b="1" dirty="0" err="1"/>
              <a:t>Thông</a:t>
            </a:r>
            <a:r>
              <a:rPr lang="en-US" sz="2800" b="1" dirty="0"/>
              <a:t> tin 1</a:t>
            </a:r>
          </a:p>
        </p:txBody>
      </p:sp>
      <p:sp>
        <p:nvSpPr>
          <p:cNvPr id="14" name="TextBox 13">
            <a:extLst>
              <a:ext uri="{FF2B5EF4-FFF2-40B4-BE49-F238E27FC236}">
                <a16:creationId xmlns:a16="http://schemas.microsoft.com/office/drawing/2014/main" id="{AD27D6BE-E2E3-416B-B0AB-B7D3B4A932D5}"/>
              </a:ext>
            </a:extLst>
          </p:cNvPr>
          <p:cNvSpPr txBox="1"/>
          <p:nvPr/>
        </p:nvSpPr>
        <p:spPr>
          <a:xfrm>
            <a:off x="380999" y="638720"/>
            <a:ext cx="8000993"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pic>
        <p:nvPicPr>
          <p:cNvPr id="15" name="Picture 14">
            <a:extLst>
              <a:ext uri="{FF2B5EF4-FFF2-40B4-BE49-F238E27FC236}">
                <a16:creationId xmlns:a16="http://schemas.microsoft.com/office/drawing/2014/main" id="{91D9626A-54B0-4CFA-9984-DEA39AC823D7}"/>
              </a:ext>
            </a:extLst>
          </p:cNvPr>
          <p:cNvPicPr>
            <a:picLocks noChangeAspect="1"/>
          </p:cNvPicPr>
          <p:nvPr/>
        </p:nvPicPr>
        <p:blipFill>
          <a:blip r:embed="rId5"/>
          <a:stretch>
            <a:fillRect/>
          </a:stretch>
        </p:blipFill>
        <p:spPr>
          <a:xfrm>
            <a:off x="83287" y="6202"/>
            <a:ext cx="2517515" cy="627575"/>
          </a:xfrm>
          <a:prstGeom prst="rect">
            <a:avLst/>
          </a:prstGeom>
        </p:spPr>
      </p:pic>
      <p:grpSp>
        <p:nvGrpSpPr>
          <p:cNvPr id="21" name="Group 20">
            <a:extLst>
              <a:ext uri="{FF2B5EF4-FFF2-40B4-BE49-F238E27FC236}">
                <a16:creationId xmlns:a16="http://schemas.microsoft.com/office/drawing/2014/main" id="{F23718F2-F421-49A8-864D-9BAAFBECDB42}"/>
              </a:ext>
            </a:extLst>
          </p:cNvPr>
          <p:cNvGrpSpPr/>
          <p:nvPr/>
        </p:nvGrpSpPr>
        <p:grpSpPr>
          <a:xfrm>
            <a:off x="2819401" y="1813191"/>
            <a:ext cx="6172199" cy="2923082"/>
            <a:chOff x="2819401" y="1534618"/>
            <a:chExt cx="6172199" cy="2923082"/>
          </a:xfrm>
        </p:grpSpPr>
        <p:sp>
          <p:nvSpPr>
            <p:cNvPr id="4" name="Rounded Rectangle 9">
              <a:extLst>
                <a:ext uri="{FF2B5EF4-FFF2-40B4-BE49-F238E27FC236}">
                  <a16:creationId xmlns:a16="http://schemas.microsoft.com/office/drawing/2014/main" id="{CBE84846-DF61-5868-2A2E-5353E6BD9C59}"/>
                </a:ext>
              </a:extLst>
            </p:cNvPr>
            <p:cNvSpPr/>
            <p:nvPr>
              <p:custDataLst>
                <p:tags r:id="rId3"/>
              </p:custDataLst>
            </p:nvPr>
          </p:nvSpPr>
          <p:spPr>
            <a:xfrm>
              <a:off x="3886199" y="1534618"/>
              <a:ext cx="5105401" cy="1577709"/>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vi-VN" sz="2400" b="0" i="0" dirty="0">
                  <a:solidFill>
                    <a:schemeClr val="bg1"/>
                  </a:solidFill>
                  <a:effectLst/>
                  <a:latin typeface="Arial" panose="020B0604020202020204" pitchFamily="34" charset="0"/>
                </a:rPr>
                <a:t>Các quốc gia cũng công nhận một thực tế là con người khác nhau về hình dáng bên ngoài, địa vị, lời nói, cách ứng xử và các giá trị</a:t>
              </a:r>
              <a:endParaRPr lang="en-US" sz="2800" b="1" dirty="0">
                <a:solidFill>
                  <a:schemeClr val="bg1"/>
                </a:solidFill>
              </a:endParaRPr>
            </a:p>
          </p:txBody>
        </p:sp>
        <p:cxnSp>
          <p:nvCxnSpPr>
            <p:cNvPr id="7" name="Straight Connector 6">
              <a:extLst>
                <a:ext uri="{FF2B5EF4-FFF2-40B4-BE49-F238E27FC236}">
                  <a16:creationId xmlns:a16="http://schemas.microsoft.com/office/drawing/2014/main" id="{D17B922B-6ACD-4077-BF66-2B6D0F4C59AD}"/>
                </a:ext>
              </a:extLst>
            </p:cNvPr>
            <p:cNvCxnSpPr>
              <a:cxnSpLocks/>
            </p:cNvCxnSpPr>
            <p:nvPr/>
          </p:nvCxnSpPr>
          <p:spPr bwMode="auto">
            <a:xfrm flipH="1">
              <a:off x="2819401" y="3431984"/>
              <a:ext cx="533399" cy="0"/>
            </a:xfrm>
            <a:prstGeom prst="line">
              <a:avLst/>
            </a:prstGeom>
            <a:noFill/>
            <a:ln w="381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51BD998-F43B-40FE-BA2E-0473B58DE55C}"/>
                </a:ext>
              </a:extLst>
            </p:cNvPr>
            <p:cNvCxnSpPr>
              <a:cxnSpLocks/>
            </p:cNvCxnSpPr>
            <p:nvPr/>
          </p:nvCxnSpPr>
          <p:spPr bwMode="auto">
            <a:xfrm>
              <a:off x="3352800" y="2400300"/>
              <a:ext cx="0" cy="2057400"/>
            </a:xfrm>
            <a:prstGeom prst="line">
              <a:avLst/>
            </a:prstGeom>
            <a:noFill/>
            <a:ln w="381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8CB3FC3-F4FA-47D5-A61D-2F41DAE97DA2}"/>
                </a:ext>
              </a:extLst>
            </p:cNvPr>
            <p:cNvCxnSpPr>
              <a:cxnSpLocks/>
            </p:cNvCxnSpPr>
            <p:nvPr/>
          </p:nvCxnSpPr>
          <p:spPr bwMode="auto">
            <a:xfrm flipH="1">
              <a:off x="3352800" y="2363412"/>
              <a:ext cx="533399" cy="0"/>
            </a:xfrm>
            <a:prstGeom prst="line">
              <a:avLst/>
            </a:prstGeom>
            <a:noFill/>
            <a:ln w="38100" cap="flat" cmpd="sng" algn="ctr">
              <a:solidFill>
                <a:srgbClr val="FF0000"/>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7789F981-8199-4372-BF54-A139B5826D80}"/>
              </a:ext>
            </a:extLst>
          </p:cNvPr>
          <p:cNvGrpSpPr/>
          <p:nvPr/>
        </p:nvGrpSpPr>
        <p:grpSpPr>
          <a:xfrm>
            <a:off x="3352800" y="4024246"/>
            <a:ext cx="5626100" cy="1424054"/>
            <a:chOff x="3352800" y="4126673"/>
            <a:chExt cx="5626100" cy="1424054"/>
          </a:xfrm>
        </p:grpSpPr>
        <p:cxnSp>
          <p:nvCxnSpPr>
            <p:cNvPr id="24" name="Straight Connector 23">
              <a:extLst>
                <a:ext uri="{FF2B5EF4-FFF2-40B4-BE49-F238E27FC236}">
                  <a16:creationId xmlns:a16="http://schemas.microsoft.com/office/drawing/2014/main" id="{68E338CF-FE8E-45A8-B806-4236D60C9D3B}"/>
                </a:ext>
              </a:extLst>
            </p:cNvPr>
            <p:cNvCxnSpPr>
              <a:cxnSpLocks/>
            </p:cNvCxnSpPr>
            <p:nvPr/>
          </p:nvCxnSpPr>
          <p:spPr bwMode="auto">
            <a:xfrm flipH="1">
              <a:off x="3352800" y="4838700"/>
              <a:ext cx="533399" cy="0"/>
            </a:xfrm>
            <a:prstGeom prst="line">
              <a:avLst/>
            </a:prstGeom>
            <a:noFill/>
            <a:ln w="38100" cap="flat" cmpd="sng" algn="ctr">
              <a:solidFill>
                <a:srgbClr val="FF0000"/>
              </a:solidFill>
              <a:prstDash val="solid"/>
              <a:round/>
              <a:headEnd type="none" w="med" len="med"/>
              <a:tailEnd type="none" w="med" len="med"/>
            </a:ln>
            <a:effectLst/>
          </p:spPr>
        </p:cxnSp>
        <p:sp>
          <p:nvSpPr>
            <p:cNvPr id="26" name="Rounded Rectangle 9">
              <a:extLst>
                <a:ext uri="{FF2B5EF4-FFF2-40B4-BE49-F238E27FC236}">
                  <a16:creationId xmlns:a16="http://schemas.microsoft.com/office/drawing/2014/main" id="{34C4D4B5-C603-4C72-8075-9E42BAD196A4}"/>
                </a:ext>
              </a:extLst>
            </p:cNvPr>
            <p:cNvSpPr/>
            <p:nvPr>
              <p:custDataLst>
                <p:tags r:id="rId2"/>
              </p:custDataLst>
            </p:nvPr>
          </p:nvSpPr>
          <p:spPr>
            <a:xfrm>
              <a:off x="3873499" y="4126673"/>
              <a:ext cx="5105401" cy="1424054"/>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solidFill>
                    <a:schemeClr val="bg1"/>
                  </a:solidFill>
                  <a:latin typeface="+mj-lt"/>
                </a:rPr>
                <a:t>Con </a:t>
              </a:r>
              <a:r>
                <a:rPr lang="en-US" sz="2400" dirty="0" err="1">
                  <a:solidFill>
                    <a:schemeClr val="bg1"/>
                  </a:solidFill>
                  <a:latin typeface="+mj-lt"/>
                </a:rPr>
                <a:t>người</a:t>
              </a:r>
              <a:r>
                <a:rPr lang="en-US" sz="2400" dirty="0">
                  <a:solidFill>
                    <a:schemeClr val="bg1"/>
                  </a:solidFill>
                  <a:latin typeface="+mj-lt"/>
                </a:rPr>
                <a:t> </a:t>
              </a:r>
              <a:r>
                <a:rPr lang="vi-VN" sz="2400" b="0" i="0" dirty="0">
                  <a:solidFill>
                    <a:schemeClr val="bg1"/>
                  </a:solidFill>
                  <a:effectLst/>
                  <a:latin typeface="+mj-lt"/>
                </a:rPr>
                <a:t>đều có quyền được sống trong hòa bình và duy trì cá tính của riêng mình.</a:t>
              </a:r>
              <a:endParaRPr lang="en-US" sz="2400" dirty="0">
                <a:solidFill>
                  <a:schemeClr val="bg1"/>
                </a:solidFill>
                <a:latin typeface="+mj-lt"/>
              </a:endParaRPr>
            </a:p>
          </p:txBody>
        </p:sp>
      </p:grpSp>
    </p:spTree>
    <p:extLst>
      <p:ext uri="{BB962C8B-B14F-4D97-AF65-F5344CB8AC3E}">
        <p14:creationId xmlns:p14="http://schemas.microsoft.com/office/powerpoint/2010/main" val="271092840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4D0F00D7-4868-4C2B-8D72-FE2C315ABAC6}"/>
              </a:ext>
            </a:extLst>
          </p:cNvPr>
          <p:cNvSpPr/>
          <p:nvPr>
            <p:custDataLst>
              <p:tags r:id="rId1"/>
            </p:custDataLst>
          </p:nvPr>
        </p:nvSpPr>
        <p:spPr>
          <a:xfrm>
            <a:off x="381000" y="2771584"/>
            <a:ext cx="2438401" cy="1314831"/>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800" b="1" dirty="0" err="1"/>
              <a:t>Thông</a:t>
            </a:r>
            <a:r>
              <a:rPr lang="en-US" sz="2800" b="1" dirty="0"/>
              <a:t> tin 2</a:t>
            </a:r>
          </a:p>
        </p:txBody>
      </p:sp>
      <p:grpSp>
        <p:nvGrpSpPr>
          <p:cNvPr id="21" name="Group 20">
            <a:extLst>
              <a:ext uri="{FF2B5EF4-FFF2-40B4-BE49-F238E27FC236}">
                <a16:creationId xmlns:a16="http://schemas.microsoft.com/office/drawing/2014/main" id="{F23718F2-F421-49A8-864D-9BAAFBECDB42}"/>
              </a:ext>
            </a:extLst>
          </p:cNvPr>
          <p:cNvGrpSpPr/>
          <p:nvPr/>
        </p:nvGrpSpPr>
        <p:grpSpPr>
          <a:xfrm>
            <a:off x="2819401" y="1624224"/>
            <a:ext cx="6172199" cy="2681076"/>
            <a:chOff x="2819401" y="1624224"/>
            <a:chExt cx="6172199" cy="2681076"/>
          </a:xfrm>
        </p:grpSpPr>
        <p:sp>
          <p:nvSpPr>
            <p:cNvPr id="4" name="Rounded Rectangle 9">
              <a:extLst>
                <a:ext uri="{FF2B5EF4-FFF2-40B4-BE49-F238E27FC236}">
                  <a16:creationId xmlns:a16="http://schemas.microsoft.com/office/drawing/2014/main" id="{CBE84846-DF61-5868-2A2E-5353E6BD9C59}"/>
                </a:ext>
              </a:extLst>
            </p:cNvPr>
            <p:cNvSpPr/>
            <p:nvPr>
              <p:custDataLst>
                <p:tags r:id="rId3"/>
              </p:custDataLst>
            </p:nvPr>
          </p:nvSpPr>
          <p:spPr>
            <a:xfrm>
              <a:off x="3886199" y="1624224"/>
              <a:ext cx="5105401" cy="1398044"/>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ctr"/>
              <a:r>
                <a:rPr lang="en-US" sz="2400" b="0" i="0" dirty="0">
                  <a:solidFill>
                    <a:schemeClr val="bg1"/>
                  </a:solidFill>
                  <a:effectLst/>
                  <a:latin typeface="Arial" panose="020B0604020202020204" pitchFamily="34" charset="0"/>
                </a:rPr>
                <a:t>Trang </a:t>
              </a:r>
              <a:r>
                <a:rPr lang="en-US" sz="2400" b="0" i="0" dirty="0" err="1">
                  <a:solidFill>
                    <a:schemeClr val="bg1"/>
                  </a:solidFill>
                  <a:effectLst/>
                  <a:latin typeface="Arial" panose="020B0604020202020204" pitchFamily="34" charset="0"/>
                </a:rPr>
                <a:t>phục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truyền</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thống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của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quốc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trong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cộng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động</a:t>
              </a:r>
              <a:r>
                <a:rPr lang="en-US" sz="2400" b="0" i="0" dirty="0">
                  <a:solidFill>
                    <a:schemeClr val="bg1"/>
                  </a:solidFill>
                  <a:effectLst/>
                  <a:latin typeface="Arial" panose="020B0604020202020204" pitchFamily="34" charset="0"/>
                </a:rPr>
                <a:t> ASEAN </a:t>
              </a:r>
              <a:r>
                <a:rPr lang="en-US" sz="2400" b="0" i="0" dirty="0" err="1">
                  <a:solidFill>
                    <a:schemeClr val="bg1"/>
                  </a:solidFill>
                  <a:effectLst/>
                  <a:latin typeface="Arial" panose="020B0604020202020204" pitchFamily="34" charset="0"/>
                </a:rPr>
                <a:t>có</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sự</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khác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nhau</a:t>
              </a:r>
              <a:endParaRPr lang="en-US" sz="2800" b="1" dirty="0">
                <a:solidFill>
                  <a:schemeClr val="bg1"/>
                </a:solidFill>
              </a:endParaRPr>
            </a:p>
          </p:txBody>
        </p:sp>
        <p:cxnSp>
          <p:nvCxnSpPr>
            <p:cNvPr id="7" name="Straight Connector 6">
              <a:extLst>
                <a:ext uri="{FF2B5EF4-FFF2-40B4-BE49-F238E27FC236}">
                  <a16:creationId xmlns:a16="http://schemas.microsoft.com/office/drawing/2014/main" id="{D17B922B-6ACD-4077-BF66-2B6D0F4C59AD}"/>
                </a:ext>
              </a:extLst>
            </p:cNvPr>
            <p:cNvCxnSpPr>
              <a:cxnSpLocks/>
            </p:cNvCxnSpPr>
            <p:nvPr/>
          </p:nvCxnSpPr>
          <p:spPr bwMode="auto">
            <a:xfrm flipH="1">
              <a:off x="2819401" y="3431984"/>
              <a:ext cx="533399" cy="0"/>
            </a:xfrm>
            <a:prstGeom prst="line">
              <a:avLst/>
            </a:prstGeom>
            <a:noFill/>
            <a:ln w="381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51BD998-F43B-40FE-BA2E-0473B58DE55C}"/>
                </a:ext>
              </a:extLst>
            </p:cNvPr>
            <p:cNvCxnSpPr>
              <a:cxnSpLocks/>
            </p:cNvCxnSpPr>
            <p:nvPr/>
          </p:nvCxnSpPr>
          <p:spPr bwMode="auto">
            <a:xfrm>
              <a:off x="3352800" y="2406484"/>
              <a:ext cx="0" cy="1898816"/>
            </a:xfrm>
            <a:prstGeom prst="line">
              <a:avLst/>
            </a:prstGeom>
            <a:noFill/>
            <a:ln w="381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8CB3FC3-F4FA-47D5-A61D-2F41DAE97DA2}"/>
                </a:ext>
              </a:extLst>
            </p:cNvPr>
            <p:cNvCxnSpPr>
              <a:cxnSpLocks/>
            </p:cNvCxnSpPr>
            <p:nvPr/>
          </p:nvCxnSpPr>
          <p:spPr bwMode="auto">
            <a:xfrm flipH="1">
              <a:off x="3352800" y="2382296"/>
              <a:ext cx="533399" cy="0"/>
            </a:xfrm>
            <a:prstGeom prst="line">
              <a:avLst/>
            </a:prstGeom>
            <a:noFill/>
            <a:ln w="38100" cap="flat" cmpd="sng" algn="ctr">
              <a:solidFill>
                <a:srgbClr val="FF0000"/>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7789F981-8199-4372-BF54-A139B5826D80}"/>
              </a:ext>
            </a:extLst>
          </p:cNvPr>
          <p:cNvGrpSpPr/>
          <p:nvPr/>
        </p:nvGrpSpPr>
        <p:grpSpPr>
          <a:xfrm>
            <a:off x="3352800" y="3270915"/>
            <a:ext cx="5626099" cy="2068770"/>
            <a:chOff x="3352800" y="3270915"/>
            <a:chExt cx="5626099" cy="2068770"/>
          </a:xfrm>
        </p:grpSpPr>
        <p:cxnSp>
          <p:nvCxnSpPr>
            <p:cNvPr id="24" name="Straight Connector 23">
              <a:extLst>
                <a:ext uri="{FF2B5EF4-FFF2-40B4-BE49-F238E27FC236}">
                  <a16:creationId xmlns:a16="http://schemas.microsoft.com/office/drawing/2014/main" id="{68E338CF-FE8E-45A8-B806-4236D60C9D3B}"/>
                </a:ext>
              </a:extLst>
            </p:cNvPr>
            <p:cNvCxnSpPr>
              <a:cxnSpLocks/>
            </p:cNvCxnSpPr>
            <p:nvPr/>
          </p:nvCxnSpPr>
          <p:spPr bwMode="auto">
            <a:xfrm flipH="1">
              <a:off x="3352800" y="4305300"/>
              <a:ext cx="533399" cy="0"/>
            </a:xfrm>
            <a:prstGeom prst="line">
              <a:avLst/>
            </a:prstGeom>
            <a:noFill/>
            <a:ln w="38100" cap="flat" cmpd="sng" algn="ctr">
              <a:solidFill>
                <a:srgbClr val="FF0000"/>
              </a:solidFill>
              <a:prstDash val="solid"/>
              <a:round/>
              <a:headEnd type="none" w="med" len="med"/>
              <a:tailEnd type="none" w="med" len="med"/>
            </a:ln>
            <a:effectLst/>
          </p:spPr>
        </p:cxnSp>
        <p:sp>
          <p:nvSpPr>
            <p:cNvPr id="26" name="Rounded Rectangle 9">
              <a:extLst>
                <a:ext uri="{FF2B5EF4-FFF2-40B4-BE49-F238E27FC236}">
                  <a16:creationId xmlns:a16="http://schemas.microsoft.com/office/drawing/2014/main" id="{34C4D4B5-C603-4C72-8075-9E42BAD196A4}"/>
                </a:ext>
              </a:extLst>
            </p:cNvPr>
            <p:cNvSpPr/>
            <p:nvPr>
              <p:custDataLst>
                <p:tags r:id="rId2"/>
              </p:custDataLst>
            </p:nvPr>
          </p:nvSpPr>
          <p:spPr>
            <a:xfrm>
              <a:off x="3873498" y="3270915"/>
              <a:ext cx="5105401" cy="206877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err="1">
                  <a:solidFill>
                    <a:schemeClr val="bg1"/>
                  </a:solidFill>
                  <a:latin typeface="Arial" panose="020B0604020202020204" pitchFamily="34" charset="0"/>
                </a:rPr>
                <a:t>T</a:t>
              </a:r>
              <a:r>
                <a:rPr lang="en-US" sz="2400" b="0" i="0" dirty="0" err="1">
                  <a:solidFill>
                    <a:schemeClr val="bg1"/>
                  </a:solidFill>
                  <a:effectLst/>
                  <a:latin typeface="Arial" panose="020B0604020202020204" pitchFamily="34" charset="0"/>
                </a:rPr>
                <a:t>rong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cùng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một</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quốc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trang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phục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dân</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tộc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cũng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có</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những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nét</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khác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biệt</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giữa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vùng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miền</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hoặc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giữa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trang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phục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dành</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cho</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nữ</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giới</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với</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nam</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giới</a:t>
              </a:r>
              <a:endParaRPr lang="en-US" sz="2800" dirty="0">
                <a:solidFill>
                  <a:schemeClr val="bg1"/>
                </a:solidFill>
              </a:endParaRPr>
            </a:p>
          </p:txBody>
        </p:sp>
      </p:grpSp>
      <p:sp>
        <p:nvSpPr>
          <p:cNvPr id="16" name="TextBox 15">
            <a:extLst>
              <a:ext uri="{FF2B5EF4-FFF2-40B4-BE49-F238E27FC236}">
                <a16:creationId xmlns:a16="http://schemas.microsoft.com/office/drawing/2014/main" id="{50ADBBFB-8A0A-4EC9-81B2-B13B7501F2C8}"/>
              </a:ext>
            </a:extLst>
          </p:cNvPr>
          <p:cNvSpPr txBox="1"/>
          <p:nvPr/>
        </p:nvSpPr>
        <p:spPr>
          <a:xfrm>
            <a:off x="38100" y="54333"/>
            <a:ext cx="8953499"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spTree>
    <p:extLst>
      <p:ext uri="{BB962C8B-B14F-4D97-AF65-F5344CB8AC3E}">
        <p14:creationId xmlns:p14="http://schemas.microsoft.com/office/powerpoint/2010/main" val="153174245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152"/>
  <p:tag name="GENSWF_SLIDE_TITLE" val="3. TRÒ CHƠI CỦNG CỐ"/>
  <p:tag name="ISPRING_SLIDE_INDENT_LEVEL" val="0"/>
  <p:tag name="ISPRING_PRESENTER_ID" val="{EE7AEE3A-D152-442D-A806-85A5660FCA11}"/>
  <p:tag name="ISPRING_PLAYER_LAYOUT_TYPE" val="Full"/>
  <p:tag name="GENSWF_SLIDE_UID" val="{523485C7-B149-44AF-878E-9B47020D9395}:417"/>
  <p:tag name="ISPRING_SLIDE_ID_2" val="{B3F26157-9EAD-49B3-A873-B5F4BFF75B1F}"/>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773"/>
  <p:tag name="GENSWF_SLIDE_TITLE" val="Câu hỏi 1"/>
  <p:tag name="ISPRING_SLIDE_INDENT_LEVEL" val="0"/>
  <p:tag name="ISPRING_PRESENTER_ID" val="{EE7AEE3A-D152-442D-A806-85A5660FCA11}"/>
  <p:tag name="ISPRING_PLAYER_LAYOUT_TYPE" val="Full"/>
  <p:tag name="GENSWF_SLIDE_UID" val="{C3D101DD-454A-4565-B976-DE3697FC0A3C}:419"/>
  <p:tag name="ISPRING_SLIDE_ID_2" val="{42EC8693-9154-4CF2-9BA0-FFFB8DFBABF1}"/>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7"/>
  <p:tag name="GENSWF_SLIDE_TITLE" val="Chốt trò chơi, chuyển"/>
  <p:tag name="ISPRING_SLIDE_INDENT_LEVEL" val="0"/>
  <p:tag name="ISPRING_PRESENTER_ID" val="{EE7AEE3A-D152-442D-A806-85A5660FCA11}"/>
  <p:tag name="ISPRING_PLAYER_LAYOUT_TYPE" val="Full"/>
  <p:tag name="GENSWF_SLIDE_UID" val="{89B2C413-01E7-481E-9FCE-D0DC6D103AC6}:424"/>
  <p:tag name="ISPRING_SLIDE_ID_2" val="{AFDE2A56-EB4B-4A62-84BF-E0CEBAE9DE32}"/>
</p:tagLst>
</file>

<file path=ppt/tags/tag28.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5547</TotalTime>
  <Words>2607</Words>
  <Application>Microsoft Office PowerPoint</Application>
  <PresentationFormat>On-screen Show (16:10)</PresentationFormat>
  <Paragraphs>180</Paragraphs>
  <Slides>41</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Tahoma</vt:lpstr>
      <vt:lpstr>.VnTifani Heavy</vt:lpstr>
      <vt:lpstr>RocknRoll One</vt:lpstr>
      <vt:lpstr>Open Sans</vt:lpstr>
      <vt:lpstr>Calibri</vt:lpstr>
      <vt:lpstr>Times New Roman</vt:lpstr>
      <vt:lpstr>inpin heiti</vt:lpstr>
      <vt:lpstr>.VnArial</vt:lpstr>
      <vt:lpstr>Roboto</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ADMIN</cp:lastModifiedBy>
  <cp:revision>331</cp:revision>
  <dcterms:created xsi:type="dcterms:W3CDTF">2006-01-02T10:45:26Z</dcterms:created>
  <dcterms:modified xsi:type="dcterms:W3CDTF">2023-09-04T02:56:03Z</dcterms:modified>
</cp:coreProperties>
</file>