
<file path=[Content_Types].xml><?xml version="1.0" encoding="utf-8"?>
<Types xmlns="http://schemas.openxmlformats.org/package/2006/content-types">
  <Default Extension="png" ContentType="image/png"/>
  <Default Extension="jfif" ContentType="image/jpeg"/>
  <Default Extension="wmf" ContentType="image/x-wmf"/>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1" d="100"/>
          <a:sy n="91" d="100"/>
        </p:scale>
        <p:origin x="53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1DCB0F-D957-4868-81FA-F0D57B1449E5}" type="datetimeFigureOut">
              <a:rPr lang="en-US" smtClean="0"/>
              <a:t>10/31/2024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87CE33-447D-4BD5-B588-A981F2F5D0B6}" type="slidenum">
              <a:rPr lang="en-US" smtClean="0"/>
              <a:t>‹#›</a:t>
            </a:fld>
            <a:endParaRPr lang="en-US"/>
          </a:p>
        </p:txBody>
      </p:sp>
    </p:spTree>
    <p:extLst>
      <p:ext uri="{BB962C8B-B14F-4D97-AF65-F5344CB8AC3E}">
        <p14:creationId xmlns:p14="http://schemas.microsoft.com/office/powerpoint/2010/main" val="684895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Times New Roman" panose="02020603050405020304" pitchFamily="18" charset="0"/>
                <a:cs typeface="Times New Roman" panose="02020603050405020304" pitchFamily="18" charset="0"/>
              </a:defRPr>
            </a:lvl1pPr>
            <a:lvl2pPr marL="742950" indent="-285750">
              <a:defRPr sz="2400" i="1">
                <a:solidFill>
                  <a:schemeClr val="tx1"/>
                </a:solidFill>
                <a:latin typeface="Times New Roman" panose="02020603050405020304" pitchFamily="18" charset="0"/>
                <a:cs typeface="Times New Roman" panose="02020603050405020304" pitchFamily="18" charset="0"/>
              </a:defRPr>
            </a:lvl2pPr>
            <a:lvl3pPr marL="1143000" indent="-228600">
              <a:defRPr sz="2400" i="1">
                <a:solidFill>
                  <a:schemeClr val="tx1"/>
                </a:solidFill>
                <a:latin typeface="Times New Roman" panose="02020603050405020304" pitchFamily="18" charset="0"/>
                <a:cs typeface="Times New Roman" panose="02020603050405020304" pitchFamily="18" charset="0"/>
              </a:defRPr>
            </a:lvl3pPr>
            <a:lvl4pPr marL="1600200" indent="-228600">
              <a:defRPr sz="2400" i="1">
                <a:solidFill>
                  <a:schemeClr val="tx1"/>
                </a:solidFill>
                <a:latin typeface="Times New Roman" panose="02020603050405020304" pitchFamily="18" charset="0"/>
                <a:cs typeface="Times New Roman" panose="02020603050405020304" pitchFamily="18" charset="0"/>
              </a:defRPr>
            </a:lvl4pPr>
            <a:lvl5pPr marL="2057400" indent="-228600">
              <a:defRPr sz="2400" i="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cs typeface="Times New Roman" panose="02020603050405020304" pitchFamily="18" charset="0"/>
              </a:defRPr>
            </a:lvl9pPr>
          </a:lstStyle>
          <a:p>
            <a:fld id="{496059BF-8C3C-490F-AFB6-0C54FE5E68A8}" type="slidenum">
              <a:rPr lang="en-US" altLang="en-US" sz="1200" i="0"/>
              <a:pPr/>
              <a:t>17</a:t>
            </a:fld>
            <a:endParaRPr lang="en-US" altLang="en-US" sz="1200" i="0"/>
          </a:p>
        </p:txBody>
      </p:sp>
    </p:spTree>
    <p:extLst>
      <p:ext uri="{BB962C8B-B14F-4D97-AF65-F5344CB8AC3E}">
        <p14:creationId xmlns:p14="http://schemas.microsoft.com/office/powerpoint/2010/main" val="512990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61AFEA9-FF09-4B6A-B5D8-925788B6A196}" type="datetimeFigureOut">
              <a:rPr lang="en-US" smtClean="0"/>
              <a:t>10/31/2024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4EAC8A-EFD7-4F07-A3AE-7F331E11F03D}" type="slidenum">
              <a:rPr lang="en-US" smtClean="0"/>
              <a:t>‹#›</a:t>
            </a:fld>
            <a:endParaRPr lang="en-US"/>
          </a:p>
        </p:txBody>
      </p:sp>
    </p:spTree>
    <p:extLst>
      <p:ext uri="{BB962C8B-B14F-4D97-AF65-F5344CB8AC3E}">
        <p14:creationId xmlns:p14="http://schemas.microsoft.com/office/powerpoint/2010/main" val="2513953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1AFEA9-FF09-4B6A-B5D8-925788B6A196}" type="datetimeFigureOut">
              <a:rPr lang="en-US" smtClean="0"/>
              <a:t>10/31/2024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4EAC8A-EFD7-4F07-A3AE-7F331E11F03D}" type="slidenum">
              <a:rPr lang="en-US" smtClean="0"/>
              <a:t>‹#›</a:t>
            </a:fld>
            <a:endParaRPr lang="en-US"/>
          </a:p>
        </p:txBody>
      </p:sp>
    </p:spTree>
    <p:extLst>
      <p:ext uri="{BB962C8B-B14F-4D97-AF65-F5344CB8AC3E}">
        <p14:creationId xmlns:p14="http://schemas.microsoft.com/office/powerpoint/2010/main" val="1859323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1AFEA9-FF09-4B6A-B5D8-925788B6A196}" type="datetimeFigureOut">
              <a:rPr lang="en-US" smtClean="0"/>
              <a:t>10/31/2024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4EAC8A-EFD7-4F07-A3AE-7F331E11F03D}" type="slidenum">
              <a:rPr lang="en-US" smtClean="0"/>
              <a:t>‹#›</a:t>
            </a:fld>
            <a:endParaRPr lang="en-US"/>
          </a:p>
        </p:txBody>
      </p:sp>
    </p:spTree>
    <p:extLst>
      <p:ext uri="{BB962C8B-B14F-4D97-AF65-F5344CB8AC3E}">
        <p14:creationId xmlns:p14="http://schemas.microsoft.com/office/powerpoint/2010/main" val="4264763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1AFEA9-FF09-4B6A-B5D8-925788B6A196}" type="datetimeFigureOut">
              <a:rPr lang="en-US" smtClean="0"/>
              <a:t>10/31/2024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4EAC8A-EFD7-4F07-A3AE-7F331E11F03D}" type="slidenum">
              <a:rPr lang="en-US" smtClean="0"/>
              <a:t>‹#›</a:t>
            </a:fld>
            <a:endParaRPr lang="en-US"/>
          </a:p>
        </p:txBody>
      </p:sp>
    </p:spTree>
    <p:extLst>
      <p:ext uri="{BB962C8B-B14F-4D97-AF65-F5344CB8AC3E}">
        <p14:creationId xmlns:p14="http://schemas.microsoft.com/office/powerpoint/2010/main" val="2911338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61AFEA9-FF09-4B6A-B5D8-925788B6A196}" type="datetimeFigureOut">
              <a:rPr lang="en-US" smtClean="0"/>
              <a:t>10/31/2024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4EAC8A-EFD7-4F07-A3AE-7F331E11F03D}" type="slidenum">
              <a:rPr lang="en-US" smtClean="0"/>
              <a:t>‹#›</a:t>
            </a:fld>
            <a:endParaRPr lang="en-US"/>
          </a:p>
        </p:txBody>
      </p:sp>
    </p:spTree>
    <p:extLst>
      <p:ext uri="{BB962C8B-B14F-4D97-AF65-F5344CB8AC3E}">
        <p14:creationId xmlns:p14="http://schemas.microsoft.com/office/powerpoint/2010/main" val="3418820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61AFEA9-FF09-4B6A-B5D8-925788B6A196}" type="datetimeFigureOut">
              <a:rPr lang="en-US" smtClean="0"/>
              <a:t>10/31/2024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4EAC8A-EFD7-4F07-A3AE-7F331E11F03D}" type="slidenum">
              <a:rPr lang="en-US" smtClean="0"/>
              <a:t>‹#›</a:t>
            </a:fld>
            <a:endParaRPr lang="en-US"/>
          </a:p>
        </p:txBody>
      </p:sp>
    </p:spTree>
    <p:extLst>
      <p:ext uri="{BB962C8B-B14F-4D97-AF65-F5344CB8AC3E}">
        <p14:creationId xmlns:p14="http://schemas.microsoft.com/office/powerpoint/2010/main" val="3102020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61AFEA9-FF09-4B6A-B5D8-925788B6A196}" type="datetimeFigureOut">
              <a:rPr lang="en-US" smtClean="0"/>
              <a:t>10/31/2024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4EAC8A-EFD7-4F07-A3AE-7F331E11F03D}" type="slidenum">
              <a:rPr lang="en-US" smtClean="0"/>
              <a:t>‹#›</a:t>
            </a:fld>
            <a:endParaRPr lang="en-US"/>
          </a:p>
        </p:txBody>
      </p:sp>
    </p:spTree>
    <p:extLst>
      <p:ext uri="{BB962C8B-B14F-4D97-AF65-F5344CB8AC3E}">
        <p14:creationId xmlns:p14="http://schemas.microsoft.com/office/powerpoint/2010/main" val="388104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61AFEA9-FF09-4B6A-B5D8-925788B6A196}" type="datetimeFigureOut">
              <a:rPr lang="en-US" smtClean="0"/>
              <a:t>10/31/2024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4EAC8A-EFD7-4F07-A3AE-7F331E11F03D}" type="slidenum">
              <a:rPr lang="en-US" smtClean="0"/>
              <a:t>‹#›</a:t>
            </a:fld>
            <a:endParaRPr lang="en-US"/>
          </a:p>
        </p:txBody>
      </p:sp>
    </p:spTree>
    <p:extLst>
      <p:ext uri="{BB962C8B-B14F-4D97-AF65-F5344CB8AC3E}">
        <p14:creationId xmlns:p14="http://schemas.microsoft.com/office/powerpoint/2010/main" val="2583283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1AFEA9-FF09-4B6A-B5D8-925788B6A196}" type="datetimeFigureOut">
              <a:rPr lang="en-US" smtClean="0"/>
              <a:t>10/31/2024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4EAC8A-EFD7-4F07-A3AE-7F331E11F03D}" type="slidenum">
              <a:rPr lang="en-US" smtClean="0"/>
              <a:t>‹#›</a:t>
            </a:fld>
            <a:endParaRPr lang="en-US"/>
          </a:p>
        </p:txBody>
      </p:sp>
    </p:spTree>
    <p:extLst>
      <p:ext uri="{BB962C8B-B14F-4D97-AF65-F5344CB8AC3E}">
        <p14:creationId xmlns:p14="http://schemas.microsoft.com/office/powerpoint/2010/main" val="793181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61AFEA9-FF09-4B6A-B5D8-925788B6A196}" type="datetimeFigureOut">
              <a:rPr lang="en-US" smtClean="0"/>
              <a:t>10/31/2024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4EAC8A-EFD7-4F07-A3AE-7F331E11F03D}" type="slidenum">
              <a:rPr lang="en-US" smtClean="0"/>
              <a:t>‹#›</a:t>
            </a:fld>
            <a:endParaRPr lang="en-US"/>
          </a:p>
        </p:txBody>
      </p:sp>
    </p:spTree>
    <p:extLst>
      <p:ext uri="{BB962C8B-B14F-4D97-AF65-F5344CB8AC3E}">
        <p14:creationId xmlns:p14="http://schemas.microsoft.com/office/powerpoint/2010/main" val="428310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61AFEA9-FF09-4B6A-B5D8-925788B6A196}" type="datetimeFigureOut">
              <a:rPr lang="en-US" smtClean="0"/>
              <a:t>10/31/2024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4EAC8A-EFD7-4F07-A3AE-7F331E11F03D}" type="slidenum">
              <a:rPr lang="en-US" smtClean="0"/>
              <a:t>‹#›</a:t>
            </a:fld>
            <a:endParaRPr lang="en-US"/>
          </a:p>
        </p:txBody>
      </p:sp>
    </p:spTree>
    <p:extLst>
      <p:ext uri="{BB962C8B-B14F-4D97-AF65-F5344CB8AC3E}">
        <p14:creationId xmlns:p14="http://schemas.microsoft.com/office/powerpoint/2010/main" val="2914297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1AFEA9-FF09-4B6A-B5D8-925788B6A196}" type="datetimeFigureOut">
              <a:rPr lang="en-US" smtClean="0"/>
              <a:t>10/31/2024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4EAC8A-EFD7-4F07-A3AE-7F331E11F03D}" type="slidenum">
              <a:rPr lang="en-US" smtClean="0"/>
              <a:t>‹#›</a:t>
            </a:fld>
            <a:endParaRPr lang="en-US"/>
          </a:p>
        </p:txBody>
      </p:sp>
    </p:spTree>
    <p:extLst>
      <p:ext uri="{BB962C8B-B14F-4D97-AF65-F5344CB8AC3E}">
        <p14:creationId xmlns:p14="http://schemas.microsoft.com/office/powerpoint/2010/main" val="34930146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f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742387"/>
          </a:xfrm>
          <a:prstGeom prst="rect">
            <a:avLst/>
          </a:prstGeom>
        </p:spPr>
      </p:pic>
      <p:sp>
        <p:nvSpPr>
          <p:cNvPr id="8" name="TextBox 7"/>
          <p:cNvSpPr txBox="1"/>
          <p:nvPr/>
        </p:nvSpPr>
        <p:spPr>
          <a:xfrm>
            <a:off x="1790114" y="1940032"/>
            <a:ext cx="8215735" cy="2862322"/>
          </a:xfrm>
          <a:prstGeom prst="rect">
            <a:avLst/>
          </a:prstGeom>
          <a:noFill/>
        </p:spPr>
        <p:txBody>
          <a:bodyPr wrap="square" rtlCol="0">
            <a:spAutoFit/>
          </a:bodyPr>
          <a:lstStyle/>
          <a:p>
            <a:pPr algn="ctr"/>
            <a:r>
              <a:rPr lang="en-US" sz="6000" b="1" i="1" smtClean="0">
                <a:solidFill>
                  <a:srgbClr val="FF0000"/>
                </a:solidFill>
                <a:latin typeface="Times New Roman" panose="02020603050405020304" pitchFamily="18" charset="0"/>
                <a:cs typeface="Times New Roman" panose="02020603050405020304" pitchFamily="18" charset="0"/>
              </a:rPr>
              <a:t>Chào mừng quý thầy cô đến với tiết học Ngữ văn lớp 6B</a:t>
            </a:r>
            <a:endParaRPr lang="en-US" sz="6000" b="1" i="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95402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798785" y="2027741"/>
            <a:ext cx="10794125" cy="2931315"/>
          </a:xfrm>
          <a:prstGeom prst="rect">
            <a:avLst/>
          </a:prstGeom>
        </p:spPr>
        <p:txBody>
          <a:bodyPr wrap="square">
            <a:spAutoFit/>
          </a:bodyPr>
          <a:lstStyle/>
          <a:p>
            <a:pPr marL="457200" indent="-457200" algn="just" fontAlgn="base">
              <a:spcAft>
                <a:spcPts val="1200"/>
              </a:spcAft>
              <a:buFontTx/>
              <a:buChar char="-"/>
            </a:pPr>
            <a:r>
              <a:rPr lang="vi-VN" sz="3200" b="1" smtClean="0">
                <a:latin typeface="Times New Roman" panose="02020603050405020304" pitchFamily="18" charset="0"/>
                <a:ea typeface="Calibri" panose="020F0502020204030204" pitchFamily="34" charset="0"/>
              </a:rPr>
              <a:t>Phần </a:t>
            </a:r>
            <a:r>
              <a:rPr lang="vi-VN" sz="3200" b="1" dirty="0">
                <a:latin typeface="Times New Roman" panose="02020603050405020304" pitchFamily="18" charset="0"/>
                <a:ea typeface="Calibri" panose="020F0502020204030204" pitchFamily="34" charset="0"/>
              </a:rPr>
              <a:t>1:</a:t>
            </a:r>
            <a:r>
              <a:rPr lang="vi-VN" sz="3200" dirty="0">
                <a:latin typeface="Times New Roman" panose="02020603050405020304" pitchFamily="18" charset="0"/>
                <a:ea typeface="Calibri" panose="020F0502020204030204" pitchFamily="34" charset="0"/>
              </a:rPr>
              <a:t> (Từ đầu </a:t>
            </a:r>
            <a:r>
              <a:rPr lang="vi-VN" sz="3200">
                <a:latin typeface="Times New Roman" panose="02020603050405020304" pitchFamily="18" charset="0"/>
                <a:ea typeface="Calibri" panose="020F0502020204030204" pitchFamily="34" charset="0"/>
              </a:rPr>
              <a:t>đến </a:t>
            </a:r>
            <a:r>
              <a:rPr lang="vi-VN" sz="3200" b="1" i="1" smtClean="0">
                <a:latin typeface="Times New Roman" panose="02020603050405020304" pitchFamily="18" charset="0"/>
                <a:ea typeface="Calibri" panose="020F0502020204030204" pitchFamily="34" charset="0"/>
              </a:rPr>
              <a:t>“</a:t>
            </a:r>
            <a:r>
              <a:rPr lang="en-US" sz="3200" b="1" i="1" smtClean="0">
                <a:latin typeface="Times New Roman" panose="02020603050405020304" pitchFamily="18" charset="0"/>
                <a:ea typeface="Calibri" panose="020F0502020204030204" pitchFamily="34" charset="0"/>
              </a:rPr>
              <a:t>bầu trời </a:t>
            </a:r>
            <a:r>
              <a:rPr lang="vi-VN" sz="3200" b="1" i="1" smtClean="0">
                <a:latin typeface="Times New Roman" panose="02020603050405020304" pitchFamily="18" charset="0"/>
                <a:ea typeface="Calibri" panose="020F0502020204030204" pitchFamily="34" charset="0"/>
              </a:rPr>
              <a:t>xanh </a:t>
            </a:r>
            <a:r>
              <a:rPr lang="vi-VN" sz="3200" b="1" i="1" dirty="0">
                <a:latin typeface="Times New Roman" panose="02020603050405020304" pitchFamily="18" charset="0"/>
                <a:ea typeface="Calibri" panose="020F0502020204030204" pitchFamily="34" charset="0"/>
              </a:rPr>
              <a:t>thẳm”): </a:t>
            </a:r>
            <a:r>
              <a:rPr lang="en-US" sz="3200" dirty="0" err="1">
                <a:latin typeface="Times New Roman" panose="02020603050405020304" pitchFamily="18" charset="0"/>
                <a:ea typeface="Calibri" panose="020F0502020204030204" pitchFamily="34" charset="0"/>
              </a:rPr>
              <a:t>Em</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kể</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cho</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mẹ</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nghe</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về</a:t>
            </a:r>
            <a:r>
              <a:rPr lang="en-US" sz="3200" dirty="0">
                <a:latin typeface="Times New Roman" panose="02020603050405020304" pitchFamily="18" charset="0"/>
                <a:ea typeface="Calibri" panose="020F0502020204030204" pitchFamily="34" charset="0"/>
              </a:rPr>
              <a:t> c</a:t>
            </a:r>
            <a:r>
              <a:rPr lang="vi-VN" sz="3200" dirty="0">
                <a:latin typeface="Times New Roman" panose="02020603050405020304" pitchFamily="18" charset="0"/>
                <a:ea typeface="Calibri" panose="020F0502020204030204" pitchFamily="34" charset="0"/>
              </a:rPr>
              <a:t>uộc trò chuyện của em bé </a:t>
            </a:r>
            <a:r>
              <a:rPr lang="vi-VN" sz="3200">
                <a:latin typeface="Times New Roman" panose="02020603050405020304" pitchFamily="18" charset="0"/>
                <a:ea typeface="Calibri" panose="020F0502020204030204" pitchFamily="34" charset="0"/>
              </a:rPr>
              <a:t>với </a:t>
            </a:r>
            <a:r>
              <a:rPr lang="en-US" sz="3200" smtClean="0">
                <a:latin typeface="Times New Roman" panose="02020603050405020304" pitchFamily="18" charset="0"/>
                <a:ea typeface="Calibri" panose="020F0502020204030204" pitchFamily="34" charset="0"/>
              </a:rPr>
              <a:t>người trên </a:t>
            </a:r>
            <a:r>
              <a:rPr lang="vi-VN" sz="3200" smtClean="0">
                <a:latin typeface="Times New Roman" panose="02020603050405020304" pitchFamily="18" charset="0"/>
                <a:ea typeface="Calibri" panose="020F0502020204030204" pitchFamily="34" charset="0"/>
              </a:rPr>
              <a:t>mây</a:t>
            </a:r>
            <a:r>
              <a:rPr lang="en-US" sz="3200" smtClean="0">
                <a:latin typeface="Times New Roman" panose="02020603050405020304" pitchFamily="18" charset="0"/>
                <a:ea typeface="Calibri" panose="020F0502020204030204" pitchFamily="34" charset="0"/>
              </a:rPr>
              <a:t>.</a:t>
            </a:r>
          </a:p>
          <a:p>
            <a:pPr algn="just" fontAlgn="base">
              <a:spcAft>
                <a:spcPts val="1200"/>
              </a:spcAft>
            </a:pPr>
            <a:endParaRPr lang="en-US" sz="3200" dirty="0">
              <a:latin typeface="Times New Roman" panose="02020603050405020304" pitchFamily="18" charset="0"/>
              <a:ea typeface="Calibri" panose="020F0502020204030204" pitchFamily="34" charset="0"/>
            </a:endParaRPr>
          </a:p>
          <a:p>
            <a:pPr algn="just">
              <a:lnSpc>
                <a:spcPct val="107000"/>
              </a:lnSpc>
              <a:spcAft>
                <a:spcPts val="0"/>
              </a:spcAft>
              <a:tabLst>
                <a:tab pos="1386840" algn="l"/>
              </a:tabLst>
            </a:pP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Phần</a:t>
            </a:r>
            <a:r>
              <a:rPr lang="en-US" sz="3200" b="1" dirty="0">
                <a:latin typeface="Times New Roman" panose="02020603050405020304" pitchFamily="18" charset="0"/>
                <a:ea typeface="Times New Roman" panose="02020603050405020304" pitchFamily="18" charset="0"/>
              </a:rPr>
              <a:t> 2:</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Còn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lại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Em</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kể</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cho</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mẹ</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nghe</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về</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cuộc</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trò</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chuyện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của</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em</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bé</a:t>
            </a:r>
            <a:r>
              <a:rPr lang="en-US" sz="3200" dirty="0">
                <a:latin typeface="Times New Roman" panose="02020603050405020304" pitchFamily="18" charset="0"/>
                <a:ea typeface="Times New Roman" panose="02020603050405020304" pitchFamily="18" charset="0"/>
              </a:rPr>
              <a:t> </a:t>
            </a:r>
            <a:r>
              <a:rPr lang="en-US" sz="3200" err="1">
                <a:latin typeface="Times New Roman" panose="02020603050405020304" pitchFamily="18" charset="0"/>
                <a:ea typeface="Times New Roman" panose="02020603050405020304" pitchFamily="18" charset="0"/>
              </a:rPr>
              <a:t>với</a:t>
            </a:r>
            <a:r>
              <a:rPr lang="en-US" sz="3200">
                <a:latin typeface="Times New Roman" panose="02020603050405020304" pitchFamily="18" charset="0"/>
                <a:ea typeface="Times New Roman" panose="02020603050405020304" pitchFamily="18" charset="0"/>
              </a:rPr>
              <a:t> </a:t>
            </a:r>
            <a:r>
              <a:rPr lang="en-US" sz="3200" smtClean="0">
                <a:latin typeface="Times New Roman" panose="02020603050405020304" pitchFamily="18" charset="0"/>
                <a:ea typeface="Times New Roman" panose="02020603050405020304" pitchFamily="18" charset="0"/>
              </a:rPr>
              <a:t>người trong sóng</a:t>
            </a:r>
            <a:r>
              <a:rPr lang="en-US" sz="3200" dirty="0">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75874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xEl>
                                              <p:pRg st="2" end="2"/>
                                            </p:txEl>
                                          </p:spTgt>
                                        </p:tgtEl>
                                        <p:attrNameLst>
                                          <p:attrName>style.visibility</p:attrName>
                                        </p:attrNameLst>
                                      </p:cBhvr>
                                      <p:to>
                                        <p:strVal val="visible"/>
                                      </p:to>
                                    </p:set>
                                    <p:animEffect transition="in" filter="fade">
                                      <p:cBhvr>
                                        <p:cTn id="14" dur="1000"/>
                                        <p:tgtEl>
                                          <p:spTgt spid="12">
                                            <p:txEl>
                                              <p:pRg st="2" end="2"/>
                                            </p:txEl>
                                          </p:spTgt>
                                        </p:tgtEl>
                                      </p:cBhvr>
                                    </p:animEffect>
                                    <p:anim calcmode="lin" valueType="num">
                                      <p:cBhvr>
                                        <p:cTn id="15"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746235" y="522738"/>
            <a:ext cx="10846675" cy="983283"/>
          </a:xfrm>
          <a:prstGeom prst="rect">
            <a:avLst/>
          </a:prstGeom>
        </p:spPr>
        <p:txBody>
          <a:bodyPr wrap="square">
            <a:spAutoFit/>
          </a:bodyPr>
          <a:lstStyle/>
          <a:p>
            <a:pPr algn="just">
              <a:lnSpc>
                <a:spcPct val="107000"/>
              </a:lnSpc>
              <a:spcAft>
                <a:spcPts val="0"/>
              </a:spcAft>
              <a:tabLst>
                <a:tab pos="1386840" algn="l"/>
              </a:tabLst>
            </a:pPr>
            <a:r>
              <a:rPr lang="en-US" sz="2800" b="1" smtClean="0">
                <a:solidFill>
                  <a:srgbClr val="FF0000"/>
                </a:solidFill>
                <a:latin typeface="Times New Roman" panose="02020603050405020304" pitchFamily="18" charset="0"/>
                <a:ea typeface="Times New Roman" panose="02020603050405020304" pitchFamily="18" charset="0"/>
              </a:rPr>
              <a:t>Đọc </a:t>
            </a:r>
            <a:r>
              <a:rPr lang="en-US" sz="2800" b="1" dirty="0" err="1">
                <a:solidFill>
                  <a:srgbClr val="FF0000"/>
                </a:solidFill>
                <a:latin typeface="Times New Roman" panose="02020603050405020304" pitchFamily="18" charset="0"/>
                <a:ea typeface="Times New Roman" panose="02020603050405020304" pitchFamily="18" charset="0"/>
              </a:rPr>
              <a:t>bài</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thơ</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Mây</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và</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sóng</a:t>
            </a:r>
            <a:r>
              <a:rPr lang="en-US" sz="2800" b="1" dirty="0">
                <a:solidFill>
                  <a:srgbClr val="FF0000"/>
                </a:solidFill>
                <a:latin typeface="Times New Roman" panose="02020603050405020304" pitchFamily="18" charset="0"/>
                <a:ea typeface="Times New Roman" panose="02020603050405020304" pitchFamily="18" charset="0"/>
              </a:rPr>
              <a:t>, ta </a:t>
            </a:r>
            <a:r>
              <a:rPr lang="en-US" sz="2800" b="1" dirty="0" err="1">
                <a:solidFill>
                  <a:srgbClr val="FF0000"/>
                </a:solidFill>
                <a:latin typeface="Times New Roman" panose="02020603050405020304" pitchFamily="18" charset="0"/>
                <a:ea typeface="Times New Roman" panose="02020603050405020304" pitchFamily="18" charset="0"/>
              </a:rPr>
              <a:t>như</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được</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nghe</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kể</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một</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câu</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chuyện</a:t>
            </a:r>
            <a:r>
              <a:rPr lang="en-US" sz="2800" b="1" dirty="0">
                <a:solidFill>
                  <a:srgbClr val="FF0000"/>
                </a:solidFill>
                <a:latin typeface="Times New Roman" panose="02020603050405020304" pitchFamily="18" charset="0"/>
                <a:ea typeface="Times New Roman" panose="02020603050405020304" pitchFamily="18" charset="0"/>
              </a:rPr>
              <a:t>. Theo </a:t>
            </a:r>
            <a:r>
              <a:rPr lang="en-US" sz="2800" b="1" dirty="0" err="1">
                <a:solidFill>
                  <a:srgbClr val="FF0000"/>
                </a:solidFill>
                <a:latin typeface="Times New Roman" panose="02020603050405020304" pitchFamily="18" charset="0"/>
                <a:ea typeface="Times New Roman" panose="02020603050405020304" pitchFamily="18" charset="0"/>
              </a:rPr>
              <a:t>em</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ai</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đang</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kể</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chuyện</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với</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ai</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và</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kể</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về</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điều</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gì</a:t>
            </a:r>
            <a:r>
              <a:rPr lang="en-US" sz="2800" b="1">
                <a:solidFill>
                  <a:srgbClr val="FF0000"/>
                </a:solidFill>
                <a:latin typeface="Times New Roman" panose="02020603050405020304" pitchFamily="18" charset="0"/>
                <a:ea typeface="Times New Roman" panose="02020603050405020304" pitchFamily="18" charset="0"/>
              </a:rPr>
              <a:t>? </a:t>
            </a:r>
            <a:endParaRPr lang="en-US" sz="2800" b="1" dirty="0">
              <a:solidFill>
                <a:srgbClr val="FF0000"/>
              </a:solidFill>
              <a:latin typeface="Times New Roman" panose="02020603050405020304" pitchFamily="18" charset="0"/>
              <a:ea typeface="Times New Roman" panose="02020603050405020304" pitchFamily="18" charset="0"/>
            </a:endParaRPr>
          </a:p>
        </p:txBody>
      </p:sp>
      <p:sp>
        <p:nvSpPr>
          <p:cNvPr id="2" name="TextBox 1"/>
          <p:cNvSpPr txBox="1"/>
          <p:nvPr/>
        </p:nvSpPr>
        <p:spPr>
          <a:xfrm>
            <a:off x="609600" y="1996965"/>
            <a:ext cx="11067393" cy="954107"/>
          </a:xfrm>
          <a:prstGeom prst="rect">
            <a:avLst/>
          </a:prstGeom>
          <a:noFill/>
        </p:spPr>
        <p:txBody>
          <a:bodyPr wrap="square" rtlCol="0">
            <a:spAutoFit/>
          </a:bodyPr>
          <a:lstStyle/>
          <a:p>
            <a:pPr algn="just"/>
            <a:r>
              <a:rPr lang="en-US" sz="2800" b="1" smtClean="0">
                <a:solidFill>
                  <a:srgbClr val="FF0000"/>
                </a:solidFill>
                <a:latin typeface="Times New Roman" panose="02020603050405020304" pitchFamily="18" charset="0"/>
                <a:cs typeface="Times New Roman" panose="02020603050405020304" pitchFamily="18" charset="0"/>
              </a:rPr>
              <a:t>Tại sao mở đầu bài thơ bắt đầu bằng cụm từ “Mẹ ơi”, mà phần 2 lại không có cụm từ này?</a:t>
            </a:r>
            <a:endParaRPr lang="en-US" sz="28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2427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1000"/>
                                        <p:tgtEl>
                                          <p:spTgt spid="15">
                                            <p:txEl>
                                              <p:pRg st="0" end="0"/>
                                            </p:txEl>
                                          </p:spTgt>
                                        </p:tgtEl>
                                      </p:cBhvr>
                                    </p:animEffect>
                                    <p:anim calcmode="lin" valueType="num">
                                      <p:cBhvr>
                                        <p:cTn id="8"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biển Bay bờ biển cát Bầu trời bờ biển sóng biển Bờ biển Đường chân trời Đầm phá Mũi Caribbean kỳ nghỉ đám mây đại dương làn sóng 1920x1080 px Cơ thể của nước Sóng gió"/>
          <p:cNvPicPr>
            <a:picLocks noChangeAspect="1" noChangeArrowheads="1"/>
          </p:cNvPicPr>
          <p:nvPr/>
        </p:nvPicPr>
        <p:blipFill>
          <a:blip r:embed="rId2">
            <a:lum bright="32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Heart 5"/>
          <p:cNvSpPr/>
          <p:nvPr/>
        </p:nvSpPr>
        <p:spPr>
          <a:xfrm>
            <a:off x="557048" y="1953902"/>
            <a:ext cx="2235200" cy="2032000"/>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latin typeface="Times New Roman" pitchFamily="18" charset="0"/>
              <a:cs typeface="Times New Roman" pitchFamily="18" charset="0"/>
            </a:endParaRPr>
          </a:p>
        </p:txBody>
      </p:sp>
      <p:sp>
        <p:nvSpPr>
          <p:cNvPr id="19460" name="TextBox 6"/>
          <p:cNvSpPr txBox="1">
            <a:spLocks noChangeArrowheads="1"/>
          </p:cNvSpPr>
          <p:nvPr/>
        </p:nvSpPr>
        <p:spPr bwMode="auto">
          <a:xfrm>
            <a:off x="912648" y="2555985"/>
            <a:ext cx="1727200"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en-US" sz="3733" b="1"/>
              <a:t>Mẹ ơi</a:t>
            </a:r>
          </a:p>
        </p:txBody>
      </p:sp>
      <p:sp>
        <p:nvSpPr>
          <p:cNvPr id="19461" name="TextBox 7"/>
          <p:cNvSpPr txBox="1">
            <a:spLocks noChangeArrowheads="1"/>
          </p:cNvSpPr>
          <p:nvPr/>
        </p:nvSpPr>
        <p:spPr bwMode="auto">
          <a:xfrm>
            <a:off x="3759200" y="1092200"/>
            <a:ext cx="7010400" cy="584775"/>
          </a:xfrm>
          <a:prstGeom prst="rect">
            <a:avLst/>
          </a:prstGeom>
          <a:solidFill>
            <a:srgbClr val="00B050"/>
          </a:solidFill>
          <a:ln w="19050">
            <a:solidFill>
              <a:schemeClr val="bg1"/>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en-US"/>
              <a:t>Mở ra không gian chia sẻ của tình mẫu tử</a:t>
            </a:r>
          </a:p>
        </p:txBody>
      </p:sp>
      <p:sp>
        <p:nvSpPr>
          <p:cNvPr id="19462" name="TextBox 8"/>
          <p:cNvSpPr txBox="1">
            <a:spLocks noChangeArrowheads="1"/>
          </p:cNvSpPr>
          <p:nvPr/>
        </p:nvSpPr>
        <p:spPr bwMode="auto">
          <a:xfrm>
            <a:off x="3759200" y="2311401"/>
            <a:ext cx="7010400" cy="1569660"/>
          </a:xfrm>
          <a:prstGeom prst="rect">
            <a:avLst/>
          </a:prstGeom>
          <a:solidFill>
            <a:srgbClr val="FFFF00"/>
          </a:solidFill>
          <a:ln w="19050">
            <a:solidFill>
              <a:schemeClr val="bg1"/>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just">
              <a:spcBef>
                <a:spcPct val="0"/>
              </a:spcBef>
              <a:buFontTx/>
              <a:buNone/>
            </a:pPr>
            <a:r>
              <a:rPr lang="en-US" altLang="en-US">
                <a:solidFill>
                  <a:srgbClr val="000000"/>
                </a:solidFill>
              </a:rPr>
              <a:t>Người mẹ không trực tiếp xuất hiện, nhưng là đối tượng của đối thoại và đối tượng để em bé biểu lộ cảm xúc</a:t>
            </a:r>
          </a:p>
        </p:txBody>
      </p:sp>
      <p:sp>
        <p:nvSpPr>
          <p:cNvPr id="19463" name="TextBox 8"/>
          <p:cNvSpPr txBox="1">
            <a:spLocks noChangeArrowheads="1"/>
          </p:cNvSpPr>
          <p:nvPr/>
        </p:nvSpPr>
        <p:spPr bwMode="auto">
          <a:xfrm>
            <a:off x="3759200" y="4377267"/>
            <a:ext cx="7010400" cy="584775"/>
          </a:xfrm>
          <a:prstGeom prst="rect">
            <a:avLst/>
          </a:prstGeom>
          <a:solidFill>
            <a:srgbClr val="FF99FF"/>
          </a:solidFill>
          <a:ln w="19050">
            <a:solidFill>
              <a:schemeClr val="bg1"/>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just">
              <a:spcBef>
                <a:spcPct val="0"/>
              </a:spcBef>
              <a:buFontTx/>
              <a:buNone/>
            </a:pPr>
            <a:r>
              <a:rPr lang="en-US" altLang="en-US">
                <a:solidFill>
                  <a:srgbClr val="000000"/>
                </a:solidFill>
              </a:rPr>
              <a:t>Tạo liên kết ngầm với phần thơ sau.</a:t>
            </a:r>
          </a:p>
        </p:txBody>
      </p:sp>
    </p:spTree>
    <p:extLst>
      <p:ext uri="{BB962C8B-B14F-4D97-AF65-F5344CB8AC3E}">
        <p14:creationId xmlns:p14="http://schemas.microsoft.com/office/powerpoint/2010/main" val="3553004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song1"/>
          <p:cNvPicPr>
            <a:picLocks noGrp="1" noChangeAspect="1" noChangeArrowheads="1"/>
          </p:cNvPicPr>
          <p:nvPr>
            <p:ph idx="1"/>
          </p:nvPr>
        </p:nvPicPr>
        <p:blipFill>
          <a:blip r:embed="rId2">
            <a:lum bright="24000"/>
            <a:extLst>
              <a:ext uri="{28A0092B-C50C-407E-A947-70E740481C1C}">
                <a14:useLocalDpi xmlns:a14="http://schemas.microsoft.com/office/drawing/2010/main" val="0"/>
              </a:ext>
            </a:extLst>
          </a:blip>
          <a:srcRect/>
          <a:stretch>
            <a:fillRect/>
          </a:stretch>
        </p:blipFill>
        <p:spPr bwMode="auto">
          <a:xfrm>
            <a:off x="283779" y="325821"/>
            <a:ext cx="11613931" cy="6306207"/>
          </a:xfrm>
          <a:prstGeom prst="rect">
            <a:avLst/>
          </a:prstGeom>
          <a:noFill/>
          <a:ln w="57150" cmpd="thinThick">
            <a:solidFill>
              <a:srgbClr val="9900CC"/>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93077" y="1439917"/>
            <a:ext cx="9942785" cy="1077218"/>
          </a:xfrm>
          <a:prstGeom prst="rect">
            <a:avLst/>
          </a:prstGeom>
          <a:noFill/>
        </p:spPr>
        <p:txBody>
          <a:bodyPr wrap="square" rtlCol="0">
            <a:spAutoFit/>
          </a:bodyPr>
          <a:lstStyle/>
          <a:p>
            <a:r>
              <a:rPr lang="en-US" sz="3200" b="1"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Em hãy tìm trong văn bản lời gọi mời em bé của những người “trên mây” và những người “trong sóng”.</a:t>
            </a:r>
            <a:endParaRPr lang="en-US" sz="3200" b="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3498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62453" y="121317"/>
            <a:ext cx="10646229" cy="6321524"/>
          </a:xfrm>
          <a:prstGeom prst="rect">
            <a:avLst/>
          </a:prstGeom>
        </p:spPr>
      </p:pic>
    </p:spTree>
    <p:extLst>
      <p:ext uri="{BB962C8B-B14F-4D97-AF65-F5344CB8AC3E}">
        <p14:creationId xmlns:p14="http://schemas.microsoft.com/office/powerpoint/2010/main" val="2864012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7"/>
          <p:cNvSpPr txBox="1">
            <a:spLocks noChangeArrowheads="1"/>
          </p:cNvSpPr>
          <p:nvPr/>
        </p:nvSpPr>
        <p:spPr bwMode="auto">
          <a:xfrm>
            <a:off x="609600" y="2667001"/>
            <a:ext cx="5384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50000"/>
              </a:spcBef>
              <a:buFontTx/>
              <a:buNone/>
            </a:pPr>
            <a:endParaRPr lang="vi-VN" altLang="en-US" sz="2400">
              <a:latin typeface="Verdana" panose="020B0604030504040204" pitchFamily="34" charset="0"/>
            </a:endParaRPr>
          </a:p>
        </p:txBody>
      </p:sp>
      <p:sp>
        <p:nvSpPr>
          <p:cNvPr id="79880" name="Text Box 8"/>
          <p:cNvSpPr txBox="1">
            <a:spLocks noChangeArrowheads="1"/>
          </p:cNvSpPr>
          <p:nvPr/>
        </p:nvSpPr>
        <p:spPr bwMode="auto">
          <a:xfrm>
            <a:off x="304800" y="1138767"/>
            <a:ext cx="5689600" cy="2882777"/>
          </a:xfrm>
          <a:prstGeom prst="rect">
            <a:avLst/>
          </a:prstGeom>
          <a:solidFill>
            <a:srgbClr val="FFFF00"/>
          </a:solidFill>
          <a:ln w="19050">
            <a:solidFill>
              <a:srgbClr val="00B05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a:spcBef>
                <a:spcPct val="50000"/>
              </a:spcBef>
              <a:buFontTx/>
              <a:buNone/>
            </a:pPr>
            <a:r>
              <a:rPr lang="en-US" altLang="en-US" b="1" u="sng">
                <a:solidFill>
                  <a:srgbClr val="660066"/>
                </a:solidFill>
              </a:rPr>
              <a:t>Thế giới của mây</a:t>
            </a:r>
          </a:p>
          <a:p>
            <a:pPr algn="just">
              <a:spcBef>
                <a:spcPct val="50000"/>
              </a:spcBef>
              <a:buFontTx/>
              <a:buNone/>
            </a:pPr>
            <a:r>
              <a:rPr lang="en-US" altLang="en-US">
                <a:solidFill>
                  <a:srgbClr val="0033CC"/>
                </a:solidFill>
              </a:rPr>
              <a:t>Bọn tớ chơi từ khi thức dậy cho đến lúc chiều tà. Bọn tớ chơi với bình minh vàng, bọn tớ chơi với vầng trăng bạc</a:t>
            </a:r>
            <a:r>
              <a:rPr lang="en-US" altLang="en-US" sz="3733">
                <a:solidFill>
                  <a:srgbClr val="0033CC"/>
                </a:solidFill>
              </a:rPr>
              <a:t>.</a:t>
            </a:r>
          </a:p>
        </p:txBody>
      </p:sp>
      <p:sp>
        <p:nvSpPr>
          <p:cNvPr id="79881" name="Text Box 9"/>
          <p:cNvSpPr txBox="1">
            <a:spLocks noChangeArrowheads="1"/>
          </p:cNvSpPr>
          <p:nvPr/>
        </p:nvSpPr>
        <p:spPr bwMode="auto">
          <a:xfrm>
            <a:off x="6299200" y="1168400"/>
            <a:ext cx="5181600" cy="2800767"/>
          </a:xfrm>
          <a:prstGeom prst="rect">
            <a:avLst/>
          </a:prstGeom>
          <a:solidFill>
            <a:srgbClr val="00B0F0"/>
          </a:solidFill>
          <a:ln w="19050">
            <a:solidFill>
              <a:srgbClr val="00B05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a:spcBef>
                <a:spcPct val="50000"/>
              </a:spcBef>
              <a:buFontTx/>
              <a:buNone/>
            </a:pPr>
            <a:r>
              <a:rPr lang="en-US" altLang="en-US" b="1" u="sng">
                <a:solidFill>
                  <a:srgbClr val="660066"/>
                </a:solidFill>
              </a:rPr>
              <a:t>Thế giới của sóng</a:t>
            </a:r>
          </a:p>
          <a:p>
            <a:pPr algn="just">
              <a:spcBef>
                <a:spcPct val="50000"/>
              </a:spcBef>
              <a:buFontTx/>
              <a:buNone/>
            </a:pPr>
            <a:r>
              <a:rPr lang="en-US" altLang="en-US">
                <a:solidFill>
                  <a:srgbClr val="0033CC"/>
                </a:solidFill>
              </a:rPr>
              <a:t>Bọn tớ ca hát từ sáng sớm cho đến hoàng hôn. Bọn tớ ngao du nơi này nơi nọ mà không biết từng đến nơi nao.</a:t>
            </a:r>
          </a:p>
        </p:txBody>
      </p:sp>
      <p:cxnSp>
        <p:nvCxnSpPr>
          <p:cNvPr id="4" name="Straight Connector 27"/>
          <p:cNvCxnSpPr>
            <a:cxnSpLocks noChangeShapeType="1"/>
          </p:cNvCxnSpPr>
          <p:nvPr/>
        </p:nvCxnSpPr>
        <p:spPr bwMode="auto">
          <a:xfrm>
            <a:off x="431800" y="3329518"/>
            <a:ext cx="2616200" cy="2116"/>
          </a:xfrm>
          <a:prstGeom prst="line">
            <a:avLst/>
          </a:prstGeom>
          <a:noFill/>
          <a:ln w="38100" algn="ctr">
            <a:solidFill>
              <a:schemeClr val="accent2"/>
            </a:solidFill>
            <a:round/>
            <a:headEnd/>
            <a:tailEnd/>
          </a:ln>
          <a:extLst>
            <a:ext uri="{909E8E84-426E-40DD-AFC4-6F175D3DCCD1}">
              <a14:hiddenFill xmlns:a14="http://schemas.microsoft.com/office/drawing/2010/main">
                <a:noFill/>
              </a14:hiddenFill>
            </a:ext>
          </a:extLst>
        </p:spPr>
      </p:cxnSp>
      <p:cxnSp>
        <p:nvCxnSpPr>
          <p:cNvPr id="5" name="Straight Connector 27"/>
          <p:cNvCxnSpPr>
            <a:cxnSpLocks noChangeShapeType="1"/>
          </p:cNvCxnSpPr>
          <p:nvPr/>
        </p:nvCxnSpPr>
        <p:spPr bwMode="auto">
          <a:xfrm>
            <a:off x="406400" y="3909485"/>
            <a:ext cx="2438400" cy="2116"/>
          </a:xfrm>
          <a:prstGeom prst="line">
            <a:avLst/>
          </a:prstGeom>
          <a:noFill/>
          <a:ln w="38100" algn="ctr">
            <a:solidFill>
              <a:schemeClr val="accent2"/>
            </a:solidFill>
            <a:round/>
            <a:headEnd/>
            <a:tailEnd/>
          </a:ln>
          <a:extLst>
            <a:ext uri="{909E8E84-426E-40DD-AFC4-6F175D3DCCD1}">
              <a14:hiddenFill xmlns:a14="http://schemas.microsoft.com/office/drawing/2010/main">
                <a:noFill/>
              </a14:hiddenFill>
            </a:ext>
          </a:extLst>
        </p:spPr>
      </p:cxnSp>
      <p:sp>
        <p:nvSpPr>
          <p:cNvPr id="12290" name="Rectangle 2"/>
          <p:cNvSpPr>
            <a:spLocks noChangeArrowheads="1"/>
          </p:cNvSpPr>
          <p:nvPr/>
        </p:nvSpPr>
        <p:spPr bwMode="auto">
          <a:xfrm>
            <a:off x="406400" y="4531784"/>
            <a:ext cx="11176000" cy="179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Char char="-"/>
            </a:pPr>
            <a:r>
              <a:rPr lang="en-US" altLang="en-US">
                <a:solidFill>
                  <a:srgbClr val="002060"/>
                </a:solidFill>
              </a:rPr>
              <a:t>Thế giới diệu kì: người trên mây và trong sóng có thể đến với bé và cất lời mời gọi tha thiết.</a:t>
            </a:r>
          </a:p>
          <a:p>
            <a:pPr>
              <a:spcBef>
                <a:spcPct val="0"/>
              </a:spcBef>
              <a:buFontTx/>
              <a:buNone/>
            </a:pPr>
            <a:endParaRPr lang="en-US" altLang="en-US" sz="1467">
              <a:solidFill>
                <a:srgbClr val="002060"/>
              </a:solidFill>
            </a:endParaRPr>
          </a:p>
          <a:p>
            <a:pPr>
              <a:spcBef>
                <a:spcPct val="0"/>
              </a:spcBef>
              <a:buFontTx/>
              <a:buNone/>
            </a:pPr>
            <a:r>
              <a:rPr lang="en-US" altLang="en-US">
                <a:solidFill>
                  <a:srgbClr val="002060"/>
                </a:solidFill>
              </a:rPr>
              <a:t>- T</a:t>
            </a:r>
            <a:r>
              <a:rPr lang="nl-NL" altLang="en-US">
                <a:solidFill>
                  <a:srgbClr val="002060"/>
                </a:solidFill>
              </a:rPr>
              <a:t>hế giới đẹp đẽ, lung linh sắc màu kì ảo.</a:t>
            </a:r>
            <a:endParaRPr lang="en-GB" altLang="en-US">
              <a:solidFill>
                <a:srgbClr val="002060"/>
              </a:solidFill>
            </a:endParaRPr>
          </a:p>
        </p:txBody>
      </p:sp>
      <p:cxnSp>
        <p:nvCxnSpPr>
          <p:cNvPr id="17" name="Straight Connector 27"/>
          <p:cNvCxnSpPr>
            <a:cxnSpLocks noChangeShapeType="1"/>
          </p:cNvCxnSpPr>
          <p:nvPr/>
        </p:nvCxnSpPr>
        <p:spPr bwMode="auto">
          <a:xfrm>
            <a:off x="406400" y="2398185"/>
            <a:ext cx="1117600" cy="2116"/>
          </a:xfrm>
          <a:prstGeom prst="line">
            <a:avLst/>
          </a:prstGeom>
          <a:noFill/>
          <a:ln w="38100" algn="ctr">
            <a:solidFill>
              <a:schemeClr val="accent2"/>
            </a:solidFill>
            <a:round/>
            <a:headEnd/>
            <a:tailEnd/>
          </a:ln>
          <a:extLst>
            <a:ext uri="{909E8E84-426E-40DD-AFC4-6F175D3DCCD1}">
              <a14:hiddenFill xmlns:a14="http://schemas.microsoft.com/office/drawing/2010/main">
                <a:noFill/>
              </a14:hiddenFill>
            </a:ext>
          </a:extLst>
        </p:spPr>
      </p:cxnSp>
      <p:cxnSp>
        <p:nvCxnSpPr>
          <p:cNvPr id="19" name="Straight Connector 27"/>
          <p:cNvCxnSpPr>
            <a:cxnSpLocks noChangeShapeType="1"/>
          </p:cNvCxnSpPr>
          <p:nvPr/>
        </p:nvCxnSpPr>
        <p:spPr bwMode="auto">
          <a:xfrm>
            <a:off x="6400800" y="2413000"/>
            <a:ext cx="1117600" cy="2117"/>
          </a:xfrm>
          <a:prstGeom prst="line">
            <a:avLst/>
          </a:prstGeom>
          <a:noFill/>
          <a:ln w="38100" algn="ctr">
            <a:solidFill>
              <a:schemeClr val="accent2"/>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7075295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9880"/>
                                        </p:tgtEl>
                                        <p:attrNameLst>
                                          <p:attrName>style.visibility</p:attrName>
                                        </p:attrNameLst>
                                      </p:cBhvr>
                                      <p:to>
                                        <p:strVal val="visible"/>
                                      </p:to>
                                    </p:set>
                                    <p:animEffect transition="in" filter="checkerboard(across)">
                                      <p:cBhvr>
                                        <p:cTn id="7" dur="1000"/>
                                        <p:tgtEl>
                                          <p:spTgt spid="79880"/>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79881"/>
                                        </p:tgtEl>
                                        <p:attrNameLst>
                                          <p:attrName>style.visibility</p:attrName>
                                        </p:attrNameLst>
                                      </p:cBhvr>
                                      <p:to>
                                        <p:strVal val="visible"/>
                                      </p:to>
                                    </p:set>
                                    <p:animEffect transition="in" filter="checkerboard(across)">
                                      <p:cBhvr>
                                        <p:cTn id="10" dur="1000"/>
                                        <p:tgtEl>
                                          <p:spTgt spid="7988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2"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1000"/>
                                        <p:tgtEl>
                                          <p:spTgt spid="17"/>
                                        </p:tgtEl>
                                      </p:cBhvr>
                                    </p:animEffect>
                                    <p:anim calcmode="lin" valueType="num">
                                      <p:cBhvr>
                                        <p:cTn id="16" dur="1000" fill="hold"/>
                                        <p:tgtEl>
                                          <p:spTgt spid="17"/>
                                        </p:tgtEl>
                                        <p:attrNameLst>
                                          <p:attrName>ppt_x</p:attrName>
                                        </p:attrNameLst>
                                      </p:cBhvr>
                                      <p:tavLst>
                                        <p:tav tm="0">
                                          <p:val>
                                            <p:strVal val="#ppt_x"/>
                                          </p:val>
                                        </p:tav>
                                        <p:tav tm="100000">
                                          <p:val>
                                            <p:strVal val="#ppt_x"/>
                                          </p:val>
                                        </p:tav>
                                      </p:tavLst>
                                    </p:anim>
                                    <p:anim calcmode="lin" valueType="num">
                                      <p:cBhvr>
                                        <p:cTn id="17" dur="1000" fill="hold"/>
                                        <p:tgtEl>
                                          <p:spTgt spid="17"/>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1000"/>
                                        <p:tgtEl>
                                          <p:spTgt spid="19"/>
                                        </p:tgtEl>
                                      </p:cBhvr>
                                    </p:animEffect>
                                    <p:anim calcmode="lin" valueType="num">
                                      <p:cBhvr>
                                        <p:cTn id="21" dur="1000" fill="hold"/>
                                        <p:tgtEl>
                                          <p:spTgt spid="19"/>
                                        </p:tgtEl>
                                        <p:attrNameLst>
                                          <p:attrName>ppt_x</p:attrName>
                                        </p:attrNameLst>
                                      </p:cBhvr>
                                      <p:tavLst>
                                        <p:tav tm="0">
                                          <p:val>
                                            <p:strVal val="#ppt_x"/>
                                          </p:val>
                                        </p:tav>
                                        <p:tav tm="100000">
                                          <p:val>
                                            <p:strVal val="#ppt_x"/>
                                          </p:val>
                                        </p:tav>
                                      </p:tavLst>
                                    </p:anim>
                                    <p:anim calcmode="lin" valueType="num">
                                      <p:cBhvr>
                                        <p:cTn id="2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12290">
                                            <p:txEl>
                                              <p:pRg st="0" end="0"/>
                                            </p:txEl>
                                          </p:spTgt>
                                        </p:tgtEl>
                                        <p:attrNameLst>
                                          <p:attrName>style.visibility</p:attrName>
                                        </p:attrNameLst>
                                      </p:cBhvr>
                                      <p:to>
                                        <p:strVal val="visible"/>
                                      </p:to>
                                    </p:set>
                                    <p:animEffect transition="in" filter="diamond(in)">
                                      <p:cBhvr>
                                        <p:cTn id="27" dur="1000"/>
                                        <p:tgtEl>
                                          <p:spTgt spid="12290">
                                            <p:txEl>
                                              <p:pRg st="0" end="0"/>
                                            </p:txEl>
                                          </p:spTgt>
                                        </p:tgtEl>
                                      </p:cBhvr>
                                    </p:animEffect>
                                  </p:childTnLst>
                                </p:cTn>
                              </p:par>
                              <p:par>
                                <p:cTn id="28" presetID="8" presetClass="entr" presetSubtype="16" fill="hold" grpId="0" nodeType="withEffect">
                                  <p:stCondLst>
                                    <p:cond delay="0"/>
                                  </p:stCondLst>
                                  <p:childTnLst>
                                    <p:set>
                                      <p:cBhvr>
                                        <p:cTn id="29" dur="1" fill="hold">
                                          <p:stCondLst>
                                            <p:cond delay="0"/>
                                          </p:stCondLst>
                                        </p:cTn>
                                        <p:tgtEl>
                                          <p:spTgt spid="12290">
                                            <p:txEl>
                                              <p:pRg st="2" end="2"/>
                                            </p:txEl>
                                          </p:spTgt>
                                        </p:tgtEl>
                                        <p:attrNameLst>
                                          <p:attrName>style.visibility</p:attrName>
                                        </p:attrNameLst>
                                      </p:cBhvr>
                                      <p:to>
                                        <p:strVal val="visible"/>
                                      </p:to>
                                    </p:set>
                                    <p:animEffect transition="in" filter="diamond(in)">
                                      <p:cBhvr>
                                        <p:cTn id="30" dur="1000"/>
                                        <p:tgtEl>
                                          <p:spTgt spid="12290">
                                            <p:txEl>
                                              <p:pRg st="2" end="2"/>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1000"/>
                                        <p:tgtEl>
                                          <p:spTgt spid="4"/>
                                        </p:tgtEl>
                                      </p:cBhvr>
                                    </p:animEffect>
                                    <p:anim calcmode="lin" valueType="num">
                                      <p:cBhvr>
                                        <p:cTn id="41" dur="1000" fill="hold"/>
                                        <p:tgtEl>
                                          <p:spTgt spid="4"/>
                                        </p:tgtEl>
                                        <p:attrNameLst>
                                          <p:attrName>ppt_x</p:attrName>
                                        </p:attrNameLst>
                                      </p:cBhvr>
                                      <p:tavLst>
                                        <p:tav tm="0">
                                          <p:val>
                                            <p:strVal val="#ppt_x"/>
                                          </p:val>
                                        </p:tav>
                                        <p:tav tm="100000">
                                          <p:val>
                                            <p:strVal val="#ppt_x"/>
                                          </p:val>
                                        </p:tav>
                                      </p:tavLst>
                                    </p:anim>
                                    <p:anim calcmode="lin" valueType="num">
                                      <p:cBhvr>
                                        <p:cTn id="4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80" grpId="0" animBg="1"/>
      <p:bldP spid="79881" grpId="0" animBg="1"/>
      <p:bldP spid="12290"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descr="nàng tiên cá.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9000" y="3937001"/>
            <a:ext cx="3149600" cy="2230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5" descr="thien tha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44501"/>
            <a:ext cx="4673600" cy="3122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6" descr="thien-than-ho-thu.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94400" y="457201"/>
            <a:ext cx="5384800" cy="3130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7" descr="tham-bay-nhu-trong-truyen-co-tich-da-co-ngoai-doi-thuc.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17733" y="3898901"/>
            <a:ext cx="4470400"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29161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descr="binh minh 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1201" y="3632200"/>
            <a:ext cx="4578351"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4" descr="bình minh vàng 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1200" y="465668"/>
            <a:ext cx="4673600" cy="2707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6" descr="binh-minh-4.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01267" y="3632200"/>
            <a:ext cx="4969933" cy="269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7" descr="binh-minh-ruc-ro-5.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11334" y="482601"/>
            <a:ext cx="4855633" cy="2645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TextBox 7"/>
          <p:cNvSpPr txBox="1">
            <a:spLocks noChangeArrowheads="1"/>
          </p:cNvSpPr>
          <p:nvPr/>
        </p:nvSpPr>
        <p:spPr bwMode="auto">
          <a:xfrm>
            <a:off x="6832600" y="6326718"/>
            <a:ext cx="3251200"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a:spcBef>
                <a:spcPct val="0"/>
              </a:spcBef>
              <a:buFontTx/>
              <a:buNone/>
            </a:pPr>
            <a:r>
              <a:rPr lang="en-US" altLang="en-US" sz="1600"/>
              <a:t> </a:t>
            </a:r>
            <a:r>
              <a:rPr lang="en-US" altLang="en-US" sz="1867" b="1"/>
              <a:t>Kausani, Himalayas, Ấn Độ</a:t>
            </a:r>
          </a:p>
        </p:txBody>
      </p:sp>
      <p:sp>
        <p:nvSpPr>
          <p:cNvPr id="24583" name="Rectangle 8"/>
          <p:cNvSpPr>
            <a:spLocks noChangeArrowheads="1"/>
          </p:cNvSpPr>
          <p:nvPr/>
        </p:nvSpPr>
        <p:spPr bwMode="auto">
          <a:xfrm>
            <a:off x="6502400" y="3225801"/>
            <a:ext cx="3454400" cy="31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en-US" sz="1467" b="1"/>
              <a:t>Vườn quốc gia Canyonlands, Utah, Mỹ </a:t>
            </a:r>
            <a:endParaRPr lang="en-US" altLang="en-US" sz="2400"/>
          </a:p>
        </p:txBody>
      </p:sp>
      <p:sp>
        <p:nvSpPr>
          <p:cNvPr id="24584" name="Rectangle 7"/>
          <p:cNvSpPr>
            <a:spLocks noChangeArrowheads="1"/>
          </p:cNvSpPr>
          <p:nvPr/>
        </p:nvSpPr>
        <p:spPr bwMode="auto">
          <a:xfrm>
            <a:off x="1117600" y="3241377"/>
            <a:ext cx="3759200" cy="31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en-US" altLang="en-US" sz="1467" b="1">
                <a:cs typeface="Calibri" panose="020F0502020204030204" pitchFamily="34" charset="0"/>
              </a:rPr>
              <a:t>Đỉnh Haleakala, núi lửa Đông Maui, Mỹ</a:t>
            </a:r>
            <a:endParaRPr lang="en-US" altLang="en-US" b="1"/>
          </a:p>
        </p:txBody>
      </p:sp>
      <p:sp>
        <p:nvSpPr>
          <p:cNvPr id="24585" name="Rectangle 10"/>
          <p:cNvSpPr>
            <a:spLocks noChangeArrowheads="1"/>
          </p:cNvSpPr>
          <p:nvPr/>
        </p:nvSpPr>
        <p:spPr bwMode="auto">
          <a:xfrm>
            <a:off x="812800" y="6411384"/>
            <a:ext cx="3962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a:spcBef>
                <a:spcPct val="0"/>
              </a:spcBef>
              <a:buFontTx/>
              <a:buNone/>
            </a:pPr>
            <a:r>
              <a:rPr lang="en-US" altLang="en-US" sz="1600" b="1"/>
              <a:t>Poonhill ,  Nepal</a:t>
            </a:r>
            <a:r>
              <a:rPr lang="en-US" altLang="en-US" sz="1600"/>
              <a:t>. </a:t>
            </a:r>
          </a:p>
        </p:txBody>
      </p:sp>
    </p:spTree>
    <p:extLst>
      <p:ext uri="{BB962C8B-B14F-4D97-AF65-F5344CB8AC3E}">
        <p14:creationId xmlns:p14="http://schemas.microsoft.com/office/powerpoint/2010/main" val="13253072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tars_Crescent_Little_girls_Night_Moon_512835_1280x896.jpg"/>
          <p:cNvPicPr>
            <a:picLocks noChangeAspect="1"/>
          </p:cNvPicPr>
          <p:nvPr/>
        </p:nvPicPr>
        <p:blipFill>
          <a:blip r:embed="rId2" cstate="print"/>
          <a:stretch>
            <a:fillRect/>
          </a:stretch>
        </p:blipFill>
        <p:spPr>
          <a:xfrm>
            <a:off x="1553029" y="3632200"/>
            <a:ext cx="5050972" cy="28549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descr="trăng tròn 2.jpg"/>
          <p:cNvPicPr>
            <a:picLocks noChangeAspect="1"/>
          </p:cNvPicPr>
          <p:nvPr/>
        </p:nvPicPr>
        <p:blipFill>
          <a:blip r:embed="rId3"/>
          <a:srcRect l="7728" t="6667" r="5716"/>
          <a:stretch>
            <a:fillRect/>
          </a:stretch>
        </p:blipFill>
        <p:spPr>
          <a:xfrm>
            <a:off x="4775200" y="685800"/>
            <a:ext cx="5689600" cy="2844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5587218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7993" y="785101"/>
            <a:ext cx="10515600" cy="4351338"/>
          </a:xfrm>
        </p:spPr>
        <p:txBody>
          <a:bodyPr/>
          <a:lstStyle/>
          <a:p>
            <a:pPr marL="0" indent="0">
              <a:lnSpc>
                <a:spcPct val="150000"/>
              </a:lnSpc>
              <a:buNone/>
            </a:pPr>
            <a:r>
              <a:rPr lang="en-US" b="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Nếu là em, em cảm thấy như thế nào trước lời mời gọi của những người bạn trên mây và trong sóng?</a:t>
            </a:r>
            <a:endParaRPr lang="en-US"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71144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12107917" cy="6858000"/>
          </a:xfrm>
          <a:prstGeom prst="rect">
            <a:avLst/>
          </a:prstGeom>
        </p:spPr>
      </p:pic>
      <p:pic>
        <p:nvPicPr>
          <p:cNvPr id="4" name="NHẬT KÍ CỦA MẸ">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322786" y="0"/>
            <a:ext cx="6695090" cy="6858000"/>
          </a:xfrm>
          <a:prstGeom prst="rect">
            <a:avLst/>
          </a:prstGeom>
        </p:spPr>
      </p:pic>
    </p:spTree>
    <p:extLst>
      <p:ext uri="{BB962C8B-B14F-4D97-AF65-F5344CB8AC3E}">
        <p14:creationId xmlns:p14="http://schemas.microsoft.com/office/powerpoint/2010/main" val="203637821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7"/>
          <p:cNvSpPr txBox="1">
            <a:spLocks noChangeArrowheads="1"/>
          </p:cNvSpPr>
          <p:nvPr/>
        </p:nvSpPr>
        <p:spPr bwMode="auto">
          <a:xfrm>
            <a:off x="609600" y="2667001"/>
            <a:ext cx="5384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50000"/>
              </a:spcBef>
              <a:buFontTx/>
              <a:buNone/>
            </a:pPr>
            <a:endParaRPr lang="vi-VN" altLang="en-US" sz="2400">
              <a:latin typeface="Verdana" panose="020B0604030504040204" pitchFamily="34" charset="0"/>
            </a:endParaRPr>
          </a:p>
        </p:txBody>
      </p:sp>
      <p:sp>
        <p:nvSpPr>
          <p:cNvPr id="27651" name="Text Box 8"/>
          <p:cNvSpPr txBox="1">
            <a:spLocks noChangeArrowheads="1"/>
          </p:cNvSpPr>
          <p:nvPr/>
        </p:nvSpPr>
        <p:spPr bwMode="auto">
          <a:xfrm>
            <a:off x="304800" y="1109134"/>
            <a:ext cx="5689600" cy="2882777"/>
          </a:xfrm>
          <a:prstGeom prst="rect">
            <a:avLst/>
          </a:prstGeom>
          <a:solidFill>
            <a:srgbClr val="FFFF00"/>
          </a:solidFill>
          <a:ln w="19050">
            <a:solidFill>
              <a:srgbClr val="00B05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a:spcBef>
                <a:spcPct val="50000"/>
              </a:spcBef>
              <a:buFontTx/>
              <a:buNone/>
            </a:pPr>
            <a:r>
              <a:rPr lang="en-US" altLang="en-US" b="1" u="sng">
                <a:solidFill>
                  <a:srgbClr val="660066"/>
                </a:solidFill>
              </a:rPr>
              <a:t>Thế giới của mây</a:t>
            </a:r>
          </a:p>
          <a:p>
            <a:pPr algn="just">
              <a:spcBef>
                <a:spcPct val="50000"/>
              </a:spcBef>
              <a:buFontTx/>
              <a:buNone/>
            </a:pPr>
            <a:r>
              <a:rPr lang="en-US" altLang="en-US">
                <a:solidFill>
                  <a:srgbClr val="0033CC"/>
                </a:solidFill>
              </a:rPr>
              <a:t>Bọn tớ chơi từ khi thức dậy cho đến lúc chiều tà. Bọn tớ chơi với bình minh vàng, bọn tớ chơi với vầng trăng bạc</a:t>
            </a:r>
            <a:r>
              <a:rPr lang="en-US" altLang="en-US" sz="3733">
                <a:solidFill>
                  <a:srgbClr val="0033CC"/>
                </a:solidFill>
              </a:rPr>
              <a:t>.</a:t>
            </a:r>
          </a:p>
        </p:txBody>
      </p:sp>
      <p:sp>
        <p:nvSpPr>
          <p:cNvPr id="27652" name="Text Box 9"/>
          <p:cNvSpPr txBox="1">
            <a:spLocks noChangeArrowheads="1"/>
          </p:cNvSpPr>
          <p:nvPr/>
        </p:nvSpPr>
        <p:spPr bwMode="auto">
          <a:xfrm>
            <a:off x="6299200" y="1109133"/>
            <a:ext cx="5181600" cy="2800767"/>
          </a:xfrm>
          <a:prstGeom prst="rect">
            <a:avLst/>
          </a:prstGeom>
          <a:solidFill>
            <a:srgbClr val="00B0F0"/>
          </a:solidFill>
          <a:ln w="19050">
            <a:solidFill>
              <a:srgbClr val="00B05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a:spcBef>
                <a:spcPct val="50000"/>
              </a:spcBef>
              <a:buFontTx/>
              <a:buNone/>
            </a:pPr>
            <a:r>
              <a:rPr lang="en-US" altLang="en-US" b="1" u="sng">
                <a:solidFill>
                  <a:srgbClr val="660066"/>
                </a:solidFill>
              </a:rPr>
              <a:t>Thế giới của sóng</a:t>
            </a:r>
          </a:p>
          <a:p>
            <a:pPr algn="just">
              <a:spcBef>
                <a:spcPct val="50000"/>
              </a:spcBef>
              <a:buFontTx/>
              <a:buNone/>
            </a:pPr>
            <a:r>
              <a:rPr lang="en-US" altLang="en-US">
                <a:solidFill>
                  <a:srgbClr val="0033CC"/>
                </a:solidFill>
              </a:rPr>
              <a:t>Bọn tớ ca hát từ sáng sớm cho đến hoàng hôn. Bọn tớ ngao du nơi này nơi nọ mà không biết từng đến nơi nao.</a:t>
            </a:r>
          </a:p>
        </p:txBody>
      </p:sp>
      <p:cxnSp>
        <p:nvCxnSpPr>
          <p:cNvPr id="28" name="Straight Connector 27"/>
          <p:cNvCxnSpPr>
            <a:cxnSpLocks noChangeShapeType="1"/>
          </p:cNvCxnSpPr>
          <p:nvPr/>
        </p:nvCxnSpPr>
        <p:spPr bwMode="auto">
          <a:xfrm>
            <a:off x="1665817" y="2343151"/>
            <a:ext cx="812800" cy="0"/>
          </a:xfrm>
          <a:prstGeom prst="line">
            <a:avLst/>
          </a:prstGeom>
          <a:noFill/>
          <a:ln w="38100" algn="ctr">
            <a:solidFill>
              <a:schemeClr val="accent2"/>
            </a:solidFill>
            <a:round/>
            <a:headEnd/>
            <a:tailEnd/>
          </a:ln>
          <a:extLst>
            <a:ext uri="{909E8E84-426E-40DD-AFC4-6F175D3DCCD1}">
              <a14:hiddenFill xmlns:a14="http://schemas.microsoft.com/office/drawing/2010/main">
                <a:noFill/>
              </a14:hiddenFill>
            </a:ext>
          </a:extLst>
        </p:spPr>
      </p:cxnSp>
      <p:cxnSp>
        <p:nvCxnSpPr>
          <p:cNvPr id="2" name="Straight Connector 27"/>
          <p:cNvCxnSpPr>
            <a:cxnSpLocks noChangeShapeType="1"/>
          </p:cNvCxnSpPr>
          <p:nvPr/>
        </p:nvCxnSpPr>
        <p:spPr bwMode="auto">
          <a:xfrm>
            <a:off x="4470400" y="2836333"/>
            <a:ext cx="812800" cy="0"/>
          </a:xfrm>
          <a:prstGeom prst="line">
            <a:avLst/>
          </a:prstGeom>
          <a:noFill/>
          <a:ln w="38100" algn="ctr">
            <a:solidFill>
              <a:schemeClr val="accent2"/>
            </a:solidFill>
            <a:round/>
            <a:headEnd/>
            <a:tailEnd/>
          </a:ln>
          <a:extLst>
            <a:ext uri="{909E8E84-426E-40DD-AFC4-6F175D3DCCD1}">
              <a14:hiddenFill xmlns:a14="http://schemas.microsoft.com/office/drawing/2010/main">
                <a:noFill/>
              </a14:hiddenFill>
            </a:ext>
          </a:extLst>
        </p:spPr>
      </p:cxnSp>
      <p:cxnSp>
        <p:nvCxnSpPr>
          <p:cNvPr id="3" name="Straight Connector 27"/>
          <p:cNvCxnSpPr>
            <a:cxnSpLocks noChangeShapeType="1"/>
          </p:cNvCxnSpPr>
          <p:nvPr/>
        </p:nvCxnSpPr>
        <p:spPr bwMode="auto">
          <a:xfrm>
            <a:off x="4485218" y="3344333"/>
            <a:ext cx="628649" cy="0"/>
          </a:xfrm>
          <a:prstGeom prst="line">
            <a:avLst/>
          </a:prstGeom>
          <a:noFill/>
          <a:ln w="38100" algn="ctr">
            <a:solidFill>
              <a:schemeClr val="accent2"/>
            </a:solidFill>
            <a:round/>
            <a:headEnd/>
            <a:tailEnd/>
          </a:ln>
          <a:extLst>
            <a:ext uri="{909E8E84-426E-40DD-AFC4-6F175D3DCCD1}">
              <a14:hiddenFill xmlns:a14="http://schemas.microsoft.com/office/drawing/2010/main">
                <a:noFill/>
              </a14:hiddenFill>
            </a:ext>
          </a:extLst>
        </p:spPr>
      </p:cxnSp>
      <p:cxnSp>
        <p:nvCxnSpPr>
          <p:cNvPr id="4" name="Straight Connector 27"/>
          <p:cNvCxnSpPr>
            <a:cxnSpLocks noChangeShapeType="1"/>
          </p:cNvCxnSpPr>
          <p:nvPr/>
        </p:nvCxnSpPr>
        <p:spPr bwMode="auto">
          <a:xfrm>
            <a:off x="3113617" y="2343151"/>
            <a:ext cx="2743200" cy="2116"/>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cxnSp>
        <p:nvCxnSpPr>
          <p:cNvPr id="5" name="Straight Connector 27"/>
          <p:cNvCxnSpPr>
            <a:cxnSpLocks noChangeShapeType="1"/>
          </p:cNvCxnSpPr>
          <p:nvPr/>
        </p:nvCxnSpPr>
        <p:spPr bwMode="auto">
          <a:xfrm>
            <a:off x="508000" y="2836334"/>
            <a:ext cx="2540000" cy="2117"/>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cxnSp>
        <p:nvCxnSpPr>
          <p:cNvPr id="6" name="Straight Connector 27"/>
          <p:cNvCxnSpPr>
            <a:cxnSpLocks noChangeShapeType="1"/>
          </p:cNvCxnSpPr>
          <p:nvPr/>
        </p:nvCxnSpPr>
        <p:spPr bwMode="auto">
          <a:xfrm>
            <a:off x="7882467" y="2328334"/>
            <a:ext cx="1016000" cy="2117"/>
          </a:xfrm>
          <a:prstGeom prst="line">
            <a:avLst/>
          </a:prstGeom>
          <a:noFill/>
          <a:ln w="38100" algn="ctr">
            <a:solidFill>
              <a:schemeClr val="accent2"/>
            </a:solidFill>
            <a:round/>
            <a:headEnd/>
            <a:tailEnd/>
          </a:ln>
          <a:extLst>
            <a:ext uri="{909E8E84-426E-40DD-AFC4-6F175D3DCCD1}">
              <a14:hiddenFill xmlns:a14="http://schemas.microsoft.com/office/drawing/2010/main">
                <a:noFill/>
              </a14:hiddenFill>
            </a:ext>
          </a:extLst>
        </p:spPr>
      </p:cxnSp>
      <p:cxnSp>
        <p:nvCxnSpPr>
          <p:cNvPr id="8" name="Straight Connector 27"/>
          <p:cNvCxnSpPr>
            <a:cxnSpLocks noChangeShapeType="1"/>
          </p:cNvCxnSpPr>
          <p:nvPr/>
        </p:nvCxnSpPr>
        <p:spPr bwMode="auto">
          <a:xfrm flipV="1">
            <a:off x="6502400" y="3344333"/>
            <a:ext cx="3030483" cy="1"/>
          </a:xfrm>
          <a:prstGeom prst="line">
            <a:avLst/>
          </a:prstGeom>
          <a:noFill/>
          <a:ln w="38100" algn="ctr">
            <a:solidFill>
              <a:schemeClr val="accent2"/>
            </a:solidFill>
            <a:round/>
            <a:headEnd/>
            <a:tailEnd/>
          </a:ln>
          <a:extLst>
            <a:ext uri="{909E8E84-426E-40DD-AFC4-6F175D3DCCD1}">
              <a14:hiddenFill xmlns:a14="http://schemas.microsoft.com/office/drawing/2010/main">
                <a:noFill/>
              </a14:hiddenFill>
            </a:ext>
          </a:extLst>
        </p:spPr>
      </p:cxnSp>
      <p:sp>
        <p:nvSpPr>
          <p:cNvPr id="7" name="TextBox 6"/>
          <p:cNvSpPr txBox="1">
            <a:spLocks noChangeArrowheads="1"/>
          </p:cNvSpPr>
          <p:nvPr/>
        </p:nvSpPr>
        <p:spPr bwMode="auto">
          <a:xfrm>
            <a:off x="406400" y="4969934"/>
            <a:ext cx="11379200" cy="1241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US" altLang="en-US" b="1"/>
              <a:t>Nghệ thuật</a:t>
            </a:r>
            <a:r>
              <a:rPr lang="en-US" altLang="en-US"/>
              <a:t>: </a:t>
            </a:r>
            <a:r>
              <a:rPr lang="en-US" altLang="en-US" smtClean="0"/>
              <a:t>- Biện pháp </a:t>
            </a:r>
            <a:r>
              <a:rPr lang="en-US" altLang="en-US"/>
              <a:t>nhân hóa; điệp ngữ, điệp cấu trúc câu</a:t>
            </a:r>
          </a:p>
          <a:p>
            <a:pPr eaLnBrk="1" hangingPunct="1">
              <a:spcBef>
                <a:spcPct val="0"/>
              </a:spcBef>
              <a:buFontTx/>
              <a:buNone/>
            </a:pPr>
            <a:r>
              <a:rPr lang="en-US" altLang="en-US" sz="4267"/>
              <a:t>                </a:t>
            </a:r>
            <a:r>
              <a:rPr lang="en-US" altLang="en-US" sz="4267" smtClean="0"/>
              <a:t>- </a:t>
            </a:r>
            <a:r>
              <a:rPr lang="en-US" altLang="en-US" smtClean="0"/>
              <a:t>Hình </a:t>
            </a:r>
            <a:r>
              <a:rPr lang="en-US" altLang="en-US"/>
              <a:t>thơ đẹp lung linh.</a:t>
            </a:r>
            <a:endParaRPr lang="vi-VN" altLang="en-US" sz="4267"/>
          </a:p>
        </p:txBody>
      </p:sp>
      <p:sp>
        <p:nvSpPr>
          <p:cNvPr id="12290" name="Rectangle 2"/>
          <p:cNvSpPr>
            <a:spLocks noChangeArrowheads="1"/>
          </p:cNvSpPr>
          <p:nvPr/>
        </p:nvSpPr>
        <p:spPr bwMode="auto">
          <a:xfrm>
            <a:off x="406400" y="4258734"/>
            <a:ext cx="10972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just">
              <a:spcBef>
                <a:spcPct val="0"/>
              </a:spcBef>
              <a:buFontTx/>
              <a:buNone/>
            </a:pPr>
            <a:r>
              <a:rPr lang="nl-NL" altLang="en-US" b="1">
                <a:sym typeface="Wingdings" panose="05000000000000000000" pitchFamily="2" charset="2"/>
              </a:rPr>
              <a:t> </a:t>
            </a:r>
            <a:r>
              <a:rPr lang="nl-NL" altLang="en-US" b="1"/>
              <a:t>Đây là thế giới của niềm vui và sự tự do.</a:t>
            </a:r>
            <a:endParaRPr lang="en-GB" altLang="en-US"/>
          </a:p>
        </p:txBody>
      </p:sp>
      <p:cxnSp>
        <p:nvCxnSpPr>
          <p:cNvPr id="19" name="Straight Connector 27"/>
          <p:cNvCxnSpPr>
            <a:cxnSpLocks noChangeShapeType="1"/>
          </p:cNvCxnSpPr>
          <p:nvPr/>
        </p:nvCxnSpPr>
        <p:spPr bwMode="auto">
          <a:xfrm>
            <a:off x="9144000" y="2328334"/>
            <a:ext cx="2133600" cy="2117"/>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cxnSp>
        <p:nvCxnSpPr>
          <p:cNvPr id="31" name="Straight Connector 27"/>
          <p:cNvCxnSpPr>
            <a:cxnSpLocks noChangeShapeType="1"/>
          </p:cNvCxnSpPr>
          <p:nvPr/>
        </p:nvCxnSpPr>
        <p:spPr bwMode="auto">
          <a:xfrm flipV="1">
            <a:off x="6502400" y="2836333"/>
            <a:ext cx="2473434" cy="1"/>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8269700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ox(in)">
                                      <p:cBhvr>
                                        <p:cTn id="7" dur="500"/>
                                        <p:tgtEl>
                                          <p:spTgt spid="28"/>
                                        </p:tgtEl>
                                      </p:cBhvr>
                                    </p:animEffect>
                                  </p:childTnLst>
                                </p:cTn>
                              </p:par>
                              <p:par>
                                <p:cTn id="8" presetID="4"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ox(in)">
                                      <p:cBhvr>
                                        <p:cTn id="10" dur="500"/>
                                        <p:tgtEl>
                                          <p:spTgt spid="2"/>
                                        </p:tgtEl>
                                      </p:cBhvr>
                                    </p:animEffect>
                                  </p:childTnLst>
                                </p:cTn>
                              </p:par>
                              <p:par>
                                <p:cTn id="11" presetID="4" presetClass="entr" presetSubtype="16"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ox(in)">
                                      <p:cBhvr>
                                        <p:cTn id="13" dur="500"/>
                                        <p:tgtEl>
                                          <p:spTgt spid="3"/>
                                        </p:tgtEl>
                                      </p:cBhvr>
                                    </p:animEffect>
                                  </p:childTnLst>
                                </p:cTn>
                              </p:par>
                              <p:par>
                                <p:cTn id="14" presetID="4"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ox(in)">
                                      <p:cBhvr>
                                        <p:cTn id="16" dur="500"/>
                                        <p:tgtEl>
                                          <p:spTgt spid="6"/>
                                        </p:tgtEl>
                                      </p:cBhvr>
                                    </p:animEffect>
                                  </p:childTnLst>
                                </p:cTn>
                              </p:par>
                              <p:par>
                                <p:cTn id="17" presetID="4" presetClass="entr" presetSubtype="16"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ox(in)">
                                      <p:cBhvr>
                                        <p:cTn id="19" dur="500"/>
                                        <p:tgtEl>
                                          <p:spTgt spid="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12290"/>
                                        </p:tgtEl>
                                        <p:attrNameLst>
                                          <p:attrName>style.visibility</p:attrName>
                                        </p:attrNameLst>
                                      </p:cBhvr>
                                      <p:to>
                                        <p:strVal val="visible"/>
                                      </p:to>
                                    </p:set>
                                    <p:animEffect transition="in" filter="box(in)">
                                      <p:cBhvr>
                                        <p:cTn id="24" dur="500"/>
                                        <p:tgtEl>
                                          <p:spTgt spid="12290"/>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ox(in)">
                                      <p:cBhvr>
                                        <p:cTn id="27" dur="500"/>
                                        <p:tgtEl>
                                          <p:spTgt spid="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ox(in)">
                                      <p:cBhvr>
                                        <p:cTn id="32" dur="500"/>
                                        <p:tgtEl>
                                          <p:spTgt spid="4"/>
                                        </p:tgtEl>
                                      </p:cBhvr>
                                    </p:animEffect>
                                  </p:childTnLst>
                                </p:cTn>
                              </p:par>
                              <p:par>
                                <p:cTn id="33" presetID="4" presetClass="entr" presetSubtype="16"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box(in)">
                                      <p:cBhvr>
                                        <p:cTn id="35" dur="500"/>
                                        <p:tgtEl>
                                          <p:spTgt spid="5"/>
                                        </p:tgtEl>
                                      </p:cBhvr>
                                    </p:animEffect>
                                  </p:childTnLst>
                                </p:cTn>
                              </p:par>
                              <p:par>
                                <p:cTn id="36" presetID="4" presetClass="entr" presetSubtype="16" fill="hold"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box(in)">
                                      <p:cBhvr>
                                        <p:cTn id="38" dur="500"/>
                                        <p:tgtEl>
                                          <p:spTgt spid="19"/>
                                        </p:tgtEl>
                                      </p:cBhvr>
                                    </p:animEffect>
                                  </p:childTnLst>
                                </p:cTn>
                              </p:par>
                              <p:par>
                                <p:cTn id="39" presetID="4" presetClass="entr" presetSubtype="16" fill="hold" nodeType="with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box(in)">
                                      <p:cBhvr>
                                        <p:cTn id="4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29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9807" y="1415722"/>
            <a:ext cx="10436772" cy="4351338"/>
          </a:xfrm>
        </p:spPr>
        <p:txBody>
          <a:bodyPr>
            <a:normAutofit/>
          </a:bodyPr>
          <a:lstStyle/>
          <a:p>
            <a:pPr marL="0" indent="0" algn="just">
              <a:buNone/>
            </a:pPr>
            <a:r>
              <a:rPr lang="en-US" sz="3200" b="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Em hãy cho biết cách để bé đến được với thế với của mây và sóng?</a:t>
            </a:r>
            <a:endParaRPr lang="en-US" sz="32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55763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8"/>
          <p:cNvSpPr>
            <a:spLocks noGrp="1" noChangeArrowheads="1"/>
          </p:cNvSpPr>
          <p:nvPr>
            <p:ph idx="1"/>
          </p:nvPr>
        </p:nvSpPr>
        <p:spPr>
          <a:xfrm>
            <a:off x="0" y="0"/>
            <a:ext cx="12192000" cy="5562600"/>
          </a:xfrm>
        </p:spPr>
        <p:txBody>
          <a:bodyPr/>
          <a:lstStyle/>
          <a:p>
            <a:pPr marL="0" indent="0">
              <a:buNone/>
            </a:pPr>
            <a:r>
              <a:rPr lang="vi-VN" altLang="en-US" b="1" smtClean="0">
                <a:solidFill>
                  <a:srgbClr val="0000CC"/>
                </a:solidFill>
              </a:rPr>
              <a:t>	</a:t>
            </a:r>
            <a:endParaRPr lang="en-US" altLang="en-US" b="1" smtClean="0">
              <a:solidFill>
                <a:srgbClr val="008000"/>
              </a:solidFill>
            </a:endParaRPr>
          </a:p>
        </p:txBody>
      </p:sp>
      <p:pic>
        <p:nvPicPr>
          <p:cNvPr id="11269" name="Content Placeholder 3" descr="1024-3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1200" y="2556933"/>
            <a:ext cx="4876800" cy="2802467"/>
          </a:xfrm>
          <a:prstGeom prst="rect">
            <a:avLst/>
          </a:prstGeom>
          <a:solidFill>
            <a:schemeClr val="bg1"/>
          </a:solidFill>
          <a:ln w="28575">
            <a:solidFill>
              <a:srgbClr val="00B050"/>
            </a:solidFill>
            <a:miter lim="800000"/>
            <a:headEnd/>
            <a:tailEnd/>
          </a:ln>
        </p:spPr>
      </p:pic>
      <p:pic>
        <p:nvPicPr>
          <p:cNvPr id="11270" name="Content Placeholder 3" descr="334D59~1.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2586568"/>
            <a:ext cx="4775200" cy="2874433"/>
          </a:xfrm>
          <a:prstGeom prst="rect">
            <a:avLst/>
          </a:prstGeom>
          <a:noFill/>
          <a:ln w="28575">
            <a:solidFill>
              <a:srgbClr val="00B050"/>
            </a:solidFill>
            <a:miter lim="800000"/>
            <a:headEnd/>
            <a:tailEnd/>
          </a:ln>
          <a:extLst>
            <a:ext uri="{909E8E84-426E-40DD-AFC4-6F175D3DCCD1}">
              <a14:hiddenFill xmlns:a14="http://schemas.microsoft.com/office/drawing/2010/main">
                <a:solidFill>
                  <a:srgbClr val="FFFFFF"/>
                </a:solidFill>
              </a14:hiddenFill>
            </a:ext>
          </a:extLst>
        </p:spPr>
      </p:pic>
      <p:sp>
        <p:nvSpPr>
          <p:cNvPr id="81926" name="Text Box 6"/>
          <p:cNvSpPr txBox="1">
            <a:spLocks noChangeArrowheads="1"/>
          </p:cNvSpPr>
          <p:nvPr/>
        </p:nvSpPr>
        <p:spPr bwMode="auto">
          <a:xfrm>
            <a:off x="711200" y="1003300"/>
            <a:ext cx="4978400" cy="1323632"/>
          </a:xfrm>
          <a:prstGeom prst="rect">
            <a:avLst/>
          </a:prstGeom>
          <a:solidFill>
            <a:srgbClr val="FFFF00"/>
          </a:solidFill>
          <a:ln w="19050">
            <a:solidFill>
              <a:srgbClr val="00B05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just" eaLnBrk="1" hangingPunct="1">
              <a:spcBef>
                <a:spcPct val="50000"/>
              </a:spcBef>
              <a:buFontTx/>
              <a:buNone/>
            </a:pPr>
            <a:r>
              <a:rPr lang="nl-NL" altLang="en-US" sz="2667" b="1">
                <a:solidFill>
                  <a:srgbClr val="0033CC"/>
                </a:solidFill>
              </a:rPr>
              <a:t>Hãy đến nơi tận cùng trái đất, đưa tay lên trời, cậu sẽ được nhấc bổng lên tận tầng mây.</a:t>
            </a:r>
            <a:endParaRPr lang="en-US" altLang="en-US" sz="2667">
              <a:solidFill>
                <a:srgbClr val="0033CC"/>
              </a:solidFill>
            </a:endParaRPr>
          </a:p>
        </p:txBody>
      </p:sp>
      <p:sp>
        <p:nvSpPr>
          <p:cNvPr id="81927" name="Text Box 7"/>
          <p:cNvSpPr txBox="1">
            <a:spLocks noChangeArrowheads="1"/>
          </p:cNvSpPr>
          <p:nvPr/>
        </p:nvSpPr>
        <p:spPr bwMode="auto">
          <a:xfrm>
            <a:off x="6299200" y="990600"/>
            <a:ext cx="4978400" cy="1323632"/>
          </a:xfrm>
          <a:prstGeom prst="rect">
            <a:avLst/>
          </a:prstGeom>
          <a:solidFill>
            <a:srgbClr val="FFFF00"/>
          </a:solidFill>
          <a:ln w="19050">
            <a:solidFill>
              <a:srgbClr val="00B05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just" eaLnBrk="1" hangingPunct="1">
              <a:spcBef>
                <a:spcPct val="50000"/>
              </a:spcBef>
              <a:buFontTx/>
              <a:buNone/>
            </a:pPr>
            <a:r>
              <a:rPr lang="nl-NL" altLang="en-US" sz="2667" b="1">
                <a:solidFill>
                  <a:srgbClr val="0033CC"/>
                </a:solidFill>
              </a:rPr>
              <a:t>Hãy đến rìa biển cả, nhắm nghiền mắt lại, cậu sẽ được làn sóng nâng đi.</a:t>
            </a:r>
            <a:endParaRPr lang="en-US" altLang="en-US" sz="2667" b="1">
              <a:solidFill>
                <a:srgbClr val="0033CC"/>
              </a:solidFill>
            </a:endParaRPr>
          </a:p>
        </p:txBody>
      </p:sp>
      <p:sp>
        <p:nvSpPr>
          <p:cNvPr id="81928" name="Text Box 8"/>
          <p:cNvSpPr txBox="1">
            <a:spLocks noChangeArrowheads="1"/>
          </p:cNvSpPr>
          <p:nvPr/>
        </p:nvSpPr>
        <p:spPr bwMode="auto">
          <a:xfrm>
            <a:off x="0" y="5433484"/>
            <a:ext cx="11684000" cy="107721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just" eaLnBrk="1" hangingPunct="1">
              <a:spcBef>
                <a:spcPct val="50000"/>
              </a:spcBef>
              <a:buFontTx/>
              <a:buNone/>
            </a:pPr>
            <a:r>
              <a:rPr lang="nl-NL" altLang="en-US" b="1">
                <a:solidFill>
                  <a:srgbClr val="FF0000"/>
                </a:solidFill>
                <a:sym typeface="Wingdings" panose="05000000000000000000" pitchFamily="2" charset="2"/>
              </a:rPr>
              <a:t>	</a:t>
            </a:r>
            <a:r>
              <a:rPr lang="nl-NL" altLang="en-US" b="1">
                <a:sym typeface="Wingdings" panose="05000000000000000000" pitchFamily="2" charset="2"/>
              </a:rPr>
              <a:t></a:t>
            </a:r>
            <a:r>
              <a:rPr lang="nl-NL" altLang="en-US" b="1"/>
              <a:t> Cách đến với thế giới của mây và sóng: kì diệu như những phép màu trong cổ tích.</a:t>
            </a:r>
            <a:endParaRPr lang="en-US" altLang="en-US" b="1"/>
          </a:p>
        </p:txBody>
      </p:sp>
      <p:sp>
        <p:nvSpPr>
          <p:cNvPr id="28680" name="Text Box 9"/>
          <p:cNvSpPr txBox="1">
            <a:spLocks noChangeArrowheads="1"/>
          </p:cNvSpPr>
          <p:nvPr/>
        </p:nvSpPr>
        <p:spPr bwMode="auto">
          <a:xfrm>
            <a:off x="1422400" y="381001"/>
            <a:ext cx="3759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50000"/>
              </a:spcBef>
              <a:buFontTx/>
              <a:buNone/>
            </a:pPr>
            <a:endParaRPr lang="vi-VN" altLang="en-US"/>
          </a:p>
        </p:txBody>
      </p:sp>
      <p:sp>
        <p:nvSpPr>
          <p:cNvPr id="16394" name="Text Box 10"/>
          <p:cNvSpPr txBox="1">
            <a:spLocks noChangeArrowheads="1"/>
          </p:cNvSpPr>
          <p:nvPr/>
        </p:nvSpPr>
        <p:spPr bwMode="auto">
          <a:xfrm>
            <a:off x="711200" y="313267"/>
            <a:ext cx="4673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a:spcBef>
                <a:spcPct val="50000"/>
              </a:spcBef>
              <a:buFontTx/>
              <a:buNone/>
            </a:pPr>
            <a:r>
              <a:rPr lang="en-US" altLang="en-US" b="1">
                <a:solidFill>
                  <a:srgbClr val="660066"/>
                </a:solidFill>
              </a:rPr>
              <a:t>Cách đến với mây</a:t>
            </a:r>
          </a:p>
        </p:txBody>
      </p:sp>
      <p:sp>
        <p:nvSpPr>
          <p:cNvPr id="16395" name="Text Box 11"/>
          <p:cNvSpPr txBox="1">
            <a:spLocks noChangeArrowheads="1"/>
          </p:cNvSpPr>
          <p:nvPr/>
        </p:nvSpPr>
        <p:spPr bwMode="auto">
          <a:xfrm>
            <a:off x="6400800" y="313267"/>
            <a:ext cx="4673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a:spcBef>
                <a:spcPct val="50000"/>
              </a:spcBef>
              <a:buFontTx/>
              <a:buNone/>
            </a:pPr>
            <a:r>
              <a:rPr lang="en-US" altLang="en-US" b="1">
                <a:solidFill>
                  <a:srgbClr val="660066"/>
                </a:solidFill>
              </a:rPr>
              <a:t>Cách đến với sóng</a:t>
            </a:r>
          </a:p>
        </p:txBody>
      </p:sp>
    </p:spTree>
    <p:extLst>
      <p:ext uri="{BB962C8B-B14F-4D97-AF65-F5344CB8AC3E}">
        <p14:creationId xmlns:p14="http://schemas.microsoft.com/office/powerpoint/2010/main" val="26303229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9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1926"/>
                                        </p:tgtEl>
                                        <p:attrNameLst>
                                          <p:attrName>style.visibility</p:attrName>
                                        </p:attrNameLst>
                                      </p:cBhvr>
                                      <p:to>
                                        <p:strVal val="visible"/>
                                      </p:to>
                                    </p:set>
                                  </p:childTnLst>
                                </p:cTn>
                              </p:par>
                              <p:par>
                                <p:cTn id="9" presetID="8" presetClass="entr" presetSubtype="16" fill="hold" nodeType="withEffect">
                                  <p:stCondLst>
                                    <p:cond delay="0"/>
                                  </p:stCondLst>
                                  <p:childTnLst>
                                    <p:set>
                                      <p:cBhvr>
                                        <p:cTn id="10" dur="1" fill="hold">
                                          <p:stCondLst>
                                            <p:cond delay="0"/>
                                          </p:stCondLst>
                                        </p:cTn>
                                        <p:tgtEl>
                                          <p:spTgt spid="11269"/>
                                        </p:tgtEl>
                                        <p:attrNameLst>
                                          <p:attrName>style.visibility</p:attrName>
                                        </p:attrNameLst>
                                      </p:cBhvr>
                                      <p:to>
                                        <p:strVal val="visible"/>
                                      </p:to>
                                    </p:set>
                                    <p:animEffect transition="in" filter="diamond(in)">
                                      <p:cBhvr>
                                        <p:cTn id="11" dur="2000"/>
                                        <p:tgtEl>
                                          <p:spTgt spid="1126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6395"/>
                                        </p:tgtEl>
                                        <p:attrNameLst>
                                          <p:attrName>style.visibility</p:attrName>
                                        </p:attrNameLst>
                                      </p:cBhvr>
                                      <p:to>
                                        <p:strVal val="visible"/>
                                      </p:to>
                                    </p:set>
                                  </p:childTnLst>
                                </p:cTn>
                              </p:par>
                              <p:par>
                                <p:cTn id="16" presetID="8" presetClass="entr" presetSubtype="16" fill="hold" nodeType="withEffect">
                                  <p:stCondLst>
                                    <p:cond delay="0"/>
                                  </p:stCondLst>
                                  <p:childTnLst>
                                    <p:set>
                                      <p:cBhvr>
                                        <p:cTn id="17" dur="1" fill="hold">
                                          <p:stCondLst>
                                            <p:cond delay="0"/>
                                          </p:stCondLst>
                                        </p:cTn>
                                        <p:tgtEl>
                                          <p:spTgt spid="11270"/>
                                        </p:tgtEl>
                                        <p:attrNameLst>
                                          <p:attrName>style.visibility</p:attrName>
                                        </p:attrNameLst>
                                      </p:cBhvr>
                                      <p:to>
                                        <p:strVal val="visible"/>
                                      </p:to>
                                    </p:set>
                                    <p:animEffect transition="in" filter="diamond(in)">
                                      <p:cBhvr>
                                        <p:cTn id="18" dur="2000"/>
                                        <p:tgtEl>
                                          <p:spTgt spid="11270"/>
                                        </p:tgtEl>
                                      </p:cBhvr>
                                    </p:animEffect>
                                  </p:childTnLst>
                                </p:cTn>
                              </p:par>
                              <p:par>
                                <p:cTn id="19" presetID="1" presetClass="entr" presetSubtype="0" fill="hold" grpId="0" nodeType="withEffect">
                                  <p:stCondLst>
                                    <p:cond delay="0"/>
                                  </p:stCondLst>
                                  <p:childTnLst>
                                    <p:set>
                                      <p:cBhvr>
                                        <p:cTn id="20" dur="1" fill="hold">
                                          <p:stCondLst>
                                            <p:cond delay="0"/>
                                          </p:stCondLst>
                                        </p:cTn>
                                        <p:tgtEl>
                                          <p:spTgt spid="8192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1928"/>
                                        </p:tgtEl>
                                        <p:attrNameLst>
                                          <p:attrName>style.visibility</p:attrName>
                                        </p:attrNameLst>
                                      </p:cBhvr>
                                      <p:to>
                                        <p:strVal val="visible"/>
                                      </p:to>
                                    </p:set>
                                    <p:anim calcmode="lin" valueType="num">
                                      <p:cBhvr additive="base">
                                        <p:cTn id="25" dur="500" fill="hold"/>
                                        <p:tgtEl>
                                          <p:spTgt spid="81928"/>
                                        </p:tgtEl>
                                        <p:attrNameLst>
                                          <p:attrName>ppt_x</p:attrName>
                                        </p:attrNameLst>
                                      </p:cBhvr>
                                      <p:tavLst>
                                        <p:tav tm="0">
                                          <p:val>
                                            <p:strVal val="#ppt_x"/>
                                          </p:val>
                                        </p:tav>
                                        <p:tav tm="100000">
                                          <p:val>
                                            <p:strVal val="#ppt_x"/>
                                          </p:val>
                                        </p:tav>
                                      </p:tavLst>
                                    </p:anim>
                                    <p:anim calcmode="lin" valueType="num">
                                      <p:cBhvr additive="base">
                                        <p:cTn id="26" dur="500" fill="hold"/>
                                        <p:tgtEl>
                                          <p:spTgt spid="819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6" grpId="0" animBg="1"/>
      <p:bldP spid="81927" grpId="0" animBg="1"/>
      <p:bldP spid="81928" grpId="0" animBg="1"/>
      <p:bldP spid="16394" grpId="0"/>
      <p:bldP spid="1639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648" y="1889125"/>
            <a:ext cx="10515600" cy="1325563"/>
          </a:xfrm>
        </p:spPr>
        <p:txBody>
          <a:bodyPr>
            <a:normAutofit fontScale="90000"/>
          </a:bodyPr>
          <a:lstStyle/>
          <a:p>
            <a:pPr>
              <a:lnSpc>
                <a:spcPct val="150000"/>
              </a:lnSpc>
            </a:pPr>
            <a:r>
              <a:rPr lang="en-US" smtClean="0">
                <a:latin typeface="Times New Roman" panose="02020603050405020304" pitchFamily="18" charset="0"/>
                <a:cs typeface="Times New Roman" panose="02020603050405020304" pitchFamily="18" charset="0"/>
              </a:rPr>
              <a:t>Em bé có bị hấp dẫn bởi những lời mời của mây và sóng không? Bằng chứng nào cho em thấy được điều đó?</a:t>
            </a: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60202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5501217" y="812800"/>
            <a:ext cx="5892800" cy="1816138"/>
          </a:xfrm>
          <a:prstGeom prst="rect">
            <a:avLst/>
          </a:prstGeom>
          <a:solidFill>
            <a:srgbClr val="FFFF00"/>
          </a:solidFill>
          <a:ln w="9525">
            <a:solidFill>
              <a:srgbClr val="0000CC"/>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just">
              <a:buFontTx/>
              <a:buNone/>
            </a:pPr>
            <a:r>
              <a:rPr lang="en-US" altLang="en-US" sz="2667" b="1">
                <a:solidFill>
                  <a:srgbClr val="0000CC"/>
                </a:solidFill>
              </a:rPr>
              <a:t>- </a:t>
            </a:r>
            <a:r>
              <a:rPr lang="vi-VN" altLang="en-US" sz="2667" b="1">
                <a:solidFill>
                  <a:srgbClr val="0000CC"/>
                </a:solidFill>
              </a:rPr>
              <a:t>Nhưng làm thế nào mình lên đó được?</a:t>
            </a:r>
          </a:p>
          <a:p>
            <a:pPr algn="just">
              <a:buFontTx/>
              <a:buNone/>
            </a:pPr>
            <a:r>
              <a:rPr lang="en-US" altLang="en-US" sz="2667" b="1">
                <a:solidFill>
                  <a:srgbClr val="0000CC"/>
                </a:solidFill>
              </a:rPr>
              <a:t>- </a:t>
            </a:r>
            <a:r>
              <a:rPr lang="vi-VN" altLang="en-US" sz="2667" b="1">
                <a:solidFill>
                  <a:srgbClr val="0000CC"/>
                </a:solidFill>
              </a:rPr>
              <a:t>Nhưng làm thế nào mình ra ngoài đó được?</a:t>
            </a:r>
            <a:endParaRPr lang="vi-VN" altLang="en-US" sz="2667">
              <a:solidFill>
                <a:srgbClr val="0000CC"/>
              </a:solidFill>
            </a:endParaRPr>
          </a:p>
        </p:txBody>
      </p:sp>
      <p:pic>
        <p:nvPicPr>
          <p:cNvPr id="11269" name="Content Placeholder 3" descr="1024-3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9033" y="677333"/>
            <a:ext cx="5080000" cy="3200400"/>
          </a:xfrm>
          <a:prstGeom prst="rect">
            <a:avLst/>
          </a:prstGeom>
          <a:noFill/>
          <a:ln w="28575">
            <a:solidFill>
              <a:srgbClr val="FFC000"/>
            </a:solidFill>
            <a:miter lim="800000"/>
            <a:headEnd/>
            <a:tailEnd/>
          </a:ln>
          <a:extLst>
            <a:ext uri="{909E8E84-426E-40DD-AFC4-6F175D3DCCD1}">
              <a14:hiddenFill xmlns:a14="http://schemas.microsoft.com/office/drawing/2010/main">
                <a:solidFill>
                  <a:srgbClr val="FFFFFF"/>
                </a:solidFill>
              </a14:hiddenFill>
            </a:ext>
          </a:extLst>
        </p:spPr>
      </p:pic>
      <p:sp>
        <p:nvSpPr>
          <p:cNvPr id="26632" name="Rectangle 8"/>
          <p:cNvSpPr>
            <a:spLocks noChangeArrowheads="1"/>
          </p:cNvSpPr>
          <p:nvPr/>
        </p:nvSpPr>
        <p:spPr bwMode="auto">
          <a:xfrm>
            <a:off x="5689600" y="2891368"/>
            <a:ext cx="5892800" cy="1323632"/>
          </a:xfrm>
          <a:prstGeom prst="rect">
            <a:avLst/>
          </a:prstGeom>
          <a:noFill/>
          <a:ln w="28575">
            <a:solidFill>
              <a:srgbClr val="0000CC"/>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just" eaLnBrk="1" hangingPunct="1">
              <a:spcBef>
                <a:spcPct val="0"/>
              </a:spcBef>
              <a:buFontTx/>
              <a:buNone/>
            </a:pPr>
            <a:r>
              <a:rPr lang="nl-NL" altLang="en-US" sz="2667">
                <a:solidFill>
                  <a:srgbClr val="FF0000"/>
                </a:solidFill>
              </a:rPr>
              <a:t> </a:t>
            </a:r>
            <a:r>
              <a:rPr lang="vi-VN" altLang="en-US" sz="2667"/>
              <a:t>Em bé </a:t>
            </a:r>
            <a:r>
              <a:rPr lang="vi-VN" altLang="en-US" sz="2667" b="1"/>
              <a:t>tò mò, thích thú</a:t>
            </a:r>
            <a:r>
              <a:rPr lang="vi-VN" altLang="en-US" sz="2667"/>
              <a:t>, </a:t>
            </a:r>
            <a:r>
              <a:rPr lang="nl-NL" altLang="en-US" sz="2667" b="1"/>
              <a:t>bị cuốn hút </a:t>
            </a:r>
            <a:r>
              <a:rPr lang="nl-NL" altLang="en-US" sz="2667"/>
              <a:t>bởi những lời mời gọi và như muốn đến ngay với thế giới của mây và sóng.</a:t>
            </a:r>
            <a:endParaRPr lang="nl-NL" altLang="en-US" sz="2667" b="1"/>
          </a:p>
        </p:txBody>
      </p:sp>
      <p:sp>
        <p:nvSpPr>
          <p:cNvPr id="5" name="Down Arrow 4"/>
          <p:cNvSpPr/>
          <p:nvPr/>
        </p:nvSpPr>
        <p:spPr>
          <a:xfrm>
            <a:off x="8331200" y="2209800"/>
            <a:ext cx="3048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sp>
        <p:nvSpPr>
          <p:cNvPr id="7" name="Rectangle 6"/>
          <p:cNvSpPr>
            <a:spLocks noChangeArrowheads="1"/>
          </p:cNvSpPr>
          <p:nvPr/>
        </p:nvSpPr>
        <p:spPr bwMode="auto">
          <a:xfrm>
            <a:off x="406400" y="4254501"/>
            <a:ext cx="11176000" cy="2226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pt-BR" altLang="en-US" sz="2667"/>
              <a:t>	</a:t>
            </a:r>
            <a:r>
              <a:rPr lang="pt-BR" altLang="en-US" sz="2667" b="1"/>
              <a:t>Thế giới của những người trên mây và trong sóng rất hấp dẫn trẻ thơ vì:</a:t>
            </a:r>
          </a:p>
          <a:p>
            <a:pPr>
              <a:spcBef>
                <a:spcPct val="0"/>
              </a:spcBef>
              <a:buFontTx/>
              <a:buNone/>
            </a:pPr>
            <a:r>
              <a:rPr lang="pt-BR" altLang="en-US" sz="2667"/>
              <a:t>	- Phù hợp với tâm lí ham vui, ham chơi</a:t>
            </a:r>
          </a:p>
          <a:p>
            <a:pPr>
              <a:spcBef>
                <a:spcPct val="0"/>
              </a:spcBef>
              <a:buFontTx/>
              <a:buNone/>
            </a:pPr>
            <a:r>
              <a:rPr lang="pt-BR" altLang="en-US" sz="2667"/>
              <a:t>	- Tác động đến trí tưởng tượng phong phú </a:t>
            </a:r>
          </a:p>
          <a:p>
            <a:pPr>
              <a:spcBef>
                <a:spcPct val="0"/>
              </a:spcBef>
              <a:buFontTx/>
              <a:buNone/>
            </a:pPr>
            <a:r>
              <a:rPr lang="pt-BR" altLang="en-US" sz="2667"/>
              <a:t>	- Đánh thức trí tò mò, ham hiểu biết và muốn đi xa để khám phá cuộc sống.</a:t>
            </a:r>
          </a:p>
          <a:p>
            <a:pPr>
              <a:spcBef>
                <a:spcPct val="0"/>
              </a:spcBef>
              <a:buFontTx/>
              <a:buNone/>
            </a:pPr>
            <a:r>
              <a:rPr lang="pt-BR" altLang="en-US" b="1">
                <a:sym typeface="Wingdings" panose="05000000000000000000" pitchFamily="2" charset="2"/>
              </a:rPr>
              <a:t> Ta-go yêu mến và am hiểu tâm lí trẻ em.</a:t>
            </a:r>
            <a:endParaRPr lang="pt-BR" altLang="en-US" b="1"/>
          </a:p>
        </p:txBody>
      </p:sp>
    </p:spTree>
    <p:extLst>
      <p:ext uri="{BB962C8B-B14F-4D97-AF65-F5344CB8AC3E}">
        <p14:creationId xmlns:p14="http://schemas.microsoft.com/office/powerpoint/2010/main" val="20220250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1269"/>
                                        </p:tgtEl>
                                        <p:attrNameLst>
                                          <p:attrName>style.visibility</p:attrName>
                                        </p:attrNameLst>
                                      </p:cBhvr>
                                      <p:to>
                                        <p:strVal val="visible"/>
                                      </p:to>
                                    </p:set>
                                    <p:animEffect transition="in" filter="box(in)">
                                      <p:cBhvr>
                                        <p:cTn id="7" dur="500"/>
                                        <p:tgtEl>
                                          <p:spTgt spid="11269"/>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
                                            <p:bg/>
                                          </p:spTgt>
                                        </p:tgtEl>
                                        <p:attrNameLst>
                                          <p:attrName>style.visibility</p:attrName>
                                        </p:attrNameLst>
                                      </p:cBhvr>
                                      <p:to>
                                        <p:strVal val="visible"/>
                                      </p:to>
                                    </p:set>
                                    <p:animEffect transition="in" filter="box(in)">
                                      <p:cBhvr>
                                        <p:cTn id="10" dur="500"/>
                                        <p:tgtEl>
                                          <p:spTgt spid="2">
                                            <p:bg/>
                                          </p:spTgt>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box(in)">
                                      <p:cBhvr>
                                        <p:cTn id="13" dur="500"/>
                                        <p:tgtEl>
                                          <p:spTgt spid="2">
                                            <p:txEl>
                                              <p:pRg st="0" end="0"/>
                                            </p:txEl>
                                          </p:spTgt>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box(in)">
                                      <p:cBhvr>
                                        <p:cTn id="16" dur="500"/>
                                        <p:tgtEl>
                                          <p:spTgt spid="2">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26632"/>
                                        </p:tgtEl>
                                        <p:attrNameLst>
                                          <p:attrName>style.visibility</p:attrName>
                                        </p:attrNameLst>
                                      </p:cBhvr>
                                      <p:to>
                                        <p:strVal val="visible"/>
                                      </p:to>
                                    </p:set>
                                    <p:animEffect transition="in" filter="box(in)">
                                      <p:cBhvr>
                                        <p:cTn id="21" dur="500"/>
                                        <p:tgtEl>
                                          <p:spTgt spid="26632"/>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ox(in)">
                                      <p:cBhvr>
                                        <p:cTn id="24" dur="500"/>
                                        <p:tgtEl>
                                          <p:spTgt spid="5"/>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ntr" presetSubtype="16" fill="hold"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Effect transition="in" filter="box(in)">
                                      <p:cBhvr>
                                        <p:cTn id="29" dur="500"/>
                                        <p:tgtEl>
                                          <p:spTgt spid="7">
                                            <p:txEl>
                                              <p:pRg st="0" end="0"/>
                                            </p:txEl>
                                          </p:spTgt>
                                        </p:tgtEl>
                                      </p:cBhvr>
                                    </p:animEffect>
                                  </p:childTnLst>
                                </p:cTn>
                              </p:par>
                              <p:par>
                                <p:cTn id="30" presetID="4" presetClass="entr" presetSubtype="16" fill="hold" nodeType="withEffect">
                                  <p:stCondLst>
                                    <p:cond delay="0"/>
                                  </p:stCondLst>
                                  <p:childTnLst>
                                    <p:set>
                                      <p:cBhvr>
                                        <p:cTn id="31" dur="1" fill="hold">
                                          <p:stCondLst>
                                            <p:cond delay="0"/>
                                          </p:stCondLst>
                                        </p:cTn>
                                        <p:tgtEl>
                                          <p:spTgt spid="7">
                                            <p:txEl>
                                              <p:pRg st="1" end="1"/>
                                            </p:txEl>
                                          </p:spTgt>
                                        </p:tgtEl>
                                        <p:attrNameLst>
                                          <p:attrName>style.visibility</p:attrName>
                                        </p:attrNameLst>
                                      </p:cBhvr>
                                      <p:to>
                                        <p:strVal val="visible"/>
                                      </p:to>
                                    </p:set>
                                    <p:animEffect transition="in" filter="box(in)">
                                      <p:cBhvr>
                                        <p:cTn id="32" dur="500"/>
                                        <p:tgtEl>
                                          <p:spTgt spid="7">
                                            <p:txEl>
                                              <p:pRg st="1" end="1"/>
                                            </p:txEl>
                                          </p:spTgt>
                                        </p:tgtEl>
                                      </p:cBhvr>
                                    </p:animEffect>
                                  </p:childTnLst>
                                </p:cTn>
                              </p:par>
                              <p:par>
                                <p:cTn id="33" presetID="4" presetClass="entr" presetSubtype="16" fill="hold" nodeType="withEffect">
                                  <p:stCondLst>
                                    <p:cond delay="0"/>
                                  </p:stCondLst>
                                  <p:childTnLst>
                                    <p:set>
                                      <p:cBhvr>
                                        <p:cTn id="34" dur="1" fill="hold">
                                          <p:stCondLst>
                                            <p:cond delay="0"/>
                                          </p:stCondLst>
                                        </p:cTn>
                                        <p:tgtEl>
                                          <p:spTgt spid="7">
                                            <p:txEl>
                                              <p:pRg st="2" end="2"/>
                                            </p:txEl>
                                          </p:spTgt>
                                        </p:tgtEl>
                                        <p:attrNameLst>
                                          <p:attrName>style.visibility</p:attrName>
                                        </p:attrNameLst>
                                      </p:cBhvr>
                                      <p:to>
                                        <p:strVal val="visible"/>
                                      </p:to>
                                    </p:set>
                                    <p:animEffect transition="in" filter="box(in)">
                                      <p:cBhvr>
                                        <p:cTn id="35" dur="500"/>
                                        <p:tgtEl>
                                          <p:spTgt spid="7">
                                            <p:txEl>
                                              <p:pRg st="2" end="2"/>
                                            </p:txEl>
                                          </p:spTgt>
                                        </p:tgtEl>
                                      </p:cBhvr>
                                    </p:animEffect>
                                  </p:childTnLst>
                                </p:cTn>
                              </p:par>
                              <p:par>
                                <p:cTn id="36" presetID="4" presetClass="entr" presetSubtype="16" fill="hold" nodeType="withEffect">
                                  <p:stCondLst>
                                    <p:cond delay="0"/>
                                  </p:stCondLst>
                                  <p:childTnLst>
                                    <p:set>
                                      <p:cBhvr>
                                        <p:cTn id="37" dur="1" fill="hold">
                                          <p:stCondLst>
                                            <p:cond delay="0"/>
                                          </p:stCondLst>
                                        </p:cTn>
                                        <p:tgtEl>
                                          <p:spTgt spid="7">
                                            <p:txEl>
                                              <p:pRg st="3" end="3"/>
                                            </p:txEl>
                                          </p:spTgt>
                                        </p:tgtEl>
                                        <p:attrNameLst>
                                          <p:attrName>style.visibility</p:attrName>
                                        </p:attrNameLst>
                                      </p:cBhvr>
                                      <p:to>
                                        <p:strVal val="visible"/>
                                      </p:to>
                                    </p:set>
                                    <p:animEffect transition="in" filter="box(in)">
                                      <p:cBhvr>
                                        <p:cTn id="38" dur="500"/>
                                        <p:tgtEl>
                                          <p:spTgt spid="7">
                                            <p:txEl>
                                              <p:pRg st="3" end="3"/>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ntr" presetSubtype="16" fill="hold" nodeType="clickEffect">
                                  <p:stCondLst>
                                    <p:cond delay="0"/>
                                  </p:stCondLst>
                                  <p:childTnLst>
                                    <p:set>
                                      <p:cBhvr>
                                        <p:cTn id="42" dur="1" fill="hold">
                                          <p:stCondLst>
                                            <p:cond delay="0"/>
                                          </p:stCondLst>
                                        </p:cTn>
                                        <p:tgtEl>
                                          <p:spTgt spid="7">
                                            <p:txEl>
                                              <p:pRg st="4" end="4"/>
                                            </p:txEl>
                                          </p:spTgt>
                                        </p:tgtEl>
                                        <p:attrNameLst>
                                          <p:attrName>style.visibility</p:attrName>
                                        </p:attrNameLst>
                                      </p:cBhvr>
                                      <p:to>
                                        <p:strVal val="visible"/>
                                      </p:to>
                                    </p:set>
                                    <p:animEffect transition="in" filter="box(in)">
                                      <p:cBhvr>
                                        <p:cTn id="43"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animBg="1"/>
      <p:bldP spid="26632"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0"/>
            <a:ext cx="12192000" cy="2286000"/>
          </a:xfrm>
          <a:prstGeom prst="rect">
            <a:avLst/>
          </a:prstGeom>
          <a:solidFill>
            <a:srgbClr val="FF3399"/>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pic>
      <p:pic>
        <p:nvPicPr>
          <p:cNvPr id="32771"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0748"/>
            <a:ext cx="12192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pic>
      <p:sp>
        <p:nvSpPr>
          <p:cNvPr id="84996" name="Rectangle 4"/>
          <p:cNvSpPr>
            <a:spLocks noChangeArrowheads="1"/>
          </p:cNvSpPr>
          <p:nvPr/>
        </p:nvSpPr>
        <p:spPr bwMode="auto">
          <a:xfrm>
            <a:off x="115614" y="2190292"/>
            <a:ext cx="11960771" cy="2308517"/>
          </a:xfrm>
          <a:prstGeom prst="rect">
            <a:avLst/>
          </a:prstGeom>
          <a:noFill/>
          <a:ln w="9525">
            <a:noFill/>
            <a:miter lim="800000"/>
            <a:headEnd/>
            <a:tailEnd/>
          </a:ln>
        </p:spPr>
        <p:txBody>
          <a:bodyPr wrap="square" anchor="ctr">
            <a:spAutoFit/>
          </a:bodyPr>
          <a:lstStyle/>
          <a:p>
            <a:pPr algn="ctr" eaLnBrk="1" hangingPunct="1">
              <a:defRPr/>
            </a:pPr>
            <a:r>
              <a:rPr lang="nl-NL" altLang="en-US" sz="2400" b="1" dirty="0">
                <a:solidFill>
                  <a:srgbClr val="FF0000"/>
                </a:solidFill>
                <a:latin typeface="Times New Roman" panose="02020603050405020304" pitchFamily="18" charset="0"/>
                <a:cs typeface="Times New Roman" panose="02020603050405020304" pitchFamily="18" charset="0"/>
              </a:rPr>
              <a:t>Ý  NGHĨA    </a:t>
            </a:r>
          </a:p>
          <a:p>
            <a:pPr indent="609585" algn="just">
              <a:defRPr/>
            </a:pPr>
            <a:r>
              <a:rPr lang="nl-NL" altLang="en-US" sz="2667" smtClean="0">
                <a:solidFill>
                  <a:srgbClr val="FF0000"/>
                </a:solidFill>
                <a:latin typeface="Times New Roman" panose="02020603050405020304" pitchFamily="18" charset="0"/>
                <a:cs typeface="Times New Roman" panose="02020603050405020304" pitchFamily="18" charset="0"/>
              </a:rPr>
              <a:t>- Thiên </a:t>
            </a:r>
            <a:r>
              <a:rPr lang="nl-NL" altLang="en-US" sz="2667" dirty="0">
                <a:solidFill>
                  <a:srgbClr val="FF0000"/>
                </a:solidFill>
                <a:latin typeface="Times New Roman" panose="02020603050405020304" pitchFamily="18" charset="0"/>
                <a:cs typeface="Times New Roman" panose="02020603050405020304" pitchFamily="18" charset="0"/>
              </a:rPr>
              <a:t>nhiên luôn có một sức vẫy gọi mãnh liệt với con người, đặc biệt là với tâm hồn trẻ thơ hồn nhiên, giàu trí tưởng tượng và giàu ước mơ, khát vọng. </a:t>
            </a:r>
          </a:p>
          <a:p>
            <a:pPr indent="609585" algn="just">
              <a:defRPr/>
            </a:pPr>
            <a:endParaRPr lang="nl-NL" altLang="en-US" sz="1333" dirty="0">
              <a:solidFill>
                <a:srgbClr val="FF0000"/>
              </a:solidFill>
              <a:latin typeface="Times New Roman" panose="02020603050405020304" pitchFamily="18" charset="0"/>
              <a:cs typeface="Times New Roman" panose="02020603050405020304" pitchFamily="18" charset="0"/>
            </a:endParaRPr>
          </a:p>
          <a:p>
            <a:pPr indent="609585" algn="just">
              <a:defRPr/>
            </a:pPr>
            <a:r>
              <a:rPr lang="nl-NL" sz="2667" smtClean="0">
                <a:solidFill>
                  <a:srgbClr val="FF0000"/>
                </a:solidFill>
                <a:latin typeface="Times New Roman" panose="02020603050405020304" pitchFamily="18" charset="0"/>
                <a:cs typeface="Times New Roman" panose="02020603050405020304" pitchFamily="18" charset="0"/>
              </a:rPr>
              <a:t>- Sâu </a:t>
            </a:r>
            <a:r>
              <a:rPr lang="nl-NL" sz="2667" dirty="0">
                <a:solidFill>
                  <a:srgbClr val="FF0000"/>
                </a:solidFill>
                <a:latin typeface="Times New Roman" panose="02020603050405020304" pitchFamily="18" charset="0"/>
                <a:cs typeface="Times New Roman" panose="02020603050405020304" pitchFamily="18" charset="0"/>
              </a:rPr>
              <a:t>xa hơn, sự hấp dẫn, lí thú của các trò chơi trên mây và trong sóng còn  tượng trưng cho những cám dỗ trong cuộc sống.</a:t>
            </a:r>
            <a:endParaRPr lang="en-US" sz="2667"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98711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5649" y="1531336"/>
            <a:ext cx="10515600" cy="4351338"/>
          </a:xfrm>
        </p:spPr>
        <p:txBody>
          <a:bodyPr/>
          <a:lstStyle/>
          <a:p>
            <a:pPr>
              <a:lnSpc>
                <a:spcPct val="150000"/>
              </a:lnSpc>
            </a:pPr>
            <a:r>
              <a:rPr lang="en-US" b="1" i="1" smtClean="0">
                <a:latin typeface="Times New Roman" panose="02020603050405020304" pitchFamily="18" charset="0"/>
                <a:cs typeface="Times New Roman" panose="02020603050405020304" pitchFamily="18" charset="0"/>
              </a:rPr>
              <a:t>Nếu là em, em có đi theo lời mời, rủ rê của những người trên mây và trong sóng không? </a:t>
            </a:r>
          </a:p>
          <a:p>
            <a:pPr>
              <a:lnSpc>
                <a:spcPct val="150000"/>
              </a:lnSpc>
            </a:pPr>
            <a:r>
              <a:rPr lang="en-US" b="1" i="1" smtClean="0">
                <a:latin typeface="Times New Roman" panose="02020603050405020304" pitchFamily="18" charset="0"/>
                <a:cs typeface="Times New Roman" panose="02020603050405020304" pitchFamily="18" charset="0"/>
              </a:rPr>
              <a:t>Em hãy thử dự đoán, em bé trong bài thơ có đi chơi cùng các bạn không?</a:t>
            </a:r>
            <a:endParaRPr lang="en-US"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07289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9731" y="2362090"/>
            <a:ext cx="10515600" cy="1325563"/>
          </a:xfrm>
        </p:spPr>
        <p:txBody>
          <a:bodyPr>
            <a:normAutofit fontScale="90000"/>
          </a:bodyPr>
          <a:lstStyle/>
          <a:p>
            <a:pPr>
              <a:lnSpc>
                <a:spcPct val="150000"/>
              </a:lnSpc>
            </a:pPr>
            <a:r>
              <a:rPr lang="en-US" smtClean="0">
                <a:solidFill>
                  <a:srgbClr val="FF0000"/>
                </a:solidFill>
                <a:latin typeface="Times New Roman" panose="02020603050405020304" pitchFamily="18" charset="0"/>
                <a:cs typeface="Times New Roman" panose="02020603050405020304" pitchFamily="18" charset="0"/>
              </a:rPr>
              <a:t>Hướng dẫn chuẩn bị tiết sau:</a:t>
            </a:r>
            <a:r>
              <a:rPr lang="en-US" smtClean="0">
                <a:latin typeface="Times New Roman" panose="02020603050405020304" pitchFamily="18" charset="0"/>
                <a:cs typeface="Times New Roman" panose="02020603050405020304" pitchFamily="18" charset="0"/>
              </a:rPr>
              <a:t/>
            </a:r>
            <a:br>
              <a:rPr lang="en-US" smtClean="0">
                <a:latin typeface="Times New Roman" panose="02020603050405020304" pitchFamily="18" charset="0"/>
                <a:cs typeface="Times New Roman" panose="02020603050405020304" pitchFamily="18" charset="0"/>
              </a:rPr>
            </a:br>
            <a:r>
              <a:rPr lang="en-US" smtClean="0">
                <a:latin typeface="Times New Roman" panose="02020603050405020304" pitchFamily="18" charset="0"/>
                <a:cs typeface="Times New Roman" panose="02020603050405020304" pitchFamily="18" charset="0"/>
              </a:rPr>
              <a:t>- Tiếp tục đọc bài thơ, nêu những trò chơi mà em bé đã sáng tạo để chơi cùng với mẹ.</a:t>
            </a:r>
            <a:br>
              <a:rPr lang="en-US" smtClean="0">
                <a:latin typeface="Times New Roman" panose="02020603050405020304" pitchFamily="18" charset="0"/>
                <a:cs typeface="Times New Roman" panose="02020603050405020304" pitchFamily="18" charset="0"/>
              </a:rPr>
            </a:br>
            <a:r>
              <a:rPr lang="en-US" smtClean="0">
                <a:latin typeface="Times New Roman" panose="02020603050405020304" pitchFamily="18" charset="0"/>
                <a:cs typeface="Times New Roman" panose="02020603050405020304" pitchFamily="18" charset="0"/>
              </a:rPr>
              <a:t>- Những trò chơi và hành động của em bé thể hiện tình cảm gì đối với người mẹ?</a:t>
            </a: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15768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145" y="105103"/>
            <a:ext cx="11803117" cy="6579475"/>
          </a:xfrm>
          <a:prstGeom prst="rect">
            <a:avLst/>
          </a:prstGeom>
        </p:spPr>
      </p:pic>
      <p:sp>
        <p:nvSpPr>
          <p:cNvPr id="5" name="TextBox 4"/>
          <p:cNvSpPr txBox="1"/>
          <p:nvPr/>
        </p:nvSpPr>
        <p:spPr>
          <a:xfrm>
            <a:off x="3468414" y="662149"/>
            <a:ext cx="8395247" cy="707886"/>
          </a:xfrm>
          <a:prstGeom prst="rect">
            <a:avLst/>
          </a:prstGeom>
          <a:noFill/>
        </p:spPr>
        <p:txBody>
          <a:bodyPr wrap="none" rtlCol="0">
            <a:spAutoFit/>
          </a:bodyPr>
          <a:lstStyle/>
          <a:p>
            <a:r>
              <a:rPr lang="en-US" sz="4000" b="1"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Chào tạm biệt quý thầy cô và các em!</a:t>
            </a:r>
            <a:endParaRPr lang="en-US" sz="4000" b="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40628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4593" y="73572"/>
            <a:ext cx="12097407" cy="6784428"/>
          </a:xfrm>
        </p:spPr>
      </p:pic>
    </p:spTree>
    <p:extLst>
      <p:ext uri="{BB962C8B-B14F-4D97-AF65-F5344CB8AC3E}">
        <p14:creationId xmlns:p14="http://schemas.microsoft.com/office/powerpoint/2010/main" val="31756885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626069" y="662153"/>
            <a:ext cx="4550979" cy="838200"/>
          </a:xfrm>
        </p:spPr>
        <p:txBody>
          <a:bodyPr>
            <a:normAutofit/>
          </a:bodyPr>
          <a:lstStyle/>
          <a:p>
            <a:pPr algn="ctr"/>
            <a:r>
              <a:rPr lang="en-US" altLang="en-US" sz="3200" b="1">
                <a:solidFill>
                  <a:srgbClr val="002060"/>
                </a:solidFill>
                <a:latin typeface="Times New Roman" panose="02020603050405020304" pitchFamily="18" charset="0"/>
                <a:cs typeface="Times New Roman" panose="02020603050405020304" pitchFamily="18" charset="0"/>
              </a:rPr>
              <a:t>MỤC TIÊU BÀI HỌC</a:t>
            </a:r>
            <a:endParaRPr lang="en-US" altLang="en-US" b="1" smtClean="0">
              <a:solidFill>
                <a:srgbClr val="00206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83172" y="1500353"/>
            <a:ext cx="10972800" cy="4368800"/>
          </a:xfrm>
          <a:ln w="28575">
            <a:solidFill>
              <a:srgbClr val="FF0000"/>
            </a:solidFill>
          </a:ln>
        </p:spPr>
        <p:txBody>
          <a:bodyPr>
            <a:normAutofit/>
          </a:bodyPr>
          <a:lstStyle/>
          <a:p>
            <a:pPr>
              <a:lnSpc>
                <a:spcPct val="150000"/>
              </a:lnSpc>
              <a:buFontTx/>
              <a:buChar char="-"/>
              <a:defRPr/>
            </a:pPr>
            <a:r>
              <a:rPr lang="en-US" sz="3200">
                <a:latin typeface="Times New Roman" panose="02020603050405020304" pitchFamily="18" charset="0"/>
                <a:cs typeface="Times New Roman" panose="02020603050405020304" pitchFamily="18" charset="0"/>
              </a:rPr>
              <a:t>N</a:t>
            </a:r>
            <a:r>
              <a:rPr lang="en-US" sz="3200" smtClean="0">
                <a:latin typeface="Times New Roman" panose="02020603050405020304" pitchFamily="18" charset="0"/>
                <a:cs typeface="Times New Roman" panose="02020603050405020304" pitchFamily="18" charset="0"/>
              </a:rPr>
              <a:t>hận biết được đặc điểm của một bài thơ văn xuôi.</a:t>
            </a:r>
          </a:p>
          <a:p>
            <a:pPr>
              <a:lnSpc>
                <a:spcPct val="150000"/>
              </a:lnSpc>
              <a:buFontTx/>
              <a:buChar char="-"/>
              <a:defRPr/>
            </a:pPr>
            <a:r>
              <a:rPr lang="en-US" sz="3200" smtClean="0">
                <a:latin typeface="Times New Roman" panose="02020603050405020304" pitchFamily="18" charset="0"/>
                <a:cs typeface="Times New Roman" panose="02020603050405020304" pitchFamily="18" charset="0"/>
              </a:rPr>
              <a:t>Nhận biết và nêu được tác dụng của yếu tố tự sự miêu tả trong bài thơ.</a:t>
            </a:r>
          </a:p>
          <a:p>
            <a:pPr>
              <a:lnSpc>
                <a:spcPct val="150000"/>
              </a:lnSpc>
              <a:buFontTx/>
              <a:buChar char="-"/>
              <a:defRPr/>
            </a:pPr>
            <a:r>
              <a:rPr lang="en-US" sz="3200" smtClean="0">
                <a:latin typeface="Times New Roman" panose="02020603050405020304" pitchFamily="18" charset="0"/>
                <a:cs typeface="Times New Roman" panose="02020603050405020304" pitchFamily="18" charset="0"/>
              </a:rPr>
              <a:t>Nhận diện được đặc điểm nhất quán của tác phẩm: tình yêu thương trẻ em của tác giả, tình mẫu tử thiêng liêng,…</a:t>
            </a:r>
            <a:endParaRPr lang="en-US" sz="3200" dirty="0">
              <a:latin typeface="Times New Roman" panose="02020603050405020304" pitchFamily="18" charset="0"/>
              <a:cs typeface="Times New Roman" panose="02020603050405020304" pitchFamily="18" charset="0"/>
            </a:endParaRPr>
          </a:p>
        </p:txBody>
      </p:sp>
      <p:pic>
        <p:nvPicPr>
          <p:cNvPr id="4101" name="Picture 3" descr="POINSE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8940800" y="4343401"/>
            <a:ext cx="2946400" cy="2275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6239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38986" y="747649"/>
            <a:ext cx="3628517" cy="5243247"/>
          </a:xfrm>
          <a:prstGeom prst="rect">
            <a:avLst/>
          </a:prstGeom>
        </p:spPr>
      </p:pic>
      <p:sp>
        <p:nvSpPr>
          <p:cNvPr id="11" name="Rectangle 10"/>
          <p:cNvSpPr/>
          <p:nvPr/>
        </p:nvSpPr>
        <p:spPr>
          <a:xfrm>
            <a:off x="4385934" y="1045106"/>
            <a:ext cx="7553818" cy="3046988"/>
          </a:xfrm>
          <a:prstGeom prst="rect">
            <a:avLst/>
          </a:prstGeom>
        </p:spPr>
        <p:txBody>
          <a:bodyPr wrap="square">
            <a:spAutoFit/>
          </a:bodyPr>
          <a:lstStyle/>
          <a:p>
            <a:pPr marL="457200" indent="-457200" algn="just">
              <a:spcAft>
                <a:spcPts val="0"/>
              </a:spcAft>
              <a:buFont typeface="Wingdings" panose="05000000000000000000" pitchFamily="2" charset="2"/>
              <a:buChar char="v"/>
            </a:pP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Ta-go (1861-1941)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tên</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đầy</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đủ</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Ra-bin-</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đra</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nát</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Ta-go.</a:t>
            </a:r>
          </a:p>
          <a:p>
            <a:pPr marL="457200" indent="-457200" algn="just">
              <a:spcAft>
                <a:spcPts val="0"/>
              </a:spcAft>
              <a:buFont typeface="Wingdings" panose="05000000000000000000" pitchFamily="2" charset="2"/>
              <a:buChar char="v"/>
            </a:pP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Ông</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danh</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hóa</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đại</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lớn</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nhất</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Ấn</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Độ</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p>
          <a:p>
            <a:pPr marL="457200" indent="-457200" algn="just">
              <a:spcAft>
                <a:spcPts val="0"/>
              </a:spcAft>
              <a:buFont typeface="Wingdings" panose="05000000000000000000" pitchFamily="2" charset="2"/>
              <a:buChar char="v"/>
            </a:pP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ông</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chan</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chứa</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đất</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cuộc</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32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830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Effect transition="in" filter="fade">
                                      <p:cBhvr>
                                        <p:cTn id="14" dur="1000"/>
                                        <p:tgtEl>
                                          <p:spTgt spid="11">
                                            <p:txEl>
                                              <p:pRg st="1" end="1"/>
                                            </p:txEl>
                                          </p:spTgt>
                                        </p:tgtEl>
                                      </p:cBhvr>
                                    </p:animEffect>
                                    <p:anim calcmode="lin" valueType="num">
                                      <p:cBhvr>
                                        <p:cTn id="15"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animEffect transition="in" filter="fade">
                                      <p:cBhvr>
                                        <p:cTn id="21" dur="1000"/>
                                        <p:tgtEl>
                                          <p:spTgt spid="11">
                                            <p:txEl>
                                              <p:pRg st="2" end="2"/>
                                            </p:txEl>
                                          </p:spTgt>
                                        </p:tgtEl>
                                      </p:cBhvr>
                                    </p:animEffect>
                                    <p:anim calcmode="lin" valueType="num">
                                      <p:cBhvr>
                                        <p:cTn id="22"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flower1_div_md_wht"/>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0" y="6557434"/>
            <a:ext cx="12192000" cy="300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3" descr="Magnolia-01-jun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261600" y="6400800"/>
            <a:ext cx="193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4" descr="Magnolia-01-jun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384800" y="6411384"/>
            <a:ext cx="1879600" cy="446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5" descr="Magnolia-01-jun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6400800"/>
            <a:ext cx="127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8" name="Picture 6" descr="Untitled-2"/>
          <p:cNvPicPr>
            <a:picLocks noChangeAspect="1" noChangeArrowheads="1"/>
          </p:cNvPicPr>
          <p:nvPr/>
        </p:nvPicPr>
        <p:blipFill>
          <a:blip r:embed="rId4">
            <a:lum bright="6000" contrast="18000"/>
            <a:extLst>
              <a:ext uri="{28A0092B-C50C-407E-A947-70E740481C1C}">
                <a14:useLocalDpi xmlns:a14="http://schemas.microsoft.com/office/drawing/2010/main" val="0"/>
              </a:ext>
            </a:extLst>
          </a:blip>
          <a:srcRect/>
          <a:stretch>
            <a:fillRect/>
          </a:stretch>
        </p:blipFill>
        <p:spPr bwMode="auto">
          <a:xfrm>
            <a:off x="548218" y="685800"/>
            <a:ext cx="5446183"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10651" y="1193801"/>
            <a:ext cx="2844800" cy="4339167"/>
          </a:xfrm>
          <a:prstGeom prst="rect">
            <a:avLst/>
          </a:prstGeom>
          <a:noFill/>
          <a:ln w="12700">
            <a:solidFill>
              <a:srgbClr val="FFC000"/>
            </a:solidFill>
            <a:miter lim="800000"/>
            <a:headEnd/>
            <a:tailEnd/>
          </a:ln>
          <a:extLst>
            <a:ext uri="{909E8E84-426E-40DD-AFC4-6F175D3DCCD1}">
              <a14:hiddenFill xmlns:a14="http://schemas.microsoft.com/office/drawing/2010/main">
                <a:solidFill>
                  <a:srgbClr val="FFFFFF"/>
                </a:solidFill>
              </a14:hiddenFill>
            </a:ext>
          </a:extLst>
        </p:spPr>
      </p:pic>
      <p:pic>
        <p:nvPicPr>
          <p:cNvPr id="9224" name="Picture 4" descr="Magnolia-01-jun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6411384"/>
            <a:ext cx="1879600" cy="446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8" descr="Dâng chính thứct.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844117" y="1238251"/>
            <a:ext cx="3048000" cy="4267200"/>
          </a:xfrm>
          <a:prstGeom prst="rect">
            <a:avLst/>
          </a:prstGeom>
          <a:noFill/>
          <a:ln w="12700">
            <a:solidFill>
              <a:srgbClr val="FFC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43634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64518"/>
                                        </p:tgtEl>
                                        <p:attrNameLst>
                                          <p:attrName>style.visibility</p:attrName>
                                        </p:attrNameLst>
                                      </p:cBhvr>
                                      <p:to>
                                        <p:strVal val="visible"/>
                                      </p:to>
                                    </p:set>
                                    <p:animEffect transition="in" filter="checkerboard(across)">
                                      <p:cBhvr>
                                        <p:cTn id="7" dur="500"/>
                                        <p:tgtEl>
                                          <p:spTgt spid="64518"/>
                                        </p:tgtEl>
                                      </p:cBhvr>
                                    </p:animEffect>
                                  </p:childTnLst>
                                </p:cTn>
                              </p:par>
                              <p:par>
                                <p:cTn id="8" presetID="55" presetClass="entr" presetSubtype="0" fill="hold" nodeType="withEffect">
                                  <p:stCondLst>
                                    <p:cond delay="0"/>
                                  </p:stCondLst>
                                  <p:childTnLst>
                                    <p:set>
                                      <p:cBhvr>
                                        <p:cTn id="9" dur="1" fill="hold">
                                          <p:stCondLst>
                                            <p:cond delay="0"/>
                                          </p:stCondLst>
                                        </p:cTn>
                                        <p:tgtEl>
                                          <p:spTgt spid="9225"/>
                                        </p:tgtEl>
                                        <p:attrNameLst>
                                          <p:attrName>style.visibility</p:attrName>
                                        </p:attrNameLst>
                                      </p:cBhvr>
                                      <p:to>
                                        <p:strVal val="visible"/>
                                      </p:to>
                                    </p:set>
                                    <p:anim calcmode="lin" valueType="num">
                                      <p:cBhvr>
                                        <p:cTn id="10" dur="1000" fill="hold"/>
                                        <p:tgtEl>
                                          <p:spTgt spid="9225"/>
                                        </p:tgtEl>
                                        <p:attrNameLst>
                                          <p:attrName>ppt_w</p:attrName>
                                        </p:attrNameLst>
                                      </p:cBhvr>
                                      <p:tavLst>
                                        <p:tav tm="0">
                                          <p:val>
                                            <p:strVal val="#ppt_w*0.70"/>
                                          </p:val>
                                        </p:tav>
                                        <p:tav tm="100000">
                                          <p:val>
                                            <p:strVal val="#ppt_w"/>
                                          </p:val>
                                        </p:tav>
                                      </p:tavLst>
                                    </p:anim>
                                    <p:anim calcmode="lin" valueType="num">
                                      <p:cBhvr>
                                        <p:cTn id="11" dur="1000" fill="hold"/>
                                        <p:tgtEl>
                                          <p:spTgt spid="9225"/>
                                        </p:tgtEl>
                                        <p:attrNameLst>
                                          <p:attrName>ppt_h</p:attrName>
                                        </p:attrNameLst>
                                      </p:cBhvr>
                                      <p:tavLst>
                                        <p:tav tm="0">
                                          <p:val>
                                            <p:strVal val="#ppt_h"/>
                                          </p:val>
                                        </p:tav>
                                        <p:tav tm="100000">
                                          <p:val>
                                            <p:strVal val="#ppt_h"/>
                                          </p:val>
                                        </p:tav>
                                      </p:tavLst>
                                    </p:anim>
                                    <p:animEffect transition="in" filter="fade">
                                      <p:cBhvr>
                                        <p:cTn id="12" dur="1000"/>
                                        <p:tgtEl>
                                          <p:spTgt spid="9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1598925" y="2607393"/>
            <a:ext cx="3776413" cy="3642567"/>
          </a:xfrm>
          <a:prstGeom prst="rect">
            <a:avLst/>
          </a:prstGeom>
        </p:spPr>
      </p:pic>
      <p:sp>
        <p:nvSpPr>
          <p:cNvPr id="4" name="Rectangle 3"/>
          <p:cNvSpPr/>
          <p:nvPr/>
        </p:nvSpPr>
        <p:spPr>
          <a:xfrm>
            <a:off x="4361793" y="737090"/>
            <a:ext cx="6653048" cy="2164567"/>
          </a:xfrm>
          <a:prstGeom prst="rect">
            <a:avLst/>
          </a:prstGeom>
        </p:spPr>
        <p:txBody>
          <a:bodyPr wrap="square">
            <a:spAutoFit/>
          </a:bodyPr>
          <a:lstStyle/>
          <a:p>
            <a:pPr lvl="0" algn="just">
              <a:lnSpc>
                <a:spcPct val="107000"/>
              </a:lnSpc>
              <a:tabLst>
                <a:tab pos="1386840" algn="l"/>
              </a:tabLst>
            </a:pPr>
            <a:r>
              <a:rPr lang="en-US" sz="3200">
                <a:solidFill>
                  <a:srgbClr val="002060"/>
                </a:solidFill>
                <a:latin typeface="Times New Roman" panose="02020603050405020304" pitchFamily="18" charset="0"/>
                <a:ea typeface="MS Mincho"/>
              </a:rPr>
              <a:t>Đọc bài thơ chú ý cách đọc to, rõ ràng, giọng trò chuyện, thủ thỉ tâm tình như đang kể chuyện với mẹ. Khi đọc cần liên tưởng hình dung. </a:t>
            </a:r>
            <a:endParaRPr lang="en-US" sz="3200" dirty="0">
              <a:solidFill>
                <a:srgbClr val="00206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300242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78BB44D-6BE9-4EA9-A53F-A2DAE9E8F85F}"/>
              </a:ext>
            </a:extLst>
          </p:cNvPr>
          <p:cNvGraphicFramePr>
            <a:graphicFrameLocks noGrp="1"/>
          </p:cNvGraphicFramePr>
          <p:nvPr>
            <p:extLst/>
          </p:nvPr>
        </p:nvGraphicFramePr>
        <p:xfrm>
          <a:off x="336331" y="346841"/>
          <a:ext cx="11256579" cy="6316717"/>
        </p:xfrm>
        <a:graphic>
          <a:graphicData uri="http://schemas.openxmlformats.org/drawingml/2006/table">
            <a:tbl>
              <a:tblPr firstRow="1" bandRow="1"/>
              <a:tblGrid>
                <a:gridCol w="1189720">
                  <a:extLst>
                    <a:ext uri="{9D8B030D-6E8A-4147-A177-3AD203B41FA5}">
                      <a16:colId xmlns:a16="http://schemas.microsoft.com/office/drawing/2014/main" val="20000"/>
                    </a:ext>
                  </a:extLst>
                </a:gridCol>
                <a:gridCol w="3510206">
                  <a:extLst>
                    <a:ext uri="{9D8B030D-6E8A-4147-A177-3AD203B41FA5}">
                      <a16:colId xmlns:a16="http://schemas.microsoft.com/office/drawing/2014/main" val="20001"/>
                    </a:ext>
                  </a:extLst>
                </a:gridCol>
                <a:gridCol w="6556653">
                  <a:extLst>
                    <a:ext uri="{9D8B030D-6E8A-4147-A177-3AD203B41FA5}">
                      <a16:colId xmlns:a16="http://schemas.microsoft.com/office/drawing/2014/main" val="20002"/>
                    </a:ext>
                  </a:extLst>
                </a:gridCol>
              </a:tblGrid>
              <a:tr h="836164">
                <a:tc gridSpan="3">
                  <a:txBody>
                    <a:bodyPr/>
                    <a:lstStyle>
                      <a:lvl1pPr marL="0" algn="l" defTabSz="914400" rtl="0" eaLnBrk="1" latinLnBrk="0" hangingPunct="1">
                        <a:defRPr sz="1800" b="1" kern="1200">
                          <a:solidFill>
                            <a:schemeClr val="lt1"/>
                          </a:solidFill>
                          <a:latin typeface="Segoe Print"/>
                        </a:defRPr>
                      </a:lvl1pPr>
                      <a:lvl2pPr marL="457200" algn="l" defTabSz="914400" rtl="0" eaLnBrk="1" latinLnBrk="0" hangingPunct="1">
                        <a:defRPr sz="1800" b="1" kern="1200">
                          <a:solidFill>
                            <a:schemeClr val="lt1"/>
                          </a:solidFill>
                          <a:latin typeface="Segoe Print"/>
                        </a:defRPr>
                      </a:lvl2pPr>
                      <a:lvl3pPr marL="914400" algn="l" defTabSz="914400" rtl="0" eaLnBrk="1" latinLnBrk="0" hangingPunct="1">
                        <a:defRPr sz="1800" b="1" kern="1200">
                          <a:solidFill>
                            <a:schemeClr val="lt1"/>
                          </a:solidFill>
                          <a:latin typeface="Segoe Print"/>
                        </a:defRPr>
                      </a:lvl3pPr>
                      <a:lvl4pPr marL="1371600" algn="l" defTabSz="914400" rtl="0" eaLnBrk="1" latinLnBrk="0" hangingPunct="1">
                        <a:defRPr sz="1800" b="1" kern="1200">
                          <a:solidFill>
                            <a:schemeClr val="lt1"/>
                          </a:solidFill>
                          <a:latin typeface="Segoe Print"/>
                        </a:defRPr>
                      </a:lvl4pPr>
                      <a:lvl5pPr marL="1828800" algn="l" defTabSz="914400" rtl="0" eaLnBrk="1" latinLnBrk="0" hangingPunct="1">
                        <a:defRPr sz="1800" b="1" kern="1200">
                          <a:solidFill>
                            <a:schemeClr val="lt1"/>
                          </a:solidFill>
                          <a:latin typeface="Segoe Print"/>
                        </a:defRPr>
                      </a:lvl5pPr>
                      <a:lvl6pPr marL="2286000" algn="l" defTabSz="914400" rtl="0" eaLnBrk="1" latinLnBrk="0" hangingPunct="1">
                        <a:defRPr sz="1800" b="1" kern="1200">
                          <a:solidFill>
                            <a:schemeClr val="lt1"/>
                          </a:solidFill>
                          <a:latin typeface="Segoe Print"/>
                        </a:defRPr>
                      </a:lvl6pPr>
                      <a:lvl7pPr marL="2743200" algn="l" defTabSz="914400" rtl="0" eaLnBrk="1" latinLnBrk="0" hangingPunct="1">
                        <a:defRPr sz="1800" b="1" kern="1200">
                          <a:solidFill>
                            <a:schemeClr val="lt1"/>
                          </a:solidFill>
                          <a:latin typeface="Segoe Print"/>
                        </a:defRPr>
                      </a:lvl7pPr>
                      <a:lvl8pPr marL="3200400" algn="l" defTabSz="914400" rtl="0" eaLnBrk="1" latinLnBrk="0" hangingPunct="1">
                        <a:defRPr sz="1800" b="1" kern="1200">
                          <a:solidFill>
                            <a:schemeClr val="lt1"/>
                          </a:solidFill>
                          <a:latin typeface="Segoe Print"/>
                        </a:defRPr>
                      </a:lvl8pPr>
                      <a:lvl9pPr marL="3657600" algn="l" defTabSz="914400" rtl="0" eaLnBrk="1" latinLnBrk="0" hangingPunct="1">
                        <a:defRPr sz="1800" b="1" kern="1200">
                          <a:solidFill>
                            <a:schemeClr val="lt1"/>
                          </a:solidFill>
                          <a:latin typeface="Segoe Print"/>
                        </a:defRPr>
                      </a:lvl9pPr>
                    </a:lstStyle>
                    <a:p>
                      <a:pPr algn="ctr"/>
                      <a:endParaRPr lang="en-US" sz="2800" dirty="0">
                        <a:latin typeface="Times New Roman" pitchFamily="18" charset="0"/>
                        <a:cs typeface="Times New Roman" pitchFamily="18" charset="0"/>
                      </a:endParaRPr>
                    </a:p>
                  </a:txBody>
                  <a:tcP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3771A"/>
                    </a:solidFill>
                  </a:tcPr>
                </a:tc>
                <a:tc hMerge="1">
                  <a:txBody>
                    <a:bodyPr/>
                    <a:lstStyle>
                      <a:lvl1pPr marL="0" algn="l" defTabSz="914400" rtl="0" eaLnBrk="1" latinLnBrk="0" hangingPunct="1">
                        <a:defRPr sz="1800" b="1" kern="1200">
                          <a:solidFill>
                            <a:schemeClr val="lt1"/>
                          </a:solidFill>
                          <a:latin typeface="Segoe Print"/>
                        </a:defRPr>
                      </a:lvl1pPr>
                      <a:lvl2pPr marL="457200" algn="l" defTabSz="914400" rtl="0" eaLnBrk="1" latinLnBrk="0" hangingPunct="1">
                        <a:defRPr sz="1800" b="1" kern="1200">
                          <a:solidFill>
                            <a:schemeClr val="lt1"/>
                          </a:solidFill>
                          <a:latin typeface="Segoe Print"/>
                        </a:defRPr>
                      </a:lvl2pPr>
                      <a:lvl3pPr marL="914400" algn="l" defTabSz="914400" rtl="0" eaLnBrk="1" latinLnBrk="0" hangingPunct="1">
                        <a:defRPr sz="1800" b="1" kern="1200">
                          <a:solidFill>
                            <a:schemeClr val="lt1"/>
                          </a:solidFill>
                          <a:latin typeface="Segoe Print"/>
                        </a:defRPr>
                      </a:lvl3pPr>
                      <a:lvl4pPr marL="1371600" algn="l" defTabSz="914400" rtl="0" eaLnBrk="1" latinLnBrk="0" hangingPunct="1">
                        <a:defRPr sz="1800" b="1" kern="1200">
                          <a:solidFill>
                            <a:schemeClr val="lt1"/>
                          </a:solidFill>
                          <a:latin typeface="Segoe Print"/>
                        </a:defRPr>
                      </a:lvl4pPr>
                      <a:lvl5pPr marL="1828800" algn="l" defTabSz="914400" rtl="0" eaLnBrk="1" latinLnBrk="0" hangingPunct="1">
                        <a:defRPr sz="1800" b="1" kern="1200">
                          <a:solidFill>
                            <a:schemeClr val="lt1"/>
                          </a:solidFill>
                          <a:latin typeface="Segoe Print"/>
                        </a:defRPr>
                      </a:lvl5pPr>
                      <a:lvl6pPr marL="2286000" algn="l" defTabSz="914400" rtl="0" eaLnBrk="1" latinLnBrk="0" hangingPunct="1">
                        <a:defRPr sz="1800" b="1" kern="1200">
                          <a:solidFill>
                            <a:schemeClr val="lt1"/>
                          </a:solidFill>
                          <a:latin typeface="Segoe Print"/>
                        </a:defRPr>
                      </a:lvl6pPr>
                      <a:lvl7pPr marL="2743200" algn="l" defTabSz="914400" rtl="0" eaLnBrk="1" latinLnBrk="0" hangingPunct="1">
                        <a:defRPr sz="1800" b="1" kern="1200">
                          <a:solidFill>
                            <a:schemeClr val="lt1"/>
                          </a:solidFill>
                          <a:latin typeface="Segoe Print"/>
                        </a:defRPr>
                      </a:lvl7pPr>
                      <a:lvl8pPr marL="3200400" algn="l" defTabSz="914400" rtl="0" eaLnBrk="1" latinLnBrk="0" hangingPunct="1">
                        <a:defRPr sz="1800" b="1" kern="1200">
                          <a:solidFill>
                            <a:schemeClr val="lt1"/>
                          </a:solidFill>
                          <a:latin typeface="Segoe Print"/>
                        </a:defRPr>
                      </a:lvl8pPr>
                      <a:lvl9pPr marL="3657600" algn="l" defTabSz="914400" rtl="0" eaLnBrk="1" latinLnBrk="0" hangingPunct="1">
                        <a:defRPr sz="1800" b="1" kern="1200">
                          <a:solidFill>
                            <a:schemeClr val="lt1"/>
                          </a:solidFill>
                          <a:latin typeface="Segoe Print"/>
                        </a:defRPr>
                      </a:lvl9pPr>
                    </a:lstStyle>
                    <a:p>
                      <a:endParaRPr lang="en-US" sz="2800" dirty="0">
                        <a:latin typeface="Times New Roman" pitchFamily="18" charset="0"/>
                        <a:cs typeface="Times New Roman" pitchFamily="18" charset="0"/>
                      </a:endParaRPr>
                    </a:p>
                  </a:txBody>
                  <a:tcP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3771A"/>
                    </a:solidFill>
                  </a:tcPr>
                </a:tc>
                <a:tc hMerge="1">
                  <a:txBody>
                    <a:bodyPr/>
                    <a:lstStyle/>
                    <a:p>
                      <a:endParaRPr lang="en-US" sz="2800" dirty="0">
                        <a:latin typeface="Times New Roman" pitchFamily="18" charset="0"/>
                        <a:cs typeface="Times New Roman" pitchFamily="18" charset="0"/>
                      </a:endParaRPr>
                    </a:p>
                  </a:txBody>
                  <a:tcPr>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3771A"/>
                    </a:solidFill>
                  </a:tcPr>
                </a:tc>
                <a:extLst>
                  <a:ext uri="{0D108BD9-81ED-4DB2-BD59-A6C34878D82A}">
                    <a16:rowId xmlns:a16="http://schemas.microsoft.com/office/drawing/2014/main" val="10000"/>
                  </a:ext>
                </a:extLst>
              </a:tr>
              <a:tr h="1087013">
                <a:tc rowSpan="3">
                  <a:txBody>
                    <a:bodyPr/>
                    <a:lstStyle>
                      <a:lvl1pPr marL="0" algn="l" defTabSz="914400" rtl="0" eaLnBrk="1" latinLnBrk="0" hangingPunct="1">
                        <a:defRPr sz="1800" kern="1200">
                          <a:solidFill>
                            <a:schemeClr val="dk1"/>
                          </a:solidFill>
                          <a:latin typeface="Segoe Print"/>
                        </a:defRPr>
                      </a:lvl1pPr>
                      <a:lvl2pPr marL="457200" algn="l" defTabSz="914400" rtl="0" eaLnBrk="1" latinLnBrk="0" hangingPunct="1">
                        <a:defRPr sz="1800" kern="1200">
                          <a:solidFill>
                            <a:schemeClr val="dk1"/>
                          </a:solidFill>
                          <a:latin typeface="Segoe Print"/>
                        </a:defRPr>
                      </a:lvl2pPr>
                      <a:lvl3pPr marL="914400" algn="l" defTabSz="914400" rtl="0" eaLnBrk="1" latinLnBrk="0" hangingPunct="1">
                        <a:defRPr sz="1800" kern="1200">
                          <a:solidFill>
                            <a:schemeClr val="dk1"/>
                          </a:solidFill>
                          <a:latin typeface="Segoe Print"/>
                        </a:defRPr>
                      </a:lvl3pPr>
                      <a:lvl4pPr marL="1371600" algn="l" defTabSz="914400" rtl="0" eaLnBrk="1" latinLnBrk="0" hangingPunct="1">
                        <a:defRPr sz="1800" kern="1200">
                          <a:solidFill>
                            <a:schemeClr val="dk1"/>
                          </a:solidFill>
                          <a:latin typeface="Segoe Print"/>
                        </a:defRPr>
                      </a:lvl4pPr>
                      <a:lvl5pPr marL="1828800" algn="l" defTabSz="914400" rtl="0" eaLnBrk="1" latinLnBrk="0" hangingPunct="1">
                        <a:defRPr sz="1800" kern="1200">
                          <a:solidFill>
                            <a:schemeClr val="dk1"/>
                          </a:solidFill>
                          <a:latin typeface="Segoe Print"/>
                        </a:defRPr>
                      </a:lvl5pPr>
                      <a:lvl6pPr marL="2286000" algn="l" defTabSz="914400" rtl="0" eaLnBrk="1" latinLnBrk="0" hangingPunct="1">
                        <a:defRPr sz="1800" kern="1200">
                          <a:solidFill>
                            <a:schemeClr val="dk1"/>
                          </a:solidFill>
                          <a:latin typeface="Segoe Print"/>
                        </a:defRPr>
                      </a:lvl6pPr>
                      <a:lvl7pPr marL="2743200" algn="l" defTabSz="914400" rtl="0" eaLnBrk="1" latinLnBrk="0" hangingPunct="1">
                        <a:defRPr sz="1800" kern="1200">
                          <a:solidFill>
                            <a:schemeClr val="dk1"/>
                          </a:solidFill>
                          <a:latin typeface="Segoe Print"/>
                        </a:defRPr>
                      </a:lvl7pPr>
                      <a:lvl8pPr marL="3200400" algn="l" defTabSz="914400" rtl="0" eaLnBrk="1" latinLnBrk="0" hangingPunct="1">
                        <a:defRPr sz="1800" kern="1200">
                          <a:solidFill>
                            <a:schemeClr val="dk1"/>
                          </a:solidFill>
                          <a:latin typeface="Segoe Print"/>
                        </a:defRPr>
                      </a:lvl8pPr>
                      <a:lvl9pPr marL="3657600" algn="l" defTabSz="914400" rtl="0" eaLnBrk="1" latinLnBrk="0" hangingPunct="1">
                        <a:defRPr sz="1800" kern="1200">
                          <a:solidFill>
                            <a:schemeClr val="dk1"/>
                          </a:solidFill>
                          <a:latin typeface="Segoe Print"/>
                        </a:defRPr>
                      </a:lvl9pPr>
                    </a:lstStyle>
                    <a:p>
                      <a:pPr algn="ctr"/>
                      <a:endParaRPr lang="en-US" sz="2800" b="1" dirty="0">
                        <a:solidFill>
                          <a:schemeClr val="bg2">
                            <a:lumMod val="60000"/>
                            <a:lumOff val="40000"/>
                          </a:schemeClr>
                        </a:solidFill>
                        <a:latin typeface="Times New Roman" pitchFamily="18" charset="0"/>
                        <a:cs typeface="Times New Roman" pitchFamily="18" charset="0"/>
                      </a:endParaRPr>
                    </a:p>
                    <a:p>
                      <a:pPr algn="ctr"/>
                      <a:endParaRPr lang="en-US" sz="2800" b="1" dirty="0">
                        <a:solidFill>
                          <a:schemeClr val="bg2">
                            <a:lumMod val="60000"/>
                            <a:lumOff val="40000"/>
                          </a:schemeClr>
                        </a:solidFill>
                        <a:latin typeface="Times New Roman" pitchFamily="18" charset="0"/>
                        <a:cs typeface="Times New Roman" pitchFamily="18" charset="0"/>
                      </a:endParaRPr>
                    </a:p>
                    <a:p>
                      <a:pPr algn="ctr"/>
                      <a:endParaRPr lang="en-US" sz="2800" b="1" dirty="0">
                        <a:solidFill>
                          <a:schemeClr val="bg2">
                            <a:lumMod val="60000"/>
                            <a:lumOff val="40000"/>
                          </a:schemeClr>
                        </a:solidFill>
                        <a:latin typeface="Times New Roman" pitchFamily="18" charset="0"/>
                        <a:cs typeface="Times New Roman" pitchFamily="18" charset="0"/>
                      </a:endParaRPr>
                    </a:p>
                    <a:p>
                      <a:pPr algn="ctr"/>
                      <a:r>
                        <a:rPr lang="en-US" sz="2800" b="1" smtClean="0">
                          <a:solidFill>
                            <a:schemeClr val="bg2">
                              <a:lumMod val="60000"/>
                              <a:lumOff val="40000"/>
                            </a:schemeClr>
                          </a:solidFill>
                          <a:latin typeface="Times New Roman" pitchFamily="18" charset="0"/>
                          <a:cs typeface="Times New Roman" pitchFamily="18" charset="0"/>
                        </a:rPr>
                        <a:t>Đặc</a:t>
                      </a:r>
                      <a:r>
                        <a:rPr lang="en-US" sz="2800" b="1" baseline="0" smtClean="0">
                          <a:solidFill>
                            <a:schemeClr val="bg2">
                              <a:lumMod val="60000"/>
                              <a:lumOff val="40000"/>
                            </a:schemeClr>
                          </a:solidFill>
                          <a:latin typeface="Times New Roman" pitchFamily="18" charset="0"/>
                          <a:cs typeface="Times New Roman" pitchFamily="18" charset="0"/>
                        </a:rPr>
                        <a:t> điểm</a:t>
                      </a:r>
                      <a:endParaRPr lang="en-US" sz="2800" b="1" dirty="0">
                        <a:solidFill>
                          <a:schemeClr val="bg2">
                            <a:lumMod val="60000"/>
                            <a:lumOff val="40000"/>
                          </a:schemeClr>
                        </a:solidFill>
                        <a:latin typeface="Times New Roman" pitchFamily="18" charset="0"/>
                        <a:cs typeface="Times New Roman" pitchFamily="18" charset="0"/>
                      </a:endParaRPr>
                    </a:p>
                  </a:txBody>
                  <a:tcPr>
                    <a:lnL w="12700" cmpd="sng">
                      <a:solidFill>
                        <a:srgbClr val="FFFFFF"/>
                      </a:solidFill>
                    </a:lnL>
                    <a:lnR w="12700" cap="flat" cmpd="sng" algn="ctr">
                      <a:solidFill>
                        <a:srgbClr val="FFFFFF"/>
                      </a:solidFill>
                      <a:prstDash val="solid"/>
                      <a:round/>
                      <a:headEnd type="none" w="med" len="med"/>
                      <a:tailEnd type="none" w="med" len="med"/>
                    </a:lnR>
                    <a:lnT w="381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dk1"/>
                          </a:solidFill>
                          <a:latin typeface="Segoe Print"/>
                        </a:defRPr>
                      </a:lvl1pPr>
                      <a:lvl2pPr marL="457200" algn="l" defTabSz="914400" rtl="0" eaLnBrk="1" latinLnBrk="0" hangingPunct="1">
                        <a:defRPr sz="1800" kern="1200">
                          <a:solidFill>
                            <a:schemeClr val="dk1"/>
                          </a:solidFill>
                          <a:latin typeface="Segoe Print"/>
                        </a:defRPr>
                      </a:lvl2pPr>
                      <a:lvl3pPr marL="914400" algn="l" defTabSz="914400" rtl="0" eaLnBrk="1" latinLnBrk="0" hangingPunct="1">
                        <a:defRPr sz="1800" kern="1200">
                          <a:solidFill>
                            <a:schemeClr val="dk1"/>
                          </a:solidFill>
                          <a:latin typeface="Segoe Print"/>
                        </a:defRPr>
                      </a:lvl3pPr>
                      <a:lvl4pPr marL="1371600" algn="l" defTabSz="914400" rtl="0" eaLnBrk="1" latinLnBrk="0" hangingPunct="1">
                        <a:defRPr sz="1800" kern="1200">
                          <a:solidFill>
                            <a:schemeClr val="dk1"/>
                          </a:solidFill>
                          <a:latin typeface="Segoe Print"/>
                        </a:defRPr>
                      </a:lvl4pPr>
                      <a:lvl5pPr marL="1828800" algn="l" defTabSz="914400" rtl="0" eaLnBrk="1" latinLnBrk="0" hangingPunct="1">
                        <a:defRPr sz="1800" kern="1200">
                          <a:solidFill>
                            <a:schemeClr val="dk1"/>
                          </a:solidFill>
                          <a:latin typeface="Segoe Print"/>
                        </a:defRPr>
                      </a:lvl5pPr>
                      <a:lvl6pPr marL="2286000" algn="l" defTabSz="914400" rtl="0" eaLnBrk="1" latinLnBrk="0" hangingPunct="1">
                        <a:defRPr sz="1800" kern="1200">
                          <a:solidFill>
                            <a:schemeClr val="dk1"/>
                          </a:solidFill>
                          <a:latin typeface="Segoe Print"/>
                        </a:defRPr>
                      </a:lvl6pPr>
                      <a:lvl7pPr marL="2743200" algn="l" defTabSz="914400" rtl="0" eaLnBrk="1" latinLnBrk="0" hangingPunct="1">
                        <a:defRPr sz="1800" kern="1200">
                          <a:solidFill>
                            <a:schemeClr val="dk1"/>
                          </a:solidFill>
                          <a:latin typeface="Segoe Print"/>
                        </a:defRPr>
                      </a:lvl7pPr>
                      <a:lvl8pPr marL="3200400" algn="l" defTabSz="914400" rtl="0" eaLnBrk="1" latinLnBrk="0" hangingPunct="1">
                        <a:defRPr sz="1800" kern="1200">
                          <a:solidFill>
                            <a:schemeClr val="dk1"/>
                          </a:solidFill>
                          <a:latin typeface="Segoe Print"/>
                        </a:defRPr>
                      </a:lvl8pPr>
                      <a:lvl9pPr marL="3657600" algn="l" defTabSz="914400" rtl="0" eaLnBrk="1" latinLnBrk="0" hangingPunct="1">
                        <a:defRPr sz="1800" kern="1200">
                          <a:solidFill>
                            <a:schemeClr val="dk1"/>
                          </a:solidFill>
                          <a:latin typeface="Segoe Print"/>
                        </a:defRPr>
                      </a:lvl9pPr>
                    </a:lstStyle>
                    <a:p>
                      <a:pPr algn="ctr"/>
                      <a:r>
                        <a:rPr lang="en-US" sz="2800" b="1" i="1" dirty="0" err="1">
                          <a:latin typeface="Times New Roman" pitchFamily="18" charset="0"/>
                          <a:cs typeface="Times New Roman" pitchFamily="18" charset="0"/>
                        </a:rPr>
                        <a:t>Số</a:t>
                      </a:r>
                      <a:r>
                        <a:rPr lang="en-US" sz="2800" b="1" i="1" baseline="0" dirty="0">
                          <a:latin typeface="Times New Roman" pitchFamily="18" charset="0"/>
                          <a:cs typeface="Times New Roman" pitchFamily="18" charset="0"/>
                        </a:rPr>
                        <a:t> </a:t>
                      </a:r>
                      <a:r>
                        <a:rPr lang="en-US" sz="2800" b="1" i="1" baseline="0" err="1">
                          <a:latin typeface="Times New Roman" pitchFamily="18" charset="0"/>
                          <a:cs typeface="Times New Roman" pitchFamily="18" charset="0"/>
                        </a:rPr>
                        <a:t>dòng</a:t>
                      </a:r>
                      <a:r>
                        <a:rPr lang="en-US" sz="2800" b="1" i="1" baseline="0" smtClean="0">
                          <a:latin typeface="Times New Roman" pitchFamily="18" charset="0"/>
                          <a:cs typeface="Times New Roman" pitchFamily="18" charset="0"/>
                        </a:rPr>
                        <a:t>: </a:t>
                      </a:r>
                      <a:r>
                        <a:rPr lang="en-US" sz="2400" b="1" i="1" baseline="0" smtClean="0">
                          <a:latin typeface="Times New Roman" pitchFamily="18" charset="0"/>
                          <a:cs typeface="Times New Roman" pitchFamily="18" charset="0"/>
                        </a:rPr>
                        <a:t>(tổng số dòng trong bài)</a:t>
                      </a:r>
                      <a:endParaRPr lang="en-US" sz="2400" b="1" i="1" dirty="0">
                        <a:latin typeface="Times New Roman" pitchFamily="18" charset="0"/>
                        <a:cs typeface="Times New Roman" pitchFamily="18" charset="0"/>
                      </a:endParaRPr>
                    </a:p>
                  </a:txBody>
                  <a:tcPr>
                    <a:lnL w="12700" cmpd="sng">
                      <a:solidFill>
                        <a:srgbClr val="FFFFFF"/>
                      </a:solidFill>
                    </a:lnL>
                    <a:lnR w="12700" cap="flat" cmpd="sng" algn="ctr">
                      <a:solidFill>
                        <a:srgbClr val="FFFFFF"/>
                      </a:solidFill>
                      <a:prstDash val="solid"/>
                      <a:round/>
                      <a:headEnd type="none" w="med" len="med"/>
                      <a:tailEnd type="none" w="med" len="med"/>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3771A">
                        <a:tint val="40000"/>
                      </a:srgbClr>
                    </a:solidFill>
                  </a:tcPr>
                </a:tc>
                <a:tc>
                  <a:txBody>
                    <a:bodyPr/>
                    <a:lstStyle/>
                    <a:p>
                      <a:pPr algn="ctr"/>
                      <a:endParaRPr lang="en-US" sz="2800" dirty="0">
                        <a:latin typeface="Times New Roman" pitchFamily="18" charset="0"/>
                        <a:cs typeface="Times New Roman" pitchFamily="18" charset="0"/>
                      </a:endParaRPr>
                    </a:p>
                  </a:txBody>
                  <a:tcPr>
                    <a:lnL w="12700" cmpd="sng">
                      <a:solidFill>
                        <a:srgbClr val="FFFFFF"/>
                      </a:solidFill>
                    </a:lnL>
                    <a:lnR w="12700" cmpd="sng">
                      <a:solidFill>
                        <a:srgbClr val="FFFFFF"/>
                      </a:solidFill>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3771A">
                        <a:tint val="40000"/>
                      </a:srgbClr>
                    </a:solidFill>
                  </a:tcPr>
                </a:tc>
                <a:extLst>
                  <a:ext uri="{0D108BD9-81ED-4DB2-BD59-A6C34878D82A}">
                    <a16:rowId xmlns:a16="http://schemas.microsoft.com/office/drawing/2014/main" val="10001"/>
                  </a:ext>
                </a:extLst>
              </a:tr>
              <a:tr h="2219513">
                <a:tc vMerge="1">
                  <a:txBody>
                    <a:bodyPr/>
                    <a:lstStyle>
                      <a:lvl1pPr marL="0" algn="l" defTabSz="914400" rtl="0" eaLnBrk="1" latinLnBrk="0" hangingPunct="1">
                        <a:defRPr sz="1800" kern="1200">
                          <a:solidFill>
                            <a:schemeClr val="dk1"/>
                          </a:solidFill>
                          <a:latin typeface="Segoe Print"/>
                        </a:defRPr>
                      </a:lvl1pPr>
                      <a:lvl2pPr marL="457200" algn="l" defTabSz="914400" rtl="0" eaLnBrk="1" latinLnBrk="0" hangingPunct="1">
                        <a:defRPr sz="1800" kern="1200">
                          <a:solidFill>
                            <a:schemeClr val="dk1"/>
                          </a:solidFill>
                          <a:latin typeface="Segoe Print"/>
                        </a:defRPr>
                      </a:lvl2pPr>
                      <a:lvl3pPr marL="914400" algn="l" defTabSz="914400" rtl="0" eaLnBrk="1" latinLnBrk="0" hangingPunct="1">
                        <a:defRPr sz="1800" kern="1200">
                          <a:solidFill>
                            <a:schemeClr val="dk1"/>
                          </a:solidFill>
                          <a:latin typeface="Segoe Print"/>
                        </a:defRPr>
                      </a:lvl3pPr>
                      <a:lvl4pPr marL="1371600" algn="l" defTabSz="914400" rtl="0" eaLnBrk="1" latinLnBrk="0" hangingPunct="1">
                        <a:defRPr sz="1800" kern="1200">
                          <a:solidFill>
                            <a:schemeClr val="dk1"/>
                          </a:solidFill>
                          <a:latin typeface="Segoe Print"/>
                        </a:defRPr>
                      </a:lvl4pPr>
                      <a:lvl5pPr marL="1828800" algn="l" defTabSz="914400" rtl="0" eaLnBrk="1" latinLnBrk="0" hangingPunct="1">
                        <a:defRPr sz="1800" kern="1200">
                          <a:solidFill>
                            <a:schemeClr val="dk1"/>
                          </a:solidFill>
                          <a:latin typeface="Segoe Print"/>
                        </a:defRPr>
                      </a:lvl5pPr>
                      <a:lvl6pPr marL="2286000" algn="l" defTabSz="914400" rtl="0" eaLnBrk="1" latinLnBrk="0" hangingPunct="1">
                        <a:defRPr sz="1800" kern="1200">
                          <a:solidFill>
                            <a:schemeClr val="dk1"/>
                          </a:solidFill>
                          <a:latin typeface="Segoe Print"/>
                        </a:defRPr>
                      </a:lvl6pPr>
                      <a:lvl7pPr marL="2743200" algn="l" defTabSz="914400" rtl="0" eaLnBrk="1" latinLnBrk="0" hangingPunct="1">
                        <a:defRPr sz="1800" kern="1200">
                          <a:solidFill>
                            <a:schemeClr val="dk1"/>
                          </a:solidFill>
                          <a:latin typeface="Segoe Print"/>
                        </a:defRPr>
                      </a:lvl7pPr>
                      <a:lvl8pPr marL="3200400" algn="l" defTabSz="914400" rtl="0" eaLnBrk="1" latinLnBrk="0" hangingPunct="1">
                        <a:defRPr sz="1800" kern="1200">
                          <a:solidFill>
                            <a:schemeClr val="dk1"/>
                          </a:solidFill>
                          <a:latin typeface="Segoe Print"/>
                        </a:defRPr>
                      </a:lvl8pPr>
                      <a:lvl9pPr marL="3657600" algn="l" defTabSz="914400" rtl="0" eaLnBrk="1" latinLnBrk="0" hangingPunct="1">
                        <a:defRPr sz="1800" kern="1200">
                          <a:solidFill>
                            <a:schemeClr val="dk1"/>
                          </a:solidFill>
                          <a:latin typeface="Segoe Print"/>
                        </a:defRPr>
                      </a:lvl9pPr>
                    </a:lstStyle>
                    <a:p>
                      <a:endParaRPr lang="en-US" sz="2800" dirty="0">
                        <a:latin typeface="Times New Roman" pitchFamily="18" charset="0"/>
                        <a:cs typeface="Times New Roman" pitchFamily="18"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3771A">
                        <a:tint val="20000"/>
                      </a:srgbClr>
                    </a:solidFill>
                  </a:tcPr>
                </a:tc>
                <a:tc>
                  <a:txBody>
                    <a:bodyPr/>
                    <a:lstStyle>
                      <a:lvl1pPr marL="0" algn="l" defTabSz="914400" rtl="0" eaLnBrk="1" latinLnBrk="0" hangingPunct="1">
                        <a:defRPr sz="1800" kern="1200">
                          <a:solidFill>
                            <a:schemeClr val="dk1"/>
                          </a:solidFill>
                          <a:latin typeface="Segoe Print"/>
                        </a:defRPr>
                      </a:lvl1pPr>
                      <a:lvl2pPr marL="457200" algn="l" defTabSz="914400" rtl="0" eaLnBrk="1" latinLnBrk="0" hangingPunct="1">
                        <a:defRPr sz="1800" kern="1200">
                          <a:solidFill>
                            <a:schemeClr val="dk1"/>
                          </a:solidFill>
                          <a:latin typeface="Segoe Print"/>
                        </a:defRPr>
                      </a:lvl2pPr>
                      <a:lvl3pPr marL="914400" algn="l" defTabSz="914400" rtl="0" eaLnBrk="1" latinLnBrk="0" hangingPunct="1">
                        <a:defRPr sz="1800" kern="1200">
                          <a:solidFill>
                            <a:schemeClr val="dk1"/>
                          </a:solidFill>
                          <a:latin typeface="Segoe Print"/>
                        </a:defRPr>
                      </a:lvl3pPr>
                      <a:lvl4pPr marL="1371600" algn="l" defTabSz="914400" rtl="0" eaLnBrk="1" latinLnBrk="0" hangingPunct="1">
                        <a:defRPr sz="1800" kern="1200">
                          <a:solidFill>
                            <a:schemeClr val="dk1"/>
                          </a:solidFill>
                          <a:latin typeface="Segoe Print"/>
                        </a:defRPr>
                      </a:lvl4pPr>
                      <a:lvl5pPr marL="1828800" algn="l" defTabSz="914400" rtl="0" eaLnBrk="1" latinLnBrk="0" hangingPunct="1">
                        <a:defRPr sz="1800" kern="1200">
                          <a:solidFill>
                            <a:schemeClr val="dk1"/>
                          </a:solidFill>
                          <a:latin typeface="Segoe Print"/>
                        </a:defRPr>
                      </a:lvl5pPr>
                      <a:lvl6pPr marL="2286000" algn="l" defTabSz="914400" rtl="0" eaLnBrk="1" latinLnBrk="0" hangingPunct="1">
                        <a:defRPr sz="1800" kern="1200">
                          <a:solidFill>
                            <a:schemeClr val="dk1"/>
                          </a:solidFill>
                          <a:latin typeface="Segoe Print"/>
                        </a:defRPr>
                      </a:lvl6pPr>
                      <a:lvl7pPr marL="2743200" algn="l" defTabSz="914400" rtl="0" eaLnBrk="1" latinLnBrk="0" hangingPunct="1">
                        <a:defRPr sz="1800" kern="1200">
                          <a:solidFill>
                            <a:schemeClr val="dk1"/>
                          </a:solidFill>
                          <a:latin typeface="Segoe Print"/>
                        </a:defRPr>
                      </a:lvl7pPr>
                      <a:lvl8pPr marL="3200400" algn="l" defTabSz="914400" rtl="0" eaLnBrk="1" latinLnBrk="0" hangingPunct="1">
                        <a:defRPr sz="1800" kern="1200">
                          <a:solidFill>
                            <a:schemeClr val="dk1"/>
                          </a:solidFill>
                          <a:latin typeface="Segoe Print"/>
                        </a:defRPr>
                      </a:lvl8pPr>
                      <a:lvl9pPr marL="3657600" algn="l" defTabSz="914400" rtl="0" eaLnBrk="1" latinLnBrk="0" hangingPunct="1">
                        <a:defRPr sz="1800" kern="1200">
                          <a:solidFill>
                            <a:schemeClr val="dk1"/>
                          </a:solidFill>
                          <a:latin typeface="Segoe Print"/>
                        </a:defRPr>
                      </a:lvl9pPr>
                    </a:lstStyle>
                    <a:p>
                      <a:pPr algn="ctr"/>
                      <a:r>
                        <a:rPr lang="en-US" sz="2800" b="1" i="1" dirty="0" err="1">
                          <a:latin typeface="Times New Roman" pitchFamily="18" charset="0"/>
                          <a:cs typeface="Times New Roman" pitchFamily="18" charset="0"/>
                        </a:rPr>
                        <a:t>Số</a:t>
                      </a:r>
                      <a:r>
                        <a:rPr lang="en-US" sz="2800" b="1" i="1" baseline="0" dirty="0">
                          <a:latin typeface="Times New Roman" pitchFamily="18" charset="0"/>
                          <a:cs typeface="Times New Roman" pitchFamily="18" charset="0"/>
                        </a:rPr>
                        <a:t> </a:t>
                      </a:r>
                      <a:r>
                        <a:rPr lang="en-US" sz="2800" b="1" i="1" baseline="0" dirty="0" err="1">
                          <a:latin typeface="Times New Roman" pitchFamily="18" charset="0"/>
                          <a:cs typeface="Times New Roman" pitchFamily="18" charset="0"/>
                        </a:rPr>
                        <a:t>tiếng</a:t>
                      </a:r>
                      <a:r>
                        <a:rPr lang="en-US" sz="2800" b="1" i="1" baseline="0" dirty="0">
                          <a:latin typeface="Times New Roman" pitchFamily="18" charset="0"/>
                          <a:cs typeface="Times New Roman" pitchFamily="18" charset="0"/>
                        </a:rPr>
                        <a:t> </a:t>
                      </a:r>
                      <a:r>
                        <a:rPr lang="en-US" sz="2800" b="1" i="1" baseline="0" dirty="0" err="1">
                          <a:latin typeface="Times New Roman" pitchFamily="18" charset="0"/>
                          <a:cs typeface="Times New Roman" pitchFamily="18" charset="0"/>
                        </a:rPr>
                        <a:t>trong</a:t>
                      </a:r>
                      <a:r>
                        <a:rPr lang="en-US" sz="2800" b="1" i="1" baseline="0" dirty="0">
                          <a:latin typeface="Times New Roman" pitchFamily="18" charset="0"/>
                          <a:cs typeface="Times New Roman" pitchFamily="18" charset="0"/>
                        </a:rPr>
                        <a:t> </a:t>
                      </a:r>
                      <a:r>
                        <a:rPr lang="en-US" sz="2800" b="1" i="1" baseline="0" dirty="0" err="1">
                          <a:latin typeface="Times New Roman" pitchFamily="18" charset="0"/>
                          <a:cs typeface="Times New Roman" pitchFamily="18" charset="0"/>
                        </a:rPr>
                        <a:t>một</a:t>
                      </a:r>
                      <a:r>
                        <a:rPr lang="en-US" sz="2800" b="1" i="1" baseline="0" dirty="0">
                          <a:latin typeface="Times New Roman" pitchFamily="18" charset="0"/>
                          <a:cs typeface="Times New Roman" pitchFamily="18" charset="0"/>
                        </a:rPr>
                        <a:t> </a:t>
                      </a:r>
                      <a:r>
                        <a:rPr lang="en-US" sz="2800" b="1" i="1" baseline="0" err="1">
                          <a:latin typeface="Times New Roman" pitchFamily="18" charset="0"/>
                          <a:cs typeface="Times New Roman" pitchFamily="18" charset="0"/>
                        </a:rPr>
                        <a:t>dòng</a:t>
                      </a:r>
                      <a:r>
                        <a:rPr lang="en-US" sz="2800" b="1" i="1" baseline="0" smtClean="0">
                          <a:latin typeface="Times New Roman" pitchFamily="18" charset="0"/>
                          <a:cs typeface="Times New Roman" pitchFamily="18" charset="0"/>
                        </a:rPr>
                        <a:t>: </a:t>
                      </a:r>
                      <a:r>
                        <a:rPr lang="en-US" sz="2400" b="1" i="1" baseline="0" smtClean="0">
                          <a:latin typeface="Times New Roman" pitchFamily="18" charset="0"/>
                          <a:cs typeface="Times New Roman" pitchFamily="18" charset="0"/>
                        </a:rPr>
                        <a:t>(dòng ngắn nhất và dài nhất)</a:t>
                      </a:r>
                      <a:endParaRPr lang="en-US" sz="2400" b="1" i="1" dirty="0">
                        <a:latin typeface="Times New Roman" pitchFamily="18" charset="0"/>
                        <a:cs typeface="Times New Roman" pitchFamily="18" charset="0"/>
                      </a:endParaRPr>
                    </a:p>
                  </a:txBody>
                  <a:tcP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2D050"/>
                    </a:solidFill>
                  </a:tcPr>
                </a:tc>
                <a:tc>
                  <a:txBody>
                    <a:bodyPr/>
                    <a:lstStyle/>
                    <a:p>
                      <a:pPr algn="ctr"/>
                      <a:endParaRPr lang="en-US" sz="2800" dirty="0">
                        <a:latin typeface="Times New Roman" pitchFamily="18" charset="0"/>
                        <a:cs typeface="Times New Roman" pitchFamily="18" charset="0"/>
                      </a:endParaRPr>
                    </a:p>
                  </a:txBody>
                  <a:tcP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2"/>
                  </a:ext>
                </a:extLst>
              </a:tr>
              <a:tr h="1170630">
                <a:tc vMerge="1">
                  <a:txBody>
                    <a:bodyPr/>
                    <a:lstStyle>
                      <a:lvl1pPr marL="0" algn="l" defTabSz="914400" rtl="0" eaLnBrk="1" latinLnBrk="0" hangingPunct="1">
                        <a:defRPr sz="1800" kern="1200">
                          <a:solidFill>
                            <a:schemeClr val="dk1"/>
                          </a:solidFill>
                          <a:latin typeface="Segoe Print"/>
                        </a:defRPr>
                      </a:lvl1pPr>
                      <a:lvl2pPr marL="457200" algn="l" defTabSz="914400" rtl="0" eaLnBrk="1" latinLnBrk="0" hangingPunct="1">
                        <a:defRPr sz="1800" kern="1200">
                          <a:solidFill>
                            <a:schemeClr val="dk1"/>
                          </a:solidFill>
                          <a:latin typeface="Segoe Print"/>
                        </a:defRPr>
                      </a:lvl2pPr>
                      <a:lvl3pPr marL="914400" algn="l" defTabSz="914400" rtl="0" eaLnBrk="1" latinLnBrk="0" hangingPunct="1">
                        <a:defRPr sz="1800" kern="1200">
                          <a:solidFill>
                            <a:schemeClr val="dk1"/>
                          </a:solidFill>
                          <a:latin typeface="Segoe Print"/>
                        </a:defRPr>
                      </a:lvl3pPr>
                      <a:lvl4pPr marL="1371600" algn="l" defTabSz="914400" rtl="0" eaLnBrk="1" latinLnBrk="0" hangingPunct="1">
                        <a:defRPr sz="1800" kern="1200">
                          <a:solidFill>
                            <a:schemeClr val="dk1"/>
                          </a:solidFill>
                          <a:latin typeface="Segoe Print"/>
                        </a:defRPr>
                      </a:lvl4pPr>
                      <a:lvl5pPr marL="1828800" algn="l" defTabSz="914400" rtl="0" eaLnBrk="1" latinLnBrk="0" hangingPunct="1">
                        <a:defRPr sz="1800" kern="1200">
                          <a:solidFill>
                            <a:schemeClr val="dk1"/>
                          </a:solidFill>
                          <a:latin typeface="Segoe Print"/>
                        </a:defRPr>
                      </a:lvl5pPr>
                      <a:lvl6pPr marL="2286000" algn="l" defTabSz="914400" rtl="0" eaLnBrk="1" latinLnBrk="0" hangingPunct="1">
                        <a:defRPr sz="1800" kern="1200">
                          <a:solidFill>
                            <a:schemeClr val="dk1"/>
                          </a:solidFill>
                          <a:latin typeface="Segoe Print"/>
                        </a:defRPr>
                      </a:lvl6pPr>
                      <a:lvl7pPr marL="2743200" algn="l" defTabSz="914400" rtl="0" eaLnBrk="1" latinLnBrk="0" hangingPunct="1">
                        <a:defRPr sz="1800" kern="1200">
                          <a:solidFill>
                            <a:schemeClr val="dk1"/>
                          </a:solidFill>
                          <a:latin typeface="Segoe Print"/>
                        </a:defRPr>
                      </a:lvl7pPr>
                      <a:lvl8pPr marL="3200400" algn="l" defTabSz="914400" rtl="0" eaLnBrk="1" latinLnBrk="0" hangingPunct="1">
                        <a:defRPr sz="1800" kern="1200">
                          <a:solidFill>
                            <a:schemeClr val="dk1"/>
                          </a:solidFill>
                          <a:latin typeface="Segoe Print"/>
                        </a:defRPr>
                      </a:lvl8pPr>
                      <a:lvl9pPr marL="3657600" algn="l" defTabSz="914400" rtl="0" eaLnBrk="1" latinLnBrk="0" hangingPunct="1">
                        <a:defRPr sz="1800" kern="1200">
                          <a:solidFill>
                            <a:schemeClr val="dk1"/>
                          </a:solidFill>
                          <a:latin typeface="Segoe Print"/>
                        </a:defRPr>
                      </a:lvl9pPr>
                    </a:lstStyle>
                    <a:p>
                      <a:endParaRPr lang="en-US" sz="2800" dirty="0">
                        <a:latin typeface="Times New Roman" pitchFamily="18" charset="0"/>
                        <a:cs typeface="Times New Roman" pitchFamily="18"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3771A">
                        <a:tint val="40000"/>
                      </a:srgbClr>
                    </a:solidFill>
                  </a:tcPr>
                </a:tc>
                <a:tc>
                  <a:txBody>
                    <a:bodyPr/>
                    <a:lstStyle>
                      <a:lvl1pPr marL="0" algn="l" defTabSz="914400" rtl="0" eaLnBrk="1" latinLnBrk="0" hangingPunct="1">
                        <a:defRPr sz="1800" kern="1200">
                          <a:solidFill>
                            <a:schemeClr val="dk1"/>
                          </a:solidFill>
                          <a:latin typeface="Segoe Print"/>
                        </a:defRPr>
                      </a:lvl1pPr>
                      <a:lvl2pPr marL="457200" algn="l" defTabSz="914400" rtl="0" eaLnBrk="1" latinLnBrk="0" hangingPunct="1">
                        <a:defRPr sz="1800" kern="1200">
                          <a:solidFill>
                            <a:schemeClr val="dk1"/>
                          </a:solidFill>
                          <a:latin typeface="Segoe Print"/>
                        </a:defRPr>
                      </a:lvl2pPr>
                      <a:lvl3pPr marL="914400" algn="l" defTabSz="914400" rtl="0" eaLnBrk="1" latinLnBrk="0" hangingPunct="1">
                        <a:defRPr sz="1800" kern="1200">
                          <a:solidFill>
                            <a:schemeClr val="dk1"/>
                          </a:solidFill>
                          <a:latin typeface="Segoe Print"/>
                        </a:defRPr>
                      </a:lvl3pPr>
                      <a:lvl4pPr marL="1371600" algn="l" defTabSz="914400" rtl="0" eaLnBrk="1" latinLnBrk="0" hangingPunct="1">
                        <a:defRPr sz="1800" kern="1200">
                          <a:solidFill>
                            <a:schemeClr val="dk1"/>
                          </a:solidFill>
                          <a:latin typeface="Segoe Print"/>
                        </a:defRPr>
                      </a:lvl4pPr>
                      <a:lvl5pPr marL="1828800" algn="l" defTabSz="914400" rtl="0" eaLnBrk="1" latinLnBrk="0" hangingPunct="1">
                        <a:defRPr sz="1800" kern="1200">
                          <a:solidFill>
                            <a:schemeClr val="dk1"/>
                          </a:solidFill>
                          <a:latin typeface="Segoe Print"/>
                        </a:defRPr>
                      </a:lvl5pPr>
                      <a:lvl6pPr marL="2286000" algn="l" defTabSz="914400" rtl="0" eaLnBrk="1" latinLnBrk="0" hangingPunct="1">
                        <a:defRPr sz="1800" kern="1200">
                          <a:solidFill>
                            <a:schemeClr val="dk1"/>
                          </a:solidFill>
                          <a:latin typeface="Segoe Print"/>
                        </a:defRPr>
                      </a:lvl6pPr>
                      <a:lvl7pPr marL="2743200" algn="l" defTabSz="914400" rtl="0" eaLnBrk="1" latinLnBrk="0" hangingPunct="1">
                        <a:defRPr sz="1800" kern="1200">
                          <a:solidFill>
                            <a:schemeClr val="dk1"/>
                          </a:solidFill>
                          <a:latin typeface="Segoe Print"/>
                        </a:defRPr>
                      </a:lvl7pPr>
                      <a:lvl8pPr marL="3200400" algn="l" defTabSz="914400" rtl="0" eaLnBrk="1" latinLnBrk="0" hangingPunct="1">
                        <a:defRPr sz="1800" kern="1200">
                          <a:solidFill>
                            <a:schemeClr val="dk1"/>
                          </a:solidFill>
                          <a:latin typeface="Segoe Print"/>
                        </a:defRPr>
                      </a:lvl8pPr>
                      <a:lvl9pPr marL="3657600" algn="l" defTabSz="914400" rtl="0" eaLnBrk="1" latinLnBrk="0" hangingPunct="1">
                        <a:defRPr sz="1800" kern="1200">
                          <a:solidFill>
                            <a:schemeClr val="dk1"/>
                          </a:solidFill>
                          <a:latin typeface="Segoe Print"/>
                        </a:defRPr>
                      </a:lvl9pPr>
                    </a:lstStyle>
                    <a:p>
                      <a:pPr algn="ctr"/>
                      <a:r>
                        <a:rPr lang="en-US" sz="2800" b="1" i="1" dirty="0" err="1">
                          <a:latin typeface="Times New Roman" pitchFamily="18" charset="0"/>
                          <a:cs typeface="Times New Roman" pitchFamily="18" charset="0"/>
                        </a:rPr>
                        <a:t>Gieo</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vần</a:t>
                      </a:r>
                      <a:r>
                        <a:rPr lang="en-US" sz="2800" b="1" i="1" dirty="0">
                          <a:latin typeface="Times New Roman" pitchFamily="18" charset="0"/>
                          <a:cs typeface="Times New Roman" pitchFamily="18" charset="0"/>
                        </a:rPr>
                        <a:t>:</a:t>
                      </a:r>
                    </a:p>
                  </a:txBody>
                  <a:tcP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3771A">
                        <a:tint val="40000"/>
                      </a:srgbClr>
                    </a:solidFill>
                  </a:tcPr>
                </a:tc>
                <a:tc>
                  <a:txBody>
                    <a:bodyPr/>
                    <a:lstStyle/>
                    <a:p>
                      <a:pPr algn="ctr"/>
                      <a:endParaRPr lang="en-US" sz="2800" dirty="0">
                        <a:latin typeface="Times New Roman" pitchFamily="18" charset="0"/>
                        <a:cs typeface="Times New Roman" pitchFamily="18" charset="0"/>
                      </a:endParaRPr>
                    </a:p>
                  </a:txBody>
                  <a:tcP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3771A">
                        <a:tint val="40000"/>
                      </a:srgbClr>
                    </a:solidFill>
                  </a:tcPr>
                </a:tc>
                <a:extLst>
                  <a:ext uri="{0D108BD9-81ED-4DB2-BD59-A6C34878D82A}">
                    <a16:rowId xmlns:a16="http://schemas.microsoft.com/office/drawing/2014/main" val="10003"/>
                  </a:ext>
                </a:extLst>
              </a:tr>
              <a:tr h="1003397">
                <a:tc gridSpan="3">
                  <a:txBody>
                    <a:bodyPr/>
                    <a:lstStyle>
                      <a:lvl1pPr marL="0" algn="l" defTabSz="914400" rtl="0" eaLnBrk="1" latinLnBrk="0" hangingPunct="1">
                        <a:defRPr sz="1800" kern="1200">
                          <a:solidFill>
                            <a:schemeClr val="dk1"/>
                          </a:solidFill>
                          <a:latin typeface="Segoe Print"/>
                        </a:defRPr>
                      </a:lvl1pPr>
                      <a:lvl2pPr marL="457200" algn="l" defTabSz="914400" rtl="0" eaLnBrk="1" latinLnBrk="0" hangingPunct="1">
                        <a:defRPr sz="1800" kern="1200">
                          <a:solidFill>
                            <a:schemeClr val="dk1"/>
                          </a:solidFill>
                          <a:latin typeface="Segoe Print"/>
                        </a:defRPr>
                      </a:lvl2pPr>
                      <a:lvl3pPr marL="914400" algn="l" defTabSz="914400" rtl="0" eaLnBrk="1" latinLnBrk="0" hangingPunct="1">
                        <a:defRPr sz="1800" kern="1200">
                          <a:solidFill>
                            <a:schemeClr val="dk1"/>
                          </a:solidFill>
                          <a:latin typeface="Segoe Print"/>
                        </a:defRPr>
                      </a:lvl3pPr>
                      <a:lvl4pPr marL="1371600" algn="l" defTabSz="914400" rtl="0" eaLnBrk="1" latinLnBrk="0" hangingPunct="1">
                        <a:defRPr sz="1800" kern="1200">
                          <a:solidFill>
                            <a:schemeClr val="dk1"/>
                          </a:solidFill>
                          <a:latin typeface="Segoe Print"/>
                        </a:defRPr>
                      </a:lvl4pPr>
                      <a:lvl5pPr marL="1828800" algn="l" defTabSz="914400" rtl="0" eaLnBrk="1" latinLnBrk="0" hangingPunct="1">
                        <a:defRPr sz="1800" kern="1200">
                          <a:solidFill>
                            <a:schemeClr val="dk1"/>
                          </a:solidFill>
                          <a:latin typeface="Segoe Print"/>
                        </a:defRPr>
                      </a:lvl5pPr>
                      <a:lvl6pPr marL="2286000" algn="l" defTabSz="914400" rtl="0" eaLnBrk="1" latinLnBrk="0" hangingPunct="1">
                        <a:defRPr sz="1800" kern="1200">
                          <a:solidFill>
                            <a:schemeClr val="dk1"/>
                          </a:solidFill>
                          <a:latin typeface="Segoe Print"/>
                        </a:defRPr>
                      </a:lvl6pPr>
                      <a:lvl7pPr marL="2743200" algn="l" defTabSz="914400" rtl="0" eaLnBrk="1" latinLnBrk="0" hangingPunct="1">
                        <a:defRPr sz="1800" kern="1200">
                          <a:solidFill>
                            <a:schemeClr val="dk1"/>
                          </a:solidFill>
                          <a:latin typeface="Segoe Print"/>
                        </a:defRPr>
                      </a:lvl7pPr>
                      <a:lvl8pPr marL="3200400" algn="l" defTabSz="914400" rtl="0" eaLnBrk="1" latinLnBrk="0" hangingPunct="1">
                        <a:defRPr sz="1800" kern="1200">
                          <a:solidFill>
                            <a:schemeClr val="dk1"/>
                          </a:solidFill>
                          <a:latin typeface="Segoe Print"/>
                        </a:defRPr>
                      </a:lvl8pPr>
                      <a:lvl9pPr marL="3657600" algn="l" defTabSz="914400" rtl="0" eaLnBrk="1" latinLnBrk="0" hangingPunct="1">
                        <a:defRPr sz="1800" kern="1200">
                          <a:solidFill>
                            <a:schemeClr val="dk1"/>
                          </a:solidFill>
                          <a:latin typeface="Segoe Print"/>
                        </a:defRPr>
                      </a:lvl9pPr>
                    </a:lstStyle>
                    <a:p>
                      <a:pPr algn="ctr"/>
                      <a:endParaRPr lang="en-US" sz="2800" b="1" dirty="0">
                        <a:solidFill>
                          <a:schemeClr val="bg2">
                            <a:lumMod val="60000"/>
                            <a:lumOff val="40000"/>
                          </a:schemeClr>
                        </a:solidFill>
                        <a:latin typeface="Times New Roman" pitchFamily="18" charset="0"/>
                        <a:cs typeface="Times New Roman" pitchFamily="18" charset="0"/>
                      </a:endParaRPr>
                    </a:p>
                  </a:txBody>
                  <a:tcP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endParaRPr lang="en-US" sz="2800" b="1" i="1" dirty="0">
                        <a:latin typeface="Times New Roman" pitchFamily="18" charset="0"/>
                        <a:cs typeface="Times New Roman"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3771A">
                        <a:tint val="40000"/>
                      </a:srgbClr>
                    </a:solidFill>
                  </a:tcPr>
                </a:tc>
                <a:tc hMerge="1">
                  <a:txBody>
                    <a:bodyPr/>
                    <a:lstStyle/>
                    <a:p>
                      <a:endParaRPr lang="en-US" sz="2800" dirty="0">
                        <a:latin typeface="Times New Roman" pitchFamily="18" charset="0"/>
                        <a:cs typeface="Times New Roman" pitchFamily="18" charset="0"/>
                      </a:endParaRPr>
                    </a:p>
                  </a:txBody>
                  <a:tcP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3771A">
                        <a:tint val="40000"/>
                      </a:srgbClr>
                    </a:solidFill>
                  </a:tcPr>
                </a:tc>
                <a:extLst>
                  <a:ext uri="{0D108BD9-81ED-4DB2-BD59-A6C34878D82A}">
                    <a16:rowId xmlns:a16="http://schemas.microsoft.com/office/drawing/2014/main" val="10004"/>
                  </a:ext>
                </a:extLst>
              </a:tr>
            </a:tbl>
          </a:graphicData>
        </a:graphic>
      </p:graphicFrame>
      <p:sp>
        <p:nvSpPr>
          <p:cNvPr id="5" name="Content Placeholder 2">
            <a:extLst>
              <a:ext uri="{FF2B5EF4-FFF2-40B4-BE49-F238E27FC236}">
                <a16:creationId xmlns:a16="http://schemas.microsoft.com/office/drawing/2014/main" id="{1C68DE26-88D2-4CF5-A642-35C6E5669779}"/>
              </a:ext>
            </a:extLst>
          </p:cNvPr>
          <p:cNvSpPr>
            <a:spLocks noGrp="1"/>
          </p:cNvSpPr>
          <p:nvPr>
            <p:ph idx="4294967295"/>
          </p:nvPr>
        </p:nvSpPr>
        <p:spPr bwMode="auto">
          <a:xfrm>
            <a:off x="1818941" y="761400"/>
            <a:ext cx="88328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defTabSz="914092" eaLnBrk="1" fontAlgn="auto" hangingPunct="1">
              <a:spcBef>
                <a:spcPts val="0"/>
              </a:spcBef>
              <a:spcAft>
                <a:spcPts val="0"/>
              </a:spcAft>
              <a:buClrTx/>
              <a:buSzTx/>
              <a:buNone/>
              <a:defRPr/>
            </a:pPr>
            <a:r>
              <a:rPr lang="en-US" altLang="en-US" sz="2800" b="1" dirty="0" err="1">
                <a:solidFill>
                  <a:srgbClr val="002060"/>
                </a:solidFill>
                <a:latin typeface="Times New Roman" pitchFamily="18" charset="0"/>
                <a:cs typeface="Times New Roman" pitchFamily="18" charset="0"/>
              </a:rPr>
              <a:t>Tìm</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hiểu</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đặc</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điểm</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hình</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thức</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của</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bài</a:t>
            </a:r>
            <a:r>
              <a:rPr lang="en-US" altLang="en-US" sz="2800" b="1" dirty="0">
                <a:solidFill>
                  <a:srgbClr val="002060"/>
                </a:solidFill>
                <a:latin typeface="Times New Roman" pitchFamily="18" charset="0"/>
                <a:cs typeface="Times New Roman" pitchFamily="18" charset="0"/>
              </a:rPr>
              <a:t> </a:t>
            </a:r>
            <a:r>
              <a:rPr lang="en-US" altLang="en-US" sz="2800" b="1" i="1" dirty="0">
                <a:solidFill>
                  <a:srgbClr val="002060"/>
                </a:solidFill>
                <a:latin typeface="Times New Roman" pitchFamily="18" charset="0"/>
                <a:cs typeface="Times New Roman" pitchFamily="18" charset="0"/>
              </a:rPr>
              <a:t>“</a:t>
            </a:r>
            <a:r>
              <a:rPr lang="en-US" altLang="en-US" sz="2800" b="1" i="1" dirty="0" err="1">
                <a:solidFill>
                  <a:srgbClr val="002060"/>
                </a:solidFill>
                <a:latin typeface="Times New Roman" pitchFamily="18" charset="0"/>
                <a:cs typeface="Times New Roman" pitchFamily="18" charset="0"/>
              </a:rPr>
              <a:t>Mây</a:t>
            </a:r>
            <a:r>
              <a:rPr lang="en-US" altLang="en-US" sz="2800" b="1" i="1" dirty="0">
                <a:solidFill>
                  <a:srgbClr val="002060"/>
                </a:solidFill>
                <a:latin typeface="Times New Roman" pitchFamily="18" charset="0"/>
                <a:cs typeface="Times New Roman" pitchFamily="18" charset="0"/>
              </a:rPr>
              <a:t> </a:t>
            </a:r>
            <a:r>
              <a:rPr lang="en-US" altLang="en-US" sz="2800" b="1" i="1" dirty="0" err="1">
                <a:solidFill>
                  <a:srgbClr val="002060"/>
                </a:solidFill>
                <a:latin typeface="Times New Roman" pitchFamily="18" charset="0"/>
                <a:cs typeface="Times New Roman" pitchFamily="18" charset="0"/>
              </a:rPr>
              <a:t>và</a:t>
            </a:r>
            <a:r>
              <a:rPr lang="en-US" altLang="en-US" sz="2800" b="1" i="1" dirty="0">
                <a:solidFill>
                  <a:srgbClr val="002060"/>
                </a:solidFill>
                <a:latin typeface="Times New Roman" pitchFamily="18" charset="0"/>
                <a:cs typeface="Times New Roman" pitchFamily="18" charset="0"/>
              </a:rPr>
              <a:t> </a:t>
            </a:r>
            <a:r>
              <a:rPr lang="en-US" altLang="en-US" sz="2800" b="1" i="1" dirty="0" err="1">
                <a:solidFill>
                  <a:srgbClr val="002060"/>
                </a:solidFill>
                <a:latin typeface="Times New Roman" pitchFamily="18" charset="0"/>
                <a:cs typeface="Times New Roman" pitchFamily="18" charset="0"/>
              </a:rPr>
              <a:t>sóng</a:t>
            </a:r>
            <a:r>
              <a:rPr lang="en-US" altLang="en-US" sz="2800" b="1" i="1" dirty="0">
                <a:solidFill>
                  <a:srgbClr val="002060"/>
                </a:solidFill>
                <a:latin typeface="Times New Roman" pitchFamily="18" charset="0"/>
                <a:cs typeface="Times New Roman" pitchFamily="18" charset="0"/>
              </a:rPr>
              <a:t>”</a:t>
            </a:r>
          </a:p>
        </p:txBody>
      </p:sp>
      <p:sp>
        <p:nvSpPr>
          <p:cNvPr id="6" name="TextBox 5"/>
          <p:cNvSpPr txBox="1">
            <a:spLocks noChangeArrowheads="1"/>
          </p:cNvSpPr>
          <p:nvPr/>
        </p:nvSpPr>
        <p:spPr bwMode="auto">
          <a:xfrm>
            <a:off x="5785419" y="1207249"/>
            <a:ext cx="4993241" cy="523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0" tIns="45706" rIns="91410" bIns="45706">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fontAlgn="base" hangingPunct="0">
              <a:spcBef>
                <a:spcPct val="0"/>
              </a:spcBef>
              <a:spcAft>
                <a:spcPct val="0"/>
              </a:spcAft>
            </a:pPr>
            <a:r>
              <a:rPr lang="pt-BR" sz="2800" smtClean="0">
                <a:solidFill>
                  <a:srgbClr val="000000"/>
                </a:solidFill>
                <a:latin typeface="Times New Roman" pitchFamily="18" charset="0"/>
                <a:cs typeface="Times New Roman" pitchFamily="18" charset="0"/>
              </a:rPr>
              <a:t>20 </a:t>
            </a:r>
            <a:r>
              <a:rPr lang="pt-BR" sz="2800" dirty="0">
                <a:solidFill>
                  <a:srgbClr val="000000"/>
                </a:solidFill>
                <a:latin typeface="Times New Roman" pitchFamily="18" charset="0"/>
                <a:cs typeface="Times New Roman" pitchFamily="18" charset="0"/>
              </a:rPr>
              <a:t>dòng</a:t>
            </a:r>
            <a:endParaRPr lang="en-US" sz="2800" dirty="0">
              <a:solidFill>
                <a:srgbClr val="000000"/>
              </a:solidFill>
              <a:latin typeface="Times New Roman" pitchFamily="18" charset="0"/>
              <a:cs typeface="Times New Roman" pitchFamily="18" charset="0"/>
            </a:endParaRPr>
          </a:p>
        </p:txBody>
      </p:sp>
      <p:sp>
        <p:nvSpPr>
          <p:cNvPr id="7" name="TextBox 6"/>
          <p:cNvSpPr txBox="1">
            <a:spLocks noChangeArrowheads="1"/>
          </p:cNvSpPr>
          <p:nvPr/>
        </p:nvSpPr>
        <p:spPr bwMode="auto">
          <a:xfrm>
            <a:off x="5380125" y="2457537"/>
            <a:ext cx="4320480" cy="954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0" tIns="45706" rIns="91410" bIns="45706">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fontAlgn="base" hangingPunct="0">
              <a:spcBef>
                <a:spcPct val="0"/>
              </a:spcBef>
              <a:spcAft>
                <a:spcPct val="0"/>
              </a:spcAft>
            </a:pPr>
            <a:r>
              <a:rPr lang="pt-BR" sz="2800" dirty="0">
                <a:solidFill>
                  <a:srgbClr val="000000"/>
                </a:solidFill>
                <a:latin typeface="Times New Roman" pitchFamily="18" charset="0"/>
                <a:cs typeface="Times New Roman" pitchFamily="18" charset="0"/>
              </a:rPr>
              <a:t>- Dòng ngắn nhất </a:t>
            </a:r>
            <a:r>
              <a:rPr lang="pt-BR" sz="2800">
                <a:solidFill>
                  <a:srgbClr val="000000"/>
                </a:solidFill>
                <a:latin typeface="Times New Roman" pitchFamily="18" charset="0"/>
                <a:cs typeface="Times New Roman" pitchFamily="18" charset="0"/>
              </a:rPr>
              <a:t>có </a:t>
            </a:r>
            <a:r>
              <a:rPr lang="pt-BR" sz="2800" smtClean="0">
                <a:solidFill>
                  <a:srgbClr val="000000"/>
                </a:solidFill>
                <a:latin typeface="Times New Roman" pitchFamily="18" charset="0"/>
                <a:cs typeface="Times New Roman" pitchFamily="18" charset="0"/>
              </a:rPr>
              <a:t>6 </a:t>
            </a:r>
            <a:r>
              <a:rPr lang="pt-BR" sz="2800" dirty="0">
                <a:solidFill>
                  <a:srgbClr val="000000"/>
                </a:solidFill>
                <a:latin typeface="Times New Roman" pitchFamily="18" charset="0"/>
                <a:cs typeface="Times New Roman" pitchFamily="18" charset="0"/>
              </a:rPr>
              <a:t>tiếng, dài nhất </a:t>
            </a:r>
            <a:r>
              <a:rPr lang="pt-BR" sz="2800">
                <a:solidFill>
                  <a:srgbClr val="000000"/>
                </a:solidFill>
                <a:latin typeface="Times New Roman" pitchFamily="18" charset="0"/>
                <a:cs typeface="Times New Roman" pitchFamily="18" charset="0"/>
              </a:rPr>
              <a:t>có </a:t>
            </a:r>
            <a:r>
              <a:rPr lang="pt-BR" sz="2800" smtClean="0">
                <a:solidFill>
                  <a:srgbClr val="000000"/>
                </a:solidFill>
                <a:latin typeface="Times New Roman" pitchFamily="18" charset="0"/>
                <a:cs typeface="Times New Roman" pitchFamily="18" charset="0"/>
              </a:rPr>
              <a:t>22 </a:t>
            </a:r>
            <a:r>
              <a:rPr lang="pt-BR" sz="2800" dirty="0">
                <a:solidFill>
                  <a:srgbClr val="000000"/>
                </a:solidFill>
                <a:latin typeface="Times New Roman" pitchFamily="18" charset="0"/>
                <a:cs typeface="Times New Roman" pitchFamily="18" charset="0"/>
              </a:rPr>
              <a:t>tiếng.</a:t>
            </a:r>
            <a:endParaRPr lang="en-US" sz="2800" dirty="0">
              <a:solidFill>
                <a:srgbClr val="000000"/>
              </a:solidFill>
              <a:latin typeface="Times New Roman" pitchFamily="18" charset="0"/>
              <a:cs typeface="Times New Roman" pitchFamily="18" charset="0"/>
            </a:endParaRPr>
          </a:p>
        </p:txBody>
      </p:sp>
      <p:sp>
        <p:nvSpPr>
          <p:cNvPr id="8" name="TextBox 7"/>
          <p:cNvSpPr txBox="1">
            <a:spLocks noChangeArrowheads="1"/>
          </p:cNvSpPr>
          <p:nvPr/>
        </p:nvSpPr>
        <p:spPr bwMode="auto">
          <a:xfrm>
            <a:off x="5298672" y="4613203"/>
            <a:ext cx="6094542" cy="523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0" tIns="45706" rIns="91410" bIns="45706">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fontAlgn="base" hangingPunct="0">
              <a:spcBef>
                <a:spcPct val="0"/>
              </a:spcBef>
              <a:spcAft>
                <a:spcPct val="0"/>
              </a:spcAft>
            </a:pPr>
            <a:r>
              <a:rPr lang="pt-BR" sz="2800" dirty="0">
                <a:solidFill>
                  <a:srgbClr val="000000"/>
                </a:solidFill>
                <a:latin typeface="Times New Roman" pitchFamily="18" charset="0"/>
                <a:cs typeface="Times New Roman" pitchFamily="18" charset="0"/>
              </a:rPr>
              <a:t>Các câu thơ không gieo vần với nhau.</a:t>
            </a:r>
            <a:endParaRPr lang="en-US" sz="2800" dirty="0">
              <a:solidFill>
                <a:srgbClr val="000000"/>
              </a:solidFill>
              <a:latin typeface="Times New Roman" pitchFamily="18" charset="0"/>
              <a:cs typeface="Times New Roman" pitchFamily="18" charset="0"/>
            </a:endParaRPr>
          </a:p>
        </p:txBody>
      </p:sp>
      <p:sp>
        <p:nvSpPr>
          <p:cNvPr id="9" name="TextBox 8"/>
          <p:cNvSpPr txBox="1">
            <a:spLocks noChangeArrowheads="1"/>
          </p:cNvSpPr>
          <p:nvPr/>
        </p:nvSpPr>
        <p:spPr bwMode="auto">
          <a:xfrm>
            <a:off x="5363833" y="3496512"/>
            <a:ext cx="4894035" cy="954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0" tIns="45706" rIns="91410" bIns="45706">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fontAlgn="base" hangingPunct="0">
              <a:spcBef>
                <a:spcPct val="0"/>
              </a:spcBef>
              <a:spcAft>
                <a:spcPct val="0"/>
              </a:spcAft>
            </a:pPr>
            <a:r>
              <a:rPr lang="pt-BR" altLang="en-US" sz="2800" b="1" i="1" dirty="0">
                <a:solidFill>
                  <a:srgbClr val="000000"/>
                </a:solidFill>
                <a:latin typeface="Times New Roman" pitchFamily="18" charset="0"/>
                <a:cs typeface="Times New Roman" pitchFamily="18" charset="0"/>
                <a:sym typeface="Wingdings" pitchFamily="2" charset="2"/>
              </a:rPr>
              <a:t> Không quy định số tiếng trong dòng thơ.</a:t>
            </a:r>
            <a:r>
              <a:rPr lang="pt-BR" sz="2800" b="1" i="1" dirty="0">
                <a:solidFill>
                  <a:srgbClr val="000000"/>
                </a:solidFill>
                <a:latin typeface="Times New Roman" pitchFamily="18" charset="0"/>
                <a:cs typeface="Times New Roman" pitchFamily="18" charset="0"/>
              </a:rPr>
              <a:t> </a:t>
            </a:r>
            <a:endParaRPr lang="en-US" sz="2800" b="1" i="1" dirty="0">
              <a:solidFill>
                <a:srgbClr val="000000"/>
              </a:solidFill>
              <a:latin typeface="Times New Roman" pitchFamily="18" charset="0"/>
              <a:cs typeface="Times New Roman" pitchFamily="18" charset="0"/>
            </a:endParaRPr>
          </a:p>
        </p:txBody>
      </p:sp>
      <p:sp>
        <p:nvSpPr>
          <p:cNvPr id="10" name="TextBox 9"/>
          <p:cNvSpPr txBox="1">
            <a:spLocks noChangeArrowheads="1"/>
          </p:cNvSpPr>
          <p:nvPr/>
        </p:nvSpPr>
        <p:spPr bwMode="auto">
          <a:xfrm>
            <a:off x="5363834" y="5077419"/>
            <a:ext cx="4894035" cy="523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0" tIns="45706" rIns="91410" bIns="45706">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fontAlgn="base" hangingPunct="0">
              <a:spcBef>
                <a:spcPct val="0"/>
              </a:spcBef>
              <a:spcAft>
                <a:spcPct val="0"/>
              </a:spcAft>
            </a:pPr>
            <a:r>
              <a:rPr lang="pt-BR" altLang="en-US" sz="2800" b="1" i="1" dirty="0">
                <a:solidFill>
                  <a:srgbClr val="000000"/>
                </a:solidFill>
                <a:latin typeface="Times New Roman" pitchFamily="18" charset="0"/>
                <a:cs typeface="Times New Roman" pitchFamily="18" charset="0"/>
                <a:sym typeface="Wingdings" pitchFamily="2" charset="2"/>
              </a:rPr>
              <a:t> Không yêu cầu có vần, nhịp.</a:t>
            </a:r>
            <a:endParaRPr lang="en-US" sz="2800" b="1" i="1" dirty="0">
              <a:solidFill>
                <a:srgbClr val="000000"/>
              </a:solidFill>
              <a:latin typeface="Times New Roman" pitchFamily="18" charset="0"/>
              <a:cs typeface="Times New Roman" pitchFamily="18" charset="0"/>
            </a:endParaRPr>
          </a:p>
        </p:txBody>
      </p:sp>
      <p:sp>
        <p:nvSpPr>
          <p:cNvPr id="11" name="TextBox 10"/>
          <p:cNvSpPr txBox="1">
            <a:spLocks noChangeArrowheads="1"/>
          </p:cNvSpPr>
          <p:nvPr/>
        </p:nvSpPr>
        <p:spPr bwMode="auto">
          <a:xfrm>
            <a:off x="5380125" y="1679791"/>
            <a:ext cx="4894035" cy="523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0" tIns="45706" rIns="91410" bIns="45706">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fontAlgn="base" hangingPunct="0">
              <a:spcBef>
                <a:spcPct val="0"/>
              </a:spcBef>
              <a:spcAft>
                <a:spcPct val="0"/>
              </a:spcAft>
            </a:pPr>
            <a:r>
              <a:rPr lang="pt-BR" altLang="en-US" sz="2800" b="1" i="1" dirty="0">
                <a:latin typeface="Times New Roman" pitchFamily="18" charset="0"/>
                <a:cs typeface="Times New Roman" pitchFamily="18" charset="0"/>
                <a:sym typeface="Wingdings" pitchFamily="2" charset="2"/>
              </a:rPr>
              <a:t> Không quy định số dòng thơ.</a:t>
            </a:r>
            <a:r>
              <a:rPr lang="pt-BR" sz="2800" b="1" i="1" dirty="0">
                <a:latin typeface="Times New Roman" pitchFamily="18" charset="0"/>
                <a:cs typeface="Times New Roman" pitchFamily="18" charset="0"/>
              </a:rPr>
              <a:t> </a:t>
            </a:r>
            <a:endParaRPr lang="en-US" sz="2800" b="1" i="1" dirty="0">
              <a:latin typeface="Times New Roman" pitchFamily="18" charset="0"/>
              <a:cs typeface="Times New Roman" pitchFamily="18" charset="0"/>
            </a:endParaRPr>
          </a:p>
        </p:txBody>
      </p:sp>
      <p:sp>
        <p:nvSpPr>
          <p:cNvPr id="12" name="TextBox 11"/>
          <p:cNvSpPr txBox="1">
            <a:spLocks noChangeArrowheads="1"/>
          </p:cNvSpPr>
          <p:nvPr/>
        </p:nvSpPr>
        <p:spPr bwMode="auto">
          <a:xfrm>
            <a:off x="1818941" y="5906969"/>
            <a:ext cx="7488832" cy="523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0" tIns="45706" rIns="91410" bIns="45706">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0" fontAlgn="base" hangingPunct="0">
              <a:spcBef>
                <a:spcPct val="0"/>
              </a:spcBef>
              <a:spcAft>
                <a:spcPct val="0"/>
              </a:spcAft>
            </a:pPr>
            <a:r>
              <a:rPr lang="pt-BR" sz="2800" b="1" dirty="0">
                <a:solidFill>
                  <a:srgbClr val="FFFF00"/>
                </a:solidFill>
                <a:latin typeface="Times New Roman" pitchFamily="18" charset="0"/>
                <a:cs typeface="Times New Roman" pitchFamily="18" charset="0"/>
              </a:rPr>
              <a:t>=&gt; Đặc điểm của </a:t>
            </a:r>
            <a:r>
              <a:rPr lang="pt-BR" sz="2800" b="1">
                <a:solidFill>
                  <a:srgbClr val="FFFF00"/>
                </a:solidFill>
                <a:latin typeface="Times New Roman" pitchFamily="18" charset="0"/>
                <a:cs typeface="Times New Roman" pitchFamily="18" charset="0"/>
              </a:rPr>
              <a:t>thể </a:t>
            </a:r>
            <a:r>
              <a:rPr lang="pt-BR" sz="2800" b="1" smtClean="0">
                <a:solidFill>
                  <a:srgbClr val="FFFF00"/>
                </a:solidFill>
                <a:latin typeface="Times New Roman" pitchFamily="18" charset="0"/>
                <a:cs typeface="Times New Roman" pitchFamily="18" charset="0"/>
              </a:rPr>
              <a:t>thơ </a:t>
            </a:r>
            <a:r>
              <a:rPr lang="pt-BR" sz="2800" b="1">
                <a:solidFill>
                  <a:srgbClr val="FFFF00"/>
                </a:solidFill>
                <a:latin typeface="Times New Roman" pitchFamily="18" charset="0"/>
                <a:cs typeface="Times New Roman" pitchFamily="18" charset="0"/>
              </a:rPr>
              <a:t>văn </a:t>
            </a:r>
            <a:r>
              <a:rPr lang="pt-BR" sz="2800" b="1" smtClean="0">
                <a:solidFill>
                  <a:srgbClr val="FFFF00"/>
                </a:solidFill>
                <a:latin typeface="Times New Roman" pitchFamily="18" charset="0"/>
                <a:cs typeface="Times New Roman" pitchFamily="18" charset="0"/>
              </a:rPr>
              <a:t>xuôi</a:t>
            </a:r>
            <a:endParaRPr lang="en-US" sz="2800" b="1"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120495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594" y="0"/>
            <a:ext cx="12286593" cy="6858000"/>
          </a:xfrm>
          <a:prstGeom prst="rect">
            <a:avLst/>
          </a:prstGeom>
        </p:spPr>
      </p:pic>
      <p:sp>
        <p:nvSpPr>
          <p:cNvPr id="5" name="TextBox 4"/>
          <p:cNvSpPr txBox="1"/>
          <p:nvPr/>
        </p:nvSpPr>
        <p:spPr>
          <a:xfrm>
            <a:off x="1250731" y="1613118"/>
            <a:ext cx="8818179" cy="1384995"/>
          </a:xfrm>
          <a:prstGeom prst="rect">
            <a:avLst/>
          </a:prstGeom>
          <a:noFill/>
        </p:spPr>
        <p:txBody>
          <a:bodyPr wrap="square" rtlCol="0">
            <a:spAutoFit/>
          </a:bodyPr>
          <a:lstStyle/>
          <a:p>
            <a:pPr algn="just"/>
            <a:r>
              <a:rPr lang="en-US" sz="2800" b="1" smtClean="0">
                <a:solidFill>
                  <a:schemeClr val="accent5"/>
                </a:solidFill>
                <a:latin typeface="Times New Roman" panose="02020603050405020304" pitchFamily="18" charset="0"/>
                <a:cs typeface="Times New Roman" panose="02020603050405020304" pitchFamily="18" charset="0"/>
              </a:rPr>
              <a:t>Đặc điểm của Thơ văn xuôi: không tuân theo luật thơ nào, không quy định số lượng tiếng trong một dòng thơ, số dòng trong bài, cũng như không yêu cầu có vần, nhịp.</a:t>
            </a:r>
            <a:endParaRPr lang="en-US" sz="2800" b="1">
              <a:solidFill>
                <a:schemeClr val="accent5"/>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772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1010</Words>
  <Application>Microsoft Office PowerPoint</Application>
  <PresentationFormat>Widescreen</PresentationFormat>
  <Paragraphs>79</Paragraphs>
  <Slides>28</Slides>
  <Notes>1</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Calibri</vt:lpstr>
      <vt:lpstr>Calibri Light</vt:lpstr>
      <vt:lpstr>MS Mincho</vt:lpstr>
      <vt:lpstr>Times New Roman</vt:lpstr>
      <vt:lpstr>Verdana</vt:lpstr>
      <vt:lpstr>Wingdings</vt:lpstr>
      <vt:lpstr>Office Theme</vt:lpstr>
      <vt:lpstr>PowerPoint Presentation</vt:lpstr>
      <vt:lpstr>PowerPoint Presentation</vt:lpstr>
      <vt:lpstr>PowerPoint Presentation</vt:lpstr>
      <vt:lpstr>MỤC TIÊU BÀI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Em bé có bị hấp dẫn bởi những lời mời của mây và sóng không? Bằng chứng nào cho em thấy được điều đó?</vt:lpstr>
      <vt:lpstr>PowerPoint Presentation</vt:lpstr>
      <vt:lpstr>PowerPoint Presentation</vt:lpstr>
      <vt:lpstr>PowerPoint Presentation</vt:lpstr>
      <vt:lpstr>Hướng dẫn chuẩn bị tiết sau: - Tiếp tục đọc bài thơ, nêu những trò chơi mà em bé đã sáng tạo để chơi cùng với mẹ. - Những trò chơi và hành động của em bé thể hiện tình cảm gì đối với người mẹ?</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1</cp:revision>
  <dcterms:created xsi:type="dcterms:W3CDTF">2024-10-31T14:31:22Z</dcterms:created>
  <dcterms:modified xsi:type="dcterms:W3CDTF">2024-10-31T14:32:09Z</dcterms:modified>
</cp:coreProperties>
</file>