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media/audio4.wav" ContentType="audio/wav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91" r:id="rId3"/>
    <p:sldId id="290" r:id="rId4"/>
    <p:sldId id="292" r:id="rId5"/>
    <p:sldId id="296" r:id="rId6"/>
    <p:sldId id="301" r:id="rId7"/>
    <p:sldId id="267" r:id="rId8"/>
    <p:sldId id="297" r:id="rId9"/>
    <p:sldId id="298" r:id="rId10"/>
    <p:sldId id="299" r:id="rId11"/>
    <p:sldId id="285" r:id="rId12"/>
    <p:sldId id="293" r:id="rId13"/>
    <p:sldId id="300" r:id="rId14"/>
    <p:sldId id="303" r:id="rId15"/>
    <p:sldId id="30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06" r:id="rId26"/>
    <p:sldId id="294" r:id="rId27"/>
    <p:sldId id="295" r:id="rId28"/>
    <p:sldId id="307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CBD0C-9A7F-4381-84E1-D30E88536429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8C40-455E-4426-8126-7C86EB2D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9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B5E36-9645-49D2-9F20-921561B345AC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249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8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6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8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5836-D0C8-4EC1-B400-CF2CCA70F968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505E-093E-48FD-837B-14B46FE74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slide" Target="slide7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39.png"/><Relationship Id="rId26" Type="http://schemas.openxmlformats.org/officeDocument/2006/relationships/image" Target="../media/image41.jpeg"/><Relationship Id="rId3" Type="http://schemas.openxmlformats.org/officeDocument/2006/relationships/control" Target="../activeX/activeX2.xml"/><Relationship Id="rId21" Type="http://schemas.openxmlformats.org/officeDocument/2006/relationships/slide" Target="slide20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slide" Target="slide24.xml"/><Relationship Id="rId2" Type="http://schemas.openxmlformats.org/officeDocument/2006/relationships/control" Target="../activeX/activeX1.xml"/><Relationship Id="rId16" Type="http://schemas.openxmlformats.org/officeDocument/2006/relationships/image" Target="../media/image37.png"/><Relationship Id="rId20" Type="http://schemas.openxmlformats.org/officeDocument/2006/relationships/slide" Target="slide19.xml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24" Type="http://schemas.openxmlformats.org/officeDocument/2006/relationships/slide" Target="slide23.xm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35.png"/><Relationship Id="rId23" Type="http://schemas.openxmlformats.org/officeDocument/2006/relationships/slide" Target="slide22.xml"/><Relationship Id="rId28" Type="http://schemas.openxmlformats.org/officeDocument/2006/relationships/slide" Target="slide26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Relationship Id="rId14" Type="http://schemas.openxmlformats.org/officeDocument/2006/relationships/image" Target="../media/image34.png"/><Relationship Id="rId22" Type="http://schemas.openxmlformats.org/officeDocument/2006/relationships/slide" Target="slide21.xml"/><Relationship Id="rId27" Type="http://schemas.openxmlformats.org/officeDocument/2006/relationships/image" Target="../media/image45.png"/><Relationship Id="rId30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audio" Target="../media/audio3.wav"/><Relationship Id="rId7" Type="http://schemas.openxmlformats.org/officeDocument/2006/relationships/image" Target="../media/image7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10" Type="http://schemas.openxmlformats.org/officeDocument/2006/relationships/image" Target="../media/image48.jpeg"/><Relationship Id="rId4" Type="http://schemas.openxmlformats.org/officeDocument/2006/relationships/audio" Target="../media/audio4.wav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.png"/><Relationship Id="rId10" Type="http://schemas.openxmlformats.org/officeDocument/2006/relationships/image" Target="../media/image48.jpeg"/><Relationship Id="rId4" Type="http://schemas.openxmlformats.org/officeDocument/2006/relationships/audio" Target="../media/audio4.wav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48.jpe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12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50.emf"/><Relationship Id="rId5" Type="http://schemas.openxmlformats.org/officeDocument/2006/relationships/image" Target="../media/image80.png"/><Relationship Id="rId10" Type="http://schemas.openxmlformats.org/officeDocument/2006/relationships/image" Target="../media/image49.png"/><Relationship Id="rId4" Type="http://schemas.openxmlformats.org/officeDocument/2006/relationships/audio" Target="../media/audio4.wav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audio" Target="../media/audio3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48.jpeg"/><Relationship Id="rId4" Type="http://schemas.openxmlformats.org/officeDocument/2006/relationships/audio" Target="../media/audio4.wav"/><Relationship Id="rId9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audio" Target="../media/audio3.wav"/><Relationship Id="rId7" Type="http://schemas.openxmlformats.org/officeDocument/2006/relationships/image" Target="../media/image9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48.jpeg"/><Relationship Id="rId5" Type="http://schemas.openxmlformats.org/officeDocument/2006/relationships/image" Target="../media/image91.png"/><Relationship Id="rId10" Type="http://schemas.openxmlformats.org/officeDocument/2006/relationships/slide" Target="slide18.xml"/><Relationship Id="rId4" Type="http://schemas.openxmlformats.org/officeDocument/2006/relationships/audio" Target="../media/audio4.wav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slide" Target="slide18.xml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6.wdp"/><Relationship Id="rId7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2.gif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4.png"/><Relationship Id="rId7" Type="http://schemas.openxmlformats.org/officeDocument/2006/relationships/image" Target="../media/image6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3.emf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3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0779" y="387927"/>
            <a:ext cx="8838457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3151" y="3208565"/>
            <a:ext cx="7299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: </a:t>
            </a:r>
            <a:r>
              <a:rPr lang="en-US" sz="3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36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7A</a:t>
            </a:r>
            <a:endParaRPr lang="en-US" sz="3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3229690" y="1577287"/>
            <a:ext cx="2949857" cy="2022622"/>
            <a:chOff x="5106573" y="3010543"/>
            <a:chExt cx="3625130" cy="2419574"/>
          </a:xfrm>
        </p:grpSpPr>
        <p:cxnSp>
          <p:nvCxnSpPr>
            <p:cNvPr id="175" name="Straight Connector 174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Arc 177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84" name="Arc 183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81" name="Arc 180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6071603" y="1562468"/>
            <a:ext cx="2949857" cy="2022622"/>
            <a:chOff x="5106573" y="3010543"/>
            <a:chExt cx="3625130" cy="2419574"/>
          </a:xfrm>
        </p:grpSpPr>
        <p:cxnSp>
          <p:nvCxnSpPr>
            <p:cNvPr id="188" name="Straight Connector 187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Arc 190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97" name="Arc 196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/>
              <p:cNvCxnSpPr>
                <a:stCxn id="197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94" name="Arc 193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/>
          <p:cNvGrpSpPr/>
          <p:nvPr/>
        </p:nvGrpSpPr>
        <p:grpSpPr>
          <a:xfrm flipH="1" flipV="1">
            <a:off x="7703093" y="1665993"/>
            <a:ext cx="2949857" cy="2022622"/>
            <a:chOff x="5106573" y="3010543"/>
            <a:chExt cx="3625130" cy="2419574"/>
          </a:xfrm>
        </p:grpSpPr>
        <p:cxnSp>
          <p:nvCxnSpPr>
            <p:cNvPr id="201" name="Straight Connector 200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Arc 203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10" name="Arc 209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/>
              <p:cNvCxnSpPr>
                <a:stCxn id="210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07" name="Arc 206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 212"/>
          <p:cNvGrpSpPr/>
          <p:nvPr/>
        </p:nvGrpSpPr>
        <p:grpSpPr>
          <a:xfrm flipH="1" flipV="1">
            <a:off x="4865608" y="1678364"/>
            <a:ext cx="2949857" cy="2022622"/>
            <a:chOff x="5106573" y="3010543"/>
            <a:chExt cx="3625130" cy="2419574"/>
          </a:xfrm>
        </p:grpSpPr>
        <p:cxnSp>
          <p:nvCxnSpPr>
            <p:cNvPr id="214" name="Straight Connector 213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Arc 216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23" name="Arc 222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/>
              <p:cNvCxnSpPr>
                <a:stCxn id="223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20" name="Arc 219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225"/>
          <p:cNvGrpSpPr/>
          <p:nvPr/>
        </p:nvGrpSpPr>
        <p:grpSpPr>
          <a:xfrm flipH="1" flipV="1">
            <a:off x="2021308" y="1682199"/>
            <a:ext cx="2949857" cy="2022622"/>
            <a:chOff x="5106573" y="3010543"/>
            <a:chExt cx="3625130" cy="2419574"/>
          </a:xfrm>
        </p:grpSpPr>
        <p:cxnSp>
          <p:nvCxnSpPr>
            <p:cNvPr id="227" name="Straight Connector 226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Arc 229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36" name="Arc 235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>
                <a:stCxn id="236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33" name="Arc 232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0" name="TextBox 239"/>
          <p:cNvSpPr txBox="1"/>
          <p:nvPr/>
        </p:nvSpPr>
        <p:spPr>
          <a:xfrm>
            <a:off x="5824860" y="337192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2999921" y="3383797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644297" y="335324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89049" y="32377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78770" y="326154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5981" y="328606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Action Button: Beginning 2">
            <a:hlinkClick r:id="rId2" action="ppaction://hlinksldjump" highlightClick="1"/>
          </p:cNvPr>
          <p:cNvSpPr/>
          <p:nvPr/>
        </p:nvSpPr>
        <p:spPr>
          <a:xfrm>
            <a:off x="11075831" y="6413679"/>
            <a:ext cx="507760" cy="2704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F9704D05-0D62-CE82-B3B4-94870A7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39180"/>
            <a:ext cx="11624491" cy="1251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D9BFA2C7-BFF5-9069-7D2B-475E50740EF1}"/>
                  </a:ext>
                </a:extLst>
              </p:cNvPr>
              <p:cNvSpPr/>
              <p:nvPr/>
            </p:nvSpPr>
            <p:spPr>
              <a:xfrm>
                <a:off x="535577" y="4270481"/>
                <a:ext cx="112209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667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BFA2C7-BFF5-9069-7D2B-475E50740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" y="4270481"/>
                <a:ext cx="1122099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1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481F1C4-F9EB-361C-C81A-344ED999EE2D}"/>
              </a:ext>
            </a:extLst>
          </p:cNvPr>
          <p:cNvSpPr txBox="1"/>
          <p:nvPr/>
        </p:nvSpPr>
        <p:spPr>
          <a:xfrm>
            <a:off x="617756" y="5176666"/>
            <a:ext cx="4804571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66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7976399" y="873859"/>
            <a:ext cx="4102099" cy="2835275"/>
            <a:chOff x="768" y="469"/>
            <a:chExt cx="2584" cy="1786"/>
          </a:xfrm>
        </p:grpSpPr>
        <p:grpSp>
          <p:nvGrpSpPr>
            <p:cNvPr id="140291" name="Group 3"/>
            <p:cNvGrpSpPr>
              <a:grpSpLocks/>
            </p:cNvGrpSpPr>
            <p:nvPr/>
          </p:nvGrpSpPr>
          <p:grpSpPr bwMode="auto">
            <a:xfrm>
              <a:off x="768" y="469"/>
              <a:ext cx="2584" cy="1786"/>
              <a:chOff x="768" y="469"/>
              <a:chExt cx="2584" cy="1786"/>
            </a:xfrm>
          </p:grpSpPr>
          <p:sp>
            <p:nvSpPr>
              <p:cNvPr id="140292" name="Text Box 4"/>
              <p:cNvSpPr txBox="1">
                <a:spLocks noChangeArrowheads="1"/>
              </p:cNvSpPr>
              <p:nvPr/>
            </p:nvSpPr>
            <p:spPr bwMode="auto">
              <a:xfrm>
                <a:off x="1453" y="46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M</a:t>
                </a:r>
                <a:endParaRPr lang="en-US" altLang="en-US" sz="2400" b="1" dirty="0"/>
              </a:p>
            </p:txBody>
          </p:sp>
          <p:pic>
            <p:nvPicPr>
              <p:cNvPr id="14029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7379">
                <a:off x="1077" y="953"/>
                <a:ext cx="1926" cy="1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0294" name="Text Box 6"/>
              <p:cNvSpPr txBox="1">
                <a:spLocks noChangeArrowheads="1"/>
              </p:cNvSpPr>
              <p:nvPr/>
            </p:nvSpPr>
            <p:spPr bwMode="auto">
              <a:xfrm>
                <a:off x="768" y="161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N</a:t>
                </a:r>
                <a:endParaRPr lang="en-US" altLang="en-US" sz="2400" b="1" dirty="0"/>
              </a:p>
            </p:txBody>
          </p:sp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3034" y="141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P</a:t>
                </a:r>
                <a:endParaRPr lang="en-US" altLang="en-US" sz="2400" b="1" dirty="0"/>
              </a:p>
            </p:txBody>
          </p:sp>
        </p:grpSp>
        <p:sp>
          <p:nvSpPr>
            <p:cNvPr id="140296" name="Text Box 8"/>
            <p:cNvSpPr txBox="1">
              <a:spLocks noChangeArrowheads="1"/>
            </p:cNvSpPr>
            <p:nvPr/>
          </p:nvSpPr>
          <p:spPr bwMode="auto">
            <a:xfrm>
              <a:off x="1487" y="865"/>
              <a:ext cx="3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90</a:t>
              </a:r>
              <a:r>
                <a:rPr lang="en-US" altLang="en-US" sz="2000" baseline="30000" dirty="0"/>
                <a:t>0</a:t>
              </a:r>
            </a:p>
          </p:txBody>
        </p:sp>
        <p:sp>
          <p:nvSpPr>
            <p:cNvPr id="140297" name="Text Box 9"/>
            <p:cNvSpPr txBox="1">
              <a:spLocks noChangeArrowheads="1"/>
            </p:cNvSpPr>
            <p:nvPr/>
          </p:nvSpPr>
          <p:spPr bwMode="auto">
            <a:xfrm>
              <a:off x="1156" y="1393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60</a:t>
              </a:r>
              <a:r>
                <a:rPr lang="en-US" altLang="en-US" sz="2000" baseline="30000" dirty="0" smtClean="0"/>
                <a:t>0</a:t>
              </a:r>
              <a:endParaRPr lang="en-US" altLang="en-US" sz="2000" baseline="30000" dirty="0"/>
            </a:p>
          </p:txBody>
        </p:sp>
      </p:grpSp>
      <p:grpSp>
        <p:nvGrpSpPr>
          <p:cNvPr id="140299" name="Group 11"/>
          <p:cNvGrpSpPr>
            <a:grpSpLocks/>
          </p:cNvGrpSpPr>
          <p:nvPr/>
        </p:nvGrpSpPr>
        <p:grpSpPr bwMode="auto">
          <a:xfrm>
            <a:off x="4597284" y="657115"/>
            <a:ext cx="3565525" cy="3205162"/>
            <a:chOff x="2925" y="459"/>
            <a:chExt cx="2246" cy="2019"/>
          </a:xfrm>
        </p:grpSpPr>
        <p:grpSp>
          <p:nvGrpSpPr>
            <p:cNvPr id="140300" name="Group 12"/>
            <p:cNvGrpSpPr>
              <a:grpSpLocks/>
            </p:cNvGrpSpPr>
            <p:nvPr/>
          </p:nvGrpSpPr>
          <p:grpSpPr bwMode="auto">
            <a:xfrm>
              <a:off x="2925" y="459"/>
              <a:ext cx="2246" cy="2019"/>
              <a:chOff x="2925" y="459"/>
              <a:chExt cx="2246" cy="2019"/>
            </a:xfrm>
          </p:grpSpPr>
          <p:pic>
            <p:nvPicPr>
              <p:cNvPr id="140301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" y="613"/>
                <a:ext cx="1944" cy="1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0302" name="Text Box 14"/>
              <p:cNvSpPr txBox="1">
                <a:spLocks noChangeArrowheads="1"/>
              </p:cNvSpPr>
              <p:nvPr/>
            </p:nvSpPr>
            <p:spPr bwMode="auto">
              <a:xfrm>
                <a:off x="3430" y="2190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D</a:t>
                </a:r>
                <a:endParaRPr lang="en-US" altLang="en-US" sz="2400" b="1" dirty="0"/>
              </a:p>
            </p:txBody>
          </p:sp>
          <p:sp>
            <p:nvSpPr>
              <p:cNvPr id="140303" name="Text Box 15"/>
              <p:cNvSpPr txBox="1">
                <a:spLocks noChangeArrowheads="1"/>
              </p:cNvSpPr>
              <p:nvPr/>
            </p:nvSpPr>
            <p:spPr bwMode="auto">
              <a:xfrm>
                <a:off x="2925" y="459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E</a:t>
                </a:r>
                <a:endParaRPr lang="en-US" altLang="en-US" sz="2400" b="1" dirty="0"/>
              </a:p>
            </p:txBody>
          </p:sp>
          <p:sp>
            <p:nvSpPr>
              <p:cNvPr id="140304" name="Text Box 16"/>
              <p:cNvSpPr txBox="1">
                <a:spLocks noChangeArrowheads="1"/>
              </p:cNvSpPr>
              <p:nvPr/>
            </p:nvSpPr>
            <p:spPr bwMode="auto">
              <a:xfrm>
                <a:off x="4921" y="2183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F</a:t>
                </a:r>
                <a:endParaRPr lang="en-US" altLang="en-US" sz="2400" b="1" dirty="0"/>
              </a:p>
            </p:txBody>
          </p:sp>
        </p:grpSp>
        <p:sp>
          <p:nvSpPr>
            <p:cNvPr id="140305" name="Text Box 17"/>
            <p:cNvSpPr txBox="1">
              <a:spLocks noChangeArrowheads="1"/>
            </p:cNvSpPr>
            <p:nvPr/>
          </p:nvSpPr>
          <p:spPr bwMode="auto">
            <a:xfrm>
              <a:off x="3288" y="1025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30</a:t>
              </a:r>
              <a:r>
                <a:rPr lang="en-US" altLang="en-US" sz="2000" baseline="30000" dirty="0"/>
                <a:t>0</a:t>
              </a:r>
            </a:p>
          </p:txBody>
        </p:sp>
        <p:sp>
          <p:nvSpPr>
            <p:cNvPr id="140306" name="Text Box 18"/>
            <p:cNvSpPr txBox="1">
              <a:spLocks noChangeArrowheads="1"/>
            </p:cNvSpPr>
            <p:nvPr/>
          </p:nvSpPr>
          <p:spPr bwMode="auto">
            <a:xfrm>
              <a:off x="4422" y="2023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/>
                <a:t>50</a:t>
              </a:r>
              <a:r>
                <a:rPr lang="en-US" altLang="en-US" sz="2000" baseline="30000" dirty="0" smtClean="0"/>
                <a:t>0</a:t>
              </a:r>
              <a:endParaRPr lang="en-US" altLang="en-US" sz="2000" baseline="30000" dirty="0"/>
            </a:p>
          </p:txBody>
        </p:sp>
      </p:grpSp>
      <p:grpSp>
        <p:nvGrpSpPr>
          <p:cNvPr id="140308" name="Group 20"/>
          <p:cNvGrpSpPr>
            <a:grpSpLocks/>
          </p:cNvGrpSpPr>
          <p:nvPr/>
        </p:nvGrpSpPr>
        <p:grpSpPr bwMode="auto">
          <a:xfrm>
            <a:off x="717604" y="840350"/>
            <a:ext cx="3421063" cy="2689225"/>
            <a:chOff x="1337" y="2303"/>
            <a:chExt cx="2155" cy="1694"/>
          </a:xfrm>
        </p:grpSpPr>
        <p:grpSp>
          <p:nvGrpSpPr>
            <p:cNvPr id="140309" name="Group 21"/>
            <p:cNvGrpSpPr>
              <a:grpSpLocks/>
            </p:cNvGrpSpPr>
            <p:nvPr/>
          </p:nvGrpSpPr>
          <p:grpSpPr bwMode="auto">
            <a:xfrm>
              <a:off x="1337" y="2303"/>
              <a:ext cx="2155" cy="1694"/>
              <a:chOff x="1337" y="2303"/>
              <a:chExt cx="2155" cy="1694"/>
            </a:xfrm>
          </p:grpSpPr>
          <p:pic>
            <p:nvPicPr>
              <p:cNvPr id="140310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2500"/>
                <a:ext cx="1704" cy="1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0311" name="Text Box 23"/>
              <p:cNvSpPr txBox="1">
                <a:spLocks noChangeArrowheads="1"/>
              </p:cNvSpPr>
              <p:nvPr/>
            </p:nvSpPr>
            <p:spPr bwMode="auto">
              <a:xfrm>
                <a:off x="2426" y="2303"/>
                <a:ext cx="3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A</a:t>
                </a:r>
                <a:endParaRPr lang="en-US" altLang="en-US" sz="2400" b="1" dirty="0"/>
              </a:p>
            </p:txBody>
          </p:sp>
          <p:sp>
            <p:nvSpPr>
              <p:cNvPr id="140312" name="Text Box 24"/>
              <p:cNvSpPr txBox="1">
                <a:spLocks noChangeArrowheads="1"/>
              </p:cNvSpPr>
              <p:nvPr/>
            </p:nvSpPr>
            <p:spPr bwMode="auto">
              <a:xfrm>
                <a:off x="1337" y="3702"/>
                <a:ext cx="3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B</a:t>
                </a:r>
                <a:endParaRPr lang="en-US" altLang="en-US" sz="2400" b="1" dirty="0"/>
              </a:p>
            </p:txBody>
          </p:sp>
          <p:sp>
            <p:nvSpPr>
              <p:cNvPr id="140313" name="Text Box 25"/>
              <p:cNvSpPr txBox="1">
                <a:spLocks noChangeArrowheads="1"/>
              </p:cNvSpPr>
              <p:nvPr/>
            </p:nvSpPr>
            <p:spPr bwMode="auto">
              <a:xfrm>
                <a:off x="3151" y="3709"/>
                <a:ext cx="3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 smtClean="0"/>
                  <a:t>C</a:t>
                </a:r>
                <a:endParaRPr lang="en-US" altLang="en-US" sz="2400" b="1" dirty="0"/>
              </a:p>
            </p:txBody>
          </p:sp>
        </p:grpSp>
        <p:sp>
          <p:nvSpPr>
            <p:cNvPr id="140314" name="Text Box 26"/>
            <p:cNvSpPr txBox="1">
              <a:spLocks noChangeArrowheads="1"/>
            </p:cNvSpPr>
            <p:nvPr/>
          </p:nvSpPr>
          <p:spPr bwMode="auto">
            <a:xfrm>
              <a:off x="1723" y="3521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50</a:t>
              </a:r>
              <a:r>
                <a:rPr lang="en-US" altLang="en-US" sz="2000" baseline="30000"/>
                <a:t>0</a:t>
              </a:r>
            </a:p>
          </p:txBody>
        </p:sp>
        <p:sp>
          <p:nvSpPr>
            <p:cNvPr id="140316" name="Text Box 28"/>
            <p:cNvSpPr txBox="1">
              <a:spLocks noChangeArrowheads="1"/>
            </p:cNvSpPr>
            <p:nvPr/>
          </p:nvSpPr>
          <p:spPr bwMode="auto">
            <a:xfrm>
              <a:off x="2629" y="3498"/>
              <a:ext cx="4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 smtClean="0"/>
                <a:t>60</a:t>
              </a:r>
              <a:r>
                <a:rPr lang="en-US" altLang="en-US" sz="2000" b="1" baseline="30000" dirty="0" smtClean="0"/>
                <a:t>0</a:t>
              </a:r>
              <a:endParaRPr lang="en-US" altLang="en-US" sz="2000" b="1" dirty="0"/>
            </a:p>
          </p:txBody>
        </p:sp>
      </p:grp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139120" y="36844"/>
            <a:ext cx="8037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 dirty="0" err="1" smtClean="0"/>
              <a:t>Ví</a:t>
            </a:r>
            <a:r>
              <a:rPr lang="en-US" altLang="en-US" sz="2800" u="sng" dirty="0" smtClean="0"/>
              <a:t> </a:t>
            </a:r>
            <a:r>
              <a:rPr lang="en-US" altLang="en-US" sz="2800" u="sng" dirty="0" err="1" smtClean="0"/>
              <a:t>dụ</a:t>
            </a:r>
            <a:r>
              <a:rPr lang="en-US" altLang="en-US" sz="2800" dirty="0" smtClean="0"/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góc</a:t>
            </a:r>
            <a:r>
              <a:rPr lang="en-US" altLang="en-US" sz="2800" dirty="0" smtClean="0">
                <a:solidFill>
                  <a:srgbClr val="0000FF"/>
                </a:solidFill>
              </a:rPr>
              <a:t> A,D, P </a:t>
            </a:r>
            <a:r>
              <a:rPr lang="en-US" altLang="en-US" sz="2800" dirty="0" err="1">
                <a:solidFill>
                  <a:srgbClr val="0000FF"/>
                </a:solidFill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sau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9316248" y="3416237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6600CC"/>
                </a:solidFill>
              </a:rPr>
              <a:t>c)</a:t>
            </a:r>
            <a:endParaRPr lang="en-US" altLang="en-US" sz="2000" b="1" dirty="0">
              <a:solidFill>
                <a:srgbClr val="6600CC"/>
              </a:solidFill>
            </a:endParaRPr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6055363" y="3575539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6600CC"/>
                </a:solidFill>
              </a:rPr>
              <a:t>b)</a:t>
            </a:r>
            <a:endParaRPr lang="en-US" altLang="en-US" sz="2000" b="1" dirty="0">
              <a:solidFill>
                <a:srgbClr val="6600CC"/>
              </a:solidFill>
            </a:endParaRPr>
          </a:p>
        </p:txBody>
      </p:sp>
      <p:sp>
        <p:nvSpPr>
          <p:cNvPr id="140320" name="Text Box 32"/>
          <p:cNvSpPr txBox="1">
            <a:spLocks noChangeArrowheads="1"/>
          </p:cNvSpPr>
          <p:nvPr/>
        </p:nvSpPr>
        <p:spPr bwMode="auto">
          <a:xfrm>
            <a:off x="1929662" y="3419340"/>
            <a:ext cx="682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6600CC"/>
                </a:solidFill>
              </a:rPr>
              <a:t>a)</a:t>
            </a:r>
            <a:endParaRPr lang="en-US" altLang="en-US" sz="20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09" y="3702106"/>
            <a:ext cx="5348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a) </a:t>
            </a:r>
            <a:r>
              <a:rPr lang="en-US" sz="2400" dirty="0" err="1" smtClean="0"/>
              <a:t>Trong</a:t>
            </a:r>
            <a:r>
              <a:rPr lang="en-US" sz="2400" dirty="0" smtClean="0"/>
              <a:t> tam </a:t>
            </a:r>
            <a:r>
              <a:rPr lang="en-US" sz="2400" dirty="0" err="1" smtClean="0"/>
              <a:t>giác</a:t>
            </a:r>
            <a:r>
              <a:rPr lang="en-US" sz="2400" dirty="0" smtClean="0"/>
              <a:t> ABC </a:t>
            </a:r>
            <a:r>
              <a:rPr lang="en-US" sz="2400" dirty="0" err="1" smtClean="0"/>
              <a:t>có</a:t>
            </a:r>
            <a:r>
              <a:rPr lang="en-US" sz="2400" dirty="0" smtClean="0"/>
              <a:t> :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81237" y="3954098"/>
                <a:ext cx="2014589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i="1">
                              <a:latin typeface="Cambria Math"/>
                            </a:rPr>
                          </m:ctrlPr>
                        </m:limUp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li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limUppPr>
                          <m:ctrlPr>
                            <a:rPr lang="en-US" i="1">
                              <a:latin typeface="Cambria Math"/>
                            </a:rPr>
                          </m:ctrlPr>
                        </m:limUp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li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limUppPr>
                          <m:ctrlPr>
                            <a:rPr lang="en-US" i="1">
                              <a:latin typeface="Cambria Math"/>
                            </a:rPr>
                          </m:ctrlPr>
                        </m:limUp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li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237" y="3954098"/>
                <a:ext cx="2014589" cy="4866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87452" y="4498456"/>
                <a:ext cx="4019754" cy="8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limUpp>
                              <m:limUp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limUp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li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lim>
                            </m:limUp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limUpp>
                              <m:limUp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limUp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∘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limUpp>
                                  <m:limUp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limUp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li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</m:lim>
                                </m:limUpp>
                              </m:e>
                              <m:lim/>
                            </m:limUp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limUpp>
                              <m:limUp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limUp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li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lim>
                            </m:limUp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52" y="4498456"/>
                <a:ext cx="4019754" cy="8934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5131" y="479163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</a:t>
            </a:r>
            <a:r>
              <a:rPr lang="en-US" sz="2400" dirty="0" err="1" smtClean="0"/>
              <a:t>đó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23681" y="3010908"/>
            <a:ext cx="67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100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2073" y="2368081"/>
            <a:ext cx="5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30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3123" y="3529575"/>
            <a:ext cx="484941" cy="1137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55363" y="4667250"/>
            <a:ext cx="224091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Tam </a:t>
            </a:r>
            <a:r>
              <a:rPr lang="en-US" sz="2400" dirty="0" err="1" smtClean="0"/>
              <a:t>giác</a:t>
            </a:r>
            <a:r>
              <a:rPr lang="en-US" sz="2400" dirty="0" smtClean="0"/>
              <a:t>  </a:t>
            </a:r>
            <a:r>
              <a:rPr lang="en-US" sz="2400" dirty="0" err="1" smtClean="0"/>
              <a:t>tù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300494" y="2865792"/>
            <a:ext cx="484941" cy="1137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98342" y="4154008"/>
            <a:ext cx="242746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Tam </a:t>
            </a:r>
            <a:r>
              <a:rPr lang="en-US" sz="2400" dirty="0" err="1" smtClean="0"/>
              <a:t>giác</a:t>
            </a:r>
            <a:r>
              <a:rPr lang="en-US" sz="2400" dirty="0" smtClean="0"/>
              <a:t>  </a:t>
            </a:r>
            <a:r>
              <a:rPr lang="en-US" sz="2400" dirty="0" err="1" smtClean="0"/>
              <a:t>vuông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817357" y="692454"/>
            <a:ext cx="300454" cy="13204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9117811" y="692454"/>
            <a:ext cx="1129034" cy="12069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01010" y="274969"/>
            <a:ext cx="240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góc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vuông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3836" y="2367697"/>
            <a:ext cx="166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huyền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CB6392E-BC9E-E8D9-2434-68EB556CFB4C}"/>
              </a:ext>
            </a:extLst>
          </p:cNvPr>
          <p:cNvSpPr txBox="1"/>
          <p:nvPr/>
        </p:nvSpPr>
        <p:spPr>
          <a:xfrm>
            <a:off x="562343" y="5736619"/>
            <a:ext cx="480457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667" b="1" dirty="0" smtClean="0">
                <a:latin typeface="Arial" panose="020B0604020202020204" pitchFamily="34" charset="0"/>
                <a:cs typeface="Arial" panose="020B0604020202020204" pitchFamily="34" charset="0"/>
              </a:rPr>
              <a:t>SGK – </a:t>
            </a:r>
            <a:r>
              <a:rPr lang="en-US" sz="2667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67" b="1" dirty="0" smtClean="0">
                <a:latin typeface="Arial" panose="020B0604020202020204" pitchFamily="34" charset="0"/>
                <a:cs typeface="Arial" panose="020B0604020202020204" pitchFamily="34" charset="0"/>
              </a:rPr>
              <a:t> 62</a:t>
            </a:r>
            <a:endParaRPr lang="en-US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1445578" y="1700946"/>
            <a:ext cx="362819" cy="5141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8344" y="1081347"/>
            <a:ext cx="21180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2344070" y="1555639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7</a:t>
            </a:r>
            <a:r>
              <a:rPr lang="en-US" altLang="en-US" sz="2000" dirty="0" smtClean="0">
                <a:solidFill>
                  <a:srgbClr val="FF0000"/>
                </a:solidFill>
              </a:rPr>
              <a:t>0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0</a:t>
            </a:r>
            <a:endParaRPr lang="en-US" altLang="en-US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7" grpId="0"/>
      <p:bldP spid="5" grpId="0"/>
      <p:bldP spid="6" grpId="0"/>
      <p:bldP spid="7" grpId="0"/>
      <p:bldP spid="9" grpId="0"/>
      <p:bldP spid="10" grpId="0"/>
      <p:bldP spid="13" grpId="0" animBg="1"/>
      <p:bldP spid="14" grpId="0" animBg="1"/>
      <p:bldP spid="21" grpId="0"/>
      <p:bldP spid="22" grpId="0"/>
      <p:bldP spid="44" grpId="0"/>
      <p:bldP spid="3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53" y="64435"/>
            <a:ext cx="438940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Hoạt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động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4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</a:rPr>
              <a:t>nhóm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Tổng Hợp] 909+ hình ảnh suy nghĩ rối bời dễ thương nhấ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7" y="3724266"/>
            <a:ext cx="3083972" cy="27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7770" y="461639"/>
            <a:ext cx="65750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CB. </a:t>
            </a:r>
          </a:p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58676" y="1578466"/>
            <a:ext cx="3787000" cy="2199351"/>
            <a:chOff x="4443322" y="2726487"/>
            <a:chExt cx="4202850" cy="2199351"/>
          </a:xfrm>
        </p:grpSpPr>
        <p:grpSp>
          <p:nvGrpSpPr>
            <p:cNvPr id="20" name="Group 19"/>
            <p:cNvGrpSpPr/>
            <p:nvPr/>
          </p:nvGrpSpPr>
          <p:grpSpPr>
            <a:xfrm>
              <a:off x="4443322" y="2726487"/>
              <a:ext cx="4202850" cy="2199351"/>
              <a:chOff x="4147108" y="2687850"/>
              <a:chExt cx="4202850" cy="21993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147108" y="2687850"/>
                <a:ext cx="3175040" cy="2012939"/>
                <a:chOff x="241051" y="2618506"/>
                <a:chExt cx="3326401" cy="2620983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566671" y="3181082"/>
                  <a:ext cx="1545463" cy="177728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540913" y="4945487"/>
                  <a:ext cx="2907069" cy="12879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2112135" y="3181082"/>
                  <a:ext cx="1335848" cy="177728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1930834" y="2618506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1051" y="4650259"/>
                  <a:ext cx="3513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373914" y="4638370"/>
                  <a:ext cx="193538" cy="601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259132" y="4480025"/>
                <a:ext cx="2009105" cy="989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032242" y="4371985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55696" y="4425536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Arc 20"/>
            <p:cNvSpPr/>
            <p:nvPr/>
          </p:nvSpPr>
          <p:spPr>
            <a:xfrm rot="21008918">
              <a:off x="7138955" y="4351300"/>
              <a:ext cx="600074" cy="461665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72041" y="770382"/>
                <a:ext cx="2494593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41" y="770382"/>
                <a:ext cx="2494593" cy="6013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39606" y="4697817"/>
                <a:ext cx="6197787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sz="2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ó 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ACx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ề 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ù 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𝑠𝑢𝑦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𝑟𝑎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ACx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06" y="4697817"/>
                <a:ext cx="6197787" cy="505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38634" y="5254863"/>
                <a:ext cx="2745047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634" y="5254863"/>
                <a:ext cx="2745047" cy="505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74515" y="5940888"/>
                <a:ext cx="3878754" cy="905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ACx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515" y="5940888"/>
                <a:ext cx="3878754" cy="9059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416574" y="3777817"/>
            <a:ext cx="363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Gợi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4" name="Đếm ngược 3 phút có tiếng">
            <a:hlinkClick r:id="" action="ppaction://media"/>
            <a:extLst>
              <a:ext uri="{FF2B5EF4-FFF2-40B4-BE49-F238E27FC236}">
                <a16:creationId xmlns="" xmlns:a16="http://schemas.microsoft.com/office/drawing/2014/main" id="{7E6AD55D-97CB-A0F1-A53E-4E0BB1B129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44115" y="1150248"/>
            <a:ext cx="1600200" cy="9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13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4" grpId="0"/>
      <p:bldP spid="6" grpId="0"/>
      <p:bldP spid="31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852" y="-19098"/>
            <a:ext cx="37096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770" y="461639"/>
            <a:ext cx="657507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CB. </a:t>
            </a:r>
          </a:p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46022" y="1614230"/>
            <a:ext cx="3787000" cy="2199351"/>
            <a:chOff x="4443322" y="2726487"/>
            <a:chExt cx="4202850" cy="2199351"/>
          </a:xfrm>
        </p:grpSpPr>
        <p:grpSp>
          <p:nvGrpSpPr>
            <p:cNvPr id="20" name="Group 19"/>
            <p:cNvGrpSpPr/>
            <p:nvPr/>
          </p:nvGrpSpPr>
          <p:grpSpPr>
            <a:xfrm>
              <a:off x="4443322" y="2726487"/>
              <a:ext cx="4202850" cy="2199351"/>
              <a:chOff x="4147108" y="2687850"/>
              <a:chExt cx="4202850" cy="21993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147108" y="2687850"/>
                <a:ext cx="3175040" cy="2012939"/>
                <a:chOff x="241051" y="2618506"/>
                <a:chExt cx="3326401" cy="2620983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566671" y="3181082"/>
                  <a:ext cx="1545463" cy="177728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540913" y="4945487"/>
                  <a:ext cx="2907069" cy="12879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2112135" y="3181082"/>
                  <a:ext cx="1335848" cy="177728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1930834" y="2618506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A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1051" y="4650259"/>
                  <a:ext cx="3513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373914" y="4638370"/>
                  <a:ext cx="193538" cy="601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259132" y="4480025"/>
                <a:ext cx="2009105" cy="989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032242" y="4371985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55696" y="4425536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Arc 20"/>
            <p:cNvSpPr/>
            <p:nvPr/>
          </p:nvSpPr>
          <p:spPr>
            <a:xfrm rot="21008918">
              <a:off x="7138955" y="4351300"/>
              <a:ext cx="600074" cy="461665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6367" y="4911876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xet</a:t>
            </a:r>
            <a:r>
              <a:rPr lang="en-US" sz="2800" dirty="0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 2 : </a:t>
            </a:r>
            <a:r>
              <a:rPr lang="en-US" sz="4400" dirty="0" smtClean="0">
                <a:solidFill>
                  <a:schemeClr val="bg1"/>
                </a:solidFill>
                <a:latin typeface="VNI-Thufap2" pitchFamily="2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1"/>
              </a:solidFill>
              <a:latin typeface="VNI-Thufap2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4458" y="4819221"/>
            <a:ext cx="8367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ACx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  <a:p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Acx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vi-VN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1978" y="5719111"/>
            <a:ext cx="8803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72041" y="770382"/>
                <a:ext cx="2494593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41" y="770382"/>
                <a:ext cx="2494593" cy="6013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53203" y="1828030"/>
                <a:ext cx="5087290" cy="214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ó  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ề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ù)</m:t>
                      </m:r>
                    </m:oMath>
                  </m:oMathPara>
                </a14:m>
                <a:endParaRPr lang="en-US" sz="2600" dirty="0" smtClean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 </a:t>
                </a:r>
                <a:r>
                  <a:rPr lang="en-US" sz="2600" dirty="0">
                    <a:solidFill>
                      <a:srgbClr val="FFFF00"/>
                    </a:solidFill>
                  </a:rPr>
                  <a:t>( </a:t>
                </a:r>
                <a:r>
                  <a:rPr lang="en-US" sz="2600" dirty="0" err="1">
                    <a:solidFill>
                      <a:srgbClr val="FFFF00"/>
                    </a:solidFill>
                  </a:rPr>
                  <a:t>định</a:t>
                </a:r>
                <a:r>
                  <a:rPr lang="en-US" sz="2600" dirty="0">
                    <a:solidFill>
                      <a:srgbClr val="FFFF0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FFFF00"/>
                    </a:solidFill>
                  </a:rPr>
                  <a:t>lí</a:t>
                </a:r>
                <a:r>
                  <a:rPr lang="en-US" sz="2600" dirty="0">
                    <a:solidFill>
                      <a:srgbClr val="FFFF00"/>
                    </a:solidFill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(2)</m:t>
                      </m:r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ừ 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suy</m:t>
                      </m:r>
                      <m:r>
                        <a:rPr lang="en-US" sz="2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ra</m:t>
                      </m:r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ACx</m:t>
                          </m:r>
                        </m:e>
                      </m:acc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03" y="1828030"/>
                <a:ext cx="5087290" cy="21468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29852" y="5819775"/>
            <a:ext cx="2528824" cy="791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2617" y="5916839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Chú</a:t>
            </a:r>
            <a:r>
              <a:rPr lang="en-US" sz="3600" dirty="0" smtClean="0"/>
              <a:t> ý: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17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8" grpId="0"/>
      <p:bldP spid="29" grpId="0"/>
      <p:bldP spid="30" grpId="0"/>
      <p:bldP spid="31" grpId="0"/>
      <p:bldP spid="32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90324" y="545450"/>
                <a:ext cx="10397608" cy="13388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khung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thép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29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9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24" y="545450"/>
                <a:ext cx="10397608" cy="1338828"/>
              </a:xfrm>
              <a:prstGeom prst="rect">
                <a:avLst/>
              </a:prstGeom>
              <a:blipFill rotWithShape="1">
                <a:blip r:embed="rId2"/>
                <a:stretch>
                  <a:fillRect l="-1231" r="-2169" b="-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273FBA-F0AC-0BF7-CF03-D3714005B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30883" r="29316" b="4137"/>
          <a:stretch/>
        </p:blipFill>
        <p:spPr>
          <a:xfrm>
            <a:off x="2944912" y="3659609"/>
            <a:ext cx="6302173" cy="31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4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A5DC705-7491-7276-01FB-54F9F7A249C9}"/>
                  </a:ext>
                </a:extLst>
              </p:cNvPr>
              <p:cNvSpPr txBox="1"/>
              <p:nvPr/>
            </p:nvSpPr>
            <p:spPr>
              <a:xfrm>
                <a:off x="2184400" y="3288470"/>
                <a:ext cx="9694939" cy="3115462"/>
              </a:xfrm>
              <a:prstGeom prst="rect">
                <a:avLst/>
              </a:prstGeom>
              <a:noFill/>
            </p:spPr>
            <p:txBody>
              <a:bodyPr wrap="square" lIns="60954" tIns="30477" rIns="60954" bIns="30477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vi-VN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9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9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9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</a:t>
                </a:r>
                <a:r>
                  <a:rPr lang="en-US" sz="29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giác)</a:t>
                </a:r>
                <a:endParaRPr lang="en-US" sz="2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𝑎𝑦</m:t>
                    </m:r>
                    <m:r>
                      <a:rPr lang="en-US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acc>
                      <m:accPr>
                        <m:chr m:val="̂"/>
                        <m:ctrlPr>
                          <a:rPr lang="en-US" sz="29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+23°+23°=180°</m:t>
                    </m:r>
                  </m:oMath>
                </a14:m>
                <a:r>
                  <a:rPr lang="vi-VN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9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180°−</m:t>
                    </m:r>
                    <m:r>
                      <a:rPr lang="en-US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23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−23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°=134°</m:t>
                    </m:r>
                  </m:oMath>
                </a14:m>
                <a:r>
                  <a:rPr lang="vi-VN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ở đỉnh </a:t>
                </a:r>
                <a14:m>
                  <m:oMath xmlns:m="http://schemas.openxmlformats.org/officeDocument/2006/math">
                    <m:r>
                      <a:rPr lang="vi-VN" sz="29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r>
                  <a:rPr lang="vi-VN" sz="29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134°</m:t>
                    </m:r>
                  </m:oMath>
                </a14:m>
                <a:endParaRPr lang="en-US" sz="29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5DC705-7491-7276-01FB-54F9F7A24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0" y="3288470"/>
                <a:ext cx="9694939" cy="3115462"/>
              </a:xfrm>
              <a:prstGeom prst="rect">
                <a:avLst/>
              </a:prstGeom>
              <a:blipFill rotWithShape="1">
                <a:blip r:embed="rId6"/>
                <a:stretch>
                  <a:fillRect l="-1634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="" xmlns:a16="http://schemas.microsoft.com/office/drawing/2014/main" id="{3699D9C1-7499-2201-4498-FA70C0647972}"/>
              </a:ext>
            </a:extLst>
          </p:cNvPr>
          <p:cNvSpPr/>
          <p:nvPr/>
        </p:nvSpPr>
        <p:spPr>
          <a:xfrm>
            <a:off x="203200" y="3371126"/>
            <a:ext cx="1879600" cy="965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r>
              <a:rPr lang="en-US" sz="3200" b="1" dirty="0" err="1">
                <a:latin typeface="+mj-lt"/>
              </a:rPr>
              <a:t>Giải</a:t>
            </a:r>
            <a:endParaRPr lang="en-US" sz="3200" b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1C3813-E1AF-439D-9773-2074CBC7E1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30883" r="29316" b="4137"/>
          <a:stretch/>
        </p:blipFill>
        <p:spPr>
          <a:xfrm>
            <a:off x="3149600" y="9752"/>
            <a:ext cx="6302173" cy="31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5" y="3588170"/>
            <a:ext cx="6988629" cy="34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00" y="3870010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1562102" y="4574205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9741" y="4574205"/>
            <a:ext cx="4133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2" y="551544"/>
            <a:ext cx="653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414" y="1360715"/>
            <a:ext cx="10344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Lớp chia thành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dirty="0" smtClean="0">
                <a:latin typeface="+mj-lt"/>
              </a:rPr>
              <a:t>dãy </a:t>
            </a:r>
            <a:r>
              <a:rPr lang="vi-VN" sz="2800" dirty="0">
                <a:latin typeface="+mj-lt"/>
              </a:rPr>
              <a:t>là 1 đội tên đội Trưng Trắc và đội Trưng Nhị tham gia trả lời 6 câu hỏi (mỗi đội chọn 3 câu hỏi bất kỳ)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94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91228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1238" y="901191"/>
            <a:ext cx="1933462" cy="1438172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77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87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05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25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86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96" y="4902177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1518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41969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67798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6604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147" y="3480383"/>
            <a:ext cx="1933462" cy="1438172"/>
          </a:xfrm>
          <a:prstGeom prst="rect">
            <a:avLst/>
          </a:prstGeom>
        </p:spPr>
      </p:pic>
      <p:sp>
        <p:nvSpPr>
          <p:cNvPr id="42" name="Hexagon 41">
            <a:hlinkClick r:id="rId20" action="ppaction://hlinksldjump"/>
          </p:cNvPr>
          <p:cNvSpPr/>
          <p:nvPr/>
        </p:nvSpPr>
        <p:spPr>
          <a:xfrm>
            <a:off x="7906314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1</a:t>
            </a:r>
            <a:endParaRPr lang="vi-VN"/>
          </a:p>
        </p:txBody>
      </p:sp>
      <p:sp>
        <p:nvSpPr>
          <p:cNvPr id="53" name="Hexagon 52">
            <a:hlinkClick r:id="rId21" action="ppaction://hlinksldjump"/>
          </p:cNvPr>
          <p:cNvSpPr/>
          <p:nvPr/>
        </p:nvSpPr>
        <p:spPr>
          <a:xfrm>
            <a:off x="9079024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Câu</a:t>
            </a:r>
            <a:r>
              <a:rPr lang="en-US" dirty="0"/>
              <a:t> 2</a:t>
            </a:r>
            <a:endParaRPr lang="vi-VN" dirty="0"/>
          </a:p>
        </p:txBody>
      </p:sp>
      <p:sp>
        <p:nvSpPr>
          <p:cNvPr id="54" name="Hexagon 53">
            <a:hlinkClick r:id="rId22" action="ppaction://hlinksldjump"/>
          </p:cNvPr>
          <p:cNvSpPr/>
          <p:nvPr/>
        </p:nvSpPr>
        <p:spPr>
          <a:xfrm>
            <a:off x="7874320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3</a:t>
            </a:r>
            <a:endParaRPr lang="vi-VN"/>
          </a:p>
        </p:txBody>
      </p:sp>
      <p:sp>
        <p:nvSpPr>
          <p:cNvPr id="55" name="Hexagon 54">
            <a:hlinkClick r:id="rId23" action="ppaction://hlinksldjump"/>
          </p:cNvPr>
          <p:cNvSpPr/>
          <p:nvPr/>
        </p:nvSpPr>
        <p:spPr>
          <a:xfrm>
            <a:off x="9047030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Câu</a:t>
            </a:r>
            <a:r>
              <a:rPr lang="en-US" dirty="0"/>
              <a:t> 4</a:t>
            </a:r>
            <a:endParaRPr lang="vi-VN" dirty="0"/>
          </a:p>
        </p:txBody>
      </p:sp>
      <p:sp>
        <p:nvSpPr>
          <p:cNvPr id="56" name="Hexagon 55">
            <a:hlinkClick r:id="rId24" action="ppaction://hlinksldjump"/>
          </p:cNvPr>
          <p:cNvSpPr/>
          <p:nvPr/>
        </p:nvSpPr>
        <p:spPr>
          <a:xfrm>
            <a:off x="7886170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5</a:t>
            </a:r>
            <a:endParaRPr lang="vi-VN"/>
          </a:p>
        </p:txBody>
      </p:sp>
      <p:sp>
        <p:nvSpPr>
          <p:cNvPr id="57" name="Hexagon 56">
            <a:hlinkClick r:id="rId25" action="ppaction://hlinksldjump"/>
          </p:cNvPr>
          <p:cNvSpPr/>
          <p:nvPr/>
        </p:nvSpPr>
        <p:spPr>
          <a:xfrm>
            <a:off x="9058880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Câu</a:t>
            </a:r>
            <a:r>
              <a:rPr lang="en-US" dirty="0"/>
              <a:t> 6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1682488" y="3830138"/>
            <a:ext cx="174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Đội Trưng Trắc</a:t>
            </a:r>
            <a:endParaRPr lang="vi-V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45972" y="4941104"/>
            <a:ext cx="174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Đội Trưng Nhị</a:t>
            </a:r>
            <a:endParaRPr lang="vi-V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39" descr="http://community.thaiware.com/uploads/post-14-1158376139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295911"/>
            <a:ext cx="2265236" cy="28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701785" y="1306181"/>
            <a:ext cx="1231527" cy="1844868"/>
            <a:chOff x="3606799" y="2400304"/>
            <a:chExt cx="2684462" cy="4157659"/>
          </a:xfrm>
        </p:grpSpPr>
        <p:grpSp>
          <p:nvGrpSpPr>
            <p:cNvPr id="41" name="Group 40"/>
            <p:cNvGrpSpPr/>
            <p:nvPr/>
          </p:nvGrpSpPr>
          <p:grpSpPr>
            <a:xfrm>
              <a:off x="3606799" y="2400304"/>
              <a:ext cx="2684462" cy="4157659"/>
              <a:chOff x="3606799" y="2400304"/>
              <a:chExt cx="2684462" cy="4157659"/>
            </a:xfrm>
          </p:grpSpPr>
          <p:sp>
            <p:nvSpPr>
              <p:cNvPr id="49" name="a1"/>
              <p:cNvSpPr/>
              <p:nvPr/>
            </p:nvSpPr>
            <p:spPr>
              <a:xfrm>
                <a:off x="3606799" y="2400304"/>
                <a:ext cx="1450577" cy="4157659"/>
              </a:xfrm>
              <a:custGeom>
                <a:avLst/>
                <a:gdLst>
                  <a:gd name="connsiteX0" fmla="*/ 550065 w 1450578"/>
                  <a:gd name="connsiteY0" fmla="*/ 0 h 4157659"/>
                  <a:gd name="connsiteX1" fmla="*/ 797716 w 1450578"/>
                  <a:gd name="connsiteY1" fmla="*/ 247651 h 4157659"/>
                  <a:gd name="connsiteX2" fmla="*/ 795316 w 1450578"/>
                  <a:gd name="connsiteY2" fmla="*/ 271459 h 4157659"/>
                  <a:gd name="connsiteX3" fmla="*/ 1219200 w 1450578"/>
                  <a:gd name="connsiteY3" fmla="*/ 271459 h 4157659"/>
                  <a:gd name="connsiteX4" fmla="*/ 1219200 w 1450578"/>
                  <a:gd name="connsiteY4" fmla="*/ 1197788 h 4157659"/>
                  <a:gd name="connsiteX5" fmla="*/ 1207294 w 1450578"/>
                  <a:gd name="connsiteY5" fmla="*/ 1195384 h 4157659"/>
                  <a:gd name="connsiteX6" fmla="*/ 959643 w 1450578"/>
                  <a:gd name="connsiteY6" fmla="*/ 1443035 h 4157659"/>
                  <a:gd name="connsiteX7" fmla="*/ 1207294 w 1450578"/>
                  <a:gd name="connsiteY7" fmla="*/ 1690686 h 4157659"/>
                  <a:gd name="connsiteX8" fmla="*/ 1219200 w 1450578"/>
                  <a:gd name="connsiteY8" fmla="*/ 1688282 h 4157659"/>
                  <a:gd name="connsiteX9" fmla="*/ 1219200 w 1450578"/>
                  <a:gd name="connsiteY9" fmla="*/ 3009214 h 4157659"/>
                  <a:gd name="connsiteX10" fmla="*/ 1299324 w 1450578"/>
                  <a:gd name="connsiteY10" fmla="*/ 3025390 h 4157659"/>
                  <a:gd name="connsiteX11" fmla="*/ 1450578 w 1450578"/>
                  <a:gd name="connsiteY11" fmla="*/ 3253579 h 4157659"/>
                  <a:gd name="connsiteX12" fmla="*/ 1299324 w 1450578"/>
                  <a:gd name="connsiteY12" fmla="*/ 3481769 h 4157659"/>
                  <a:gd name="connsiteX13" fmla="*/ 1219200 w 1450578"/>
                  <a:gd name="connsiteY13" fmla="*/ 3497945 h 4157659"/>
                  <a:gd name="connsiteX14" fmla="*/ 1219200 w 1450578"/>
                  <a:gd name="connsiteY14" fmla="*/ 4157659 h 4157659"/>
                  <a:gd name="connsiteX15" fmla="*/ 0 w 1450578"/>
                  <a:gd name="connsiteY15" fmla="*/ 4157659 h 4157659"/>
                  <a:gd name="connsiteX16" fmla="*/ 0 w 1450578"/>
                  <a:gd name="connsiteY16" fmla="*/ 271459 h 4157659"/>
                  <a:gd name="connsiteX17" fmla="*/ 304814 w 1450578"/>
                  <a:gd name="connsiteY17" fmla="*/ 271459 h 4157659"/>
                  <a:gd name="connsiteX18" fmla="*/ 302414 w 1450578"/>
                  <a:gd name="connsiteY18" fmla="*/ 247651 h 4157659"/>
                  <a:gd name="connsiteX19" fmla="*/ 550065 w 1450578"/>
                  <a:gd name="connsiteY19" fmla="*/ 0 h 415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50578" h="4157659">
                    <a:moveTo>
                      <a:pt x="550065" y="0"/>
                    </a:moveTo>
                    <a:cubicBezTo>
                      <a:pt x="686839" y="0"/>
                      <a:pt x="797716" y="110877"/>
                      <a:pt x="797716" y="247651"/>
                    </a:cubicBezTo>
                    <a:lnTo>
                      <a:pt x="795316" y="271459"/>
                    </a:lnTo>
                    <a:lnTo>
                      <a:pt x="1219200" y="271459"/>
                    </a:lnTo>
                    <a:lnTo>
                      <a:pt x="1219200" y="1197788"/>
                    </a:lnTo>
                    <a:lnTo>
                      <a:pt x="1207294" y="1195384"/>
                    </a:lnTo>
                    <a:cubicBezTo>
                      <a:pt x="1070520" y="1195384"/>
                      <a:pt x="959643" y="1306261"/>
                      <a:pt x="959643" y="1443035"/>
                    </a:cubicBezTo>
                    <a:cubicBezTo>
                      <a:pt x="959643" y="1579809"/>
                      <a:pt x="1070520" y="1690686"/>
                      <a:pt x="1207294" y="1690686"/>
                    </a:cubicBezTo>
                    <a:lnTo>
                      <a:pt x="1219200" y="1688282"/>
                    </a:lnTo>
                    <a:lnTo>
                      <a:pt x="1219200" y="3009214"/>
                    </a:lnTo>
                    <a:lnTo>
                      <a:pt x="1299324" y="3025390"/>
                    </a:lnTo>
                    <a:cubicBezTo>
                      <a:pt x="1388210" y="3062985"/>
                      <a:pt x="1450578" y="3150999"/>
                      <a:pt x="1450578" y="3253579"/>
                    </a:cubicBezTo>
                    <a:cubicBezTo>
                      <a:pt x="1450578" y="3356160"/>
                      <a:pt x="1388210" y="3444173"/>
                      <a:pt x="1299324" y="3481769"/>
                    </a:cubicBezTo>
                    <a:lnTo>
                      <a:pt x="1219200" y="3497945"/>
                    </a:lnTo>
                    <a:lnTo>
                      <a:pt x="1219200" y="4157659"/>
                    </a:lnTo>
                    <a:lnTo>
                      <a:pt x="0" y="4157659"/>
                    </a:lnTo>
                    <a:lnTo>
                      <a:pt x="0" y="271459"/>
                    </a:lnTo>
                    <a:lnTo>
                      <a:pt x="304814" y="271459"/>
                    </a:lnTo>
                    <a:lnTo>
                      <a:pt x="302414" y="247651"/>
                    </a:lnTo>
                    <a:cubicBezTo>
                      <a:pt x="302414" y="110877"/>
                      <a:pt x="413291" y="0"/>
                      <a:pt x="55006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" name="a2"/>
              <p:cNvSpPr/>
              <p:nvPr/>
            </p:nvSpPr>
            <p:spPr>
              <a:xfrm>
                <a:off x="4533898" y="2400304"/>
                <a:ext cx="1757363" cy="4157659"/>
              </a:xfrm>
              <a:custGeom>
                <a:avLst/>
                <a:gdLst>
                  <a:gd name="connsiteX0" fmla="*/ 814387 w 1757363"/>
                  <a:gd name="connsiteY0" fmla="*/ 0 h 4157659"/>
                  <a:gd name="connsiteX1" fmla="*/ 1062038 w 1757363"/>
                  <a:gd name="connsiteY1" fmla="*/ 247651 h 4157659"/>
                  <a:gd name="connsiteX2" fmla="*/ 1059638 w 1757363"/>
                  <a:gd name="connsiteY2" fmla="*/ 271459 h 4157659"/>
                  <a:gd name="connsiteX3" fmla="*/ 1485902 w 1757363"/>
                  <a:gd name="connsiteY3" fmla="*/ 271459 h 4157659"/>
                  <a:gd name="connsiteX4" fmla="*/ 1485902 w 1757363"/>
                  <a:gd name="connsiteY4" fmla="*/ 1181141 h 4157659"/>
                  <a:gd name="connsiteX5" fmla="*/ 1509712 w 1757363"/>
                  <a:gd name="connsiteY5" fmla="*/ 1176334 h 4157659"/>
                  <a:gd name="connsiteX6" fmla="*/ 1757363 w 1757363"/>
                  <a:gd name="connsiteY6" fmla="*/ 1423985 h 4157659"/>
                  <a:gd name="connsiteX7" fmla="*/ 1509712 w 1757363"/>
                  <a:gd name="connsiteY7" fmla="*/ 1671636 h 4157659"/>
                  <a:gd name="connsiteX8" fmla="*/ 1485902 w 1757363"/>
                  <a:gd name="connsiteY8" fmla="*/ 1666829 h 4157659"/>
                  <a:gd name="connsiteX9" fmla="*/ 1485902 w 1757363"/>
                  <a:gd name="connsiteY9" fmla="*/ 3037765 h 4157659"/>
                  <a:gd name="connsiteX10" fmla="*/ 1393868 w 1757363"/>
                  <a:gd name="connsiteY10" fmla="*/ 3056346 h 4157659"/>
                  <a:gd name="connsiteX11" fmla="*/ 1242614 w 1757363"/>
                  <a:gd name="connsiteY11" fmla="*/ 3284535 h 4157659"/>
                  <a:gd name="connsiteX12" fmla="*/ 1393868 w 1757363"/>
                  <a:gd name="connsiteY12" fmla="*/ 3512725 h 4157659"/>
                  <a:gd name="connsiteX13" fmla="*/ 1485902 w 1757363"/>
                  <a:gd name="connsiteY13" fmla="*/ 3531305 h 4157659"/>
                  <a:gd name="connsiteX14" fmla="*/ 1485902 w 1757363"/>
                  <a:gd name="connsiteY14" fmla="*/ 4157659 h 4157659"/>
                  <a:gd name="connsiteX15" fmla="*/ 266702 w 1757363"/>
                  <a:gd name="connsiteY15" fmla="*/ 4157659 h 4157659"/>
                  <a:gd name="connsiteX16" fmla="*/ 266702 w 1757363"/>
                  <a:gd name="connsiteY16" fmla="*/ 3517643 h 4157659"/>
                  <a:gd name="connsiteX17" fmla="*/ 353971 w 1757363"/>
                  <a:gd name="connsiteY17" fmla="*/ 3500025 h 4157659"/>
                  <a:gd name="connsiteX18" fmla="*/ 505225 w 1757363"/>
                  <a:gd name="connsiteY18" fmla="*/ 3271835 h 4157659"/>
                  <a:gd name="connsiteX19" fmla="*/ 353971 w 1757363"/>
                  <a:gd name="connsiteY19" fmla="*/ 3043646 h 4157659"/>
                  <a:gd name="connsiteX20" fmla="*/ 266702 w 1757363"/>
                  <a:gd name="connsiteY20" fmla="*/ 3026027 h 4157659"/>
                  <a:gd name="connsiteX21" fmla="*/ 266702 w 1757363"/>
                  <a:gd name="connsiteY21" fmla="*/ 1686840 h 4157659"/>
                  <a:gd name="connsiteX22" fmla="*/ 247651 w 1757363"/>
                  <a:gd name="connsiteY22" fmla="*/ 1690686 h 4157659"/>
                  <a:gd name="connsiteX23" fmla="*/ 0 w 1757363"/>
                  <a:gd name="connsiteY23" fmla="*/ 1443035 h 4157659"/>
                  <a:gd name="connsiteX24" fmla="*/ 247651 w 1757363"/>
                  <a:gd name="connsiteY24" fmla="*/ 1195384 h 4157659"/>
                  <a:gd name="connsiteX25" fmla="*/ 266702 w 1757363"/>
                  <a:gd name="connsiteY25" fmla="*/ 1199230 h 4157659"/>
                  <a:gd name="connsiteX26" fmla="*/ 266702 w 1757363"/>
                  <a:gd name="connsiteY26" fmla="*/ 271459 h 4157659"/>
                  <a:gd name="connsiteX27" fmla="*/ 569136 w 1757363"/>
                  <a:gd name="connsiteY27" fmla="*/ 271459 h 4157659"/>
                  <a:gd name="connsiteX28" fmla="*/ 566736 w 1757363"/>
                  <a:gd name="connsiteY28" fmla="*/ 247651 h 4157659"/>
                  <a:gd name="connsiteX29" fmla="*/ 814387 w 1757363"/>
                  <a:gd name="connsiteY29" fmla="*/ 0 h 415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57363" h="4157659">
                    <a:moveTo>
                      <a:pt x="814387" y="0"/>
                    </a:moveTo>
                    <a:cubicBezTo>
                      <a:pt x="951161" y="0"/>
                      <a:pt x="1062038" y="110877"/>
                      <a:pt x="1062038" y="247651"/>
                    </a:cubicBezTo>
                    <a:lnTo>
                      <a:pt x="1059638" y="271459"/>
                    </a:lnTo>
                    <a:lnTo>
                      <a:pt x="1485902" y="271459"/>
                    </a:lnTo>
                    <a:lnTo>
                      <a:pt x="1485902" y="1181141"/>
                    </a:lnTo>
                    <a:lnTo>
                      <a:pt x="1509712" y="1176334"/>
                    </a:lnTo>
                    <a:cubicBezTo>
                      <a:pt x="1646486" y="1176334"/>
                      <a:pt x="1757363" y="1287211"/>
                      <a:pt x="1757363" y="1423985"/>
                    </a:cubicBezTo>
                    <a:cubicBezTo>
                      <a:pt x="1757363" y="1560759"/>
                      <a:pt x="1646486" y="1671636"/>
                      <a:pt x="1509712" y="1671636"/>
                    </a:cubicBezTo>
                    <a:lnTo>
                      <a:pt x="1485902" y="1666829"/>
                    </a:lnTo>
                    <a:lnTo>
                      <a:pt x="1485902" y="3037765"/>
                    </a:lnTo>
                    <a:lnTo>
                      <a:pt x="1393868" y="3056346"/>
                    </a:lnTo>
                    <a:cubicBezTo>
                      <a:pt x="1304983" y="3093941"/>
                      <a:pt x="1242614" y="3181955"/>
                      <a:pt x="1242614" y="3284535"/>
                    </a:cubicBezTo>
                    <a:cubicBezTo>
                      <a:pt x="1242614" y="3387116"/>
                      <a:pt x="1304983" y="3475129"/>
                      <a:pt x="1393868" y="3512725"/>
                    </a:cubicBezTo>
                    <a:lnTo>
                      <a:pt x="1485902" y="3531305"/>
                    </a:lnTo>
                    <a:lnTo>
                      <a:pt x="1485902" y="4157659"/>
                    </a:lnTo>
                    <a:lnTo>
                      <a:pt x="266702" y="4157659"/>
                    </a:lnTo>
                    <a:lnTo>
                      <a:pt x="266702" y="3517643"/>
                    </a:lnTo>
                    <a:lnTo>
                      <a:pt x="353971" y="3500025"/>
                    </a:lnTo>
                    <a:cubicBezTo>
                      <a:pt x="442857" y="3462429"/>
                      <a:pt x="505225" y="3374416"/>
                      <a:pt x="505225" y="3271835"/>
                    </a:cubicBezTo>
                    <a:cubicBezTo>
                      <a:pt x="505225" y="3169255"/>
                      <a:pt x="442857" y="3081241"/>
                      <a:pt x="353971" y="3043646"/>
                    </a:cubicBezTo>
                    <a:lnTo>
                      <a:pt x="266702" y="3026027"/>
                    </a:lnTo>
                    <a:lnTo>
                      <a:pt x="266702" y="1686840"/>
                    </a:lnTo>
                    <a:lnTo>
                      <a:pt x="247651" y="1690686"/>
                    </a:lnTo>
                    <a:cubicBezTo>
                      <a:pt x="110877" y="1690686"/>
                      <a:pt x="0" y="1579809"/>
                      <a:pt x="0" y="1443035"/>
                    </a:cubicBezTo>
                    <a:cubicBezTo>
                      <a:pt x="0" y="1306261"/>
                      <a:pt x="110877" y="1195384"/>
                      <a:pt x="247651" y="1195384"/>
                    </a:cubicBezTo>
                    <a:lnTo>
                      <a:pt x="266702" y="1199230"/>
                    </a:lnTo>
                    <a:lnTo>
                      <a:pt x="266702" y="271459"/>
                    </a:lnTo>
                    <a:lnTo>
                      <a:pt x="569136" y="271459"/>
                    </a:lnTo>
                    <a:lnTo>
                      <a:pt x="566736" y="247651"/>
                    </a:lnTo>
                    <a:cubicBezTo>
                      <a:pt x="566736" y="110877"/>
                      <a:pt x="677613" y="0"/>
                      <a:pt x="81438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212038" y="4109801"/>
              <a:ext cx="1297780" cy="83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endParaRPr lang="vi-VN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72019" y="1423404"/>
            <a:ext cx="1220284" cy="1724414"/>
            <a:chOff x="5770562" y="2671763"/>
            <a:chExt cx="2659954" cy="3886200"/>
          </a:xfrm>
        </p:grpSpPr>
        <p:grpSp>
          <p:nvGrpSpPr>
            <p:cNvPr id="58" name="Group 57"/>
            <p:cNvGrpSpPr/>
            <p:nvPr/>
          </p:nvGrpSpPr>
          <p:grpSpPr>
            <a:xfrm>
              <a:off x="5770562" y="2671763"/>
              <a:ext cx="2659954" cy="3886200"/>
              <a:chOff x="5770562" y="2671763"/>
              <a:chExt cx="2659954" cy="3886200"/>
            </a:xfrm>
          </p:grpSpPr>
          <p:sp>
            <p:nvSpPr>
              <p:cNvPr id="60" name="a3"/>
              <p:cNvSpPr/>
              <p:nvPr/>
            </p:nvSpPr>
            <p:spPr>
              <a:xfrm>
                <a:off x="5770562" y="2671763"/>
                <a:ext cx="1716089" cy="3886200"/>
              </a:xfrm>
              <a:custGeom>
                <a:avLst/>
                <a:gdLst>
                  <a:gd name="connsiteX0" fmla="*/ 249238 w 1716089"/>
                  <a:gd name="connsiteY0" fmla="*/ 0 h 3886200"/>
                  <a:gd name="connsiteX1" fmla="*/ 694554 w 1716089"/>
                  <a:gd name="connsiteY1" fmla="*/ 0 h 3886200"/>
                  <a:gd name="connsiteX2" fmla="*/ 697186 w 1716089"/>
                  <a:gd name="connsiteY2" fmla="*/ 26103 h 3886200"/>
                  <a:gd name="connsiteX3" fmla="*/ 939805 w 1716089"/>
                  <a:gd name="connsiteY3" fmla="*/ 223843 h 3886200"/>
                  <a:gd name="connsiteX4" fmla="*/ 1182425 w 1716089"/>
                  <a:gd name="connsiteY4" fmla="*/ 26103 h 3886200"/>
                  <a:gd name="connsiteX5" fmla="*/ 1185056 w 1716089"/>
                  <a:gd name="connsiteY5" fmla="*/ 0 h 3886200"/>
                  <a:gd name="connsiteX6" fmla="*/ 1468438 w 1716089"/>
                  <a:gd name="connsiteY6" fmla="*/ 0 h 3886200"/>
                  <a:gd name="connsiteX7" fmla="*/ 1468438 w 1716089"/>
                  <a:gd name="connsiteY7" fmla="*/ 923925 h 3886200"/>
                  <a:gd name="connsiteX8" fmla="*/ 1716089 w 1716089"/>
                  <a:gd name="connsiteY8" fmla="*/ 1171576 h 3886200"/>
                  <a:gd name="connsiteX9" fmla="*/ 1468438 w 1716089"/>
                  <a:gd name="connsiteY9" fmla="*/ 1419227 h 3886200"/>
                  <a:gd name="connsiteX10" fmla="*/ 1468438 w 1716089"/>
                  <a:gd name="connsiteY10" fmla="*/ 2770233 h 3886200"/>
                  <a:gd name="connsiteX11" fmla="*/ 1444625 w 1716089"/>
                  <a:gd name="connsiteY11" fmla="*/ 2765425 h 3886200"/>
                  <a:gd name="connsiteX12" fmla="*/ 1196974 w 1716089"/>
                  <a:gd name="connsiteY12" fmla="*/ 3013076 h 3886200"/>
                  <a:gd name="connsiteX13" fmla="*/ 1444625 w 1716089"/>
                  <a:gd name="connsiteY13" fmla="*/ 3260727 h 3886200"/>
                  <a:gd name="connsiteX14" fmla="*/ 1468438 w 1716089"/>
                  <a:gd name="connsiteY14" fmla="*/ 3255920 h 3886200"/>
                  <a:gd name="connsiteX15" fmla="*/ 1468438 w 1716089"/>
                  <a:gd name="connsiteY15" fmla="*/ 3886200 h 3886200"/>
                  <a:gd name="connsiteX16" fmla="*/ 249238 w 1716089"/>
                  <a:gd name="connsiteY16" fmla="*/ 3886200 h 3886200"/>
                  <a:gd name="connsiteX17" fmla="*/ 249238 w 1716089"/>
                  <a:gd name="connsiteY17" fmla="*/ 3247707 h 3886200"/>
                  <a:gd name="connsiteX18" fmla="*/ 247651 w 1716089"/>
                  <a:gd name="connsiteY18" fmla="*/ 3248027 h 3886200"/>
                  <a:gd name="connsiteX19" fmla="*/ 0 w 1716089"/>
                  <a:gd name="connsiteY19" fmla="*/ 3000376 h 3886200"/>
                  <a:gd name="connsiteX20" fmla="*/ 247651 w 1716089"/>
                  <a:gd name="connsiteY20" fmla="*/ 2752725 h 3886200"/>
                  <a:gd name="connsiteX21" fmla="*/ 249238 w 1716089"/>
                  <a:gd name="connsiteY21" fmla="*/ 2753046 h 3886200"/>
                  <a:gd name="connsiteX22" fmla="*/ 249238 w 1716089"/>
                  <a:gd name="connsiteY22" fmla="*/ 1403011 h 3886200"/>
                  <a:gd name="connsiteX23" fmla="*/ 258762 w 1716089"/>
                  <a:gd name="connsiteY23" fmla="*/ 1404934 h 3886200"/>
                  <a:gd name="connsiteX24" fmla="*/ 506413 w 1716089"/>
                  <a:gd name="connsiteY24" fmla="*/ 1157283 h 3886200"/>
                  <a:gd name="connsiteX25" fmla="*/ 258762 w 1716089"/>
                  <a:gd name="connsiteY25" fmla="*/ 909632 h 3886200"/>
                  <a:gd name="connsiteX26" fmla="*/ 249238 w 1716089"/>
                  <a:gd name="connsiteY26" fmla="*/ 911555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16089" h="3886200">
                    <a:moveTo>
                      <a:pt x="249238" y="0"/>
                    </a:moveTo>
                    <a:lnTo>
                      <a:pt x="694554" y="0"/>
                    </a:lnTo>
                    <a:lnTo>
                      <a:pt x="697186" y="26103"/>
                    </a:lnTo>
                    <a:cubicBezTo>
                      <a:pt x="720278" y="138953"/>
                      <a:pt x="820128" y="223843"/>
                      <a:pt x="939805" y="223843"/>
                    </a:cubicBezTo>
                    <a:cubicBezTo>
                      <a:pt x="1059483" y="223843"/>
                      <a:pt x="1159332" y="138953"/>
                      <a:pt x="1182425" y="26103"/>
                    </a:cubicBezTo>
                    <a:lnTo>
                      <a:pt x="1185056" y="0"/>
                    </a:lnTo>
                    <a:lnTo>
                      <a:pt x="1468438" y="0"/>
                    </a:lnTo>
                    <a:lnTo>
                      <a:pt x="1468438" y="923925"/>
                    </a:lnTo>
                    <a:cubicBezTo>
                      <a:pt x="1605212" y="923925"/>
                      <a:pt x="1716089" y="1034802"/>
                      <a:pt x="1716089" y="1171576"/>
                    </a:cubicBezTo>
                    <a:cubicBezTo>
                      <a:pt x="1716089" y="1308350"/>
                      <a:pt x="1605212" y="1419227"/>
                      <a:pt x="1468438" y="1419227"/>
                    </a:cubicBezTo>
                    <a:lnTo>
                      <a:pt x="1468438" y="2770233"/>
                    </a:lnTo>
                    <a:lnTo>
                      <a:pt x="1444625" y="2765425"/>
                    </a:lnTo>
                    <a:cubicBezTo>
                      <a:pt x="1307851" y="2765425"/>
                      <a:pt x="1196974" y="2876302"/>
                      <a:pt x="1196974" y="3013076"/>
                    </a:cubicBezTo>
                    <a:cubicBezTo>
                      <a:pt x="1196974" y="3149850"/>
                      <a:pt x="1307851" y="3260727"/>
                      <a:pt x="1444625" y="3260727"/>
                    </a:cubicBezTo>
                    <a:lnTo>
                      <a:pt x="1468438" y="3255920"/>
                    </a:lnTo>
                    <a:lnTo>
                      <a:pt x="1468438" y="3886200"/>
                    </a:lnTo>
                    <a:lnTo>
                      <a:pt x="249238" y="3886200"/>
                    </a:lnTo>
                    <a:lnTo>
                      <a:pt x="249238" y="3247707"/>
                    </a:lnTo>
                    <a:lnTo>
                      <a:pt x="247651" y="3248027"/>
                    </a:lnTo>
                    <a:cubicBezTo>
                      <a:pt x="110877" y="3248027"/>
                      <a:pt x="0" y="3137150"/>
                      <a:pt x="0" y="3000376"/>
                    </a:cubicBezTo>
                    <a:cubicBezTo>
                      <a:pt x="0" y="2863602"/>
                      <a:pt x="110877" y="2752725"/>
                      <a:pt x="247651" y="2752725"/>
                    </a:cubicBezTo>
                    <a:lnTo>
                      <a:pt x="249238" y="2753046"/>
                    </a:lnTo>
                    <a:lnTo>
                      <a:pt x="249238" y="1403011"/>
                    </a:lnTo>
                    <a:lnTo>
                      <a:pt x="258762" y="1404934"/>
                    </a:lnTo>
                    <a:cubicBezTo>
                      <a:pt x="395536" y="1404934"/>
                      <a:pt x="506413" y="1294057"/>
                      <a:pt x="506413" y="1157283"/>
                    </a:cubicBezTo>
                    <a:cubicBezTo>
                      <a:pt x="506413" y="1020509"/>
                      <a:pt x="395536" y="909632"/>
                      <a:pt x="258762" y="909632"/>
                    </a:cubicBezTo>
                    <a:lnTo>
                      <a:pt x="249238" y="91155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" name="a4"/>
              <p:cNvSpPr/>
              <p:nvPr/>
            </p:nvSpPr>
            <p:spPr>
              <a:xfrm>
                <a:off x="6939852" y="2671763"/>
                <a:ext cx="1490664" cy="3886200"/>
              </a:xfrm>
              <a:custGeom>
                <a:avLst/>
                <a:gdLst>
                  <a:gd name="connsiteX0" fmla="*/ 271464 w 1490664"/>
                  <a:gd name="connsiteY0" fmla="*/ 0 h 3886200"/>
                  <a:gd name="connsiteX1" fmla="*/ 663905 w 1490664"/>
                  <a:gd name="connsiteY1" fmla="*/ 0 h 3886200"/>
                  <a:gd name="connsiteX2" fmla="*/ 661985 w 1490664"/>
                  <a:gd name="connsiteY2" fmla="*/ 19048 h 3886200"/>
                  <a:gd name="connsiteX3" fmla="*/ 909636 w 1490664"/>
                  <a:gd name="connsiteY3" fmla="*/ 266699 h 3886200"/>
                  <a:gd name="connsiteX4" fmla="*/ 1157287 w 1490664"/>
                  <a:gd name="connsiteY4" fmla="*/ 19048 h 3886200"/>
                  <a:gd name="connsiteX5" fmla="*/ 1155367 w 1490664"/>
                  <a:gd name="connsiteY5" fmla="*/ 0 h 3886200"/>
                  <a:gd name="connsiteX6" fmla="*/ 1490664 w 1490664"/>
                  <a:gd name="connsiteY6" fmla="*/ 0 h 3886200"/>
                  <a:gd name="connsiteX7" fmla="*/ 1490664 w 1490664"/>
                  <a:gd name="connsiteY7" fmla="*/ 3886200 h 3886200"/>
                  <a:gd name="connsiteX8" fmla="*/ 271464 w 1490664"/>
                  <a:gd name="connsiteY8" fmla="*/ 3886200 h 3886200"/>
                  <a:gd name="connsiteX9" fmla="*/ 271464 w 1490664"/>
                  <a:gd name="connsiteY9" fmla="*/ 3243220 h 3886200"/>
                  <a:gd name="connsiteX10" fmla="*/ 247651 w 1490664"/>
                  <a:gd name="connsiteY10" fmla="*/ 3248027 h 3886200"/>
                  <a:gd name="connsiteX11" fmla="*/ 0 w 1490664"/>
                  <a:gd name="connsiteY11" fmla="*/ 3000376 h 3886200"/>
                  <a:gd name="connsiteX12" fmla="*/ 247651 w 1490664"/>
                  <a:gd name="connsiteY12" fmla="*/ 2752725 h 3886200"/>
                  <a:gd name="connsiteX13" fmla="*/ 271464 w 1490664"/>
                  <a:gd name="connsiteY13" fmla="*/ 2757533 h 3886200"/>
                  <a:gd name="connsiteX14" fmla="*/ 271464 w 1490664"/>
                  <a:gd name="connsiteY14" fmla="*/ 1418267 h 3886200"/>
                  <a:gd name="connsiteX15" fmla="*/ 276222 w 1490664"/>
                  <a:gd name="connsiteY15" fmla="*/ 1419227 h 3886200"/>
                  <a:gd name="connsiteX16" fmla="*/ 523873 w 1490664"/>
                  <a:gd name="connsiteY16" fmla="*/ 1171576 h 3886200"/>
                  <a:gd name="connsiteX17" fmla="*/ 276222 w 1490664"/>
                  <a:gd name="connsiteY17" fmla="*/ 923925 h 3886200"/>
                  <a:gd name="connsiteX18" fmla="*/ 271464 w 1490664"/>
                  <a:gd name="connsiteY18" fmla="*/ 924886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90664" h="3886200">
                    <a:moveTo>
                      <a:pt x="271464" y="0"/>
                    </a:moveTo>
                    <a:lnTo>
                      <a:pt x="663905" y="0"/>
                    </a:lnTo>
                    <a:lnTo>
                      <a:pt x="661985" y="19048"/>
                    </a:lnTo>
                    <a:cubicBezTo>
                      <a:pt x="661985" y="155822"/>
                      <a:pt x="772862" y="266699"/>
                      <a:pt x="909636" y="266699"/>
                    </a:cubicBezTo>
                    <a:cubicBezTo>
                      <a:pt x="1046410" y="266699"/>
                      <a:pt x="1157287" y="155822"/>
                      <a:pt x="1157287" y="19048"/>
                    </a:cubicBezTo>
                    <a:lnTo>
                      <a:pt x="1155367" y="0"/>
                    </a:lnTo>
                    <a:lnTo>
                      <a:pt x="1490664" y="0"/>
                    </a:lnTo>
                    <a:lnTo>
                      <a:pt x="1490664" y="3886200"/>
                    </a:lnTo>
                    <a:lnTo>
                      <a:pt x="271464" y="3886200"/>
                    </a:lnTo>
                    <a:lnTo>
                      <a:pt x="271464" y="3243220"/>
                    </a:lnTo>
                    <a:lnTo>
                      <a:pt x="247651" y="3248027"/>
                    </a:lnTo>
                    <a:cubicBezTo>
                      <a:pt x="110877" y="3248027"/>
                      <a:pt x="0" y="3137150"/>
                      <a:pt x="0" y="3000376"/>
                    </a:cubicBezTo>
                    <a:cubicBezTo>
                      <a:pt x="0" y="2863602"/>
                      <a:pt x="110877" y="2752725"/>
                      <a:pt x="247651" y="2752725"/>
                    </a:cubicBezTo>
                    <a:lnTo>
                      <a:pt x="271464" y="2757533"/>
                    </a:lnTo>
                    <a:lnTo>
                      <a:pt x="271464" y="1418267"/>
                    </a:lnTo>
                    <a:lnTo>
                      <a:pt x="276222" y="1419227"/>
                    </a:lnTo>
                    <a:cubicBezTo>
                      <a:pt x="412996" y="1419227"/>
                      <a:pt x="523873" y="1308350"/>
                      <a:pt x="523873" y="1171576"/>
                    </a:cubicBezTo>
                    <a:cubicBezTo>
                      <a:pt x="523873" y="1034802"/>
                      <a:pt x="412996" y="923925"/>
                      <a:pt x="276222" y="923925"/>
                    </a:cubicBezTo>
                    <a:lnTo>
                      <a:pt x="271464" y="92488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570660" y="4109803"/>
              <a:ext cx="1297779" cy="83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</a:t>
              </a:r>
              <a:endParaRPr lang="vi-VN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92602" y="776924"/>
            <a:ext cx="1314190" cy="650883"/>
            <a:chOff x="168601" y="776923"/>
            <a:chExt cx="1314190" cy="650883"/>
          </a:xfrm>
        </p:grpSpPr>
        <p:sp>
          <p:nvSpPr>
            <p:cNvPr id="29" name="a6"/>
            <p:cNvSpPr/>
            <p:nvPr/>
          </p:nvSpPr>
          <p:spPr>
            <a:xfrm rot="16200000">
              <a:off x="500254" y="445270"/>
              <a:ext cx="650883" cy="1314190"/>
            </a:xfrm>
            <a:custGeom>
              <a:avLst/>
              <a:gdLst>
                <a:gd name="connsiteX0" fmla="*/ 1466853 w 1466853"/>
                <a:gd name="connsiteY0" fmla="*/ 1121100 h 2864643"/>
                <a:gd name="connsiteX1" fmla="*/ 1219202 w 1466853"/>
                <a:gd name="connsiteY1" fmla="*/ 1368751 h 2864643"/>
                <a:gd name="connsiteX2" fmla="*/ 1219200 w 1466853"/>
                <a:gd name="connsiteY2" fmla="*/ 1368751 h 2864643"/>
                <a:gd name="connsiteX3" fmla="*/ 1219200 w 1466853"/>
                <a:gd name="connsiteY3" fmla="*/ 2628904 h 2864643"/>
                <a:gd name="connsiteX4" fmla="*/ 955585 w 1466853"/>
                <a:gd name="connsiteY4" fmla="*/ 2628904 h 2864643"/>
                <a:gd name="connsiteX5" fmla="*/ 951754 w 1466853"/>
                <a:gd name="connsiteY5" fmla="*/ 2666902 h 2864643"/>
                <a:gd name="connsiteX6" fmla="*/ 709135 w 1466853"/>
                <a:gd name="connsiteY6" fmla="*/ 2864643 h 2864643"/>
                <a:gd name="connsiteX7" fmla="*/ 466515 w 1466853"/>
                <a:gd name="connsiteY7" fmla="*/ 2666902 h 2864643"/>
                <a:gd name="connsiteX8" fmla="*/ 462684 w 1466853"/>
                <a:gd name="connsiteY8" fmla="*/ 2628904 h 2864643"/>
                <a:gd name="connsiteX9" fmla="*/ 0 w 1466853"/>
                <a:gd name="connsiteY9" fmla="*/ 2628904 h 2864643"/>
                <a:gd name="connsiteX10" fmla="*/ 0 w 1466853"/>
                <a:gd name="connsiteY10" fmla="*/ 2006965 h 2864643"/>
                <a:gd name="connsiteX11" fmla="*/ 25712 w 1466853"/>
                <a:gd name="connsiteY11" fmla="*/ 2012156 h 2864643"/>
                <a:gd name="connsiteX12" fmla="*/ 273363 w 1466853"/>
                <a:gd name="connsiteY12" fmla="*/ 1764505 h 2864643"/>
                <a:gd name="connsiteX13" fmla="*/ 25712 w 1466853"/>
                <a:gd name="connsiteY13" fmla="*/ 1516854 h 2864643"/>
                <a:gd name="connsiteX14" fmla="*/ 0 w 1466853"/>
                <a:gd name="connsiteY14" fmla="*/ 1522045 h 2864643"/>
                <a:gd name="connsiteX15" fmla="*/ 0 w 1466853"/>
                <a:gd name="connsiteY15" fmla="*/ 803648 h 2864643"/>
                <a:gd name="connsiteX16" fmla="*/ 11909 w 1466853"/>
                <a:gd name="connsiteY16" fmla="*/ 806052 h 2864643"/>
                <a:gd name="connsiteX17" fmla="*/ 259560 w 1466853"/>
                <a:gd name="connsiteY17" fmla="*/ 558401 h 2864643"/>
                <a:gd name="connsiteX18" fmla="*/ 11909 w 1466853"/>
                <a:gd name="connsiteY18" fmla="*/ 310750 h 2864643"/>
                <a:gd name="connsiteX19" fmla="*/ 0 w 1466853"/>
                <a:gd name="connsiteY19" fmla="*/ 313154 h 2864643"/>
                <a:gd name="connsiteX20" fmla="*/ 0 w 1466853"/>
                <a:gd name="connsiteY20" fmla="*/ 0 h 2864643"/>
                <a:gd name="connsiteX21" fmla="*/ 1219200 w 1466853"/>
                <a:gd name="connsiteY21" fmla="*/ 0 h 2864643"/>
                <a:gd name="connsiteX22" fmla="*/ 1219200 w 1466853"/>
                <a:gd name="connsiteY22" fmla="*/ 873450 h 2864643"/>
                <a:gd name="connsiteX23" fmla="*/ 1219202 w 1466853"/>
                <a:gd name="connsiteY23" fmla="*/ 873449 h 2864643"/>
                <a:gd name="connsiteX24" fmla="*/ 1466853 w 1466853"/>
                <a:gd name="connsiteY24" fmla="*/ 1121100 h 28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853" h="2864643">
                  <a:moveTo>
                    <a:pt x="1466853" y="1121100"/>
                  </a:moveTo>
                  <a:cubicBezTo>
                    <a:pt x="1466853" y="1257874"/>
                    <a:pt x="1355976" y="1368751"/>
                    <a:pt x="1219202" y="1368751"/>
                  </a:cubicBezTo>
                  <a:lnTo>
                    <a:pt x="1219200" y="1368751"/>
                  </a:lnTo>
                  <a:lnTo>
                    <a:pt x="1219200" y="2628904"/>
                  </a:lnTo>
                  <a:lnTo>
                    <a:pt x="955585" y="2628904"/>
                  </a:lnTo>
                  <a:lnTo>
                    <a:pt x="951754" y="2666902"/>
                  </a:lnTo>
                  <a:cubicBezTo>
                    <a:pt x="928662" y="2779753"/>
                    <a:pt x="828812" y="2864643"/>
                    <a:pt x="709135" y="2864643"/>
                  </a:cubicBezTo>
                  <a:cubicBezTo>
                    <a:pt x="589457" y="2864643"/>
                    <a:pt x="489607" y="2779753"/>
                    <a:pt x="466515" y="2666902"/>
                  </a:cubicBezTo>
                  <a:lnTo>
                    <a:pt x="462684" y="2628904"/>
                  </a:lnTo>
                  <a:lnTo>
                    <a:pt x="0" y="2628904"/>
                  </a:lnTo>
                  <a:lnTo>
                    <a:pt x="0" y="2006965"/>
                  </a:lnTo>
                  <a:lnTo>
                    <a:pt x="25712" y="2012156"/>
                  </a:lnTo>
                  <a:cubicBezTo>
                    <a:pt x="162486" y="2012156"/>
                    <a:pt x="273363" y="1901279"/>
                    <a:pt x="273363" y="1764505"/>
                  </a:cubicBezTo>
                  <a:cubicBezTo>
                    <a:pt x="273363" y="1627731"/>
                    <a:pt x="162486" y="1516854"/>
                    <a:pt x="25712" y="1516854"/>
                  </a:cubicBezTo>
                  <a:lnTo>
                    <a:pt x="0" y="1522045"/>
                  </a:lnTo>
                  <a:lnTo>
                    <a:pt x="0" y="803648"/>
                  </a:lnTo>
                  <a:lnTo>
                    <a:pt x="11909" y="806052"/>
                  </a:lnTo>
                  <a:cubicBezTo>
                    <a:pt x="148683" y="806052"/>
                    <a:pt x="259560" y="695175"/>
                    <a:pt x="259560" y="558401"/>
                  </a:cubicBezTo>
                  <a:cubicBezTo>
                    <a:pt x="259560" y="421627"/>
                    <a:pt x="148683" y="310750"/>
                    <a:pt x="11909" y="310750"/>
                  </a:cubicBezTo>
                  <a:lnTo>
                    <a:pt x="0" y="313154"/>
                  </a:lnTo>
                  <a:lnTo>
                    <a:pt x="0" y="0"/>
                  </a:lnTo>
                  <a:lnTo>
                    <a:pt x="1219200" y="0"/>
                  </a:lnTo>
                  <a:lnTo>
                    <a:pt x="1219200" y="873450"/>
                  </a:lnTo>
                  <a:lnTo>
                    <a:pt x="1219202" y="873449"/>
                  </a:lnTo>
                  <a:cubicBezTo>
                    <a:pt x="1355976" y="873449"/>
                    <a:pt x="1466853" y="984326"/>
                    <a:pt x="1466853" y="1121100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1500" y="889000"/>
              <a:ext cx="36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3</a:t>
              </a:r>
              <a:endParaRPr lang="vi-VN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54955" y="889972"/>
            <a:ext cx="1031249" cy="657222"/>
            <a:chOff x="1330954" y="889972"/>
            <a:chExt cx="1031249" cy="657222"/>
          </a:xfrm>
        </p:grpSpPr>
        <p:sp>
          <p:nvSpPr>
            <p:cNvPr id="31" name="a8"/>
            <p:cNvSpPr/>
            <p:nvPr/>
          </p:nvSpPr>
          <p:spPr>
            <a:xfrm rot="16200000">
              <a:off x="1517968" y="702958"/>
              <a:ext cx="657222" cy="1031249"/>
            </a:xfrm>
            <a:custGeom>
              <a:avLst/>
              <a:gdLst>
                <a:gd name="connsiteX0" fmla="*/ 1481138 w 1481138"/>
                <a:gd name="connsiteY0" fmla="*/ 0 h 2247898"/>
                <a:gd name="connsiteX1" fmla="*/ 1481138 w 1481138"/>
                <a:gd name="connsiteY1" fmla="*/ 994939 h 2247898"/>
                <a:gd name="connsiteX2" fmla="*/ 1477335 w 1481138"/>
                <a:gd name="connsiteY2" fmla="*/ 994171 h 2247898"/>
                <a:gd name="connsiteX3" fmla="*/ 1229684 w 1481138"/>
                <a:gd name="connsiteY3" fmla="*/ 1241822 h 2247898"/>
                <a:gd name="connsiteX4" fmla="*/ 1477335 w 1481138"/>
                <a:gd name="connsiteY4" fmla="*/ 1489473 h 2247898"/>
                <a:gd name="connsiteX5" fmla="*/ 1481138 w 1481138"/>
                <a:gd name="connsiteY5" fmla="*/ 1488705 h 2247898"/>
                <a:gd name="connsiteX6" fmla="*/ 1481138 w 1481138"/>
                <a:gd name="connsiteY6" fmla="*/ 2247898 h 2247898"/>
                <a:gd name="connsiteX7" fmla="*/ 271463 w 1481138"/>
                <a:gd name="connsiteY7" fmla="*/ 2247898 h 2247898"/>
                <a:gd name="connsiteX8" fmla="*/ 271463 w 1481138"/>
                <a:gd name="connsiteY8" fmla="*/ 1907339 h 2247898"/>
                <a:gd name="connsiteX9" fmla="*/ 247651 w 1481138"/>
                <a:gd name="connsiteY9" fmla="*/ 1912147 h 2247898"/>
                <a:gd name="connsiteX10" fmla="*/ 0 w 1481138"/>
                <a:gd name="connsiteY10" fmla="*/ 1664496 h 2247898"/>
                <a:gd name="connsiteX11" fmla="*/ 247651 w 1481138"/>
                <a:gd name="connsiteY11" fmla="*/ 1416845 h 2247898"/>
                <a:gd name="connsiteX12" fmla="*/ 271463 w 1481138"/>
                <a:gd name="connsiteY12" fmla="*/ 1421652 h 2247898"/>
                <a:gd name="connsiteX13" fmla="*/ 271463 w 1481138"/>
                <a:gd name="connsiteY13" fmla="*/ 733379 h 2247898"/>
                <a:gd name="connsiteX14" fmla="*/ 198875 w 1481138"/>
                <a:gd name="connsiteY14" fmla="*/ 718725 h 2247898"/>
                <a:gd name="connsiteX15" fmla="*/ 47621 w 1481138"/>
                <a:gd name="connsiteY15" fmla="*/ 490535 h 2247898"/>
                <a:gd name="connsiteX16" fmla="*/ 198875 w 1481138"/>
                <a:gd name="connsiteY16" fmla="*/ 262346 h 2247898"/>
                <a:gd name="connsiteX17" fmla="*/ 271463 w 1481138"/>
                <a:gd name="connsiteY17" fmla="*/ 247691 h 2247898"/>
                <a:gd name="connsiteX18" fmla="*/ 271463 w 1481138"/>
                <a:gd name="connsiteY18" fmla="*/ 0 h 2247898"/>
                <a:gd name="connsiteX19" fmla="*/ 731284 w 1481138"/>
                <a:gd name="connsiteY19" fmla="*/ 0 h 2247898"/>
                <a:gd name="connsiteX20" fmla="*/ 731044 w 1481138"/>
                <a:gd name="connsiteY20" fmla="*/ 2389 h 2247898"/>
                <a:gd name="connsiteX21" fmla="*/ 978695 w 1481138"/>
                <a:gd name="connsiteY21" fmla="*/ 250040 h 2247898"/>
                <a:gd name="connsiteX22" fmla="*/ 1226346 w 1481138"/>
                <a:gd name="connsiteY22" fmla="*/ 2389 h 2247898"/>
                <a:gd name="connsiteX23" fmla="*/ 1226105 w 1481138"/>
                <a:gd name="connsiteY23" fmla="*/ 0 h 224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81138" h="2247898">
                  <a:moveTo>
                    <a:pt x="1481138" y="0"/>
                  </a:moveTo>
                  <a:lnTo>
                    <a:pt x="1481138" y="994939"/>
                  </a:lnTo>
                  <a:lnTo>
                    <a:pt x="1477335" y="994171"/>
                  </a:lnTo>
                  <a:cubicBezTo>
                    <a:pt x="1340561" y="994171"/>
                    <a:pt x="1229684" y="1105048"/>
                    <a:pt x="1229684" y="1241822"/>
                  </a:cubicBezTo>
                  <a:cubicBezTo>
                    <a:pt x="1229684" y="1378596"/>
                    <a:pt x="1340561" y="1489473"/>
                    <a:pt x="1477335" y="1489473"/>
                  </a:cubicBezTo>
                  <a:lnTo>
                    <a:pt x="1481138" y="1488705"/>
                  </a:lnTo>
                  <a:lnTo>
                    <a:pt x="1481138" y="2247898"/>
                  </a:lnTo>
                  <a:lnTo>
                    <a:pt x="271463" y="2247898"/>
                  </a:lnTo>
                  <a:lnTo>
                    <a:pt x="271463" y="1907339"/>
                  </a:lnTo>
                  <a:lnTo>
                    <a:pt x="247651" y="1912147"/>
                  </a:lnTo>
                  <a:cubicBezTo>
                    <a:pt x="110877" y="1912147"/>
                    <a:pt x="0" y="1801270"/>
                    <a:pt x="0" y="1664496"/>
                  </a:cubicBezTo>
                  <a:cubicBezTo>
                    <a:pt x="0" y="1527722"/>
                    <a:pt x="110877" y="1416845"/>
                    <a:pt x="247651" y="1416845"/>
                  </a:cubicBezTo>
                  <a:lnTo>
                    <a:pt x="271463" y="1421652"/>
                  </a:lnTo>
                  <a:lnTo>
                    <a:pt x="271463" y="733379"/>
                  </a:lnTo>
                  <a:lnTo>
                    <a:pt x="198875" y="718725"/>
                  </a:lnTo>
                  <a:cubicBezTo>
                    <a:pt x="109989" y="681129"/>
                    <a:pt x="47621" y="593116"/>
                    <a:pt x="47621" y="490535"/>
                  </a:cubicBezTo>
                  <a:cubicBezTo>
                    <a:pt x="47621" y="387955"/>
                    <a:pt x="109989" y="299941"/>
                    <a:pt x="198875" y="262346"/>
                  </a:cubicBezTo>
                  <a:lnTo>
                    <a:pt x="271463" y="247691"/>
                  </a:lnTo>
                  <a:lnTo>
                    <a:pt x="271463" y="0"/>
                  </a:lnTo>
                  <a:lnTo>
                    <a:pt x="731284" y="0"/>
                  </a:lnTo>
                  <a:lnTo>
                    <a:pt x="731044" y="2389"/>
                  </a:lnTo>
                  <a:cubicBezTo>
                    <a:pt x="731044" y="139163"/>
                    <a:pt x="841921" y="250040"/>
                    <a:pt x="978695" y="250040"/>
                  </a:cubicBezTo>
                  <a:cubicBezTo>
                    <a:pt x="1115469" y="250040"/>
                    <a:pt x="1226346" y="139163"/>
                    <a:pt x="1226346" y="2389"/>
                  </a:cubicBezTo>
                  <a:lnTo>
                    <a:pt x="12261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75142" y="1005198"/>
              <a:ext cx="36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4</a:t>
              </a:r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90291" y="334307"/>
            <a:ext cx="1139397" cy="657221"/>
            <a:chOff x="1266290" y="334306"/>
            <a:chExt cx="1139397" cy="657221"/>
          </a:xfrm>
        </p:grpSpPr>
        <p:sp>
          <p:nvSpPr>
            <p:cNvPr id="30" name="a7"/>
            <p:cNvSpPr/>
            <p:nvPr/>
          </p:nvSpPr>
          <p:spPr>
            <a:xfrm rot="16200000">
              <a:off x="1507378" y="93218"/>
              <a:ext cx="657221" cy="1139397"/>
            </a:xfrm>
            <a:custGeom>
              <a:avLst/>
              <a:gdLst>
                <a:gd name="connsiteX0" fmla="*/ 1481136 w 1481136"/>
                <a:gd name="connsiteY0" fmla="*/ 235738 h 2483637"/>
                <a:gd name="connsiteX1" fmla="*/ 1481136 w 1481136"/>
                <a:gd name="connsiteY1" fmla="*/ 2483637 h 2483637"/>
                <a:gd name="connsiteX2" fmla="*/ 261936 w 1481136"/>
                <a:gd name="connsiteY2" fmla="*/ 2483637 h 2483637"/>
                <a:gd name="connsiteX3" fmla="*/ 261936 w 1481136"/>
                <a:gd name="connsiteY3" fmla="*/ 1734233 h 2483637"/>
                <a:gd name="connsiteX4" fmla="*/ 247651 w 1481136"/>
                <a:gd name="connsiteY4" fmla="*/ 1737117 h 2483637"/>
                <a:gd name="connsiteX5" fmla="*/ 0 w 1481136"/>
                <a:gd name="connsiteY5" fmla="*/ 1489466 h 2483637"/>
                <a:gd name="connsiteX6" fmla="*/ 247651 w 1481136"/>
                <a:gd name="connsiteY6" fmla="*/ 1241815 h 2483637"/>
                <a:gd name="connsiteX7" fmla="*/ 261936 w 1481136"/>
                <a:gd name="connsiteY7" fmla="*/ 1244699 h 2483637"/>
                <a:gd name="connsiteX8" fmla="*/ 261936 w 1481136"/>
                <a:gd name="connsiteY8" fmla="*/ 235738 h 2483637"/>
                <a:gd name="connsiteX9" fmla="*/ 628655 w 1481136"/>
                <a:gd name="connsiteY9" fmla="*/ 235738 h 2483637"/>
                <a:gd name="connsiteX10" fmla="*/ 632485 w 1481136"/>
                <a:gd name="connsiteY10" fmla="*/ 197741 h 2483637"/>
                <a:gd name="connsiteX11" fmla="*/ 875105 w 1481136"/>
                <a:gd name="connsiteY11" fmla="*/ 0 h 2483637"/>
                <a:gd name="connsiteX12" fmla="*/ 1117724 w 1481136"/>
                <a:gd name="connsiteY12" fmla="*/ 197741 h 2483637"/>
                <a:gd name="connsiteX13" fmla="*/ 1121555 w 1481136"/>
                <a:gd name="connsiteY13" fmla="*/ 235738 h 24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136" h="2483637">
                  <a:moveTo>
                    <a:pt x="1481136" y="235738"/>
                  </a:moveTo>
                  <a:lnTo>
                    <a:pt x="1481136" y="2483637"/>
                  </a:lnTo>
                  <a:lnTo>
                    <a:pt x="261936" y="2483637"/>
                  </a:lnTo>
                  <a:lnTo>
                    <a:pt x="261936" y="1734233"/>
                  </a:lnTo>
                  <a:lnTo>
                    <a:pt x="247651" y="1737117"/>
                  </a:lnTo>
                  <a:cubicBezTo>
                    <a:pt x="110877" y="1737117"/>
                    <a:pt x="0" y="1626240"/>
                    <a:pt x="0" y="1489466"/>
                  </a:cubicBezTo>
                  <a:cubicBezTo>
                    <a:pt x="0" y="1352692"/>
                    <a:pt x="110877" y="1241815"/>
                    <a:pt x="247651" y="1241815"/>
                  </a:cubicBezTo>
                  <a:lnTo>
                    <a:pt x="261936" y="1244699"/>
                  </a:lnTo>
                  <a:lnTo>
                    <a:pt x="261936" y="235738"/>
                  </a:lnTo>
                  <a:lnTo>
                    <a:pt x="628655" y="235738"/>
                  </a:lnTo>
                  <a:lnTo>
                    <a:pt x="632485" y="197741"/>
                  </a:lnTo>
                  <a:cubicBezTo>
                    <a:pt x="655577" y="84890"/>
                    <a:pt x="755427" y="0"/>
                    <a:pt x="875105" y="0"/>
                  </a:cubicBezTo>
                  <a:cubicBezTo>
                    <a:pt x="994782" y="0"/>
                    <a:pt x="1094632" y="84890"/>
                    <a:pt x="1117724" y="197741"/>
                  </a:cubicBezTo>
                  <a:lnTo>
                    <a:pt x="1121555" y="235738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1006" y="401065"/>
              <a:ext cx="36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5</a:t>
              </a:r>
              <a:endParaRPr lang="vi-V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92601" y="335305"/>
            <a:ext cx="1211504" cy="540995"/>
            <a:chOff x="168601" y="335304"/>
            <a:chExt cx="1211504" cy="540995"/>
          </a:xfrm>
        </p:grpSpPr>
        <p:sp>
          <p:nvSpPr>
            <p:cNvPr id="33" name="a5"/>
            <p:cNvSpPr/>
            <p:nvPr/>
          </p:nvSpPr>
          <p:spPr>
            <a:xfrm rot="16200000">
              <a:off x="503855" y="50"/>
              <a:ext cx="540995" cy="1211504"/>
            </a:xfrm>
            <a:custGeom>
              <a:avLst/>
              <a:gdLst>
                <a:gd name="connsiteX0" fmla="*/ 1219200 w 1219200"/>
                <a:gd name="connsiteY0" fmla="*/ 0 h 2640811"/>
                <a:gd name="connsiteX1" fmla="*/ 1219200 w 1219200"/>
                <a:gd name="connsiteY1" fmla="*/ 2640811 h 2640811"/>
                <a:gd name="connsiteX2" fmla="*/ 869109 w 1219200"/>
                <a:gd name="connsiteY2" fmla="*/ 2640811 h 2640811"/>
                <a:gd name="connsiteX3" fmla="*/ 864125 w 1219200"/>
                <a:gd name="connsiteY3" fmla="*/ 2591369 h 2640811"/>
                <a:gd name="connsiteX4" fmla="*/ 621506 w 1219200"/>
                <a:gd name="connsiteY4" fmla="*/ 2393629 h 2640811"/>
                <a:gd name="connsiteX5" fmla="*/ 378886 w 1219200"/>
                <a:gd name="connsiteY5" fmla="*/ 2591369 h 2640811"/>
                <a:gd name="connsiteX6" fmla="*/ 373902 w 1219200"/>
                <a:gd name="connsiteY6" fmla="*/ 2640811 h 2640811"/>
                <a:gd name="connsiteX7" fmla="*/ 0 w 1219200"/>
                <a:gd name="connsiteY7" fmla="*/ 2640811 h 2640811"/>
                <a:gd name="connsiteX8" fmla="*/ 0 w 1219200"/>
                <a:gd name="connsiteY8" fmla="*/ 1383160 h 2640811"/>
                <a:gd name="connsiteX9" fmla="*/ 90750 w 1219200"/>
                <a:gd name="connsiteY9" fmla="*/ 1364838 h 2640811"/>
                <a:gd name="connsiteX10" fmla="*/ 204528 w 1219200"/>
                <a:gd name="connsiteY10" fmla="*/ 1271145 h 2640811"/>
                <a:gd name="connsiteX11" fmla="*/ 205210 w 1219200"/>
                <a:gd name="connsiteY11" fmla="*/ 1269888 h 2640811"/>
                <a:gd name="connsiteX12" fmla="*/ 217264 w 1219200"/>
                <a:gd name="connsiteY12" fmla="*/ 1255278 h 2640811"/>
                <a:gd name="connsiteX13" fmla="*/ 259559 w 1219200"/>
                <a:gd name="connsiteY13" fmla="*/ 1116814 h 2640811"/>
                <a:gd name="connsiteX14" fmla="*/ 11908 w 1219200"/>
                <a:gd name="connsiteY14" fmla="*/ 869163 h 2640811"/>
                <a:gd name="connsiteX15" fmla="*/ 3997 w 1219200"/>
                <a:gd name="connsiteY15" fmla="*/ 870760 h 2640811"/>
                <a:gd name="connsiteX16" fmla="*/ 0 w 1219200"/>
                <a:gd name="connsiteY16" fmla="*/ 869953 h 2640811"/>
                <a:gd name="connsiteX17" fmla="*/ 0 w 1219200"/>
                <a:gd name="connsiteY17" fmla="*/ 0 h 264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200" h="2640811">
                  <a:moveTo>
                    <a:pt x="1219200" y="0"/>
                  </a:moveTo>
                  <a:lnTo>
                    <a:pt x="1219200" y="2640811"/>
                  </a:lnTo>
                  <a:lnTo>
                    <a:pt x="869109" y="2640811"/>
                  </a:lnTo>
                  <a:lnTo>
                    <a:pt x="864125" y="2591369"/>
                  </a:lnTo>
                  <a:cubicBezTo>
                    <a:pt x="841033" y="2478519"/>
                    <a:pt x="741183" y="2393629"/>
                    <a:pt x="621506" y="2393629"/>
                  </a:cubicBezTo>
                  <a:cubicBezTo>
                    <a:pt x="501828" y="2393629"/>
                    <a:pt x="401978" y="2478519"/>
                    <a:pt x="378886" y="2591369"/>
                  </a:cubicBezTo>
                  <a:lnTo>
                    <a:pt x="373902" y="2640811"/>
                  </a:lnTo>
                  <a:lnTo>
                    <a:pt x="0" y="2640811"/>
                  </a:lnTo>
                  <a:lnTo>
                    <a:pt x="0" y="1383160"/>
                  </a:lnTo>
                  <a:lnTo>
                    <a:pt x="90750" y="1364838"/>
                  </a:lnTo>
                  <a:cubicBezTo>
                    <a:pt x="137158" y="1345209"/>
                    <a:pt x="176644" y="1312418"/>
                    <a:pt x="204528" y="1271145"/>
                  </a:cubicBezTo>
                  <a:lnTo>
                    <a:pt x="205210" y="1269888"/>
                  </a:lnTo>
                  <a:lnTo>
                    <a:pt x="217264" y="1255278"/>
                  </a:lnTo>
                  <a:cubicBezTo>
                    <a:pt x="243967" y="1215753"/>
                    <a:pt x="259559" y="1168104"/>
                    <a:pt x="259559" y="1116814"/>
                  </a:cubicBezTo>
                  <a:cubicBezTo>
                    <a:pt x="259559" y="980040"/>
                    <a:pt x="148682" y="869163"/>
                    <a:pt x="11908" y="869163"/>
                  </a:cubicBezTo>
                  <a:lnTo>
                    <a:pt x="3997" y="870760"/>
                  </a:lnTo>
                  <a:lnTo>
                    <a:pt x="0" y="869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1679" y="358214"/>
              <a:ext cx="36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6</a:t>
              </a:r>
              <a:endParaRPr lang="vi-VN"/>
            </a:p>
          </p:txBody>
        </p:sp>
      </p:grpSp>
      <p:pic>
        <p:nvPicPr>
          <p:cNvPr id="6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84" y="72842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9527" y="3223254"/>
            <a:ext cx="148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ÔNG LÀ AI?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67" name="TextBox 66">
            <a:hlinkClick r:id="rId28" action="ppaction://hlinksldjump"/>
          </p:cNvPr>
          <p:cNvSpPr txBox="1"/>
          <p:nvPr/>
        </p:nvSpPr>
        <p:spPr>
          <a:xfrm>
            <a:off x="1979445" y="-28088"/>
            <a:ext cx="148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PI – TA - GO</a:t>
            </a:r>
            <a:endParaRPr lang="vi-VN" b="1" dirty="0">
              <a:solidFill>
                <a:schemeClr val="accent5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2" name="TextBox1" r:id="rId2" imgW="914400" imgH="355680"/>
        </mc:Choice>
        <mc:Fallback>
          <p:control name="TextBox1" r:id="rId2" imgW="914400" imgH="3556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2463" y="4267200"/>
                  <a:ext cx="912812" cy="355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3" name="TextBox2" r:id="rId3" imgW="914400" imgH="355680"/>
        </mc:Choice>
        <mc:Fallback>
          <p:control name="TextBox2" r:id="rId3" imgW="914400" imgH="3556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2463" y="5310188"/>
                  <a:ext cx="912812" cy="355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642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59259E-6 L -0.09097 2.59259E-6 L -0.09097 -0.11227 L -0.18212 -0.11227 L -0.18212 -0.22431 L -0.27292 -0.22431 L -0.27292 -0.33635 L -0.36372 -0.33635 L -0.36372 -0.44838 L -0.45469 -0.44838 L -0.45469 -0.56042 L -0.54514 -0.56042 L -0.54514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4349 0.431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6782 C -0.01198 -0.04167 -0.05382 -0.0162 -0.06823 -0.0162 C -0.16076 -0.0162 -0.25573 -0.41991 -0.25573 -0.82292 C -0.25573 -0.61991 -0.3033 -0.41991 -0.34826 -0.41991 C -0.39583 -0.41991 -0.4408 -0.62269 -0.4408 -0.82292 C -0.4408 -0.72292 -0.46475 -0.61991 -0.48819 -0.61991 C -0.51198 -0.61991 -0.53576 -0.71991 -0.53576 -0.82292 C -0.53576 -0.77153 -0.54791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67118 0.315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4097 -4.81481E-6 L -0.04097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68091 0.3784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7639 C -0.0085 -0.04584 -0.02066 -0.01597 -0.02482 -0.01597 C -0.05138 -0.01597 -0.07882 -0.48866 -0.07882 -0.96135 C -0.07882 -0.72338 -0.09253 -0.48866 -0.10555 -0.48866 C -0.11927 -0.48866 -0.13229 -0.72685 -0.13229 -0.96135 C -0.13229 -0.84422 -0.13906 -0.72338 -0.146 -0.72338 C -0.15277 -0.72338 -0.15972 -0.84074 -0.15972 -0.96135 C -0.15972 -0.90093 -0.16302 -0.84422 -0.16649 -0.84422 C -0.16996 -0.84422 -0.17343 -0.9044 -0.17343 -0.96135 C -0.17343 -0.93056 -0.17517 -0.90093 -0.17673 -0.90093 C -0.17777 -0.90093 -0.1802 -0.93148 -0.1802 -0.96135 C -0.1802 -0.9463 -0.18107 -0.93056 -0.18194 -0.93056 C -0.18194 -0.92709 -0.18385 -0.94537 -0.18385 -0.96135 C -0.18385 -0.95324 -0.18385 -0.9463 -0.18472 -0.9463 C -0.18472 -0.94977 -0.18559 -0.95417 -0.18559 -0.96135 C -0.18559 -0.95764 -0.18559 -0.95324 -0.18559 -0.94977 C -0.18645 -0.94977 -0.18645 -0.95324 -0.18645 -0.95764 C -0.18732 -0.95764 -0.18732 -0.95417 -0.18732 -0.94977 C -0.18819 -0.94977 -0.18819 -0.95324 -0.18819 -0.95764 " pathEditMode="relative" rAng="0" ptsTypes="AAAAAAAAAAAAAAAAA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76424 0.3944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4144 C -0.00781 -0.02847 -0.03472 -0.01597 -0.04409 -0.01597 C -0.10364 -0.01597 -0.16493 -0.21458 -0.16493 -0.41296 C -0.16493 -0.3132 -0.19652 -0.21458 -0.22448 -0.21458 C -0.25521 -0.21458 -0.28385 -0.31458 -0.28385 -0.41296 C -0.28385 -0.36389 -0.2993 -0.3132 -0.31458 -0.3132 C -0.32986 -0.3132 -0.34514 -0.36227 -0.34514 -0.41296 C -0.34514 -0.38773 -0.35277 -0.36389 -0.36041 -0.36389 C -0.36823 -0.36389 -0.37587 -0.38912 -0.37587 -0.41296 C -0.37587 -0.40023 -0.37986 -0.38773 -0.3835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86945 0.2252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2396 -3.33333E-6 L 0.02396 -0.1412 L 0.0481 -0.1412 L 0.0481 -0.2824 L 0.07223 -0.2824 L 0.07223 -0.42338 L 0.09619 -0.42338 L 0.09619 -0.56481 L 0.12032 -0.56481 L 0.12032 -0.70555 L 0.14445 -0.70555 L 0.14445 -0.84652 L 0.16858 -0.84652 L 0.16858 -0.98773 " pathEditMode="relative" rAng="0" ptsTypes="AAAAAAAAAAAAAAA"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9757 0.0476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0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5751" y="96580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Tổng ba góc của một tam giác bằng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8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100°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120°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exagon 25">
            <a:hlinkClick r:id="rId9" action="ppaction://hlinksldjump"/>
          </p:cNvPr>
          <p:cNvSpPr/>
          <p:nvPr/>
        </p:nvSpPr>
        <p:spPr>
          <a:xfrm>
            <a:off x="1752603" y="83095"/>
            <a:ext cx="1034141" cy="46844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sp>
        <p:nvSpPr>
          <p:cNvPr id="27" name="Rounded Rectangle 2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25" y="8309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/>
          <p:nvPr/>
        </p:nvSpPr>
        <p:spPr>
          <a:xfrm>
            <a:off x="5604391" y="247068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5" y="1948452"/>
            <a:ext cx="5086602" cy="4758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23" y="1948452"/>
            <a:ext cx="5210251" cy="4758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29" y="1821036"/>
            <a:ext cx="5641367" cy="4901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061009" y="1818953"/>
            <a:ext cx="5743558" cy="24450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562" y="4277447"/>
            <a:ext cx="5743558" cy="2416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77429" y="662637"/>
            <a:ext cx="11224947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CÁCH TRANG TRÍ KHI LÓT GẠCH NỀN</a:t>
            </a:r>
          </a:p>
        </p:txBody>
      </p:sp>
    </p:spTree>
    <p:extLst>
      <p:ext uri="{BB962C8B-B14F-4D97-AF65-F5344CB8AC3E}">
        <p14:creationId xmlns:p14="http://schemas.microsoft.com/office/powerpoint/2010/main" val="25041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2349" y="77832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vuông ABC vuông tại A. Khi đó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752602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752602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=100°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=60°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exagon 26">
            <a:hlinkClick r:id="rId9" action="ppaction://hlinksldjump"/>
          </p:cNvPr>
          <p:cNvSpPr/>
          <p:nvPr/>
        </p:nvSpPr>
        <p:spPr>
          <a:xfrm>
            <a:off x="1752603" y="83095"/>
            <a:ext cx="1034141" cy="46844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25" y="8309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92350" y="816142"/>
                <a:ext cx="5613577" cy="261285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 nghiêng Pi-da ở I-ta-li-a nghiêng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5°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với phương thẳng đứng. Tính số đo góc ABC trên hình vẽ.</a:t>
                </a:r>
                <a:endParaRPr 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50" y="816142"/>
                <a:ext cx="5613577" cy="2612858"/>
              </a:xfrm>
              <a:prstGeom prst="rect">
                <a:avLst/>
              </a:prstGeom>
              <a:blipFill rotWithShape="0">
                <a:blip r:embed="rId5"/>
                <a:stretch>
                  <a:fillRect l="-1517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4858" y="40277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85°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4858" y="40277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8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80°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8" y="4027714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75°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4027714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3" descr="j01636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81" y="789736"/>
            <a:ext cx="1384153" cy="263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782" y="729042"/>
            <a:ext cx="1423219" cy="27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Hexagon 43">
            <a:hlinkClick r:id="rId12" action="ppaction://hlinksldjump"/>
          </p:cNvPr>
          <p:cNvSpPr/>
          <p:nvPr/>
        </p:nvSpPr>
        <p:spPr>
          <a:xfrm>
            <a:off x="1752603" y="83095"/>
            <a:ext cx="1034141" cy="46844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sp>
        <p:nvSpPr>
          <p:cNvPr id="27" name="Rounded Rectangle 2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6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25" y="8309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8658" y="768896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có ba góc bằng nhau. 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đo mỗi góc của tam giác bằng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82980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80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 flipH="1">
                <a:off x="6209166" y="3886017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886017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"/>
              <p:cNvSpPr/>
              <p:nvPr/>
            </p:nvSpPr>
            <p:spPr>
              <a:xfrm>
                <a:off x="1682980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2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80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>
            <a:hlinkClick r:id="rId9" action="ppaction://hlinksldjump"/>
          </p:cNvPr>
          <p:cNvSpPr/>
          <p:nvPr/>
        </p:nvSpPr>
        <p:spPr>
          <a:xfrm>
            <a:off x="1752603" y="83095"/>
            <a:ext cx="1034141" cy="46844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sp>
        <p:nvSpPr>
          <p:cNvPr id="27" name="Rounded Rectangle 2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25" y="8309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02958" y="848106"/>
                <a:ext cx="7469868" cy="27323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sz="2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>
                    <a:latin typeface="+mj-lt"/>
                  </a:rPr>
                  <a:t>vuông tại A. Khẳng định nào dưới đây </a:t>
                </a:r>
                <a:r>
                  <a:rPr lang="vi-VN" sz="2400" b="1">
                    <a:latin typeface="+mj-lt"/>
                  </a:rPr>
                  <a:t>sai</a:t>
                </a:r>
                <a:r>
                  <a:rPr lang="vi-VN" sz="2400">
                    <a:latin typeface="+mj-lt"/>
                  </a:rPr>
                  <a:t>: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958" y="848106"/>
                <a:ext cx="7469868" cy="27323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752602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514894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752602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398417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vi-VN">
                          <a:latin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5148942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exagon 26">
            <a:hlinkClick r:id="rId10" action="ppaction://hlinksldjump"/>
          </p:cNvPr>
          <p:cNvSpPr/>
          <p:nvPr/>
        </p:nvSpPr>
        <p:spPr>
          <a:xfrm>
            <a:off x="1752603" y="83095"/>
            <a:ext cx="1034141" cy="46844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sp>
        <p:nvSpPr>
          <p:cNvPr id="21" name="Rounded Rectangle 2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25" y="8309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5751" y="96580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hẳng định nào dưới đây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6183088" y="514894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D. Trong một tam giác vuông,</a:t>
            </a:r>
          </a:p>
          <a:p>
            <a:pPr algn="ctr"/>
            <a:r>
              <a:rPr lang="vi-VN"/>
              <a:t> hai góc nhọn bù nhau. </a:t>
            </a:r>
          </a:p>
        </p:txBody>
      </p:sp>
      <p:sp>
        <p:nvSpPr>
          <p:cNvPr id="14" name="B"/>
          <p:cNvSpPr/>
          <p:nvPr/>
        </p:nvSpPr>
        <p:spPr>
          <a:xfrm>
            <a:off x="1687288" y="514894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C. </a:t>
            </a:r>
            <a:r>
              <a:rPr lang="vi-VN"/>
              <a:t>Một tam giác có thể có ba góc nhọn. </a:t>
            </a:r>
          </a:p>
        </p:txBody>
      </p:sp>
      <p:sp>
        <p:nvSpPr>
          <p:cNvPr id="15" name="C"/>
          <p:cNvSpPr/>
          <p:nvPr/>
        </p:nvSpPr>
        <p:spPr>
          <a:xfrm flipH="1">
            <a:off x="6187395" y="398417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/>
              <a:t>B. Một tam giác có thể có nhiều nhất </a:t>
            </a:r>
          </a:p>
          <a:p>
            <a:pPr algn="ctr"/>
            <a:r>
              <a:rPr lang="vi-VN"/>
              <a:t>một góc vuông</a:t>
            </a:r>
          </a:p>
        </p:txBody>
      </p:sp>
      <p:sp>
        <p:nvSpPr>
          <p:cNvPr id="16" name="D"/>
          <p:cNvSpPr/>
          <p:nvPr/>
        </p:nvSpPr>
        <p:spPr>
          <a:xfrm>
            <a:off x="1687288" y="398417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A. Một tam giác có thể có nhiều nhất</a:t>
            </a:r>
          </a:p>
          <a:p>
            <a:pPr algn="ctr"/>
            <a:r>
              <a:rPr lang="vi-VN"/>
              <a:t>một góc tù</a:t>
            </a:r>
          </a:p>
        </p:txBody>
      </p:sp>
      <p:sp>
        <p:nvSpPr>
          <p:cNvPr id="27" name="Hexagon 26">
            <a:hlinkClick r:id="rId5" action="ppaction://hlinksldjump"/>
          </p:cNvPr>
          <p:cNvSpPr/>
          <p:nvPr/>
        </p:nvSpPr>
        <p:spPr>
          <a:xfrm>
            <a:off x="1752603" y="83095"/>
            <a:ext cx="1034141" cy="46844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sp>
        <p:nvSpPr>
          <p:cNvPr id="26" name="Rounded Rectangle 2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9324" y="21168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25" y="83096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99321" y="173082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CF83AA2B-14E6-C246-0D57-92FD39E8E020}"/>
              </a:ext>
            </a:extLst>
          </p:cNvPr>
          <p:cNvSpPr txBox="1"/>
          <p:nvPr/>
        </p:nvSpPr>
        <p:spPr>
          <a:xfrm>
            <a:off x="152400" y="117929"/>
            <a:ext cx="8572534" cy="892546"/>
          </a:xfrm>
          <a:prstGeom prst="rect">
            <a:avLst/>
          </a:prstGeom>
          <a:noFill/>
        </p:spPr>
        <p:txBody>
          <a:bodyPr wrap="square" lIns="60954" tIns="30477" rIns="60954" bIns="30477">
            <a:spAutoFit/>
          </a:bodyPr>
          <a:lstStyle/>
          <a:p>
            <a:pPr algn="just"/>
            <a:r>
              <a:rPr lang="en-US" sz="27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 (</a:t>
            </a:r>
            <a:r>
              <a:rPr lang="en-US" sz="27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/62)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4.7 tam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tamgiác</a:t>
            </a:r>
            <a:r>
              <a:rPr lang="en-US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nhọn,vuông,tù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Hình ảnh 2">
            <a:extLst>
              <a:ext uri="{FF2B5EF4-FFF2-40B4-BE49-F238E27FC236}">
                <a16:creationId xmlns="" xmlns:a16="http://schemas.microsoft.com/office/drawing/2014/main" id="{EE40D537-832F-8D2B-E9DB-C6535882C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817" y="928769"/>
            <a:ext cx="11882183" cy="27364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A7A7C94-709B-49B7-B654-29003F20F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353" y="-5208"/>
            <a:ext cx="1811056" cy="12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68CF8A29-C9E9-41CE-985C-C64D957AFDC9}"/>
                  </a:ext>
                </a:extLst>
              </p:cNvPr>
              <p:cNvSpPr txBox="1"/>
              <p:nvPr/>
            </p:nvSpPr>
            <p:spPr>
              <a:xfrm>
                <a:off x="143163" y="3579909"/>
                <a:ext cx="3971637" cy="2710315"/>
              </a:xfrm>
              <a:prstGeom prst="rect">
                <a:avLst/>
              </a:prstGeom>
              <a:noFill/>
            </p:spPr>
            <p:txBody>
              <a:bodyPr wrap="square" lIns="60954" tIns="30477" rIns="60954" bIns="30477" rtlCol="0">
                <a:spAutoFit/>
              </a:bodyPr>
              <a:lstStyle/>
              <a:p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1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04770" indent="-30477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CF8A29-C9E9-41CE-985C-C64D957AF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3" y="3579909"/>
                <a:ext cx="3971637" cy="2710315"/>
              </a:xfrm>
              <a:prstGeom prst="rect">
                <a:avLst/>
              </a:prstGeom>
              <a:blipFill rotWithShape="1">
                <a:blip r:embed="rId5"/>
                <a:stretch>
                  <a:fillRect l="-2607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5E414DD-BAC7-4069-B8B7-8A166AC5FFBA}"/>
              </a:ext>
            </a:extLst>
          </p:cNvPr>
          <p:cNvCxnSpPr/>
          <p:nvPr/>
        </p:nvCxnSpPr>
        <p:spPr>
          <a:xfrm>
            <a:off x="13766800" y="4343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5AE49C8-141E-4B48-BE21-89C06094BD33}"/>
              </a:ext>
            </a:extLst>
          </p:cNvPr>
          <p:cNvCxnSpPr/>
          <p:nvPr/>
        </p:nvCxnSpPr>
        <p:spPr>
          <a:xfrm>
            <a:off x="3962400" y="1201236"/>
            <a:ext cx="0" cy="5656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2572A39-272E-401B-9D61-1E6F94562E58}"/>
              </a:ext>
            </a:extLst>
          </p:cNvPr>
          <p:cNvCxnSpPr/>
          <p:nvPr/>
        </p:nvCxnSpPr>
        <p:spPr>
          <a:xfrm>
            <a:off x="7975600" y="1201235"/>
            <a:ext cx="0" cy="5656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962AA22B-01FA-4A7C-A444-14C84C1C2FE3}"/>
              </a:ext>
            </a:extLst>
          </p:cNvPr>
          <p:cNvSpPr/>
          <p:nvPr/>
        </p:nvSpPr>
        <p:spPr>
          <a:xfrm>
            <a:off x="1828800" y="5807928"/>
            <a:ext cx="392042" cy="4719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5650BC0-232B-46B9-A5AE-50066C88DE9D}"/>
                  </a:ext>
                </a:extLst>
              </p:cNvPr>
              <p:cNvSpPr txBox="1"/>
              <p:nvPr/>
            </p:nvSpPr>
            <p:spPr>
              <a:xfrm>
                <a:off x="74815" y="6279852"/>
                <a:ext cx="4578918" cy="477048"/>
              </a:xfrm>
              <a:prstGeom prst="rect">
                <a:avLst/>
              </a:prstGeom>
              <a:noFill/>
            </p:spPr>
            <p:txBody>
              <a:bodyPr wrap="square" lIns="60954" tIns="30477" rIns="60954" bIns="30477">
                <a:spAutoFit/>
              </a:bodyPr>
              <a:lstStyle/>
              <a:p>
                <a:r>
                  <a:rPr lang="vi-VN" sz="2700" dirty="0" smtClean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dirty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700" b="0" i="0" dirty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700" b="0" i="0" dirty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7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</a:t>
                </a:r>
                <a:r>
                  <a:rPr lang="vi-VN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650BC0-232B-46B9-A5AE-50066C88D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5" y="6279852"/>
                <a:ext cx="4578918" cy="477048"/>
              </a:xfrm>
              <a:prstGeom prst="rect">
                <a:avLst/>
              </a:prstGeom>
              <a:blipFill rotWithShape="1">
                <a:blip r:embed="rId6"/>
                <a:stretch>
                  <a:fillRect t="-14103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7D15489E-8CFB-49C7-B0DF-2A72F24DA8C9}"/>
                  </a:ext>
                </a:extLst>
              </p:cNvPr>
              <p:cNvSpPr txBox="1"/>
              <p:nvPr/>
            </p:nvSpPr>
            <p:spPr>
              <a:xfrm>
                <a:off x="4110182" y="3646049"/>
                <a:ext cx="3971637" cy="2738485"/>
              </a:xfrm>
              <a:prstGeom prst="rect">
                <a:avLst/>
              </a:prstGeom>
              <a:noFill/>
            </p:spPr>
            <p:txBody>
              <a:bodyPr wrap="square" lIns="60954" tIns="30477" rIns="60954" bIns="30477" rtlCol="0">
                <a:spAutoFit/>
              </a:bodyPr>
              <a:lstStyle/>
              <a:p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 </a:t>
                </a:r>
                <a:r>
                  <a:rPr lang="en-US" sz="21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04770" indent="-30477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55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118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62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15489E-8CFB-49C7-B0DF-2A72F24D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82" y="3646049"/>
                <a:ext cx="3971637" cy="2738485"/>
              </a:xfrm>
              <a:prstGeom prst="rect">
                <a:avLst/>
              </a:prstGeom>
              <a:blipFill rotWithShape="1">
                <a:blip r:embed="rId7"/>
                <a:stretch>
                  <a:fillRect l="-2607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22108B28-6BFC-43CA-B978-BAF417B1E476}"/>
              </a:ext>
            </a:extLst>
          </p:cNvPr>
          <p:cNvSpPr/>
          <p:nvPr/>
        </p:nvSpPr>
        <p:spPr>
          <a:xfrm>
            <a:off x="5828147" y="5824350"/>
            <a:ext cx="457200" cy="4851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C12894F5-3817-46D9-AC56-B44D4439C17B}"/>
                  </a:ext>
                </a:extLst>
              </p:cNvPr>
              <p:cNvSpPr txBox="1"/>
              <p:nvPr/>
            </p:nvSpPr>
            <p:spPr>
              <a:xfrm>
                <a:off x="4101869" y="6279852"/>
                <a:ext cx="5178089" cy="477048"/>
              </a:xfrm>
              <a:prstGeom prst="rect">
                <a:avLst/>
              </a:prstGeom>
              <a:noFill/>
            </p:spPr>
            <p:txBody>
              <a:bodyPr wrap="square" lIns="60954" tIns="30477" rIns="60954" bIns="30477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700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700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𝑐𝐷𝐸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nhọn</a:t>
                </a:r>
                <a:r>
                  <a:rPr lang="vi-VN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2894F5-3817-46D9-AC56-B44D4439C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69" y="6279852"/>
                <a:ext cx="5178089" cy="477048"/>
              </a:xfrm>
              <a:prstGeom prst="rect">
                <a:avLst/>
              </a:prstGeom>
              <a:blipFill rotWithShape="1">
                <a:blip r:embed="rId8"/>
                <a:stretch>
                  <a:fillRect t="-14103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3A79A1F-C21B-4ACB-BD56-9B2DA98A254C}"/>
                  </a:ext>
                </a:extLst>
              </p:cNvPr>
              <p:cNvSpPr txBox="1"/>
              <p:nvPr/>
            </p:nvSpPr>
            <p:spPr>
              <a:xfrm>
                <a:off x="8386126" y="3608478"/>
                <a:ext cx="3971637" cy="2738485"/>
              </a:xfrm>
              <a:prstGeom prst="rect">
                <a:avLst/>
              </a:prstGeom>
              <a:noFill/>
            </p:spPr>
            <p:txBody>
              <a:bodyPr wrap="square" lIns="60954" tIns="30477" rIns="60954" bIns="30477" rtlCol="0">
                <a:spAutoFit/>
              </a:bodyPr>
              <a:lstStyle/>
              <a:p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MNP </a:t>
                </a:r>
                <a:r>
                  <a:rPr lang="en-US" sz="21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04770" indent="-30477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A79A1F-C21B-4ACB-BD56-9B2DA98A2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126" y="3608478"/>
                <a:ext cx="3971637" cy="2738485"/>
              </a:xfrm>
              <a:prstGeom prst="rect">
                <a:avLst/>
              </a:prstGeom>
              <a:blipFill rotWithShape="1">
                <a:blip r:embed="rId9"/>
                <a:stretch>
                  <a:fillRect l="-2765" t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Down 24">
            <a:extLst>
              <a:ext uri="{FF2B5EF4-FFF2-40B4-BE49-F238E27FC236}">
                <a16:creationId xmlns="" xmlns:a16="http://schemas.microsoft.com/office/drawing/2014/main" id="{AB506F76-3FD6-4C57-9C5D-04A884C7FC7C}"/>
              </a:ext>
            </a:extLst>
          </p:cNvPr>
          <p:cNvSpPr/>
          <p:nvPr/>
        </p:nvSpPr>
        <p:spPr>
          <a:xfrm>
            <a:off x="9977170" y="5834308"/>
            <a:ext cx="457200" cy="4719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2B94A60C-B32A-4B09-B098-7C63388CFDFA}"/>
                  </a:ext>
                </a:extLst>
              </p:cNvPr>
              <p:cNvSpPr txBox="1"/>
              <p:nvPr/>
            </p:nvSpPr>
            <p:spPr>
              <a:xfrm>
                <a:off x="8354723" y="6306233"/>
                <a:ext cx="3204413" cy="477048"/>
              </a:xfrm>
              <a:prstGeom prst="rect">
                <a:avLst/>
              </a:prstGeom>
              <a:noFill/>
            </p:spPr>
            <p:txBody>
              <a:bodyPr wrap="square" lIns="60954" tIns="30477" rIns="60954" bIns="30477">
                <a:spAutoFit/>
              </a:bodyPr>
              <a:lstStyle/>
              <a:p>
                <a:r>
                  <a:rPr lang="vi-VN" sz="27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700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700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tù</a:t>
                </a:r>
                <a:r>
                  <a:rPr lang="vi-VN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94A60C-B32A-4B09-B098-7C63388CF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723" y="6306233"/>
                <a:ext cx="3204413" cy="477048"/>
              </a:xfrm>
              <a:prstGeom prst="rect">
                <a:avLst/>
              </a:prstGeom>
              <a:blipFill rotWithShape="1">
                <a:blip r:embed="rId10"/>
                <a:stretch>
                  <a:fillRect t="-13924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8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77" y="2875098"/>
            <a:ext cx="390525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14" y="3440248"/>
            <a:ext cx="2439988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0" y="3113222"/>
            <a:ext cx="26765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0" y="2802073"/>
            <a:ext cx="2316163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15" y="2236922"/>
            <a:ext cx="276701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77" y="2703648"/>
            <a:ext cx="3529012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15" y="665298"/>
            <a:ext cx="3306762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39" y="1762259"/>
            <a:ext cx="243205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577063"/>
            <a:ext cx="26516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070" y="2025602"/>
            <a:ext cx="9975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Phát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biểu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chứng</a:t>
            </a:r>
            <a:r>
              <a:rPr lang="en-US" sz="2800" dirty="0" smtClean="0">
                <a:solidFill>
                  <a:srgbClr val="FFFF00"/>
                </a:solidFill>
              </a:rPr>
              <a:t> minh </a:t>
            </a:r>
            <a:r>
              <a:rPr lang="en-US" sz="2800" dirty="0" err="1" smtClean="0">
                <a:solidFill>
                  <a:srgbClr val="FFFF00"/>
                </a:solidFill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lí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tổng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góc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một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,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70" y="2759697"/>
            <a:ext cx="711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:  </a:t>
            </a:r>
            <a:r>
              <a:rPr lang="en-US" sz="2800" dirty="0" err="1" smtClean="0">
                <a:solidFill>
                  <a:srgbClr val="FFFF00"/>
                </a:solidFill>
              </a:rPr>
              <a:t>tù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nhọn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vuông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0" y="3390762"/>
            <a:ext cx="6830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hai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góc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nhọn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vuông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070" y="4046389"/>
            <a:ext cx="545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góc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ngoài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tam </a:t>
            </a:r>
            <a:r>
              <a:rPr lang="en-US" sz="2800" dirty="0" err="1" smtClean="0">
                <a:solidFill>
                  <a:srgbClr val="FFFF00"/>
                </a:solidFill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</a:rPr>
              <a:t>,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1070" y="4699625"/>
            <a:ext cx="5159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Làm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</a:rPr>
              <a:t> 4.1 4.2; 4.3 </a:t>
            </a:r>
            <a:r>
              <a:rPr lang="en-US" sz="2800" dirty="0" err="1" smtClean="0">
                <a:solidFill>
                  <a:srgbClr val="FFFF00"/>
                </a:solidFill>
              </a:rPr>
              <a:t>sgk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8" descr="Hình ảnh suy nghĩ, suy ngẫm, suy tư về công việc cuộc sống | VFO.V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6425" y="2889365"/>
            <a:ext cx="2093297" cy="24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2EC47F-451D-4A60-912B-E5D14DD45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126071" cy="28193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F1A6778-BE04-4C89-B5FB-8BF23EB91D69}"/>
                  </a:ext>
                </a:extLst>
              </p:cNvPr>
              <p:cNvSpPr txBox="1"/>
              <p:nvPr/>
            </p:nvSpPr>
            <p:spPr>
              <a:xfrm>
                <a:off x="381001" y="177800"/>
                <a:ext cx="756919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 defTabSz="914309">
                  <a:lnSpc>
                    <a:spcPct val="150000"/>
                  </a:lnSpc>
                </a:pPr>
                <a:r>
                  <a:rPr 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sau. Tính </a:t>
                </a:r>
                <a14:m>
                  <m:oMath xmlns:m="http://schemas.openxmlformats.org/officeDocument/2006/math">
                    <m:r>
                      <a:rPr lang="vi-VN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3200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1A6778-BE04-4C89-B5FB-8BF23EB91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77800"/>
                <a:ext cx="7569199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3304" b="-20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5E664E-3D67-4814-86C6-63233FEC73EA}"/>
              </a:ext>
            </a:extLst>
          </p:cNvPr>
          <p:cNvSpPr txBox="1"/>
          <p:nvPr/>
        </p:nvSpPr>
        <p:spPr>
          <a:xfrm>
            <a:off x="2336114" y="4241800"/>
            <a:ext cx="3658971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</p:txBody>
      </p:sp>
    </p:spTree>
    <p:extLst>
      <p:ext uri="{BB962C8B-B14F-4D97-AF65-F5344CB8AC3E}">
        <p14:creationId xmlns:p14="http://schemas.microsoft.com/office/powerpoint/2010/main" val="12571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CB9136-830C-45BE-9BA9-C5F2088E9E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0015" y="1193800"/>
            <a:ext cx="5431971" cy="37028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8FCAC3-8C2A-4398-B208-3B1AA42DD315}"/>
              </a:ext>
            </a:extLst>
          </p:cNvPr>
          <p:cNvSpPr txBox="1"/>
          <p:nvPr/>
        </p:nvSpPr>
        <p:spPr>
          <a:xfrm>
            <a:off x="471715" y="178467"/>
            <a:ext cx="11303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309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ED55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F0A7E09-AAA3-480E-BA81-5AF9FB303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247906"/>
              </p:ext>
            </p:extLst>
          </p:nvPr>
        </p:nvGraphicFramePr>
        <p:xfrm>
          <a:off x="9042400" y="389476"/>
          <a:ext cx="2412161" cy="65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666662" imgH="181093" progId="Equation.DSMT4">
                  <p:embed/>
                </p:oleObj>
              </mc:Choice>
              <mc:Fallback>
                <p:oleObj name="Equation" r:id="rId4" imgW="666662" imgH="18109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2400" y="389476"/>
                        <a:ext cx="2412161" cy="65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740526-5639-49D2-8AE0-85B383FD1C41}"/>
              </a:ext>
            </a:extLst>
          </p:cNvPr>
          <p:cNvSpPr txBox="1"/>
          <p:nvPr/>
        </p:nvSpPr>
        <p:spPr>
          <a:xfrm>
            <a:off x="471715" y="5325646"/>
            <a:ext cx="9611402" cy="677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b="1" dirty="0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solidFill>
                  <a:srgbClr val="191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E1A1382-1ADE-47BF-BFBD-33300B0D3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3450"/>
              </p:ext>
            </p:extLst>
          </p:nvPr>
        </p:nvGraphicFramePr>
        <p:xfrm>
          <a:off x="8331200" y="5354762"/>
          <a:ext cx="2411942" cy="65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3618124" imgH="983127" progId="Equation.DSMT4">
                  <p:embed/>
                </p:oleObj>
              </mc:Choice>
              <mc:Fallback>
                <p:oleObj name="Equation" r:id="rId6" imgW="3618124" imgH="9831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31200" y="5354762"/>
                        <a:ext cx="2411942" cy="65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:a16="http://schemas.microsoft.com/office/drawing/2014/main" xmlns="" id="{862B559C-3E65-45F0-9F92-27270F4A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742" y="2774369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/>
          <p:cNvGrpSpPr/>
          <p:nvPr/>
        </p:nvGrpSpPr>
        <p:grpSpPr>
          <a:xfrm>
            <a:off x="6947443" y="-25664"/>
            <a:ext cx="2949857" cy="2022622"/>
            <a:chOff x="477529" y="2394060"/>
            <a:chExt cx="2949857" cy="2022622"/>
          </a:xfrm>
        </p:grpSpPr>
        <p:cxnSp>
          <p:nvCxnSpPr>
            <p:cNvPr id="162" name="Straight Connector 161"/>
            <p:cNvCxnSpPr/>
            <p:nvPr/>
          </p:nvCxnSpPr>
          <p:spPr>
            <a:xfrm flipV="1">
              <a:off x="494699" y="2617448"/>
              <a:ext cx="1757150" cy="1669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251850" y="2617448"/>
              <a:ext cx="1007357" cy="16463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77529" y="4263815"/>
              <a:ext cx="2770230" cy="117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Arc 164"/>
            <p:cNvSpPr/>
            <p:nvPr/>
          </p:nvSpPr>
          <p:spPr>
            <a:xfrm rot="8177883">
              <a:off x="1987226" y="2394060"/>
              <a:ext cx="489050" cy="571947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2741849" y="3820007"/>
              <a:ext cx="685537" cy="559280"/>
              <a:chOff x="7906046" y="4735391"/>
              <a:chExt cx="842468" cy="669042"/>
            </a:xfrm>
          </p:grpSpPr>
          <p:sp>
            <p:nvSpPr>
              <p:cNvPr id="171" name="Arc 170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/>
              <p:cNvCxnSpPr>
                <a:stCxn id="171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488976" y="3946121"/>
              <a:ext cx="517464" cy="470561"/>
              <a:chOff x="5120641" y="4867206"/>
              <a:chExt cx="635921" cy="562911"/>
            </a:xfrm>
          </p:grpSpPr>
          <p:sp>
            <p:nvSpPr>
              <p:cNvPr id="168" name="Arc 167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/>
        </p:nvGrpSpPr>
        <p:grpSpPr>
          <a:xfrm>
            <a:off x="3229690" y="3509123"/>
            <a:ext cx="2949857" cy="2022622"/>
            <a:chOff x="5106573" y="3010543"/>
            <a:chExt cx="3625130" cy="2419574"/>
          </a:xfrm>
        </p:grpSpPr>
        <p:cxnSp>
          <p:nvCxnSpPr>
            <p:cNvPr id="175" name="Straight Connector 174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Arc 177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84" name="Arc 183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81" name="Arc 180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6071603" y="3494304"/>
            <a:ext cx="2949857" cy="2022622"/>
            <a:chOff x="5106573" y="3010543"/>
            <a:chExt cx="3625130" cy="2419574"/>
          </a:xfrm>
        </p:grpSpPr>
        <p:cxnSp>
          <p:nvCxnSpPr>
            <p:cNvPr id="188" name="Straight Connector 187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Arc 190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197" name="Arc 196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/>
              <p:cNvCxnSpPr>
                <a:stCxn id="197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194" name="Arc 193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/>
          <p:cNvGrpSpPr/>
          <p:nvPr/>
        </p:nvGrpSpPr>
        <p:grpSpPr>
          <a:xfrm flipH="1" flipV="1">
            <a:off x="7703093" y="3597829"/>
            <a:ext cx="2949857" cy="2022622"/>
            <a:chOff x="5106573" y="3010543"/>
            <a:chExt cx="3625130" cy="2419574"/>
          </a:xfrm>
        </p:grpSpPr>
        <p:cxnSp>
          <p:nvCxnSpPr>
            <p:cNvPr id="201" name="Straight Connector 200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Arc 203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10" name="Arc 209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/>
              <p:cNvCxnSpPr>
                <a:stCxn id="210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07" name="Arc 206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 212"/>
          <p:cNvGrpSpPr/>
          <p:nvPr/>
        </p:nvGrpSpPr>
        <p:grpSpPr>
          <a:xfrm flipH="1" flipV="1">
            <a:off x="4865608" y="3610200"/>
            <a:ext cx="2949857" cy="2022622"/>
            <a:chOff x="5106573" y="3010543"/>
            <a:chExt cx="3625130" cy="2419574"/>
          </a:xfrm>
        </p:grpSpPr>
        <p:cxnSp>
          <p:nvCxnSpPr>
            <p:cNvPr id="214" name="Straight Connector 213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Arc 216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23" name="Arc 222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4" name="Straight Connector 223"/>
              <p:cNvCxnSpPr>
                <a:stCxn id="223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20" name="Arc 219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225"/>
          <p:cNvGrpSpPr/>
          <p:nvPr/>
        </p:nvGrpSpPr>
        <p:grpSpPr>
          <a:xfrm flipH="1" flipV="1">
            <a:off x="2021308" y="3614035"/>
            <a:ext cx="2949857" cy="2022622"/>
            <a:chOff x="5106573" y="3010543"/>
            <a:chExt cx="3625130" cy="2419574"/>
          </a:xfrm>
        </p:grpSpPr>
        <p:cxnSp>
          <p:nvCxnSpPr>
            <p:cNvPr id="227" name="Straight Connector 226"/>
            <p:cNvCxnSpPr/>
            <p:nvPr/>
          </p:nvCxnSpPr>
          <p:spPr>
            <a:xfrm flipV="1">
              <a:off x="5127674" y="3277772"/>
              <a:ext cx="2159392" cy="1997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287066" y="3277772"/>
              <a:ext cx="1237958" cy="196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5106573" y="5247249"/>
              <a:ext cx="3404383" cy="140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Arc 229"/>
            <p:cNvSpPr/>
            <p:nvPr/>
          </p:nvSpPr>
          <p:spPr>
            <a:xfrm rot="8177883">
              <a:off x="6961865" y="3010543"/>
              <a:ext cx="601002" cy="684195"/>
            </a:xfrm>
            <a:prstGeom prst="arc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7889235" y="4733170"/>
              <a:ext cx="842468" cy="669042"/>
              <a:chOff x="7906046" y="4735391"/>
              <a:chExt cx="842468" cy="669042"/>
            </a:xfrm>
          </p:grpSpPr>
          <p:sp>
            <p:nvSpPr>
              <p:cNvPr id="236" name="Arc 235"/>
              <p:cNvSpPr/>
              <p:nvPr/>
            </p:nvSpPr>
            <p:spPr>
              <a:xfrm rot="14771540">
                <a:off x="8000481" y="4656399"/>
                <a:ext cx="669042" cy="827025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>
                <a:stCxn id="236" idx="2"/>
              </p:cNvCxnSpPr>
              <p:nvPr/>
            </p:nvCxnSpPr>
            <p:spPr>
              <a:xfrm>
                <a:off x="8199967" y="4763856"/>
                <a:ext cx="310989" cy="48339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7906046" y="5240215"/>
                <a:ext cx="604910" cy="703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5120641" y="4867206"/>
              <a:ext cx="635921" cy="562911"/>
              <a:chOff x="5120641" y="4867206"/>
              <a:chExt cx="635921" cy="562911"/>
            </a:xfrm>
          </p:grpSpPr>
          <p:sp>
            <p:nvSpPr>
              <p:cNvPr id="233" name="Arc 232"/>
              <p:cNvSpPr/>
              <p:nvPr/>
            </p:nvSpPr>
            <p:spPr>
              <a:xfrm rot="1287693">
                <a:off x="5264192" y="4867433"/>
                <a:ext cx="492370" cy="562684"/>
              </a:xfrm>
              <a:prstGeom prst="arc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H="1">
                <a:off x="5162842" y="4867206"/>
                <a:ext cx="430525" cy="3800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5120641" y="5238848"/>
                <a:ext cx="632919" cy="618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0" name="TextBox 239"/>
          <p:cNvSpPr txBox="1"/>
          <p:nvPr/>
        </p:nvSpPr>
        <p:spPr>
          <a:xfrm>
            <a:off x="5824860" y="530376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999921" y="5315633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644297" y="528508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74943" y="2352255"/>
            <a:ext cx="11084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</a:rPr>
              <a:t>Người</a:t>
            </a:r>
            <a:r>
              <a:rPr lang="en-US" sz="2600" b="1" dirty="0" smtClean="0">
                <a:solidFill>
                  <a:srgbClr val="FFFF00"/>
                </a:solidFill>
              </a:rPr>
              <a:t> ta </a:t>
            </a:r>
            <a:r>
              <a:rPr lang="en-US" sz="2600" b="1" dirty="0" err="1" smtClean="0">
                <a:solidFill>
                  <a:srgbClr val="FFFF00"/>
                </a:solidFill>
              </a:rPr>
              <a:t>có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thể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xếp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các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viên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gạch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tam </a:t>
            </a:r>
            <a:r>
              <a:rPr lang="en-US" sz="2600" b="1" dirty="0" err="1" smtClean="0">
                <a:solidFill>
                  <a:srgbClr val="FFFF00"/>
                </a:solidFill>
              </a:rPr>
              <a:t>giác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giống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hệt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nhau</a:t>
            </a:r>
            <a:r>
              <a:rPr lang="en-US" sz="2600" b="1" dirty="0" smtClean="0">
                <a:solidFill>
                  <a:srgbClr val="FFFF00"/>
                </a:solidFill>
              </a:rPr>
              <a:t> ở </a:t>
            </a:r>
            <a:r>
              <a:rPr lang="en-US" sz="2600" b="1" dirty="0" err="1" smtClean="0">
                <a:solidFill>
                  <a:srgbClr val="FFFF00"/>
                </a:solidFill>
              </a:rPr>
              <a:t>trên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trang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trí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thành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sau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241137" y="604919"/>
            <a:ext cx="30535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FFFF00"/>
                </a:solidFill>
              </a:rPr>
              <a:t>Đ</a:t>
            </a:r>
            <a:r>
              <a:rPr lang="en-US" sz="2600" b="1" dirty="0" err="1" smtClean="0">
                <a:solidFill>
                  <a:srgbClr val="FFFF00"/>
                </a:solidFill>
              </a:rPr>
              <a:t>ây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là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viên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gạch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</a:rPr>
              <a:t> tam </a:t>
            </a:r>
            <a:r>
              <a:rPr lang="en-US" sz="2600" b="1" dirty="0" err="1" smtClean="0">
                <a:solidFill>
                  <a:srgbClr val="FFFF00"/>
                </a:solidFill>
              </a:rPr>
              <a:t>giác</a:t>
            </a:r>
            <a:endParaRPr lang="en-US" sz="2600" b="1" dirty="0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9049" y="516958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78770" y="51933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15981" y="521790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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9" name="Picture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848" y="10763"/>
            <a:ext cx="3019308" cy="21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ction Button: Beginning 2">
            <a:hlinkClick r:id="rId3" action="ppaction://hlinksldjump" highlightClick="1"/>
          </p:cNvPr>
          <p:cNvSpPr/>
          <p:nvPr/>
        </p:nvSpPr>
        <p:spPr>
          <a:xfrm>
            <a:off x="10818254" y="6168980"/>
            <a:ext cx="669701" cy="34170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354C8F6-6650-38FE-C90F-786D4E67A723}"/>
              </a:ext>
            </a:extLst>
          </p:cNvPr>
          <p:cNvSpPr txBox="1"/>
          <p:nvPr/>
        </p:nvSpPr>
        <p:spPr>
          <a:xfrm>
            <a:off x="136793" y="5543491"/>
            <a:ext cx="11547595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7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B,C?</a:t>
            </a:r>
          </a:p>
        </p:txBody>
      </p:sp>
    </p:spTree>
    <p:extLst>
      <p:ext uri="{BB962C8B-B14F-4D97-AF65-F5344CB8AC3E}">
        <p14:creationId xmlns:p14="http://schemas.microsoft.com/office/powerpoint/2010/main" val="16022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/>
      <p:bldP spid="242" grpId="0"/>
      <p:bldP spid="243" grpId="0"/>
      <p:bldP spid="245" grpId="0"/>
      <p:bldP spid="2" grpId="0"/>
      <p:bldP spid="87" grpId="0"/>
      <p:bldP spid="88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55571" y="1964633"/>
            <a:ext cx="3545561" cy="2523997"/>
            <a:chOff x="393408" y="3312038"/>
            <a:chExt cx="4607851" cy="3266598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85127" y="3850783"/>
              <a:ext cx="1089127" cy="22924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85127" y="6117465"/>
              <a:ext cx="4244450" cy="3863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674254" y="3850783"/>
              <a:ext cx="3129566" cy="22924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42209" y="3312038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3408" y="6116971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7895" y="6067533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89956" y="1063392"/>
            <a:ext cx="6764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8212" y="2174478"/>
            <a:ext cx="5670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3539" y="3226632"/>
            <a:ext cx="61831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8555" y="1679094"/>
            <a:ext cx="44859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805988" y="4972003"/>
                <a:ext cx="5563061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lu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ự đ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o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n</m:t>
                      </m:r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988" y="4972003"/>
                <a:ext cx="5563061" cy="5032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530906" y="2753357"/>
                <a:ext cx="3111814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906" y="2753357"/>
                <a:ext cx="3111814" cy="5032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xmlns="" id="{75401DA2-8F9A-5BC0-71AE-5B807129EF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1253" y="1309614"/>
            <a:ext cx="1458883" cy="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10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2" grpId="0"/>
      <p:bldP spid="24" grpId="0"/>
      <p:bldP spid="26" grpId="0"/>
      <p:bldP spid="27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8793" y="2130925"/>
            <a:ext cx="54520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93" y="3176287"/>
            <a:ext cx="11077044" cy="22193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641" y="5685494"/>
            <a:ext cx="2680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5786" y="5642935"/>
            <a:ext cx="3570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x+y+z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</a:t>
            </a:r>
            <a:r>
              <a:rPr lang="en-US" sz="26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xmlns="" id="{75401DA2-8F9A-5BC0-71AE-5B807129EF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1253" y="1309614"/>
            <a:ext cx="1458883" cy="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106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9143331" y="2487484"/>
            <a:ext cx="3682143" cy="48176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7600" y="1545883"/>
            <a:ext cx="3470009" cy="6136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955800"/>
            <a:ext cx="1221015" cy="12210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14200" y="1293952"/>
            <a:ext cx="74122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HĐ2</a:t>
            </a:r>
            <a:r>
              <a:rPr lang="vi-V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ra tính chất gì của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vi-V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737" y="520379"/>
            <a:ext cx="895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08431" y="1389644"/>
            <a:ext cx="3322246" cy="2376268"/>
            <a:chOff x="393408" y="3315429"/>
            <a:chExt cx="4716974" cy="339903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85127" y="3850783"/>
              <a:ext cx="1089127" cy="22924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85127" y="6117465"/>
              <a:ext cx="4244450" cy="386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674254" y="3850783"/>
              <a:ext cx="3129566" cy="22924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26697" y="3315429"/>
              <a:ext cx="471239" cy="59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408" y="6116971"/>
              <a:ext cx="456655" cy="59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7894" y="6067533"/>
              <a:ext cx="452488" cy="59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215276" y="1535705"/>
            <a:ext cx="0" cy="16636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85696" y="2318255"/>
            <a:ext cx="4494727" cy="492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07263" y="2491276"/>
            <a:ext cx="6286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263" y="1777077"/>
            <a:ext cx="6286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8424" y="1598498"/>
            <a:ext cx="12041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ABC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75151" y="2499711"/>
                <a:ext cx="2828467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51" y="2499711"/>
                <a:ext cx="2828467" cy="5059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90236" y="4649003"/>
            <a:ext cx="18582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Chứng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minh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9606" y="4697817"/>
            <a:ext cx="47821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Qua A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kẻ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đường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thẳng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xy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// BC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979737" y="1766538"/>
            <a:ext cx="3322246" cy="105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5055" y="1304873"/>
            <a:ext cx="24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1375" y="127251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9606" y="5095408"/>
            <a:ext cx="71640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So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sánh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B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với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BAx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;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C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vói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góc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CAy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93064" y="5670463"/>
                <a:ext cx="3749681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Tính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BAx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CAy</m:t>
                        </m:r>
                      </m:e>
                    </m:acc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64" y="5670463"/>
                <a:ext cx="3749681" cy="505844"/>
              </a:xfrm>
              <a:prstGeom prst="rect">
                <a:avLst/>
              </a:prstGeom>
              <a:blipFill rotWithShape="0">
                <a:blip r:embed="rId3"/>
                <a:stretch>
                  <a:fillRect l="-2439" t="-722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10398" y="6172941"/>
                <a:ext cx="329763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Suy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sz="26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ra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ebdings" panose="05030102010509060703" pitchFamily="18" charset="2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A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B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ebdings" panose="05030102010509060703" pitchFamily="18" charset="2"/>
                          </a:rPr>
                          <m:t>C</m:t>
                        </m:r>
                      </m:e>
                    </m:acc>
                    <m:r>
                      <a:rPr lang="en-US" sz="2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ebdings" panose="05030102010509060703" pitchFamily="18" charset="2"/>
                      </a:rPr>
                      <m:t>  </m:t>
                    </m:r>
                  </m:oMath>
                </a14:m>
                <a:endParaRPr lang="en-US" sz="26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98" y="6172941"/>
                <a:ext cx="3297634" cy="505844"/>
              </a:xfrm>
              <a:prstGeom prst="rect">
                <a:avLst/>
              </a:prstGeom>
              <a:blipFill rotWithShape="0">
                <a:blip r:embed="rId4"/>
                <a:stretch>
                  <a:fillRect l="-2773" t="-8434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eginning 2">
            <a:hlinkClick r:id="rId5" action="ppaction://hlinksldjump" highlightClick="1"/>
          </p:cNvPr>
          <p:cNvSpPr/>
          <p:nvPr/>
        </p:nvSpPr>
        <p:spPr>
          <a:xfrm>
            <a:off x="10856890" y="6292550"/>
            <a:ext cx="618186" cy="32719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554" y="616628"/>
            <a:ext cx="897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127" y="347977"/>
            <a:ext cx="18473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56352" y="1477066"/>
            <a:ext cx="3322246" cy="2376268"/>
            <a:chOff x="393408" y="3315429"/>
            <a:chExt cx="4716974" cy="339903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85127" y="3850783"/>
              <a:ext cx="1089127" cy="22924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85127" y="6117465"/>
              <a:ext cx="4244450" cy="386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674254" y="3850783"/>
              <a:ext cx="3129566" cy="22924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26697" y="3315429"/>
              <a:ext cx="471239" cy="59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408" y="6116971"/>
              <a:ext cx="456655" cy="59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7894" y="6067533"/>
              <a:ext cx="452488" cy="597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76682" y="2311494"/>
            <a:ext cx="18582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Chứng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minh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246006" y="1848181"/>
            <a:ext cx="3322246" cy="105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87148" y="139705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0393" y="1379028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3" name="Action Button: Beginning 2">
            <a:hlinkClick r:id="rId2" action="ppaction://hlinksldjump" highlightClick="1"/>
          </p:cNvPr>
          <p:cNvSpPr/>
          <p:nvPr/>
        </p:nvSpPr>
        <p:spPr>
          <a:xfrm>
            <a:off x="10856890" y="6292550"/>
            <a:ext cx="618186" cy="32719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2243" y="2803937"/>
                <a:ext cx="6951162" cy="309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 smtClean="0">
                    <a:solidFill>
                      <a:srgbClr val="FFFF00"/>
                    </a:solidFill>
                    <a:latin typeface="+mj-lt"/>
                  </a:rPr>
                  <a:t>Qua A kẻ đường thẳng xy song song BC</a:t>
                </a:r>
                <a:endParaRPr lang="en-US" sz="3200" dirty="0">
                  <a:solidFill>
                    <a:srgbClr val="FFFF00"/>
                  </a:solidFill>
                  <a:latin typeface="+mj-lt"/>
                </a:endParaRPr>
              </a:p>
              <a:p>
                <a:r>
                  <a:rPr lang="en-US" sz="3200" dirty="0" smtClean="0">
                    <a:solidFill>
                      <a:srgbClr val="FFFF00"/>
                    </a:solidFill>
                    <a:latin typeface="+mj-lt"/>
                  </a:rPr>
                  <a:t>      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+mj-lt"/>
                  </a:rPr>
                  <a:t>xy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en-US" sz="3200" dirty="0">
                    <a:solidFill>
                      <a:srgbClr val="FFFF00"/>
                    </a:solidFill>
                    <a:latin typeface="+mj-lt"/>
                  </a:rPr>
                  <a:t>// BC</a:t>
                </a:r>
                <a:r>
                  <a:rPr lang="vi-VN" sz="3200" dirty="0">
                    <a:solidFill>
                      <a:srgbClr val="FFFF00"/>
                    </a:solidFill>
                    <a:latin typeface="+mj-lt"/>
                  </a:rPr>
                  <a:t> 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vi-VN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vi-VN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FF00"/>
                  </a:solidFill>
                  <a:latin typeface="+mj-lt"/>
                </a:endParaRPr>
              </a:p>
              <a:p>
                <a:r>
                  <a:rPr lang="en-US" sz="3200" dirty="0" smtClean="0">
                    <a:solidFill>
                      <a:srgbClr val="FFFF00"/>
                    </a:solidFill>
                    <a:latin typeface="+mj-lt"/>
                  </a:rPr>
                  <a:t>      </a:t>
                </a:r>
                <a:r>
                  <a:rPr lang="vi-VN" sz="3200" dirty="0" smtClean="0">
                    <a:solidFill>
                      <a:srgbClr val="FFFF00"/>
                    </a:solidFill>
                    <a:latin typeface="+mj-lt"/>
                  </a:rPr>
                  <a:t>(</a:t>
                </a:r>
                <a:r>
                  <a:rPr lang="vi-VN" sz="3200" dirty="0">
                    <a:solidFill>
                      <a:srgbClr val="FFFF00"/>
                    </a:solidFill>
                    <a:latin typeface="+mj-lt"/>
                  </a:rPr>
                  <a:t>các cặp góc so le trong)</a:t>
                </a:r>
                <a:endParaRPr lang="en-US" sz="3200" dirty="0">
                  <a:solidFill>
                    <a:srgbClr val="FFFF00"/>
                  </a:solidFill>
                  <a:latin typeface="+mj-lt"/>
                </a:endParaRPr>
              </a:p>
              <a:p>
                <a:pPr/>
                <a:r>
                  <a:rPr lang="vi-VN" sz="3200" dirty="0">
                    <a:solidFill>
                      <a:srgbClr val="FFFF00"/>
                    </a:solidFill>
                    <a:latin typeface="+mj-lt"/>
                  </a:rPr>
                  <a:t>Do đó </a:t>
                </a:r>
                <a:br>
                  <a:rPr lang="vi-VN" sz="3200" dirty="0">
                    <a:solidFill>
                      <a:srgbClr val="FFFF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vi-VN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vi-VN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𝐵𝐴𝑥</m:t>
                          </m:r>
                        </m:e>
                      </m:acc>
                      <m:r>
                        <a:rPr lang="vi-VN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𝐶𝐴𝑦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  <a:latin typeface="+mj-lt"/>
                </a:endParaRPr>
              </a:p>
              <a:p>
                <a:r>
                  <a:rPr lang="vi-VN" sz="3200" dirty="0">
                    <a:solidFill>
                      <a:srgbClr val="FFFF00"/>
                    </a:solidFill>
                    <a:latin typeface="+mj-lt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vi-VN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43" y="2803937"/>
                <a:ext cx="6951162" cy="3096745"/>
              </a:xfrm>
              <a:prstGeom prst="rect">
                <a:avLst/>
              </a:prstGeom>
              <a:blipFill rotWithShape="1">
                <a:blip r:embed="rId3"/>
                <a:stretch>
                  <a:fillRect l="-2281" t="-2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1707</Words>
  <Application>Microsoft Office PowerPoint</Application>
  <PresentationFormat>Custom</PresentationFormat>
  <Paragraphs>421</Paragraphs>
  <Slides>29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93</cp:revision>
  <dcterms:created xsi:type="dcterms:W3CDTF">2022-10-13T07:04:04Z</dcterms:created>
  <dcterms:modified xsi:type="dcterms:W3CDTF">2024-10-23T14:24:03Z</dcterms:modified>
</cp:coreProperties>
</file>