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19"/>
  </p:notesMasterIdLst>
  <p:sldIdLst>
    <p:sldId id="464" r:id="rId2"/>
    <p:sldId id="457" r:id="rId3"/>
    <p:sldId id="456" r:id="rId4"/>
    <p:sldId id="293" r:id="rId5"/>
    <p:sldId id="259" r:id="rId6"/>
    <p:sldId id="460" r:id="rId7"/>
    <p:sldId id="273" r:id="rId8"/>
    <p:sldId id="261" r:id="rId9"/>
    <p:sldId id="274" r:id="rId10"/>
    <p:sldId id="458" r:id="rId11"/>
    <p:sldId id="276" r:id="rId12"/>
    <p:sldId id="275" r:id="rId13"/>
    <p:sldId id="277" r:id="rId14"/>
    <p:sldId id="459" r:id="rId15"/>
    <p:sldId id="296" r:id="rId16"/>
    <p:sldId id="461" r:id="rId17"/>
    <p:sldId id="266" r:id="rId18"/>
  </p:sldIdLst>
  <p:sldSz cx="18288000" cy="10287000"/>
  <p:notesSz cx="6858000" cy="9144000"/>
  <p:embeddedFontLst>
    <p:embeddedFont>
      <p:font typeface=".VnTimeH" panose="020B7200000000000000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ACD8E6"/>
    <a:srgbClr val="D7C09A"/>
    <a:srgbClr val="BDA37D"/>
    <a:srgbClr val="AFDEE3"/>
    <a:srgbClr val="CCCCFF"/>
    <a:srgbClr val="F6FFA3"/>
    <a:srgbClr val="CC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7" autoAdjust="0"/>
    <p:restoredTop sz="94622" autoAdjust="0"/>
  </p:normalViewPr>
  <p:slideViewPr>
    <p:cSldViewPr>
      <p:cViewPr varScale="1">
        <p:scale>
          <a:sx n="49" d="100"/>
          <a:sy n="49" d="100"/>
        </p:scale>
        <p:origin x="3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4E69-CD6D-459F-8525-DF49F2087449}" type="datetimeFigureOut">
              <a:rPr lang="vi-VN" smtClean="0"/>
              <a:t>04/04/2024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58AE-6262-424F-986F-79C973B2D7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30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9A6F55-5972-4662-A41F-2CD68D76BE8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7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9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1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5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8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9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0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6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WordArt 3"/>
          <p:cNvSpPr>
            <a:spLocks noChangeArrowheads="1" noChangeShapeType="1" noTextEdit="1"/>
          </p:cNvSpPr>
          <p:nvPr/>
        </p:nvSpPr>
        <p:spPr bwMode="auto">
          <a:xfrm>
            <a:off x="3571876" y="1393032"/>
            <a:ext cx="11827670" cy="34551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17412"/>
              </a:avLst>
            </a:prstTxWarp>
          </a:bodyPr>
          <a:lstStyle/>
          <a:p>
            <a:r>
              <a:rPr lang="en-US" sz="4800" b="1" kern="1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GIÁO VỀ DỰ GIỜ THĂM LỚP </a:t>
            </a:r>
            <a:r>
              <a:rPr lang="en-US" sz="4800" b="1" kern="1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endParaRPr lang="en-US" sz="4800" b="1" kern="1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4536282" y="8808245"/>
            <a:ext cx="9258300" cy="1114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r>
              <a:rPr lang="en-US" sz="4200" kern="1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2023-2024</a:t>
            </a:r>
          </a:p>
        </p:txBody>
      </p:sp>
      <p:pic>
        <p:nvPicPr>
          <p:cNvPr id="7172" name="Picture 11" descr="BOO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20" y="3964783"/>
            <a:ext cx="4860131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3581400" y="390526"/>
            <a:ext cx="12420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200" b="1">
                <a:solidFill>
                  <a:srgbClr val="FF0066"/>
                </a:solidFill>
                <a:latin typeface=".VnTimeH" panose="020B7200000000000000" pitchFamily="34" charset="0"/>
              </a:rPr>
              <a:t>                       </a:t>
            </a:r>
            <a:r>
              <a:rPr lang="vi-VN" altLang="en-US" sz="4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</a:t>
            </a:r>
            <a:r>
              <a:rPr lang="en-US" altLang="en-US" sz="4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SƠN CÔNG</a:t>
            </a:r>
            <a:r>
              <a:rPr lang="vi-VN" altLang="en-US" sz="42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4857751" y="6750845"/>
            <a:ext cx="84653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b="1" dirty="0"/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0367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2951517"/>
                <a:ext cx="17007383" cy="43950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 smtClean="0">
                  <a:ea typeface="Calibri" panose="020F050202020403020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 smtClean="0">
                  <a:ea typeface="Calibri" panose="020F050202020403020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4800" dirty="0" smtClean="0">
                  <a:ea typeface="Calibri" panose="020F0502020204030204" charset="0"/>
                </a:endParaRP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smtClean="0">
                    <a:ea typeface="Calibri" panose="020F0502020204030204" charset="0"/>
                  </a:rPr>
                  <a:t> 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2 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charset="0"/>
                      </a:rPr>
                      <m:t>⋮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6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ƯCLN 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(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6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, 18)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= 6 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51517"/>
                <a:ext cx="17007383" cy="4395049"/>
              </a:xfrm>
              <a:prstGeom prst="rect">
                <a:avLst/>
              </a:prstGeom>
              <a:blipFill rotWithShape="0">
                <a:blip r:embed="rId2"/>
                <a:stretch>
                  <a:fillRect l="-36" b="-4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371600" y="571500"/>
            <a:ext cx="1447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*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ƯCLN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biệt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16383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VD .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ƯCLN(6,18)</a:t>
            </a: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Giải</a:t>
            </a:r>
            <a:endParaRPr lang="en-US" sz="4000" dirty="0"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algn="ctr"/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3147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Ư(6)={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Ư(18)={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;9;18}</a:t>
            </a: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ƯC(6,18)={1;2;3;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ƯCLN(6,18)=6</a:t>
            </a:r>
          </a:p>
          <a:p>
            <a:pPr algn="ctr"/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7200" y="728934"/>
                <a:ext cx="17007383" cy="63736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còn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ƯCLN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đã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chính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ấy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a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charset="0"/>
                      </a:rPr>
                      <m:t>⋮</m:t>
                    </m:r>
                  </m:oMath>
                </a14:m>
                <a:r>
                  <a:rPr lang="en-US" sz="48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b </a:t>
                </a:r>
                <a:r>
                  <a:rPr lang="en-US" sz="48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ƯCLN ( a , b) = b.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+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ước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1. Do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nhiên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b,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48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ƯCLN </a:t>
                </a:r>
                <a:r>
                  <a:rPr lang="en-US" sz="48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( a , 1) = 1; ƯCLN (a , b , 1) = 1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728934"/>
                <a:ext cx="17007383" cy="6373668"/>
              </a:xfrm>
              <a:prstGeom prst="rect">
                <a:avLst/>
              </a:prstGeom>
              <a:blipFill rotWithShape="0">
                <a:blip r:embed="rId2"/>
                <a:stretch>
                  <a:fillRect l="-1613" t="-191" r="-1613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429000" y="71092"/>
            <a:ext cx="6952733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8984" y="410900"/>
            <a:ext cx="620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(90, 10)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6419" y="35845"/>
            <a:ext cx="1517916" cy="149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358984" y="2340467"/>
                <a:ext cx="72996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90</a:t>
                </a:r>
                <a:r>
                  <a:rPr lang="en-US" sz="36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Calibri" panose="020F050202020403020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charset="0"/>
                      </a:rPr>
                      <m:t>⋮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ƯCLN(90,10)=10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84" y="2340467"/>
                <a:ext cx="729961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504" t="-16038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636421" y="-20520"/>
            <a:ext cx="6432289" cy="1389290"/>
            <a:chOff x="-660626" y="-20521"/>
            <a:chExt cx="7781136" cy="168641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8" y="-20521"/>
              <a:ext cx="7243748" cy="1686412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660626" y="1301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Luyện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92188" y="1127910"/>
            <a:ext cx="18930823" cy="3906222"/>
            <a:chOff x="705038" y="164573"/>
            <a:chExt cx="7880404" cy="8146059"/>
          </a:xfrm>
        </p:grpSpPr>
        <p:sp>
          <p:nvSpPr>
            <p:cNvPr id="6" name="Freeform 6"/>
            <p:cNvSpPr/>
            <p:nvPr/>
          </p:nvSpPr>
          <p:spPr>
            <a:xfrm>
              <a:off x="705038" y="164573"/>
              <a:ext cx="7880404" cy="8146059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515194" y="5034132"/>
            <a:ext cx="16828476" cy="3787032"/>
          </a:xfrm>
          <a:custGeom>
            <a:avLst/>
            <a:gdLst/>
            <a:ahLst/>
            <a:cxnLst/>
            <a:rect l="l" t="t" r="r" b="b"/>
            <a:pathLst>
              <a:path w="8047623" h="5748858">
                <a:moveTo>
                  <a:pt x="7419845" y="5694380"/>
                </a:moveTo>
                <a:cubicBezTo>
                  <a:pt x="7419845" y="5694380"/>
                  <a:pt x="6688970" y="5748858"/>
                  <a:pt x="5633256" y="5746236"/>
                </a:cubicBezTo>
                <a:cubicBezTo>
                  <a:pt x="3101516" y="5744074"/>
                  <a:pt x="1057074" y="5736249"/>
                  <a:pt x="1057074" y="5736249"/>
                </a:cubicBezTo>
                <a:cubicBezTo>
                  <a:pt x="812932" y="5727415"/>
                  <a:pt x="449110" y="5706185"/>
                  <a:pt x="282371" y="5648007"/>
                </a:cubicBezTo>
                <a:cubicBezTo>
                  <a:pt x="4469" y="5551044"/>
                  <a:pt x="0" y="5377765"/>
                  <a:pt x="0" y="4376960"/>
                </a:cubicBezTo>
                <a:lnTo>
                  <a:pt x="0" y="4376913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039222" y="15681"/>
                  <a:pt x="4699719" y="7673"/>
                </a:cubicBezTo>
                <a:cubicBezTo>
                  <a:pt x="6470043" y="0"/>
                  <a:pt x="7186776" y="6979"/>
                  <a:pt x="7186776" y="6979"/>
                </a:cubicBezTo>
                <a:cubicBezTo>
                  <a:pt x="7555084" y="14458"/>
                  <a:pt x="7693344" y="42638"/>
                  <a:pt x="7891083" y="165219"/>
                </a:cubicBezTo>
                <a:cubicBezTo>
                  <a:pt x="8042101" y="258836"/>
                  <a:pt x="8047623" y="476157"/>
                  <a:pt x="8038482" y="4376913"/>
                </a:cubicBezTo>
                <a:lnTo>
                  <a:pt x="8038482" y="4376960"/>
                </a:lnTo>
                <a:cubicBezTo>
                  <a:pt x="8038481" y="5495730"/>
                  <a:pt x="7995697" y="5644318"/>
                  <a:pt x="7419845" y="569438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 lvl="0" algn="ctr">
              <a:lnSpc>
                <a:spcPct val="130000"/>
              </a:lnSpc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Ư(12) = {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2; 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4; 6; 12}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sz="4400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Ư(15) = {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5; 15}</a:t>
            </a:r>
          </a:p>
          <a:p>
            <a:pPr marL="571500" lvl="0" indent="-571500" algn="ctr">
              <a:lnSpc>
                <a:spcPct val="130000"/>
              </a:lnSpc>
              <a:buFont typeface="Symbol" panose="05050102010706020507" pitchFamily="18" charset="2"/>
              <a:buChar char="Þ"/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ƯC(12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)={1;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ƯCLN(12,15)=3</a:t>
            </a:r>
          </a:p>
          <a:p>
            <a:pPr lvl="0" algn="ctr">
              <a:lnSpc>
                <a:spcPct val="130000"/>
              </a:lnSpc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12:3=4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15:3=5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066752"/>
            <a:ext cx="17554065" cy="2733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0" y="1665507"/>
            <a:ext cx="15783966" cy="3959446"/>
          </a:xfrm>
          <a:custGeom>
            <a:avLst/>
            <a:gdLst/>
            <a:ahLst/>
            <a:cxnLst/>
            <a:rect l="l" t="t" r="r" b="b"/>
            <a:pathLst>
              <a:path w="8250011" h="5464765">
                <a:moveTo>
                  <a:pt x="278431" y="16918"/>
                </a:moveTo>
                <a:cubicBezTo>
                  <a:pt x="278431" y="16918"/>
                  <a:pt x="604014" y="12258"/>
                  <a:pt x="1016982" y="12454"/>
                </a:cubicBezTo>
                <a:cubicBezTo>
                  <a:pt x="6568136" y="12671"/>
                  <a:pt x="7975943" y="0"/>
                  <a:pt x="7975943" y="0"/>
                </a:cubicBezTo>
                <a:cubicBezTo>
                  <a:pt x="8043407" y="0"/>
                  <a:pt x="8119344" y="0"/>
                  <a:pt x="8198117" y="85073"/>
                </a:cubicBezTo>
                <a:cubicBezTo>
                  <a:pt x="8241095" y="131488"/>
                  <a:pt x="8242163" y="240224"/>
                  <a:pt x="8242568" y="320281"/>
                </a:cubicBezTo>
                <a:cubicBezTo>
                  <a:pt x="8242568" y="320281"/>
                  <a:pt x="8240864" y="3898986"/>
                  <a:pt x="8240864" y="4702181"/>
                </a:cubicBezTo>
                <a:cubicBezTo>
                  <a:pt x="8240864" y="4916340"/>
                  <a:pt x="8250011" y="5215519"/>
                  <a:pt x="8250011" y="5215519"/>
                </a:cubicBezTo>
                <a:cubicBezTo>
                  <a:pt x="8250011" y="5344188"/>
                  <a:pt x="8245842" y="5464765"/>
                  <a:pt x="7993004" y="5456631"/>
                </a:cubicBezTo>
                <a:cubicBezTo>
                  <a:pt x="7993004" y="5456631"/>
                  <a:pt x="7616532" y="5436333"/>
                  <a:pt x="6766938" y="5443931"/>
                </a:cubicBezTo>
                <a:cubicBezTo>
                  <a:pt x="2079974" y="5452065"/>
                  <a:pt x="304023" y="5464765"/>
                  <a:pt x="304023" y="5464765"/>
                </a:cubicBezTo>
                <a:cubicBezTo>
                  <a:pt x="132548" y="5464765"/>
                  <a:pt x="4213" y="5363696"/>
                  <a:pt x="8532" y="5161149"/>
                </a:cubicBezTo>
                <a:cubicBezTo>
                  <a:pt x="8532" y="5161149"/>
                  <a:pt x="9630" y="4662608"/>
                  <a:pt x="4815" y="1437739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6B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66800" y="-82828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48179" y="200587"/>
            <a:ext cx="7071841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2831" y="4457700"/>
            <a:ext cx="1102096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11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0" y="1665507"/>
            <a:ext cx="15783966" cy="3959446"/>
          </a:xfrm>
          <a:custGeom>
            <a:avLst/>
            <a:gdLst/>
            <a:ahLst/>
            <a:cxnLst/>
            <a:rect l="l" t="t" r="r" b="b"/>
            <a:pathLst>
              <a:path w="8250011" h="5464765">
                <a:moveTo>
                  <a:pt x="278431" y="16918"/>
                </a:moveTo>
                <a:cubicBezTo>
                  <a:pt x="278431" y="16918"/>
                  <a:pt x="604014" y="12258"/>
                  <a:pt x="1016982" y="12454"/>
                </a:cubicBezTo>
                <a:cubicBezTo>
                  <a:pt x="6568136" y="12671"/>
                  <a:pt x="7975943" y="0"/>
                  <a:pt x="7975943" y="0"/>
                </a:cubicBezTo>
                <a:cubicBezTo>
                  <a:pt x="8043407" y="0"/>
                  <a:pt x="8119344" y="0"/>
                  <a:pt x="8198117" y="85073"/>
                </a:cubicBezTo>
                <a:cubicBezTo>
                  <a:pt x="8241095" y="131488"/>
                  <a:pt x="8242163" y="240224"/>
                  <a:pt x="8242568" y="320281"/>
                </a:cubicBezTo>
                <a:cubicBezTo>
                  <a:pt x="8242568" y="320281"/>
                  <a:pt x="8240864" y="3898986"/>
                  <a:pt x="8240864" y="4702181"/>
                </a:cubicBezTo>
                <a:cubicBezTo>
                  <a:pt x="8240864" y="4916340"/>
                  <a:pt x="8250011" y="5215519"/>
                  <a:pt x="8250011" y="5215519"/>
                </a:cubicBezTo>
                <a:cubicBezTo>
                  <a:pt x="8250011" y="5344188"/>
                  <a:pt x="8245842" y="5464765"/>
                  <a:pt x="7993004" y="5456631"/>
                </a:cubicBezTo>
                <a:cubicBezTo>
                  <a:pt x="7993004" y="5456631"/>
                  <a:pt x="7616532" y="5436333"/>
                  <a:pt x="6766938" y="5443931"/>
                </a:cubicBezTo>
                <a:cubicBezTo>
                  <a:pt x="2079974" y="5452065"/>
                  <a:pt x="304023" y="5464765"/>
                  <a:pt x="304023" y="5464765"/>
                </a:cubicBezTo>
                <a:cubicBezTo>
                  <a:pt x="132548" y="5464765"/>
                  <a:pt x="4213" y="5363696"/>
                  <a:pt x="8532" y="5161149"/>
                </a:cubicBezTo>
                <a:cubicBezTo>
                  <a:pt x="8532" y="5161149"/>
                  <a:pt x="9630" y="4662608"/>
                  <a:pt x="4815" y="1437739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24000" y="1355413"/>
                <a:ext cx="17359183" cy="5133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a.Có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sinh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nhóm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N*)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ƯC(36, 40)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Ư(36) ={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3; 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6; 9; 12; 18; 36}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Ư(40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{ 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3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5; 8; 10; 20; 40}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ƯC (36, 40)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{1;2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4}.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1; 2;4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36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355413"/>
                <a:ext cx="17359183" cy="5133713"/>
              </a:xfrm>
              <a:prstGeom prst="rect">
                <a:avLst/>
              </a:prstGeom>
              <a:blipFill rotWithShape="0">
                <a:blip r:embed="rId2"/>
                <a:stretch>
                  <a:fillRect l="-1053" b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277100" y="6542647"/>
            <a:ext cx="1603086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ƯCLN (36, 40) =  4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734476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24000" y="1665507"/>
            <a:ext cx="15783966" cy="3959446"/>
          </a:xfrm>
          <a:custGeom>
            <a:avLst/>
            <a:gdLst/>
            <a:ahLst/>
            <a:cxnLst/>
            <a:rect l="l" t="t" r="r" b="b"/>
            <a:pathLst>
              <a:path w="8250011" h="5464765">
                <a:moveTo>
                  <a:pt x="278431" y="16918"/>
                </a:moveTo>
                <a:cubicBezTo>
                  <a:pt x="278431" y="16918"/>
                  <a:pt x="604014" y="12258"/>
                  <a:pt x="1016982" y="12454"/>
                </a:cubicBezTo>
                <a:cubicBezTo>
                  <a:pt x="6568136" y="12671"/>
                  <a:pt x="7975943" y="0"/>
                  <a:pt x="7975943" y="0"/>
                </a:cubicBezTo>
                <a:cubicBezTo>
                  <a:pt x="8043407" y="0"/>
                  <a:pt x="8119344" y="0"/>
                  <a:pt x="8198117" y="85073"/>
                </a:cubicBezTo>
                <a:cubicBezTo>
                  <a:pt x="8241095" y="131488"/>
                  <a:pt x="8242163" y="240224"/>
                  <a:pt x="8242568" y="320281"/>
                </a:cubicBezTo>
                <a:cubicBezTo>
                  <a:pt x="8242568" y="320281"/>
                  <a:pt x="8240864" y="3898986"/>
                  <a:pt x="8240864" y="4702181"/>
                </a:cubicBezTo>
                <a:cubicBezTo>
                  <a:pt x="8240864" y="4916340"/>
                  <a:pt x="8250011" y="5215519"/>
                  <a:pt x="8250011" y="5215519"/>
                </a:cubicBezTo>
                <a:cubicBezTo>
                  <a:pt x="8250011" y="5344188"/>
                  <a:pt x="8245842" y="5464765"/>
                  <a:pt x="7993004" y="5456631"/>
                </a:cubicBezTo>
                <a:cubicBezTo>
                  <a:pt x="7993004" y="5456631"/>
                  <a:pt x="7616532" y="5436333"/>
                  <a:pt x="6766938" y="5443931"/>
                </a:cubicBezTo>
                <a:cubicBezTo>
                  <a:pt x="2079974" y="5452065"/>
                  <a:pt x="304023" y="5464765"/>
                  <a:pt x="304023" y="5464765"/>
                </a:cubicBezTo>
                <a:cubicBezTo>
                  <a:pt x="132548" y="5464765"/>
                  <a:pt x="4213" y="5363696"/>
                  <a:pt x="8532" y="5161149"/>
                </a:cubicBezTo>
                <a:cubicBezTo>
                  <a:pt x="8532" y="5161149"/>
                  <a:pt x="9630" y="4662608"/>
                  <a:pt x="4815" y="1437739"/>
                </a:cubicBezTo>
                <a:cubicBezTo>
                  <a:pt x="0" y="663668"/>
                  <a:pt x="25592" y="330596"/>
                  <a:pt x="25592" y="330596"/>
                </a:cubicBezTo>
                <a:cubicBezTo>
                  <a:pt x="27224" y="150571"/>
                  <a:pt x="143504" y="16918"/>
                  <a:pt x="278431" y="16918"/>
                </a:cubicBezTo>
                <a:close/>
              </a:path>
            </a:pathLst>
          </a:custGeom>
          <a:noFill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723900"/>
            <a:ext cx="1341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ƯC( 30 ,45)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ƯCLN(55,77)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2108895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933700"/>
            <a:ext cx="1470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ƯC( 30 ,45)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Ư(30)={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;2;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;6;10;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;30}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Ư(45)={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;9;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;45}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ƯC(30,45)={ 1;3;5;15}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116513"/>
            <a:ext cx="1554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ƯCLN(55,77)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Ư(55)={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;5;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;55}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Ư(77)={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;7;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;77}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ƯC(55;77)={ 1;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ƯCLN(55,77)= 11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124200" y="397079"/>
            <a:ext cx="12767876" cy="2313573"/>
            <a:chOff x="0" y="0"/>
            <a:chExt cx="3435356" cy="113847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4571938" y="896746"/>
            <a:ext cx="105284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280203"/>
            <a:ext cx="9144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Ghi nhớ khái niệm ước chung, ước chung lớn nhất, cách tìm ước chung lớn nhất trong các trường hợp đặc biệt.</a:t>
            </a:r>
            <a:endParaRPr lang="en-US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219700"/>
            <a:ext cx="134240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trước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3600" dirty="0"/>
              <a:t>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1028700"/>
            <a:ext cx="153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Ư(18) , Ư(30)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0" y="2400300"/>
            <a:ext cx="1181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Ư(18)={1;2;3;6;9;18}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Ư(30)={1;2;3;5;6;10;15;30} </a:t>
            </a:r>
          </a:p>
        </p:txBody>
      </p:sp>
    </p:spTree>
    <p:extLst>
      <p:ext uri="{BB962C8B-B14F-4D97-AF65-F5344CB8AC3E}">
        <p14:creationId xmlns:p14="http://schemas.microsoft.com/office/powerpoint/2010/main" val="471152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152400" y="266700"/>
            <a:ext cx="18288000" cy="102803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38200" y="3086100"/>
            <a:ext cx="16130905" cy="1501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Tiết 20, 21- BÀI 11: ƯỚC CHUNG. ƯỚC CHUNG LỚN NHẤT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( 2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5237"/>
            <a:ext cx="5486400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0" y="3313375"/>
            <a:ext cx="8200739" cy="2057400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34" name="Picture 10" descr="Kệ Sách Gỗ Treo Tường 4 Tầng 120x82x15cm KT06-120 » SIB DE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03" y="5898653"/>
            <a:ext cx="4560511" cy="45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-2649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5683195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751594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1255829" y="2221677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 rot="5400000">
            <a:off x="13039028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 rot="5400000">
            <a:off x="14898365" y="2221678"/>
            <a:ext cx="3365976" cy="1081921"/>
          </a:xfrm>
          <a:prstGeom prst="rect">
            <a:avLst/>
          </a:prstGeom>
          <a:solidFill>
            <a:srgbClr val="D7C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12902859" y="0"/>
            <a:ext cx="3653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181055" y="1079649"/>
            <a:ext cx="10972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122314" y="3771900"/>
            <a:ext cx="1546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318522" y="6781834"/>
            <a:ext cx="8350478" cy="2794148"/>
          </a:xfrm>
          <a:prstGeom prst="cloudCallout">
            <a:avLst>
              <a:gd name="adj1" fmla="val 9820"/>
              <a:gd name="adj2" fmla="val -12658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dài lớn nhất có thể của mỗi thanh gỗ được cắt?</a:t>
            </a:r>
            <a:endParaRPr lang="vi-VN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200739" y="1562100"/>
            <a:ext cx="3534061" cy="220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7712185" y="349749"/>
            <a:ext cx="34787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nl-N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thành các thanh gỗ có độ dài như nhau mà không để thừa mẫu gỗ nào?</a:t>
            </a:r>
            <a:endParaRPr lang="vi-VN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  <p:bldP spid="6" grpId="0"/>
      <p:bldP spid="4" grpId="0"/>
      <p:bldP spid="10" grpId="0" animBg="1"/>
      <p:bldP spid="11" grpId="0" animBg="1"/>
      <p:bldP spid="12" grpId="0" animBg="1"/>
      <p:bldP spid="8" grpId="0"/>
      <p:bldP spid="16" grpId="0"/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82240" y="14460"/>
            <a:ext cx="17860947" cy="93989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9787" y="82000"/>
            <a:ext cx="135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ƯỚC CHUNG VÀ ƯỚC CHUNG LỚN NHẤT</a:t>
            </a:r>
            <a:endParaRPr lang="vi-VN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10034" y="1805336"/>
            <a:ext cx="1327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Ư(24)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Ư(28)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86000" y="2735364"/>
            <a:ext cx="15433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HĐ2.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ƯC(24, 28)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ƯC(24,28).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95400" y="4617156"/>
            <a:ext cx="11026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HĐ3 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ƯC(24, 28).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225019">
            <a:off x="2099304" y="753005"/>
            <a:ext cx="1003865" cy="1104251"/>
          </a:xfrm>
          <a:prstGeom prst="rect">
            <a:avLst/>
          </a:prstGeom>
        </p:spPr>
      </p:pic>
      <p:sp>
        <p:nvSpPr>
          <p:cNvPr id="47" name="Title 2"/>
          <p:cNvSpPr txBox="1"/>
          <p:nvPr/>
        </p:nvSpPr>
        <p:spPr>
          <a:xfrm>
            <a:off x="3398802" y="964194"/>
            <a:ext cx="13944593" cy="8588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37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1524000" y="-723900"/>
            <a:ext cx="18288000" cy="1028039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7185" y="5217904"/>
            <a:ext cx="16037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ƯC(a, 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ƯCLN(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4600" y="7036554"/>
            <a:ext cx="13360661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1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ƯC(a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ƯCLN(a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b)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46862" y="380197"/>
            <a:ext cx="15467723" cy="4857162"/>
          </a:xfrm>
          <a:prstGeom prst="roundRect">
            <a:avLst/>
          </a:prstGeom>
          <a:solidFill>
            <a:srgbClr val="FBF8C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lớn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nhất</a:t>
            </a:r>
            <a:r>
              <a:rPr lang="en-US" sz="4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1828800">
              <a:lnSpc>
                <a:spcPct val="130000"/>
              </a:lnSpc>
              <a:defRPr/>
            </a:pPr>
            <a:endParaRPr lang="en-US" sz="4800" kern="0" dirty="0">
              <a:solidFill>
                <a:srgbClr val="000E3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742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5855000" cy="1749479"/>
            <a:chOff x="-521000" y="-20521"/>
            <a:chExt cx="5855000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4771439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5855000" cy="10023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60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60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223722" y="156666"/>
            <a:ext cx="6407280" cy="1579715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endParaRPr lang="vi-VN" sz="4400"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853664" y="2758165"/>
            <a:ext cx="8684717" cy="1055200"/>
            <a:chOff x="-1131619" y="-3445805"/>
            <a:chExt cx="6438345" cy="1522777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131619" y="-3445805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Ư(18) =  {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9; 18}</a:t>
              </a:r>
            </a:p>
            <a:p>
              <a:pPr algn="just">
                <a:lnSpc>
                  <a:spcPct val="130000"/>
                </a:lnSpc>
              </a:pPr>
              <a:endParaRPr lang="vi-VN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55156" y="448121"/>
            <a:ext cx="619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ƯCLN(18, 30)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7"/>
          <p:cNvGrpSpPr/>
          <p:nvPr/>
        </p:nvGrpSpPr>
        <p:grpSpPr>
          <a:xfrm>
            <a:off x="2832881" y="6347685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0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ƯC(18, 30) = {</a:t>
              </a:r>
              <a:r>
                <a:rPr lang="en-US" sz="4000" b="1" dirty="0">
                  <a:solidFill>
                    <a:srgbClr val="FF0000"/>
                  </a:solidFill>
                </a:rPr>
                <a:t>1; 2; 3; 6</a:t>
              </a:r>
              <a:r>
                <a:rPr lang="en-US" sz="4000" dirty="0"/>
                <a:t>}.</a:t>
              </a:r>
            </a:p>
          </p:txBody>
        </p:sp>
      </p:grpSp>
      <p:grpSp>
        <p:nvGrpSpPr>
          <p:cNvPr id="21" name="Group 7"/>
          <p:cNvGrpSpPr/>
          <p:nvPr/>
        </p:nvGrpSpPr>
        <p:grpSpPr>
          <a:xfrm>
            <a:off x="2946284" y="4618008"/>
            <a:ext cx="8684717" cy="1055200"/>
            <a:chOff x="-1131619" y="-2076137"/>
            <a:chExt cx="6438345" cy="1522777"/>
          </a:xfrm>
          <a:solidFill>
            <a:schemeClr val="bg1"/>
          </a:solidFill>
        </p:grpSpPr>
        <p:sp>
          <p:nvSpPr>
            <p:cNvPr id="22" name="Freeform 8"/>
            <p:cNvSpPr/>
            <p:nvPr/>
          </p:nvSpPr>
          <p:spPr>
            <a:xfrm>
              <a:off x="-1131619" y="-2076137"/>
              <a:ext cx="6438345" cy="1522777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just">
                <a:lnSpc>
                  <a:spcPct val="13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Ư(30) =  {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5; </a:t>
              </a:r>
              <a:r>
                <a:rPr lang="en-US" sz="4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; 10; 15; 30}</a:t>
              </a:r>
              <a:endParaRPr lang="vi-VN" sz="44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7"/>
          <p:cNvGrpSpPr/>
          <p:nvPr/>
        </p:nvGrpSpPr>
        <p:grpSpPr>
          <a:xfrm>
            <a:off x="2853664" y="7886700"/>
            <a:ext cx="8999121" cy="987297"/>
            <a:chOff x="-1069174" y="-7461279"/>
            <a:chExt cx="6671426" cy="1424785"/>
          </a:xfrm>
          <a:solidFill>
            <a:schemeClr val="bg1"/>
          </a:solidFill>
        </p:grpSpPr>
        <p:sp>
          <p:nvSpPr>
            <p:cNvPr id="32" name="Freeform 8"/>
            <p:cNvSpPr/>
            <p:nvPr/>
          </p:nvSpPr>
          <p:spPr>
            <a:xfrm>
              <a:off x="-1069174" y="-7461279"/>
              <a:ext cx="6671426" cy="142478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571500" indent="-571500">
                <a:lnSpc>
                  <a:spcPct val="130000"/>
                </a:lnSpc>
                <a:buFont typeface="Symbol" panose="05050102010706020507" pitchFamily="18" charset="2"/>
                <a:buChar char="Þ"/>
              </a:pPr>
              <a:r>
                <a:rPr lang="en-US" sz="4000" dirty="0"/>
                <a:t>ƯCLN(18, 30) = </a:t>
              </a:r>
              <a:r>
                <a:rPr lang="en-US" sz="4000" b="1" dirty="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54641" y="3861307"/>
            <a:ext cx="14052612" cy="3125283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29479" y="0"/>
              <a:ext cx="17913303" cy="11727400"/>
              <a:chOff x="-4214" y="0"/>
              <a:chExt cx="10825343" cy="708708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4" y="0"/>
                <a:ext cx="10825343" cy="7087087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-212074" y="-451175"/>
            <a:ext cx="6090210" cy="575186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56086" y="1470370"/>
            <a:ext cx="5198981" cy="989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5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ý2</a:t>
            </a:r>
            <a:endParaRPr lang="en-US" sz="5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0"/>
              <p:cNvSpPr txBox="1"/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ƯC(a, b, c)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x, b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6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14:m>
                  <m:oMath xmlns:m="http://schemas.openxmlformats.org/officeDocument/2006/math">
                    <m:r>
                      <a:rPr lang="en-US" sz="6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</a:p>
            </p:txBody>
          </p:sp>
        </mc:Choice>
        <mc:Fallback xmlns="">
          <p:sp>
            <p:nvSpPr>
              <p:cNvPr id="10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59" y="4207435"/>
                <a:ext cx="11513976" cy="2503249"/>
              </a:xfrm>
              <a:prstGeom prst="rect">
                <a:avLst/>
              </a:prstGeom>
              <a:blipFill rotWithShape="0">
                <a:blip r:embed="rId4"/>
                <a:stretch>
                  <a:fillRect l="-4447" t="-3406" b="-19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304800" y="150746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6312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102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kumimoji="0" lang="en-US" sz="66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07771" y="148413"/>
            <a:ext cx="9060830" cy="1580545"/>
            <a:chOff x="-3194" y="242459"/>
            <a:chExt cx="7752101" cy="4828441"/>
          </a:xfrm>
        </p:grpSpPr>
        <p:sp>
          <p:nvSpPr>
            <p:cNvPr id="6" name="Freeform 6"/>
            <p:cNvSpPr/>
            <p:nvPr/>
          </p:nvSpPr>
          <p:spPr>
            <a:xfrm>
              <a:off x="-3194" y="242459"/>
              <a:ext cx="7752101" cy="4828441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803772" y="6217139"/>
            <a:ext cx="16263964" cy="3906366"/>
          </a:xfrm>
          <a:custGeom>
            <a:avLst/>
            <a:gdLst/>
            <a:ahLst/>
            <a:cxnLst/>
            <a:rect l="l" t="t" r="r" b="b"/>
            <a:pathLst>
              <a:path w="8047623" h="5748858">
                <a:moveTo>
                  <a:pt x="7419845" y="5694380"/>
                </a:moveTo>
                <a:cubicBezTo>
                  <a:pt x="7419845" y="5694380"/>
                  <a:pt x="6688970" y="5748858"/>
                  <a:pt x="5633256" y="5746236"/>
                </a:cubicBezTo>
                <a:cubicBezTo>
                  <a:pt x="3101516" y="5744074"/>
                  <a:pt x="1057074" y="5736249"/>
                  <a:pt x="1057074" y="5736249"/>
                </a:cubicBezTo>
                <a:cubicBezTo>
                  <a:pt x="812932" y="5727415"/>
                  <a:pt x="449110" y="5706185"/>
                  <a:pt x="282371" y="5648007"/>
                </a:cubicBezTo>
                <a:cubicBezTo>
                  <a:pt x="4469" y="5551044"/>
                  <a:pt x="0" y="5377765"/>
                  <a:pt x="0" y="4376960"/>
                </a:cubicBezTo>
                <a:lnTo>
                  <a:pt x="0" y="4376913"/>
                </a:lnTo>
                <a:cubicBezTo>
                  <a:pt x="8536" y="491230"/>
                  <a:pt x="0" y="345608"/>
                  <a:pt x="77597" y="223930"/>
                </a:cubicBezTo>
                <a:cubicBezTo>
                  <a:pt x="217372" y="4759"/>
                  <a:pt x="519255" y="4073"/>
                  <a:pt x="937909" y="4073"/>
                </a:cubicBezTo>
                <a:cubicBezTo>
                  <a:pt x="937909" y="4073"/>
                  <a:pt x="2039222" y="15681"/>
                  <a:pt x="4699719" y="7673"/>
                </a:cubicBezTo>
                <a:cubicBezTo>
                  <a:pt x="6470043" y="0"/>
                  <a:pt x="7186776" y="6979"/>
                  <a:pt x="7186776" y="6979"/>
                </a:cubicBezTo>
                <a:cubicBezTo>
                  <a:pt x="7555084" y="14458"/>
                  <a:pt x="7693344" y="42638"/>
                  <a:pt x="7891083" y="165219"/>
                </a:cubicBezTo>
                <a:cubicBezTo>
                  <a:pt x="8042101" y="258836"/>
                  <a:pt x="8047623" y="476157"/>
                  <a:pt x="8038482" y="4376913"/>
                </a:cubicBezTo>
                <a:lnTo>
                  <a:pt x="8038482" y="4376960"/>
                </a:lnTo>
                <a:cubicBezTo>
                  <a:pt x="8038481" y="5495730"/>
                  <a:pt x="7995697" y="5644318"/>
                  <a:pt x="7419845" y="569438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 (18, 30) = 6.</a:t>
            </a:r>
          </a:p>
          <a:p>
            <a:pPr>
              <a:lnSpc>
                <a:spcPct val="130000"/>
              </a:lnSpc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6dm</a:t>
            </a:r>
            <a:r>
              <a:rPr lang="en-US" sz="4800" dirty="0"/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5029" y="384333"/>
            <a:ext cx="11131877" cy="95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22" y="1809358"/>
            <a:ext cx="4244286" cy="42442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50810933,D:\giáo án 19-20\Giáo án in 2019\Giáo án thao giảng\thao giảng 9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343</TotalTime>
  <Words>975</Words>
  <Application>Microsoft Office PowerPoint</Application>
  <PresentationFormat>Custom</PresentationFormat>
  <Paragraphs>101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.VnTimeH</vt:lpstr>
      <vt:lpstr>Cambria Math</vt:lpstr>
      <vt:lpstr>Times New Roman</vt:lpstr>
      <vt:lpstr>Calibri Light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283</cp:revision>
  <dcterms:created xsi:type="dcterms:W3CDTF">2006-08-16T00:00:00Z</dcterms:created>
  <dcterms:modified xsi:type="dcterms:W3CDTF">2024-04-04T13:29:48Z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A73B0B501713462B9E478B908A68DF5E</vt:lpwstr>
  </property>
  <property fmtid="{D5CDD505-2E9C-101B-9397-08002B2CF9AE}" pid="3" name="KSOProductBuildVer">
    <vt:lpwstr>1033-11.2.0.11341</vt:lpwstr>
  </property>
</Properties>
</file>