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11088934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11088942" r:id="rId12"/>
    <p:sldId id="11088935" r:id="rId13"/>
    <p:sldId id="266" r:id="rId14"/>
    <p:sldId id="11088950" r:id="rId15"/>
    <p:sldId id="11088951" r:id="rId16"/>
    <p:sldId id="259" r:id="rId17"/>
    <p:sldId id="110889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timeBTT" initials="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2T14:56:54.191" idx="1">
    <p:pos x="2921" y="1363"/>
    <p:text>khác với word</p:text>
  </p:cm>
  <p:cm authorId="1" dt="2022-07-02T14:57:04.450" idx="2">
    <p:pos x="3188" y="2912"/>
    <p:text>khác với word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2T14:56:54.191" idx="3">
    <p:pos x="2921" y="1363"/>
    <p:text>khác với word</p:text>
  </p:cm>
  <p:cm authorId="1" dt="2022-07-02T14:57:04.450" idx="4">
    <p:pos x="3188" y="2912"/>
    <p:text>khác với word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2T14:56:54.191" idx="5">
    <p:pos x="2921" y="1363"/>
    <p:text>khác với word</p:text>
  </p:cm>
  <p:cm authorId="1" dt="2022-07-02T14:57:04.450" idx="6">
    <p:pos x="3188" y="2912"/>
    <p:text>khác với word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2T15:01:29.895" idx="7">
    <p:pos x="10" y="10"/>
    <p:text>chưa bổ sung phần bài tập về nhà đã thêm trong word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95ED-A914-45A7-BAB5-BB6491C686C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FF49-6F72-48B9-A117-5FB24B84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0.e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D85176-8E50-BFFC-C980-7EAB7F991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44BF9-43A6-4F16-BEBE-40B77CB8D2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459C512E-AAE7-2665-7197-4D7A3B94F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717E8B6A-8C10-AB47-E828-75933CF95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8FF49-6F72-48B9-A117-5FB24B848B5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89830F2-3C0C-0840-6C22-5B3F5BA08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504382"/>
              </p:ext>
            </p:extLst>
          </p:nvPr>
        </p:nvGraphicFramePr>
        <p:xfrm>
          <a:off x="3267075" y="4457700"/>
          <a:ext cx="3238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972" imgH="228616" progId="Equation.DSMT4">
                  <p:embed/>
                </p:oleObj>
              </mc:Choice>
              <mc:Fallback>
                <p:oleObj name="Equation" r:id="rId3" imgW="323972" imgH="2286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7075" y="4457700"/>
                        <a:ext cx="32385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83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1D35-3FE6-B986-486F-ECFC7946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6AA71-B51E-C313-56C2-7B3DAAE5A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AFA3-6354-775C-4766-3FD3D040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D9A8E-BFB2-DFD2-1D95-0BDD731C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4287-D5F6-B667-52AB-DF39987F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B0E4-2026-392D-4E2A-B5E415B5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D6E68-9789-55C9-D95C-F3169B080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1D4D-225D-CA55-2A31-115FC98C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0AE2-98EE-22ED-6FD8-CC066F44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DE974-2CD0-F2DD-293C-DA632538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85AF-C201-BAF4-00D8-F988BFB2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B3043-BB12-6913-5696-AA6876956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CC0F-DD00-F40B-BC9C-FA49B1CA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190B-3BD5-066A-88C3-98574EF0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7C-6CC4-7C19-AD7F-98EF7374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3880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7"/>
            <a:ext cx="11243715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2"/>
            <a:ext cx="11243715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9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2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3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2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7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001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3662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83209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44709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1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1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89648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9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2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3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2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7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69890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9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3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2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3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2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7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3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3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3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9020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5495-5518-1D46-351E-79FF6392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18F7-F588-C036-4594-644982116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722C-5EEA-C3D1-3B7A-F7AD8223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AD46-B074-05BC-96B7-A7568A9D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A7A5-75A7-455E-78F4-B1A34968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1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9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7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2" y="185666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3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2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2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7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9"/>
            <a:ext cx="446614" cy="353319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7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7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7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7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74480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0473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39931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8269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7D1-9318-48C6-A6BE-579AA5B0C9E1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378E-6833-4F0D-B27B-F9E02B8615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47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5532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87843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38346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999451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49937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0B50-9F33-918B-F4A9-18EBD221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98CE-C504-3979-6592-C78CEF90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E03D-3F7B-4F88-688E-EF648931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E0D2-2862-E66F-4A14-71493307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12F19-152E-3B1B-7E88-61606599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8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29197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48222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29178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2059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6103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93385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7D1-9318-48C6-A6BE-579AA5B0C9E1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378E-6833-4F0D-B27B-F9E02B8615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05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7127-DBD4-9A21-7324-269A261B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9DAE-B489-78E2-DB92-3051FB1DE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4661E-F4A9-F9C4-272B-E455FB46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A81B0-CBD6-7950-1A97-6CFDBAA0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64A3E-D571-26BF-160D-7CE88DB2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713FE-EB65-EE00-5AF2-D430EBF9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C64A-E39B-DB34-1C1E-61CF4F00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9652B-E345-28E5-26D8-EA2AB35E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0C0CF-DB63-A449-7379-5BC552ECA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BE307-1158-4D32-3647-76EB82760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3C424-A962-B048-4D39-8750A0E56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620F0-FBBA-7E57-C516-1C8E6DEE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6F17C-34BC-B9BC-0B2F-12311D62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DD039-BE9D-87DB-D0D4-5EC7EC02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6214-5964-F514-C1BD-73DA87C7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947E0-B269-8CEC-9B6C-98493915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BA720-1EBA-A90E-DC13-F7DA908D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33355-CF18-8053-1764-34BDB56A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8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47C03-D47E-C6CD-ECD1-301E377D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550FE-CD82-8F82-9E11-CBD271D1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F1D55-52BD-0A7B-55DB-0543903D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3BDA-2A60-FEB0-5B34-1E22078B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A40A-30D3-16D6-161B-095F2D7F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9276C-3DAF-5758-D94E-4D409986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73E3-7BAE-957A-156E-4622F6D7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95688-3298-FE6F-0B6F-04C9C121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8BB0B-7E90-BC13-23F7-95D9052F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4BF7-0476-5834-C80A-46E4D92F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51C28-63B0-3C42-6045-6786B598F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6A12A-21B9-4D54-AC1B-FDC7A3EE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C2A9D-895A-256F-13DA-BF9A435F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FBCC4-D17E-4E0A-142D-D9D87BB5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7690C-6C83-C818-2ACA-BB7B7BF9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E326F-EFCA-DE05-22D7-8F186762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793D4-2E81-EC2C-17F3-CE9394607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07E8-4986-F56A-3EF9-E7A1D0EC5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C0F9-AF44-4A36-B4C5-2B48E6C47B0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2951-9418-516B-7E7D-13DBB88CF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BC954-7EBD-3AD5-32F9-DC8378BE8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5FD0-AB53-4491-8D42-9E49FE54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31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9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1.xml"/><Relationship Id="rId1" Type="http://schemas.openxmlformats.org/officeDocument/2006/relationships/video" Target="file:///C:\Users\Admin\Downloads\&#272;&#7891;ng%20h&#7891;%20&#273;&#7871;m%20ng&#432;&#7907;c%2020%20gi&#226;y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comments" Target="../comments/comment2.xml"/><Relationship Id="rId2" Type="http://schemas.openxmlformats.org/officeDocument/2006/relationships/slideLayout" Target="../slideLayouts/slideLayout31.xml"/><Relationship Id="rId1" Type="http://schemas.openxmlformats.org/officeDocument/2006/relationships/video" Target="file:///C:\Users\Admin\Downloads\&#272;&#7891;ng%20h&#7891;%20&#273;&#7871;m%20ng&#432;&#7907;c%2020%20gi&#226;y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comments" Target="../comments/comment3.xml"/><Relationship Id="rId2" Type="http://schemas.openxmlformats.org/officeDocument/2006/relationships/slideLayout" Target="../slideLayouts/slideLayout31.xml"/><Relationship Id="rId1" Type="http://schemas.openxmlformats.org/officeDocument/2006/relationships/video" Target="file:///C:\Users\Admin\Downloads\&#272;&#7891;ng%20h&#7891;%20&#273;&#7871;m%20ng&#432;&#7907;c%2020%20gi&#226;y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omments" Target="../comments/commen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E:\5p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258A0ABB-BF06-B781-F55F-DCB8149F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94" y="4049488"/>
            <a:ext cx="968375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>
            <a:extLst>
              <a:ext uri="{FF2B5EF4-FFF2-40B4-BE49-F238E27FC236}">
                <a16:creationId xmlns:a16="http://schemas.microsoft.com/office/drawing/2014/main" id="{A1DA6A7D-0C7E-66EC-72CD-66B294B5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48" y="3355444"/>
            <a:ext cx="1033463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F32274BD-5639-5CAC-9188-99DEEC8A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766" y="4252156"/>
            <a:ext cx="10318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id="{A7A09FC9-1161-ABC7-E590-E596FF9B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196" y="4496602"/>
            <a:ext cx="10318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>
            <a:extLst>
              <a:ext uri="{FF2B5EF4-FFF2-40B4-BE49-F238E27FC236}">
                <a16:creationId xmlns:a16="http://schemas.microsoft.com/office/drawing/2014/main" id="{F3D01AE0-834F-A8FF-5CA8-9A0B2423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43" y="3949192"/>
            <a:ext cx="10318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6">
            <a:extLst>
              <a:ext uri="{FF2B5EF4-FFF2-40B4-BE49-F238E27FC236}">
                <a16:creationId xmlns:a16="http://schemas.microsoft.com/office/drawing/2014/main" id="{324C0966-EE9F-D65A-EBAB-76F5299A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43" y="4151859"/>
            <a:ext cx="10318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8">
            <a:extLst>
              <a:ext uri="{FF2B5EF4-FFF2-40B4-BE49-F238E27FC236}">
                <a16:creationId xmlns:a16="http://schemas.microsoft.com/office/drawing/2014/main" id="{94D232E0-571A-A63E-E1F1-C33A9592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885950"/>
            <a:ext cx="42862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9945" name="Object 10">
            <a:extLst>
              <a:ext uri="{FF2B5EF4-FFF2-40B4-BE49-F238E27FC236}">
                <a16:creationId xmlns:a16="http://schemas.microsoft.com/office/drawing/2014/main" id="{BEB6E3E3-DA3C-493C-8714-B14100B65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65289"/>
              </p:ext>
            </p:extLst>
          </p:nvPr>
        </p:nvGraphicFramePr>
        <p:xfrm>
          <a:off x="226326" y="423709"/>
          <a:ext cx="2531621" cy="223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32142" imgH="1132142" progId="">
                  <p:embed/>
                </p:oleObj>
              </mc:Choice>
              <mc:Fallback>
                <p:oleObj r:id="rId5" imgW="1132142" imgH="1132142" progId="">
                  <p:embed/>
                  <p:pic>
                    <p:nvPicPr>
                      <p:cNvPr id="39945" name="Object 10">
                        <a:extLst>
                          <a:ext uri="{FF2B5EF4-FFF2-40B4-BE49-F238E27FC236}">
                            <a16:creationId xmlns:a16="http://schemas.microsoft.com/office/drawing/2014/main" id="{BEB6E3E3-DA3C-493C-8714-B14100B65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26" y="423709"/>
                        <a:ext cx="2531621" cy="2232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6" name="Picture 16">
            <a:extLst>
              <a:ext uri="{FF2B5EF4-FFF2-40B4-BE49-F238E27FC236}">
                <a16:creationId xmlns:a16="http://schemas.microsoft.com/office/drawing/2014/main" id="{53449C0C-C627-D7ED-3CC5-02110E3B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4252157"/>
            <a:ext cx="2523246" cy="237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7" name="Picture 17">
            <a:extLst>
              <a:ext uri="{FF2B5EF4-FFF2-40B4-BE49-F238E27FC236}">
                <a16:creationId xmlns:a16="http://schemas.microsoft.com/office/drawing/2014/main" id="{362F5427-25B4-8FE8-BD87-D48F6244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228851"/>
            <a:ext cx="989013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8">
            <a:extLst>
              <a:ext uri="{FF2B5EF4-FFF2-40B4-BE49-F238E27FC236}">
                <a16:creationId xmlns:a16="http://schemas.microsoft.com/office/drawing/2014/main" id="{82B283D9-3314-9444-A61E-4BB181CF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6" y="4164014"/>
            <a:ext cx="9874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9" name="Picture 19">
            <a:extLst>
              <a:ext uri="{FF2B5EF4-FFF2-40B4-BE49-F238E27FC236}">
                <a16:creationId xmlns:a16="http://schemas.microsoft.com/office/drawing/2014/main" id="{B3BC4982-6ED3-3F72-56B9-0E22FB92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2725739"/>
            <a:ext cx="9874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E481E-7B5B-1A97-7F28-67DF9EEBE9C5}"/>
              </a:ext>
            </a:extLst>
          </p:cNvPr>
          <p:cNvSpPr txBox="1"/>
          <p:nvPr/>
        </p:nvSpPr>
        <p:spPr>
          <a:xfrm>
            <a:off x="1958756" y="759612"/>
            <a:ext cx="9379562" cy="596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ỨNG HÒA</a:t>
            </a:r>
            <a:br>
              <a:rPr lang="en-US" altLang="en-US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VE" altLang="en-US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SƠN CÔNG</a:t>
            </a:r>
          </a:p>
          <a:p>
            <a:pPr algn="ctr" defTabSz="457189">
              <a:spcBef>
                <a:spcPct val="50000"/>
              </a:spcBef>
              <a:defRPr/>
            </a:pPr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457189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mừng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quý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thăm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457189">
              <a:spcBef>
                <a:spcPct val="50000"/>
              </a:spcBef>
              <a:defRPr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457189">
              <a:spcBef>
                <a:spcPct val="50000"/>
              </a:spcBef>
              <a:defRPr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457189">
              <a:spcBef>
                <a:spcPct val="50000"/>
              </a:spcBef>
              <a:defRPr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2023-2024</a:t>
            </a:r>
          </a:p>
          <a:p>
            <a:pPr algn="ctr" defTabSz="457189">
              <a:spcBef>
                <a:spcPct val="50000"/>
              </a:spcBef>
              <a:defRPr/>
            </a:pPr>
            <a:r>
              <a:rPr lang="en-US" sz="2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===</a:t>
            </a:r>
            <a:r>
              <a:rPr lang="en-US" sz="2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==</a:t>
            </a:r>
          </a:p>
          <a:p>
            <a:pPr algn="ctr" defTabSz="457189"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MỸ NGỌC</a:t>
            </a:r>
          </a:p>
          <a:p>
            <a:pPr algn="ctr" defTabSz="457189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89">
              <a:lnSpc>
                <a:spcPct val="120000"/>
              </a:lnSpc>
              <a:spcBef>
                <a:spcPct val="0"/>
              </a:spcBef>
              <a:defRPr/>
            </a:pPr>
            <a:endParaRPr lang="vi-VN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C8947D-7122-DF9B-88A9-13BF346DF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15861"/>
              </p:ext>
            </p:extLst>
          </p:nvPr>
        </p:nvGraphicFramePr>
        <p:xfrm>
          <a:off x="3017088" y="1308137"/>
          <a:ext cx="6157824" cy="4544888"/>
        </p:xfrm>
        <a:graphic>
          <a:graphicData uri="http://schemas.openxmlformats.org/drawingml/2006/table">
            <a:tbl>
              <a:tblPr firstRow="1" firstCol="1" bandRow="1"/>
              <a:tblGrid>
                <a:gridCol w="1797994">
                  <a:extLst>
                    <a:ext uri="{9D8B030D-6E8A-4147-A177-3AD203B41FA5}">
                      <a16:colId xmlns:a16="http://schemas.microsoft.com/office/drawing/2014/main" val="1938550967"/>
                    </a:ext>
                  </a:extLst>
                </a:gridCol>
                <a:gridCol w="2306715">
                  <a:extLst>
                    <a:ext uri="{9D8B030D-6E8A-4147-A177-3AD203B41FA5}">
                      <a16:colId xmlns:a16="http://schemas.microsoft.com/office/drawing/2014/main" val="299093764"/>
                    </a:ext>
                  </a:extLst>
                </a:gridCol>
                <a:gridCol w="2053115">
                  <a:extLst>
                    <a:ext uri="{9D8B030D-6E8A-4147-A177-3AD203B41FA5}">
                      <a16:colId xmlns:a16="http://schemas.microsoft.com/office/drawing/2014/main" val="3030245726"/>
                    </a:ext>
                  </a:extLst>
                </a:gridCol>
              </a:tblGrid>
              <a:tr h="376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20,(02).4,9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90154"/>
                  </a:ext>
                </a:extLst>
              </a:tr>
              <a:tr h="607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0,0005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72995"/>
                  </a:ext>
                </a:extLst>
              </a:tr>
              <a:tr h="607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08870"/>
                  </a:ext>
                </a:extLst>
              </a:tr>
              <a:tr h="376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1260,5(4)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27899"/>
                  </a:ext>
                </a:extLst>
              </a:tr>
              <a:tr h="376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-3,(23)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1261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187953"/>
                  </a:ext>
                </a:extLst>
              </a:tr>
              <a:tr h="376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END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-3,23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651829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6F45E-AF42-49F4-7208-3F2741FB1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70872"/>
              </p:ext>
            </p:extLst>
          </p:nvPr>
        </p:nvGraphicFramePr>
        <p:xfrm>
          <a:off x="7242021" y="4449896"/>
          <a:ext cx="500882" cy="50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18" imgH="126835" progId="Equation.DSMT4">
                  <p:embed/>
                </p:oleObj>
              </mc:Choice>
              <mc:Fallback>
                <p:oleObj name="Equation" r:id="rId2" imgW="139518" imgH="1268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021" y="4449896"/>
                        <a:ext cx="500882" cy="500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C564390-7B2F-6F27-09B9-7DA3E5407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498056"/>
              </p:ext>
            </p:extLst>
          </p:nvPr>
        </p:nvGraphicFramePr>
        <p:xfrm>
          <a:off x="5058978" y="4950778"/>
          <a:ext cx="462782" cy="46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518" imgH="126835" progId="Equation.DSMT4">
                  <p:embed/>
                </p:oleObj>
              </mc:Choice>
              <mc:Fallback>
                <p:oleObj name="Equation" r:id="rId4" imgW="139518" imgH="126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978" y="4950778"/>
                        <a:ext cx="462782" cy="462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2395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819758" y="1460590"/>
            <a:ext cx="9657516" cy="1532864"/>
            <a:chOff x="81" y="1153"/>
            <a:chExt cx="4683" cy="1317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84"/>
              <a:ext cx="195" cy="33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81" y="1153"/>
              <a:ext cx="4291" cy="131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defRPr/>
              </a:pPr>
              <a:r>
                <a:rPr lang="nl-NL" sz="28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 tích của đất nước Việt Nam là 331 690  km</a:t>
              </a:r>
              <a:r>
                <a:rPr lang="nl-NL" sz="2800" kern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nl-NL" sz="28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 </a:t>
              </a:r>
              <a:r>
                <a:rPr lang="nl-NL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 tròn diện tích với độ chính xác 500 được số: 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6875169" y="4147894"/>
            <a:ext cx="4485324" cy="579438"/>
            <a:chOff x="153" y="1932"/>
            <a:chExt cx="4733" cy="365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32"/>
              <a:ext cx="4733" cy="3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B)</a:t>
              </a:r>
              <a:r>
                <a:rPr kumimoji="0" lang="en-US" sz="2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332 000 km</a:t>
              </a:r>
              <a:r>
                <a:rPr kumimoji="0" lang="en-US" sz="2800" b="0" i="0" u="none" strike="noStrike" kern="1200" cap="none" spc="0" normalizeH="0" baseline="3000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31194" y="5121265"/>
            <a:ext cx="4485325" cy="582613"/>
            <a:chOff x="91" y="1945"/>
            <a:chExt cx="4733" cy="367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91" y="1947"/>
              <a:ext cx="4733" cy="3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C)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331 700 km</a:t>
              </a:r>
              <a:r>
                <a:rPr kumimoji="0" lang="en-US" altLang="vi-V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280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89950" y="4219572"/>
            <a:ext cx="4485322" cy="579438"/>
            <a:chOff x="153" y="1932"/>
            <a:chExt cx="4733" cy="365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32"/>
              <a:ext cx="4733" cy="3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/>
                  <a:ea typeface="+mn-ea"/>
                  <a:cs typeface="Times New Roman" panose="02020603050405020304" pitchFamily="18" charset="0"/>
                </a:rPr>
                <a:t>)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kern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331 600 km</a:t>
              </a:r>
              <a:r>
                <a:rPr lang="en-US" sz="28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4978902" y="742343"/>
            <a:ext cx="14398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6875167" y="5043487"/>
            <a:ext cx="4485326" cy="579438"/>
            <a:chOff x="153" y="1932"/>
            <a:chExt cx="4733" cy="365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32"/>
              <a:ext cx="4733" cy="3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D)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331 000 km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Đồng hồ đếm ngược 20 giây.mp4">
            <a:hlinkClick r:id="" action="ppaction://media"/>
            <a:extLst>
              <a:ext uri="{FF2B5EF4-FFF2-40B4-BE49-F238E27FC236}">
                <a16:creationId xmlns:a16="http://schemas.microsoft.com/office/drawing/2014/main" id="{F8EA0EC1-29A2-5CDE-4B4D-2BA98FEF8A6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6" y="358701"/>
            <a:ext cx="1598779" cy="11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EBE05A4-CA40-4A56-93D2-55B130D5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35" y="4135194"/>
            <a:ext cx="6397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163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1DE4-A437-F386-ED69-FD55D803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>
            <a:extLst>
              <a:ext uri="{FF2B5EF4-FFF2-40B4-BE49-F238E27FC236}">
                <a16:creationId xmlns:a16="http://schemas.microsoft.com/office/drawing/2014/main" id="{A5CA377B-B464-8BF9-B34F-EF7F4181600C}"/>
              </a:ext>
            </a:extLst>
          </p:cNvPr>
          <p:cNvGrpSpPr>
            <a:grpSpLocks/>
          </p:cNvGrpSpPr>
          <p:nvPr/>
        </p:nvGrpSpPr>
        <p:grpSpPr bwMode="auto">
          <a:xfrm>
            <a:off x="910086" y="1115140"/>
            <a:ext cx="9447166" cy="1011434"/>
            <a:chOff x="183" y="1184"/>
            <a:chExt cx="4581" cy="869"/>
          </a:xfrm>
        </p:grpSpPr>
        <p:sp>
          <p:nvSpPr>
            <p:cNvPr id="88067" name="Rectangle 3" descr="Parchment">
              <a:extLst>
                <a:ext uri="{FF2B5EF4-FFF2-40B4-BE49-F238E27FC236}">
                  <a16:creationId xmlns:a16="http://schemas.microsoft.com/office/drawing/2014/main" id="{195A3CF5-183E-5E49-FAB3-C504C4DB2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184"/>
              <a:ext cx="195" cy="33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68" name="AutoShape 4" descr="Parchment">
              <a:extLst>
                <a:ext uri="{FF2B5EF4-FFF2-40B4-BE49-F238E27FC236}">
                  <a16:creationId xmlns:a16="http://schemas.microsoft.com/office/drawing/2014/main" id="{811F0FE8-16D8-14FE-50C8-EDBDF37B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556"/>
              <a:ext cx="4291" cy="49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-10,734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chính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0,5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>
            <a:extLst>
              <a:ext uri="{FF2B5EF4-FFF2-40B4-BE49-F238E27FC236}">
                <a16:creationId xmlns:a16="http://schemas.microsoft.com/office/drawing/2014/main" id="{7FA4570A-ED43-962D-E028-8934C9292DD4}"/>
              </a:ext>
            </a:extLst>
          </p:cNvPr>
          <p:cNvGrpSpPr>
            <a:grpSpLocks/>
          </p:cNvGrpSpPr>
          <p:nvPr/>
        </p:nvGrpSpPr>
        <p:grpSpPr bwMode="auto">
          <a:xfrm>
            <a:off x="6550925" y="3631694"/>
            <a:ext cx="4718579" cy="883773"/>
            <a:chOff x="153" y="1945"/>
            <a:chExt cx="4733" cy="330"/>
          </a:xfrm>
          <a:solidFill>
            <a:schemeClr val="bg1"/>
          </a:solidFill>
        </p:grpSpPr>
        <p:sp>
          <p:nvSpPr>
            <p:cNvPr id="88070" name="Rectangle 6" descr="Blue tissue paper">
              <a:extLst>
                <a:ext uri="{FF2B5EF4-FFF2-40B4-BE49-F238E27FC236}">
                  <a16:creationId xmlns:a16="http://schemas.microsoft.com/office/drawing/2014/main" id="{45A98AE7-8139-9D81-13AF-093006FD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71" name="AutoShape 7" descr="Blue tissue paper">
              <a:extLst>
                <a:ext uri="{FF2B5EF4-FFF2-40B4-BE49-F238E27FC236}">
                  <a16:creationId xmlns:a16="http://schemas.microsoft.com/office/drawing/2014/main" id="{156789B1-5D5B-5ACE-2A44-E3906A3C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2006"/>
              <a:ext cx="4733" cy="21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B)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8072" name="Group 8">
            <a:extLst>
              <a:ext uri="{FF2B5EF4-FFF2-40B4-BE49-F238E27FC236}">
                <a16:creationId xmlns:a16="http://schemas.microsoft.com/office/drawing/2014/main" id="{74760DFB-03CA-AB86-C29B-9EEFA3AB9785}"/>
              </a:ext>
            </a:extLst>
          </p:cNvPr>
          <p:cNvGrpSpPr>
            <a:grpSpLocks/>
          </p:cNvGrpSpPr>
          <p:nvPr/>
        </p:nvGrpSpPr>
        <p:grpSpPr bwMode="auto">
          <a:xfrm>
            <a:off x="748369" y="4891600"/>
            <a:ext cx="4586041" cy="681354"/>
            <a:chOff x="153" y="1945"/>
            <a:chExt cx="4733" cy="330"/>
          </a:xfrm>
          <a:solidFill>
            <a:schemeClr val="bg1"/>
          </a:solidFill>
        </p:grpSpPr>
        <p:sp>
          <p:nvSpPr>
            <p:cNvPr id="88073" name="Rectangle 9" descr="Blue tissue paper">
              <a:extLst>
                <a:ext uri="{FF2B5EF4-FFF2-40B4-BE49-F238E27FC236}">
                  <a16:creationId xmlns:a16="http://schemas.microsoft.com/office/drawing/2014/main" id="{5CA0505E-D1B6-80F5-1BB6-C7CF5832A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74" name="AutoShape 10" descr="Blue tissue paper">
              <a:extLst>
                <a:ext uri="{FF2B5EF4-FFF2-40B4-BE49-F238E27FC236}">
                  <a16:creationId xmlns:a16="http://schemas.microsoft.com/office/drawing/2014/main" id="{0BCD010B-79F4-1AD5-1160-4F83E1724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74"/>
              <a:ext cx="4733" cy="28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 </a:t>
              </a:r>
              <a:r>
                <a:rPr lang="en-US" alt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-10,7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8078" name="Group 14">
            <a:extLst>
              <a:ext uri="{FF2B5EF4-FFF2-40B4-BE49-F238E27FC236}">
                <a16:creationId xmlns:a16="http://schemas.microsoft.com/office/drawing/2014/main" id="{D4D43F27-2B02-773B-D3DC-8968EE5C1A58}"/>
              </a:ext>
            </a:extLst>
          </p:cNvPr>
          <p:cNvGrpSpPr>
            <a:grpSpLocks/>
          </p:cNvGrpSpPr>
          <p:nvPr/>
        </p:nvGrpSpPr>
        <p:grpSpPr bwMode="auto">
          <a:xfrm>
            <a:off x="748370" y="3677058"/>
            <a:ext cx="4485325" cy="852265"/>
            <a:chOff x="153" y="1945"/>
            <a:chExt cx="4733" cy="330"/>
          </a:xfrm>
          <a:solidFill>
            <a:schemeClr val="bg1"/>
          </a:solidFill>
        </p:grpSpPr>
        <p:sp>
          <p:nvSpPr>
            <p:cNvPr id="88079" name="Rectangle 15" descr="Blue tissue paper">
              <a:extLst>
                <a:ext uri="{FF2B5EF4-FFF2-40B4-BE49-F238E27FC236}">
                  <a16:creationId xmlns:a16="http://schemas.microsoft.com/office/drawing/2014/main" id="{6AB9D332-5BC0-441F-1161-B92089020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80" name="AutoShape 16" descr="Blue tissue paper">
              <a:extLst>
                <a:ext uri="{FF2B5EF4-FFF2-40B4-BE49-F238E27FC236}">
                  <a16:creationId xmlns:a16="http://schemas.microsoft.com/office/drawing/2014/main" id="{A7DE56CD-9681-6791-7A35-72754904B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2002"/>
              <a:ext cx="4733" cy="22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/>
                  <a:ea typeface="+mn-ea"/>
                  <a:cs typeface="Times New Roman" panose="02020603050405020304" pitchFamily="18" charset="0"/>
                </a:rPr>
                <a:t>) 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-11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082" name="WordArt 18">
            <a:extLst>
              <a:ext uri="{FF2B5EF4-FFF2-40B4-BE49-F238E27FC236}">
                <a16:creationId xmlns:a16="http://schemas.microsoft.com/office/drawing/2014/main" id="{4930D8FA-E608-871B-1923-341420A25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0267" y="890091"/>
            <a:ext cx="14398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</a:t>
            </a:r>
            <a:r>
              <a:rPr kumimoji="0" lang="en-US" sz="3600" b="1" i="0" u="none" strike="noStrike" kern="10" cap="none" spc="0" normalizeH="0" baseline="0" noProof="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3600" b="1" i="0" u="none" strike="noStrike" kern="10" cap="none" spc="0" normalizeH="0" baseline="0" noProof="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8096" name="Group 32">
            <a:extLst>
              <a:ext uri="{FF2B5EF4-FFF2-40B4-BE49-F238E27FC236}">
                <a16:creationId xmlns:a16="http://schemas.microsoft.com/office/drawing/2014/main" id="{E89A1CDE-4160-CFDD-324D-A894BF87A198}"/>
              </a:ext>
            </a:extLst>
          </p:cNvPr>
          <p:cNvGrpSpPr>
            <a:grpSpLocks/>
          </p:cNvGrpSpPr>
          <p:nvPr/>
        </p:nvGrpSpPr>
        <p:grpSpPr bwMode="auto">
          <a:xfrm>
            <a:off x="6550926" y="4905987"/>
            <a:ext cx="4724460" cy="739166"/>
            <a:chOff x="-99" y="1917"/>
            <a:chExt cx="4985" cy="358"/>
          </a:xfrm>
          <a:solidFill>
            <a:schemeClr val="bg1"/>
          </a:solidFill>
        </p:grpSpPr>
        <p:sp>
          <p:nvSpPr>
            <p:cNvPr id="88097" name="Rectangle 33" descr="Blue tissue paper">
              <a:extLst>
                <a:ext uri="{FF2B5EF4-FFF2-40B4-BE49-F238E27FC236}">
                  <a16:creationId xmlns:a16="http://schemas.microsoft.com/office/drawing/2014/main" id="{A899F938-EC93-B2D7-9F36-4413DBA9C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98" name="AutoShape 34" descr="Blue tissue paper">
              <a:extLst>
                <a:ext uri="{FF2B5EF4-FFF2-40B4-BE49-F238E27FC236}">
                  <a16:creationId xmlns:a16="http://schemas.microsoft.com/office/drawing/2014/main" id="{00DB510E-2E56-55BD-785B-D3C8E9917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" y="1917"/>
              <a:ext cx="4985" cy="28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D)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10,7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Đồng hồ đếm ngược 20 giây.mp4">
            <a:hlinkClick r:id="" action="ppaction://media"/>
            <a:extLst>
              <a:ext uri="{FF2B5EF4-FFF2-40B4-BE49-F238E27FC236}">
                <a16:creationId xmlns:a16="http://schemas.microsoft.com/office/drawing/2014/main" id="{170CEB8D-BE71-3379-A938-17A038850232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6" y="358701"/>
            <a:ext cx="1598779" cy="11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D32E276-9787-70C8-D589-0769ECF6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84" y="3805686"/>
            <a:ext cx="6397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9086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FA6CD-1632-0D1D-C3CF-4C27141D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>
            <a:extLst>
              <a:ext uri="{FF2B5EF4-FFF2-40B4-BE49-F238E27FC236}">
                <a16:creationId xmlns:a16="http://schemas.microsoft.com/office/drawing/2014/main" id="{1F7183AF-0AF2-2CD5-4A43-744D472625AB}"/>
              </a:ext>
            </a:extLst>
          </p:cNvPr>
          <p:cNvGrpSpPr>
            <a:grpSpLocks/>
          </p:cNvGrpSpPr>
          <p:nvPr/>
        </p:nvGrpSpPr>
        <p:grpSpPr bwMode="auto">
          <a:xfrm>
            <a:off x="926061" y="1176213"/>
            <a:ext cx="9405921" cy="2486101"/>
            <a:chOff x="203" y="939"/>
            <a:chExt cx="4561" cy="2136"/>
          </a:xfrm>
        </p:grpSpPr>
        <p:sp>
          <p:nvSpPr>
            <p:cNvPr id="88067" name="Rectangle 3" descr="Parchment">
              <a:extLst>
                <a:ext uri="{FF2B5EF4-FFF2-40B4-BE49-F238E27FC236}">
                  <a16:creationId xmlns:a16="http://schemas.microsoft.com/office/drawing/2014/main" id="{DF623F20-C685-06DF-82DC-8E2DCA67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184"/>
              <a:ext cx="195" cy="33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68" name="AutoShape 4" descr="Parchment">
              <a:extLst>
                <a:ext uri="{FF2B5EF4-FFF2-40B4-BE49-F238E27FC236}">
                  <a16:creationId xmlns:a16="http://schemas.microsoft.com/office/drawing/2014/main" id="{504F783D-7752-1AC7-4DA1-ED86184B6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939"/>
              <a:ext cx="4561" cy="213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Vào ngày 30/10/2023, xăng E5 RON 95 có giá 23 510 đồng/lít. Một người đi xe máy muốn đổ xăng cho chiếc xe của mình nên đã làm tròn giá xăng là 30 000 đồng/lít để ước lượng khoảng tiền cần trả để đổ xăng. Vậy người đó đã làm tròn giá xăng đến hàng nào?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8069" name="Group 5">
            <a:extLst>
              <a:ext uri="{FF2B5EF4-FFF2-40B4-BE49-F238E27FC236}">
                <a16:creationId xmlns:a16="http://schemas.microsoft.com/office/drawing/2014/main" id="{66676470-71F2-38EC-8215-148E81A6BCCD}"/>
              </a:ext>
            </a:extLst>
          </p:cNvPr>
          <p:cNvGrpSpPr>
            <a:grpSpLocks/>
          </p:cNvGrpSpPr>
          <p:nvPr/>
        </p:nvGrpSpPr>
        <p:grpSpPr bwMode="auto">
          <a:xfrm>
            <a:off x="6688414" y="3632331"/>
            <a:ext cx="4653571" cy="936502"/>
            <a:chOff x="153" y="1945"/>
            <a:chExt cx="4733" cy="330"/>
          </a:xfrm>
          <a:solidFill>
            <a:schemeClr val="bg1"/>
          </a:solidFill>
        </p:grpSpPr>
        <p:sp>
          <p:nvSpPr>
            <p:cNvPr id="88070" name="Rectangle 6" descr="Blue tissue paper">
              <a:extLst>
                <a:ext uri="{FF2B5EF4-FFF2-40B4-BE49-F238E27FC236}">
                  <a16:creationId xmlns:a16="http://schemas.microsoft.com/office/drawing/2014/main" id="{97C30D6B-CD46-6F9D-D8A2-95189B78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71" name="AutoShape 7" descr="Blue tissue paper">
              <a:extLst>
                <a:ext uri="{FF2B5EF4-FFF2-40B4-BE49-F238E27FC236}">
                  <a16:creationId xmlns:a16="http://schemas.microsoft.com/office/drawing/2014/main" id="{F4370A86-7446-730A-DDFF-D201BB4F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2013"/>
              <a:ext cx="4733" cy="20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B)</a:t>
              </a:r>
              <a:r>
                <a:rPr lang="en-US" altLang="vi-VN" sz="28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Hàng trăm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8072" name="Group 8">
            <a:extLst>
              <a:ext uri="{FF2B5EF4-FFF2-40B4-BE49-F238E27FC236}">
                <a16:creationId xmlns:a16="http://schemas.microsoft.com/office/drawing/2014/main" id="{D2078C28-C63C-1839-9C81-53AE74877047}"/>
              </a:ext>
            </a:extLst>
          </p:cNvPr>
          <p:cNvGrpSpPr>
            <a:grpSpLocks/>
          </p:cNvGrpSpPr>
          <p:nvPr/>
        </p:nvGrpSpPr>
        <p:grpSpPr bwMode="auto">
          <a:xfrm>
            <a:off x="618016" y="4648987"/>
            <a:ext cx="4870352" cy="945877"/>
            <a:chOff x="153" y="1945"/>
            <a:chExt cx="4733" cy="330"/>
          </a:xfrm>
          <a:solidFill>
            <a:schemeClr val="bg1"/>
          </a:solidFill>
        </p:grpSpPr>
        <p:sp>
          <p:nvSpPr>
            <p:cNvPr id="88073" name="Rectangle 9" descr="Blue tissue paper">
              <a:extLst>
                <a:ext uri="{FF2B5EF4-FFF2-40B4-BE49-F238E27FC236}">
                  <a16:creationId xmlns:a16="http://schemas.microsoft.com/office/drawing/2014/main" id="{4A7C20E3-9BAC-04B1-65A0-AC1D5F840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74" name="AutoShape 10" descr="Blue tissue paper">
              <a:extLst>
                <a:ext uri="{FF2B5EF4-FFF2-40B4-BE49-F238E27FC236}">
                  <a16:creationId xmlns:a16="http://schemas.microsoft.com/office/drawing/2014/main" id="{6ADF6B0F-4097-3723-7C05-6064BA655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2008"/>
              <a:ext cx="4733" cy="20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</a:t>
              </a:r>
              <a:r>
                <a:rPr lang="en-US" altLang="vi-VN" sz="28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 chục nghìn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8078" name="Group 14">
            <a:extLst>
              <a:ext uri="{FF2B5EF4-FFF2-40B4-BE49-F238E27FC236}">
                <a16:creationId xmlns:a16="http://schemas.microsoft.com/office/drawing/2014/main" id="{FAF54E5A-7379-5A4A-14C6-5385D3072345}"/>
              </a:ext>
            </a:extLst>
          </p:cNvPr>
          <p:cNvGrpSpPr>
            <a:grpSpLocks/>
          </p:cNvGrpSpPr>
          <p:nvPr/>
        </p:nvGrpSpPr>
        <p:grpSpPr bwMode="auto">
          <a:xfrm>
            <a:off x="655910" y="3632331"/>
            <a:ext cx="4653571" cy="904303"/>
            <a:chOff x="153" y="1945"/>
            <a:chExt cx="4733" cy="330"/>
          </a:xfrm>
          <a:solidFill>
            <a:schemeClr val="bg1"/>
          </a:solidFill>
        </p:grpSpPr>
        <p:sp>
          <p:nvSpPr>
            <p:cNvPr id="88079" name="Rectangle 15" descr="Blue tissue paper">
              <a:extLst>
                <a:ext uri="{FF2B5EF4-FFF2-40B4-BE49-F238E27FC236}">
                  <a16:creationId xmlns:a16="http://schemas.microsoft.com/office/drawing/2014/main" id="{1B29658A-6270-03D0-F774-5357E8F2A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80" name="AutoShape 16" descr="Blue tissue paper">
              <a:extLst>
                <a:ext uri="{FF2B5EF4-FFF2-40B4-BE49-F238E27FC236}">
                  <a16:creationId xmlns:a16="http://schemas.microsoft.com/office/drawing/2014/main" id="{4E78E183-0EEF-D4EE-72AC-EA978267C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2009"/>
              <a:ext cx="4733" cy="211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 Light"/>
                  <a:ea typeface="+mn-ea"/>
                  <a:cs typeface="Times New Roman" panose="02020603050405020304" pitchFamily="18" charset="0"/>
                </a:rPr>
                <a:t>)</a:t>
              </a:r>
              <a:r>
                <a:rPr lang="en-US" alt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8082" name="WordArt 18">
            <a:extLst>
              <a:ext uri="{FF2B5EF4-FFF2-40B4-BE49-F238E27FC236}">
                <a16:creationId xmlns:a16="http://schemas.microsoft.com/office/drawing/2014/main" id="{7A6600E4-6088-14C1-6C65-6AE8CE6080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2741" y="703228"/>
            <a:ext cx="14398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</a:t>
            </a:r>
            <a:r>
              <a:rPr kumimoji="0" lang="en-US" sz="3600" b="1" i="0" u="none" strike="noStrike" kern="10" cap="none" spc="0" normalizeH="0" baseline="0" noProof="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600" b="1" i="0" u="none" strike="noStrike" kern="10" cap="none" spc="0" normalizeH="0" baseline="0" noProof="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8096" name="Group 32">
            <a:extLst>
              <a:ext uri="{FF2B5EF4-FFF2-40B4-BE49-F238E27FC236}">
                <a16:creationId xmlns:a16="http://schemas.microsoft.com/office/drawing/2014/main" id="{08B6EB10-F14B-EC90-2A2A-8AA2A80448F1}"/>
              </a:ext>
            </a:extLst>
          </p:cNvPr>
          <p:cNvGrpSpPr>
            <a:grpSpLocks/>
          </p:cNvGrpSpPr>
          <p:nvPr/>
        </p:nvGrpSpPr>
        <p:grpSpPr bwMode="auto">
          <a:xfrm>
            <a:off x="6703633" y="4829442"/>
            <a:ext cx="4653571" cy="731990"/>
            <a:chOff x="153" y="1945"/>
            <a:chExt cx="4733" cy="330"/>
          </a:xfrm>
          <a:solidFill>
            <a:schemeClr val="bg1"/>
          </a:solidFill>
        </p:grpSpPr>
        <p:sp>
          <p:nvSpPr>
            <p:cNvPr id="88097" name="Rectangle 33" descr="Blue tissue paper">
              <a:extLst>
                <a:ext uri="{FF2B5EF4-FFF2-40B4-BE49-F238E27FC236}">
                  <a16:creationId xmlns:a16="http://schemas.microsoft.com/office/drawing/2014/main" id="{EF576ACB-FC91-719D-73F1-495710AD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45"/>
              <a:ext cx="195" cy="330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098" name="AutoShape 34" descr="Blue tissue paper">
              <a:extLst>
                <a:ext uri="{FF2B5EF4-FFF2-40B4-BE49-F238E27FC236}">
                  <a16:creationId xmlns:a16="http://schemas.microsoft.com/office/drawing/2014/main" id="{735AC26B-15F4-5713-08A8-E39FC308C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84"/>
              <a:ext cx="4733" cy="261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D)</a:t>
              </a: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alt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nghìn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 Ligh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Đồng hồ đếm ngược 20 giây.mp4">
            <a:hlinkClick r:id="" action="ppaction://media"/>
            <a:extLst>
              <a:ext uri="{FF2B5EF4-FFF2-40B4-BE49-F238E27FC236}">
                <a16:creationId xmlns:a16="http://schemas.microsoft.com/office/drawing/2014/main" id="{72FAE234-6BCB-D793-B116-703F0CA8D15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6" y="358701"/>
            <a:ext cx="1598779" cy="11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8BBB0-61C2-E40D-F5D9-9E74BB10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31" y="4905839"/>
            <a:ext cx="6397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568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0497" y="1771811"/>
            <a:ext cx="4229924" cy="4819015"/>
            <a:chOff x="1229" y="2346"/>
            <a:chExt cx="6155" cy="7589"/>
          </a:xfrm>
        </p:grpSpPr>
        <p:pic>
          <p:nvPicPr>
            <p:cNvPr id="3" name="图片 2" descr="5c7e2124d8495r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80000">
              <a:off x="1229" y="2346"/>
              <a:ext cx="6155" cy="745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681" y="4342"/>
              <a:ext cx="4792" cy="5593"/>
              <a:chOff x="1681" y="4342"/>
              <a:chExt cx="4792" cy="5593"/>
            </a:xfrm>
          </p:grpSpPr>
          <p:sp>
            <p:nvSpPr>
              <p:cNvPr id="1307" name="Google Shape;1307;p45"/>
              <p:cNvSpPr txBox="1"/>
              <p:nvPr/>
            </p:nvSpPr>
            <p:spPr>
              <a:xfrm rot="1715">
                <a:off x="1857" y="4342"/>
                <a:ext cx="2842" cy="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Normal" panose="020B0400000000000000" pitchFamily="34" charset="-122"/>
                    <a:cs typeface="Times New Roman" panose="02020603050405020304" pitchFamily="18" charset="0"/>
                    <a:sym typeface="Catamaran"/>
                  </a:rPr>
                  <a:t>Notes: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681" y="5040"/>
                <a:ext cx="4792" cy="48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Ghi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nhớ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kiến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thức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trong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Arial"/>
                  </a:rPr>
                  <a:t>bài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endParaRPr>
              </a:p>
              <a:p>
                <a:pPr algn="just"/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Hoàn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tập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SGK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VBT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655001" y="1749266"/>
            <a:ext cx="3783330" cy="4696962"/>
            <a:chOff x="7245" y="3479"/>
            <a:chExt cx="4710" cy="4819"/>
          </a:xfrm>
        </p:grpSpPr>
        <p:pic>
          <p:nvPicPr>
            <p:cNvPr id="2" name="图片 1" descr="5c7e2124d8495bn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80000">
              <a:off x="7245" y="3479"/>
              <a:ext cx="4710" cy="4819"/>
            </a:xfrm>
            <a:prstGeom prst="rect">
              <a:avLst/>
            </a:prstGeom>
          </p:spPr>
        </p:pic>
        <p:sp>
          <p:nvSpPr>
            <p:cNvPr id="6" name="Google Shape;1307;p45"/>
            <p:cNvSpPr txBox="1"/>
            <p:nvPr/>
          </p:nvSpPr>
          <p:spPr>
            <a:xfrm rot="1715">
              <a:off x="7643" y="4681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Normal" panose="020B0400000000000000" pitchFamily="34" charset="-122"/>
                  <a:cs typeface="Times New Roman" panose="02020603050405020304" pitchFamily="18" charset="0"/>
                  <a:sym typeface="Catamaran"/>
                </a:rPr>
                <a:t>Notes: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12272" y="2138766"/>
            <a:ext cx="3380461" cy="4340427"/>
            <a:chOff x="12768" y="3324"/>
            <a:chExt cx="4710" cy="4819"/>
          </a:xfrm>
        </p:grpSpPr>
        <p:pic>
          <p:nvPicPr>
            <p:cNvPr id="4" name="图片 3" descr="5c7e2124d8495yy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0000">
              <a:off x="12768" y="3324"/>
              <a:ext cx="4710" cy="4819"/>
            </a:xfrm>
            <a:prstGeom prst="rect">
              <a:avLst/>
            </a:prstGeom>
          </p:spPr>
        </p:pic>
        <p:sp>
          <p:nvSpPr>
            <p:cNvPr id="8" name="Google Shape;1307;p45"/>
            <p:cNvSpPr txBox="1"/>
            <p:nvPr/>
          </p:nvSpPr>
          <p:spPr>
            <a:xfrm rot="1715">
              <a:off x="13318" y="4520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Normal" panose="020B0400000000000000" pitchFamily="34" charset="-122"/>
                  <a:cs typeface="Times New Roman" panose="02020603050405020304" pitchFamily="18" charset="0"/>
                  <a:sym typeface="Catamaran"/>
                </a:rPr>
                <a:t>Notes: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 rot="208846">
              <a:off x="13257" y="5029"/>
              <a:ext cx="3495" cy="24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 bị bài mới: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bậc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606767" y="708695"/>
            <a:ext cx="6234985" cy="142736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38D8CA-E978-5784-37BA-DC7331EBE5BC}"/>
              </a:ext>
            </a:extLst>
          </p:cNvPr>
          <p:cNvSpPr txBox="1"/>
          <p:nvPr/>
        </p:nvSpPr>
        <p:spPr>
          <a:xfrm>
            <a:off x="5081329" y="3482501"/>
            <a:ext cx="30235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F02499-838F-04D1-EA53-79BB5CA80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32758"/>
              </p:ext>
            </p:extLst>
          </p:nvPr>
        </p:nvGraphicFramePr>
        <p:xfrm>
          <a:off x="5450145" y="4916860"/>
          <a:ext cx="2012231" cy="85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6307" imgH="457232" progId="Equation.DSMT4">
                  <p:embed/>
                </p:oleObj>
              </mc:Choice>
              <mc:Fallback>
                <p:oleObj name="Equation" r:id="rId5" imgW="1076307" imgH="4572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0145" y="4916860"/>
                        <a:ext cx="2012231" cy="854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2644" y="2022306"/>
            <a:ext cx="6946711" cy="2112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8852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THẦY CÔ VÀ CÁC EM!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9F6710-A74E-C149-C8E8-8FE9EBAEFA32}"/>
              </a:ext>
            </a:extLst>
          </p:cNvPr>
          <p:cNvSpPr/>
          <p:nvPr/>
        </p:nvSpPr>
        <p:spPr>
          <a:xfrm>
            <a:off x="1239029" y="1422141"/>
            <a:ext cx="100687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HỌC KẾT THÚC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QUÝ THẦY CÔ LUÔN KHOẺ MẠNH, HẠNH PHÚC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HỌC SINH KHOẺ MẠNH, CHĂM NGOAN, HỌC GIỎI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B15B0065-0BC1-D2F8-EE8A-F6E5C3BF9D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2" y="4357965"/>
            <a:ext cx="4132764" cy="2322614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55146134-11E9-B586-32F8-C48F3FEC0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20" y="4357965"/>
            <a:ext cx="3941366" cy="22563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099AAB-3E90-4DB8-9EDE-83DDBA831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2" y="338110"/>
            <a:ext cx="2027174" cy="20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006B93B-B627-D4C0-BAB0-156CFE3AD462}"/>
              </a:ext>
            </a:extLst>
          </p:cNvPr>
          <p:cNvSpPr txBox="1"/>
          <p:nvPr/>
        </p:nvSpPr>
        <p:spPr>
          <a:xfrm>
            <a:off x="1195848" y="840712"/>
            <a:ext cx="8915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(…)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07387B9-2082-1EBF-0FE6-7CDFE546484C}"/>
              </a:ext>
            </a:extLst>
          </p:cNvPr>
          <p:cNvSpPr txBox="1"/>
          <p:nvPr/>
        </p:nvSpPr>
        <p:spPr>
          <a:xfrm>
            <a:off x="1181584" y="1440873"/>
            <a:ext cx="10100932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(1)……;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(2)……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(3)……;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(4)…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5040391-C4EC-E14A-561F-68145E9067EE}"/>
              </a:ext>
            </a:extLst>
          </p:cNvPr>
          <p:cNvSpPr txBox="1"/>
          <p:nvPr/>
        </p:nvSpPr>
        <p:spPr>
          <a:xfrm>
            <a:off x="1181583" y="4626357"/>
            <a:ext cx="858698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236,127 </a:t>
            </a:r>
          </a:p>
          <a:p>
            <a:pPr marL="385763" indent="-385763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(5)……</a:t>
            </a:r>
          </a:p>
          <a:p>
            <a:pPr marL="385763" indent="-385763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(6)…… </a:t>
            </a:r>
          </a:p>
        </p:txBody>
      </p:sp>
    </p:spTree>
    <p:extLst>
      <p:ext uri="{BB962C8B-B14F-4D97-AF65-F5344CB8AC3E}">
        <p14:creationId xmlns:p14="http://schemas.microsoft.com/office/powerpoint/2010/main" val="5950138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DD9ADE4-09FB-09F3-ED2F-C496BEA0A246}"/>
              </a:ext>
            </a:extLst>
          </p:cNvPr>
          <p:cNvSpPr txBox="1"/>
          <p:nvPr/>
        </p:nvSpPr>
        <p:spPr>
          <a:xfrm>
            <a:off x="1168325" y="1440873"/>
            <a:ext cx="8586989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35901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DC72301-BD6B-6AE4-C97A-FBF21CEE66EB}"/>
              </a:ext>
            </a:extLst>
          </p:cNvPr>
          <p:cNvSpPr txBox="1"/>
          <p:nvPr/>
        </p:nvSpPr>
        <p:spPr>
          <a:xfrm>
            <a:off x="1195848" y="840712"/>
            <a:ext cx="8915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(…)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F8A099E-4D52-D247-16FF-6DFD922E7AE0}"/>
              </a:ext>
            </a:extLst>
          </p:cNvPr>
          <p:cNvSpPr txBox="1"/>
          <p:nvPr/>
        </p:nvSpPr>
        <p:spPr>
          <a:xfrm>
            <a:off x="1195848" y="4626357"/>
            <a:ext cx="858698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268,333 </a:t>
            </a:r>
          </a:p>
          <a:p>
            <a:pPr marL="385763" indent="-385763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268,3</a:t>
            </a:r>
          </a:p>
          <a:p>
            <a:pPr marL="385763" indent="-385763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268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484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pic>
        <p:nvPicPr>
          <p:cNvPr id="2" name="图片 1" descr="6076cff3a745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" y="4407815"/>
            <a:ext cx="2946006" cy="2294255"/>
          </a:xfrm>
          <a:prstGeom prst="rect">
            <a:avLst/>
          </a:prstGeom>
        </p:spPr>
      </p:pic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A3ABA8-0605-DC5C-4897-9AF5EEF8BE3A}"/>
              </a:ext>
            </a:extLst>
          </p:cNvPr>
          <p:cNvGrpSpPr/>
          <p:nvPr/>
        </p:nvGrpSpPr>
        <p:grpSpPr>
          <a:xfrm>
            <a:off x="2802194" y="988060"/>
            <a:ext cx="7878507" cy="5075555"/>
            <a:chOff x="11143" y="1556"/>
            <a:chExt cx="5677" cy="7993"/>
          </a:xfrm>
        </p:grpSpPr>
        <p:sp>
          <p:nvSpPr>
            <p:cNvPr id="5" name="矩形 11">
              <a:extLst>
                <a:ext uri="{FF2B5EF4-FFF2-40B4-BE49-F238E27FC236}">
                  <a16:creationId xmlns:a16="http://schemas.microsoft.com/office/drawing/2014/main" id="{9B516B0C-9C12-E378-6B33-F1DB470016E6}"/>
                </a:ext>
              </a:extLst>
            </p:cNvPr>
            <p:cNvSpPr/>
            <p:nvPr/>
          </p:nvSpPr>
          <p:spPr>
            <a:xfrm rot="300000">
              <a:off x="11143" y="1694"/>
              <a:ext cx="5652" cy="78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9" descr="58c26e956f50e日日日日">
              <a:extLst>
                <a:ext uri="{FF2B5EF4-FFF2-40B4-BE49-F238E27FC236}">
                  <a16:creationId xmlns:a16="http://schemas.microsoft.com/office/drawing/2014/main" id="{60B96A69-3005-5609-31B8-015510DE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9" y="1787"/>
              <a:ext cx="5096" cy="7753"/>
            </a:xfrm>
            <a:prstGeom prst="rect">
              <a:avLst/>
            </a:prstGeom>
          </p:spPr>
        </p:pic>
        <p:pic>
          <p:nvPicPr>
            <p:cNvPr id="7" name="图片 12" descr="58c26e956f2d9">
              <a:extLst>
                <a:ext uri="{FF2B5EF4-FFF2-40B4-BE49-F238E27FC236}">
                  <a16:creationId xmlns:a16="http://schemas.microsoft.com/office/drawing/2014/main" id="{7ED7DB37-9665-1470-4AB5-1B90D33C4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44" y="1556"/>
              <a:ext cx="876" cy="870"/>
            </a:xfrm>
            <a:prstGeom prst="rect">
              <a:avLst/>
            </a:prstGeom>
          </p:spPr>
        </p:pic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DE5B3441-02A1-D1E7-D539-0228914A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386" y="1723817"/>
            <a:ext cx="7072198" cy="265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19: LÀM QUEN VỚI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VÔ HẠN TUẦN HOÀN (TIẾP THEO)</a:t>
            </a:r>
          </a:p>
        </p:txBody>
      </p:sp>
    </p:spTree>
    <p:extLst>
      <p:ext uri="{BB962C8B-B14F-4D97-AF65-F5344CB8AC3E}">
        <p14:creationId xmlns:p14="http://schemas.microsoft.com/office/powerpoint/2010/main" val="6514014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28FFB-4735-FD57-5987-FD431505043D}"/>
              </a:ext>
            </a:extLst>
          </p:cNvPr>
          <p:cNvSpPr/>
          <p:nvPr/>
        </p:nvSpPr>
        <p:spPr>
          <a:xfrm>
            <a:off x="2109646" y="954403"/>
            <a:ext cx="6505464" cy="50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tròn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</a:t>
            </a: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46,3333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đến hàng đơn vị.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A90B8-F951-D6A3-77E3-6196A7C0A9A2}"/>
              </a:ext>
            </a:extLst>
          </p:cNvPr>
          <p:cNvSpPr txBox="1"/>
          <p:nvPr/>
        </p:nvSpPr>
        <p:spPr>
          <a:xfrm>
            <a:off x="4189235" y="1944143"/>
            <a:ext cx="8432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551779-7F56-A6D8-332B-43986A25540A}"/>
              </a:ext>
            </a:extLst>
          </p:cNvPr>
          <p:cNvCxnSpPr/>
          <p:nvPr/>
        </p:nvCxnSpPr>
        <p:spPr>
          <a:xfrm>
            <a:off x="4608390" y="1394598"/>
            <a:ext cx="1247" cy="4754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C815679-6160-2D41-27E6-5A34D494CB2F}"/>
              </a:ext>
            </a:extLst>
          </p:cNvPr>
          <p:cNvSpPr/>
          <p:nvPr/>
        </p:nvSpPr>
        <p:spPr>
          <a:xfrm>
            <a:off x="868110" y="2781438"/>
            <a:ext cx="2936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46,3333</a:t>
            </a:r>
            <a:r>
              <a:rPr lang="vi-VN" sz="2667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667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9D5C7C-F607-D6CE-7B7B-71B53F804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20934"/>
              </p:ext>
            </p:extLst>
          </p:nvPr>
        </p:nvGraphicFramePr>
        <p:xfrm>
          <a:off x="3681619" y="2881433"/>
          <a:ext cx="384917" cy="47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26720" progId="Equation.3">
                  <p:embed/>
                </p:oleObj>
              </mc:Choice>
              <mc:Fallback>
                <p:oleObj name="Equation" r:id="rId2" imgW="126720" imgH="126720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15405C1-430C-B646-C69D-4D76BB50C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81619" y="2881433"/>
                        <a:ext cx="384917" cy="47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046774-C605-630B-1DB4-F768C8293432}"/>
              </a:ext>
            </a:extLst>
          </p:cNvPr>
          <p:cNvSpPr txBox="1"/>
          <p:nvPr/>
        </p:nvSpPr>
        <p:spPr>
          <a:xfrm>
            <a:off x="3927491" y="2858245"/>
            <a:ext cx="81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417C4-70F8-A5CD-948B-EB8766A8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12" y="2685061"/>
            <a:ext cx="6908800" cy="1854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8FDD8B-A5F2-BBE5-56FE-9A1207D0567F}"/>
              </a:ext>
            </a:extLst>
          </p:cNvPr>
          <p:cNvGrpSpPr/>
          <p:nvPr/>
        </p:nvGrpSpPr>
        <p:grpSpPr>
          <a:xfrm>
            <a:off x="5478958" y="3193910"/>
            <a:ext cx="6015907" cy="1120197"/>
            <a:chOff x="3791089" y="1394463"/>
            <a:chExt cx="4511930" cy="84014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301839-6F90-65C5-7952-0A55919EE4FF}"/>
                </a:ext>
              </a:extLst>
            </p:cNvPr>
            <p:cNvCxnSpPr/>
            <p:nvPr/>
          </p:nvCxnSpPr>
          <p:spPr>
            <a:xfrm>
              <a:off x="3791089" y="1787357"/>
              <a:ext cx="45119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4ECEDE-D15C-F3D6-DFE1-A76F6946907D}"/>
                </a:ext>
              </a:extLst>
            </p:cNvPr>
            <p:cNvCxnSpPr/>
            <p:nvPr/>
          </p:nvCxnSpPr>
          <p:spPr>
            <a:xfrm>
              <a:off x="4095701" y="1708151"/>
              <a:ext cx="0" cy="180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288410-A659-4272-7584-A3D6532284F0}"/>
                </a:ext>
              </a:extLst>
            </p:cNvPr>
            <p:cNvCxnSpPr/>
            <p:nvPr/>
          </p:nvCxnSpPr>
          <p:spPr>
            <a:xfrm>
              <a:off x="7905690" y="1708150"/>
              <a:ext cx="0" cy="180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57EE6C-C603-7079-2435-269EC1414B4A}"/>
                </a:ext>
              </a:extLst>
            </p:cNvPr>
            <p:cNvCxnSpPr/>
            <p:nvPr/>
          </p:nvCxnSpPr>
          <p:spPr>
            <a:xfrm>
              <a:off x="6010151" y="1708150"/>
              <a:ext cx="0" cy="180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12A4DA-55A0-98B2-2508-87D6C0E9A3E6}"/>
                </a:ext>
              </a:extLst>
            </p:cNvPr>
            <p:cNvCxnSpPr/>
            <p:nvPr/>
          </p:nvCxnSpPr>
          <p:spPr>
            <a:xfrm>
              <a:off x="5382757" y="1708150"/>
              <a:ext cx="0" cy="180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3C914-FB85-C3A6-256A-1F2430FC9599}"/>
                </a:ext>
              </a:extLst>
            </p:cNvPr>
            <p:cNvSpPr txBox="1"/>
            <p:nvPr/>
          </p:nvSpPr>
          <p:spPr>
            <a:xfrm>
              <a:off x="3931486" y="1888361"/>
              <a:ext cx="46186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F5470-AB12-C650-1EAA-54BBC94A1A8B}"/>
                </a:ext>
              </a:extLst>
            </p:cNvPr>
            <p:cNvSpPr txBox="1"/>
            <p:nvPr/>
          </p:nvSpPr>
          <p:spPr>
            <a:xfrm>
              <a:off x="5069339" y="1394463"/>
              <a:ext cx="10866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46,333…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2FE629-222D-B893-9670-E32795DB165F}"/>
                </a:ext>
              </a:extLst>
            </p:cNvPr>
            <p:cNvSpPr txBox="1"/>
            <p:nvPr/>
          </p:nvSpPr>
          <p:spPr>
            <a:xfrm>
              <a:off x="7761111" y="1888361"/>
              <a:ext cx="46186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DA2243E-5DFA-27F1-9D66-87C26C06ABEE}"/>
              </a:ext>
            </a:extLst>
          </p:cNvPr>
          <p:cNvSpPr txBox="1"/>
          <p:nvPr/>
        </p:nvSpPr>
        <p:spPr>
          <a:xfrm>
            <a:off x="8110893" y="3791902"/>
            <a:ext cx="83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46,5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808A2F95-9F45-262F-28C8-2F2A54CDDF22}"/>
              </a:ext>
            </a:extLst>
          </p:cNvPr>
          <p:cNvSpPr txBox="1"/>
          <p:nvPr/>
        </p:nvSpPr>
        <p:spPr>
          <a:xfrm>
            <a:off x="1126669" y="4703250"/>
            <a:ext cx="106770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a=46,333…?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AC33A-8727-F1B3-1B63-526FE84E63A6}"/>
              </a:ext>
            </a:extLst>
          </p:cNvPr>
          <p:cNvSpPr txBox="1"/>
          <p:nvPr/>
        </p:nvSpPr>
        <p:spPr>
          <a:xfrm>
            <a:off x="1126669" y="5324985"/>
            <a:ext cx="114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b= -13,3(4)</a:t>
            </a:r>
          </a:p>
        </p:txBody>
      </p:sp>
    </p:spTree>
    <p:extLst>
      <p:ext uri="{BB962C8B-B14F-4D97-AF65-F5344CB8AC3E}">
        <p14:creationId xmlns:p14="http://schemas.microsoft.com/office/powerpoint/2010/main" val="923094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21" grpId="0"/>
      <p:bldP spid="22" grpId="0" animBg="1"/>
      <p:bldP spid="22" grpId="1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0E309-6C2D-C356-F0C8-69AF4699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3" y="1065357"/>
            <a:ext cx="1596869" cy="854883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2A308A3-DEC2-0AAB-CA36-A4D89D30F146}"/>
              </a:ext>
            </a:extLst>
          </p:cNvPr>
          <p:cNvSpPr txBox="1"/>
          <p:nvPr/>
        </p:nvSpPr>
        <p:spPr>
          <a:xfrm>
            <a:off x="1856880" y="1238947"/>
            <a:ext cx="1171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64AECF-4A01-860F-71DA-5F9711CBE755}"/>
              </a:ext>
            </a:extLst>
          </p:cNvPr>
          <p:cNvSpPr/>
          <p:nvPr/>
        </p:nvSpPr>
        <p:spPr>
          <a:xfrm>
            <a:off x="1607185" y="1896232"/>
            <a:ext cx="9616338" cy="130753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làm tròn số thập phân với độ chính xác cho trước, ta có thể xác định hàng làm tròn thích hợp bằng cách sử dụng bảng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74A755E8-6FF8-8D31-AA6D-F2C0CCBE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96" y="3428999"/>
            <a:ext cx="5006435" cy="2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67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6F28C29-C10E-82B5-B599-1C45FDC69961}"/>
              </a:ext>
            </a:extLst>
          </p:cNvPr>
          <p:cNvSpPr/>
          <p:nvPr/>
        </p:nvSpPr>
        <p:spPr>
          <a:xfrm>
            <a:off x="704153" y="1367195"/>
            <a:ext cx="1646553" cy="62672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7F5E373-0548-05DC-FA08-C3E4C57047F9}"/>
              </a:ext>
            </a:extLst>
          </p:cNvPr>
          <p:cNvSpPr txBox="1"/>
          <p:nvPr/>
        </p:nvSpPr>
        <p:spPr>
          <a:xfrm>
            <a:off x="2291344" y="1223317"/>
            <a:ext cx="77375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12 591,27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50                              b) 0,05.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14630418-DF8F-19B0-4DE7-A76E70A0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57" y="3723967"/>
            <a:ext cx="5006435" cy="2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79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rPr>
              <a:t>NOTES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95;p29">
            <a:extLst>
              <a:ext uri="{FF2B5EF4-FFF2-40B4-BE49-F238E27FC236}">
                <a16:creationId xmlns:a16="http://schemas.microsoft.com/office/drawing/2014/main" id="{AB05A1ED-C3F5-C6E3-ADD9-5A00D1581238}"/>
              </a:ext>
            </a:extLst>
          </p:cNvPr>
          <p:cNvSpPr/>
          <p:nvPr/>
        </p:nvSpPr>
        <p:spPr>
          <a:xfrm>
            <a:off x="1258036" y="2917074"/>
            <a:ext cx="1596439" cy="61810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7;p29">
            <a:extLst>
              <a:ext uri="{FF2B5EF4-FFF2-40B4-BE49-F238E27FC236}">
                <a16:creationId xmlns:a16="http://schemas.microsoft.com/office/drawing/2014/main" id="{12889B0C-D8FF-9DCE-1FA0-8C82A03BA009}"/>
              </a:ext>
            </a:extLst>
          </p:cNvPr>
          <p:cNvSpPr/>
          <p:nvPr/>
        </p:nvSpPr>
        <p:spPr>
          <a:xfrm>
            <a:off x="1227574" y="1030648"/>
            <a:ext cx="1657362" cy="61810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D7EF211-3E70-4D6A-8CEF-3D00027D4AD1}"/>
              </a:ext>
            </a:extLst>
          </p:cNvPr>
          <p:cNvSpPr txBox="1"/>
          <p:nvPr/>
        </p:nvSpPr>
        <p:spPr>
          <a:xfrm>
            <a:off x="1110956" y="1130783"/>
            <a:ext cx="220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E8575B5-E664-CAEF-810E-FFB1B139F796}"/>
              </a:ext>
            </a:extLst>
          </p:cNvPr>
          <p:cNvSpPr txBox="1"/>
          <p:nvPr/>
        </p:nvSpPr>
        <p:spPr>
          <a:xfrm>
            <a:off x="3213166" y="1007827"/>
            <a:ext cx="725290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3,14159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0,005</a:t>
            </a:r>
          </a:p>
        </p:txBody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F2F476B5-512D-EA9B-F081-C3D45377540E}"/>
              </a:ext>
            </a:extLst>
          </p:cNvPr>
          <p:cNvSpPr txBox="1"/>
          <p:nvPr/>
        </p:nvSpPr>
        <p:spPr>
          <a:xfrm>
            <a:off x="644792" y="3041462"/>
            <a:ext cx="214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75">
            <a:extLst>
              <a:ext uri="{FF2B5EF4-FFF2-40B4-BE49-F238E27FC236}">
                <a16:creationId xmlns:a16="http://schemas.microsoft.com/office/drawing/2014/main" id="{A42BF0D2-03E9-A618-E975-EA3B25133539}"/>
              </a:ext>
            </a:extLst>
          </p:cNvPr>
          <p:cNvSpPr txBox="1"/>
          <p:nvPr/>
        </p:nvSpPr>
        <p:spPr>
          <a:xfrm>
            <a:off x="2787930" y="2862017"/>
            <a:ext cx="789079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31,(81). 4,9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854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19620-2D09-68F8-98B0-0AA7F1C8F659}"/>
              </a:ext>
            </a:extLst>
          </p:cNvPr>
          <p:cNvSpPr txBox="1"/>
          <p:nvPr/>
        </p:nvSpPr>
        <p:spPr>
          <a:xfrm>
            <a:off x="1695391" y="890175"/>
            <a:ext cx="6650362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GAME DOMINO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F0DB2A28-4BE8-C6B2-2E45-18FDF65A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86" y="1916919"/>
            <a:ext cx="9957628" cy="4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Giáo viên phát bộ thẻ quân cờ (mỗi quân cờ gồm hai ngăn) và bảng phụ cho 4 nhóm, nhóm trưởng chia thẻ cho các thành viên.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+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Nhiệm vụ của mỗi nhóm là sắp xếp các thẻ nối tiếp nhau sao cho thông tin ở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ngăn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thẻ này ghép với thông tin tiếp theo ở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ngăn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thẻ khác tạo thành một câu có nội dung kiến thức đúng.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Thời gian: 5 phút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Nhóm nào hoàn thành trong thời gian ngắn nhất và chính xác kết quả là đội chiến thắng.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5p.mp4">
            <a:hlinkClick r:id="" action="ppaction://media"/>
            <a:extLst>
              <a:ext uri="{FF2B5EF4-FFF2-40B4-BE49-F238E27FC236}">
                <a16:creationId xmlns:a16="http://schemas.microsoft.com/office/drawing/2014/main" id="{5AD29083-C0E9-A2FD-AF24-21BFBFD230C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13" y="409433"/>
            <a:ext cx="1884138" cy="11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866</Words>
  <Application>Microsoft Office PowerPoint</Application>
  <PresentationFormat>Widescreen</PresentationFormat>
  <Paragraphs>124</Paragraphs>
  <Slides>15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DengXian</vt:lpstr>
      <vt:lpstr>DengXian Light</vt:lpstr>
      <vt:lpstr>Arial</vt:lpstr>
      <vt:lpstr>Calibri</vt:lpstr>
      <vt:lpstr>Calibri Light</vt:lpstr>
      <vt:lpstr>Times New Roman</vt:lpstr>
      <vt:lpstr>思源黑体 Heavy</vt:lpstr>
      <vt:lpstr>Office Theme</vt:lpstr>
      <vt:lpstr>1_Office 主题​​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2024-04-05T12:55:26Z</dcterms:created>
  <dcterms:modified xsi:type="dcterms:W3CDTF">2024-04-05T14:05:06Z</dcterms:modified>
</cp:coreProperties>
</file>