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702" r:id="rId4"/>
    <p:sldMasterId id="2147483714" r:id="rId5"/>
    <p:sldMasterId id="2147483726" r:id="rId6"/>
  </p:sldMasterIdLst>
  <p:notesMasterIdLst>
    <p:notesMasterId r:id="rId37"/>
  </p:notesMasterIdLst>
  <p:handoutMasterIdLst>
    <p:handoutMasterId r:id="rId38"/>
  </p:handoutMasterIdLst>
  <p:sldIdLst>
    <p:sldId id="294" r:id="rId7"/>
    <p:sldId id="293" r:id="rId8"/>
    <p:sldId id="267" r:id="rId9"/>
    <p:sldId id="268" r:id="rId10"/>
    <p:sldId id="300" r:id="rId11"/>
    <p:sldId id="301" r:id="rId12"/>
    <p:sldId id="259" r:id="rId13"/>
    <p:sldId id="305" r:id="rId14"/>
    <p:sldId id="264" r:id="rId15"/>
    <p:sldId id="287" r:id="rId16"/>
    <p:sldId id="286" r:id="rId17"/>
    <p:sldId id="263" r:id="rId18"/>
    <p:sldId id="307" r:id="rId19"/>
    <p:sldId id="281" r:id="rId20"/>
    <p:sldId id="276" r:id="rId21"/>
    <p:sldId id="272" r:id="rId22"/>
    <p:sldId id="274" r:id="rId23"/>
    <p:sldId id="275" r:id="rId24"/>
    <p:sldId id="292" r:id="rId25"/>
    <p:sldId id="279" r:id="rId26"/>
    <p:sldId id="315" r:id="rId27"/>
    <p:sldId id="290" r:id="rId28"/>
    <p:sldId id="308" r:id="rId29"/>
    <p:sldId id="309" r:id="rId30"/>
    <p:sldId id="310" r:id="rId31"/>
    <p:sldId id="311" r:id="rId32"/>
    <p:sldId id="312" r:id="rId33"/>
    <p:sldId id="291" r:id="rId34"/>
    <p:sldId id="297" r:id="rId35"/>
    <p:sldId id="3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taotailieu.com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8BBE-AC85-4726-94A8-8BE647F9E95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09C1-FA30-4A2C-9D61-29137B0B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413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EEEA-859D-4B9C-BE32-8B8A696330E3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2EC36-8C7A-4A06-A8F8-BABEDCD1A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868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2EC36-8C7A-4A06-A8F8-BABEDCD1A326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7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52EC36-8C7A-4A06-A8F8-BABEDCD1A3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9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44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77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B294A-17AF-422A-95FC-F53D0A5434E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9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EB115A65-DFAF-4D0A-8D7C-463CD7E1B53E}" type="datetime1">
              <a:rPr lang="en-GB" smtClean="0"/>
              <a:t>07/09/2022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E8AE-BA78-4391-8D44-B18559559B95}" type="datetime1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658E-291C-4853-98CF-D1935866DB30}" type="datetime1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7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C044-449D-44F0-B769-BC95B8FB05B5}" type="datetime1">
              <a:rPr lang="en-GB" altLang="en-US" smtClean="0"/>
              <a:t>07/09/2022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taotailieu.com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E1F5-B26E-4726-A9D9-02165EC06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96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828800" y="6375400"/>
            <a:ext cx="853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41588"/>
            <a:ext cx="10363200" cy="9636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defRPr sz="4500" baseline="0">
                <a:solidFill>
                  <a:srgbClr val="FF6600"/>
                </a:solidFill>
                <a:latin typeface="UTM Neutra" pitchFamily="18" charset="0"/>
                <a:cs typeface="Arial" pitchFamily="34" charset="0"/>
              </a:defRPr>
            </a:lvl1pPr>
          </a:lstStyle>
          <a:p>
            <a:r>
              <a:rPr lang="en-US" smtClean="0"/>
              <a:t>Bấm để sửa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65600" y="6400800"/>
            <a:ext cx="3048000" cy="457200"/>
          </a:xfrm>
          <a:prstGeom prst="rect">
            <a:avLst/>
          </a:prstGeom>
          <a:solidFill>
            <a:srgbClr val="F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C:\Users\Jame Moriarty\Desktop\cartoon-kids-border-frame-happy-4463202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13"/>
          <a:stretch/>
        </p:blipFill>
        <p:spPr bwMode="auto">
          <a:xfrm>
            <a:off x="2721101" y="5104400"/>
            <a:ext cx="7032499" cy="1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7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1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6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18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38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7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4E85-6B6B-4F08-B61B-92987F214EFC}" type="datetime1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39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24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68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8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1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EDCF-7A54-4A18-BAC0-63D1AA8042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6D9F4-1D47-414B-AE24-D4CA7EE814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7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61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93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2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1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89B0-0D57-4C18-9D21-49A37B20DCB4}" type="datetime1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00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96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4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94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24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34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3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98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EDCF-7A54-4A18-BAC0-63D1AA8042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6D9F4-1D47-414B-AE24-D4CA7EE814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80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69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6BAB-4BC0-47C7-B441-8ACD8DE5B8BF}" type="datetime1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6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61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2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12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84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2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74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68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33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4F66-CF33-40A3-B50F-05F130B551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601E-E956-402E-92D3-EAB749226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6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ED5E-291D-4C0A-9681-A5FB900AE48A}" type="datetime1">
              <a:rPr lang="en-GB" smtClean="0"/>
              <a:t>07/09/2022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0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EA71-CD2E-4697-A0D5-0404C30167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14238-DE7C-4031-A63E-5263FE01D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2F5C6-D29B-426F-BDBD-FD7A689C76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EC0EB-F39A-4A84-844E-8FB08E85A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4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9F56-36A6-42F7-A4FF-C569DC26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4E0B-B6B5-4214-9AD4-0AFC64B25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3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05C1-753D-431A-9FDC-527506BF02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7E27-3722-4081-B334-E1152028D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1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A89E-D437-476A-9D02-09C40F6CB1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C7E50-14B5-4F75-A6DF-9EB5C384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41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C7EC3-9AF8-4010-98DB-001D9A525D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9EA15-2C5C-4928-B628-5715E8E6E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66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63756-1A43-43F1-BA26-047C2F9374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7C29F-31CC-4D38-AF28-15DB0F33B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4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47A2A-24AC-4B88-A5AD-20ED769377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0B2F6-F144-4730-97DB-96CEA76A7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42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6D74-C3D7-40AE-9890-9AE463108D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1C71-1020-41D3-AD13-53B8760E4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058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E436D-E2D8-4EAF-A934-B15D213B6E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7B52B-B64F-4DCC-A7C3-385D81821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F6ED-B79B-4640-A028-F6635C78D88A}" type="datetime1">
              <a:rPr lang="en-GB" smtClean="0"/>
              <a:t>07/09/2022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2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11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3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2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53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08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28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66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393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75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6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9CC9-E61D-495E-BA32-B5D22CE833DE}" type="datetime1">
              <a:rPr lang="en-GB" smtClean="0"/>
              <a:t>07/09/2022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37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E510D-3D2A-4485-9587-88F571CFD73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8D-2145-400B-8EFB-ADE27CAD7B2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51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EDCF-7A54-4A18-BAC0-63D1AA8042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6D9F4-1D47-414B-AE24-D4CA7EE814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6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890D-E47A-4B25-AD53-8712CAD0B616}" type="datetime1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CDA5-5F09-4711-8165-142E1AFF44E3}" type="datetime1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5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04CC-E757-40D3-BFDE-8149B0BFFA5C}" type="datetime1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EDCF-7A54-4A18-BAC0-63D1AA8042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6D9F4-1D47-414B-AE24-D4CA7EE814A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EDCF-7A54-4A18-BAC0-63D1AA8042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6D9F4-1D47-414B-AE24-D4CA7EE814A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8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C1A8-ED73-487A-B2CF-50FA3D508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ED837-3975-414C-8F36-2D41688C23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FA9959FC-6CE4-424F-A562-A822F2630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302F43-8203-46CA-90D8-46AD01EC5799}" type="slidenum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6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EDCF-7A54-4A18-BAC0-63D1AA8042C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6D9F4-1D47-414B-AE24-D4CA7EE814A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0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9.xml"/><Relationship Id="rId7" Type="http://schemas.openxmlformats.org/officeDocument/2006/relationships/slide" Target="slide24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25.xml"/><Relationship Id="rId5" Type="http://schemas.openxmlformats.org/officeDocument/2006/relationships/slide" Target="slide26.xml"/><Relationship Id="rId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Phi&#7871;u%20h&#7885;c%20t&#7853;p%201_C&#225;c%20c&#226;u%20danh%20ng&#244;n%20v&#7873;%20L&#7883;ch%20s&#7917;.doc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58" y="1"/>
            <a:ext cx="9368863" cy="6847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9697" y="2996952"/>
            <a:ext cx="532859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toàn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1524000" y="17741"/>
            <a:ext cx="9144000" cy="103741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khứ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2567608" y="1412776"/>
            <a:ext cx="3888432" cy="367240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647728" y="238488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7320136" y="159569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Quá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khứ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7333515" y="324898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Lịch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sử</a:t>
            </a:r>
            <a:endParaRPr lang="en-US" sz="2800" i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 flipV="1">
            <a:off x="5375920" y="1990288"/>
            <a:ext cx="1944216" cy="3945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4583833" y="3356993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76388" y="1419970"/>
            <a:ext cx="3898776" cy="2189163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QUÁ KHỨ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thật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xảy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hiện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12024" y="1419970"/>
            <a:ext cx="3898776" cy="2189163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LỊCH SỬ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xảy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được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ghi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chép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lại</a:t>
            </a:r>
            <a:endParaRPr lang="en-US" sz="2800" u="sng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981200" y="3957513"/>
            <a:ext cx="8229600" cy="218916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MÔN LỊCH SỬ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khứ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1"/>
            <a:ext cx="9144000" cy="1052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khái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niệm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mà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nhớ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21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98"/>
            <a:ext cx="9144000" cy="118066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Ai </a:t>
            </a:r>
            <a:r>
              <a:rPr lang="en-GB" sz="2800" b="1" dirty="0" err="1">
                <a:solidFill>
                  <a:srgbClr val="C00000"/>
                </a:solidFill>
              </a:rPr>
              <a:t>là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người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đã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tạo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ra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lịch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sử</a:t>
            </a:r>
            <a:r>
              <a:rPr lang="en-GB" sz="2800" b="1" dirty="0">
                <a:solidFill>
                  <a:srgbClr val="C00000"/>
                </a:solidFill>
              </a:rPr>
              <a:t>?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60" y="1412078"/>
            <a:ext cx="3312432" cy="2064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89" y="4365105"/>
            <a:ext cx="2998566" cy="182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4" y="4096144"/>
            <a:ext cx="1721790" cy="2229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819271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đấng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33240" y="637389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vĩ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617" y="1181764"/>
            <a:ext cx="3110417" cy="207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211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24995" y="637256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341" y="2541600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0"/>
            <a:ext cx="9144000" cy="908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1605887" y="2829446"/>
            <a:ext cx="5040560" cy="3168352"/>
          </a:xfrm>
          <a:prstGeom prst="horizontalScroll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033146" y="1915046"/>
            <a:ext cx="3527350" cy="1828800"/>
          </a:xfrm>
          <a:prstGeom prst="cloudCallout">
            <a:avLst>
              <a:gd name="adj1" fmla="val -55752"/>
              <a:gd name="adj2" fmla="val 67305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0872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807"/>
          <a:stretch/>
        </p:blipFill>
        <p:spPr>
          <a:xfrm>
            <a:off x="3839089" y="2457426"/>
            <a:ext cx="4201510" cy="307258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31605" y="1835328"/>
            <a:ext cx="5444715" cy="418596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908720"/>
            <a:ext cx="9144000" cy="5949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5417" y="2004162"/>
            <a:ext cx="424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ông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nói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với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mình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về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điều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gì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7069048" y="3752772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ra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6766" y="5575046"/>
            <a:ext cx="374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Tại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như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vậy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3835" y="1156102"/>
            <a:ext cx="7866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B</a:t>
            </a:r>
            <a:r>
              <a:rPr lang="en-US" i="1" dirty="0" err="1">
                <a:solidFill>
                  <a:srgbClr val="002060"/>
                </a:solidFill>
              </a:rPr>
              <a:t>ức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hình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cho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chúng</a:t>
            </a:r>
            <a:r>
              <a:rPr lang="en-US" i="1" dirty="0">
                <a:solidFill>
                  <a:srgbClr val="002060"/>
                </a:solidFill>
              </a:rPr>
              <a:t> ta </a:t>
            </a:r>
            <a:r>
              <a:rPr lang="en-US" i="1" dirty="0" err="1">
                <a:solidFill>
                  <a:srgbClr val="002060"/>
                </a:solidFill>
              </a:rPr>
              <a:t>biết</a:t>
            </a:r>
            <a:r>
              <a:rPr lang="en-US" i="1" dirty="0">
                <a:solidFill>
                  <a:srgbClr val="002060"/>
                </a:solidFill>
              </a:rPr>
              <a:t> ý </a:t>
            </a:r>
            <a:r>
              <a:rPr lang="en-US" i="1" dirty="0" err="1">
                <a:solidFill>
                  <a:srgbClr val="002060"/>
                </a:solidFill>
              </a:rPr>
              <a:t>nghĩa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của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việc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học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Lịch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sử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như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thế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nào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61298" y="6480701"/>
            <a:ext cx="6858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Hãy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lấy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một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ví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dụ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tương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tự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về</a:t>
            </a:r>
            <a:r>
              <a:rPr lang="en-US" i="1" dirty="0">
                <a:solidFill>
                  <a:srgbClr val="002060"/>
                </a:solidFill>
              </a:rPr>
              <a:t> ý </a:t>
            </a:r>
            <a:r>
              <a:rPr lang="en-US" i="1" dirty="0" err="1">
                <a:solidFill>
                  <a:srgbClr val="002060"/>
                </a:solidFill>
              </a:rPr>
              <a:t>nghĩa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của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việc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học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Lịch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sử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 rot="5400000">
            <a:off x="-13426" y="4158014"/>
            <a:ext cx="5014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Những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câu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hỏi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mà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đặt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ra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khi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xem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bức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hình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này</a:t>
            </a:r>
            <a:r>
              <a:rPr lang="en-US" i="1" dirty="0">
                <a:solidFill>
                  <a:srgbClr val="002060"/>
                </a:solidFill>
              </a:rPr>
              <a:t>?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040" y="1600201"/>
            <a:ext cx="3754760" cy="4525963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2" descr="http://comesasoldierswhisper.com/wp-content/uploads/2014/03/IMG_1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86" y="-16345"/>
            <a:ext cx="9171814" cy="68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127103" y="284242"/>
            <a:ext cx="3046271" cy="131595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TRÊN XBOX HAY LÀ PLAYSTATION HẢ ÔNG?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50889" y="265433"/>
            <a:ext cx="4153486" cy="154102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ông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từng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xít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Đức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Lan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!</a:t>
            </a:r>
            <a:endParaRPr lang="en-US" sz="2400" b="1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5560" y="1484785"/>
            <a:ext cx="78488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hiểu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được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về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cội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nguồn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bản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sắc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chính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bản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tộc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mình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đâu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biệt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9" name="Picture 5" descr="http://merdeka-online.com/home/wp-content/uploads/2015/06/Identit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5" y="4714875"/>
            <a:ext cx="252028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1" y="4714876"/>
            <a:ext cx="2411760" cy="21431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90077" y="1"/>
            <a:ext cx="9144000" cy="1052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196752"/>
            <a:ext cx="8229600" cy="3384376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giúp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chung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”</a:t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b="1" i="1" u="sng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lấy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dụ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chứng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tỏ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rằng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việc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dẫn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đột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mâu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thuẫn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013622"/>
            <a:ext cx="1835696" cy="183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http://warwickdistrictu3a.org.uk/wp-content/wdu3a/Site%20Logos/World%20Stu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99" y="4903440"/>
            <a:ext cx="1945879" cy="194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4925823"/>
            <a:ext cx="3249860" cy="18280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90077" y="1"/>
            <a:ext cx="9144000" cy="1052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9900" y="1556792"/>
            <a:ext cx="79928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chúng</a:t>
            </a:r>
            <a:r>
              <a:rPr lang="en-US" sz="2600" dirty="0">
                <a:solidFill>
                  <a:srgbClr val="002060"/>
                </a:solidFill>
              </a:rPr>
              <a:t> ta </a:t>
            </a:r>
            <a:r>
              <a:rPr lang="en-US" sz="2600" dirty="0" err="1">
                <a:solidFill>
                  <a:srgbClr val="002060"/>
                </a:solidFill>
              </a:rPr>
              <a:t>không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lặp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lại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lầm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quá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khứ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5000"/>
              </a:lnSpc>
            </a:pP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600" b="1" i="1" u="sng" dirty="0" err="1">
                <a:solidFill>
                  <a:srgbClr val="C00000"/>
                </a:solidFill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nêu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“</a:t>
            </a:r>
            <a:r>
              <a:rPr lang="en-US" sz="2600" dirty="0" err="1">
                <a:solidFill>
                  <a:srgbClr val="002060"/>
                </a:solidFill>
              </a:rPr>
              <a:t>bài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từ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”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chính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gia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hoặc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tộc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86" y="5071077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9" y="5071077"/>
            <a:ext cx="2790825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95" y="4896476"/>
            <a:ext cx="1780456" cy="17804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97549" y="5157192"/>
            <a:ext cx="349622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2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90077" y="1"/>
            <a:ext cx="9144000" cy="1052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91544" y="404665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C00000"/>
                </a:solidFill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9900" y="1484784"/>
            <a:ext cx="7992888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rèn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luyện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khả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duy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cách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tiếp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cận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chiều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thể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thành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kĩ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phẩm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chất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một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lãnh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đạo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lai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</a:rPr>
              <a:t>…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4509120"/>
            <a:ext cx="2565274" cy="220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4320480"/>
            <a:ext cx="1693696" cy="2371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523138"/>
            <a:ext cx="268958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-50088"/>
            <a:ext cx="91440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968915"/>
            <a:ext cx="5508104" cy="41549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Họ</a:t>
            </a:r>
            <a:r>
              <a:rPr lang="en-US" sz="2400" i="1" dirty="0"/>
              <a:t> &amp; </a:t>
            </a:r>
            <a:r>
              <a:rPr lang="en-US" sz="2400" i="1" dirty="0" err="1"/>
              <a:t>tên</a:t>
            </a:r>
            <a:r>
              <a:rPr lang="en-US" sz="2400" i="1" dirty="0"/>
              <a:t>: </a:t>
            </a:r>
            <a:r>
              <a:rPr lang="en-US" sz="2400" i="1" dirty="0" err="1"/>
              <a:t>Nguyễn</a:t>
            </a:r>
            <a:r>
              <a:rPr lang="en-US" sz="2400" i="1" dirty="0"/>
              <a:t> </a:t>
            </a:r>
            <a:r>
              <a:rPr lang="en-US" sz="2400" i="1" dirty="0" err="1"/>
              <a:t>Thị</a:t>
            </a:r>
            <a:r>
              <a:rPr lang="en-US" sz="2400" i="1" dirty="0"/>
              <a:t> </a:t>
            </a:r>
            <a:r>
              <a:rPr lang="en-US" sz="2400" i="1" dirty="0" err="1"/>
              <a:t>Hoa</a:t>
            </a: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Sinh</a:t>
            </a:r>
            <a:r>
              <a:rPr lang="en-US" sz="2400" i="1" dirty="0"/>
              <a:t> </a:t>
            </a:r>
            <a:r>
              <a:rPr lang="en-US" sz="2400" i="1" dirty="0" err="1"/>
              <a:t>ngày</a:t>
            </a:r>
            <a:r>
              <a:rPr lang="en-US" sz="2400" i="1" dirty="0"/>
              <a:t>: 24/11/1996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Địa</a:t>
            </a:r>
            <a:r>
              <a:rPr lang="en-US" sz="2400" i="1" dirty="0"/>
              <a:t> </a:t>
            </a:r>
            <a:r>
              <a:rPr lang="en-US" sz="2400" i="1" dirty="0" err="1"/>
              <a:t>chỉ</a:t>
            </a:r>
            <a:r>
              <a:rPr lang="en-US" sz="2400" i="1" dirty="0"/>
              <a:t> email: Nguyenhoa241196@gmail.com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điện</a:t>
            </a:r>
            <a:r>
              <a:rPr lang="en-US" sz="2400" i="1" dirty="0"/>
              <a:t> </a:t>
            </a:r>
            <a:r>
              <a:rPr lang="en-US" sz="2400" i="1" dirty="0" err="1"/>
              <a:t>thoại</a:t>
            </a:r>
            <a:r>
              <a:rPr lang="en-US" sz="2400" i="1" dirty="0"/>
              <a:t>: 0353385051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Facebook: </a:t>
            </a:r>
            <a:r>
              <a:rPr lang="en-US" sz="2400" i="1" dirty="0" err="1"/>
              <a:t>Hoa</a:t>
            </a:r>
            <a:r>
              <a:rPr lang="en-US" sz="2400" i="1" dirty="0"/>
              <a:t> </a:t>
            </a:r>
            <a:r>
              <a:rPr lang="en-US" sz="2400" i="1" dirty="0" err="1"/>
              <a:t>Nguyễn</a:t>
            </a: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Sở</a:t>
            </a:r>
            <a:r>
              <a:rPr lang="en-US" sz="2400" i="1" dirty="0"/>
              <a:t> </a:t>
            </a:r>
            <a:r>
              <a:rPr lang="en-US" sz="2400" i="1" dirty="0" err="1"/>
              <a:t>thích</a:t>
            </a:r>
            <a:r>
              <a:rPr lang="en-US" sz="2400" i="1" dirty="0"/>
              <a:t>: </a:t>
            </a:r>
            <a:r>
              <a:rPr lang="en-US" sz="2400" i="1" dirty="0" err="1"/>
              <a:t>Thích</a:t>
            </a:r>
            <a:r>
              <a:rPr lang="en-US" sz="2400" i="1" dirty="0"/>
              <a:t> </a:t>
            </a:r>
            <a:r>
              <a:rPr lang="en-US" sz="2400" i="1" dirty="0" err="1"/>
              <a:t>đọc</a:t>
            </a:r>
            <a:r>
              <a:rPr lang="en-US" sz="2400" i="1" dirty="0"/>
              <a:t> </a:t>
            </a:r>
            <a:r>
              <a:rPr lang="en-US" sz="2400" i="1" dirty="0" err="1"/>
              <a:t>sách</a:t>
            </a:r>
            <a:r>
              <a:rPr lang="en-US" sz="2400" i="1" dirty="0"/>
              <a:t>, </a:t>
            </a:r>
            <a:r>
              <a:rPr lang="en-US" sz="2400" i="1" dirty="0" err="1"/>
              <a:t>xem</a:t>
            </a:r>
            <a:r>
              <a:rPr lang="en-US" sz="2400" i="1" dirty="0"/>
              <a:t> </a:t>
            </a:r>
            <a:r>
              <a:rPr lang="en-US" sz="2400" i="1" dirty="0" err="1"/>
              <a:t>phim</a:t>
            </a:r>
            <a:r>
              <a:rPr lang="en-US" sz="2400" i="1" dirty="0"/>
              <a:t>, </a:t>
            </a:r>
            <a:r>
              <a:rPr lang="en-US" sz="2400" i="1" dirty="0" err="1"/>
              <a:t>đi</a:t>
            </a:r>
            <a:r>
              <a:rPr lang="en-US" sz="2400" i="1" dirty="0"/>
              <a:t> du </a:t>
            </a:r>
            <a:r>
              <a:rPr lang="en-US" sz="2400" i="1" dirty="0" err="1"/>
              <a:t>lịch</a:t>
            </a: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Châm</a:t>
            </a:r>
            <a:r>
              <a:rPr lang="en-US" sz="2400" i="1" dirty="0"/>
              <a:t> </a:t>
            </a:r>
            <a:r>
              <a:rPr lang="en-US" sz="2400" i="1" dirty="0" err="1"/>
              <a:t>ngôn</a:t>
            </a:r>
            <a:r>
              <a:rPr lang="en-US" sz="2400" i="1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</a:t>
            </a:r>
            <a:r>
              <a:rPr lang="en-US" sz="2400" i="1" dirty="0" err="1"/>
              <a:t>thích</a:t>
            </a:r>
            <a:endParaRPr lang="en-US" sz="2400" i="1" dirty="0"/>
          </a:p>
          <a:p>
            <a:r>
              <a:rPr lang="en-US" sz="2400" i="1" dirty="0"/>
              <a:t>“</a:t>
            </a:r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bước</a:t>
            </a:r>
            <a:r>
              <a:rPr lang="en-US" sz="2400" i="1" dirty="0"/>
              <a:t> </a:t>
            </a:r>
            <a:r>
              <a:rPr lang="en-US" sz="2400" i="1" dirty="0" err="1"/>
              <a:t>đường</a:t>
            </a:r>
            <a:r>
              <a:rPr lang="en-US" sz="2400" i="1" dirty="0"/>
              <a:t> </a:t>
            </a:r>
            <a:r>
              <a:rPr lang="en-US" sz="2400" i="1" dirty="0" err="1"/>
              <a:t>thành</a:t>
            </a:r>
            <a:r>
              <a:rPr lang="en-US" sz="2400" i="1" dirty="0"/>
              <a:t> </a:t>
            </a:r>
            <a:r>
              <a:rPr lang="en-US" sz="2400" i="1" dirty="0" err="1"/>
              <a:t>công</a:t>
            </a:r>
            <a:r>
              <a:rPr lang="en-US" sz="2400" i="1" dirty="0"/>
              <a:t>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có</a:t>
            </a:r>
            <a:r>
              <a:rPr lang="en-US" sz="2400" i="1" dirty="0"/>
              <a:t> </a:t>
            </a:r>
            <a:r>
              <a:rPr lang="en-US" sz="2400" i="1" dirty="0" err="1"/>
              <a:t>dấu</a:t>
            </a:r>
            <a:r>
              <a:rPr lang="en-US" sz="2400" i="1" dirty="0"/>
              <a:t> </a:t>
            </a:r>
            <a:r>
              <a:rPr lang="en-US" sz="2400" i="1" dirty="0" err="1"/>
              <a:t>chân</a:t>
            </a:r>
            <a:r>
              <a:rPr lang="en-US" sz="2400" i="1" dirty="0"/>
              <a:t> </a:t>
            </a:r>
            <a:r>
              <a:rPr lang="en-US" sz="2400" i="1" dirty="0" err="1"/>
              <a:t>kẻ</a:t>
            </a:r>
            <a:r>
              <a:rPr lang="en-US" sz="2400" i="1" dirty="0"/>
              <a:t> </a:t>
            </a:r>
            <a:r>
              <a:rPr lang="en-US" sz="2400" i="1" dirty="0" err="1"/>
              <a:t>lười</a:t>
            </a:r>
            <a:r>
              <a:rPr lang="en-US" sz="2400" i="1" dirty="0"/>
              <a:t> </a:t>
            </a:r>
            <a:r>
              <a:rPr lang="en-US" sz="2400" i="1" dirty="0" err="1"/>
              <a:t>biếng</a:t>
            </a:r>
            <a:r>
              <a:rPr lang="en-US" sz="2400" i="1" dirty="0"/>
              <a:t>!”</a:t>
            </a:r>
            <a:endParaRPr lang="en-US" sz="2400" i="1" dirty="0"/>
          </a:p>
        </p:txBody>
      </p:sp>
      <p:sp>
        <p:nvSpPr>
          <p:cNvPr id="6" name="Horizontal Scroll 5"/>
          <p:cNvSpPr/>
          <p:nvPr/>
        </p:nvSpPr>
        <p:spPr>
          <a:xfrm>
            <a:off x="1536612" y="5138256"/>
            <a:ext cx="9144000" cy="1505607"/>
          </a:xfrm>
          <a:prstGeom prst="horizontalScroll">
            <a:avLst>
              <a:gd name="adj" fmla="val 1774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C00000"/>
                </a:solidFill>
              </a:rPr>
              <a:t>Hãy</a:t>
            </a:r>
            <a:r>
              <a:rPr lang="en-US" sz="2800" i="1" dirty="0">
                <a:solidFill>
                  <a:srgbClr val="C00000"/>
                </a:solidFill>
              </a:rPr>
              <a:t> chia </a:t>
            </a:r>
            <a:r>
              <a:rPr lang="en-US" sz="2800" i="1" dirty="0" err="1">
                <a:solidFill>
                  <a:srgbClr val="C00000"/>
                </a:solidFill>
              </a:rPr>
              <a:t>sẻ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một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mong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muốn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của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bạn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đối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với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giáo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viên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Lịch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sử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trong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năm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học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tới</a:t>
            </a:r>
            <a:r>
              <a:rPr lang="en-US" sz="2800" i="1" dirty="0">
                <a:solidFill>
                  <a:srgbClr val="C00000"/>
                </a:solidFill>
              </a:rPr>
              <a:t>. </a:t>
            </a:r>
            <a:endParaRPr lang="en-US" sz="2800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976093"/>
            <a:ext cx="3851920" cy="4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492" y="1407157"/>
            <a:ext cx="8229600" cy="229889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vụ</a:t>
            </a:r>
            <a:r>
              <a:rPr lang="en-US" sz="2600" b="1" i="1" u="sng" dirty="0">
                <a:solidFill>
                  <a:srgbClr val="C00000"/>
                </a:solidFill>
              </a:rPr>
              <a:t>:</a:t>
            </a:r>
            <a:endParaRPr lang="en-US" sz="2600" b="1" i="1" u="sng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Viết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vở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ít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nhất</a:t>
            </a:r>
            <a:r>
              <a:rPr lang="en-US" sz="2600" dirty="0">
                <a:solidFill>
                  <a:srgbClr val="002060"/>
                </a:solidFill>
              </a:rPr>
              <a:t> 3 </a:t>
            </a:r>
            <a:r>
              <a:rPr lang="en-US" sz="2600" dirty="0" err="1">
                <a:solidFill>
                  <a:srgbClr val="002060"/>
                </a:solidFill>
              </a:rPr>
              <a:t>lý</a:t>
            </a:r>
            <a:r>
              <a:rPr lang="en-US" sz="2600" dirty="0">
                <a:solidFill>
                  <a:srgbClr val="002060"/>
                </a:solidFill>
              </a:rPr>
              <a:t> do </a:t>
            </a:r>
            <a:r>
              <a:rPr lang="en-US" sz="2600" dirty="0" err="1">
                <a:solidFill>
                  <a:srgbClr val="002060"/>
                </a:solidFill>
              </a:rPr>
              <a:t>vì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chúng</a:t>
            </a:r>
            <a:r>
              <a:rPr lang="en-US" sz="2600" dirty="0">
                <a:solidFill>
                  <a:srgbClr val="002060"/>
                </a:solidFill>
              </a:rPr>
              <a:t> ta </a:t>
            </a:r>
            <a:r>
              <a:rPr lang="en-US" sz="2600" dirty="0" err="1">
                <a:solidFill>
                  <a:srgbClr val="002060"/>
                </a:solidFill>
              </a:rPr>
              <a:t>nên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bằng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thức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nhau</a:t>
            </a:r>
            <a:r>
              <a:rPr lang="en-US" sz="2600" dirty="0">
                <a:solidFill>
                  <a:srgbClr val="002060"/>
                </a:solidFill>
              </a:rPr>
              <a:t>: </a:t>
            </a:r>
            <a:r>
              <a:rPr lang="en-US" sz="2600" dirty="0" err="1">
                <a:solidFill>
                  <a:srgbClr val="002060"/>
                </a:solidFill>
              </a:rPr>
              <a:t>sơ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đồ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duy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liệt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kê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dụng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ảnh</a:t>
            </a:r>
            <a:r>
              <a:rPr lang="en-US" sz="2600" dirty="0">
                <a:solidFill>
                  <a:srgbClr val="002060"/>
                </a:solidFill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S</a:t>
            </a:r>
            <a:r>
              <a:rPr lang="en-US" sz="2600" dirty="0" err="1">
                <a:solidFill>
                  <a:srgbClr val="002060"/>
                </a:solidFill>
              </a:rPr>
              <a:t>au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đó</a:t>
            </a:r>
            <a:r>
              <a:rPr lang="en-US" sz="2600" dirty="0">
                <a:solidFill>
                  <a:srgbClr val="002060"/>
                </a:solidFill>
              </a:rPr>
              <a:t> chia </a:t>
            </a:r>
            <a:r>
              <a:rPr lang="en-US" sz="2600" dirty="0" err="1">
                <a:solidFill>
                  <a:srgbClr val="002060"/>
                </a:solidFill>
              </a:rPr>
              <a:t>sẻ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với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598"/>
            <a:ext cx="9144000" cy="118815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Hoạt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động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Viết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</a:rPr>
              <a:t>sẻ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627"/>
          <a:stretch/>
        </p:blipFill>
        <p:spPr>
          <a:xfrm>
            <a:off x="1981201" y="4388069"/>
            <a:ext cx="2500479" cy="22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910" y="4503761"/>
            <a:ext cx="2832891" cy="21700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015880" y="5104611"/>
            <a:ext cx="1224136" cy="8640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1684028" y="710920"/>
            <a:ext cx="2520280" cy="1651117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Hiểu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về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cội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nguồn</a:t>
            </a:r>
            <a:endParaRPr lang="vi-VN" sz="2000" b="1" i="1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6077" flipH="1">
            <a:off x="4031518" y="1909782"/>
            <a:ext cx="1114431" cy="350548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798">
            <a:off x="6594954" y="2047443"/>
            <a:ext cx="700539" cy="316358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5270">
            <a:off x="4480642" y="5293843"/>
            <a:ext cx="1298307" cy="360045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84" y="2482322"/>
            <a:ext cx="2568244" cy="2351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/>
          <p:cNvSpPr/>
          <p:nvPr/>
        </p:nvSpPr>
        <p:spPr>
          <a:xfrm>
            <a:off x="2180086" y="4985929"/>
            <a:ext cx="2520280" cy="1651117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Hình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thành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phẩm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chất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tốt</a:t>
            </a:r>
            <a:endParaRPr lang="vi-VN" sz="2000" b="1" i="1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287328" y="771936"/>
            <a:ext cx="2520280" cy="1651117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Không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lặp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sai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/>
              </a:rPr>
              <a:t>lầm</a:t>
            </a:r>
            <a:endParaRPr lang="vi-VN" sz="2000" b="1" i="1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6976" y="0"/>
            <a:ext cx="9161024" cy="98072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LUYỆN TẬP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7529" y="3140969"/>
            <a:ext cx="8187863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</a:rPr>
              <a:t>Giải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thích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được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khái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niệm</a:t>
            </a:r>
            <a:r>
              <a:rPr lang="en-GB" sz="2800" b="1" dirty="0">
                <a:solidFill>
                  <a:srgbClr val="002060"/>
                </a:solidFill>
              </a:rPr>
              <a:t> “</a:t>
            </a:r>
            <a:r>
              <a:rPr lang="en-GB" sz="2800" b="1" dirty="0" err="1">
                <a:solidFill>
                  <a:srgbClr val="002060"/>
                </a:solidFill>
              </a:rPr>
              <a:t>Lịch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sử</a:t>
            </a:r>
            <a:r>
              <a:rPr lang="en-GB" sz="2800" b="1" dirty="0">
                <a:solidFill>
                  <a:srgbClr val="002060"/>
                </a:solidFill>
              </a:rPr>
              <a:t>”, “</a:t>
            </a:r>
            <a:r>
              <a:rPr lang="en-GB" sz="2800" b="1" dirty="0" err="1">
                <a:solidFill>
                  <a:srgbClr val="002060"/>
                </a:solidFill>
              </a:rPr>
              <a:t>môn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Lịch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sử</a:t>
            </a:r>
            <a:r>
              <a:rPr lang="en-GB" sz="2800" b="1" dirty="0">
                <a:solidFill>
                  <a:srgbClr val="002060"/>
                </a:solidFill>
              </a:rPr>
              <a:t>”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</a:rPr>
              <a:t>Nêu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ít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nhất</a:t>
            </a:r>
            <a:r>
              <a:rPr lang="en-GB" sz="2800" b="1" dirty="0">
                <a:solidFill>
                  <a:srgbClr val="002060"/>
                </a:solidFill>
              </a:rPr>
              <a:t> 3 </a:t>
            </a:r>
            <a:r>
              <a:rPr lang="en-GB" sz="2800" b="1" dirty="0" err="1">
                <a:solidFill>
                  <a:srgbClr val="002060"/>
                </a:solidFill>
              </a:rPr>
              <a:t>lí</a:t>
            </a:r>
            <a:r>
              <a:rPr lang="en-GB" sz="2800" b="1" dirty="0">
                <a:solidFill>
                  <a:srgbClr val="002060"/>
                </a:solidFill>
              </a:rPr>
              <a:t> do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chúng</a:t>
            </a:r>
            <a:r>
              <a:rPr lang="en-GB" sz="2800" b="1" dirty="0">
                <a:solidFill>
                  <a:srgbClr val="002060"/>
                </a:solidFill>
              </a:rPr>
              <a:t> ta </a:t>
            </a:r>
            <a:r>
              <a:rPr lang="en-GB" sz="2800" b="1" dirty="0" err="1">
                <a:solidFill>
                  <a:srgbClr val="002060"/>
                </a:solidFill>
              </a:rPr>
              <a:t>phải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học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Lịch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sử</a:t>
            </a:r>
            <a:r>
              <a:rPr lang="en-GB" sz="2800" b="1" dirty="0">
                <a:solidFill>
                  <a:srgbClr val="002060"/>
                </a:solidFill>
              </a:rPr>
              <a:t>.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7568" y="189957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mục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hôm</a:t>
            </a:r>
            <a:r>
              <a:rPr lang="en-US" sz="2800" dirty="0">
                <a:solidFill>
                  <a:srgbClr val="002060"/>
                </a:solidFill>
              </a:rPr>
              <a:t> nay?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hlinkClick r:id="rId2" action="ppaction://hlinksldjump"/>
          </p:cNvPr>
          <p:cNvSpPr/>
          <p:nvPr/>
        </p:nvSpPr>
        <p:spPr>
          <a:xfrm>
            <a:off x="6294117" y="3413074"/>
            <a:ext cx="3474721" cy="24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2819398" y="3413075"/>
            <a:ext cx="3474721" cy="24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hlinkClick r:id="rId4" action="ppaction://hlinksldjump"/>
          </p:cNvPr>
          <p:cNvSpPr/>
          <p:nvPr/>
        </p:nvSpPr>
        <p:spPr>
          <a:xfrm>
            <a:off x="6294116" y="880118"/>
            <a:ext cx="3474721" cy="24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3" action="ppaction://hlinksldjump"/>
          </p:cNvPr>
          <p:cNvSpPr/>
          <p:nvPr/>
        </p:nvSpPr>
        <p:spPr>
          <a:xfrm>
            <a:off x="2819396" y="930324"/>
            <a:ext cx="3474721" cy="249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35880" y="3789040"/>
            <a:ext cx="3474721" cy="24986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hlinkClick r:id="rId5" action="ppaction://hlinksldjump"/>
              </a:rPr>
              <a:t>4</a:t>
            </a:r>
            <a:endParaRPr lang="en-US" sz="15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25247" y="3738834"/>
            <a:ext cx="3474721" cy="24986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hlinkClick r:id="rId6" action="ppaction://hlinksldjump"/>
              </a:rPr>
              <a:t>3</a:t>
            </a:r>
            <a:endParaRPr lang="en-US" sz="15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47581" y="1290364"/>
            <a:ext cx="3474721" cy="24986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hlinkClick r:id="rId6" action="ppaction://hlinksldjump"/>
              </a:rPr>
              <a:t>2</a:t>
            </a:r>
            <a:endParaRPr lang="en-US" sz="15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2772860" y="1266962"/>
            <a:ext cx="3474721" cy="24986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hlinkClick r:id="rId7" action="ppaction://hlinksldjump"/>
              </a:rPr>
              <a:t>1</a:t>
            </a:r>
            <a:endParaRPr lang="en-US" sz="15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144958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n 13">
            <a:hlinkClick r:id="rId8" action="ppaction://hlinksldjump"/>
          </p:cNvPr>
          <p:cNvSpPr/>
          <p:nvPr/>
        </p:nvSpPr>
        <p:spPr>
          <a:xfrm>
            <a:off x="9982200" y="6251004"/>
            <a:ext cx="506288" cy="404664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08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9" grpId="0"/>
      <p:bldP spid="37" grpId="0"/>
      <p:bldP spid="40" grpId="0"/>
      <p:bldP spid="38" grpId="0"/>
      <p:bldP spid="26" grpId="0" animBg="1"/>
      <p:bldP spid="19" grpId="0" animBg="1"/>
      <p:bldP spid="2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8534400" y="5229200"/>
            <a:ext cx="1234008" cy="943000"/>
          </a:xfrm>
          <a:prstGeom prst="leftArrow">
            <a:avLst>
              <a:gd name="adj1" fmla="val 50000"/>
              <a:gd name="adj2" fmla="val 61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007">
            <a:off x="1619724" y="2860511"/>
            <a:ext cx="3383906" cy="3584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loud Callout 8"/>
          <p:cNvSpPr/>
          <p:nvPr/>
        </p:nvSpPr>
        <p:spPr>
          <a:xfrm>
            <a:off x="4799856" y="548680"/>
            <a:ext cx="5616624" cy="2736304"/>
          </a:xfrm>
          <a:prstGeom prst="cloudCallout">
            <a:avLst>
              <a:gd name="adj1" fmla="val -46901"/>
              <a:gd name="adj2" fmla="val 886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3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8534400" y="5085184"/>
            <a:ext cx="1234008" cy="1087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007">
            <a:off x="1619724" y="2860511"/>
            <a:ext cx="3383906" cy="3584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loud Callout 6"/>
          <p:cNvSpPr/>
          <p:nvPr/>
        </p:nvSpPr>
        <p:spPr>
          <a:xfrm>
            <a:off x="4799856" y="548680"/>
            <a:ext cx="5616624" cy="2736304"/>
          </a:xfrm>
          <a:prstGeom prst="cloudCallout">
            <a:avLst>
              <a:gd name="adj1" fmla="val -46901"/>
              <a:gd name="adj2" fmla="val 886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96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8534400" y="4953000"/>
            <a:ext cx="1234008" cy="1219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007">
            <a:off x="1614650" y="2860511"/>
            <a:ext cx="3383906" cy="3584520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Cloud Callout 8"/>
          <p:cNvSpPr/>
          <p:nvPr/>
        </p:nvSpPr>
        <p:spPr>
          <a:xfrm>
            <a:off x="4794782" y="548680"/>
            <a:ext cx="5616624" cy="2736304"/>
          </a:xfrm>
          <a:prstGeom prst="cloudCallout">
            <a:avLst>
              <a:gd name="adj1" fmla="val -46901"/>
              <a:gd name="adj2" fmla="val 886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72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8534400" y="4953000"/>
            <a:ext cx="1447800" cy="1219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un 6"/>
          <p:cNvSpPr/>
          <p:nvPr/>
        </p:nvSpPr>
        <p:spPr>
          <a:xfrm>
            <a:off x="9982200" y="6251004"/>
            <a:ext cx="506288" cy="404664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68650"/>
            <a:ext cx="3627434" cy="382252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367808" y="548680"/>
            <a:ext cx="6048672" cy="2736304"/>
          </a:xfrm>
          <a:prstGeom prst="cloudCallout">
            <a:avLst>
              <a:gd name="adj1" fmla="val -46901"/>
              <a:gd name="adj2" fmla="val 8862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>
                <a:solidFill>
                  <a:srgbClr val="002060"/>
                </a:solidFill>
              </a:rPr>
              <a:t>Dựa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nội</a:t>
            </a:r>
            <a:r>
              <a:rPr lang="en-US" sz="2600" dirty="0">
                <a:solidFill>
                  <a:srgbClr val="002060"/>
                </a:solidFill>
              </a:rPr>
              <a:t> dung </a:t>
            </a:r>
            <a:r>
              <a:rPr lang="en-US" sz="2600" dirty="0" err="1">
                <a:solidFill>
                  <a:srgbClr val="002060"/>
                </a:solidFill>
              </a:rPr>
              <a:t>bài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câu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danh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riêng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về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một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tờ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giấy</a:t>
            </a:r>
            <a:r>
              <a:rPr lang="en-US" sz="2600" dirty="0">
                <a:solidFill>
                  <a:srgbClr val="002060"/>
                </a:solidFill>
              </a:rPr>
              <a:t> A4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trang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nó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Nhớ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để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ở </a:t>
            </a:r>
            <a:r>
              <a:rPr lang="en-US" sz="2600" dirty="0" err="1">
                <a:solidFill>
                  <a:srgbClr val="002060"/>
                </a:solidFill>
              </a:rPr>
              <a:t>dưới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minh </a:t>
            </a:r>
            <a:r>
              <a:rPr lang="en-US" sz="2600" dirty="0" err="1">
                <a:solidFill>
                  <a:srgbClr val="002060"/>
                </a:solidFill>
              </a:rPr>
              <a:t>họa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câu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danh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ngôn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526340" y="-31547"/>
            <a:ext cx="9144000" cy="1181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</a:rPr>
              <a:t>VẬN DỤNG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2054" y="4695219"/>
            <a:ext cx="8447892" cy="12357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”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6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63" y="2953955"/>
            <a:ext cx="1944793" cy="162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1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PP\tri-an-khach-hang-va-doi-tac-2016-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857252"/>
            <a:ext cx="6019000" cy="47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857251"/>
            <a:ext cx="20788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256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sz="quarter"/>
          </p:nvPr>
        </p:nvSpPr>
        <p:spPr>
          <a:xfrm>
            <a:off x="1556763" y="-8020"/>
            <a:ext cx="9111237" cy="11327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NỘI QUY LỚP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5560" y="1340768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Mắt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nhìn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bảng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nói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riêng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Giơ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tay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muốn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biểu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Khi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nói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tất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nghe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theo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chỉ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dẫn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giáo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viên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20" t="57560" r="14721"/>
          <a:stretch/>
        </p:blipFill>
        <p:spPr>
          <a:xfrm>
            <a:off x="9607806" y="4462565"/>
            <a:ext cx="831653" cy="107740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240" r="65519" b="29441"/>
          <a:stretch/>
        </p:blipFill>
        <p:spPr>
          <a:xfrm>
            <a:off x="6023993" y="1528883"/>
            <a:ext cx="879353" cy="102825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1" y="5532771"/>
            <a:ext cx="919517" cy="125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09642"/>
            <a:ext cx="1080120" cy="1267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2574008"/>
            <a:ext cx="720080" cy="8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771131"/>
            <a:ext cx="6553200" cy="228523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892">
              <a:defRPr/>
            </a:pP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quý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 defTabSz="342892">
              <a:defRPr/>
            </a:pP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chú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ý </a:t>
            </a:r>
          </a:p>
          <a:p>
            <a:pPr algn="ctr" defTabSz="342892">
              <a:defRPr/>
            </a:pP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lắng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nghe</a:t>
            </a: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6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sz="quarter"/>
          </p:nvPr>
        </p:nvSpPr>
        <p:spPr>
          <a:xfrm>
            <a:off x="1991544" y="3573017"/>
            <a:ext cx="8229600" cy="1139825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GB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Bài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tập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về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nhà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GB" dirty="0" smtClean="0"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đúng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hạn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Đạt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yêu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chất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lượng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copy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chép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Nếu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máy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phải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trước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6147" name="Picture 2" descr="http://kidsnews.com/wp-content/uploads/2015/04/Homewor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14" y="476672"/>
            <a:ext cx="25020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63564" y="515351"/>
            <a:ext cx="7920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PHẦN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LỊCH SỬ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CHƯƠNG 1. VÌ SAO PHẢI HỌC LỊCH SỬ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99888" y="1494671"/>
            <a:ext cx="78845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BÀI 1. TIẾT 1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CUỘC SỐNG</a:t>
            </a:r>
            <a:endParaRPr lang="vi-VN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35760" y="55172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69" y="2441412"/>
            <a:ext cx="3875173" cy="2204864"/>
          </a:xfrm>
          <a:prstGeom prst="roundRect">
            <a:avLst>
              <a:gd name="adj" fmla="val 376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3" y="4610404"/>
            <a:ext cx="3919765" cy="2230445"/>
          </a:xfrm>
          <a:prstGeom prst="roundRect">
            <a:avLst>
              <a:gd name="adj" fmla="val 347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49" y="4610403"/>
            <a:ext cx="3502951" cy="2204864"/>
          </a:xfrm>
          <a:prstGeom prst="roundRect">
            <a:avLst>
              <a:gd name="adj" fmla="val 290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81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496">
            <a:off x="5597700" y="3456286"/>
            <a:ext cx="4020936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638">
            <a:off x="2467704" y="1469431"/>
            <a:ext cx="3463324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30" y="3552228"/>
            <a:ext cx="20494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 rot="2197869">
            <a:off x="2147231" y="755056"/>
            <a:ext cx="2675223" cy="1166038"/>
          </a:xfrm>
          <a:prstGeom prst="roundRect">
            <a:avLst>
              <a:gd name="adj" fmla="val 2551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Lịch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896456">
            <a:off x="7271213" y="3409551"/>
            <a:ext cx="2807270" cy="1214503"/>
          </a:xfrm>
          <a:prstGeom prst="roundRect">
            <a:avLst>
              <a:gd name="adj" fmla="val 2337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lịch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48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-media.backstage.com/files/media/uploads/zinnia/shutterstock_111156467.png.600x334_q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14" y="4678644"/>
            <a:ext cx="2843808" cy="21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sz="quarter"/>
          </p:nvPr>
        </p:nvSpPr>
        <p:spPr>
          <a:xfrm>
            <a:off x="1528287" y="1"/>
            <a:ext cx="9144000" cy="121065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348880"/>
            <a:ext cx="2665090" cy="20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8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maytinh">
            <a:extLst>
              <a:ext uri="{FF2B5EF4-FFF2-40B4-BE49-F238E27FC236}">
                <a16:creationId xmlns:a16="http://schemas.microsoft.com/office/drawing/2014/main" id="{74946F10-331D-564A-9EF5-454EFF6B29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2681" r="52678" b="20224"/>
          <a:stretch/>
        </p:blipFill>
        <p:spPr bwMode="auto">
          <a:xfrm>
            <a:off x="1524001" y="3182858"/>
            <a:ext cx="3923928" cy="3650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!!maytinh">
            <a:extLst>
              <a:ext uri="{FF2B5EF4-FFF2-40B4-BE49-F238E27FC236}">
                <a16:creationId xmlns:a16="http://schemas.microsoft.com/office/drawing/2014/main" id="{74946F10-331D-564A-9EF5-454EFF6B29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4" t="7692" r="26910" b="39040"/>
          <a:stretch/>
        </p:blipFill>
        <p:spPr bwMode="auto">
          <a:xfrm>
            <a:off x="5303912" y="1504077"/>
            <a:ext cx="2658790" cy="3357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!!maytinh">
            <a:extLst>
              <a:ext uri="{FF2B5EF4-FFF2-40B4-BE49-F238E27FC236}">
                <a16:creationId xmlns:a16="http://schemas.microsoft.com/office/drawing/2014/main" id="{74946F10-331D-564A-9EF5-454EFF6B29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7" t="2575" r="4905" b="64199"/>
          <a:stretch/>
        </p:blipFill>
        <p:spPr bwMode="auto">
          <a:xfrm>
            <a:off x="7608169" y="0"/>
            <a:ext cx="3046433" cy="262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1945" y="5681640"/>
            <a:ext cx="5062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1524000" y="7939"/>
            <a:ext cx="9144000" cy="10447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1981200" y="1412777"/>
            <a:ext cx="7772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sz="2600" dirty="0" err="1">
                <a:solidFill>
                  <a:srgbClr val="002060"/>
                </a:solidFill>
              </a:rPr>
              <a:t>Lịch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tất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cả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những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gì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xảy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ra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trong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quá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khứ</a:t>
            </a:r>
            <a:r>
              <a:rPr lang="en-GB" sz="2600" dirty="0">
                <a:solidFill>
                  <a:srgbClr val="002060"/>
                </a:solidFill>
              </a:rPr>
              <a:t>, </a:t>
            </a:r>
            <a:r>
              <a:rPr lang="en-GB" sz="2600" dirty="0" err="1">
                <a:solidFill>
                  <a:srgbClr val="002060"/>
                </a:solidFill>
              </a:rPr>
              <a:t>được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học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ghi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chép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lại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dựa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trên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các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nguồn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liệu</a:t>
            </a:r>
            <a:r>
              <a:rPr lang="en-GB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4512791"/>
            <a:ext cx="2568244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82BBB71F-D4B4-45CF-8F63-3A6A5D56D46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957</Words>
  <Application>Microsoft Office PowerPoint</Application>
  <PresentationFormat>Widescreen</PresentationFormat>
  <Paragraphs>119</Paragraphs>
  <Slides>30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#9Slide03 Arima Madurai ExtraBo</vt:lpstr>
      <vt:lpstr>Arial</vt:lpstr>
      <vt:lpstr>Calibri</vt:lpstr>
      <vt:lpstr>Courier New</vt:lpstr>
      <vt:lpstr>Times New Roman</vt:lpstr>
      <vt:lpstr>UTM Neutra</vt:lpstr>
      <vt:lpstr>Office Theme</vt:lpstr>
      <vt:lpstr>1_Office Theme</vt:lpstr>
      <vt:lpstr>2_Office Theme</vt:lpstr>
      <vt:lpstr>4_Office Theme</vt:lpstr>
      <vt:lpstr>5_Office Theme</vt:lpstr>
      <vt:lpstr>3_Office Theme</vt:lpstr>
      <vt:lpstr>PowerPoint Presentation</vt:lpstr>
      <vt:lpstr>PowerPoint Presentation</vt:lpstr>
      <vt:lpstr>NỘI QUY LỚP HỌC</vt:lpstr>
      <vt:lpstr>  Bài tập về nhà: - Nộp bài đúng hạn. - Đạt yêu cầu về chất lượng. - Không copy trên mạng/ chép bài của bạn. - Nếu bài làm đánh máy phải được in ra trước khi đến lớp.    </vt:lpstr>
      <vt:lpstr>PowerPoint Presentation</vt:lpstr>
      <vt:lpstr>PowerPoint Presentation</vt:lpstr>
      <vt:lpstr>1. Lịch sử là gì?</vt:lpstr>
      <vt:lpstr>PowerPoint Presentation</vt:lpstr>
      <vt:lpstr>1. Lịch sử là gì?</vt:lpstr>
      <vt:lpstr>Lịch sử và quá khứ khác nhau như thế nào?</vt:lpstr>
      <vt:lpstr>PowerPoint Presentation</vt:lpstr>
      <vt:lpstr>Ai là người đã tạo ra lịch sử?</vt:lpstr>
      <vt:lpstr>PowerPoint Presentation</vt:lpstr>
      <vt:lpstr>2. Vì sao phải học Lịch sử? </vt:lpstr>
      <vt:lpstr>PowerPoint Presentation</vt:lpstr>
      <vt:lpstr>PowerPoint Presentation</vt:lpstr>
      <vt:lpstr>“Lịch sử giúp con người hiểu về nhau hơn để có thể cùng chung sống”  Thảo luận: Hãy lấy những ví dụ, chứng tỏ rằng, việc không hiểu biết Lịch sử dẫn đến những xung đột, mâu thuẫn.</vt:lpstr>
      <vt:lpstr>PowerPoint Presentation</vt:lpstr>
      <vt:lpstr>PowerPoint Presentation</vt:lpstr>
      <vt:lpstr>Hoạt động: Viết và chia sẻ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Nguyen - Vietnamese Humanities Teacher (RC)</dc:creator>
  <cp:lastModifiedBy>HP 840 G4</cp:lastModifiedBy>
  <cp:revision>82</cp:revision>
  <dcterms:created xsi:type="dcterms:W3CDTF">2014-08-28T01:23:33Z</dcterms:created>
  <dcterms:modified xsi:type="dcterms:W3CDTF">2022-09-07T03:39:28Z</dcterms:modified>
</cp:coreProperties>
</file>