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4" r:id="rId2"/>
    <p:sldId id="265" r:id="rId3"/>
    <p:sldId id="267" r:id="rId4"/>
    <p:sldId id="268" r:id="rId5"/>
    <p:sldId id="280" r:id="rId6"/>
    <p:sldId id="266" r:id="rId7"/>
    <p:sldId id="270" r:id="rId8"/>
    <p:sldId id="271" r:id="rId9"/>
    <p:sldId id="272" r:id="rId10"/>
    <p:sldId id="273" r:id="rId11"/>
    <p:sldId id="274" r:id="rId12"/>
    <p:sldId id="275" r:id="rId13"/>
    <p:sldId id="262" r:id="rId14"/>
    <p:sldId id="256" r:id="rId15"/>
    <p:sldId id="257" r:id="rId16"/>
    <p:sldId id="258" r:id="rId17"/>
    <p:sldId id="259" r:id="rId18"/>
    <p:sldId id="260" r:id="rId19"/>
    <p:sldId id="261"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99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2" y="-7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4"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B7600-B00D-4307-8DA1-B747AD40B4F9}"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AA882-CDA6-4618-8808-E689F62E68D6}" type="slidenum">
              <a:rPr lang="en-US" smtClean="0"/>
              <a:t>‹#›</a:t>
            </a:fld>
            <a:endParaRPr lang="en-US"/>
          </a:p>
        </p:txBody>
      </p:sp>
    </p:spTree>
    <p:extLst>
      <p:ext uri="{BB962C8B-B14F-4D97-AF65-F5344CB8AC3E}">
        <p14:creationId xmlns:p14="http://schemas.microsoft.com/office/powerpoint/2010/main" val="1343615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42 HS</a:t>
            </a:r>
            <a:endParaRPr lang="en-US"/>
          </a:p>
        </p:txBody>
      </p:sp>
      <p:sp>
        <p:nvSpPr>
          <p:cNvPr id="4" name="Slide Number Placeholder 3"/>
          <p:cNvSpPr>
            <a:spLocks noGrp="1"/>
          </p:cNvSpPr>
          <p:nvPr>
            <p:ph type="sldNum" sz="quarter" idx="10"/>
          </p:nvPr>
        </p:nvSpPr>
        <p:spPr/>
        <p:txBody>
          <a:bodyPr/>
          <a:lstStyle/>
          <a:p>
            <a:fld id="{BD8564B2-D413-4600-A044-CA18D8B5A4F0}" type="slidenum">
              <a:rPr lang="en-US" smtClean="0"/>
              <a:t>3</a:t>
            </a:fld>
            <a:endParaRPr lang="en-US"/>
          </a:p>
        </p:txBody>
      </p:sp>
    </p:spTree>
    <p:extLst>
      <p:ext uri="{BB962C8B-B14F-4D97-AF65-F5344CB8AC3E}">
        <p14:creationId xmlns:p14="http://schemas.microsoft.com/office/powerpoint/2010/main" val="33428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42 HS</a:t>
            </a:r>
            <a:endParaRPr lang="en-US"/>
          </a:p>
        </p:txBody>
      </p:sp>
      <p:sp>
        <p:nvSpPr>
          <p:cNvPr id="4" name="Slide Number Placeholder 3"/>
          <p:cNvSpPr>
            <a:spLocks noGrp="1"/>
          </p:cNvSpPr>
          <p:nvPr>
            <p:ph type="sldNum" sz="quarter" idx="10"/>
          </p:nvPr>
        </p:nvSpPr>
        <p:spPr/>
        <p:txBody>
          <a:bodyPr/>
          <a:lstStyle/>
          <a:p>
            <a:fld id="{BD8564B2-D413-4600-A044-CA18D8B5A4F0}" type="slidenum">
              <a:rPr lang="en-US" smtClean="0"/>
              <a:t>4</a:t>
            </a:fld>
            <a:endParaRPr lang="en-US"/>
          </a:p>
        </p:txBody>
      </p:sp>
    </p:spTree>
    <p:extLst>
      <p:ext uri="{BB962C8B-B14F-4D97-AF65-F5344CB8AC3E}">
        <p14:creationId xmlns:p14="http://schemas.microsoft.com/office/powerpoint/2010/main" val="1149458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0B37C-24A9-4A70-837B-7BBCE928307D}" type="slidenum">
              <a:rPr lang="en-US" smtClean="0"/>
              <a:t>7</a:t>
            </a:fld>
            <a:endParaRPr lang="en-US"/>
          </a:p>
        </p:txBody>
      </p:sp>
    </p:spTree>
    <p:extLst>
      <p:ext uri="{BB962C8B-B14F-4D97-AF65-F5344CB8AC3E}">
        <p14:creationId xmlns:p14="http://schemas.microsoft.com/office/powerpoint/2010/main" val="1309196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0B37C-24A9-4A70-837B-7BBCE92830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596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CD7A5B-1A73-4D25-B14F-B8B847731490}"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8725-6815-40DB-8741-A2EA1264877A}" type="slidenum">
              <a:rPr lang="en-US" smtClean="0"/>
              <a:t>‹#›</a:t>
            </a:fld>
            <a:endParaRPr lang="en-US"/>
          </a:p>
        </p:txBody>
      </p:sp>
    </p:spTree>
    <p:extLst>
      <p:ext uri="{BB962C8B-B14F-4D97-AF65-F5344CB8AC3E}">
        <p14:creationId xmlns:p14="http://schemas.microsoft.com/office/powerpoint/2010/main" val="239848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CD7A5B-1A73-4D25-B14F-B8B847731490}"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8725-6815-40DB-8741-A2EA1264877A}" type="slidenum">
              <a:rPr lang="en-US" smtClean="0"/>
              <a:t>‹#›</a:t>
            </a:fld>
            <a:endParaRPr lang="en-US"/>
          </a:p>
        </p:txBody>
      </p:sp>
    </p:spTree>
    <p:extLst>
      <p:ext uri="{BB962C8B-B14F-4D97-AF65-F5344CB8AC3E}">
        <p14:creationId xmlns:p14="http://schemas.microsoft.com/office/powerpoint/2010/main" val="2442298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CD7A5B-1A73-4D25-B14F-B8B847731490}"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8725-6815-40DB-8741-A2EA1264877A}" type="slidenum">
              <a:rPr lang="en-US" smtClean="0"/>
              <a:t>‹#›</a:t>
            </a:fld>
            <a:endParaRPr lang="en-US"/>
          </a:p>
        </p:txBody>
      </p:sp>
    </p:spTree>
    <p:extLst>
      <p:ext uri="{BB962C8B-B14F-4D97-AF65-F5344CB8AC3E}">
        <p14:creationId xmlns:p14="http://schemas.microsoft.com/office/powerpoint/2010/main" val="3058393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CD7A5B-1A73-4D25-B14F-B8B847731490}"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8725-6815-40DB-8741-A2EA1264877A}" type="slidenum">
              <a:rPr lang="en-US" smtClean="0"/>
              <a:t>‹#›</a:t>
            </a:fld>
            <a:endParaRPr lang="en-US"/>
          </a:p>
        </p:txBody>
      </p:sp>
    </p:spTree>
    <p:extLst>
      <p:ext uri="{BB962C8B-B14F-4D97-AF65-F5344CB8AC3E}">
        <p14:creationId xmlns:p14="http://schemas.microsoft.com/office/powerpoint/2010/main" val="2499068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CD7A5B-1A73-4D25-B14F-B8B847731490}"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8725-6815-40DB-8741-A2EA1264877A}" type="slidenum">
              <a:rPr lang="en-US" smtClean="0"/>
              <a:t>‹#›</a:t>
            </a:fld>
            <a:endParaRPr lang="en-US"/>
          </a:p>
        </p:txBody>
      </p:sp>
    </p:spTree>
    <p:extLst>
      <p:ext uri="{BB962C8B-B14F-4D97-AF65-F5344CB8AC3E}">
        <p14:creationId xmlns:p14="http://schemas.microsoft.com/office/powerpoint/2010/main" val="3753913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CD7A5B-1A73-4D25-B14F-B8B847731490}"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8725-6815-40DB-8741-A2EA1264877A}" type="slidenum">
              <a:rPr lang="en-US" smtClean="0"/>
              <a:t>‹#›</a:t>
            </a:fld>
            <a:endParaRPr lang="en-US"/>
          </a:p>
        </p:txBody>
      </p:sp>
    </p:spTree>
    <p:extLst>
      <p:ext uri="{BB962C8B-B14F-4D97-AF65-F5344CB8AC3E}">
        <p14:creationId xmlns:p14="http://schemas.microsoft.com/office/powerpoint/2010/main" val="2246329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CD7A5B-1A73-4D25-B14F-B8B847731490}" type="datetimeFigureOut">
              <a:rPr lang="en-US" smtClean="0"/>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18725-6815-40DB-8741-A2EA1264877A}" type="slidenum">
              <a:rPr lang="en-US" smtClean="0"/>
              <a:t>‹#›</a:t>
            </a:fld>
            <a:endParaRPr lang="en-US"/>
          </a:p>
        </p:txBody>
      </p:sp>
    </p:spTree>
    <p:extLst>
      <p:ext uri="{BB962C8B-B14F-4D97-AF65-F5344CB8AC3E}">
        <p14:creationId xmlns:p14="http://schemas.microsoft.com/office/powerpoint/2010/main" val="2230660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CD7A5B-1A73-4D25-B14F-B8B847731490}" type="datetimeFigureOut">
              <a:rPr lang="en-US" smtClean="0"/>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18725-6815-40DB-8741-A2EA1264877A}" type="slidenum">
              <a:rPr lang="en-US" smtClean="0"/>
              <a:t>‹#›</a:t>
            </a:fld>
            <a:endParaRPr lang="en-US"/>
          </a:p>
        </p:txBody>
      </p:sp>
    </p:spTree>
    <p:extLst>
      <p:ext uri="{BB962C8B-B14F-4D97-AF65-F5344CB8AC3E}">
        <p14:creationId xmlns:p14="http://schemas.microsoft.com/office/powerpoint/2010/main" val="2697958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CD7A5B-1A73-4D25-B14F-B8B847731490}" type="datetimeFigureOut">
              <a:rPr lang="en-US" smtClean="0"/>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F18725-6815-40DB-8741-A2EA1264877A}" type="slidenum">
              <a:rPr lang="en-US" smtClean="0"/>
              <a:t>‹#›</a:t>
            </a:fld>
            <a:endParaRPr lang="en-US"/>
          </a:p>
        </p:txBody>
      </p:sp>
    </p:spTree>
    <p:extLst>
      <p:ext uri="{BB962C8B-B14F-4D97-AF65-F5344CB8AC3E}">
        <p14:creationId xmlns:p14="http://schemas.microsoft.com/office/powerpoint/2010/main" val="4252231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CD7A5B-1A73-4D25-B14F-B8B847731490}"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8725-6815-40DB-8741-A2EA1264877A}" type="slidenum">
              <a:rPr lang="en-US" smtClean="0"/>
              <a:t>‹#›</a:t>
            </a:fld>
            <a:endParaRPr lang="en-US"/>
          </a:p>
        </p:txBody>
      </p:sp>
    </p:spTree>
    <p:extLst>
      <p:ext uri="{BB962C8B-B14F-4D97-AF65-F5344CB8AC3E}">
        <p14:creationId xmlns:p14="http://schemas.microsoft.com/office/powerpoint/2010/main" val="119458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CD7A5B-1A73-4D25-B14F-B8B847731490}"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8725-6815-40DB-8741-A2EA1264877A}" type="slidenum">
              <a:rPr lang="en-US" smtClean="0"/>
              <a:t>‹#›</a:t>
            </a:fld>
            <a:endParaRPr lang="en-US"/>
          </a:p>
        </p:txBody>
      </p:sp>
    </p:spTree>
    <p:extLst>
      <p:ext uri="{BB962C8B-B14F-4D97-AF65-F5344CB8AC3E}">
        <p14:creationId xmlns:p14="http://schemas.microsoft.com/office/powerpoint/2010/main" val="210718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D7A5B-1A73-4D25-B14F-B8B847731490}" type="datetimeFigureOut">
              <a:rPr lang="en-US" smtClean="0"/>
              <a:t>10/28/2025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18725-6815-40DB-8741-A2EA1264877A}" type="slidenum">
              <a:rPr lang="en-US" smtClean="0"/>
              <a:t>‹#›</a:t>
            </a:fld>
            <a:endParaRPr lang="en-US"/>
          </a:p>
        </p:txBody>
      </p:sp>
    </p:spTree>
    <p:extLst>
      <p:ext uri="{BB962C8B-B14F-4D97-AF65-F5344CB8AC3E}">
        <p14:creationId xmlns:p14="http://schemas.microsoft.com/office/powerpoint/2010/main" val="107197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7.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16.xml"/><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slide" Target="slide15.xml"/><Relationship Id="rId17" Type="http://schemas.openxmlformats.org/officeDocument/2006/relationships/slide" Target="slide7.xml"/><Relationship Id="rId2" Type="http://schemas.openxmlformats.org/officeDocument/2006/relationships/audio" Target="../media/audio3.wav"/><Relationship Id="rId16" Type="http://schemas.openxmlformats.org/officeDocument/2006/relationships/slide" Target="slide19.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slide" Target="slide18.xml"/><Relationship Id="rId10" Type="http://schemas.openxmlformats.org/officeDocument/2006/relationships/image" Target="../media/image33.png"/><Relationship Id="rId4" Type="http://schemas.openxmlformats.org/officeDocument/2006/relationships/image" Target="../media/image28.png"/><Relationship Id="rId9" Type="http://schemas.microsoft.com/office/2007/relationships/hdphoto" Target="../media/hdphoto3.wdp"/><Relationship Id="rId14" Type="http://schemas.openxmlformats.org/officeDocument/2006/relationships/slide" Target="slide17.xml"/></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35.pn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5.wav"/><Relationship Id="rId7" Type="http://schemas.openxmlformats.org/officeDocument/2006/relationships/image" Target="../media/image36.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slide" Target="slide14.xml"/><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audio" Target="../media/audio3.wav"/><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35.pn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35.pn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35.pn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image" Target="../media/image43.wmf"/><Relationship Id="rId3" Type="http://schemas.openxmlformats.org/officeDocument/2006/relationships/audio" Target="../media/audio6.wav"/><Relationship Id="rId7" Type="http://schemas.openxmlformats.org/officeDocument/2006/relationships/oleObject" Target="../embeddings/oleObject1.bin"/><Relationship Id="rId12"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6.png"/><Relationship Id="rId11" Type="http://schemas.openxmlformats.org/officeDocument/2006/relationships/image" Target="../media/image42.wmf"/><Relationship Id="rId5" Type="http://schemas.openxmlformats.org/officeDocument/2006/relationships/image" Target="../media/image45.png"/><Relationship Id="rId15" Type="http://schemas.openxmlformats.org/officeDocument/2006/relationships/image" Target="../media/image44.wmf"/><Relationship Id="rId10" Type="http://schemas.openxmlformats.org/officeDocument/2006/relationships/oleObject" Target="../embeddings/oleObject2.bin"/><Relationship Id="rId4" Type="http://schemas.openxmlformats.org/officeDocument/2006/relationships/image" Target="../media/image4.png"/><Relationship Id="rId9" Type="http://schemas.openxmlformats.org/officeDocument/2006/relationships/image" Target="../media/image49.png"/><Relationship Id="rId1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162800" y="4167209"/>
            <a:ext cx="5588390" cy="4240191"/>
          </a:xfrm>
          <a:prstGeom prst="rect">
            <a:avLst/>
          </a:prstGeom>
        </p:spPr>
      </p:pic>
      <p:grpSp>
        <p:nvGrpSpPr>
          <p:cNvPr id="16" name="Group 15"/>
          <p:cNvGrpSpPr/>
          <p:nvPr/>
        </p:nvGrpSpPr>
        <p:grpSpPr>
          <a:xfrm>
            <a:off x="-457199" y="3073400"/>
            <a:ext cx="3911600" cy="4525613"/>
            <a:chOff x="-1122581" y="434117"/>
            <a:chExt cx="9436018" cy="11802602"/>
          </a:xfrm>
        </p:grpSpPr>
        <p:sp>
          <p:nvSpPr>
            <p:cNvPr id="5" name="Freeform 5"/>
            <p:cNvSpPr/>
            <p:nvPr/>
          </p:nvSpPr>
          <p:spPr>
            <a:xfrm>
              <a:off x="-1122581" y="2758407"/>
              <a:ext cx="9436018" cy="947831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5882"/>
              </a:srgbClr>
            </a:solidFill>
          </p:spPr>
        </p:sp>
        <p:sp>
          <p:nvSpPr>
            <p:cNvPr id="7" name="Freeform 7"/>
            <p:cNvSpPr/>
            <p:nvPr/>
          </p:nvSpPr>
          <p:spPr>
            <a:xfrm>
              <a:off x="-355422" y="3512837"/>
              <a:ext cx="7901700" cy="7937117"/>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5882"/>
              </a:srgbClr>
            </a:solidFill>
          </p:spPr>
        </p:sp>
        <p:pic>
          <p:nvPicPr>
            <p:cNvPr id="8" name="Picture 8"/>
            <p:cNvPicPr>
              <a:picLocks noChangeAspect="1"/>
            </p:cNvPicPr>
            <p:nvPr/>
          </p:nvPicPr>
          <p:blipFill>
            <a:blip r:embed="rId3"/>
            <a:srcRect/>
            <a:stretch>
              <a:fillRect/>
            </a:stretch>
          </p:blipFill>
          <p:spPr>
            <a:xfrm>
              <a:off x="-170516" y="434117"/>
              <a:ext cx="7267699" cy="4823935"/>
            </a:xfrm>
            <a:prstGeom prst="rect">
              <a:avLst/>
            </a:prstGeom>
          </p:spPr>
        </p:pic>
        <p:pic>
          <p:nvPicPr>
            <p:cNvPr id="9" name="Picture 9"/>
            <p:cNvPicPr>
              <a:picLocks noChangeAspect="1"/>
            </p:cNvPicPr>
            <p:nvPr/>
          </p:nvPicPr>
          <p:blipFill>
            <a:blip r:embed="rId4"/>
            <a:srcRect/>
            <a:stretch>
              <a:fillRect/>
            </a:stretch>
          </p:blipFill>
          <p:spPr>
            <a:xfrm>
              <a:off x="1028700" y="4111412"/>
              <a:ext cx="5133457" cy="6175588"/>
            </a:xfrm>
            <a:prstGeom prst="rect">
              <a:avLst/>
            </a:prstGeom>
          </p:spPr>
        </p:pic>
        <p:pic>
          <p:nvPicPr>
            <p:cNvPr id="10" name="Picture 10"/>
            <p:cNvPicPr>
              <a:picLocks noChangeAspect="1"/>
            </p:cNvPicPr>
            <p:nvPr/>
          </p:nvPicPr>
          <p:blipFill>
            <a:blip r:embed="rId5"/>
            <a:srcRect/>
            <a:stretch>
              <a:fillRect/>
            </a:stretch>
          </p:blipFill>
          <p:spPr>
            <a:xfrm>
              <a:off x="1984755" y="434117"/>
              <a:ext cx="1005142" cy="1024349"/>
            </a:xfrm>
            <a:prstGeom prst="rect">
              <a:avLst/>
            </a:prstGeom>
          </p:spPr>
        </p:pic>
        <p:pic>
          <p:nvPicPr>
            <p:cNvPr id="12" name="Picture 12"/>
            <p:cNvPicPr>
              <a:picLocks noChangeAspect="1"/>
            </p:cNvPicPr>
            <p:nvPr/>
          </p:nvPicPr>
          <p:blipFill>
            <a:blip r:embed="rId5"/>
            <a:srcRect/>
            <a:stretch>
              <a:fillRect/>
            </a:stretch>
          </p:blipFill>
          <p:spPr>
            <a:xfrm>
              <a:off x="23558" y="4964117"/>
              <a:ext cx="1005142" cy="1024349"/>
            </a:xfrm>
            <a:prstGeom prst="rect">
              <a:avLst/>
            </a:prstGeom>
          </p:spPr>
        </p:pic>
        <p:pic>
          <p:nvPicPr>
            <p:cNvPr id="13" name="Picture 13"/>
            <p:cNvPicPr>
              <a:picLocks noChangeAspect="1"/>
            </p:cNvPicPr>
            <p:nvPr/>
          </p:nvPicPr>
          <p:blipFill>
            <a:blip r:embed="rId5"/>
            <a:srcRect/>
            <a:stretch>
              <a:fillRect/>
            </a:stretch>
          </p:blipFill>
          <p:spPr>
            <a:xfrm>
              <a:off x="6594612" y="5988465"/>
              <a:ext cx="1005142" cy="1024349"/>
            </a:xfrm>
            <a:prstGeom prst="rect">
              <a:avLst/>
            </a:prstGeom>
          </p:spPr>
        </p:pic>
        <p:pic>
          <p:nvPicPr>
            <p:cNvPr id="14" name="Picture 14"/>
            <p:cNvPicPr>
              <a:picLocks noChangeAspect="1"/>
            </p:cNvPicPr>
            <p:nvPr/>
          </p:nvPicPr>
          <p:blipFill>
            <a:blip r:embed="rId5"/>
            <a:srcRect/>
            <a:stretch>
              <a:fillRect/>
            </a:stretch>
          </p:blipFill>
          <p:spPr>
            <a:xfrm>
              <a:off x="6594612" y="1458466"/>
              <a:ext cx="1005142" cy="1024349"/>
            </a:xfrm>
            <a:prstGeom prst="rect">
              <a:avLst/>
            </a:prstGeom>
          </p:spPr>
        </p:pic>
      </p:grpSp>
      <p:pic>
        <p:nvPicPr>
          <p:cNvPr id="15" name="Picture 15"/>
          <p:cNvPicPr>
            <a:picLocks noChangeAspect="1"/>
          </p:cNvPicPr>
          <p:nvPr/>
        </p:nvPicPr>
        <p:blipFill>
          <a:blip r:embed="rId5"/>
          <a:srcRect/>
          <a:stretch>
            <a:fillRect/>
          </a:stretch>
        </p:blipFill>
        <p:spPr>
          <a:xfrm>
            <a:off x="11023600" y="3176059"/>
            <a:ext cx="670095" cy="682899"/>
          </a:xfrm>
          <a:prstGeom prst="rect">
            <a:avLst/>
          </a:prstGeom>
        </p:spPr>
      </p:pic>
      <p:sp>
        <p:nvSpPr>
          <p:cNvPr id="17" name="TextBox 9"/>
          <p:cNvSpPr txBox="1"/>
          <p:nvPr/>
        </p:nvSpPr>
        <p:spPr>
          <a:xfrm>
            <a:off x="812800" y="449308"/>
            <a:ext cx="10261600" cy="3462486"/>
          </a:xfrm>
          <a:prstGeom prst="rect">
            <a:avLst/>
          </a:prstGeom>
        </p:spPr>
        <p:txBody>
          <a:bodyPr wrap="square" lIns="0" tIns="0" rIns="0" bIns="0" rtlCol="0" anchor="t">
            <a:spAutoFit/>
          </a:bodyPr>
          <a:lstStyle/>
          <a:p>
            <a:pPr algn="ctr" defTabSz="609630">
              <a:lnSpc>
                <a:spcPct val="150000"/>
              </a:lnSpc>
              <a:defRPr/>
            </a:pPr>
            <a:r>
              <a:rPr lang="en-US" sz="5000" b="1" dirty="0">
                <a:solidFill>
                  <a:srgbClr val="002060"/>
                </a:solidFill>
                <a:latin typeface="Times New Roman" panose="02020603050405020304" pitchFamily="18" charset="0"/>
                <a:cs typeface="Times New Roman" panose="02020603050405020304" pitchFamily="18" charset="0"/>
              </a:rPr>
              <a:t>CHÀO MỪNG THẦY CÔ VÀ CÁC EM ĐẾN VỚI TIẾT HỌC NGÀY HÔM NAY!</a:t>
            </a:r>
          </a:p>
        </p:txBody>
      </p:sp>
      <p:sp>
        <p:nvSpPr>
          <p:cNvPr id="3" name="Title 2"/>
          <p:cNvSpPr>
            <a:spLocks noGrp="1"/>
          </p:cNvSpPr>
          <p:nvPr>
            <p:ph type="title"/>
          </p:nvPr>
        </p:nvSpPr>
        <p:spPr>
          <a:xfrm>
            <a:off x="3710156" y="4205616"/>
            <a:ext cx="5486400" cy="762000"/>
          </a:xfrm>
        </p:spPr>
        <p:txBody>
          <a:bodyPr>
            <a:normAutofit/>
          </a:bodyPr>
          <a:lstStyle/>
          <a:p>
            <a:r>
              <a:rPr lang="en-US" sz="3600" b="1" i="1" dirty="0">
                <a:solidFill>
                  <a:srgbClr val="FF0000"/>
                </a:solidFill>
                <a:latin typeface="Times New Roman" panose="02020603050405020304" pitchFamily="18" charset="0"/>
                <a:cs typeface="Times New Roman" panose="02020603050405020304" pitchFamily="18" charset="0"/>
              </a:rPr>
              <a:t>Giáo viên: Đào Thị Oanh</a:t>
            </a:r>
          </a:p>
        </p:txBody>
      </p:sp>
    </p:spTree>
    <p:extLst>
      <p:ext uri="{BB962C8B-B14F-4D97-AF65-F5344CB8AC3E}">
        <p14:creationId xmlns:p14="http://schemas.microsoft.com/office/powerpoint/2010/main" val="18978264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rot="4556252">
            <a:off x="10705031" y="5169596"/>
            <a:ext cx="1400884" cy="1491253"/>
            <a:chOff x="15375571" y="405143"/>
            <a:chExt cx="2580023" cy="2529303"/>
          </a:xfrm>
        </p:grpSpPr>
        <p:pic>
          <p:nvPicPr>
            <p:cNvPr id="13"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16" name="Picture 16"/>
            <p:cNvPicPr>
              <a:picLocks noChangeAspect="1"/>
            </p:cNvPicPr>
            <p:nvPr/>
          </p:nvPicPr>
          <p:blipFill>
            <a:blip r:embed="rId2"/>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2"/>
            <a:srcRect/>
            <a:stretch>
              <a:fillRect/>
            </a:stretch>
          </p:blipFill>
          <p:spPr>
            <a:xfrm>
              <a:off x="17453023" y="2422272"/>
              <a:ext cx="502571" cy="512174"/>
            </a:xfrm>
            <a:prstGeom prst="rect">
              <a:avLst/>
            </a:prstGeom>
          </p:spPr>
        </p:pic>
      </p:grpSp>
      <p:grpSp>
        <p:nvGrpSpPr>
          <p:cNvPr id="27" name="Group 26"/>
          <p:cNvGrpSpPr/>
          <p:nvPr/>
        </p:nvGrpSpPr>
        <p:grpSpPr>
          <a:xfrm>
            <a:off x="762000" y="192849"/>
            <a:ext cx="7157500" cy="1207157"/>
            <a:chOff x="6477000" y="574256"/>
            <a:chExt cx="10736250" cy="1597444"/>
          </a:xfrm>
        </p:grpSpPr>
        <p:grpSp>
          <p:nvGrpSpPr>
            <p:cNvPr id="19" name="Group 18"/>
            <p:cNvGrpSpPr/>
            <p:nvPr/>
          </p:nvGrpSpPr>
          <p:grpSpPr>
            <a:xfrm>
              <a:off x="6477000" y="627121"/>
              <a:ext cx="10498186" cy="1544579"/>
              <a:chOff x="1028700" y="676945"/>
              <a:chExt cx="30483807" cy="7789160"/>
            </a:xfrm>
          </p:grpSpPr>
          <p:grpSp>
            <p:nvGrpSpPr>
              <p:cNvPr id="21" name="Group 3"/>
              <p:cNvGrpSpPr/>
              <p:nvPr/>
            </p:nvGrpSpPr>
            <p:grpSpPr>
              <a:xfrm>
                <a:off x="1028700" y="1820896"/>
                <a:ext cx="16230600" cy="6645209"/>
                <a:chOff x="0" y="0"/>
                <a:chExt cx="4099121" cy="1678281"/>
              </a:xfrm>
            </p:grpSpPr>
            <p:sp>
              <p:nvSpPr>
                <p:cNvPr id="25" name="Freeform 4"/>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26" name="TextBox 5"/>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22" name="Group 6"/>
              <p:cNvGrpSpPr/>
              <p:nvPr/>
            </p:nvGrpSpPr>
            <p:grpSpPr>
              <a:xfrm>
                <a:off x="1515419" y="676945"/>
                <a:ext cx="29997088" cy="5602243"/>
                <a:chOff x="0" y="-411834"/>
                <a:chExt cx="7575918" cy="1414875"/>
              </a:xfrm>
            </p:grpSpPr>
            <p:sp>
              <p:nvSpPr>
                <p:cNvPr id="23" name="Freeform 7"/>
                <p:cNvSpPr/>
                <p:nvPr/>
              </p:nvSpPr>
              <p:spPr>
                <a:xfrm>
                  <a:off x="3626451" y="-411834"/>
                  <a:ext cx="3949467" cy="1414875"/>
                </a:xfrm>
                <a:custGeom>
                  <a:avLst/>
                  <a:gdLst/>
                  <a:ahLst/>
                  <a:cxnLst/>
                  <a:rect l="l" t="t" r="r" b="b"/>
                  <a:pathLst>
                    <a:path w="3848257" h="1414874">
                      <a:moveTo>
                        <a:pt x="0" y="0"/>
                      </a:moveTo>
                      <a:lnTo>
                        <a:pt x="3848257" y="0"/>
                      </a:lnTo>
                      <a:lnTo>
                        <a:pt x="3848257" y="1414874"/>
                      </a:lnTo>
                      <a:lnTo>
                        <a:pt x="0" y="1414874"/>
                      </a:lnTo>
                      <a:close/>
                    </a:path>
                  </a:pathLst>
                </a:custGeom>
                <a:solidFill>
                  <a:schemeClr val="accent1">
                    <a:lumMod val="60000"/>
                    <a:lumOff val="40000"/>
                    <a:alpha val="28627"/>
                  </a:schemeClr>
                </a:solidFill>
              </p:spPr>
            </p:sp>
            <p:sp>
              <p:nvSpPr>
                <p:cNvPr id="24" name="TextBox 8"/>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sp>
          <p:nvSpPr>
            <p:cNvPr id="20" name="TextBox 2"/>
            <p:cNvSpPr txBox="1"/>
            <p:nvPr/>
          </p:nvSpPr>
          <p:spPr>
            <a:xfrm>
              <a:off x="11422050" y="574256"/>
              <a:ext cx="5791200" cy="1069120"/>
            </a:xfrm>
            <a:prstGeom prst="rect">
              <a:avLst/>
            </a:prstGeom>
          </p:spPr>
          <p:txBody>
            <a:bodyPr wrap="square" lIns="0" tIns="0" rIns="0" bIns="0" rtlCol="0" anchor="t">
              <a:spAutoFit/>
            </a:bodyPr>
            <a:lstStyle/>
            <a:p>
              <a:pPr algn="ctr">
                <a:lnSpc>
                  <a:spcPts val="6253"/>
                </a:lnSpc>
              </a:pPr>
              <a:r>
                <a:rPr lang="en-US" sz="3600" b="1" spc="227" dirty="0">
                  <a:solidFill>
                    <a:srgbClr val="FF0000"/>
                  </a:solidFill>
                  <a:latin typeface="Times New Roman" panose="02020603050405020304" pitchFamily="18" charset="0"/>
                  <a:cs typeface="Times New Roman" panose="02020603050405020304" pitchFamily="18" charset="0"/>
                </a:rPr>
                <a:t>SO SÁNH: </a:t>
              </a:r>
            </a:p>
          </p:txBody>
        </p:sp>
      </p:grpSp>
      <p:pic>
        <p:nvPicPr>
          <p:cNvPr id="5" name="Picture 4"/>
          <p:cNvPicPr>
            <a:picLocks noChangeAspect="1"/>
          </p:cNvPicPr>
          <p:nvPr/>
        </p:nvPicPr>
        <p:blipFill>
          <a:blip r:embed="rId3"/>
          <a:stretch>
            <a:fillRect/>
          </a:stretch>
        </p:blipFill>
        <p:spPr>
          <a:xfrm>
            <a:off x="10338430" y="119896"/>
            <a:ext cx="1822795" cy="1721929"/>
          </a:xfrm>
          <a:prstGeom prst="rect">
            <a:avLst/>
          </a:prstGeom>
        </p:spPr>
      </p:pic>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3702690709"/>
                  </p:ext>
                </p:extLst>
              </p:nvPr>
            </p:nvGraphicFramePr>
            <p:xfrm>
              <a:off x="23091" y="1468973"/>
              <a:ext cx="12168909" cy="3143808"/>
            </p:xfrm>
            <a:graphic>
              <a:graphicData uri="http://schemas.openxmlformats.org/drawingml/2006/table">
                <a:tbl>
                  <a:tblPr firstRow="1" bandRow="1">
                    <a:tableStyleId>{5C22544A-7EE6-4342-B048-85BDC9FD1C3A}</a:tableStyleId>
                  </a:tblPr>
                  <a:tblGrid>
                    <a:gridCol w="1551709">
                      <a:extLst>
                        <a:ext uri="{9D8B030D-6E8A-4147-A177-3AD203B41FA5}">
                          <a16:colId xmlns:a16="http://schemas.microsoft.com/office/drawing/2014/main" val="1641640987"/>
                        </a:ext>
                      </a:extLst>
                    </a:gridCol>
                    <a:gridCol w="5268033">
                      <a:extLst>
                        <a:ext uri="{9D8B030D-6E8A-4147-A177-3AD203B41FA5}">
                          <a16:colId xmlns:a16="http://schemas.microsoft.com/office/drawing/2014/main" val="3117018276"/>
                        </a:ext>
                      </a:extLst>
                    </a:gridCol>
                    <a:gridCol w="5349167">
                      <a:extLst>
                        <a:ext uri="{9D8B030D-6E8A-4147-A177-3AD203B41FA5}">
                          <a16:colId xmlns:a16="http://schemas.microsoft.com/office/drawing/2014/main" val="374025776"/>
                        </a:ext>
                      </a:extLst>
                    </a:gridCol>
                  </a:tblGrid>
                  <a:tr h="996091">
                    <a:tc>
                      <a:txBody>
                        <a:bodyPr/>
                        <a:lstStyle/>
                        <a:p>
                          <a:endParaRPr lang="en-US" sz="32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tc>
                      <a:txBody>
                        <a:bodyPr/>
                        <a:lstStyle/>
                        <a:p>
                          <a:r>
                            <a:rPr lang="en-US" sz="3200" dirty="0" smtClean="0">
                              <a:solidFill>
                                <a:schemeClr val="tx1"/>
                              </a:solidFill>
                              <a:latin typeface="Times New Roman" panose="02020603050405020304" pitchFamily="18" charset="0"/>
                              <a:cs typeface="Times New Roman" panose="02020603050405020304" pitchFamily="18" charset="0"/>
                            </a:rPr>
                            <a:t>Lập</a:t>
                          </a:r>
                          <a:r>
                            <a:rPr lang="en-US" sz="3200" baseline="0" dirty="0" smtClean="0">
                              <a:solidFill>
                                <a:schemeClr val="tx1"/>
                              </a:solidFill>
                              <a:latin typeface="Times New Roman" panose="02020603050405020304" pitchFamily="18" charset="0"/>
                              <a:cs typeface="Times New Roman" panose="02020603050405020304" pitchFamily="18" charset="0"/>
                            </a:rPr>
                            <a:t> phương của một tổng</a:t>
                          </a:r>
                          <a:endParaRPr lang="en-US" sz="32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tc>
                      <a:txBody>
                        <a:bodyPr/>
                        <a:lstStyle/>
                        <a:p>
                          <a:r>
                            <a:rPr lang="en-US" sz="3200" dirty="0" smtClean="0">
                              <a:solidFill>
                                <a:schemeClr val="tx1"/>
                              </a:solidFill>
                              <a:latin typeface="Times New Roman" panose="02020603050405020304" pitchFamily="18" charset="0"/>
                              <a:cs typeface="Times New Roman" panose="02020603050405020304" pitchFamily="18" charset="0"/>
                            </a:rPr>
                            <a:t>Lập</a:t>
                          </a:r>
                          <a:r>
                            <a:rPr lang="en-US" sz="3200" baseline="0" dirty="0" smtClean="0">
                              <a:solidFill>
                                <a:schemeClr val="tx1"/>
                              </a:solidFill>
                              <a:latin typeface="Times New Roman" panose="02020603050405020304" pitchFamily="18" charset="0"/>
                              <a:cs typeface="Times New Roman" panose="02020603050405020304" pitchFamily="18" charset="0"/>
                            </a:rPr>
                            <a:t> phương của một hiệu</a:t>
                          </a:r>
                          <a:endParaRPr lang="en-US" sz="32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588390984"/>
                      </a:ext>
                    </a:extLst>
                  </a:tr>
                  <a:tr h="1151626">
                    <a:tc>
                      <a:txBody>
                        <a:bodyPr/>
                        <a:lstStyle/>
                        <a:p>
                          <a:r>
                            <a:rPr lang="en-US" sz="2700" dirty="0" smtClean="0">
                              <a:solidFill>
                                <a:schemeClr val="tx1"/>
                              </a:solidFill>
                              <a:latin typeface="Times New Roman" panose="02020603050405020304" pitchFamily="18" charset="0"/>
                              <a:cs typeface="Times New Roman" panose="02020603050405020304" pitchFamily="18" charset="0"/>
                            </a:rPr>
                            <a:t>Công</a:t>
                          </a:r>
                          <a:r>
                            <a:rPr lang="en-US" sz="2700" baseline="0" dirty="0" smtClean="0">
                              <a:solidFill>
                                <a:schemeClr val="tx1"/>
                              </a:solidFill>
                              <a:latin typeface="Times New Roman" panose="02020603050405020304" pitchFamily="18" charset="0"/>
                              <a:cs typeface="Times New Roman" panose="02020603050405020304" pitchFamily="18" charset="0"/>
                            </a:rPr>
                            <a:t> thức</a:t>
                          </a:r>
                          <a:endParaRPr lang="en-US" sz="27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tc>
                      <a:txBody>
                        <a:bodyPr/>
                        <a:lstStyle/>
                        <a:p>
                          <a:pPr algn="ctr" fontAlgn="base">
                            <a:lnSpc>
                              <a:spcPct val="150000"/>
                            </a:lnSpc>
                            <a:spcAft>
                              <a:spcPts val="800"/>
                            </a:spcAft>
                          </a:pPr>
                          <a14:m>
                            <m:oMathPara xmlns:m="http://schemas.openxmlformats.org/officeDocument/2006/math">
                              <m:oMathParaPr>
                                <m:jc m:val="left"/>
                              </m:oMathParaPr>
                              <m:oMath xmlns:m="http://schemas.openxmlformats.org/officeDocument/2006/math">
                                <m:sSup>
                                  <m:sSupPr>
                                    <m:ctrlP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𝑨</m:t>
                                        </m:r>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𝑩</m:t>
                                        </m:r>
                                      </m:e>
                                    </m:d>
                                  </m:e>
                                  <m:sup>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p>
                                </m:sSup>
                                <m:r>
                                  <a:rPr lang="nl-NL" sz="24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𝑨</m:t>
                                    </m:r>
                                  </m:e>
                                  <m:sup>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p>
                                </m:sSup>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Sup>
                                  <m:sSup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𝑨</m:t>
                                    </m:r>
                                  </m:e>
                                  <m:sup>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p>
                                </m:sSup>
                                <m:r>
                                  <a:rPr lang="en-US" sz="2400" b="1" i="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𝐁</m:t>
                                </m:r>
                                <m:r>
                                  <a:rPr lang="nl-NL" sz="24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𝑨</m:t>
                                </m:r>
                                <m:sSup>
                                  <m:sSup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𝑩</m:t>
                                    </m:r>
                                  </m:e>
                                  <m:sup>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p>
                                </m:sSup>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𝑩</m:t>
                                    </m:r>
                                  </m:e>
                                  <m:sup>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p>
                                </m:sSup>
                                <m:r>
                                  <m:rPr>
                                    <m:nor/>
                                  </m:rPr>
                                  <a:rPr lang="nl-NL"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m:t> </m:t>
                                </m:r>
                              </m:oMath>
                            </m:oMathPara>
                          </a14:m>
                          <a:endPar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txBody>
                      <a:tcPr marL="60960" marR="60960" marT="30480" marB="304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𝑨</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𝑩</m:t>
                                        </m:r>
                                      </m:e>
                                    </m:d>
                                  </m:e>
                                  <m:sup>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p>
                                </m:sSup>
                                <m:r>
                                  <a:rPr lang="nl-NL" sz="24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𝑨</m:t>
                                    </m:r>
                                  </m:e>
                                  <m:sup>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p>
                                </m:sSup>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Sup>
                                  <m:sSup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𝑨</m:t>
                                    </m:r>
                                  </m:e>
                                  <m:sup>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p>
                                </m:sSup>
                                <m:r>
                                  <a:rPr lang="en-US" sz="2400" b="1" i="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𝐁</m:t>
                                </m:r>
                                <m:r>
                                  <a:rPr lang="nl-NL" sz="24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𝑨</m:t>
                                </m:r>
                                <m:sSup>
                                  <m:sSup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𝑩</m:t>
                                    </m:r>
                                  </m:e>
                                  <m:sup>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p>
                                </m:sSup>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𝑩</m:t>
                                    </m:r>
                                  </m:e>
                                  <m:sup>
                                    <m:r>
                                      <a:rPr lang="nl-NL"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p>
                                </m:sSup>
                                <m:r>
                                  <m:rPr>
                                    <m:nor/>
                                  </m:rPr>
                                  <a:rPr lang="nl-NL"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m:t> </m:t>
                                </m:r>
                              </m:oMath>
                            </m:oMathPara>
                          </a14:m>
                          <a:endPar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524929369"/>
                      </a:ext>
                    </a:extLst>
                  </a:tr>
                  <a:tr h="996091">
                    <a:tc>
                      <a:txBody>
                        <a:bodyPr/>
                        <a:lstStyle/>
                        <a:p>
                          <a:r>
                            <a:rPr lang="en-US" sz="3200" dirty="0" smtClean="0">
                              <a:solidFill>
                                <a:schemeClr val="tx1"/>
                              </a:solidFill>
                              <a:latin typeface="Times New Roman" panose="02020603050405020304" pitchFamily="18" charset="0"/>
                              <a:cs typeface="Times New Roman" panose="02020603050405020304" pitchFamily="18" charset="0"/>
                            </a:rPr>
                            <a:t>Dấu</a:t>
                          </a:r>
                          <a:endParaRPr lang="en-US" sz="32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tc>
                      <a:txBody>
                        <a:bodyPr/>
                        <a:lstStyle/>
                        <a:p>
                          <a:r>
                            <a:rPr lang="en-US" sz="3200" dirty="0" smtClean="0">
                              <a:solidFill>
                                <a:schemeClr val="tx1"/>
                              </a:solidFill>
                              <a:latin typeface="Times New Roman" panose="02020603050405020304" pitchFamily="18" charset="0"/>
                              <a:cs typeface="Times New Roman" panose="02020603050405020304" pitchFamily="18" charset="0"/>
                            </a:rPr>
                            <a:t>Tất</a:t>
                          </a:r>
                          <a:r>
                            <a:rPr lang="en-US" sz="3200" baseline="0" dirty="0" smtClean="0">
                              <a:solidFill>
                                <a:schemeClr val="tx1"/>
                              </a:solidFill>
                              <a:latin typeface="Times New Roman" panose="02020603050405020304" pitchFamily="18" charset="0"/>
                              <a:cs typeface="Times New Roman" panose="02020603050405020304" pitchFamily="18" charset="0"/>
                            </a:rPr>
                            <a:t> cả đều dương</a:t>
                          </a:r>
                          <a:endParaRPr lang="en-US" sz="32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tc>
                      <a:txBody>
                        <a:bodyPr/>
                        <a:lstStyle/>
                        <a:p>
                          <a:r>
                            <a:rPr lang="en-US" sz="3200" dirty="0" smtClean="0">
                              <a:solidFill>
                                <a:schemeClr val="tx1"/>
                              </a:solidFill>
                              <a:latin typeface="Times New Roman" panose="02020603050405020304" pitchFamily="18" charset="0"/>
                              <a:cs typeface="Times New Roman" panose="02020603050405020304" pitchFamily="18" charset="0"/>
                            </a:rPr>
                            <a:t>Xen kẽ:</a:t>
                          </a:r>
                          <a:r>
                            <a:rPr lang="en-US" sz="3200" baseline="0" dirty="0" smtClean="0">
                              <a:solidFill>
                                <a:schemeClr val="tx1"/>
                              </a:solidFill>
                              <a:latin typeface="Times New Roman" panose="02020603050405020304" pitchFamily="18" charset="0"/>
                              <a:cs typeface="Times New Roman" panose="02020603050405020304" pitchFamily="18" charset="0"/>
                            </a:rPr>
                            <a:t> - , +, -</a:t>
                          </a:r>
                          <a:endParaRPr lang="en-US" sz="32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3524624879"/>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3702690709"/>
                  </p:ext>
                </p:extLst>
              </p:nvPr>
            </p:nvGraphicFramePr>
            <p:xfrm>
              <a:off x="23091" y="1468973"/>
              <a:ext cx="12168909" cy="3143808"/>
            </p:xfrm>
            <a:graphic>
              <a:graphicData uri="http://schemas.openxmlformats.org/drawingml/2006/table">
                <a:tbl>
                  <a:tblPr firstRow="1" bandRow="1">
                    <a:tableStyleId>{5C22544A-7EE6-4342-B048-85BDC9FD1C3A}</a:tableStyleId>
                  </a:tblPr>
                  <a:tblGrid>
                    <a:gridCol w="1551709">
                      <a:extLst>
                        <a:ext uri="{9D8B030D-6E8A-4147-A177-3AD203B41FA5}">
                          <a16:colId xmlns:a16="http://schemas.microsoft.com/office/drawing/2014/main" val="1641640987"/>
                        </a:ext>
                      </a:extLst>
                    </a:gridCol>
                    <a:gridCol w="5268033">
                      <a:extLst>
                        <a:ext uri="{9D8B030D-6E8A-4147-A177-3AD203B41FA5}">
                          <a16:colId xmlns:a16="http://schemas.microsoft.com/office/drawing/2014/main" val="3117018276"/>
                        </a:ext>
                      </a:extLst>
                    </a:gridCol>
                    <a:gridCol w="5349167">
                      <a:extLst>
                        <a:ext uri="{9D8B030D-6E8A-4147-A177-3AD203B41FA5}">
                          <a16:colId xmlns:a16="http://schemas.microsoft.com/office/drawing/2014/main" val="374025776"/>
                        </a:ext>
                      </a:extLst>
                    </a:gridCol>
                  </a:tblGrid>
                  <a:tr h="996091">
                    <a:tc>
                      <a:txBody>
                        <a:bodyPr/>
                        <a:lstStyle/>
                        <a:p>
                          <a:endParaRPr lang="en-US" sz="32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tc>
                      <a:txBody>
                        <a:bodyPr/>
                        <a:lstStyle/>
                        <a:p>
                          <a:r>
                            <a:rPr lang="en-US" sz="3200" dirty="0" smtClean="0">
                              <a:solidFill>
                                <a:schemeClr val="tx1"/>
                              </a:solidFill>
                              <a:latin typeface="Times New Roman" panose="02020603050405020304" pitchFamily="18" charset="0"/>
                              <a:cs typeface="Times New Roman" panose="02020603050405020304" pitchFamily="18" charset="0"/>
                            </a:rPr>
                            <a:t>Lập</a:t>
                          </a:r>
                          <a:r>
                            <a:rPr lang="en-US" sz="3200" baseline="0" dirty="0" smtClean="0">
                              <a:solidFill>
                                <a:schemeClr val="tx1"/>
                              </a:solidFill>
                              <a:latin typeface="Times New Roman" panose="02020603050405020304" pitchFamily="18" charset="0"/>
                              <a:cs typeface="Times New Roman" panose="02020603050405020304" pitchFamily="18" charset="0"/>
                            </a:rPr>
                            <a:t> phương của một tổng</a:t>
                          </a:r>
                          <a:endParaRPr lang="en-US" sz="32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tc>
                      <a:txBody>
                        <a:bodyPr/>
                        <a:lstStyle/>
                        <a:p>
                          <a:r>
                            <a:rPr lang="en-US" sz="3200" dirty="0" smtClean="0">
                              <a:solidFill>
                                <a:schemeClr val="tx1"/>
                              </a:solidFill>
                              <a:latin typeface="Times New Roman" panose="02020603050405020304" pitchFamily="18" charset="0"/>
                              <a:cs typeface="Times New Roman" panose="02020603050405020304" pitchFamily="18" charset="0"/>
                            </a:rPr>
                            <a:t>Lập</a:t>
                          </a:r>
                          <a:r>
                            <a:rPr lang="en-US" sz="3200" baseline="0" dirty="0" smtClean="0">
                              <a:solidFill>
                                <a:schemeClr val="tx1"/>
                              </a:solidFill>
                              <a:latin typeface="Times New Roman" panose="02020603050405020304" pitchFamily="18" charset="0"/>
                              <a:cs typeface="Times New Roman" panose="02020603050405020304" pitchFamily="18" charset="0"/>
                            </a:rPr>
                            <a:t> phương của một hiệu</a:t>
                          </a:r>
                          <a:endParaRPr lang="en-US" sz="32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588390984"/>
                      </a:ext>
                    </a:extLst>
                  </a:tr>
                  <a:tr h="1151626">
                    <a:tc>
                      <a:txBody>
                        <a:bodyPr/>
                        <a:lstStyle/>
                        <a:p>
                          <a:r>
                            <a:rPr lang="en-US" sz="2700" dirty="0" smtClean="0">
                              <a:solidFill>
                                <a:schemeClr val="tx1"/>
                              </a:solidFill>
                              <a:latin typeface="Times New Roman" panose="02020603050405020304" pitchFamily="18" charset="0"/>
                              <a:cs typeface="Times New Roman" panose="02020603050405020304" pitchFamily="18" charset="0"/>
                            </a:rPr>
                            <a:t>Công</a:t>
                          </a:r>
                          <a:r>
                            <a:rPr lang="en-US" sz="2700" baseline="0" dirty="0" smtClean="0">
                              <a:solidFill>
                                <a:schemeClr val="tx1"/>
                              </a:solidFill>
                              <a:latin typeface="Times New Roman" panose="02020603050405020304" pitchFamily="18" charset="0"/>
                              <a:cs typeface="Times New Roman" panose="02020603050405020304" pitchFamily="18" charset="0"/>
                            </a:rPr>
                            <a:t> thức</a:t>
                          </a:r>
                          <a:endParaRPr lang="en-US" sz="27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tc>
                      <a:txBody>
                        <a:bodyPr/>
                        <a:lstStyle/>
                        <a:p>
                          <a:endParaRPr lang="en-US"/>
                        </a:p>
                      </a:txBody>
                      <a:tcPr marL="60960" marR="60960" marT="30480" marB="30480">
                        <a:blipFill>
                          <a:blip r:embed="rId4"/>
                          <a:stretch>
                            <a:fillRect l="-29630" t="-95238" r="-102199" b="-87831"/>
                          </a:stretch>
                        </a:blipFill>
                      </a:tcPr>
                    </a:tc>
                    <a:tc>
                      <a:txBody>
                        <a:bodyPr/>
                        <a:lstStyle/>
                        <a:p>
                          <a:endParaRPr lang="en-US"/>
                        </a:p>
                      </a:txBody>
                      <a:tcPr marL="60960" marR="60960" marT="30480" marB="30480">
                        <a:blipFill>
                          <a:blip r:embed="rId4"/>
                          <a:stretch>
                            <a:fillRect l="-127563" t="-95238" r="-569" b="-87831"/>
                          </a:stretch>
                        </a:blipFill>
                      </a:tcPr>
                    </a:tc>
                    <a:extLst>
                      <a:ext uri="{0D108BD9-81ED-4DB2-BD59-A6C34878D82A}">
                        <a16:rowId xmlns:a16="http://schemas.microsoft.com/office/drawing/2014/main" val="524929369"/>
                      </a:ext>
                    </a:extLst>
                  </a:tr>
                  <a:tr h="996091">
                    <a:tc>
                      <a:txBody>
                        <a:bodyPr/>
                        <a:lstStyle/>
                        <a:p>
                          <a:r>
                            <a:rPr lang="en-US" sz="3200" dirty="0" smtClean="0">
                              <a:solidFill>
                                <a:schemeClr val="tx1"/>
                              </a:solidFill>
                              <a:latin typeface="Times New Roman" panose="02020603050405020304" pitchFamily="18" charset="0"/>
                              <a:cs typeface="Times New Roman" panose="02020603050405020304" pitchFamily="18" charset="0"/>
                            </a:rPr>
                            <a:t>Dấu</a:t>
                          </a:r>
                          <a:endParaRPr lang="en-US" sz="32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tc>
                      <a:txBody>
                        <a:bodyPr/>
                        <a:lstStyle/>
                        <a:p>
                          <a:r>
                            <a:rPr lang="en-US" sz="3200" dirty="0" smtClean="0">
                              <a:solidFill>
                                <a:schemeClr val="tx1"/>
                              </a:solidFill>
                              <a:latin typeface="Times New Roman" panose="02020603050405020304" pitchFamily="18" charset="0"/>
                              <a:cs typeface="Times New Roman" panose="02020603050405020304" pitchFamily="18" charset="0"/>
                            </a:rPr>
                            <a:t>Tất</a:t>
                          </a:r>
                          <a:r>
                            <a:rPr lang="en-US" sz="3200" baseline="0" dirty="0" smtClean="0">
                              <a:solidFill>
                                <a:schemeClr val="tx1"/>
                              </a:solidFill>
                              <a:latin typeface="Times New Roman" panose="02020603050405020304" pitchFamily="18" charset="0"/>
                              <a:cs typeface="Times New Roman" panose="02020603050405020304" pitchFamily="18" charset="0"/>
                            </a:rPr>
                            <a:t> cả đều dương</a:t>
                          </a:r>
                          <a:endParaRPr lang="en-US" sz="32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tc>
                      <a:txBody>
                        <a:bodyPr/>
                        <a:lstStyle/>
                        <a:p>
                          <a:r>
                            <a:rPr lang="en-US" sz="3200" dirty="0" smtClean="0">
                              <a:solidFill>
                                <a:schemeClr val="tx1"/>
                              </a:solidFill>
                              <a:latin typeface="Times New Roman" panose="02020603050405020304" pitchFamily="18" charset="0"/>
                              <a:cs typeface="Times New Roman" panose="02020603050405020304" pitchFamily="18" charset="0"/>
                            </a:rPr>
                            <a:t>Xen kẽ:</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smtClean="0">
                              <a:solidFill>
                                <a:schemeClr val="tx1"/>
                              </a:solidFill>
                              <a:latin typeface="Times New Roman" panose="02020603050405020304" pitchFamily="18" charset="0"/>
                              <a:cs typeface="Times New Roman" panose="02020603050405020304" pitchFamily="18" charset="0"/>
                            </a:rPr>
                            <a:t>, +, -</a:t>
                          </a:r>
                          <a:endParaRPr lang="en-US" sz="3200" dirty="0">
                            <a:solidFill>
                              <a:schemeClr val="tx1"/>
                            </a:solidFill>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3524624879"/>
                      </a:ext>
                    </a:extLst>
                  </a:tr>
                </a:tbl>
              </a:graphicData>
            </a:graphic>
          </p:graphicFrame>
        </mc:Fallback>
      </mc:AlternateContent>
    </p:spTree>
    <p:extLst>
      <p:ext uri="{BB962C8B-B14F-4D97-AF65-F5344CB8AC3E}">
        <p14:creationId xmlns:p14="http://schemas.microsoft.com/office/powerpoint/2010/main" val="91717667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1304113" y="6019801"/>
            <a:ext cx="670095" cy="682899"/>
          </a:xfrm>
          <a:prstGeom prst="rect">
            <a:avLst/>
          </a:prstGeom>
        </p:spPr>
      </p:pic>
      <p:grpSp>
        <p:nvGrpSpPr>
          <p:cNvPr id="17" name="Group 16"/>
          <p:cNvGrpSpPr/>
          <p:nvPr/>
        </p:nvGrpSpPr>
        <p:grpSpPr>
          <a:xfrm>
            <a:off x="1718671" y="288944"/>
            <a:ext cx="3448619" cy="867765"/>
            <a:chOff x="1852505" y="3331267"/>
            <a:chExt cx="4741161" cy="1301648"/>
          </a:xfrm>
        </p:grpSpPr>
        <p:sp>
          <p:nvSpPr>
            <p:cNvPr id="18" name="Freeform 29"/>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sp>
        <p:sp>
          <p:nvSpPr>
            <p:cNvPr id="19" name="Rectangle 18"/>
            <p:cNvSpPr/>
            <p:nvPr/>
          </p:nvSpPr>
          <p:spPr>
            <a:xfrm>
              <a:off x="1852505" y="3331267"/>
              <a:ext cx="4741161" cy="123562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533"/>
                </a:spcAft>
              </a:pPr>
              <a:r>
                <a:rPr lang="nl-NL" sz="3600" b="1" dirty="0">
                  <a:ln w="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VẬN </a:t>
              </a:r>
              <a:r>
                <a:rPr lang="nl-NL" sz="3600" b="1" dirty="0" smtClean="0">
                  <a:ln w="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vi-VN" sz="3600" b="1" dirty="0" smtClean="0">
                  <a:ln w="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ln w="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3" name="Picture 8"/>
          <p:cNvPicPr>
            <a:picLocks noChangeAspect="1"/>
          </p:cNvPicPr>
          <p:nvPr/>
        </p:nvPicPr>
        <p:blipFill>
          <a:blip r:embed="rId3"/>
          <a:srcRect/>
          <a:stretch>
            <a:fillRect/>
          </a:stretch>
        </p:blipFill>
        <p:spPr>
          <a:xfrm flipH="1">
            <a:off x="254001" y="106067"/>
            <a:ext cx="1199419" cy="1340133"/>
          </a:xfrm>
          <a:prstGeom prst="rect">
            <a:avLst/>
          </a:prstGeom>
        </p:spPr>
      </p:pic>
      <mc:AlternateContent xmlns:mc="http://schemas.openxmlformats.org/markup-compatibility/2006" xmlns:a14="http://schemas.microsoft.com/office/drawing/2010/main">
        <mc:Choice Requires="a14">
          <p:sp>
            <p:nvSpPr>
              <p:cNvPr id="24" name="Rectangle 1"/>
              <p:cNvSpPr>
                <a:spLocks noChangeArrowheads="1"/>
              </p:cNvSpPr>
              <p:nvPr/>
            </p:nvSpPr>
            <p:spPr bwMode="auto">
              <a:xfrm>
                <a:off x="1718671" y="1285565"/>
                <a:ext cx="7933329" cy="18261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a:lnSpc>
                    <a:spcPct val="150000"/>
                  </a:lnSpc>
                  <a:spcAft>
                    <a:spcPts val="400"/>
                  </a:spcAft>
                </a:pPr>
                <a:r>
                  <a:rPr lang="en-US" altLang="en-US" sz="3600" dirty="0">
                    <a:latin typeface="Times New Roman" panose="02020603050405020304" pitchFamily="18" charset="0"/>
                    <a:cs typeface="Times New Roman" panose="02020603050405020304" pitchFamily="18" charset="0"/>
                  </a:rPr>
                  <a:t>  </a:t>
                </a:r>
                <a:r>
                  <a:rPr lang="en-US" sz="3600" dirty="0">
                    <a:solidFill>
                      <a:srgbClr val="000000"/>
                    </a:solidFill>
                    <a:latin typeface="Times New Roman" panose="02020603050405020304" pitchFamily="18" charset="0"/>
                    <a:cs typeface="Times New Roman" panose="02020603050405020304" pitchFamily="18" charset="0"/>
                  </a:rPr>
                  <a:t>Rút gọn biểu thức:</a:t>
                </a:r>
              </a:p>
              <a:p>
                <a:pPr algn="ctr">
                  <a:lnSpc>
                    <a:spcPct val="150000"/>
                  </a:lnSpc>
                  <a:spcAft>
                    <a:spcPts val="400"/>
                  </a:spcAft>
                </a:pPr>
                <a14:m>
                  <m:oMathPara xmlns:m="http://schemas.openxmlformats.org/officeDocument/2006/math">
                    <m:oMathParaPr>
                      <m:jc m:val="centerGroup"/>
                    </m:oMathParaPr>
                    <m:oMath xmlns:m="http://schemas.openxmlformats.org/officeDocument/2006/math">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600" i="1">
                                  <a:latin typeface="Cambria Math" panose="02040503050406030204" pitchFamily="18" charset="0"/>
                                  <a:ea typeface="Arial" panose="020B0604020202020204" pitchFamily="34" charset="0"/>
                                  <a:cs typeface="Times New Roman" panose="02020603050405020304" pitchFamily="18" charset="0"/>
                                </a:rPr>
                              </m:ctrlPr>
                            </m:dPr>
                            <m:e>
                              <m:r>
                                <a:rPr lang="en-US" sz="3600" i="1">
                                  <a:latin typeface="Cambria Math" panose="02040503050406030204" pitchFamily="18" charset="0"/>
                                  <a:ea typeface="Arial" panose="020B0604020202020204" pitchFamily="34" charset="0"/>
                                  <a:cs typeface="Times New Roman" panose="02020603050405020304" pitchFamily="18" charset="0"/>
                                </a:rPr>
                                <m:t>𝑥</m:t>
                              </m:r>
                              <m:r>
                                <a:rPr lang="en-US" sz="3600" i="1">
                                  <a:latin typeface="Cambria Math" panose="02040503050406030204" pitchFamily="18" charset="0"/>
                                  <a:ea typeface="Arial" panose="020B0604020202020204" pitchFamily="34" charset="0"/>
                                  <a:cs typeface="Times New Roman" panose="02020603050405020304" pitchFamily="18" charset="0"/>
                                </a:rPr>
                                <m:t>−</m:t>
                              </m:r>
                              <m:r>
                                <a:rPr lang="en-US" sz="3600" i="1">
                                  <a:latin typeface="Cambria Math" panose="02040503050406030204" pitchFamily="18" charset="0"/>
                                  <a:ea typeface="Arial" panose="020B0604020202020204" pitchFamily="34" charset="0"/>
                                  <a:cs typeface="Times New Roman" panose="02020603050405020304" pitchFamily="18" charset="0"/>
                                </a:rPr>
                                <m:t>𝑦</m:t>
                              </m:r>
                            </m:e>
                          </m:d>
                        </m:e>
                        <m:sup>
                          <m:r>
                            <a:rPr lang="en-US" sz="3600" i="1">
                              <a:latin typeface="Cambria Math" panose="02040503050406030204" pitchFamily="18" charset="0"/>
                              <a:ea typeface="Arial" panose="020B0604020202020204" pitchFamily="34" charset="0"/>
                              <a:cs typeface="Times New Roman" panose="02020603050405020304" pitchFamily="18" charset="0"/>
                            </a:rPr>
                            <m:t>3</m:t>
                          </m:r>
                        </m:sup>
                      </m:sSup>
                      <m:r>
                        <a:rPr lang="en-US" sz="3600" i="1">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600" i="1">
                                  <a:latin typeface="Cambria Math" panose="02040503050406030204" pitchFamily="18" charset="0"/>
                                  <a:ea typeface="Arial" panose="020B0604020202020204" pitchFamily="34" charset="0"/>
                                  <a:cs typeface="Times New Roman" panose="02020603050405020304" pitchFamily="18" charset="0"/>
                                </a:rPr>
                              </m:ctrlPr>
                            </m:dPr>
                            <m:e>
                              <m:r>
                                <a:rPr lang="en-US" sz="3600" i="1">
                                  <a:latin typeface="Cambria Math" panose="02040503050406030204" pitchFamily="18" charset="0"/>
                                  <a:ea typeface="Arial" panose="020B0604020202020204" pitchFamily="34" charset="0"/>
                                  <a:cs typeface="Times New Roman" panose="02020603050405020304" pitchFamily="18" charset="0"/>
                                </a:rPr>
                                <m:t>𝑥</m:t>
                              </m:r>
                              <m:r>
                                <a:rPr lang="en-US" sz="3600" i="1">
                                  <a:latin typeface="Cambria Math" panose="02040503050406030204" pitchFamily="18" charset="0"/>
                                  <a:ea typeface="Arial" panose="020B0604020202020204" pitchFamily="34" charset="0"/>
                                  <a:cs typeface="Times New Roman" panose="02020603050405020304" pitchFamily="18" charset="0"/>
                                </a:rPr>
                                <m:t>+</m:t>
                              </m:r>
                              <m:r>
                                <a:rPr lang="en-US" sz="3600" i="1">
                                  <a:latin typeface="Cambria Math" panose="02040503050406030204" pitchFamily="18" charset="0"/>
                                  <a:ea typeface="Arial" panose="020B0604020202020204" pitchFamily="34" charset="0"/>
                                  <a:cs typeface="Times New Roman" panose="02020603050405020304" pitchFamily="18" charset="0"/>
                                </a:rPr>
                                <m:t>𝑦</m:t>
                              </m:r>
                            </m:e>
                          </m:d>
                        </m:e>
                        <m:sup>
                          <m:r>
                            <a:rPr lang="en-US" sz="3600" i="1">
                              <a:latin typeface="Cambria Math" panose="02040503050406030204" pitchFamily="18" charset="0"/>
                              <a:ea typeface="Arial" panose="020B0604020202020204" pitchFamily="34" charset="0"/>
                              <a:cs typeface="Times New Roman" panose="02020603050405020304" pitchFamily="18" charset="0"/>
                            </a:rPr>
                            <m:t>3</m:t>
                          </m:r>
                        </m:sup>
                      </m:sSup>
                    </m:oMath>
                  </m:oMathPara>
                </a14:m>
                <a:endParaRPr lang="en-US" altLang="en-US" sz="3600" dirty="0">
                  <a:latin typeface="Times New Roman" panose="02020603050405020304" pitchFamily="18" charset="0"/>
                  <a:cs typeface="Times New Roman" panose="02020603050405020304" pitchFamily="18" charset="0"/>
                </a:endParaRPr>
              </a:p>
            </p:txBody>
          </p:sp>
        </mc:Choice>
        <mc:Fallback xmlns="">
          <p:sp>
            <p:nvSpPr>
              <p:cNvPr id="24" name="Rectangle 1"/>
              <p:cNvSpPr>
                <a:spLocks noRot="1" noChangeAspect="1" noMove="1" noResize="1" noEditPoints="1" noAdjustHandles="1" noChangeArrowheads="1" noChangeShapeType="1" noTextEdit="1"/>
              </p:cNvSpPr>
              <p:nvPr/>
            </p:nvSpPr>
            <p:spPr bwMode="auto">
              <a:xfrm>
                <a:off x="1718671" y="1285565"/>
                <a:ext cx="7933329" cy="1826141"/>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1" name="Oval Callout 20"/>
          <p:cNvSpPr/>
          <p:nvPr/>
        </p:nvSpPr>
        <p:spPr>
          <a:xfrm>
            <a:off x="5415610" y="3268214"/>
            <a:ext cx="2311576" cy="63007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schemeClr val="tx1"/>
                </a:solidFill>
                <a:latin typeface="+mj-lt"/>
              </a:rPr>
              <a:t>Giải</a:t>
            </a:r>
            <a:endParaRPr lang="en-US" sz="3600" b="1" dirty="0">
              <a:solidFill>
                <a:schemeClr val="tx1"/>
              </a:solidFill>
              <a:latin typeface="+mj-lt"/>
            </a:endParaRPr>
          </a:p>
        </p:txBody>
      </p:sp>
      <mc:AlternateContent xmlns:mc="http://schemas.openxmlformats.org/markup-compatibility/2006" xmlns:a14="http://schemas.microsoft.com/office/drawing/2010/main">
        <mc:Choice Requires="a14">
          <p:sp>
            <p:nvSpPr>
              <p:cNvPr id="4" name="Rectangle 3"/>
              <p:cNvSpPr/>
              <p:nvPr/>
            </p:nvSpPr>
            <p:spPr>
              <a:xfrm>
                <a:off x="2193749" y="3959261"/>
                <a:ext cx="9448799" cy="2513509"/>
              </a:xfrm>
              <a:prstGeom prst="rect">
                <a:avLst/>
              </a:prstGeom>
            </p:spPr>
            <p:txBody>
              <a:bodyPr wrap="square">
                <a:spAutoFit/>
              </a:bodyPr>
              <a:lstStyle/>
              <a:p>
                <a:pPr algn="just">
                  <a:lnSpc>
                    <a:spcPct val="150000"/>
                  </a:lnSpc>
                  <a:spcBef>
                    <a:spcPts val="400"/>
                  </a:spcBef>
                  <a:spcAft>
                    <a:spcPts val="400"/>
                  </a:spcAft>
                </a:pPr>
                <a14:m>
                  <m:oMathPara xmlns:m="http://schemas.openxmlformats.org/officeDocument/2006/math">
                    <m:oMathParaPr>
                      <m:jc m:val="left"/>
                    </m:oMathParaPr>
                    <m:oMath xmlns:m="http://schemas.openxmlformats.org/officeDocument/2006/math">
                      <m:sSup>
                        <m:sSupPr>
                          <m:ctrlPr>
                            <a:rPr lang="en-US" sz="3200" i="1">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200" i="1">
                                  <a:latin typeface="Cambria Math" panose="02040503050406030204" pitchFamily="18" charset="0"/>
                                  <a:ea typeface="Arial" panose="020B0604020202020204" pitchFamily="34" charset="0"/>
                                  <a:cs typeface="Times New Roman" panose="02020603050405020304" pitchFamily="18" charset="0"/>
                                </a:rPr>
                              </m:ctrlPr>
                            </m:dPr>
                            <m:e>
                              <m:r>
                                <a:rPr lang="en-US" sz="3200" i="1">
                                  <a:latin typeface="Cambria Math" panose="02040503050406030204" pitchFamily="18" charset="0"/>
                                  <a:ea typeface="Arial" panose="020B0604020202020204" pitchFamily="34" charset="0"/>
                                  <a:cs typeface="Times New Roman" panose="02020603050405020304" pitchFamily="18" charset="0"/>
                                </a:rPr>
                                <m:t>𝑥</m:t>
                              </m:r>
                              <m:r>
                                <a:rPr lang="en-US" sz="3200" i="1">
                                  <a:latin typeface="Cambria Math" panose="02040503050406030204" pitchFamily="18" charset="0"/>
                                  <a:ea typeface="Arial" panose="020B0604020202020204" pitchFamily="34" charset="0"/>
                                  <a:cs typeface="Times New Roman" panose="02020603050405020304" pitchFamily="18" charset="0"/>
                                </a:rPr>
                                <m:t>−</m:t>
                              </m:r>
                              <m:r>
                                <a:rPr lang="en-US" sz="3200" i="1">
                                  <a:latin typeface="Cambria Math" panose="02040503050406030204" pitchFamily="18" charset="0"/>
                                  <a:ea typeface="Arial" panose="020B0604020202020204" pitchFamily="34" charset="0"/>
                                  <a:cs typeface="Times New Roman" panose="02020603050405020304" pitchFamily="18" charset="0"/>
                                </a:rPr>
                                <m:t>𝑦</m:t>
                              </m:r>
                            </m:e>
                          </m:d>
                        </m:e>
                        <m:sup>
                          <m:r>
                            <a:rPr lang="en-US" sz="3200" i="1">
                              <a:latin typeface="Cambria Math" panose="02040503050406030204" pitchFamily="18" charset="0"/>
                              <a:ea typeface="Arial" panose="020B0604020202020204" pitchFamily="34" charset="0"/>
                              <a:cs typeface="Times New Roman" panose="02020603050405020304" pitchFamily="18" charset="0"/>
                            </a:rPr>
                            <m:t>3</m:t>
                          </m:r>
                        </m:sup>
                      </m:sSup>
                      <m:r>
                        <a:rPr lang="en-US" sz="3200" i="1">
                          <a:latin typeface="Cambria Math" panose="02040503050406030204" pitchFamily="18" charset="0"/>
                          <a:ea typeface="Arial" panose="020B0604020202020204" pitchFamily="34" charset="0"/>
                          <a:cs typeface="Times New Roman" panose="02020603050405020304" pitchFamily="18" charset="0"/>
                        </a:rPr>
                        <m:t>+</m:t>
                      </m:r>
                      <m:sSup>
                        <m:sSupPr>
                          <m:ctrlPr>
                            <a:rPr lang="en-US" sz="3200" i="1">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200" i="1">
                                  <a:latin typeface="Cambria Math" panose="02040503050406030204" pitchFamily="18" charset="0"/>
                                  <a:ea typeface="Arial" panose="020B0604020202020204" pitchFamily="34" charset="0"/>
                                  <a:cs typeface="Times New Roman" panose="02020603050405020304" pitchFamily="18" charset="0"/>
                                </a:rPr>
                              </m:ctrlPr>
                            </m:dPr>
                            <m:e>
                              <m:r>
                                <a:rPr lang="en-US" sz="3200" i="1">
                                  <a:latin typeface="Cambria Math" panose="02040503050406030204" pitchFamily="18" charset="0"/>
                                  <a:ea typeface="Arial" panose="020B0604020202020204" pitchFamily="34" charset="0"/>
                                  <a:cs typeface="Times New Roman" panose="02020603050405020304" pitchFamily="18" charset="0"/>
                                </a:rPr>
                                <m:t>𝑥</m:t>
                              </m:r>
                              <m:r>
                                <a:rPr lang="en-US" sz="3200" i="1">
                                  <a:latin typeface="Cambria Math" panose="02040503050406030204" pitchFamily="18" charset="0"/>
                                  <a:ea typeface="Arial" panose="020B0604020202020204" pitchFamily="34" charset="0"/>
                                  <a:cs typeface="Times New Roman" panose="02020603050405020304" pitchFamily="18" charset="0"/>
                                </a:rPr>
                                <m:t>+</m:t>
                              </m:r>
                              <m:r>
                                <a:rPr lang="en-US" sz="3200" i="1">
                                  <a:latin typeface="Cambria Math" panose="02040503050406030204" pitchFamily="18" charset="0"/>
                                  <a:ea typeface="Arial" panose="020B0604020202020204" pitchFamily="34" charset="0"/>
                                  <a:cs typeface="Times New Roman" panose="02020603050405020304" pitchFamily="18" charset="0"/>
                                </a:rPr>
                                <m:t>𝑦</m:t>
                              </m:r>
                            </m:e>
                          </m:d>
                        </m:e>
                        <m:sup>
                          <m:r>
                            <a:rPr lang="en-US" sz="3200" i="1">
                              <a:latin typeface="Cambria Math" panose="02040503050406030204" pitchFamily="18" charset="0"/>
                              <a:ea typeface="Arial" panose="020B0604020202020204" pitchFamily="34" charset="0"/>
                              <a:cs typeface="Times New Roman" panose="02020603050405020304" pitchFamily="18" charset="0"/>
                            </a:rPr>
                            <m:t>3</m:t>
                          </m:r>
                        </m:sup>
                      </m:sSup>
                    </m:oMath>
                  </m:oMathPara>
                </a14:m>
                <a:endParaRPr lang="en-US" sz="3200" i="1"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400"/>
                  </a:spcBef>
                  <a:spcAft>
                    <a:spcPts val="400"/>
                  </a:spcAft>
                </a:pPr>
                <a14:m>
                  <m:oMath xmlns:m="http://schemas.openxmlformats.org/officeDocument/2006/math">
                    <m:r>
                      <a:rPr lang="en-US" sz="3200">
                        <a:latin typeface="Cambria Math" panose="02040503050406030204" pitchFamily="18" charset="0"/>
                        <a:ea typeface="Arial" panose="020B0604020202020204" pitchFamily="34" charset="0"/>
                        <a:cs typeface="Times New Roman" panose="02020603050405020304" pitchFamily="18" charset="0"/>
                      </a:rPr>
                      <m:t>=</m:t>
                    </m:r>
                    <m:sSup>
                      <m:sSupPr>
                        <m:ctrlPr>
                          <a:rPr lang="en-US" sz="32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200">
                            <a:latin typeface="Cambria Math" panose="02040503050406030204" pitchFamily="18" charset="0"/>
                            <a:ea typeface="Arial" panose="020B0604020202020204" pitchFamily="34" charset="0"/>
                            <a:cs typeface="Times New Roman" panose="02020603050405020304" pitchFamily="18" charset="0"/>
                          </a:rPr>
                          <m:t>x</m:t>
                        </m:r>
                      </m:e>
                      <m:sup>
                        <m:r>
                          <a:rPr lang="en-US" sz="3200">
                            <a:latin typeface="Cambria Math" panose="02040503050406030204" pitchFamily="18" charset="0"/>
                            <a:ea typeface="Arial" panose="020B0604020202020204" pitchFamily="34" charset="0"/>
                            <a:cs typeface="Times New Roman" panose="02020603050405020304" pitchFamily="18" charset="0"/>
                          </a:rPr>
                          <m:t>3</m:t>
                        </m:r>
                      </m:sup>
                    </m:sSup>
                    <m:r>
                      <a:rPr lang="en-US" sz="3200" i="1">
                        <a:latin typeface="Cambria Math" panose="02040503050406030204" pitchFamily="18" charset="0"/>
                        <a:ea typeface="Arial" panose="020B0604020202020204" pitchFamily="34" charset="0"/>
                        <a:cs typeface="Times New Roman" panose="02020603050405020304" pitchFamily="18" charset="0"/>
                      </a:rPr>
                      <m:t>−</m:t>
                    </m:r>
                    <m:r>
                      <a:rPr lang="en-US" sz="3200">
                        <a:latin typeface="Cambria Math" panose="02040503050406030204" pitchFamily="18" charset="0"/>
                        <a:ea typeface="Arial" panose="020B0604020202020204" pitchFamily="34" charset="0"/>
                        <a:cs typeface="Times New Roman" panose="02020603050405020304" pitchFamily="18" charset="0"/>
                      </a:rPr>
                      <m:t>3</m:t>
                    </m:r>
                    <m:sSup>
                      <m:sSupPr>
                        <m:ctrlPr>
                          <a:rPr lang="en-US" sz="32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200">
                            <a:latin typeface="Cambria Math" panose="02040503050406030204" pitchFamily="18" charset="0"/>
                            <a:ea typeface="Arial" panose="020B0604020202020204" pitchFamily="34" charset="0"/>
                            <a:cs typeface="Times New Roman" panose="02020603050405020304" pitchFamily="18" charset="0"/>
                          </a:rPr>
                          <m:t>x</m:t>
                        </m:r>
                      </m:e>
                      <m:sup>
                        <m:r>
                          <a:rPr lang="en-US" sz="3200">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200">
                        <a:latin typeface="Cambria Math" panose="02040503050406030204" pitchFamily="18" charset="0"/>
                        <a:ea typeface="Arial" panose="020B0604020202020204" pitchFamily="34" charset="0"/>
                        <a:cs typeface="Times New Roman" panose="02020603050405020304" pitchFamily="18" charset="0"/>
                      </a:rPr>
                      <m:t>y</m:t>
                    </m:r>
                    <m:r>
                      <a:rPr lang="en-US" sz="3200">
                        <a:latin typeface="Cambria Math" panose="02040503050406030204" pitchFamily="18" charset="0"/>
                        <a:ea typeface="Arial" panose="020B0604020202020204" pitchFamily="34" charset="0"/>
                        <a:cs typeface="Times New Roman" panose="02020603050405020304" pitchFamily="18" charset="0"/>
                      </a:rPr>
                      <m:t>+3</m:t>
                    </m:r>
                    <m:r>
                      <m:rPr>
                        <m:sty m:val="p"/>
                      </m:rPr>
                      <a:rPr lang="en-US" sz="3200">
                        <a:latin typeface="Cambria Math" panose="02040503050406030204" pitchFamily="18" charset="0"/>
                        <a:ea typeface="Arial" panose="020B0604020202020204" pitchFamily="34" charset="0"/>
                        <a:cs typeface="Times New Roman" panose="02020603050405020304" pitchFamily="18" charset="0"/>
                      </a:rPr>
                      <m:t>x</m:t>
                    </m:r>
                    <m:sSup>
                      <m:sSupPr>
                        <m:ctrlPr>
                          <a:rPr lang="en-US" sz="32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200">
                            <a:latin typeface="Cambria Math" panose="02040503050406030204" pitchFamily="18" charset="0"/>
                            <a:ea typeface="Arial" panose="020B0604020202020204" pitchFamily="34" charset="0"/>
                            <a:cs typeface="Times New Roman" panose="02020603050405020304" pitchFamily="18" charset="0"/>
                          </a:rPr>
                          <m:t>y</m:t>
                        </m:r>
                      </m:e>
                      <m:sup>
                        <m:r>
                          <a:rPr lang="en-US" sz="3200">
                            <a:latin typeface="Cambria Math" panose="02040503050406030204" pitchFamily="18" charset="0"/>
                            <a:ea typeface="Arial" panose="020B0604020202020204" pitchFamily="34" charset="0"/>
                            <a:cs typeface="Times New Roman" panose="02020603050405020304" pitchFamily="18" charset="0"/>
                          </a:rPr>
                          <m:t>2</m:t>
                        </m:r>
                      </m:sup>
                    </m:sSup>
                    <m:r>
                      <a:rPr lang="en-US" sz="3200" i="1">
                        <a:latin typeface="Cambria Math" panose="02040503050406030204" pitchFamily="18" charset="0"/>
                        <a:ea typeface="Arial" panose="020B0604020202020204" pitchFamily="34" charset="0"/>
                        <a:cs typeface="Times New Roman" panose="02020603050405020304" pitchFamily="18" charset="0"/>
                      </a:rPr>
                      <m:t>−</m:t>
                    </m:r>
                    <m:sSup>
                      <m:sSupPr>
                        <m:ctrlPr>
                          <a:rPr lang="en-US" sz="32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200">
                            <a:latin typeface="Cambria Math" panose="02040503050406030204" pitchFamily="18" charset="0"/>
                            <a:ea typeface="Arial" panose="020B0604020202020204" pitchFamily="34" charset="0"/>
                            <a:cs typeface="Times New Roman" panose="02020603050405020304" pitchFamily="18" charset="0"/>
                          </a:rPr>
                          <m:t>y</m:t>
                        </m:r>
                      </m:e>
                      <m:sup>
                        <m:r>
                          <a:rPr lang="en-US" sz="3200">
                            <a:latin typeface="Cambria Math" panose="02040503050406030204" pitchFamily="18" charset="0"/>
                            <a:ea typeface="Arial" panose="020B0604020202020204" pitchFamily="34" charset="0"/>
                            <a:cs typeface="Times New Roman" panose="02020603050405020304" pitchFamily="18" charset="0"/>
                          </a:rPr>
                          <m:t>3</m:t>
                        </m:r>
                      </m:sup>
                    </m:sSup>
                    <m:r>
                      <a:rPr lang="en-US" sz="3200">
                        <a:latin typeface="Cambria Math" panose="02040503050406030204" pitchFamily="18" charset="0"/>
                        <a:ea typeface="Arial" panose="020B0604020202020204" pitchFamily="34" charset="0"/>
                        <a:cs typeface="Times New Roman" panose="02020603050405020304" pitchFamily="18" charset="0"/>
                      </a:rPr>
                      <m:t>+</m:t>
                    </m:r>
                    <m:sSup>
                      <m:sSupPr>
                        <m:ctrlPr>
                          <a:rPr lang="en-US" sz="32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200">
                            <a:latin typeface="Cambria Math" panose="02040503050406030204" pitchFamily="18" charset="0"/>
                            <a:ea typeface="Arial" panose="020B0604020202020204" pitchFamily="34" charset="0"/>
                            <a:cs typeface="Times New Roman" panose="02020603050405020304" pitchFamily="18" charset="0"/>
                          </a:rPr>
                          <m:t>x</m:t>
                        </m:r>
                      </m:e>
                      <m:sup>
                        <m:r>
                          <a:rPr lang="en-US" sz="3200">
                            <a:latin typeface="Cambria Math" panose="02040503050406030204" pitchFamily="18" charset="0"/>
                            <a:ea typeface="Arial" panose="020B0604020202020204" pitchFamily="34" charset="0"/>
                            <a:cs typeface="Times New Roman" panose="02020603050405020304" pitchFamily="18" charset="0"/>
                          </a:rPr>
                          <m:t>3</m:t>
                        </m:r>
                      </m:sup>
                    </m:sSup>
                    <m:r>
                      <a:rPr lang="en-US" sz="3200">
                        <a:latin typeface="Cambria Math" panose="02040503050406030204" pitchFamily="18" charset="0"/>
                        <a:ea typeface="Arial" panose="020B0604020202020204" pitchFamily="34" charset="0"/>
                        <a:cs typeface="Times New Roman" panose="02020603050405020304" pitchFamily="18" charset="0"/>
                      </a:rPr>
                      <m:t>+3</m:t>
                    </m:r>
                    <m:sSup>
                      <m:sSupPr>
                        <m:ctrlPr>
                          <a:rPr lang="en-US" sz="32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200">
                            <a:latin typeface="Cambria Math" panose="02040503050406030204" pitchFamily="18" charset="0"/>
                            <a:ea typeface="Arial" panose="020B0604020202020204" pitchFamily="34" charset="0"/>
                            <a:cs typeface="Times New Roman" panose="02020603050405020304" pitchFamily="18" charset="0"/>
                          </a:rPr>
                          <m:t>x</m:t>
                        </m:r>
                      </m:e>
                      <m:sup>
                        <m:r>
                          <a:rPr lang="en-US" sz="3200">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200">
                        <a:latin typeface="Cambria Math" panose="02040503050406030204" pitchFamily="18" charset="0"/>
                        <a:ea typeface="Arial" panose="020B0604020202020204" pitchFamily="34" charset="0"/>
                        <a:cs typeface="Times New Roman" panose="02020603050405020304" pitchFamily="18" charset="0"/>
                      </a:rPr>
                      <m:t>y</m:t>
                    </m:r>
                    <m:r>
                      <a:rPr lang="en-US" sz="3200">
                        <a:latin typeface="Cambria Math" panose="02040503050406030204" pitchFamily="18" charset="0"/>
                        <a:ea typeface="Arial" panose="020B0604020202020204" pitchFamily="34" charset="0"/>
                        <a:cs typeface="Times New Roman" panose="02020603050405020304" pitchFamily="18" charset="0"/>
                      </a:rPr>
                      <m:t>+3</m:t>
                    </m:r>
                    <m:r>
                      <m:rPr>
                        <m:sty m:val="p"/>
                      </m:rPr>
                      <a:rPr lang="en-US" sz="3200">
                        <a:latin typeface="Cambria Math" panose="02040503050406030204" pitchFamily="18" charset="0"/>
                        <a:ea typeface="Arial" panose="020B0604020202020204" pitchFamily="34" charset="0"/>
                        <a:cs typeface="Times New Roman" panose="02020603050405020304" pitchFamily="18" charset="0"/>
                      </a:rPr>
                      <m:t>x</m:t>
                    </m:r>
                    <m:sSup>
                      <m:sSupPr>
                        <m:ctrlPr>
                          <a:rPr lang="en-US" sz="32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200">
                            <a:latin typeface="Cambria Math" panose="02040503050406030204" pitchFamily="18" charset="0"/>
                            <a:ea typeface="Arial" panose="020B0604020202020204" pitchFamily="34" charset="0"/>
                            <a:cs typeface="Times New Roman" panose="02020603050405020304" pitchFamily="18" charset="0"/>
                          </a:rPr>
                          <m:t>y</m:t>
                        </m:r>
                      </m:e>
                      <m:sup>
                        <m:r>
                          <a:rPr lang="en-US" sz="3200">
                            <a:latin typeface="Cambria Math" panose="02040503050406030204" pitchFamily="18" charset="0"/>
                            <a:ea typeface="Arial" panose="020B0604020202020204" pitchFamily="34" charset="0"/>
                            <a:cs typeface="Times New Roman" panose="02020603050405020304" pitchFamily="18" charset="0"/>
                          </a:rPr>
                          <m:t>2</m:t>
                        </m:r>
                      </m:sup>
                    </m:sSup>
                    <m:r>
                      <a:rPr lang="en-US" sz="3200">
                        <a:latin typeface="Cambria Math" panose="02040503050406030204" pitchFamily="18" charset="0"/>
                        <a:ea typeface="Arial" panose="020B0604020202020204" pitchFamily="34" charset="0"/>
                        <a:cs typeface="Times New Roman" panose="02020603050405020304" pitchFamily="18" charset="0"/>
                      </a:rPr>
                      <m:t>+</m:t>
                    </m:r>
                    <m:sSup>
                      <m:sSupPr>
                        <m:ctrlPr>
                          <a:rPr lang="en-US" sz="32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200">
                            <a:latin typeface="Cambria Math" panose="02040503050406030204" pitchFamily="18" charset="0"/>
                            <a:ea typeface="Arial" panose="020B0604020202020204" pitchFamily="34" charset="0"/>
                            <a:cs typeface="Times New Roman" panose="02020603050405020304" pitchFamily="18" charset="0"/>
                          </a:rPr>
                          <m:t>y</m:t>
                        </m:r>
                      </m:e>
                      <m:sup>
                        <m:r>
                          <a:rPr lang="en-US" sz="3200">
                            <a:latin typeface="Cambria Math" panose="02040503050406030204" pitchFamily="18" charset="0"/>
                            <a:ea typeface="Arial" panose="020B0604020202020204" pitchFamily="34" charset="0"/>
                            <a:cs typeface="Times New Roman" panose="02020603050405020304" pitchFamily="18" charset="0"/>
                          </a:rPr>
                          <m:t>3</m:t>
                        </m:r>
                      </m:sup>
                    </m:sSup>
                  </m:oMath>
                </a14:m>
                <a:r>
                  <a:rPr lang="en-US" sz="3200" dirty="0">
                    <a:latin typeface="Times New Roman" panose="02020603050405020304" pitchFamily="18" charset="0"/>
                    <a:ea typeface="Dotum" panose="020B0600000101010101" pitchFamily="34" charset="-127"/>
                    <a:cs typeface="Times New Roman" panose="02020603050405020304" pitchFamily="18" charset="0"/>
                  </a:rPr>
                  <a:t> </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Bef>
                    <a:spcPts val="400"/>
                  </a:spcBef>
                  <a:spcAft>
                    <a:spcPts val="400"/>
                  </a:spcAft>
                </a:pPr>
                <a14:m>
                  <m:oMathPara xmlns:m="http://schemas.openxmlformats.org/officeDocument/2006/math">
                    <m:oMathParaPr>
                      <m:jc m:val="left"/>
                    </m:oMathParaPr>
                    <m:oMath xmlns:m="http://schemas.openxmlformats.org/officeDocument/2006/math">
                      <m:r>
                        <a:rPr lang="en-US" sz="3200">
                          <a:latin typeface="Cambria Math" panose="02040503050406030204" pitchFamily="18" charset="0"/>
                          <a:ea typeface="Arial" panose="020B0604020202020204" pitchFamily="34" charset="0"/>
                          <a:cs typeface="Times New Roman" panose="02020603050405020304" pitchFamily="18" charset="0"/>
                        </a:rPr>
                        <m:t>=2</m:t>
                      </m:r>
                      <m:sSup>
                        <m:sSupPr>
                          <m:ctrlPr>
                            <a:rPr lang="en-US" sz="3200" i="1">
                              <a:latin typeface="Cambria Math" panose="02040503050406030204" pitchFamily="18" charset="0"/>
                              <a:cs typeface="Times New Roman" panose="02020603050405020304" pitchFamily="18" charset="0"/>
                            </a:rPr>
                          </m:ctrlPr>
                        </m:sSupPr>
                        <m:e>
                          <m:r>
                            <m:rPr>
                              <m:sty m:val="p"/>
                            </m:rPr>
                            <a:rPr lang="en-US" sz="3200">
                              <a:latin typeface="Cambria Math" panose="02040503050406030204" pitchFamily="18" charset="0"/>
                              <a:ea typeface="Arial" panose="020B0604020202020204" pitchFamily="34" charset="0"/>
                              <a:cs typeface="Times New Roman" panose="02020603050405020304" pitchFamily="18" charset="0"/>
                            </a:rPr>
                            <m:t>x</m:t>
                          </m:r>
                        </m:e>
                        <m:sup>
                          <m:r>
                            <a:rPr lang="en-US" sz="3200">
                              <a:latin typeface="Cambria Math" panose="02040503050406030204" pitchFamily="18" charset="0"/>
                              <a:ea typeface="Arial" panose="020B0604020202020204" pitchFamily="34" charset="0"/>
                              <a:cs typeface="Times New Roman" panose="02020603050405020304" pitchFamily="18" charset="0"/>
                            </a:rPr>
                            <m:t>3</m:t>
                          </m:r>
                        </m:sup>
                      </m:sSup>
                      <m:r>
                        <a:rPr lang="en-US" sz="3200">
                          <a:latin typeface="Cambria Math" panose="02040503050406030204" pitchFamily="18" charset="0"/>
                          <a:ea typeface="Arial" panose="020B0604020202020204" pitchFamily="34" charset="0"/>
                          <a:cs typeface="Times New Roman" panose="02020603050405020304" pitchFamily="18" charset="0"/>
                        </a:rPr>
                        <m:t>+6</m:t>
                      </m:r>
                      <m:r>
                        <m:rPr>
                          <m:sty m:val="p"/>
                        </m:rPr>
                        <a:rPr lang="en-US" sz="3200">
                          <a:latin typeface="Cambria Math" panose="02040503050406030204" pitchFamily="18" charset="0"/>
                          <a:ea typeface="Arial" panose="020B0604020202020204" pitchFamily="34" charset="0"/>
                          <a:cs typeface="Times New Roman" panose="02020603050405020304" pitchFamily="18" charset="0"/>
                        </a:rPr>
                        <m:t>x</m:t>
                      </m:r>
                      <m:sSup>
                        <m:sSupPr>
                          <m:ctrlPr>
                            <a:rPr lang="en-US" sz="3200" i="1">
                              <a:latin typeface="Cambria Math" panose="02040503050406030204" pitchFamily="18" charset="0"/>
                              <a:cs typeface="Times New Roman" panose="02020603050405020304" pitchFamily="18" charset="0"/>
                            </a:rPr>
                          </m:ctrlPr>
                        </m:sSupPr>
                        <m:e>
                          <m:r>
                            <m:rPr>
                              <m:sty m:val="p"/>
                            </m:rPr>
                            <a:rPr lang="en-US" sz="3200">
                              <a:latin typeface="Cambria Math" panose="02040503050406030204" pitchFamily="18" charset="0"/>
                              <a:ea typeface="Arial" panose="020B0604020202020204" pitchFamily="34" charset="0"/>
                              <a:cs typeface="Times New Roman" panose="02020603050405020304" pitchFamily="18" charset="0"/>
                            </a:rPr>
                            <m:t>y</m:t>
                          </m:r>
                        </m:e>
                        <m:sup>
                          <m:r>
                            <a:rPr lang="en-US" sz="3200">
                              <a:latin typeface="Cambria Math" panose="02040503050406030204" pitchFamily="18" charset="0"/>
                              <a:ea typeface="Arial" panose="020B0604020202020204" pitchFamily="34" charset="0"/>
                              <a:cs typeface="Times New Roman" panose="02020603050405020304" pitchFamily="18" charset="0"/>
                            </a:rPr>
                            <m:t>2</m:t>
                          </m:r>
                        </m:sup>
                      </m:sSup>
                    </m:oMath>
                  </m:oMathPara>
                </a14:m>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93749" y="3959261"/>
                <a:ext cx="9448799" cy="2513509"/>
              </a:xfrm>
              <a:prstGeom prst="rect">
                <a:avLst/>
              </a:prstGeom>
              <a:blipFill>
                <a:blip r:embed="rId5"/>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121381" y="3959262"/>
            <a:ext cx="1597291" cy="2743438"/>
          </a:xfrm>
          <a:prstGeom prst="rect">
            <a:avLst/>
          </a:prstGeom>
        </p:spPr>
      </p:pic>
      <p:pic>
        <p:nvPicPr>
          <p:cNvPr id="6" name="Picture 5"/>
          <p:cNvPicPr>
            <a:picLocks noChangeAspect="1"/>
          </p:cNvPicPr>
          <p:nvPr/>
        </p:nvPicPr>
        <p:blipFill>
          <a:blip r:embed="rId7"/>
          <a:stretch>
            <a:fillRect/>
          </a:stretch>
        </p:blipFill>
        <p:spPr>
          <a:xfrm rot="20405359">
            <a:off x="10720045" y="127684"/>
            <a:ext cx="1017838" cy="1526757"/>
          </a:xfrm>
          <a:prstGeom prst="rect">
            <a:avLst/>
          </a:prstGeom>
        </p:spPr>
      </p:pic>
      <p:sp>
        <p:nvSpPr>
          <p:cNvPr id="2" name="Title 1"/>
          <p:cNvSpPr>
            <a:spLocks noGrp="1"/>
          </p:cNvSpPr>
          <p:nvPr>
            <p:ph type="title"/>
          </p:nvPr>
        </p:nvSpPr>
        <p:spPr>
          <a:xfrm>
            <a:off x="4987835" y="382704"/>
            <a:ext cx="5486400" cy="746353"/>
          </a:xfrm>
        </p:spPr>
        <p:txBody>
          <a:bodyPr>
            <a:normAutofit/>
          </a:bodyPr>
          <a:lstStyle/>
          <a:p>
            <a:r>
              <a:rPr lang="en-US" sz="2667" b="1" dirty="0">
                <a:solidFill>
                  <a:srgbClr val="0000FF"/>
                </a:solidFill>
                <a:latin typeface="Times New Roman" panose="02020603050405020304" pitchFamily="18" charset="0"/>
                <a:cs typeface="Times New Roman" panose="02020603050405020304" pitchFamily="18" charset="0"/>
              </a:rPr>
              <a:t>HOẠT ĐỘNG NHÓM: 3 phút</a:t>
            </a:r>
          </a:p>
        </p:txBody>
      </p:sp>
    </p:spTree>
    <p:extLst>
      <p:ext uri="{BB962C8B-B14F-4D97-AF65-F5344CB8AC3E}">
        <p14:creationId xmlns:p14="http://schemas.microsoft.com/office/powerpoint/2010/main" val="10582020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1012381" y="2798967"/>
            <a:ext cx="335047" cy="341449"/>
          </a:xfrm>
          <a:prstGeom prst="rect">
            <a:avLst/>
          </a:prstGeom>
        </p:spPr>
      </p:pic>
      <p:pic>
        <p:nvPicPr>
          <p:cNvPr id="13" name="Picture 13"/>
          <p:cNvPicPr>
            <a:picLocks noChangeAspect="1"/>
          </p:cNvPicPr>
          <p:nvPr/>
        </p:nvPicPr>
        <p:blipFill>
          <a:blip r:embed="rId2"/>
          <a:srcRect/>
          <a:stretch>
            <a:fillRect/>
          </a:stretch>
        </p:blipFill>
        <p:spPr>
          <a:xfrm>
            <a:off x="10965254" y="611546"/>
            <a:ext cx="670095" cy="682899"/>
          </a:xfrm>
          <a:prstGeom prst="rect">
            <a:avLst/>
          </a:prstGeom>
        </p:spPr>
      </p:pic>
      <p:pic>
        <p:nvPicPr>
          <p:cNvPr id="14" name="Picture 14"/>
          <p:cNvPicPr>
            <a:picLocks noChangeAspect="1"/>
          </p:cNvPicPr>
          <p:nvPr/>
        </p:nvPicPr>
        <p:blipFill>
          <a:blip r:embed="rId3"/>
          <a:srcRect/>
          <a:stretch>
            <a:fillRect/>
          </a:stretch>
        </p:blipFill>
        <p:spPr>
          <a:xfrm>
            <a:off x="1104731" y="5105400"/>
            <a:ext cx="710804" cy="826516"/>
          </a:xfrm>
          <a:prstGeom prst="rect">
            <a:avLst/>
          </a:prstGeom>
        </p:spPr>
      </p:pic>
      <p:pic>
        <p:nvPicPr>
          <p:cNvPr id="16" name="Picture 16"/>
          <p:cNvPicPr>
            <a:picLocks noChangeAspect="1"/>
          </p:cNvPicPr>
          <p:nvPr/>
        </p:nvPicPr>
        <p:blipFill>
          <a:blip r:embed="rId2"/>
          <a:srcRect/>
          <a:stretch>
            <a:fillRect/>
          </a:stretch>
        </p:blipFill>
        <p:spPr>
          <a:xfrm>
            <a:off x="10250381" y="270096"/>
            <a:ext cx="335047" cy="341449"/>
          </a:xfrm>
          <a:prstGeom prst="rect">
            <a:avLst/>
          </a:prstGeom>
        </p:spPr>
      </p:pic>
      <p:pic>
        <p:nvPicPr>
          <p:cNvPr id="17" name="Picture 17"/>
          <p:cNvPicPr>
            <a:picLocks noChangeAspect="1"/>
          </p:cNvPicPr>
          <p:nvPr/>
        </p:nvPicPr>
        <p:blipFill>
          <a:blip r:embed="rId2"/>
          <a:srcRect/>
          <a:stretch>
            <a:fillRect/>
          </a:stretch>
        </p:blipFill>
        <p:spPr>
          <a:xfrm>
            <a:off x="11635349" y="1614848"/>
            <a:ext cx="335047" cy="341449"/>
          </a:xfrm>
          <a:prstGeom prst="rect">
            <a:avLst/>
          </a:prstGeom>
        </p:spPr>
      </p:pic>
      <p:grpSp>
        <p:nvGrpSpPr>
          <p:cNvPr id="2" name="Group 2"/>
          <p:cNvGrpSpPr/>
          <p:nvPr/>
        </p:nvGrpSpPr>
        <p:grpSpPr>
          <a:xfrm>
            <a:off x="2286000" y="1652902"/>
            <a:ext cx="7670800" cy="2590800"/>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5" name="Group 5"/>
          <p:cNvGrpSpPr/>
          <p:nvPr/>
        </p:nvGrpSpPr>
        <p:grpSpPr>
          <a:xfrm>
            <a:off x="2534740" y="1806028"/>
            <a:ext cx="7177601" cy="2242989"/>
            <a:chOff x="0" y="-38100"/>
            <a:chExt cx="3848257" cy="1452974"/>
          </a:xfrm>
        </p:grpSpPr>
        <p:sp>
          <p:nvSpPr>
            <p:cNvPr id="6" name="Freeform 6"/>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8" name="Rectangle 17"/>
          <p:cNvSpPr/>
          <p:nvPr/>
        </p:nvSpPr>
        <p:spPr>
          <a:xfrm>
            <a:off x="4129645" y="2462805"/>
            <a:ext cx="3711402" cy="1200329"/>
          </a:xfrm>
          <a:prstGeom prst="rect">
            <a:avLst/>
          </a:prstGeom>
        </p:spPr>
        <p:txBody>
          <a:bodyPr wrap="none">
            <a:spAutoFit/>
          </a:bodyPr>
          <a:lstStyle/>
          <a:p>
            <a:pPr algn="ctr" defTabSz="609630">
              <a:lnSpc>
                <a:spcPct val="150000"/>
              </a:lnSpc>
              <a:spcBef>
                <a:spcPts val="400"/>
              </a:spcBef>
              <a:spcAft>
                <a:spcPts val="667"/>
              </a:spcAft>
              <a:defRPr/>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1"/>
          <p:cNvPicPr>
            <a:picLocks noChangeAspect="1"/>
          </p:cNvPicPr>
          <p:nvPr/>
        </p:nvPicPr>
        <p:blipFill>
          <a:blip r:embed="rId4"/>
          <a:srcRect/>
          <a:stretch>
            <a:fillRect/>
          </a:stretch>
        </p:blipFill>
        <p:spPr>
          <a:xfrm>
            <a:off x="8229600" y="3784601"/>
            <a:ext cx="2838532" cy="3044039"/>
          </a:xfrm>
          <a:prstGeom prst="rect">
            <a:avLst/>
          </a:prstGeom>
        </p:spPr>
      </p:pic>
      <p:pic>
        <p:nvPicPr>
          <p:cNvPr id="21" name="Picture 8"/>
          <p:cNvPicPr>
            <a:picLocks noChangeAspect="1"/>
          </p:cNvPicPr>
          <p:nvPr/>
        </p:nvPicPr>
        <p:blipFill>
          <a:blip r:embed="rId5"/>
          <a:srcRect/>
          <a:stretch>
            <a:fillRect/>
          </a:stretch>
        </p:blipFill>
        <p:spPr>
          <a:xfrm flipH="1">
            <a:off x="827791" y="819459"/>
            <a:ext cx="1975489" cy="2207251"/>
          </a:xfrm>
          <a:prstGeom prst="rect">
            <a:avLst/>
          </a:prstGeom>
        </p:spPr>
      </p:pic>
    </p:spTree>
    <p:extLst>
      <p:ext uri="{BB962C8B-B14F-4D97-AF65-F5344CB8AC3E}">
        <p14:creationId xmlns:p14="http://schemas.microsoft.com/office/powerpoint/2010/main" val="342235123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a hong tang co (July - In Lo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87990" y="1673378"/>
            <a:ext cx="487363" cy="4873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4666596" y="714191"/>
            <a:ext cx="3068468" cy="1446550"/>
          </a:xfrm>
          <a:prstGeom prst="rect">
            <a:avLst/>
          </a:prstGeom>
          <a:noFill/>
        </p:spPr>
        <p:txBody>
          <a:bodyPr wrap="none" rtlCol="0">
            <a:spAutoFit/>
          </a:bodyPr>
          <a:lstStyle/>
          <a:p>
            <a:pPr algn="ctr"/>
            <a:r>
              <a:rPr lang="en-US" sz="4400" b="1" dirty="0" smtClean="0">
                <a:solidFill>
                  <a:srgbClr val="FFFF00"/>
                </a:solidFill>
                <a:latin typeface="Arial" panose="020B0604020202020204" pitchFamily="34" charset="0"/>
                <a:cs typeface="Arial" panose="020B0604020202020204" pitchFamily="34" charset="0"/>
              </a:rPr>
              <a:t>MÓN QUÀ </a:t>
            </a:r>
          </a:p>
          <a:p>
            <a:pPr algn="ctr"/>
            <a:r>
              <a:rPr lang="en-US" sz="4400" b="1" dirty="0" smtClean="0">
                <a:solidFill>
                  <a:srgbClr val="FFFF00"/>
                </a:solidFill>
                <a:latin typeface="Arial" panose="020B0604020202020204" pitchFamily="34" charset="0"/>
                <a:cs typeface="Arial" panose="020B0604020202020204" pitchFamily="34" charset="0"/>
              </a:rPr>
              <a:t>BẤT NGỜ</a:t>
            </a:r>
            <a:endParaRPr lang="en-US" sz="4400" b="1" dirty="0">
              <a:solidFill>
                <a:srgbClr val="FFFF00"/>
              </a:solidFill>
              <a:latin typeface="Arial" panose="020B0604020202020204" pitchFamily="34" charset="0"/>
              <a:cs typeface="Arial" panose="020B0604020202020204" pitchFamily="34" charset="0"/>
            </a:endParaRPr>
          </a:p>
        </p:txBody>
      </p:sp>
      <p:sp>
        <p:nvSpPr>
          <p:cNvPr id="9" name="Hexagon 8"/>
          <p:cNvSpPr/>
          <p:nvPr/>
        </p:nvSpPr>
        <p:spPr>
          <a:xfrm>
            <a:off x="1019226" y="3970115"/>
            <a:ext cx="10363200" cy="2697031"/>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dirty="0" smtClean="0">
                <a:solidFill>
                  <a:schemeClr val="accent1">
                    <a:lumMod val="50000"/>
                  </a:schemeClr>
                </a:solidFill>
                <a:latin typeface="Times New Roman" panose="02020603050405020304" pitchFamily="18" charset="0"/>
                <a:cs typeface="Times New Roman" panose="02020603050405020304" pitchFamily="18" charset="0"/>
              </a:rPr>
              <a:t>Sắp đến ngày 20 tháng 11, các bạn lớp 8A5 muốn dành tặng cho cô giáo một sự bất ngờ. Chúng ta hãy giúp các bạn trang trí phòng học trước lúc cô giáo đến bằng cách trả lời đúng các câu hỏi nhé.</a:t>
            </a:r>
            <a:endParaRPr lang="en-US" sz="310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64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3171" numSld="7">
                <p:cTn id="17" fill="hold" display="0">
                  <p:stCondLst>
                    <p:cond delay="indefinite"/>
                  </p:stCondLst>
                  <p:endCondLst>
                    <p:cond evt="onStopAudio" delay="0">
                      <p:tgtEl>
                        <p:sldTgt/>
                      </p:tgtEl>
                    </p:cond>
                  </p:endCondLst>
                </p:cTn>
                <p:tgtEl>
                  <p:spTgt spid="3"/>
                </p:tgtEl>
              </p:cMediaNode>
            </p:audio>
          </p:childTnLst>
        </p:cTn>
      </p:par>
    </p:tnLst>
    <p:bldLst>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4584519" y="714191"/>
            <a:ext cx="3232615" cy="1477328"/>
          </a:xfrm>
          <a:prstGeom prst="rect">
            <a:avLst/>
          </a:prstGeom>
          <a:noFill/>
        </p:spPr>
        <p:txBody>
          <a:bodyPr wrap="none" rtlCol="0">
            <a:spAutoFit/>
          </a:bodyPr>
          <a:lstStyle/>
          <a:p>
            <a:pPr algn="ctr"/>
            <a:r>
              <a:rPr lang="en-US" b="1" smtClean="0">
                <a:solidFill>
                  <a:schemeClr val="bg1"/>
                </a:solidFill>
                <a:latin typeface="Arial" panose="020B0604020202020204" pitchFamily="34" charset="0"/>
                <a:cs typeface="Arial" panose="020B0604020202020204" pitchFamily="34" charset="0"/>
              </a:rPr>
              <a:t>C</a:t>
            </a:r>
            <a:r>
              <a:rPr lang="en-US" b="1" smtClean="0">
                <a:solidFill>
                  <a:srgbClr val="FF66CC"/>
                </a:solidFill>
                <a:latin typeface="Arial" panose="020B0604020202020204" pitchFamily="34" charset="0"/>
                <a:cs typeface="Arial" panose="020B0604020202020204" pitchFamily="34" charset="0"/>
              </a:rPr>
              <a:t>H</a:t>
            </a:r>
            <a:r>
              <a:rPr lang="en-US" b="1" smtClean="0">
                <a:solidFill>
                  <a:srgbClr val="FFFF00"/>
                </a:solidFill>
                <a:latin typeface="Arial" panose="020B0604020202020204" pitchFamily="34" charset="0"/>
                <a:cs typeface="Arial" panose="020B0604020202020204" pitchFamily="34" charset="0"/>
              </a:rPr>
              <a:t>À</a:t>
            </a:r>
            <a:r>
              <a:rPr lang="en-US" b="1" smtClean="0">
                <a:solidFill>
                  <a:srgbClr val="FF0000"/>
                </a:solidFill>
                <a:latin typeface="Arial" panose="020B0604020202020204" pitchFamily="34" charset="0"/>
                <a:cs typeface="Arial" panose="020B0604020202020204" pitchFamily="34" charset="0"/>
              </a:rPr>
              <a:t>O</a:t>
            </a:r>
            <a:r>
              <a:rPr lang="en-US" b="1" smtClean="0">
                <a:solidFill>
                  <a:schemeClr val="bg1"/>
                </a:solidFill>
                <a:latin typeface="Arial" panose="020B0604020202020204" pitchFamily="34" charset="0"/>
                <a:cs typeface="Arial" panose="020B0604020202020204" pitchFamily="34" charset="0"/>
              </a:rPr>
              <a:t> </a:t>
            </a:r>
            <a:r>
              <a:rPr lang="en-US" b="1" smtClean="0">
                <a:solidFill>
                  <a:srgbClr val="00B0F0"/>
                </a:solidFill>
                <a:latin typeface="Arial" panose="020B0604020202020204" pitchFamily="34" charset="0"/>
                <a:cs typeface="Arial" panose="020B0604020202020204" pitchFamily="34" charset="0"/>
              </a:rPr>
              <a:t>M</a:t>
            </a:r>
            <a:r>
              <a:rPr lang="en-US" b="1" smtClean="0">
                <a:solidFill>
                  <a:schemeClr val="bg1"/>
                </a:solidFill>
                <a:latin typeface="Arial" panose="020B0604020202020204" pitchFamily="34" charset="0"/>
                <a:cs typeface="Arial" panose="020B0604020202020204" pitchFamily="34" charset="0"/>
              </a:rPr>
              <a:t>Ừ</a:t>
            </a:r>
            <a:r>
              <a:rPr lang="en-US" b="1" smtClean="0">
                <a:solidFill>
                  <a:srgbClr val="FF66CC"/>
                </a:solidFill>
                <a:latin typeface="Arial" panose="020B0604020202020204" pitchFamily="34" charset="0"/>
                <a:cs typeface="Arial" panose="020B0604020202020204" pitchFamily="34" charset="0"/>
              </a:rPr>
              <a:t>N</a:t>
            </a:r>
            <a:r>
              <a:rPr lang="en-US" b="1" smtClean="0">
                <a:solidFill>
                  <a:srgbClr val="FFFF00"/>
                </a:solidFill>
                <a:latin typeface="Arial" panose="020B0604020202020204" pitchFamily="34" charset="0"/>
                <a:cs typeface="Arial" panose="020B0604020202020204" pitchFamily="34" charset="0"/>
              </a:rPr>
              <a:t>G</a:t>
            </a:r>
          </a:p>
          <a:p>
            <a:pPr algn="ctr"/>
            <a:r>
              <a:rPr lang="en-US" b="1" smtClean="0">
                <a:solidFill>
                  <a:srgbClr val="FF66CC"/>
                </a:solidFill>
                <a:latin typeface="Arial" panose="020B0604020202020204" pitchFamily="34" charset="0"/>
                <a:cs typeface="Arial" panose="020B0604020202020204" pitchFamily="34" charset="0"/>
              </a:rPr>
              <a:t>N</a:t>
            </a:r>
            <a:r>
              <a:rPr lang="en-US" b="1" smtClean="0">
                <a:solidFill>
                  <a:srgbClr val="FFFF00"/>
                </a:solidFill>
                <a:latin typeface="Arial" panose="020B0604020202020204" pitchFamily="34" charset="0"/>
                <a:cs typeface="Arial" panose="020B0604020202020204" pitchFamily="34" charset="0"/>
              </a:rPr>
              <a:t>G</a:t>
            </a:r>
            <a:r>
              <a:rPr lang="en-US" b="1" smtClean="0">
                <a:solidFill>
                  <a:schemeClr val="bg1"/>
                </a:solidFill>
                <a:latin typeface="Arial" panose="020B0604020202020204" pitchFamily="34" charset="0"/>
                <a:cs typeface="Arial" panose="020B0604020202020204" pitchFamily="34" charset="0"/>
              </a:rPr>
              <a:t>À</a:t>
            </a:r>
            <a:r>
              <a:rPr lang="en-US" b="1" smtClean="0">
                <a:solidFill>
                  <a:srgbClr val="FF0000"/>
                </a:solidFill>
                <a:latin typeface="Arial" panose="020B0604020202020204" pitchFamily="34" charset="0"/>
                <a:cs typeface="Arial" panose="020B0604020202020204" pitchFamily="34" charset="0"/>
              </a:rPr>
              <a:t>Y</a:t>
            </a:r>
            <a:r>
              <a:rPr lang="en-US" b="1" smtClean="0">
                <a:solidFill>
                  <a:schemeClr val="bg1"/>
                </a:solidFill>
                <a:latin typeface="Arial" panose="020B0604020202020204" pitchFamily="34" charset="0"/>
                <a:cs typeface="Arial" panose="020B0604020202020204" pitchFamily="34" charset="0"/>
              </a:rPr>
              <a:t> </a:t>
            </a:r>
            <a:r>
              <a:rPr lang="en-US" b="1" smtClean="0">
                <a:solidFill>
                  <a:srgbClr val="00B0F0"/>
                </a:solidFill>
                <a:latin typeface="Arial" panose="020B0604020202020204" pitchFamily="34" charset="0"/>
                <a:cs typeface="Arial" panose="020B0604020202020204" pitchFamily="34" charset="0"/>
              </a:rPr>
              <a:t>N</a:t>
            </a:r>
            <a:r>
              <a:rPr lang="en-US" b="1" smtClean="0">
                <a:solidFill>
                  <a:schemeClr val="bg1"/>
                </a:solidFill>
                <a:latin typeface="Arial" panose="020B0604020202020204" pitchFamily="34" charset="0"/>
                <a:cs typeface="Arial" panose="020B0604020202020204" pitchFamily="34" charset="0"/>
              </a:rPr>
              <a:t>H</a:t>
            </a:r>
            <a:r>
              <a:rPr lang="en-US" b="1" smtClean="0">
                <a:solidFill>
                  <a:srgbClr val="FF66CC"/>
                </a:solidFill>
                <a:latin typeface="Arial" panose="020B0604020202020204" pitchFamily="34" charset="0"/>
                <a:cs typeface="Arial" panose="020B0604020202020204" pitchFamily="34" charset="0"/>
              </a:rPr>
              <a:t>À</a:t>
            </a:r>
            <a:r>
              <a:rPr lang="en-US" b="1" smtClean="0">
                <a:solidFill>
                  <a:schemeClr val="bg1"/>
                </a:solidFill>
                <a:latin typeface="Arial" panose="020B0604020202020204" pitchFamily="34" charset="0"/>
                <a:cs typeface="Arial" panose="020B0604020202020204" pitchFamily="34" charset="0"/>
              </a:rPr>
              <a:t> G</a:t>
            </a:r>
            <a:r>
              <a:rPr lang="en-US" b="1" smtClean="0">
                <a:solidFill>
                  <a:srgbClr val="FFFF00"/>
                </a:solidFill>
                <a:latin typeface="Arial" panose="020B0604020202020204" pitchFamily="34" charset="0"/>
                <a:cs typeface="Arial" panose="020B0604020202020204" pitchFamily="34" charset="0"/>
              </a:rPr>
              <a:t>I</a:t>
            </a:r>
            <a:r>
              <a:rPr lang="en-US" b="1" smtClean="0">
                <a:solidFill>
                  <a:schemeClr val="bg1"/>
                </a:solidFill>
                <a:latin typeface="Arial" panose="020B0604020202020204" pitchFamily="34" charset="0"/>
                <a:cs typeface="Arial" panose="020B0604020202020204" pitchFamily="34" charset="0"/>
              </a:rPr>
              <a:t>Á</a:t>
            </a:r>
            <a:r>
              <a:rPr lang="en-US" b="1" smtClean="0">
                <a:solidFill>
                  <a:srgbClr val="FF0000"/>
                </a:solidFill>
                <a:latin typeface="Arial" panose="020B0604020202020204" pitchFamily="34" charset="0"/>
                <a:cs typeface="Arial" panose="020B0604020202020204" pitchFamily="34" charset="0"/>
              </a:rPr>
              <a:t>O</a:t>
            </a:r>
            <a:r>
              <a:rPr lang="en-US" b="1" smtClean="0">
                <a:solidFill>
                  <a:schemeClr val="bg1"/>
                </a:solidFill>
                <a:latin typeface="Arial" panose="020B0604020202020204" pitchFamily="34" charset="0"/>
                <a:cs typeface="Arial" panose="020B0604020202020204" pitchFamily="34" charset="0"/>
              </a:rPr>
              <a:t> </a:t>
            </a:r>
            <a:r>
              <a:rPr lang="en-US" b="1" smtClean="0">
                <a:solidFill>
                  <a:srgbClr val="00B0F0"/>
                </a:solidFill>
                <a:latin typeface="Arial" panose="020B0604020202020204" pitchFamily="34" charset="0"/>
                <a:cs typeface="Arial" panose="020B0604020202020204" pitchFamily="34" charset="0"/>
              </a:rPr>
              <a:t>V</a:t>
            </a:r>
            <a:r>
              <a:rPr lang="en-US" b="1" smtClean="0">
                <a:solidFill>
                  <a:schemeClr val="bg1"/>
                </a:solidFill>
                <a:latin typeface="Arial" panose="020B0604020202020204" pitchFamily="34" charset="0"/>
                <a:cs typeface="Arial" panose="020B0604020202020204" pitchFamily="34" charset="0"/>
              </a:rPr>
              <a:t>I</a:t>
            </a:r>
            <a:r>
              <a:rPr lang="en-US" b="1" smtClean="0">
                <a:solidFill>
                  <a:srgbClr val="FF66CC"/>
                </a:solidFill>
                <a:latin typeface="Arial" panose="020B0604020202020204" pitchFamily="34" charset="0"/>
                <a:cs typeface="Arial" panose="020B0604020202020204" pitchFamily="34" charset="0"/>
              </a:rPr>
              <a:t>Ệ</a:t>
            </a:r>
            <a:r>
              <a:rPr lang="en-US" b="1" smtClean="0">
                <a:solidFill>
                  <a:srgbClr val="FFFF00"/>
                </a:solidFill>
                <a:latin typeface="Arial" panose="020B0604020202020204" pitchFamily="34" charset="0"/>
                <a:cs typeface="Arial" panose="020B0604020202020204" pitchFamily="34" charset="0"/>
              </a:rPr>
              <a:t>T</a:t>
            </a:r>
            <a:r>
              <a:rPr lang="en-US" b="1" smtClean="0">
                <a:solidFill>
                  <a:schemeClr val="bg1"/>
                </a:solidFill>
                <a:latin typeface="Arial" panose="020B0604020202020204" pitchFamily="34" charset="0"/>
                <a:cs typeface="Arial" panose="020B0604020202020204" pitchFamily="34" charset="0"/>
              </a:rPr>
              <a:t> N</a:t>
            </a:r>
            <a:r>
              <a:rPr lang="en-US" b="1" smtClean="0">
                <a:solidFill>
                  <a:srgbClr val="FFFF00"/>
                </a:solidFill>
                <a:latin typeface="Arial" panose="020B0604020202020204" pitchFamily="34" charset="0"/>
                <a:cs typeface="Arial" panose="020B0604020202020204" pitchFamily="34" charset="0"/>
              </a:rPr>
              <a:t>A</a:t>
            </a:r>
            <a:r>
              <a:rPr lang="en-US" b="1" smtClean="0">
                <a:solidFill>
                  <a:srgbClr val="FF0000"/>
                </a:solidFill>
                <a:latin typeface="Arial" panose="020B0604020202020204" pitchFamily="34" charset="0"/>
                <a:cs typeface="Arial" panose="020B0604020202020204" pitchFamily="34" charset="0"/>
              </a:rPr>
              <a:t>M</a:t>
            </a:r>
          </a:p>
          <a:p>
            <a:pPr algn="ctr"/>
            <a:endParaRPr lang="en-US" b="1" smtClean="0">
              <a:solidFill>
                <a:schemeClr val="bg1"/>
              </a:solidFill>
              <a:latin typeface="Arial" panose="020B0604020202020204" pitchFamily="34" charset="0"/>
              <a:cs typeface="Arial" panose="020B0604020202020204" pitchFamily="34" charset="0"/>
            </a:endParaRPr>
          </a:p>
          <a:p>
            <a:pPr algn="ctr"/>
            <a:r>
              <a:rPr lang="en-US" sz="3600" b="1" smtClean="0">
                <a:solidFill>
                  <a:srgbClr val="FF99FF"/>
                </a:solidFill>
                <a:latin typeface="Arial" panose="020B0604020202020204" pitchFamily="34" charset="0"/>
                <a:cs typeface="Arial" panose="020B0604020202020204" pitchFamily="34" charset="0"/>
              </a:rPr>
              <a:t>20 </a:t>
            </a:r>
            <a:r>
              <a:rPr lang="en-US" sz="3600" b="1" smtClean="0">
                <a:solidFill>
                  <a:schemeClr val="bg1"/>
                </a:solidFill>
                <a:latin typeface="Arial" panose="020B0604020202020204" pitchFamily="34" charset="0"/>
                <a:cs typeface="Arial" panose="020B0604020202020204" pitchFamily="34" charset="0"/>
              </a:rPr>
              <a:t>- </a:t>
            </a:r>
            <a:r>
              <a:rPr lang="en-US" sz="3600" b="1" smtClean="0">
                <a:solidFill>
                  <a:srgbClr val="FF99FF"/>
                </a:solidFill>
                <a:latin typeface="Arial" panose="020B0604020202020204" pitchFamily="34" charset="0"/>
                <a:cs typeface="Arial" panose="020B0604020202020204" pitchFamily="34" charset="0"/>
              </a:rPr>
              <a:t>11</a:t>
            </a:r>
            <a:endParaRPr lang="en-US" sz="3600" b="1">
              <a:solidFill>
                <a:srgbClr val="FF99FF"/>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9252" y="-859010"/>
            <a:ext cx="6523285" cy="2103302"/>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168955">
            <a:off x="7356849" y="2039630"/>
            <a:ext cx="563594" cy="983971"/>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r="38519"/>
          <a:stretch/>
        </p:blipFill>
        <p:spPr>
          <a:xfrm rot="1433418">
            <a:off x="9040022" y="-280883"/>
            <a:ext cx="4010579" cy="2103302"/>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44649"/>
          <a:stretch/>
        </p:blipFill>
        <p:spPr>
          <a:xfrm rot="20917524">
            <a:off x="-377691" y="-580759"/>
            <a:ext cx="3610730" cy="2103302"/>
          </a:xfrm>
          <a:prstGeom prst="rect">
            <a:avLst/>
          </a:prstGeom>
        </p:spPr>
      </p:pic>
      <p:grpSp>
        <p:nvGrpSpPr>
          <p:cNvPr id="31" name="Group 30"/>
          <p:cNvGrpSpPr/>
          <p:nvPr/>
        </p:nvGrpSpPr>
        <p:grpSpPr>
          <a:xfrm>
            <a:off x="1918315" y="-220646"/>
            <a:ext cx="1677356" cy="1914477"/>
            <a:chOff x="1596078" y="-76147"/>
            <a:chExt cx="1677356" cy="1914477"/>
          </a:xfrm>
        </p:grpSpPr>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1991360" y="-76147"/>
              <a:ext cx="918814" cy="1478227"/>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2354620" y="360103"/>
              <a:ext cx="918814" cy="1478227"/>
            </a:xfrm>
            <a:prstGeom prst="rect">
              <a:avLst/>
            </a:prstGeom>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1596078" y="245252"/>
              <a:ext cx="918814" cy="1478227"/>
            </a:xfrm>
            <a:prstGeom prst="rect">
              <a:avLst/>
            </a:prstGeom>
          </p:spPr>
        </p:pic>
      </p:grpSp>
      <p:grpSp>
        <p:nvGrpSpPr>
          <p:cNvPr id="35" name="Group 34"/>
          <p:cNvGrpSpPr/>
          <p:nvPr/>
        </p:nvGrpSpPr>
        <p:grpSpPr>
          <a:xfrm>
            <a:off x="8198497" y="-208563"/>
            <a:ext cx="1645693" cy="2157682"/>
            <a:chOff x="8975194" y="-685819"/>
            <a:chExt cx="1645693" cy="2157682"/>
          </a:xfrm>
        </p:grpSpPr>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9702073" y="-567305"/>
              <a:ext cx="918814" cy="1478227"/>
            </a:xfrm>
            <a:prstGeom prst="rect">
              <a:avLst/>
            </a:prstGeom>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9356762" y="-6364"/>
              <a:ext cx="918814" cy="1478227"/>
            </a:xfrm>
            <a:prstGeom prst="rect">
              <a:avLst/>
            </a:prstGeom>
          </p:spPr>
        </p:pic>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8975194" y="-685819"/>
              <a:ext cx="918814" cy="1478227"/>
            </a:xfrm>
            <a:prstGeom prst="rect">
              <a:avLst/>
            </a:prstGeom>
          </p:spPr>
        </p:pic>
      </p:gr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9567" y="1744684"/>
            <a:ext cx="530168" cy="717236"/>
          </a:xfrm>
          <a:prstGeom prst="rect">
            <a:avLst/>
          </a:prstGeom>
        </p:spPr>
      </p:pic>
      <p:grpSp>
        <p:nvGrpSpPr>
          <p:cNvPr id="50" name="Group 49"/>
          <p:cNvGrpSpPr/>
          <p:nvPr/>
        </p:nvGrpSpPr>
        <p:grpSpPr>
          <a:xfrm>
            <a:off x="4478524" y="1288195"/>
            <a:ext cx="950163" cy="1806647"/>
            <a:chOff x="4626550" y="1367231"/>
            <a:chExt cx="950163" cy="1806647"/>
          </a:xfrm>
        </p:grpSpPr>
        <p:pic>
          <p:nvPicPr>
            <p:cNvPr id="45" name="Picture 4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 b="100000" l="2987" r="95022"/>
                      </a14:imgEffect>
                    </a14:imgLayer>
                  </a14:imgProps>
                </a:ext>
                <a:ext uri="{28A0092B-C50C-407E-A947-70E740481C1C}">
                  <a14:useLocalDpi xmlns:a14="http://schemas.microsoft.com/office/drawing/2010/main" val="0"/>
                </a:ext>
              </a:extLst>
            </a:blip>
            <a:srcRect l="16074" r="31334"/>
            <a:stretch/>
          </p:blipFill>
          <p:spPr>
            <a:xfrm>
              <a:off x="4626550" y="1367231"/>
              <a:ext cx="950163" cy="1806647"/>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168955">
              <a:off x="5063878" y="2287804"/>
              <a:ext cx="325542" cy="568360"/>
            </a:xfrm>
            <a:prstGeom prst="rect">
              <a:avLst/>
            </a:prstGeom>
          </p:spPr>
        </p:pic>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01868" y="2392702"/>
              <a:ext cx="283557" cy="383609"/>
            </a:xfrm>
            <a:prstGeom prst="rect">
              <a:avLst/>
            </a:prstGeom>
          </p:spPr>
        </p:pic>
      </p:grpSp>
      <p:sp>
        <p:nvSpPr>
          <p:cNvPr id="2" name="Rounded Rectangle 1">
            <a:hlinkClick r:id="rId12" action="ppaction://hlinksldjump"/>
          </p:cNvPr>
          <p:cNvSpPr/>
          <p:nvPr/>
        </p:nvSpPr>
        <p:spPr>
          <a:xfrm>
            <a:off x="676347" y="5734355"/>
            <a:ext cx="1711326" cy="575006"/>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FF"/>
                </a:solidFill>
              </a:rPr>
              <a:t>Trang trí bảng</a:t>
            </a:r>
            <a:endParaRPr lang="en-US" sz="2000">
              <a:solidFill>
                <a:srgbClr val="0000FF"/>
              </a:solidFill>
            </a:endParaRPr>
          </a:p>
        </p:txBody>
      </p:sp>
      <p:sp>
        <p:nvSpPr>
          <p:cNvPr id="29" name="Rounded Rectangle 28">
            <a:hlinkClick r:id="rId13" action="ppaction://hlinksldjump"/>
          </p:cNvPr>
          <p:cNvSpPr/>
          <p:nvPr/>
        </p:nvSpPr>
        <p:spPr>
          <a:xfrm>
            <a:off x="2943252" y="5731333"/>
            <a:ext cx="1711326" cy="575006"/>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FF"/>
                </a:solidFill>
              </a:rPr>
              <a:t>Treo cờ</a:t>
            </a:r>
            <a:endParaRPr lang="en-US" sz="2000">
              <a:solidFill>
                <a:srgbClr val="0000FF"/>
              </a:solidFill>
            </a:endParaRPr>
          </a:p>
        </p:txBody>
      </p:sp>
      <p:sp>
        <p:nvSpPr>
          <p:cNvPr id="30" name="Rounded Rectangle 29">
            <a:hlinkClick r:id="rId14" action="ppaction://hlinksldjump"/>
          </p:cNvPr>
          <p:cNvSpPr/>
          <p:nvPr/>
        </p:nvSpPr>
        <p:spPr>
          <a:xfrm>
            <a:off x="5064053" y="5734355"/>
            <a:ext cx="1711326" cy="575006"/>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FF"/>
                </a:solidFill>
              </a:rPr>
              <a:t>Treo bóng</a:t>
            </a:r>
            <a:endParaRPr lang="en-US" sz="2000">
              <a:solidFill>
                <a:srgbClr val="0000FF"/>
              </a:solidFill>
            </a:endParaRPr>
          </a:p>
        </p:txBody>
      </p:sp>
      <p:sp>
        <p:nvSpPr>
          <p:cNvPr id="39" name="Rounded Rectangle 38">
            <a:hlinkClick r:id="rId15" action="ppaction://hlinksldjump"/>
          </p:cNvPr>
          <p:cNvSpPr/>
          <p:nvPr/>
        </p:nvSpPr>
        <p:spPr>
          <a:xfrm>
            <a:off x="7284380" y="5731333"/>
            <a:ext cx="1711326" cy="575006"/>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FF"/>
                </a:solidFill>
              </a:rPr>
              <a:t>Thiệp </a:t>
            </a:r>
          </a:p>
          <a:p>
            <a:pPr algn="ctr"/>
            <a:r>
              <a:rPr lang="en-US" sz="2000" smtClean="0">
                <a:solidFill>
                  <a:srgbClr val="0000FF"/>
                </a:solidFill>
              </a:rPr>
              <a:t>chúc mừng</a:t>
            </a:r>
            <a:endParaRPr lang="en-US" sz="2000">
              <a:solidFill>
                <a:srgbClr val="0000FF"/>
              </a:solidFill>
            </a:endParaRPr>
          </a:p>
        </p:txBody>
      </p:sp>
      <p:sp>
        <p:nvSpPr>
          <p:cNvPr id="40" name="Rounded Rectangle 39">
            <a:hlinkClick r:id="rId16" action="ppaction://hlinksldjump"/>
          </p:cNvPr>
          <p:cNvSpPr/>
          <p:nvPr/>
        </p:nvSpPr>
        <p:spPr>
          <a:xfrm>
            <a:off x="9545347" y="5731333"/>
            <a:ext cx="1711326" cy="575006"/>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FF"/>
                </a:solidFill>
              </a:rPr>
              <a:t>Chuẩn bị</a:t>
            </a:r>
          </a:p>
          <a:p>
            <a:pPr algn="ctr"/>
            <a:r>
              <a:rPr lang="en-US" sz="2000" smtClean="0">
                <a:solidFill>
                  <a:srgbClr val="0000FF"/>
                </a:solidFill>
              </a:rPr>
              <a:t>hoa</a:t>
            </a:r>
            <a:endParaRPr lang="en-US" sz="2000">
              <a:solidFill>
                <a:srgbClr val="0000FF"/>
              </a:solidFill>
            </a:endParaRPr>
          </a:p>
        </p:txBody>
      </p:sp>
      <p:sp>
        <p:nvSpPr>
          <p:cNvPr id="41" name="Rounded Rectangle 40"/>
          <p:cNvSpPr/>
          <p:nvPr/>
        </p:nvSpPr>
        <p:spPr>
          <a:xfrm>
            <a:off x="11089005" y="10272"/>
            <a:ext cx="1100011" cy="539078"/>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FF"/>
                </a:solidFill>
              </a:rPr>
              <a:t>Cô đến</a:t>
            </a:r>
            <a:endParaRPr lang="en-US" sz="2000">
              <a:solidFill>
                <a:srgbClr val="0000FF"/>
              </a:solidFill>
            </a:endParaRPr>
          </a:p>
        </p:txBody>
      </p:sp>
      <p:sp>
        <p:nvSpPr>
          <p:cNvPr id="8" name="Rounded Rectangular Callout 7"/>
          <p:cNvSpPr/>
          <p:nvPr/>
        </p:nvSpPr>
        <p:spPr>
          <a:xfrm>
            <a:off x="110518" y="1665299"/>
            <a:ext cx="3459480" cy="1976145"/>
          </a:xfrm>
          <a:prstGeom prst="wedgeRoundRectCallout">
            <a:avLst>
              <a:gd name="adj1" fmla="val 90464"/>
              <a:gd name="adj2" fmla="val 3730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FF"/>
                </a:solidFill>
                <a:latin typeface="Times New Roman" panose="02020603050405020304" pitchFamily="18" charset="0"/>
                <a:cs typeface="Times New Roman" panose="02020603050405020304" pitchFamily="18" charset="0"/>
              </a:rPr>
              <a:t>Một bạn học sinh đại diện lớp đứng lên có lời muốn nói với cô!</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 name="Left Arrow 2">
            <a:hlinkClick r:id="rId17" action="ppaction://hlinksldjump"/>
          </p:cNvPr>
          <p:cNvSpPr/>
          <p:nvPr/>
        </p:nvSpPr>
        <p:spPr>
          <a:xfrm>
            <a:off x="82698" y="17488"/>
            <a:ext cx="782515" cy="601355"/>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Rectangle 3"/>
          <p:cNvSpPr/>
          <p:nvPr/>
        </p:nvSpPr>
        <p:spPr>
          <a:xfrm>
            <a:off x="-1008834" y="-164887"/>
            <a:ext cx="872993" cy="3693319"/>
          </a:xfrm>
          <a:prstGeom prst="rect">
            <a:avLst/>
          </a:prstGeom>
        </p:spPr>
        <p:txBody>
          <a:bodyPr wrap="square">
            <a:spAutoFit/>
          </a:bodyPr>
          <a:lstStyle/>
          <a:p>
            <a:pPr algn="ctr"/>
            <a:r>
              <a:rPr lang="en-US" smtClean="0">
                <a:solidFill>
                  <a:srgbClr val="0000FF"/>
                </a:solidFill>
                <a:latin typeface="Times New Roman" panose="02020603050405020304" pitchFamily="18" charset="0"/>
                <a:cs typeface="Times New Roman" panose="02020603050405020304" pitchFamily="18" charset="0"/>
              </a:rPr>
              <a:t>Bấm vào mũi tên vàng để thoát khỏi trò chơi sau khi chơi xong</a:t>
            </a:r>
            <a:endParaRPr lang="en-US">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6251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ntr" presetSubtype="0" fill="hold" nodeType="withEffect">
                                  <p:stCondLst>
                                    <p:cond delay="5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par>
                                <p:cTn id="20" presetID="10" presetClass="entr" presetSubtype="0" fill="hold"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5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0"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par>
                                <p:cTn id="35" presetID="10" presetClass="entr" presetSubtype="0" fill="hold" nodeType="withEffect">
                                  <p:stCondLst>
                                    <p:cond delay="5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par>
                                <p:cTn id="44" presetID="10" presetClass="entr" presetSubtype="0" fill="hold" nodeType="withEffect">
                                  <p:stCondLst>
                                    <p:cond delay="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par>
                                <p:cTn id="53" presetID="10" presetClass="entr" presetSubtype="0" fill="hold" nodeType="withEffect">
                                  <p:stCondLst>
                                    <p:cond delay="50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 presetClass="exit" presetSubtype="0" fill="hold" nodeType="withEffect">
                                  <p:stCondLst>
                                    <p:cond delay="0"/>
                                  </p:stCondLst>
                                  <p:childTnLst>
                                    <p:set>
                                      <p:cBhvr>
                                        <p:cTn id="66" dur="1" fill="hold">
                                          <p:stCondLst>
                                            <p:cond delay="0"/>
                                          </p:stCondLst>
                                        </p:cTn>
                                        <p:tgtEl>
                                          <p:spTgt spid="44"/>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6" grpId="0"/>
      <p:bldP spid="2" grpId="0" animBg="1"/>
      <p:bldP spid="29" grpId="0" animBg="1"/>
      <p:bldP spid="30" grpId="0" animBg="1"/>
      <p:bldP spid="39" grpId="0" animBg="1"/>
      <p:bldP spid="40"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Hexagon 20"/>
          <p:cNvSpPr/>
          <p:nvPr/>
        </p:nvSpPr>
        <p:spPr>
          <a:xfrm>
            <a:off x="768530" y="344414"/>
            <a:ext cx="10363200" cy="2616590"/>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Times New Roman" panose="02020603050405020304" pitchFamily="18" charset="0"/>
                <a:cs typeface="Times New Roman" panose="02020603050405020304" pitchFamily="18" charset="0"/>
              </a:rPr>
              <a:t>Chọn câu </a:t>
            </a:r>
            <a:r>
              <a:rPr lang="en-US" sz="3600" b="1" dirty="0" smtClean="0">
                <a:solidFill>
                  <a:schemeClr val="tx1"/>
                </a:solidFill>
                <a:latin typeface="Times New Roman" panose="02020603050405020304" pitchFamily="18" charset="0"/>
                <a:cs typeface="Times New Roman" panose="02020603050405020304" pitchFamily="18" charset="0"/>
              </a:rPr>
              <a:t>đúng</a:t>
            </a:r>
            <a:r>
              <a:rPr lang="en-US" sz="3600" dirty="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2" name="Hexagon 21"/>
          <p:cNvSpPr/>
          <p:nvPr/>
        </p:nvSpPr>
        <p:spPr>
          <a:xfrm>
            <a:off x="679270" y="3235570"/>
            <a:ext cx="5212080" cy="1393579"/>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A. </a:t>
            </a:r>
            <a:r>
              <a:rPr lang="en-US" sz="2000" dirty="0">
                <a:latin typeface="Arial" panose="020B0604020202020204" pitchFamily="34" charset="0"/>
                <a:ea typeface="Arial" panose="020B0604020202020204" pitchFamily="34" charset="0"/>
                <a:cs typeface="Arial" panose="020B0604020202020204" pitchFamily="34" charset="0"/>
              </a:rPr>
              <a:t>(A - B)</a:t>
            </a:r>
            <a:r>
              <a:rPr lang="en-US" sz="2000" baseline="30000" dirty="0">
                <a:latin typeface="Arial" panose="020B0604020202020204" pitchFamily="34" charset="0"/>
                <a:ea typeface="Arial" panose="020B0604020202020204" pitchFamily="34" charset="0"/>
                <a:cs typeface="Arial" panose="020B0604020202020204" pitchFamily="34" charset="0"/>
              </a:rPr>
              <a:t>3</a:t>
            </a:r>
            <a:r>
              <a:rPr lang="en-US" sz="2000" dirty="0">
                <a:latin typeface="Arial" panose="020B0604020202020204" pitchFamily="34" charset="0"/>
                <a:ea typeface="Arial" panose="020B0604020202020204" pitchFamily="34" charset="0"/>
                <a:cs typeface="Arial" panose="020B0604020202020204" pitchFamily="34" charset="0"/>
              </a:rPr>
              <a:t> = A</a:t>
            </a:r>
            <a:r>
              <a:rPr lang="en-US" sz="2000" baseline="30000" dirty="0">
                <a:latin typeface="Arial" panose="020B0604020202020204" pitchFamily="34" charset="0"/>
                <a:ea typeface="Arial" panose="020B0604020202020204" pitchFamily="34" charset="0"/>
                <a:cs typeface="Arial" panose="020B0604020202020204" pitchFamily="34" charset="0"/>
              </a:rPr>
              <a:t>3</a:t>
            </a:r>
            <a:r>
              <a:rPr lang="en-US" sz="2000" dirty="0">
                <a:latin typeface="Arial" panose="020B0604020202020204" pitchFamily="34" charset="0"/>
                <a:ea typeface="Arial" panose="020B0604020202020204" pitchFamily="34" charset="0"/>
                <a:cs typeface="Arial" panose="020B0604020202020204" pitchFamily="34" charset="0"/>
              </a:rPr>
              <a:t> - 3A</a:t>
            </a:r>
            <a:r>
              <a:rPr lang="en-US" sz="2000" baseline="30000" dirty="0">
                <a:latin typeface="Arial" panose="020B0604020202020204" pitchFamily="34" charset="0"/>
                <a:ea typeface="Arial" panose="020B0604020202020204" pitchFamily="34" charset="0"/>
                <a:cs typeface="Arial" panose="020B0604020202020204" pitchFamily="34" charset="0"/>
              </a:rPr>
              <a:t>2</a:t>
            </a:r>
            <a:r>
              <a:rPr lang="en-US" sz="2000" dirty="0">
                <a:latin typeface="Arial" panose="020B0604020202020204" pitchFamily="34" charset="0"/>
                <a:ea typeface="Arial" panose="020B0604020202020204" pitchFamily="34" charset="0"/>
                <a:cs typeface="Arial" panose="020B0604020202020204" pitchFamily="34" charset="0"/>
              </a:rPr>
              <a:t>B - 3AB</a:t>
            </a:r>
            <a:r>
              <a:rPr lang="en-US" sz="2000" baseline="30000" dirty="0">
                <a:latin typeface="Arial" panose="020B0604020202020204" pitchFamily="34" charset="0"/>
                <a:ea typeface="Arial" panose="020B0604020202020204" pitchFamily="34" charset="0"/>
                <a:cs typeface="Arial" panose="020B0604020202020204" pitchFamily="34" charset="0"/>
              </a:rPr>
              <a:t>2</a:t>
            </a:r>
            <a:r>
              <a:rPr lang="en-US" sz="2000" dirty="0">
                <a:latin typeface="Arial" panose="020B0604020202020204" pitchFamily="34" charset="0"/>
                <a:ea typeface="Arial" panose="020B0604020202020204" pitchFamily="34" charset="0"/>
                <a:cs typeface="Arial" panose="020B0604020202020204" pitchFamily="34" charset="0"/>
              </a:rPr>
              <a:t> - B</a:t>
            </a:r>
            <a:r>
              <a:rPr lang="en-US" sz="2000" baseline="30000" dirty="0">
                <a:latin typeface="Arial" panose="020B0604020202020204" pitchFamily="34" charset="0"/>
                <a:ea typeface="Arial" panose="020B0604020202020204" pitchFamily="34" charset="0"/>
                <a:cs typeface="Arial" panose="020B0604020202020204" pitchFamily="34" charset="0"/>
              </a:rPr>
              <a:t>3</a:t>
            </a:r>
            <a:endParaRPr lang="en-US" sz="2000" dirty="0">
              <a:latin typeface="Arial" panose="020B0604020202020204" pitchFamily="34" charset="0"/>
              <a:ea typeface="Arial" panose="020B0604020202020204" pitchFamily="34" charset="0"/>
              <a:cs typeface="Arial" panose="020B0604020202020204" pitchFamily="34" charset="0"/>
            </a:endParaRPr>
          </a:p>
          <a:p>
            <a:pPr algn="ctr"/>
            <a:endParaRPr lang="en-US" sz="2000" b="1" dirty="0">
              <a:solidFill>
                <a:srgbClr val="FFFF00"/>
              </a:solidFill>
            </a:endParaRPr>
          </a:p>
        </p:txBody>
      </p:sp>
      <p:sp>
        <p:nvSpPr>
          <p:cNvPr id="23" name="Hexagon 22"/>
          <p:cNvSpPr/>
          <p:nvPr/>
        </p:nvSpPr>
        <p:spPr>
          <a:xfrm>
            <a:off x="6264596" y="3235571"/>
            <a:ext cx="4486136" cy="1393578"/>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B. </a:t>
            </a:r>
            <a:r>
              <a:rPr lang="en-US" sz="2000" dirty="0">
                <a:latin typeface="Arial" panose="020B0604020202020204" pitchFamily="34" charset="0"/>
                <a:ea typeface="Arial" panose="020B0604020202020204" pitchFamily="34" charset="0"/>
                <a:cs typeface="Arial" panose="020B0604020202020204" pitchFamily="34" charset="0"/>
              </a:rPr>
              <a:t>(A + B)</a:t>
            </a:r>
            <a:r>
              <a:rPr lang="en-US" sz="2000" baseline="30000" dirty="0">
                <a:latin typeface="Arial" panose="020B0604020202020204" pitchFamily="34" charset="0"/>
                <a:ea typeface="Arial" panose="020B0604020202020204" pitchFamily="34" charset="0"/>
                <a:cs typeface="Arial" panose="020B0604020202020204" pitchFamily="34" charset="0"/>
              </a:rPr>
              <a:t>3</a:t>
            </a:r>
            <a:r>
              <a:rPr lang="en-US" sz="2000" dirty="0">
                <a:latin typeface="Arial" panose="020B0604020202020204" pitchFamily="34" charset="0"/>
                <a:ea typeface="Arial" panose="020B0604020202020204" pitchFamily="34" charset="0"/>
                <a:cs typeface="Arial" panose="020B0604020202020204" pitchFamily="34" charset="0"/>
              </a:rPr>
              <a:t> = A</a:t>
            </a:r>
            <a:r>
              <a:rPr lang="en-US" sz="2000" baseline="30000" dirty="0">
                <a:latin typeface="Arial" panose="020B0604020202020204" pitchFamily="34" charset="0"/>
                <a:ea typeface="Arial" panose="020B0604020202020204" pitchFamily="34" charset="0"/>
                <a:cs typeface="Arial" panose="020B0604020202020204" pitchFamily="34" charset="0"/>
              </a:rPr>
              <a:t>3</a:t>
            </a:r>
            <a:r>
              <a:rPr lang="en-US" sz="2000" dirty="0">
                <a:latin typeface="Arial" panose="020B0604020202020204" pitchFamily="34" charset="0"/>
                <a:ea typeface="Arial" panose="020B0604020202020204" pitchFamily="34" charset="0"/>
                <a:cs typeface="Arial" panose="020B0604020202020204" pitchFamily="34" charset="0"/>
              </a:rPr>
              <a:t> + B</a:t>
            </a:r>
            <a:r>
              <a:rPr lang="en-US" sz="2000" baseline="30000" dirty="0">
                <a:latin typeface="Arial" panose="020B0604020202020204" pitchFamily="34" charset="0"/>
                <a:ea typeface="Arial" panose="020B0604020202020204" pitchFamily="34" charset="0"/>
                <a:cs typeface="Arial" panose="020B0604020202020204" pitchFamily="34" charset="0"/>
              </a:rPr>
              <a:t>3</a:t>
            </a:r>
            <a:r>
              <a:rPr lang="en-US" sz="2000" dirty="0">
                <a:latin typeface="Arial" panose="020B0604020202020204" pitchFamily="34" charset="0"/>
                <a:ea typeface="Arial" panose="020B0604020202020204" pitchFamily="34" charset="0"/>
                <a:cs typeface="Arial" panose="020B0604020202020204" pitchFamily="34" charset="0"/>
              </a:rPr>
              <a:t> </a:t>
            </a:r>
            <a:endParaRPr lang="en-US" sz="2000" b="1" dirty="0">
              <a:solidFill>
                <a:srgbClr val="FFFF00"/>
              </a:solidFill>
            </a:endParaRPr>
          </a:p>
        </p:txBody>
      </p:sp>
      <p:sp>
        <p:nvSpPr>
          <p:cNvPr id="24" name="Hexagon 23"/>
          <p:cNvSpPr/>
          <p:nvPr/>
        </p:nvSpPr>
        <p:spPr>
          <a:xfrm>
            <a:off x="679269" y="4938639"/>
            <a:ext cx="5270861" cy="1272634"/>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spcAft>
                <a:spcPts val="0"/>
              </a:spcAft>
            </a:pPr>
            <a:r>
              <a:rPr lang="vi-VN" sz="2000" b="1" dirty="0" smtClean="0">
                <a:solidFill>
                  <a:srgbClr val="FFFF00"/>
                </a:solidFill>
              </a:rPr>
              <a:t>C. </a:t>
            </a:r>
            <a:r>
              <a:rPr lang="en-US" sz="2000" dirty="0">
                <a:latin typeface="Arial" panose="020B0604020202020204" pitchFamily="34" charset="0"/>
                <a:ea typeface="Arial" panose="020B0604020202020204" pitchFamily="34" charset="0"/>
                <a:cs typeface="Arial" panose="020B0604020202020204" pitchFamily="34" charset="0"/>
              </a:rPr>
              <a:t>(A + B)</a:t>
            </a:r>
            <a:r>
              <a:rPr lang="en-US" sz="2000" baseline="30000" dirty="0">
                <a:latin typeface="Arial" panose="020B0604020202020204" pitchFamily="34" charset="0"/>
                <a:ea typeface="Arial" panose="020B0604020202020204" pitchFamily="34" charset="0"/>
                <a:cs typeface="Arial" panose="020B0604020202020204" pitchFamily="34" charset="0"/>
              </a:rPr>
              <a:t>3</a:t>
            </a:r>
            <a:r>
              <a:rPr lang="en-US" sz="2000" dirty="0">
                <a:latin typeface="Arial" panose="020B0604020202020204" pitchFamily="34" charset="0"/>
                <a:ea typeface="Arial" panose="020B0604020202020204" pitchFamily="34" charset="0"/>
                <a:cs typeface="Arial" panose="020B0604020202020204" pitchFamily="34" charset="0"/>
              </a:rPr>
              <a:t> = A</a:t>
            </a:r>
            <a:r>
              <a:rPr lang="en-US" sz="2000" baseline="30000" dirty="0">
                <a:latin typeface="Arial" panose="020B0604020202020204" pitchFamily="34" charset="0"/>
                <a:ea typeface="Arial" panose="020B0604020202020204" pitchFamily="34" charset="0"/>
                <a:cs typeface="Arial" panose="020B0604020202020204" pitchFamily="34" charset="0"/>
              </a:rPr>
              <a:t>3</a:t>
            </a:r>
            <a:r>
              <a:rPr lang="en-US" sz="2000" dirty="0">
                <a:latin typeface="Arial" panose="020B0604020202020204" pitchFamily="34" charset="0"/>
                <a:ea typeface="Arial" panose="020B0604020202020204" pitchFamily="34" charset="0"/>
                <a:cs typeface="Arial" panose="020B0604020202020204" pitchFamily="34" charset="0"/>
              </a:rPr>
              <a:t> </a:t>
            </a:r>
            <a:r>
              <a:rPr lang="en-US" sz="2000" dirty="0" smtClean="0">
                <a:latin typeface="Arial" panose="020B0604020202020204" pitchFamily="34" charset="0"/>
                <a:ea typeface="Arial" panose="020B0604020202020204" pitchFamily="34" charset="0"/>
                <a:cs typeface="Arial" panose="020B0604020202020204" pitchFamily="34" charset="0"/>
              </a:rPr>
              <a:t>- </a:t>
            </a:r>
            <a:r>
              <a:rPr lang="en-US" sz="2000" dirty="0">
                <a:latin typeface="Arial" panose="020B0604020202020204" pitchFamily="34" charset="0"/>
                <a:ea typeface="Arial" panose="020B0604020202020204" pitchFamily="34" charset="0"/>
                <a:cs typeface="Arial" panose="020B0604020202020204" pitchFamily="34" charset="0"/>
              </a:rPr>
              <a:t>3A</a:t>
            </a:r>
            <a:r>
              <a:rPr lang="en-US" sz="2000" baseline="30000" dirty="0">
                <a:latin typeface="Arial" panose="020B0604020202020204" pitchFamily="34" charset="0"/>
                <a:ea typeface="Arial" panose="020B0604020202020204" pitchFamily="34" charset="0"/>
                <a:cs typeface="Arial" panose="020B0604020202020204" pitchFamily="34" charset="0"/>
              </a:rPr>
              <a:t>2</a:t>
            </a:r>
            <a:r>
              <a:rPr lang="en-US" sz="2000" dirty="0">
                <a:latin typeface="Arial" panose="020B0604020202020204" pitchFamily="34" charset="0"/>
                <a:ea typeface="Arial" panose="020B0604020202020204" pitchFamily="34" charset="0"/>
                <a:cs typeface="Arial" panose="020B0604020202020204" pitchFamily="34" charset="0"/>
              </a:rPr>
              <a:t>B + 3AB</a:t>
            </a:r>
            <a:r>
              <a:rPr lang="en-US" sz="2000" baseline="30000" dirty="0">
                <a:latin typeface="Arial" panose="020B0604020202020204" pitchFamily="34" charset="0"/>
                <a:ea typeface="Arial" panose="020B0604020202020204" pitchFamily="34" charset="0"/>
                <a:cs typeface="Arial" panose="020B0604020202020204" pitchFamily="34" charset="0"/>
              </a:rPr>
              <a:t>2</a:t>
            </a:r>
            <a:r>
              <a:rPr lang="en-US" sz="2000" dirty="0">
                <a:latin typeface="Arial" panose="020B0604020202020204" pitchFamily="34" charset="0"/>
                <a:ea typeface="Arial" panose="020B0604020202020204" pitchFamily="34" charset="0"/>
                <a:cs typeface="Arial" panose="020B0604020202020204" pitchFamily="34" charset="0"/>
              </a:rPr>
              <a:t> </a:t>
            </a:r>
            <a:r>
              <a:rPr lang="en-US" sz="2000" dirty="0" smtClean="0">
                <a:latin typeface="Arial" panose="020B0604020202020204" pitchFamily="34" charset="0"/>
                <a:ea typeface="Arial" panose="020B0604020202020204" pitchFamily="34" charset="0"/>
                <a:cs typeface="Arial" panose="020B0604020202020204" pitchFamily="34" charset="0"/>
              </a:rPr>
              <a:t>- </a:t>
            </a:r>
            <a:r>
              <a:rPr lang="en-US" sz="2000" dirty="0">
                <a:latin typeface="Arial" panose="020B0604020202020204" pitchFamily="34" charset="0"/>
                <a:ea typeface="Arial" panose="020B0604020202020204" pitchFamily="34" charset="0"/>
                <a:cs typeface="Arial" panose="020B0604020202020204" pitchFamily="34" charset="0"/>
              </a:rPr>
              <a:t>B</a:t>
            </a:r>
            <a:r>
              <a:rPr lang="en-US" sz="2000" baseline="30000" dirty="0">
                <a:latin typeface="Arial" panose="020B0604020202020204" pitchFamily="34" charset="0"/>
                <a:ea typeface="Arial" panose="020B0604020202020204" pitchFamily="34" charset="0"/>
                <a:cs typeface="Arial" panose="020B0604020202020204" pitchFamily="34" charset="0"/>
              </a:rPr>
              <a:t>3</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25" name="Hexagon 24"/>
          <p:cNvSpPr/>
          <p:nvPr/>
        </p:nvSpPr>
        <p:spPr>
          <a:xfrm>
            <a:off x="6264595" y="4938639"/>
            <a:ext cx="4512261" cy="1247086"/>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spcAft>
                <a:spcPts val="0"/>
              </a:spcAft>
            </a:pPr>
            <a:r>
              <a:rPr lang="vi-VN" sz="2000" b="1" dirty="0" smtClean="0">
                <a:solidFill>
                  <a:srgbClr val="FFFF00"/>
                </a:solidFill>
              </a:rPr>
              <a:t>D. </a:t>
            </a:r>
            <a:r>
              <a:rPr lang="en-US" sz="2000" dirty="0">
                <a:latin typeface="Arial" panose="020B0604020202020204" pitchFamily="34" charset="0"/>
                <a:ea typeface="Arial" panose="020B0604020202020204" pitchFamily="34" charset="0"/>
                <a:cs typeface="Arial" panose="020B0604020202020204" pitchFamily="34" charset="0"/>
              </a:rPr>
              <a:t>(A - B)</a:t>
            </a:r>
            <a:r>
              <a:rPr lang="en-US" sz="2000" baseline="30000" dirty="0">
                <a:latin typeface="Arial" panose="020B0604020202020204" pitchFamily="34" charset="0"/>
                <a:ea typeface="Arial" panose="020B0604020202020204" pitchFamily="34" charset="0"/>
                <a:cs typeface="Arial" panose="020B0604020202020204" pitchFamily="34" charset="0"/>
              </a:rPr>
              <a:t>3</a:t>
            </a:r>
            <a:r>
              <a:rPr lang="en-US" sz="2000" dirty="0">
                <a:latin typeface="Arial" panose="020B0604020202020204" pitchFamily="34" charset="0"/>
                <a:ea typeface="Arial" panose="020B0604020202020204" pitchFamily="34" charset="0"/>
                <a:cs typeface="Arial" panose="020B0604020202020204" pitchFamily="34" charset="0"/>
              </a:rPr>
              <a:t> = A</a:t>
            </a:r>
            <a:r>
              <a:rPr lang="en-US" sz="2000" baseline="30000" dirty="0">
                <a:latin typeface="Arial" panose="020B0604020202020204" pitchFamily="34" charset="0"/>
                <a:ea typeface="Arial" panose="020B0604020202020204" pitchFamily="34" charset="0"/>
                <a:cs typeface="Arial" panose="020B0604020202020204" pitchFamily="34" charset="0"/>
              </a:rPr>
              <a:t>3</a:t>
            </a:r>
            <a:r>
              <a:rPr lang="en-US" sz="2000" dirty="0">
                <a:latin typeface="Arial" panose="020B0604020202020204" pitchFamily="34" charset="0"/>
                <a:ea typeface="Arial" panose="020B0604020202020204" pitchFamily="34" charset="0"/>
                <a:cs typeface="Arial" panose="020B0604020202020204" pitchFamily="34" charset="0"/>
              </a:rPr>
              <a:t> - B</a:t>
            </a:r>
            <a:r>
              <a:rPr lang="en-US" sz="2000" baseline="30000" dirty="0">
                <a:latin typeface="Arial" panose="020B0604020202020204" pitchFamily="34" charset="0"/>
                <a:ea typeface="Arial" panose="020B0604020202020204" pitchFamily="34" charset="0"/>
                <a:cs typeface="Arial" panose="020B0604020202020204" pitchFamily="34" charset="0"/>
              </a:rPr>
              <a:t>3</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29" name="Pentagon 28"/>
          <p:cNvSpPr/>
          <p:nvPr/>
        </p:nvSpPr>
        <p:spPr>
          <a:xfrm>
            <a:off x="-1858162" y="5906908"/>
            <a:ext cx="1664198" cy="74432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rPr>
              <a:t>C đúng</a:t>
            </a:r>
            <a:endParaRPr lang="en-US" sz="2800">
              <a:solidFill>
                <a:srgbClr val="FF0000"/>
              </a:solidFill>
            </a:endParaRPr>
          </a:p>
        </p:txBody>
      </p:sp>
      <p:sp>
        <p:nvSpPr>
          <p:cNvPr id="30" name="Pentagon 29">
            <a:hlinkClick r:id="rId6" action="ppaction://hlinksldjump"/>
          </p:cNvPr>
          <p:cNvSpPr/>
          <p:nvPr/>
        </p:nvSpPr>
        <p:spPr>
          <a:xfrm>
            <a:off x="10486201" y="5839112"/>
            <a:ext cx="1582797" cy="74432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4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1" nodeType="clickEffect">
                                  <p:stCondLst>
                                    <p:cond delay="0"/>
                                  </p:stCondLst>
                                  <p:childTnLst>
                                    <p:animClr clrSpc="rgb" dir="cw">
                                      <p:cBhvr override="childStyle">
                                        <p:cTn id="34" dur="500" fill="hold"/>
                                        <p:tgtEl>
                                          <p:spTgt spid="22"/>
                                        </p:tgtEl>
                                        <p:attrNameLst>
                                          <p:attrName>style.color</p:attrName>
                                        </p:attrNameLst>
                                      </p:cBhvr>
                                      <p:to>
                                        <a:schemeClr val="accent2"/>
                                      </p:to>
                                    </p:animClr>
                                    <p:animClr clrSpc="rgb" dir="cw">
                                      <p:cBhvr>
                                        <p:cTn id="35" dur="500" fill="hold"/>
                                        <p:tgtEl>
                                          <p:spTgt spid="22"/>
                                        </p:tgtEl>
                                        <p:attrNameLst>
                                          <p:attrName>fillcolor</p:attrName>
                                        </p:attrNameLst>
                                      </p:cBhvr>
                                      <p:to>
                                        <a:schemeClr val="accent2"/>
                                      </p:to>
                                    </p:animClr>
                                    <p:set>
                                      <p:cBhvr>
                                        <p:cTn id="36" dur="500" fill="hold"/>
                                        <p:tgtEl>
                                          <p:spTgt spid="22"/>
                                        </p:tgtEl>
                                        <p:attrNameLst>
                                          <p:attrName>fill.type</p:attrName>
                                        </p:attrNameLst>
                                      </p:cBhvr>
                                      <p:to>
                                        <p:strVal val="solid"/>
                                      </p:to>
                                    </p:set>
                                    <p:set>
                                      <p:cBhvr>
                                        <p:cTn id="37" dur="500" fill="hold"/>
                                        <p:tgtEl>
                                          <p:spTgt spid="2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1" nodeType="clickEffect">
                                  <p:stCondLst>
                                    <p:cond delay="0"/>
                                  </p:stCondLst>
                                  <p:childTnLst>
                                    <p:animClr clrSpc="rgb" dir="cw">
                                      <p:cBhvr override="childStyle">
                                        <p:cTn id="42" dur="500" fill="hold"/>
                                        <p:tgtEl>
                                          <p:spTgt spid="23"/>
                                        </p:tgtEl>
                                        <p:attrNameLst>
                                          <p:attrName>style.color</p:attrName>
                                        </p:attrNameLst>
                                      </p:cBhvr>
                                      <p:to>
                                        <a:schemeClr val="accent2"/>
                                      </p:to>
                                    </p:animClr>
                                    <p:animClr clrSpc="rgb" dir="cw">
                                      <p:cBhvr>
                                        <p:cTn id="43" dur="500" fill="hold"/>
                                        <p:tgtEl>
                                          <p:spTgt spid="23"/>
                                        </p:tgtEl>
                                        <p:attrNameLst>
                                          <p:attrName>fillcolor</p:attrName>
                                        </p:attrNameLst>
                                      </p:cBhvr>
                                      <p:to>
                                        <a:schemeClr val="accent2"/>
                                      </p:to>
                                    </p:animClr>
                                    <p:set>
                                      <p:cBhvr>
                                        <p:cTn id="44" dur="500" fill="hold"/>
                                        <p:tgtEl>
                                          <p:spTgt spid="23"/>
                                        </p:tgtEl>
                                        <p:attrNameLst>
                                          <p:attrName>fill.type</p:attrName>
                                        </p:attrNameLst>
                                      </p:cBhvr>
                                      <p:to>
                                        <p:strVal val="solid"/>
                                      </p:to>
                                    </p:set>
                                    <p:set>
                                      <p:cBhvr>
                                        <p:cTn id="45" dur="500" fill="hold"/>
                                        <p:tgtEl>
                                          <p:spTgt spid="2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2" presetID="1" presetClass="exit" presetSubtype="0" fill="hold" grpId="2" nodeType="withEffect">
                                  <p:stCondLst>
                                    <p:cond delay="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23"/>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19" presetClass="emph" presetSubtype="0" fill="hold" grpId="1" nodeType="clickEffect">
                                  <p:stCondLst>
                                    <p:cond delay="0"/>
                                  </p:stCondLst>
                                  <p:childTnLst>
                                    <p:animClr clrSpc="rgb" dir="cw">
                                      <p:cBhvr override="childStyle">
                                        <p:cTn id="62" dur="500" fill="hold"/>
                                        <p:tgtEl>
                                          <p:spTgt spid="25"/>
                                        </p:tgtEl>
                                        <p:attrNameLst>
                                          <p:attrName>style.color</p:attrName>
                                        </p:attrNameLst>
                                      </p:cBhvr>
                                      <p:to>
                                        <a:schemeClr val="accent2"/>
                                      </p:to>
                                    </p:animClr>
                                    <p:animClr clrSpc="rgb" dir="cw">
                                      <p:cBhvr>
                                        <p:cTn id="63" dur="500" fill="hold"/>
                                        <p:tgtEl>
                                          <p:spTgt spid="25"/>
                                        </p:tgtEl>
                                        <p:attrNameLst>
                                          <p:attrName>fillcolor</p:attrName>
                                        </p:attrNameLst>
                                      </p:cBhvr>
                                      <p:to>
                                        <a:schemeClr val="accent2"/>
                                      </p:to>
                                    </p:animClr>
                                    <p:set>
                                      <p:cBhvr>
                                        <p:cTn id="64" dur="500" fill="hold"/>
                                        <p:tgtEl>
                                          <p:spTgt spid="25"/>
                                        </p:tgtEl>
                                        <p:attrNameLst>
                                          <p:attrName>fill.type</p:attrName>
                                        </p:attrNameLst>
                                      </p:cBhvr>
                                      <p:to>
                                        <p:strVal val="solid"/>
                                      </p:to>
                                    </p:set>
                                    <p:set>
                                      <p:cBhvr>
                                        <p:cTn id="65" dur="500" fill="hold"/>
                                        <p:tgtEl>
                                          <p:spTgt spid="2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5"/>
                  </p:tgtEl>
                </p:cond>
              </p:nextCondLst>
            </p:seq>
          </p:childTnLst>
        </p:cTn>
      </p:par>
    </p:tnLst>
    <p:bldLst>
      <p:bldP spid="21" grpId="0" animBg="1"/>
      <p:bldP spid="22" grpId="0" animBg="1"/>
      <p:bldP spid="22" grpId="1" animBg="1"/>
      <p:bldP spid="22" grpId="2" animBg="1"/>
      <p:bldP spid="23" grpId="0" animBg="1"/>
      <p:bldP spid="23" grpId="1" animBg="1"/>
      <p:bldP spid="23" grpId="2" animBg="1"/>
      <p:bldP spid="24" grpId="0" animBg="1"/>
      <p:bldP spid="24" grpId="1" animBg="1"/>
      <p:bldP spid="25" grpId="0" animBg="1"/>
      <p:bldP spid="25" grpId="1" animBg="1"/>
      <p:bldP spid="25"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1" y="-141225"/>
            <a:ext cx="12192000" cy="6858000"/>
          </a:xfrm>
          <a:prstGeom prst="rect">
            <a:avLst/>
          </a:prstGeom>
        </p:spPr>
      </p:pic>
      <mc:AlternateContent xmlns:mc="http://schemas.openxmlformats.org/markup-compatibility/2006" xmlns:a14="http://schemas.microsoft.com/office/drawing/2010/main">
        <mc:Choice Requires="a14">
          <p:sp>
            <p:nvSpPr>
              <p:cNvPr id="4" name="Hexagon 3"/>
              <p:cNvSpPr/>
              <p:nvPr/>
            </p:nvSpPr>
            <p:spPr>
              <a:xfrm>
                <a:off x="914400" y="309491"/>
                <a:ext cx="10363200" cy="2433710"/>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00"/>
                    </a:solidFill>
                    <a:latin typeface="Times New Roman" panose="02020603050405020304" pitchFamily="18" charset="0"/>
                    <a:cs typeface="Times New Roman" panose="02020603050405020304" pitchFamily="18" charset="0"/>
                  </a:rPr>
                  <a:t>Khai triển </a:t>
                </a:r>
                <a14:m>
                  <m:oMath xmlns:m="http://schemas.openxmlformats.org/officeDocument/2006/math">
                    <m:sSup>
                      <m:sSupPr>
                        <m:ctrlPr>
                          <a:rPr lang="en-US" sz="3600" i="1" smtClean="0">
                            <a:solidFill>
                              <a:schemeClr val="tx1"/>
                            </a:solidFill>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dPr>
                          <m:e>
                            <m:r>
                              <a:rPr lang="en-US" sz="3600">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600">
                                <a:solidFill>
                                  <a:schemeClr val="tx1"/>
                                </a:solidFill>
                                <a:latin typeface="Cambria Math" panose="02040503050406030204" pitchFamily="18" charset="0"/>
                                <a:ea typeface="Arial" panose="020B0604020202020204" pitchFamily="34" charset="0"/>
                                <a:cs typeface="Times New Roman" panose="02020603050405020304" pitchFamily="18" charset="0"/>
                              </a:rPr>
                              <m:t>x</m:t>
                            </m:r>
                            <m:r>
                              <a:rPr lang="en-US" sz="36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solidFill>
                                  <a:schemeClr val="tx1"/>
                                </a:solidFill>
                                <a:latin typeface="Cambria Math" panose="02040503050406030204" pitchFamily="18" charset="0"/>
                                <a:ea typeface="Arial" panose="020B0604020202020204" pitchFamily="34" charset="0"/>
                                <a:cs typeface="Times New Roman" panose="02020603050405020304" pitchFamily="18" charset="0"/>
                              </a:rPr>
                              <m:t>y</m:t>
                            </m:r>
                          </m:e>
                        </m:d>
                      </m:e>
                      <m:sup>
                        <m:r>
                          <a:rPr lang="en-US" sz="3600">
                            <a:solidFill>
                              <a:schemeClr val="tx1"/>
                            </a:solidFill>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3600" dirty="0">
                  <a:solidFill>
                    <a:schemeClr val="accent1">
                      <a:lumMod val="50000"/>
                    </a:schemeClr>
                  </a:solidFill>
                  <a:latin typeface="Times New Roman" panose="02020603050405020304" pitchFamily="18" charset="0"/>
                  <a:cs typeface="Times New Roman" panose="02020603050405020304" pitchFamily="18" charset="0"/>
                </a:endParaRPr>
              </a:p>
            </p:txBody>
          </p:sp>
        </mc:Choice>
        <mc:Fallback xmlns="">
          <p:sp>
            <p:nvSpPr>
              <p:cNvPr id="4" name="Hexagon 3"/>
              <p:cNvSpPr>
                <a:spLocks noRot="1" noChangeAspect="1" noMove="1" noResize="1" noEditPoints="1" noAdjustHandles="1" noChangeArrowheads="1" noChangeShapeType="1" noTextEdit="1"/>
              </p:cNvSpPr>
              <p:nvPr/>
            </p:nvSpPr>
            <p:spPr>
              <a:xfrm>
                <a:off x="914400" y="309491"/>
                <a:ext cx="10363200" cy="2433710"/>
              </a:xfrm>
              <a:prstGeom prst="hexagon">
                <a:avLst>
                  <a:gd name="adj" fmla="val 20455"/>
                  <a:gd name="vf" fmla="val 115470"/>
                </a:avLst>
              </a:prstGeom>
              <a:blipFill>
                <a:blip r:embed="rId6"/>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Hexagon 5"/>
              <p:cNvSpPr/>
              <p:nvPr/>
            </p:nvSpPr>
            <p:spPr>
              <a:xfrm>
                <a:off x="726141" y="3287775"/>
                <a:ext cx="4620297" cy="12346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A. </a:t>
                </a:r>
                <a14:m>
                  <m:oMath xmlns:m="http://schemas.openxmlformats.org/officeDocument/2006/math">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8</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24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2400" b="1" dirty="0">
                  <a:solidFill>
                    <a:srgbClr val="FFFF00"/>
                  </a:solidFill>
                </a:endParaRPr>
              </a:p>
            </p:txBody>
          </p:sp>
        </mc:Choice>
        <mc:Fallback>
          <p:sp>
            <p:nvSpPr>
              <p:cNvPr id="6" name="Hexagon 5"/>
              <p:cNvSpPr>
                <a:spLocks noRot="1" noChangeAspect="1" noMove="1" noResize="1" noEditPoints="1" noAdjustHandles="1" noChangeArrowheads="1" noChangeShapeType="1" noTextEdit="1"/>
              </p:cNvSpPr>
              <p:nvPr/>
            </p:nvSpPr>
            <p:spPr>
              <a:xfrm>
                <a:off x="726141" y="3287775"/>
                <a:ext cx="4620297" cy="1234622"/>
              </a:xfrm>
              <a:prstGeom prst="hexagon">
                <a:avLst>
                  <a:gd name="adj" fmla="val 20455"/>
                  <a:gd name="vf" fmla="val 115470"/>
                </a:avLst>
              </a:prstGeom>
              <a:blipFill>
                <a:blip r:embed="rId7"/>
                <a:stretch>
                  <a:fillRect/>
                </a:stretch>
              </a:blipFill>
              <a:ln>
                <a:gradFill>
                  <a:gsLst>
                    <a:gs pos="0">
                      <a:schemeClr val="bg1"/>
                    </a:gs>
                    <a:gs pos="50000">
                      <a:schemeClr val="tx1">
                        <a:lumMod val="50000"/>
                        <a:lumOff val="50000"/>
                      </a:schemeClr>
                    </a:gs>
                    <a:gs pos="100000">
                      <a:schemeClr val="bg1"/>
                    </a:gs>
                  </a:gsLst>
                  <a:lin ang="5400000" scaled="0"/>
                </a:gra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Hexagon 6"/>
              <p:cNvSpPr/>
              <p:nvPr/>
            </p:nvSpPr>
            <p:spPr>
              <a:xfrm>
                <a:off x="726141" y="4988537"/>
                <a:ext cx="4620297" cy="12346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C. </a:t>
                </a:r>
                <a14:m>
                  <m:oMath xmlns:m="http://schemas.openxmlformats.org/officeDocument/2006/math">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8</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12</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4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2400" b="1" dirty="0">
                  <a:solidFill>
                    <a:srgbClr val="FFFF00"/>
                  </a:solidFill>
                </a:endParaRPr>
              </a:p>
            </p:txBody>
          </p:sp>
        </mc:Choice>
        <mc:Fallback>
          <p:sp>
            <p:nvSpPr>
              <p:cNvPr id="7" name="Hexagon 6"/>
              <p:cNvSpPr>
                <a:spLocks noRot="1" noChangeAspect="1" noMove="1" noResize="1" noEditPoints="1" noAdjustHandles="1" noChangeArrowheads="1" noChangeShapeType="1" noTextEdit="1"/>
              </p:cNvSpPr>
              <p:nvPr/>
            </p:nvSpPr>
            <p:spPr>
              <a:xfrm>
                <a:off x="726141" y="4988537"/>
                <a:ext cx="4620297" cy="1234622"/>
              </a:xfrm>
              <a:prstGeom prst="hexagon">
                <a:avLst>
                  <a:gd name="adj" fmla="val 20455"/>
                  <a:gd name="vf" fmla="val 115470"/>
                </a:avLst>
              </a:prstGeom>
              <a:blipFill>
                <a:blip r:embed="rId8"/>
                <a:stretch>
                  <a:fillRect/>
                </a:stretch>
              </a:blipFill>
              <a:ln>
                <a:gradFill>
                  <a:gsLst>
                    <a:gs pos="0">
                      <a:schemeClr val="bg1"/>
                    </a:gs>
                    <a:gs pos="50000">
                      <a:schemeClr val="tx1">
                        <a:lumMod val="50000"/>
                        <a:lumOff val="50000"/>
                      </a:schemeClr>
                    </a:gs>
                    <a:gs pos="100000">
                      <a:schemeClr val="bg1"/>
                    </a:gs>
                  </a:gsLst>
                  <a:lin ang="5400000" scaled="0"/>
                </a:gra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Hexagon 7"/>
              <p:cNvSpPr/>
              <p:nvPr/>
            </p:nvSpPr>
            <p:spPr>
              <a:xfrm>
                <a:off x="5989848" y="3242615"/>
                <a:ext cx="4781246" cy="12346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C000"/>
                    </a:solidFill>
                  </a:rPr>
                  <a:t>B</a:t>
                </a:r>
                <a:r>
                  <a:rPr lang="vi-VN" sz="2400" b="1" dirty="0" smtClean="0">
                    <a:solidFill>
                      <a:srgbClr val="FFC000"/>
                    </a:solidFill>
                  </a:rPr>
                  <a:t>. </a:t>
                </a:r>
                <a14:m>
                  <m:oMath xmlns:m="http://schemas.openxmlformats.org/officeDocument/2006/math">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8</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12</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240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r>
                      <a:rPr lang="en-US" sz="240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2400" b="1" dirty="0">
                  <a:solidFill>
                    <a:schemeClr val="bg1"/>
                  </a:solidFill>
                </a:endParaRPr>
              </a:p>
            </p:txBody>
          </p:sp>
        </mc:Choice>
        <mc:Fallback>
          <p:sp>
            <p:nvSpPr>
              <p:cNvPr id="8" name="Hexagon 7"/>
              <p:cNvSpPr>
                <a:spLocks noRot="1" noChangeAspect="1" noMove="1" noResize="1" noEditPoints="1" noAdjustHandles="1" noChangeArrowheads="1" noChangeShapeType="1" noTextEdit="1"/>
              </p:cNvSpPr>
              <p:nvPr/>
            </p:nvSpPr>
            <p:spPr>
              <a:xfrm>
                <a:off x="5989848" y="3242615"/>
                <a:ext cx="4781246" cy="1234622"/>
              </a:xfrm>
              <a:prstGeom prst="hexagon">
                <a:avLst>
                  <a:gd name="adj" fmla="val 20455"/>
                  <a:gd name="vf" fmla="val 115470"/>
                </a:avLst>
              </a:prstGeom>
              <a:blipFill>
                <a:blip r:embed="rId9"/>
                <a:stretch>
                  <a:fillRect/>
                </a:stretch>
              </a:blipFill>
              <a:ln>
                <a:gradFill>
                  <a:gsLst>
                    <a:gs pos="0">
                      <a:schemeClr val="bg1"/>
                    </a:gs>
                    <a:gs pos="50000">
                      <a:schemeClr val="tx1">
                        <a:lumMod val="50000"/>
                        <a:lumOff val="50000"/>
                      </a:schemeClr>
                    </a:gs>
                    <a:gs pos="100000">
                      <a:schemeClr val="bg1"/>
                    </a:gs>
                  </a:gsLst>
                  <a:lin ang="5400000" scaled="0"/>
                </a:gra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Hexagon 8"/>
              <p:cNvSpPr/>
              <p:nvPr/>
            </p:nvSpPr>
            <p:spPr>
              <a:xfrm>
                <a:off x="5889812" y="4976651"/>
                <a:ext cx="4726023" cy="12346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FF00"/>
                    </a:solidFill>
                  </a:rPr>
                  <a:t>D. </a:t>
                </a:r>
                <a14:m>
                  <m:oMath xmlns:m="http://schemas.openxmlformats.org/officeDocument/2006/math">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8</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12</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r>
                      <a:rPr lang="en-US" sz="24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24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24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2400" b="1" dirty="0">
                  <a:solidFill>
                    <a:srgbClr val="FFFF00"/>
                  </a:solidFill>
                </a:endParaRPr>
              </a:p>
            </p:txBody>
          </p:sp>
        </mc:Choice>
        <mc:Fallback>
          <p:sp>
            <p:nvSpPr>
              <p:cNvPr id="9" name="Hexagon 8"/>
              <p:cNvSpPr>
                <a:spLocks noRot="1" noChangeAspect="1" noMove="1" noResize="1" noEditPoints="1" noAdjustHandles="1" noChangeArrowheads="1" noChangeShapeType="1" noTextEdit="1"/>
              </p:cNvSpPr>
              <p:nvPr/>
            </p:nvSpPr>
            <p:spPr>
              <a:xfrm>
                <a:off x="5889812" y="4976651"/>
                <a:ext cx="4726023" cy="1234622"/>
              </a:xfrm>
              <a:prstGeom prst="hexagon">
                <a:avLst>
                  <a:gd name="adj" fmla="val 20455"/>
                  <a:gd name="vf" fmla="val 115470"/>
                </a:avLst>
              </a:prstGeom>
              <a:blipFill>
                <a:blip r:embed="rId10"/>
                <a:stretch>
                  <a:fillRect/>
                </a:stretch>
              </a:blipFill>
              <a:ln>
                <a:gradFill>
                  <a:gsLst>
                    <a:gs pos="0">
                      <a:schemeClr val="bg1"/>
                    </a:gs>
                    <a:gs pos="50000">
                      <a:schemeClr val="tx1">
                        <a:lumMod val="50000"/>
                        <a:lumOff val="50000"/>
                      </a:schemeClr>
                    </a:gs>
                    <a:gs pos="100000">
                      <a:schemeClr val="bg1"/>
                    </a:gs>
                  </a:gsLst>
                  <a:lin ang="5400000" scaled="0"/>
                </a:gradFill>
              </a:ln>
            </p:spPr>
            <p:txBody>
              <a:bodyPr/>
              <a:lstStyle/>
              <a:p>
                <a:r>
                  <a:rPr lang="en-US">
                    <a:noFill/>
                  </a:rPr>
                  <a:t> </a:t>
                </a:r>
              </a:p>
            </p:txBody>
          </p:sp>
        </mc:Fallback>
      </mc:AlternateContent>
      <p:sp>
        <p:nvSpPr>
          <p:cNvPr id="10" name="Pentagon 9"/>
          <p:cNvSpPr/>
          <p:nvPr/>
        </p:nvSpPr>
        <p:spPr>
          <a:xfrm flipH="1">
            <a:off x="12203084" y="4395386"/>
            <a:ext cx="1658896" cy="74432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B</a:t>
            </a:r>
            <a:r>
              <a:rPr lang="en-US" sz="2800" smtClean="0">
                <a:solidFill>
                  <a:srgbClr val="FF0000"/>
                </a:solidFill>
              </a:rPr>
              <a:t> đúng</a:t>
            </a:r>
            <a:endParaRPr lang="en-US" sz="2800">
              <a:solidFill>
                <a:srgbClr val="FF0000"/>
              </a:solidFill>
            </a:endParaRPr>
          </a:p>
        </p:txBody>
      </p:sp>
      <p:sp>
        <p:nvSpPr>
          <p:cNvPr id="11" name="Pentagon 10">
            <a:hlinkClick r:id="rId11" action="ppaction://hlinksldjump"/>
          </p:cNvPr>
          <p:cNvSpPr/>
          <p:nvPr/>
        </p:nvSpPr>
        <p:spPr>
          <a:xfrm>
            <a:off x="10486201" y="5839112"/>
            <a:ext cx="1582797" cy="74432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67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1" nodeType="clickEffect">
                                  <p:stCondLst>
                                    <p:cond delay="0"/>
                                  </p:stCondLst>
                                  <p:childTnLst>
                                    <p:animClr clrSpc="rgb" dir="cw">
                                      <p:cBhvr override="childStyle">
                                        <p:cTn id="34" dur="500" fill="hold"/>
                                        <p:tgtEl>
                                          <p:spTgt spid="6"/>
                                        </p:tgtEl>
                                        <p:attrNameLst>
                                          <p:attrName>style.color</p:attrName>
                                        </p:attrNameLst>
                                      </p:cBhvr>
                                      <p:to>
                                        <a:schemeClr val="accent2"/>
                                      </p:to>
                                    </p:animClr>
                                    <p:animClr clrSpc="rgb" dir="cw">
                                      <p:cBhvr>
                                        <p:cTn id="35" dur="500" fill="hold"/>
                                        <p:tgtEl>
                                          <p:spTgt spid="6"/>
                                        </p:tgtEl>
                                        <p:attrNameLst>
                                          <p:attrName>fillcolor</p:attrName>
                                        </p:attrNameLst>
                                      </p:cBhvr>
                                      <p:to>
                                        <a:schemeClr val="accent2"/>
                                      </p:to>
                                    </p:animClr>
                                    <p:set>
                                      <p:cBhvr>
                                        <p:cTn id="36" dur="500" fill="hold"/>
                                        <p:tgtEl>
                                          <p:spTgt spid="6"/>
                                        </p:tgtEl>
                                        <p:attrNameLst>
                                          <p:attrName>fill.type</p:attrName>
                                        </p:attrNameLst>
                                      </p:cBhvr>
                                      <p:to>
                                        <p:strVal val="solid"/>
                                      </p:to>
                                    </p:set>
                                    <p:set>
                                      <p:cBhvr>
                                        <p:cTn id="37" dur="50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1" nodeType="clickEffect">
                                  <p:stCondLst>
                                    <p:cond delay="0"/>
                                  </p:stCondLst>
                                  <p:childTnLst>
                                    <p:animClr clrSpc="rgb" dir="cw">
                                      <p:cBhvr override="childStyle">
                                        <p:cTn id="42" dur="500" fill="hold"/>
                                        <p:tgtEl>
                                          <p:spTgt spid="7"/>
                                        </p:tgtEl>
                                        <p:attrNameLst>
                                          <p:attrName>style.color</p:attrName>
                                        </p:attrNameLst>
                                      </p:cBhvr>
                                      <p:to>
                                        <a:schemeClr val="accent2"/>
                                      </p:to>
                                    </p:animClr>
                                    <p:animClr clrSpc="rgb" dir="cw">
                                      <p:cBhvr>
                                        <p:cTn id="43" dur="500" fill="hold"/>
                                        <p:tgtEl>
                                          <p:spTgt spid="7"/>
                                        </p:tgtEl>
                                        <p:attrNameLst>
                                          <p:attrName>fillcolor</p:attrName>
                                        </p:attrNameLst>
                                      </p:cBhvr>
                                      <p:to>
                                        <a:schemeClr val="accent2"/>
                                      </p:to>
                                    </p:animClr>
                                    <p:set>
                                      <p:cBhvr>
                                        <p:cTn id="44" dur="500" fill="hold"/>
                                        <p:tgtEl>
                                          <p:spTgt spid="7"/>
                                        </p:tgtEl>
                                        <p:attrNameLst>
                                          <p:attrName>fill.type</p:attrName>
                                        </p:attrNameLst>
                                      </p:cBhvr>
                                      <p:to>
                                        <p:strVal val="solid"/>
                                      </p:to>
                                    </p:set>
                                    <p:set>
                                      <p:cBhvr>
                                        <p:cTn id="45" dur="5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8"/>
                                        </p:tgtEl>
                                      </p:cBhvr>
                                    </p:animEffect>
                                    <p:animScale>
                                      <p:cBhvr>
                                        <p:cTn id="51" dur="250" autoRev="1" fill="hold"/>
                                        <p:tgtEl>
                                          <p:spTgt spid="8"/>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2" presetID="1" presetClass="exit" presetSubtype="0" fill="hold" grpId="2" nodeType="withEffect">
                                  <p:stCondLst>
                                    <p:cond delay="0"/>
                                  </p:stCondLst>
                                  <p:childTnLst>
                                    <p:set>
                                      <p:cBhvr>
                                        <p:cTn id="53" dur="1" fill="hold">
                                          <p:stCondLst>
                                            <p:cond delay="0"/>
                                          </p:stCondLst>
                                        </p:cTn>
                                        <p:tgtEl>
                                          <p:spTgt spid="6"/>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7"/>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9"/>
                    </p:tgtEl>
                  </p:cond>
                </p:stCondLst>
                <p:endSync evt="end" delay="0">
                  <p:rtn val="all"/>
                </p:endSync>
                <p:childTnLst>
                  <p:par>
                    <p:cTn id="59" fill="hold">
                      <p:stCondLst>
                        <p:cond delay="0"/>
                      </p:stCondLst>
                      <p:childTnLst>
                        <p:par>
                          <p:cTn id="60" fill="hold">
                            <p:stCondLst>
                              <p:cond delay="0"/>
                            </p:stCondLst>
                            <p:childTnLst>
                              <p:par>
                                <p:cTn id="61" presetID="19" presetClass="emph" presetSubtype="0" fill="hold" grpId="1" nodeType="clickEffect">
                                  <p:stCondLst>
                                    <p:cond delay="0"/>
                                  </p:stCondLst>
                                  <p:childTnLst>
                                    <p:animClr clrSpc="rgb" dir="cw">
                                      <p:cBhvr override="childStyle">
                                        <p:cTn id="62" dur="500" fill="hold"/>
                                        <p:tgtEl>
                                          <p:spTgt spid="9"/>
                                        </p:tgtEl>
                                        <p:attrNameLst>
                                          <p:attrName>style.color</p:attrName>
                                        </p:attrNameLst>
                                      </p:cBhvr>
                                      <p:to>
                                        <a:schemeClr val="accent2"/>
                                      </p:to>
                                    </p:animClr>
                                    <p:animClr clrSpc="rgb" dir="cw">
                                      <p:cBhvr>
                                        <p:cTn id="63" dur="500" fill="hold"/>
                                        <p:tgtEl>
                                          <p:spTgt spid="9"/>
                                        </p:tgtEl>
                                        <p:attrNameLst>
                                          <p:attrName>fillcolor</p:attrName>
                                        </p:attrNameLst>
                                      </p:cBhvr>
                                      <p:to>
                                        <a:schemeClr val="accent2"/>
                                      </p:to>
                                    </p:animClr>
                                    <p:set>
                                      <p:cBhvr>
                                        <p:cTn id="64" dur="500" fill="hold"/>
                                        <p:tgtEl>
                                          <p:spTgt spid="9"/>
                                        </p:tgtEl>
                                        <p:attrNameLst>
                                          <p:attrName>fill.type</p:attrName>
                                        </p:attrNameLst>
                                      </p:cBhvr>
                                      <p:to>
                                        <p:strVal val="solid"/>
                                      </p:to>
                                    </p:set>
                                    <p:set>
                                      <p:cBhvr>
                                        <p:cTn id="65" dur="500" fill="hold"/>
                                        <p:tgtEl>
                                          <p:spTgt spid="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9"/>
                  </p:tgtEl>
                </p:cond>
              </p:nextCondLst>
            </p:seq>
          </p:childTnLst>
        </p:cTn>
      </p:par>
    </p:tnLst>
    <p:bldLst>
      <p:bldP spid="4" grpId="0" animBg="1"/>
      <p:bldP spid="6" grpId="0" animBg="1"/>
      <p:bldP spid="6" grpId="1" animBg="1"/>
      <p:bldP spid="6" grpId="2" animBg="1"/>
      <p:bldP spid="7" grpId="0" animBg="1"/>
      <p:bldP spid="7" grpId="1" animBg="1"/>
      <p:bldP spid="7" grpId="2" animBg="1"/>
      <p:bldP spid="8" grpId="0" animBg="1"/>
      <p:bldP spid="8" grpId="1" animBg="1"/>
      <p:bldP spid="9" grpId="0" animBg="1"/>
      <p:bldP spid="9" grpId="1" animBg="1"/>
      <p:bldP spid="9"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Hexagon 2"/>
          <p:cNvSpPr/>
          <p:nvPr/>
        </p:nvSpPr>
        <p:spPr>
          <a:xfrm>
            <a:off x="914400" y="309490"/>
            <a:ext cx="10363200" cy="2982350"/>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0"/>
              </a:spcAft>
            </a:pPr>
            <a:r>
              <a:rPr lang="en-US" sz="36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Viết biểu thức x</a:t>
            </a:r>
            <a:r>
              <a:rPr lang="en-US" sz="3600" baseline="300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3</a:t>
            </a:r>
            <a:r>
              <a:rPr lang="en-US" sz="36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 6x</a:t>
            </a:r>
            <a:r>
              <a:rPr lang="en-US" sz="3600" baseline="300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2</a:t>
            </a:r>
            <a:r>
              <a:rPr lang="en-US" sz="36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+ 12x – 8 dưới dạng lập phương của một hiệu</a:t>
            </a:r>
          </a:p>
        </p:txBody>
      </p:sp>
      <p:sp>
        <p:nvSpPr>
          <p:cNvPr id="4" name="Hexagon 3"/>
          <p:cNvSpPr/>
          <p:nvPr/>
        </p:nvSpPr>
        <p:spPr>
          <a:xfrm>
            <a:off x="1254034" y="3601330"/>
            <a:ext cx="4255028" cy="1235896"/>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spcAft>
                <a:spcPts val="0"/>
              </a:spcAft>
            </a:pPr>
            <a:r>
              <a:rPr lang="en-US" sz="2800" b="1" dirty="0" smtClean="0">
                <a:solidFill>
                  <a:srgbClr val="FFFF00"/>
                </a:solidFill>
                <a:latin typeface="Times New Roman" panose="02020603050405020304" pitchFamily="18" charset="0"/>
                <a:cs typeface="Times New Roman" panose="02020603050405020304" pitchFamily="18" charset="0"/>
              </a:rPr>
              <a:t>A. </a:t>
            </a:r>
            <a:r>
              <a:rPr lang="en-US" sz="2800" dirty="0">
                <a:latin typeface="Times New Roman" panose="02020603050405020304" pitchFamily="18" charset="0"/>
                <a:ea typeface="Arial" panose="020B0604020202020204" pitchFamily="34" charset="0"/>
                <a:cs typeface="Times New Roman" panose="02020603050405020304" pitchFamily="18" charset="0"/>
              </a:rPr>
              <a:t>(x -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3)</a:t>
            </a:r>
            <a:r>
              <a:rPr lang="en-US" sz="2800" baseline="30000" dirty="0" smtClean="0">
                <a:latin typeface="Times New Roman" panose="02020603050405020304" pitchFamily="18" charset="0"/>
                <a:ea typeface="Arial" panose="020B0604020202020204" pitchFamily="34" charset="0"/>
                <a:cs typeface="Times New Roman" panose="02020603050405020304" pitchFamily="18" charset="0"/>
              </a:rPr>
              <a:t>3</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Hexagon 5"/>
          <p:cNvSpPr/>
          <p:nvPr/>
        </p:nvSpPr>
        <p:spPr>
          <a:xfrm>
            <a:off x="6096000" y="3633992"/>
            <a:ext cx="4066902" cy="1329894"/>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spcAft>
                <a:spcPts val="0"/>
              </a:spcAft>
            </a:pPr>
            <a:r>
              <a:rPr lang="en-US" sz="2800" b="1" dirty="0" smtClean="0">
                <a:solidFill>
                  <a:srgbClr val="FFFF00"/>
                </a:solidFill>
                <a:latin typeface="Times New Roman" panose="02020603050405020304" pitchFamily="18" charset="0"/>
                <a:cs typeface="Times New Roman" panose="02020603050405020304" pitchFamily="18" charset="0"/>
              </a:rPr>
              <a:t>B. </a:t>
            </a:r>
            <a:r>
              <a:rPr lang="en-US" sz="2800" dirty="0">
                <a:latin typeface="Times New Roman" panose="02020603050405020304" pitchFamily="18" charset="0"/>
                <a:ea typeface="Arial" panose="020B0604020202020204" pitchFamily="34" charset="0"/>
                <a:cs typeface="Times New Roman" panose="02020603050405020304" pitchFamily="18" charset="0"/>
              </a:rPr>
              <a:t>(x -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4)</a:t>
            </a:r>
            <a:r>
              <a:rPr lang="en-US" sz="2800" baseline="30000" dirty="0" smtClean="0">
                <a:latin typeface="Times New Roman" panose="02020603050405020304" pitchFamily="18" charset="0"/>
                <a:ea typeface="Arial" panose="020B0604020202020204" pitchFamily="34" charset="0"/>
                <a:cs typeface="Times New Roman" panose="02020603050405020304" pitchFamily="18" charset="0"/>
              </a:rPr>
              <a:t>3</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Hexagon 6"/>
          <p:cNvSpPr/>
          <p:nvPr/>
        </p:nvSpPr>
        <p:spPr>
          <a:xfrm>
            <a:off x="6095999" y="5175232"/>
            <a:ext cx="4066903" cy="1235896"/>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spcAft>
                <a:spcPts val="0"/>
              </a:spcAft>
            </a:pPr>
            <a:r>
              <a:rPr lang="en-US" sz="2800" b="1" dirty="0" smtClean="0">
                <a:solidFill>
                  <a:srgbClr val="FFFF00"/>
                </a:solidFill>
                <a:latin typeface="Times New Roman" panose="02020603050405020304" pitchFamily="18" charset="0"/>
                <a:cs typeface="Times New Roman" panose="02020603050405020304" pitchFamily="18" charset="0"/>
              </a:rPr>
              <a:t>D</a:t>
            </a:r>
            <a:r>
              <a:rPr lang="vi-VN" sz="2800" b="1" dirty="0" smtClean="0">
                <a:solidFill>
                  <a:srgbClr val="FFFF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(x -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2)</a:t>
            </a:r>
            <a:r>
              <a:rPr lang="en-US" sz="2800" baseline="30000" dirty="0" smtClean="0">
                <a:latin typeface="Times New Roman" panose="02020603050405020304" pitchFamily="18" charset="0"/>
                <a:ea typeface="Arial" panose="020B0604020202020204" pitchFamily="34" charset="0"/>
                <a:cs typeface="Times New Roman" panose="02020603050405020304" pitchFamily="18" charset="0"/>
              </a:rPr>
              <a:t>3</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Hexagon 7"/>
          <p:cNvSpPr/>
          <p:nvPr/>
        </p:nvSpPr>
        <p:spPr>
          <a:xfrm>
            <a:off x="1254034" y="5229665"/>
            <a:ext cx="4255028" cy="1235896"/>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spcAft>
                <a:spcPts val="0"/>
              </a:spcAft>
            </a:pPr>
            <a:r>
              <a:rPr lang="en-US" sz="2800" b="1" dirty="0">
                <a:solidFill>
                  <a:srgbClr val="FFFF00"/>
                </a:solidFill>
                <a:latin typeface="Times New Roman" panose="02020603050405020304" pitchFamily="18" charset="0"/>
                <a:cs typeface="Times New Roman" panose="02020603050405020304" pitchFamily="18" charset="0"/>
              </a:rPr>
              <a:t>C</a:t>
            </a:r>
            <a:r>
              <a:rPr lang="vi-VN" sz="2800" b="1" dirty="0" smtClean="0">
                <a:solidFill>
                  <a:srgbClr val="FFFF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(x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+ 2)</a:t>
            </a:r>
            <a:r>
              <a:rPr lang="en-US" sz="2800" baseline="30000" dirty="0" smtClean="0">
                <a:latin typeface="Times New Roman" panose="02020603050405020304" pitchFamily="18" charset="0"/>
                <a:ea typeface="Arial" panose="020B0604020202020204" pitchFamily="34" charset="0"/>
                <a:cs typeface="Times New Roman" panose="02020603050405020304" pitchFamily="18" charset="0"/>
              </a:rPr>
              <a:t>3</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Pentagon 8"/>
          <p:cNvSpPr/>
          <p:nvPr/>
        </p:nvSpPr>
        <p:spPr>
          <a:xfrm flipH="1">
            <a:off x="12389348" y="5952060"/>
            <a:ext cx="1658896" cy="74432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rPr>
              <a:t>D đúng</a:t>
            </a:r>
            <a:endParaRPr lang="en-US" sz="2800">
              <a:solidFill>
                <a:srgbClr val="FF0000"/>
              </a:solidFill>
            </a:endParaRPr>
          </a:p>
        </p:txBody>
      </p:sp>
      <p:sp>
        <p:nvSpPr>
          <p:cNvPr id="10" name="Pentagon 9">
            <a:hlinkClick r:id="rId6" action="ppaction://hlinksldjump"/>
          </p:cNvPr>
          <p:cNvSpPr/>
          <p:nvPr/>
        </p:nvSpPr>
        <p:spPr>
          <a:xfrm>
            <a:off x="10486201" y="5839112"/>
            <a:ext cx="1582797" cy="74432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18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1" nodeType="clickEffect">
                                  <p:stCondLst>
                                    <p:cond delay="0"/>
                                  </p:stCondLst>
                                  <p:childTnLst>
                                    <p:animClr clrSpc="rgb" dir="cw">
                                      <p:cBhvr override="childStyle">
                                        <p:cTn id="34" dur="500" fill="hold"/>
                                        <p:tgtEl>
                                          <p:spTgt spid="4"/>
                                        </p:tgtEl>
                                        <p:attrNameLst>
                                          <p:attrName>style.color</p:attrName>
                                        </p:attrNameLst>
                                      </p:cBhvr>
                                      <p:to>
                                        <a:schemeClr val="accent2"/>
                                      </p:to>
                                    </p:animClr>
                                    <p:animClr clrSpc="rgb" dir="cw">
                                      <p:cBhvr>
                                        <p:cTn id="35" dur="500" fill="hold"/>
                                        <p:tgtEl>
                                          <p:spTgt spid="4"/>
                                        </p:tgtEl>
                                        <p:attrNameLst>
                                          <p:attrName>fillcolor</p:attrName>
                                        </p:attrNameLst>
                                      </p:cBhvr>
                                      <p:to>
                                        <a:schemeClr val="accent2"/>
                                      </p:to>
                                    </p:animClr>
                                    <p:set>
                                      <p:cBhvr>
                                        <p:cTn id="36" dur="500" fill="hold"/>
                                        <p:tgtEl>
                                          <p:spTgt spid="4"/>
                                        </p:tgtEl>
                                        <p:attrNameLst>
                                          <p:attrName>fill.type</p:attrName>
                                        </p:attrNameLst>
                                      </p:cBhvr>
                                      <p:to>
                                        <p:strVal val="solid"/>
                                      </p:to>
                                    </p:set>
                                    <p:set>
                                      <p:cBhvr>
                                        <p:cTn id="37" dur="50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1" nodeType="clickEffect">
                                  <p:stCondLst>
                                    <p:cond delay="0"/>
                                  </p:stCondLst>
                                  <p:childTnLst>
                                    <p:animClr clrSpc="rgb" dir="cw">
                                      <p:cBhvr override="childStyle">
                                        <p:cTn id="42" dur="500" fill="hold"/>
                                        <p:tgtEl>
                                          <p:spTgt spid="6"/>
                                        </p:tgtEl>
                                        <p:attrNameLst>
                                          <p:attrName>style.color</p:attrName>
                                        </p:attrNameLst>
                                      </p:cBhvr>
                                      <p:to>
                                        <a:schemeClr val="accent2"/>
                                      </p:to>
                                    </p:animClr>
                                    <p:animClr clrSpc="rgb" dir="cw">
                                      <p:cBhvr>
                                        <p:cTn id="43" dur="500" fill="hold"/>
                                        <p:tgtEl>
                                          <p:spTgt spid="6"/>
                                        </p:tgtEl>
                                        <p:attrNameLst>
                                          <p:attrName>fillcolor</p:attrName>
                                        </p:attrNameLst>
                                      </p:cBhvr>
                                      <p:to>
                                        <a:schemeClr val="accent2"/>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2" presetID="1" presetClass="exit" presetSubtype="0" fill="hold" grpId="2" nodeType="with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6"/>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9" presetClass="emph" presetSubtype="0" fill="hold" grpId="1" nodeType="clickEffect">
                                  <p:stCondLst>
                                    <p:cond delay="0"/>
                                  </p:stCondLst>
                                  <p:childTnLst>
                                    <p:animClr clrSpc="rgb" dir="cw">
                                      <p:cBhvr override="childStyle">
                                        <p:cTn id="62" dur="500" fill="hold"/>
                                        <p:tgtEl>
                                          <p:spTgt spid="8"/>
                                        </p:tgtEl>
                                        <p:attrNameLst>
                                          <p:attrName>style.color</p:attrName>
                                        </p:attrNameLst>
                                      </p:cBhvr>
                                      <p:to>
                                        <a:schemeClr val="accent2"/>
                                      </p:to>
                                    </p:animClr>
                                    <p:animClr clrSpc="rgb" dir="cw">
                                      <p:cBhvr>
                                        <p:cTn id="63" dur="500" fill="hold"/>
                                        <p:tgtEl>
                                          <p:spTgt spid="8"/>
                                        </p:tgtEl>
                                        <p:attrNameLst>
                                          <p:attrName>fillcolor</p:attrName>
                                        </p:attrNameLst>
                                      </p:cBhvr>
                                      <p:to>
                                        <a:schemeClr val="accent2"/>
                                      </p:to>
                                    </p:animClr>
                                    <p:set>
                                      <p:cBhvr>
                                        <p:cTn id="64" dur="500" fill="hold"/>
                                        <p:tgtEl>
                                          <p:spTgt spid="8"/>
                                        </p:tgtEl>
                                        <p:attrNameLst>
                                          <p:attrName>fill.type</p:attrName>
                                        </p:attrNameLst>
                                      </p:cBhvr>
                                      <p:to>
                                        <p:strVal val="solid"/>
                                      </p:to>
                                    </p:set>
                                    <p:set>
                                      <p:cBhvr>
                                        <p:cTn id="65" dur="500" fill="hold"/>
                                        <p:tgtEl>
                                          <p:spTgt spid="8"/>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8"/>
                  </p:tgtEl>
                </p:cond>
              </p:nextCondLst>
            </p:seq>
          </p:childTnLst>
        </p:cTn>
      </p:par>
    </p:tnLst>
    <p:bldLst>
      <p:bldP spid="3" grpId="0" animBg="1"/>
      <p:bldP spid="4" grpId="0" animBg="1"/>
      <p:bldP spid="4" grpId="1" animBg="1"/>
      <p:bldP spid="4" grpId="2" animBg="1"/>
      <p:bldP spid="6" grpId="0" animBg="1"/>
      <p:bldP spid="6" grpId="1" animBg="1"/>
      <p:bldP spid="6" grpId="2" animBg="1"/>
      <p:bldP spid="7" grpId="0" animBg="1"/>
      <p:bldP spid="7" grpId="1" animBg="1"/>
      <p:bldP spid="8" grpId="0" animBg="1"/>
      <p:bldP spid="8" grpId="1" animBg="1"/>
      <p:bldP spid="8"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Hexagon 2"/>
          <p:cNvSpPr/>
          <p:nvPr/>
        </p:nvSpPr>
        <p:spPr>
          <a:xfrm>
            <a:off x="914400" y="309490"/>
            <a:ext cx="10363200" cy="2825596"/>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mj-lt"/>
              </a:rPr>
              <a:t>Một hộp quà </a:t>
            </a:r>
            <a:r>
              <a:rPr lang="vi-VN" sz="3600" dirty="0" smtClean="0">
                <a:solidFill>
                  <a:schemeClr val="tx1"/>
                </a:solidFill>
                <a:latin typeface="+mj-lt"/>
              </a:rPr>
              <a:t>hình </a:t>
            </a:r>
            <a:r>
              <a:rPr lang="vi-VN" sz="3600" dirty="0">
                <a:solidFill>
                  <a:schemeClr val="tx1"/>
                </a:solidFill>
                <a:latin typeface="+mj-lt"/>
              </a:rPr>
              <a:t>lập phương có cạnh </a:t>
            </a:r>
            <a:endParaRPr lang="en-US" sz="3600" dirty="0" smtClean="0">
              <a:solidFill>
                <a:schemeClr val="tx1"/>
              </a:solidFill>
              <a:latin typeface="+mj-lt"/>
            </a:endParaRPr>
          </a:p>
          <a:p>
            <a:pPr algn="ctr"/>
            <a:r>
              <a:rPr lang="vi-VN" sz="3600" dirty="0" smtClean="0">
                <a:solidFill>
                  <a:schemeClr val="tx1"/>
                </a:solidFill>
                <a:latin typeface="+mj-lt"/>
              </a:rPr>
              <a:t>(</a:t>
            </a:r>
            <a:r>
              <a:rPr lang="vi-VN" sz="3600" dirty="0">
                <a:solidFill>
                  <a:schemeClr val="tx1"/>
                </a:solidFill>
                <a:latin typeface="+mj-lt"/>
              </a:rPr>
              <a:t>x - 2) cm. Thể tích hộp quà là 27 cm³. Giá trị của x </a:t>
            </a:r>
            <a:r>
              <a:rPr lang="vi-VN" sz="3600" dirty="0" smtClean="0">
                <a:solidFill>
                  <a:schemeClr val="tx1"/>
                </a:solidFill>
                <a:latin typeface="+mj-lt"/>
              </a:rPr>
              <a:t>là</a:t>
            </a:r>
            <a:r>
              <a:rPr lang="en-US" sz="3600" dirty="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4" name="Hexagon 3"/>
          <p:cNvSpPr/>
          <p:nvPr/>
        </p:nvSpPr>
        <p:spPr>
          <a:xfrm>
            <a:off x="1822846" y="3532925"/>
            <a:ext cx="3566160" cy="12346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latin typeface="Times New Roman" panose="02020603050405020304" pitchFamily="18" charset="0"/>
                <a:cs typeface="Times New Roman" panose="02020603050405020304" pitchFamily="18" charset="0"/>
              </a:rPr>
              <a:t>A. </a:t>
            </a:r>
            <a:r>
              <a:rPr lang="en-US" sz="2400" dirty="0" smtClean="0">
                <a:solidFill>
                  <a:schemeClr val="bg1"/>
                </a:solidFill>
                <a:latin typeface="Times New Roman" panose="02020603050405020304" pitchFamily="18" charset="0"/>
                <a:cs typeface="Times New Roman" panose="02020603050405020304" pitchFamily="18" charset="0"/>
              </a:rPr>
              <a:t>x = 6 cm</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6" name="Hexagon 5"/>
          <p:cNvSpPr/>
          <p:nvPr/>
        </p:nvSpPr>
        <p:spPr>
          <a:xfrm>
            <a:off x="1822846" y="5139708"/>
            <a:ext cx="3566160" cy="12346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C</a:t>
            </a:r>
            <a:r>
              <a:rPr lang="en-US" sz="2400" b="1" dirty="0" smtClean="0">
                <a:solidFill>
                  <a:srgbClr val="FFFF00"/>
                </a:solidFill>
              </a:rPr>
              <a:t>. </a:t>
            </a:r>
            <a:r>
              <a:rPr lang="en-US" sz="2400" dirty="0">
                <a:solidFill>
                  <a:schemeClr val="bg1"/>
                </a:solidFill>
                <a:latin typeface="Times New Roman" panose="02020603050405020304" pitchFamily="18" charset="0"/>
                <a:cs typeface="Times New Roman" panose="02020603050405020304" pitchFamily="18" charset="0"/>
              </a:rPr>
              <a:t>x = </a:t>
            </a:r>
            <a:r>
              <a:rPr lang="en-US" sz="2400" dirty="0" smtClean="0">
                <a:solidFill>
                  <a:schemeClr val="bg1"/>
                </a:solidFill>
                <a:latin typeface="Times New Roman" panose="02020603050405020304" pitchFamily="18" charset="0"/>
                <a:cs typeface="Times New Roman" panose="02020603050405020304" pitchFamily="18" charset="0"/>
              </a:rPr>
              <a:t>3 </a:t>
            </a:r>
            <a:r>
              <a:rPr lang="en-US" sz="2400" dirty="0">
                <a:solidFill>
                  <a:schemeClr val="bg1"/>
                </a:solidFill>
                <a:latin typeface="Times New Roman" panose="02020603050405020304" pitchFamily="18" charset="0"/>
                <a:cs typeface="Times New Roman" panose="02020603050405020304" pitchFamily="18" charset="0"/>
              </a:rPr>
              <a:t>cm</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7" name="Hexagon 6"/>
          <p:cNvSpPr/>
          <p:nvPr/>
        </p:nvSpPr>
        <p:spPr>
          <a:xfrm>
            <a:off x="6257291" y="3532925"/>
            <a:ext cx="3709669" cy="12346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B</a:t>
            </a:r>
            <a:r>
              <a:rPr lang="vi-VN" sz="2400" b="1" dirty="0" smtClean="0">
                <a:solidFill>
                  <a:srgbClr val="FFFF00"/>
                </a:solidFill>
              </a:rPr>
              <a:t>. </a:t>
            </a:r>
            <a:r>
              <a:rPr lang="en-US" sz="2400" dirty="0">
                <a:solidFill>
                  <a:schemeClr val="bg1"/>
                </a:solidFill>
                <a:latin typeface="Times New Roman" panose="02020603050405020304" pitchFamily="18" charset="0"/>
                <a:cs typeface="Times New Roman" panose="02020603050405020304" pitchFamily="18" charset="0"/>
              </a:rPr>
              <a:t>x = </a:t>
            </a:r>
            <a:r>
              <a:rPr lang="en-US" sz="2400" dirty="0" smtClean="0">
                <a:solidFill>
                  <a:schemeClr val="bg1"/>
                </a:solidFill>
                <a:latin typeface="Times New Roman" panose="02020603050405020304" pitchFamily="18" charset="0"/>
                <a:cs typeface="Times New Roman" panose="02020603050405020304" pitchFamily="18" charset="0"/>
              </a:rPr>
              <a:t>5 </a:t>
            </a:r>
            <a:r>
              <a:rPr lang="en-US" sz="2400" dirty="0">
                <a:solidFill>
                  <a:schemeClr val="bg1"/>
                </a:solidFill>
                <a:latin typeface="Times New Roman" panose="02020603050405020304" pitchFamily="18" charset="0"/>
                <a:cs typeface="Times New Roman" panose="02020603050405020304" pitchFamily="18" charset="0"/>
              </a:rPr>
              <a:t>cm</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8" name="Hexagon 7"/>
          <p:cNvSpPr/>
          <p:nvPr/>
        </p:nvSpPr>
        <p:spPr>
          <a:xfrm>
            <a:off x="6257290" y="5139708"/>
            <a:ext cx="3709669" cy="12346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FF00"/>
                </a:solidFill>
              </a:rPr>
              <a:t>D. </a:t>
            </a:r>
            <a:r>
              <a:rPr lang="en-US" sz="2400" dirty="0">
                <a:solidFill>
                  <a:schemeClr val="bg1"/>
                </a:solidFill>
                <a:latin typeface="Times New Roman" panose="02020603050405020304" pitchFamily="18" charset="0"/>
                <a:cs typeface="Times New Roman" panose="02020603050405020304" pitchFamily="18" charset="0"/>
              </a:rPr>
              <a:t>x = </a:t>
            </a:r>
            <a:r>
              <a:rPr lang="en-US" sz="2400" dirty="0" smtClean="0">
                <a:solidFill>
                  <a:schemeClr val="bg1"/>
                </a:solidFill>
                <a:latin typeface="Times New Roman" panose="02020603050405020304" pitchFamily="18" charset="0"/>
                <a:cs typeface="Times New Roman" panose="02020603050405020304" pitchFamily="18" charset="0"/>
              </a:rPr>
              <a:t>4 </a:t>
            </a:r>
            <a:r>
              <a:rPr lang="en-US" sz="2400" dirty="0">
                <a:solidFill>
                  <a:schemeClr val="bg1"/>
                </a:solidFill>
                <a:latin typeface="Times New Roman" panose="02020603050405020304" pitchFamily="18" charset="0"/>
                <a:cs typeface="Times New Roman" panose="02020603050405020304" pitchFamily="18" charset="0"/>
              </a:rPr>
              <a:t>cm</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9" name="Pentagon 8"/>
          <p:cNvSpPr/>
          <p:nvPr/>
        </p:nvSpPr>
        <p:spPr>
          <a:xfrm flipH="1">
            <a:off x="12203084" y="4395386"/>
            <a:ext cx="1658896" cy="74432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B</a:t>
            </a:r>
            <a:r>
              <a:rPr lang="en-US" sz="2800" smtClean="0">
                <a:solidFill>
                  <a:srgbClr val="FF0000"/>
                </a:solidFill>
              </a:rPr>
              <a:t> đúng</a:t>
            </a:r>
            <a:endParaRPr lang="en-US" sz="2800">
              <a:solidFill>
                <a:srgbClr val="FF0000"/>
              </a:solidFill>
            </a:endParaRPr>
          </a:p>
        </p:txBody>
      </p:sp>
      <p:sp>
        <p:nvSpPr>
          <p:cNvPr id="10" name="Pentagon 9">
            <a:hlinkClick r:id="rId6" action="ppaction://hlinksldjump"/>
          </p:cNvPr>
          <p:cNvSpPr/>
          <p:nvPr/>
        </p:nvSpPr>
        <p:spPr>
          <a:xfrm>
            <a:off x="10486201" y="5839112"/>
            <a:ext cx="1582797" cy="74432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641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1" nodeType="clickEffect">
                                  <p:stCondLst>
                                    <p:cond delay="0"/>
                                  </p:stCondLst>
                                  <p:childTnLst>
                                    <p:animClr clrSpc="rgb" dir="cw">
                                      <p:cBhvr override="childStyle">
                                        <p:cTn id="34" dur="500" fill="hold"/>
                                        <p:tgtEl>
                                          <p:spTgt spid="4"/>
                                        </p:tgtEl>
                                        <p:attrNameLst>
                                          <p:attrName>style.color</p:attrName>
                                        </p:attrNameLst>
                                      </p:cBhvr>
                                      <p:to>
                                        <a:schemeClr val="accent2"/>
                                      </p:to>
                                    </p:animClr>
                                    <p:animClr clrSpc="rgb" dir="cw">
                                      <p:cBhvr>
                                        <p:cTn id="35" dur="500" fill="hold"/>
                                        <p:tgtEl>
                                          <p:spTgt spid="4"/>
                                        </p:tgtEl>
                                        <p:attrNameLst>
                                          <p:attrName>fillcolor</p:attrName>
                                        </p:attrNameLst>
                                      </p:cBhvr>
                                      <p:to>
                                        <a:schemeClr val="accent2"/>
                                      </p:to>
                                    </p:animClr>
                                    <p:set>
                                      <p:cBhvr>
                                        <p:cTn id="36" dur="500" fill="hold"/>
                                        <p:tgtEl>
                                          <p:spTgt spid="4"/>
                                        </p:tgtEl>
                                        <p:attrNameLst>
                                          <p:attrName>fill.type</p:attrName>
                                        </p:attrNameLst>
                                      </p:cBhvr>
                                      <p:to>
                                        <p:strVal val="solid"/>
                                      </p:to>
                                    </p:set>
                                    <p:set>
                                      <p:cBhvr>
                                        <p:cTn id="37" dur="50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1" nodeType="clickEffect">
                                  <p:stCondLst>
                                    <p:cond delay="0"/>
                                  </p:stCondLst>
                                  <p:childTnLst>
                                    <p:animClr clrSpc="rgb" dir="cw">
                                      <p:cBhvr override="childStyle">
                                        <p:cTn id="42" dur="500" fill="hold"/>
                                        <p:tgtEl>
                                          <p:spTgt spid="6"/>
                                        </p:tgtEl>
                                        <p:attrNameLst>
                                          <p:attrName>style.color</p:attrName>
                                        </p:attrNameLst>
                                      </p:cBhvr>
                                      <p:to>
                                        <a:schemeClr val="accent2"/>
                                      </p:to>
                                    </p:animClr>
                                    <p:animClr clrSpc="rgb" dir="cw">
                                      <p:cBhvr>
                                        <p:cTn id="43" dur="500" fill="hold"/>
                                        <p:tgtEl>
                                          <p:spTgt spid="6"/>
                                        </p:tgtEl>
                                        <p:attrNameLst>
                                          <p:attrName>fillcolor</p:attrName>
                                        </p:attrNameLst>
                                      </p:cBhvr>
                                      <p:to>
                                        <a:schemeClr val="accent2"/>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2" presetID="1" presetClass="exit" presetSubtype="0" fill="hold" grpId="2" nodeType="with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6"/>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9" presetClass="emph" presetSubtype="0" fill="hold" grpId="1" nodeType="clickEffect">
                                  <p:stCondLst>
                                    <p:cond delay="0"/>
                                  </p:stCondLst>
                                  <p:childTnLst>
                                    <p:animClr clrSpc="rgb" dir="cw">
                                      <p:cBhvr override="childStyle">
                                        <p:cTn id="62" dur="500" fill="hold"/>
                                        <p:tgtEl>
                                          <p:spTgt spid="8"/>
                                        </p:tgtEl>
                                        <p:attrNameLst>
                                          <p:attrName>style.color</p:attrName>
                                        </p:attrNameLst>
                                      </p:cBhvr>
                                      <p:to>
                                        <a:schemeClr val="accent2"/>
                                      </p:to>
                                    </p:animClr>
                                    <p:animClr clrSpc="rgb" dir="cw">
                                      <p:cBhvr>
                                        <p:cTn id="63" dur="500" fill="hold"/>
                                        <p:tgtEl>
                                          <p:spTgt spid="8"/>
                                        </p:tgtEl>
                                        <p:attrNameLst>
                                          <p:attrName>fillcolor</p:attrName>
                                        </p:attrNameLst>
                                      </p:cBhvr>
                                      <p:to>
                                        <a:schemeClr val="accent2"/>
                                      </p:to>
                                    </p:animClr>
                                    <p:set>
                                      <p:cBhvr>
                                        <p:cTn id="64" dur="500" fill="hold"/>
                                        <p:tgtEl>
                                          <p:spTgt spid="8"/>
                                        </p:tgtEl>
                                        <p:attrNameLst>
                                          <p:attrName>fill.type</p:attrName>
                                        </p:attrNameLst>
                                      </p:cBhvr>
                                      <p:to>
                                        <p:strVal val="solid"/>
                                      </p:to>
                                    </p:set>
                                    <p:set>
                                      <p:cBhvr>
                                        <p:cTn id="65" dur="500" fill="hold"/>
                                        <p:tgtEl>
                                          <p:spTgt spid="8"/>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8"/>
                  </p:tgtEl>
                </p:cond>
              </p:nextCondLst>
            </p:seq>
          </p:childTnLst>
        </p:cTn>
      </p:par>
    </p:tnLst>
    <p:bldLst>
      <p:bldP spid="3" grpId="0" animBg="1"/>
      <p:bldP spid="4" grpId="0" animBg="1"/>
      <p:bldP spid="4" grpId="1" animBg="1"/>
      <p:bldP spid="4" grpId="2" animBg="1"/>
      <p:bldP spid="6" grpId="0" animBg="1"/>
      <p:bldP spid="6" grpId="1" animBg="1"/>
      <p:bldP spid="6" grpId="2" animBg="1"/>
      <p:bldP spid="7" grpId="0" animBg="1"/>
      <p:bldP spid="7" grpId="1" animBg="1"/>
      <p:bldP spid="8" grpId="0" animBg="1"/>
      <p:bldP spid="8" grpId="1" animBg="1"/>
      <p:bldP spid="8"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Hexagon 2"/>
          <p:cNvSpPr/>
          <p:nvPr/>
        </p:nvSpPr>
        <p:spPr>
          <a:xfrm>
            <a:off x="914400" y="309490"/>
            <a:ext cx="10363200" cy="3047664"/>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0"/>
              </a:spcAft>
            </a:pPr>
            <a:r>
              <a:rPr lang="en-US" sz="36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Viết biểu thức </a:t>
            </a:r>
            <a:r>
              <a:rPr lang="en-US" sz="36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x</a:t>
            </a:r>
            <a:r>
              <a:rPr lang="en-US" sz="3600" baseline="300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3</a:t>
            </a:r>
            <a:r>
              <a:rPr lang="en-US" sz="36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- 3x</a:t>
            </a:r>
            <a:r>
              <a:rPr lang="en-US" sz="3600" baseline="300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2</a:t>
            </a:r>
            <a:r>
              <a:rPr lang="en-US" sz="36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+ 3</a:t>
            </a:r>
            <a:r>
              <a:rPr lang="en-US" sz="36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x - </a:t>
            </a:r>
            <a:r>
              <a:rPr lang="en-US" sz="36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1</a:t>
            </a:r>
            <a:r>
              <a:rPr lang="en-US" sz="36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dưới dạng lập phương của một </a:t>
            </a:r>
            <a:r>
              <a:rPr lang="en-US" sz="36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tổng?</a:t>
            </a:r>
            <a:endParaRPr lang="en-US" sz="36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Hexagon 3"/>
          <p:cNvSpPr/>
          <p:nvPr/>
        </p:nvSpPr>
        <p:spPr>
          <a:xfrm>
            <a:off x="1789890" y="3767082"/>
            <a:ext cx="4105067" cy="1200150"/>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solidFill>
                <a:srgbClr val="FFFF00"/>
              </a:solidFill>
              <a:latin typeface="Times New Roman" panose="02020603050405020304" pitchFamily="18" charset="0"/>
              <a:cs typeface="Times New Roman" panose="02020603050405020304" pitchFamily="18" charset="0"/>
            </a:endParaRPr>
          </a:p>
          <a:p>
            <a:pPr algn="ctr"/>
            <a:r>
              <a:rPr lang="en-US" sz="2800" b="1" dirty="0" smtClean="0">
                <a:solidFill>
                  <a:srgbClr val="FFFF00"/>
                </a:solidFill>
                <a:latin typeface="Times New Roman" panose="02020603050405020304" pitchFamily="18" charset="0"/>
                <a:cs typeface="Times New Roman" panose="02020603050405020304" pitchFamily="18" charset="0"/>
              </a:rPr>
              <a:t>A.</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(x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+1)</a:t>
            </a:r>
            <a:r>
              <a:rPr lang="en-US" sz="2800" baseline="30000" dirty="0" smtClean="0">
                <a:latin typeface="Times New Roman" panose="02020603050405020304" pitchFamily="18" charset="0"/>
                <a:ea typeface="Arial" panose="020B0604020202020204" pitchFamily="34" charset="0"/>
                <a:cs typeface="Times New Roman" panose="02020603050405020304" pitchFamily="18" charset="0"/>
              </a:rPr>
              <a:t>3</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gn="ctr"/>
            <a:r>
              <a:rPr lang="en-US" sz="2800" b="1" dirty="0" smtClean="0">
                <a:solidFill>
                  <a:srgbClr val="FFFF00"/>
                </a:solidFill>
                <a:latin typeface="Times New Roman" panose="02020603050405020304" pitchFamily="18" charset="0"/>
                <a:cs typeface="Times New Roman" panose="02020603050405020304" pitchFamily="18" charset="0"/>
              </a:rPr>
              <a:t> </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6" name="Hexagon 5"/>
          <p:cNvSpPr/>
          <p:nvPr/>
        </p:nvSpPr>
        <p:spPr>
          <a:xfrm>
            <a:off x="6271521" y="3767082"/>
            <a:ext cx="3969758" cy="1200150"/>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spcAft>
                <a:spcPts val="0"/>
              </a:spcAft>
            </a:pPr>
            <a:r>
              <a:rPr lang="en-US" sz="2800" b="1" dirty="0" smtClean="0">
                <a:solidFill>
                  <a:srgbClr val="FFFF00"/>
                </a:solidFill>
                <a:latin typeface="Times New Roman" panose="02020603050405020304" pitchFamily="18" charset="0"/>
                <a:cs typeface="Times New Roman" panose="02020603050405020304" pitchFamily="18" charset="0"/>
              </a:rPr>
              <a:t>B. </a:t>
            </a:r>
            <a:r>
              <a:rPr lang="en-US" sz="2800" dirty="0">
                <a:latin typeface="Times New Roman" panose="02020603050405020304" pitchFamily="18" charset="0"/>
                <a:ea typeface="Arial" panose="020B0604020202020204" pitchFamily="34" charset="0"/>
                <a:cs typeface="Times New Roman" panose="02020603050405020304" pitchFamily="18" charset="0"/>
              </a:rPr>
              <a:t>(x -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2)</a:t>
            </a:r>
            <a:r>
              <a:rPr lang="en-US" sz="2800" baseline="30000" dirty="0" smtClean="0">
                <a:latin typeface="Times New Roman" panose="02020603050405020304" pitchFamily="18" charset="0"/>
                <a:ea typeface="Arial" panose="020B0604020202020204" pitchFamily="34" charset="0"/>
                <a:cs typeface="Times New Roman" panose="02020603050405020304" pitchFamily="18" charset="0"/>
              </a:rPr>
              <a:t>3</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Hexagon 6"/>
          <p:cNvSpPr/>
          <p:nvPr/>
        </p:nvSpPr>
        <p:spPr>
          <a:xfrm>
            <a:off x="1789890" y="5404843"/>
            <a:ext cx="4098140" cy="1200150"/>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spcAft>
                <a:spcPts val="0"/>
              </a:spcAft>
            </a:pPr>
            <a:r>
              <a:rPr lang="vi-VN" sz="2800" b="1" dirty="0" smtClean="0">
                <a:solidFill>
                  <a:srgbClr val="FFFF00"/>
                </a:solidFill>
                <a:latin typeface="+mj-lt"/>
              </a:rPr>
              <a:t>C.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(x - 1)</a:t>
            </a:r>
            <a:r>
              <a:rPr lang="en-US" sz="2800" baseline="30000" dirty="0" smtClean="0">
                <a:latin typeface="Times New Roman" panose="02020603050405020304" pitchFamily="18" charset="0"/>
                <a:ea typeface="Arial" panose="020B0604020202020204" pitchFamily="34" charset="0"/>
                <a:cs typeface="Times New Roman" panose="02020603050405020304" pitchFamily="18" charset="0"/>
              </a:rPr>
              <a:t>3</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Hexagon 7"/>
          <p:cNvSpPr/>
          <p:nvPr/>
        </p:nvSpPr>
        <p:spPr>
          <a:xfrm>
            <a:off x="6315552" y="5384271"/>
            <a:ext cx="3976685" cy="1200150"/>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solidFill>
                <a:srgbClr val="FFFF00"/>
              </a:solidFill>
              <a:latin typeface="Times New Roman" panose="02020603050405020304" pitchFamily="18" charset="0"/>
              <a:cs typeface="Times New Roman" panose="02020603050405020304" pitchFamily="18" charset="0"/>
            </a:endParaRPr>
          </a:p>
          <a:p>
            <a:pPr algn="ctr"/>
            <a:r>
              <a:rPr lang="vi-VN" sz="2800" b="1" dirty="0" smtClean="0">
                <a:solidFill>
                  <a:srgbClr val="FFFF00"/>
                </a:solidFill>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ea typeface="Arial" panose="020B0604020202020204" pitchFamily="34" charset="0"/>
                <a:cs typeface="Times New Roman" panose="02020603050405020304" pitchFamily="18" charset="0"/>
              </a:rPr>
              <a:t>(x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+ 2)</a:t>
            </a:r>
            <a:r>
              <a:rPr lang="en-US" sz="2800" baseline="30000" dirty="0" smtClean="0">
                <a:latin typeface="Times New Roman" panose="02020603050405020304" pitchFamily="18" charset="0"/>
                <a:ea typeface="Arial" panose="020B0604020202020204" pitchFamily="34" charset="0"/>
                <a:cs typeface="Times New Roman" panose="02020603050405020304" pitchFamily="18" charset="0"/>
              </a:rPr>
              <a:t>3</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9" name="Pentagon 8"/>
          <p:cNvSpPr/>
          <p:nvPr/>
        </p:nvSpPr>
        <p:spPr>
          <a:xfrm>
            <a:off x="-1858162" y="5906908"/>
            <a:ext cx="1664198" cy="74432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rPr>
              <a:t>C đúng</a:t>
            </a:r>
            <a:endParaRPr lang="en-US" sz="2800">
              <a:solidFill>
                <a:srgbClr val="FF0000"/>
              </a:solidFill>
            </a:endParaRPr>
          </a:p>
        </p:txBody>
      </p:sp>
      <p:sp>
        <p:nvSpPr>
          <p:cNvPr id="10" name="Pentagon 9">
            <a:hlinkClick r:id="rId6" action="ppaction://hlinksldjump"/>
          </p:cNvPr>
          <p:cNvSpPr/>
          <p:nvPr/>
        </p:nvSpPr>
        <p:spPr>
          <a:xfrm>
            <a:off x="10486201" y="5839112"/>
            <a:ext cx="1582797" cy="74432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6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1" nodeType="clickEffect">
                                  <p:stCondLst>
                                    <p:cond delay="0"/>
                                  </p:stCondLst>
                                  <p:childTnLst>
                                    <p:animClr clrSpc="rgb" dir="cw">
                                      <p:cBhvr override="childStyle">
                                        <p:cTn id="34" dur="500" fill="hold"/>
                                        <p:tgtEl>
                                          <p:spTgt spid="4"/>
                                        </p:tgtEl>
                                        <p:attrNameLst>
                                          <p:attrName>style.color</p:attrName>
                                        </p:attrNameLst>
                                      </p:cBhvr>
                                      <p:to>
                                        <a:schemeClr val="accent2"/>
                                      </p:to>
                                    </p:animClr>
                                    <p:animClr clrSpc="rgb" dir="cw">
                                      <p:cBhvr>
                                        <p:cTn id="35" dur="500" fill="hold"/>
                                        <p:tgtEl>
                                          <p:spTgt spid="4"/>
                                        </p:tgtEl>
                                        <p:attrNameLst>
                                          <p:attrName>fillcolor</p:attrName>
                                        </p:attrNameLst>
                                      </p:cBhvr>
                                      <p:to>
                                        <a:schemeClr val="accent2"/>
                                      </p:to>
                                    </p:animClr>
                                    <p:set>
                                      <p:cBhvr>
                                        <p:cTn id="36" dur="500" fill="hold"/>
                                        <p:tgtEl>
                                          <p:spTgt spid="4"/>
                                        </p:tgtEl>
                                        <p:attrNameLst>
                                          <p:attrName>fill.type</p:attrName>
                                        </p:attrNameLst>
                                      </p:cBhvr>
                                      <p:to>
                                        <p:strVal val="solid"/>
                                      </p:to>
                                    </p:set>
                                    <p:set>
                                      <p:cBhvr>
                                        <p:cTn id="37" dur="50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1" nodeType="clickEffect">
                                  <p:stCondLst>
                                    <p:cond delay="0"/>
                                  </p:stCondLst>
                                  <p:childTnLst>
                                    <p:animClr clrSpc="rgb" dir="cw">
                                      <p:cBhvr override="childStyle">
                                        <p:cTn id="42" dur="500" fill="hold"/>
                                        <p:tgtEl>
                                          <p:spTgt spid="6"/>
                                        </p:tgtEl>
                                        <p:attrNameLst>
                                          <p:attrName>style.color</p:attrName>
                                        </p:attrNameLst>
                                      </p:cBhvr>
                                      <p:to>
                                        <a:schemeClr val="accent2"/>
                                      </p:to>
                                    </p:animClr>
                                    <p:animClr clrSpc="rgb" dir="cw">
                                      <p:cBhvr>
                                        <p:cTn id="43" dur="500" fill="hold"/>
                                        <p:tgtEl>
                                          <p:spTgt spid="6"/>
                                        </p:tgtEl>
                                        <p:attrNameLst>
                                          <p:attrName>fillcolor</p:attrName>
                                        </p:attrNameLst>
                                      </p:cBhvr>
                                      <p:to>
                                        <a:schemeClr val="accent2"/>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2" presetID="1" presetClass="exit" presetSubtype="0" fill="hold" grpId="2" nodeType="with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6"/>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9" presetClass="emph" presetSubtype="0" fill="hold" grpId="1" nodeType="clickEffect">
                                  <p:stCondLst>
                                    <p:cond delay="0"/>
                                  </p:stCondLst>
                                  <p:childTnLst>
                                    <p:animClr clrSpc="rgb" dir="cw">
                                      <p:cBhvr override="childStyle">
                                        <p:cTn id="62" dur="500" fill="hold"/>
                                        <p:tgtEl>
                                          <p:spTgt spid="8"/>
                                        </p:tgtEl>
                                        <p:attrNameLst>
                                          <p:attrName>style.color</p:attrName>
                                        </p:attrNameLst>
                                      </p:cBhvr>
                                      <p:to>
                                        <a:schemeClr val="accent2"/>
                                      </p:to>
                                    </p:animClr>
                                    <p:animClr clrSpc="rgb" dir="cw">
                                      <p:cBhvr>
                                        <p:cTn id="63" dur="500" fill="hold"/>
                                        <p:tgtEl>
                                          <p:spTgt spid="8"/>
                                        </p:tgtEl>
                                        <p:attrNameLst>
                                          <p:attrName>fillcolor</p:attrName>
                                        </p:attrNameLst>
                                      </p:cBhvr>
                                      <p:to>
                                        <a:schemeClr val="accent2"/>
                                      </p:to>
                                    </p:animClr>
                                    <p:set>
                                      <p:cBhvr>
                                        <p:cTn id="64" dur="500" fill="hold"/>
                                        <p:tgtEl>
                                          <p:spTgt spid="8"/>
                                        </p:tgtEl>
                                        <p:attrNameLst>
                                          <p:attrName>fill.type</p:attrName>
                                        </p:attrNameLst>
                                      </p:cBhvr>
                                      <p:to>
                                        <p:strVal val="solid"/>
                                      </p:to>
                                    </p:set>
                                    <p:set>
                                      <p:cBhvr>
                                        <p:cTn id="65" dur="500" fill="hold"/>
                                        <p:tgtEl>
                                          <p:spTgt spid="8"/>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8"/>
                  </p:tgtEl>
                </p:cond>
              </p:nextCondLst>
            </p:seq>
          </p:childTnLst>
        </p:cTn>
      </p:par>
    </p:tnLst>
    <p:bldLst>
      <p:bldP spid="3" grpId="0" animBg="1"/>
      <p:bldP spid="4" grpId="0" animBg="1"/>
      <p:bldP spid="4" grpId="1" animBg="1"/>
      <p:bldP spid="4" grpId="2" animBg="1"/>
      <p:bldP spid="6" grpId="0" animBg="1"/>
      <p:bldP spid="6" grpId="1" animBg="1"/>
      <p:bldP spid="6" grpId="2" animBg="1"/>
      <p:bldP spid="7" grpId="0" animBg="1"/>
      <p:bldP spid="7" grpId="1" animBg="1"/>
      <p:bldP spid="8" grpId="0" animBg="1"/>
      <p:bldP spid="8" grpId="1" animBg="1"/>
      <p:bldP spid="8"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52400" y="5267159"/>
            <a:ext cx="670095" cy="682899"/>
          </a:xfrm>
          <a:prstGeom prst="rect">
            <a:avLst/>
          </a:prstGeom>
        </p:spPr>
      </p:pic>
      <p:grpSp>
        <p:nvGrpSpPr>
          <p:cNvPr id="37" name="Group 36"/>
          <p:cNvGrpSpPr/>
          <p:nvPr/>
        </p:nvGrpSpPr>
        <p:grpSpPr>
          <a:xfrm>
            <a:off x="355600" y="297191"/>
            <a:ext cx="4826001" cy="746473"/>
            <a:chOff x="2012116" y="2110922"/>
            <a:chExt cx="7239001" cy="1119709"/>
          </a:xfrm>
        </p:grpSpPr>
        <p:pic>
          <p:nvPicPr>
            <p:cNvPr id="26" name="Picture 25"/>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7" name="TextBox 26"/>
            <p:cNvSpPr txBox="1"/>
            <p:nvPr/>
          </p:nvSpPr>
          <p:spPr>
            <a:xfrm>
              <a:off x="3077982" y="2261134"/>
              <a:ext cx="6173135" cy="969497"/>
            </a:xfrm>
            <a:prstGeom prst="rect">
              <a:avLst/>
            </a:prstGeom>
            <a:noFill/>
          </p:spPr>
          <p:txBody>
            <a:bodyPr wrap="square" rtlCol="0">
              <a:spAutoFit/>
            </a:bodyPr>
            <a:lstStyle/>
            <a:p>
              <a:r>
                <a:rPr lang="nl-NL" sz="3600" b="1" dirty="0">
                  <a:solidFill>
                    <a:srgbClr val="FF0000"/>
                  </a:solidFill>
                  <a:latin typeface="Times New Roman" panose="02020603050405020304" pitchFamily="18" charset="0"/>
                  <a:cs typeface="Times New Roman" panose="02020603050405020304" pitchFamily="18" charset="0"/>
                </a:rPr>
                <a:t>BÀI TẬP VỀ NHÀ:</a:t>
              </a:r>
              <a:endParaRPr lang="en-US" sz="3600" dirty="0">
                <a:solidFill>
                  <a:srgbClr val="FF0000"/>
                </a:solidFill>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10718801" y="76200"/>
            <a:ext cx="1422399" cy="1270641"/>
            <a:chOff x="14542184" y="258876"/>
            <a:chExt cx="3413410" cy="4451748"/>
          </a:xfrm>
        </p:grpSpPr>
        <p:pic>
          <p:nvPicPr>
            <p:cNvPr id="30" name="Picture 8"/>
            <p:cNvPicPr>
              <a:picLocks noChangeAspect="1"/>
            </p:cNvPicPr>
            <p:nvPr/>
          </p:nvPicPr>
          <p:blipFill>
            <a:blip r:embed="rId5"/>
            <a:srcRect/>
            <a:stretch>
              <a:fillRect/>
            </a:stretch>
          </p:blipFill>
          <p:spPr>
            <a:xfrm>
              <a:off x="14542184" y="1359354"/>
              <a:ext cx="2408418" cy="3281132"/>
            </a:xfrm>
            <a:prstGeom prst="rect">
              <a:avLst/>
            </a:prstGeom>
          </p:spPr>
        </p:pic>
        <p:pic>
          <p:nvPicPr>
            <p:cNvPr id="31"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32"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33" name="Picture 16"/>
            <p:cNvPicPr>
              <a:picLocks noChangeAspect="1"/>
            </p:cNvPicPr>
            <p:nvPr/>
          </p:nvPicPr>
          <p:blipFill>
            <a:blip r:embed="rId2"/>
            <a:srcRect/>
            <a:stretch>
              <a:fillRect/>
            </a:stretch>
          </p:blipFill>
          <p:spPr>
            <a:xfrm>
              <a:off x="15375570" y="258876"/>
              <a:ext cx="575313" cy="586306"/>
            </a:xfrm>
            <a:prstGeom prst="rect">
              <a:avLst/>
            </a:prstGeom>
          </p:spPr>
        </p:pic>
        <p:pic>
          <p:nvPicPr>
            <p:cNvPr id="34" name="Picture 17"/>
            <p:cNvPicPr>
              <a:picLocks noChangeAspect="1"/>
            </p:cNvPicPr>
            <p:nvPr/>
          </p:nvPicPr>
          <p:blipFill>
            <a:blip r:embed="rId2"/>
            <a:srcRect/>
            <a:stretch>
              <a:fillRect/>
            </a:stretch>
          </p:blipFill>
          <p:spPr>
            <a:xfrm>
              <a:off x="17453023" y="2422272"/>
              <a:ext cx="502571" cy="512174"/>
            </a:xfrm>
            <a:prstGeom prst="rect">
              <a:avLst/>
            </a:prstGeom>
          </p:spPr>
        </p:pic>
      </p:grpSp>
      <p:sp>
        <p:nvSpPr>
          <p:cNvPr id="38" name="Rectangle 37"/>
          <p:cNvSpPr/>
          <p:nvPr/>
        </p:nvSpPr>
        <p:spPr>
          <a:xfrm>
            <a:off x="699882" y="1421312"/>
            <a:ext cx="10900229" cy="1569660"/>
          </a:xfrm>
          <a:prstGeom prst="rect">
            <a:avLst/>
          </a:prstGeom>
        </p:spPr>
        <p:txBody>
          <a:bodyPr wrap="square">
            <a:spAutoFit/>
          </a:bodyPr>
          <a:lstStyle/>
          <a:p>
            <a:r>
              <a:rPr lang="vi-VN" sz="3200" dirty="0">
                <a:latin typeface="+mj-lt"/>
                <a:cs typeface="Arial" pitchFamily="34" charset="0"/>
              </a:rPr>
              <a:t>Với hai số a, b bất kì, viết </a:t>
            </a:r>
            <a:r>
              <a:rPr lang="vi-VN" sz="3200" i="1" dirty="0">
                <a:latin typeface="+mj-lt"/>
                <a:cs typeface="Arial" pitchFamily="34" charset="0"/>
              </a:rPr>
              <a:t>a – b = a + (–b) </a:t>
            </a:r>
            <a:r>
              <a:rPr lang="vi-VN" sz="3200" dirty="0">
                <a:latin typeface="+mj-lt"/>
                <a:cs typeface="Arial" pitchFamily="34" charset="0"/>
              </a:rPr>
              <a:t>và áp dụng hằng đẳng thức lập phương của một tổng để tính (a – </a:t>
            </a:r>
            <a:r>
              <a:rPr lang="vi-VN" sz="3200" dirty="0" smtClean="0">
                <a:latin typeface="+mj-lt"/>
                <a:cs typeface="Arial" pitchFamily="34" charset="0"/>
              </a:rPr>
              <a:t>b)</a:t>
            </a:r>
            <a:r>
              <a:rPr lang="vi-VN" sz="3200" baseline="30000" dirty="0" smtClean="0">
                <a:latin typeface="+mj-lt"/>
                <a:cs typeface="Arial" pitchFamily="34" charset="0"/>
              </a:rPr>
              <a:t>3</a:t>
            </a:r>
            <a:r>
              <a:rPr lang="vi-VN" sz="3200" dirty="0" smtClean="0">
                <a:latin typeface="+mj-lt"/>
                <a:cs typeface="Arial" pitchFamily="34" charset="0"/>
              </a:rPr>
              <a:t>.</a:t>
            </a:r>
            <a:endParaRPr lang="en-US" sz="3200" dirty="0" smtClean="0">
              <a:latin typeface="+mj-lt"/>
              <a:cs typeface="Arial" pitchFamily="34" charset="0"/>
            </a:endParaRPr>
          </a:p>
          <a:p>
            <a:r>
              <a:rPr lang="vi-VN" sz="3200" dirty="0" smtClean="0">
                <a:latin typeface="+mj-lt"/>
                <a:cs typeface="Arial" pitchFamily="34" charset="0"/>
              </a:rPr>
              <a:t>Từ </a:t>
            </a:r>
            <a:r>
              <a:rPr lang="vi-VN" sz="3200" dirty="0">
                <a:latin typeface="+mj-lt"/>
                <a:cs typeface="Arial" pitchFamily="34" charset="0"/>
              </a:rPr>
              <a:t>đó rút ra liên hệ giữa </a:t>
            </a:r>
            <a:r>
              <a:rPr lang="vi-VN" sz="3200" dirty="0">
                <a:solidFill>
                  <a:schemeClr val="accent2">
                    <a:lumMod val="75000"/>
                  </a:schemeClr>
                </a:solidFill>
                <a:latin typeface="+mj-lt"/>
                <a:cs typeface="Arial" pitchFamily="34" charset="0"/>
              </a:rPr>
              <a:t>(a – b)</a:t>
            </a:r>
            <a:r>
              <a:rPr lang="vi-VN" sz="3200" baseline="30000" dirty="0">
                <a:solidFill>
                  <a:schemeClr val="accent2">
                    <a:lumMod val="75000"/>
                  </a:schemeClr>
                </a:solidFill>
                <a:latin typeface="+mj-lt"/>
                <a:cs typeface="Arial" pitchFamily="34" charset="0"/>
              </a:rPr>
              <a:t>3</a:t>
            </a:r>
            <a:r>
              <a:rPr lang="vi-VN" sz="3200" dirty="0">
                <a:solidFill>
                  <a:schemeClr val="accent2">
                    <a:lumMod val="75000"/>
                  </a:schemeClr>
                </a:solidFill>
                <a:latin typeface="+mj-lt"/>
                <a:cs typeface="Arial" pitchFamily="34" charset="0"/>
              </a:rPr>
              <a:t> </a:t>
            </a:r>
            <a:r>
              <a:rPr lang="vi-VN" sz="3200" dirty="0">
                <a:latin typeface="+mj-lt"/>
                <a:cs typeface="Arial" pitchFamily="34" charset="0"/>
              </a:rPr>
              <a:t>và </a:t>
            </a:r>
            <a:r>
              <a:rPr lang="vi-VN" sz="3200" dirty="0">
                <a:solidFill>
                  <a:schemeClr val="accent2">
                    <a:lumMod val="75000"/>
                  </a:schemeClr>
                </a:solidFill>
                <a:latin typeface="+mj-lt"/>
                <a:cs typeface="Arial" pitchFamily="34" charset="0"/>
              </a:rPr>
              <a:t>a</a:t>
            </a:r>
            <a:r>
              <a:rPr lang="vi-VN" sz="3200" baseline="30000" dirty="0">
                <a:solidFill>
                  <a:schemeClr val="accent2">
                    <a:lumMod val="75000"/>
                  </a:schemeClr>
                </a:solidFill>
                <a:latin typeface="+mj-lt"/>
                <a:cs typeface="Arial" pitchFamily="34" charset="0"/>
              </a:rPr>
              <a:t>3</a:t>
            </a:r>
            <a:r>
              <a:rPr lang="vi-VN" sz="3200" dirty="0">
                <a:solidFill>
                  <a:schemeClr val="accent2">
                    <a:lumMod val="75000"/>
                  </a:schemeClr>
                </a:solidFill>
                <a:latin typeface="+mj-lt"/>
                <a:cs typeface="Arial" pitchFamily="34" charset="0"/>
              </a:rPr>
              <a:t> – 3a</a:t>
            </a:r>
            <a:r>
              <a:rPr lang="vi-VN" sz="3200" baseline="30000" dirty="0">
                <a:solidFill>
                  <a:schemeClr val="accent2">
                    <a:lumMod val="75000"/>
                  </a:schemeClr>
                </a:solidFill>
                <a:latin typeface="+mj-lt"/>
                <a:cs typeface="Arial" pitchFamily="34" charset="0"/>
              </a:rPr>
              <a:t>2</a:t>
            </a:r>
            <a:r>
              <a:rPr lang="vi-VN" sz="3200" dirty="0">
                <a:solidFill>
                  <a:schemeClr val="accent2">
                    <a:lumMod val="75000"/>
                  </a:schemeClr>
                </a:solidFill>
                <a:latin typeface="+mj-lt"/>
                <a:cs typeface="Arial" pitchFamily="34" charset="0"/>
              </a:rPr>
              <a:t>b + 3ab</a:t>
            </a:r>
            <a:r>
              <a:rPr lang="vi-VN" sz="3200" baseline="30000" dirty="0">
                <a:solidFill>
                  <a:schemeClr val="accent2">
                    <a:lumMod val="75000"/>
                  </a:schemeClr>
                </a:solidFill>
                <a:latin typeface="+mj-lt"/>
                <a:cs typeface="Arial" pitchFamily="34" charset="0"/>
              </a:rPr>
              <a:t>2</a:t>
            </a:r>
            <a:r>
              <a:rPr lang="vi-VN" sz="3200" dirty="0">
                <a:solidFill>
                  <a:schemeClr val="accent2">
                    <a:lumMod val="75000"/>
                  </a:schemeClr>
                </a:solidFill>
                <a:latin typeface="+mj-lt"/>
                <a:cs typeface="Arial" pitchFamily="34" charset="0"/>
              </a:rPr>
              <a:t> – b</a:t>
            </a:r>
            <a:r>
              <a:rPr lang="vi-VN" sz="3200" baseline="30000" dirty="0">
                <a:solidFill>
                  <a:schemeClr val="accent2">
                    <a:lumMod val="75000"/>
                  </a:schemeClr>
                </a:solidFill>
                <a:latin typeface="+mj-lt"/>
                <a:cs typeface="Arial" pitchFamily="34" charset="0"/>
              </a:rPr>
              <a:t>3</a:t>
            </a:r>
            <a:r>
              <a:rPr lang="vi-VN" sz="3200" dirty="0">
                <a:latin typeface="+mj-lt"/>
                <a:cs typeface="Arial" pitchFamily="34" charset="0"/>
              </a:rPr>
              <a:t>.</a:t>
            </a:r>
            <a:endParaRPr lang="en-US" sz="3200" dirty="0">
              <a:latin typeface="+mj-lt"/>
              <a:cs typeface="Arial" pitchFamily="34" charset="0"/>
            </a:endParaRPr>
          </a:p>
        </p:txBody>
      </p:sp>
      <p:pic>
        <p:nvPicPr>
          <p:cNvPr id="10" name="Picture 9"/>
          <p:cNvPicPr>
            <a:picLocks noChangeAspect="1"/>
          </p:cNvPicPr>
          <p:nvPr/>
        </p:nvPicPr>
        <p:blipFill>
          <a:blip r:embed="rId6"/>
          <a:stretch>
            <a:fillRect/>
          </a:stretch>
        </p:blipFill>
        <p:spPr>
          <a:xfrm flipH="1">
            <a:off x="10781783" y="4626084"/>
            <a:ext cx="1048068" cy="1800117"/>
          </a:xfrm>
          <a:prstGeom prst="rect">
            <a:avLst/>
          </a:prstGeom>
        </p:spPr>
      </p:pic>
    </p:spTree>
    <p:extLst>
      <p:ext uri="{BB962C8B-B14F-4D97-AF65-F5344CB8AC3E}">
        <p14:creationId xmlns:p14="http://schemas.microsoft.com/office/powerpoint/2010/main" val="249687699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anim calcmode="lin" valueType="num">
                                      <p:cBhvr>
                                        <p:cTn id="12" dur="500" fill="hold"/>
                                        <p:tgtEl>
                                          <p:spTgt spid="38"/>
                                        </p:tgtEl>
                                        <p:attrNameLst>
                                          <p:attrName>ppt_x</p:attrName>
                                        </p:attrNameLst>
                                      </p:cBhvr>
                                      <p:tavLst>
                                        <p:tav tm="0">
                                          <p:val>
                                            <p:strVal val="#ppt_x"/>
                                          </p:val>
                                        </p:tav>
                                        <p:tav tm="100000">
                                          <p:val>
                                            <p:strVal val="#ppt_x"/>
                                          </p:val>
                                        </p:tav>
                                      </p:tavLst>
                                    </p:anim>
                                    <p:anim calcmode="lin" valueType="num">
                                      <p:cBhvr>
                                        <p:cTn id="13"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1012381" y="2798967"/>
            <a:ext cx="335047" cy="341449"/>
          </a:xfrm>
          <a:prstGeom prst="rect">
            <a:avLst/>
          </a:prstGeom>
        </p:spPr>
      </p:pic>
      <p:pic>
        <p:nvPicPr>
          <p:cNvPr id="13" name="Picture 13"/>
          <p:cNvPicPr>
            <a:picLocks noChangeAspect="1"/>
          </p:cNvPicPr>
          <p:nvPr/>
        </p:nvPicPr>
        <p:blipFill>
          <a:blip r:embed="rId2"/>
          <a:srcRect/>
          <a:stretch>
            <a:fillRect/>
          </a:stretch>
        </p:blipFill>
        <p:spPr>
          <a:xfrm>
            <a:off x="10965254" y="611546"/>
            <a:ext cx="670095" cy="682899"/>
          </a:xfrm>
          <a:prstGeom prst="rect">
            <a:avLst/>
          </a:prstGeom>
        </p:spPr>
      </p:pic>
      <p:pic>
        <p:nvPicPr>
          <p:cNvPr id="14" name="Picture 14"/>
          <p:cNvPicPr>
            <a:picLocks noChangeAspect="1"/>
          </p:cNvPicPr>
          <p:nvPr/>
        </p:nvPicPr>
        <p:blipFill>
          <a:blip r:embed="rId3"/>
          <a:srcRect/>
          <a:stretch>
            <a:fillRect/>
          </a:stretch>
        </p:blipFill>
        <p:spPr>
          <a:xfrm>
            <a:off x="1104731" y="5105400"/>
            <a:ext cx="710804" cy="826516"/>
          </a:xfrm>
          <a:prstGeom prst="rect">
            <a:avLst/>
          </a:prstGeom>
        </p:spPr>
      </p:pic>
      <p:pic>
        <p:nvPicPr>
          <p:cNvPr id="16" name="Picture 16"/>
          <p:cNvPicPr>
            <a:picLocks noChangeAspect="1"/>
          </p:cNvPicPr>
          <p:nvPr/>
        </p:nvPicPr>
        <p:blipFill>
          <a:blip r:embed="rId2"/>
          <a:srcRect/>
          <a:stretch>
            <a:fillRect/>
          </a:stretch>
        </p:blipFill>
        <p:spPr>
          <a:xfrm>
            <a:off x="10250381" y="270096"/>
            <a:ext cx="335047" cy="341449"/>
          </a:xfrm>
          <a:prstGeom prst="rect">
            <a:avLst/>
          </a:prstGeom>
        </p:spPr>
      </p:pic>
      <p:pic>
        <p:nvPicPr>
          <p:cNvPr id="17" name="Picture 17"/>
          <p:cNvPicPr>
            <a:picLocks noChangeAspect="1"/>
          </p:cNvPicPr>
          <p:nvPr/>
        </p:nvPicPr>
        <p:blipFill>
          <a:blip r:embed="rId2"/>
          <a:srcRect/>
          <a:stretch>
            <a:fillRect/>
          </a:stretch>
        </p:blipFill>
        <p:spPr>
          <a:xfrm>
            <a:off x="11635349" y="1614848"/>
            <a:ext cx="335047" cy="341449"/>
          </a:xfrm>
          <a:prstGeom prst="rect">
            <a:avLst/>
          </a:prstGeom>
        </p:spPr>
      </p:pic>
      <p:grpSp>
        <p:nvGrpSpPr>
          <p:cNvPr id="2" name="Group 2"/>
          <p:cNvGrpSpPr/>
          <p:nvPr/>
        </p:nvGrpSpPr>
        <p:grpSpPr>
          <a:xfrm>
            <a:off x="2286000" y="1652902"/>
            <a:ext cx="7670800" cy="2590800"/>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5" name="Group 5"/>
          <p:cNvGrpSpPr/>
          <p:nvPr/>
        </p:nvGrpSpPr>
        <p:grpSpPr>
          <a:xfrm>
            <a:off x="2534740" y="1806028"/>
            <a:ext cx="7177601" cy="2242989"/>
            <a:chOff x="0" y="-38100"/>
            <a:chExt cx="3848257" cy="1452974"/>
          </a:xfrm>
        </p:grpSpPr>
        <p:sp>
          <p:nvSpPr>
            <p:cNvPr id="6" name="Freeform 6"/>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8" name="Rectangle 17"/>
          <p:cNvSpPr/>
          <p:nvPr/>
        </p:nvSpPr>
        <p:spPr>
          <a:xfrm>
            <a:off x="4380378" y="2462805"/>
            <a:ext cx="3482043" cy="1200329"/>
          </a:xfrm>
          <a:prstGeom prst="rect">
            <a:avLst/>
          </a:prstGeom>
        </p:spPr>
        <p:txBody>
          <a:bodyPr wrap="none">
            <a:spAutoFit/>
          </a:bodyPr>
          <a:lstStyle/>
          <a:p>
            <a:pPr algn="ctr" defTabSz="609630">
              <a:lnSpc>
                <a:spcPct val="150000"/>
              </a:lnSpc>
              <a:spcBef>
                <a:spcPts val="400"/>
              </a:spcBef>
              <a:spcAft>
                <a:spcPts val="667"/>
              </a:spcAft>
              <a:defRPr/>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 DỤNG</a:t>
            </a:r>
            <a:endPar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1"/>
          <p:cNvPicPr>
            <a:picLocks noChangeAspect="1"/>
          </p:cNvPicPr>
          <p:nvPr/>
        </p:nvPicPr>
        <p:blipFill>
          <a:blip r:embed="rId4"/>
          <a:srcRect/>
          <a:stretch>
            <a:fillRect/>
          </a:stretch>
        </p:blipFill>
        <p:spPr>
          <a:xfrm>
            <a:off x="8229600" y="3784601"/>
            <a:ext cx="2838532" cy="3044039"/>
          </a:xfrm>
          <a:prstGeom prst="rect">
            <a:avLst/>
          </a:prstGeom>
        </p:spPr>
      </p:pic>
      <p:pic>
        <p:nvPicPr>
          <p:cNvPr id="21" name="Picture 8"/>
          <p:cNvPicPr>
            <a:picLocks noChangeAspect="1"/>
          </p:cNvPicPr>
          <p:nvPr/>
        </p:nvPicPr>
        <p:blipFill>
          <a:blip r:embed="rId5"/>
          <a:srcRect/>
          <a:stretch>
            <a:fillRect/>
          </a:stretch>
        </p:blipFill>
        <p:spPr>
          <a:xfrm flipH="1">
            <a:off x="827791" y="819459"/>
            <a:ext cx="1975489" cy="2207251"/>
          </a:xfrm>
          <a:prstGeom prst="rect">
            <a:avLst/>
          </a:prstGeom>
        </p:spPr>
      </p:pic>
    </p:spTree>
    <p:extLst>
      <p:ext uri="{BB962C8B-B14F-4D97-AF65-F5344CB8AC3E}">
        <p14:creationId xmlns:p14="http://schemas.microsoft.com/office/powerpoint/2010/main" val="16054781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600" y="2976328"/>
            <a:ext cx="14071600" cy="3911600"/>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latin typeface="Calibri"/>
              </a:endParaRPr>
            </a:p>
          </p:txBody>
        </p:sp>
      </p:grpSp>
      <p:grpSp>
        <p:nvGrpSpPr>
          <p:cNvPr id="36" name="Group 35"/>
          <p:cNvGrpSpPr/>
          <p:nvPr/>
        </p:nvGrpSpPr>
        <p:grpSpPr>
          <a:xfrm rot="20326151">
            <a:off x="11223430" y="-208644"/>
            <a:ext cx="1162050" cy="1321438"/>
            <a:chOff x="15666918" y="850007"/>
            <a:chExt cx="1743075" cy="1982157"/>
          </a:xfrm>
        </p:grpSpPr>
        <p:pic>
          <p:nvPicPr>
            <p:cNvPr id="37" name="Picture 13"/>
            <p:cNvPicPr>
              <a:picLocks noChangeAspect="1"/>
            </p:cNvPicPr>
            <p:nvPr/>
          </p:nvPicPr>
          <p:blipFill>
            <a:blip r:embed="rId4"/>
            <a:srcRect/>
            <a:stretch>
              <a:fillRect/>
            </a:stretch>
          </p:blipFill>
          <p:spPr>
            <a:xfrm>
              <a:off x="16404851" y="1054660"/>
              <a:ext cx="1005142" cy="1024349"/>
            </a:xfrm>
            <a:prstGeom prst="rect">
              <a:avLst/>
            </a:prstGeom>
          </p:spPr>
        </p:pic>
        <p:pic>
          <p:nvPicPr>
            <p:cNvPr id="38" name="Picture 16"/>
            <p:cNvPicPr>
              <a:picLocks noChangeAspect="1"/>
            </p:cNvPicPr>
            <p:nvPr/>
          </p:nvPicPr>
          <p:blipFill>
            <a:blip r:embed="rId4"/>
            <a:srcRect/>
            <a:stretch>
              <a:fillRect/>
            </a:stretch>
          </p:blipFill>
          <p:spPr>
            <a:xfrm>
              <a:off x="15666918" y="850007"/>
              <a:ext cx="502571" cy="512174"/>
            </a:xfrm>
            <a:prstGeom prst="rect">
              <a:avLst/>
            </a:prstGeom>
          </p:spPr>
        </p:pic>
        <p:pic>
          <p:nvPicPr>
            <p:cNvPr id="39" name="Picture 17"/>
            <p:cNvPicPr>
              <a:picLocks noChangeAspect="1"/>
            </p:cNvPicPr>
            <p:nvPr/>
          </p:nvPicPr>
          <p:blipFill>
            <a:blip r:embed="rId4"/>
            <a:srcRect/>
            <a:stretch>
              <a:fillRect/>
            </a:stretch>
          </p:blipFill>
          <p:spPr>
            <a:xfrm>
              <a:off x="16671463" y="2319990"/>
              <a:ext cx="502571" cy="512174"/>
            </a:xfrm>
            <a:prstGeom prst="rect">
              <a:avLst/>
            </a:prstGeom>
          </p:spPr>
        </p:pic>
      </p:grpSp>
      <p:pic>
        <p:nvPicPr>
          <p:cNvPr id="33" name="Picture 32">
            <a:extLst>
              <a:ext uri="{FF2B5EF4-FFF2-40B4-BE49-F238E27FC236}">
                <a16:creationId xmlns:a16="http://schemas.microsoft.com/office/drawing/2014/main" id="{5FC5757E-435A-C34F-7087-82E416C8E6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0505" y="5244003"/>
            <a:ext cx="1944323" cy="1829103"/>
          </a:xfrm>
          <a:prstGeom prst="rect">
            <a:avLst/>
          </a:prstGeom>
        </p:spPr>
      </p:pic>
      <p:grpSp>
        <p:nvGrpSpPr>
          <p:cNvPr id="22" name="Group 21"/>
          <p:cNvGrpSpPr/>
          <p:nvPr/>
        </p:nvGrpSpPr>
        <p:grpSpPr>
          <a:xfrm>
            <a:off x="388639" y="100631"/>
            <a:ext cx="5500064" cy="861967"/>
            <a:chOff x="-629503" y="14936"/>
            <a:chExt cx="15477541" cy="1292950"/>
          </a:xfrm>
        </p:grpSpPr>
        <p:sp>
          <p:nvSpPr>
            <p:cNvPr id="24" name="Rectangle 23"/>
            <p:cNvSpPr/>
            <p:nvPr/>
          </p:nvSpPr>
          <p:spPr>
            <a:xfrm>
              <a:off x="-546083" y="228972"/>
              <a:ext cx="11402924"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25" name="Rectangle 24"/>
            <p:cNvSpPr/>
            <p:nvPr/>
          </p:nvSpPr>
          <p:spPr>
            <a:xfrm>
              <a:off x="-629503" y="14936"/>
              <a:ext cx="15477541" cy="129295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algn="just" defTabSz="609630">
                <a:lnSpc>
                  <a:spcPct val="150000"/>
                </a:lnSpc>
                <a:spcAft>
                  <a:spcPts val="533"/>
                </a:spcAft>
                <a:defRPr/>
              </a:pPr>
              <a:r>
                <a:rPr lang="en-US" sz="3334"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Bài 2. 9 (SGK – tr.36)</a:t>
              </a:r>
              <a:endParaRPr lang="en-US" sz="3334"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5" name="Rectangle 4"/>
          <p:cNvSpPr/>
          <p:nvPr/>
        </p:nvSpPr>
        <p:spPr>
          <a:xfrm>
            <a:off x="4542417" y="319236"/>
            <a:ext cx="6210354" cy="584775"/>
          </a:xfrm>
          <a:prstGeom prst="rect">
            <a:avLst/>
          </a:prstGeom>
        </p:spPr>
        <p:txBody>
          <a:bodyPr wrap="none">
            <a:spAutoFit/>
          </a:bodyPr>
          <a:lstStyle/>
          <a:p>
            <a:r>
              <a:rPr lang="en-US" sz="3200" dirty="0">
                <a:solidFill>
                  <a:srgbClr val="000000"/>
                </a:solidFill>
                <a:latin typeface="Times New Roman" panose="02020603050405020304" pitchFamily="18" charset="0"/>
                <a:cs typeface="Times New Roman" panose="02020603050405020304" pitchFamily="18" charset="0"/>
              </a:rPr>
              <a:t>Tính nhanh giá trị của biểu thức sau:</a:t>
            </a:r>
            <a:endParaRPr lang="en-US" sz="3200" dirty="0">
              <a:latin typeface="Times New Roman" panose="02020603050405020304" pitchFamily="18" charset="0"/>
              <a:cs typeface="Times New Roman" panose="02020603050405020304" pitchFamily="18" charset="0"/>
            </a:endParaRPr>
          </a:p>
        </p:txBody>
      </p:sp>
      <p:sp>
        <p:nvSpPr>
          <p:cNvPr id="8" name="Rectangle 7"/>
          <p:cNvSpPr/>
          <p:nvPr/>
        </p:nvSpPr>
        <p:spPr>
          <a:xfrm>
            <a:off x="1" y="3086895"/>
            <a:ext cx="12438679" cy="1672253"/>
          </a:xfrm>
          <a:prstGeom prst="rect">
            <a:avLst/>
          </a:prstGeom>
        </p:spPr>
        <p:txBody>
          <a:bodyPr wrap="square">
            <a:spAutoFit/>
          </a:bodyPr>
          <a:lstStyle/>
          <a:p>
            <a:pPr algn="just">
              <a:lnSpc>
                <a:spcPct val="150000"/>
              </a:lnSpc>
            </a:pP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800"/>
              </a:spcBef>
              <a:spcAft>
                <a:spcPts val="800"/>
              </a:spcAft>
            </a:pP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15" name="Picture 14"/>
          <p:cNvPicPr>
            <a:picLocks noChangeAspect="1"/>
          </p:cNvPicPr>
          <p:nvPr/>
        </p:nvPicPr>
        <p:blipFill>
          <a:blip r:embed="rId6"/>
          <a:stretch>
            <a:fillRect/>
          </a:stretch>
        </p:blipFill>
        <p:spPr>
          <a:xfrm>
            <a:off x="54813" y="1896489"/>
            <a:ext cx="1141534" cy="1094511"/>
          </a:xfrm>
          <a:prstGeom prst="rect">
            <a:avLst/>
          </a:prstGeom>
        </p:spPr>
      </p:pic>
      <p:graphicFrame>
        <p:nvGraphicFramePr>
          <p:cNvPr id="18" name="Object 17"/>
          <p:cNvGraphicFramePr>
            <a:graphicFrameLocks noChangeAspect="1"/>
          </p:cNvGraphicFramePr>
          <p:nvPr>
            <p:extLst/>
          </p:nvPr>
        </p:nvGraphicFramePr>
        <p:xfrm>
          <a:off x="1166212" y="1179065"/>
          <a:ext cx="4167789" cy="658071"/>
        </p:xfrm>
        <a:graphic>
          <a:graphicData uri="http://schemas.openxmlformats.org/presentationml/2006/ole">
            <mc:AlternateContent xmlns:mc="http://schemas.openxmlformats.org/markup-compatibility/2006">
              <mc:Choice xmlns:v="urn:schemas-microsoft-com:vml" Requires="v">
                <p:oleObj spid="_x0000_s1046" name="Equation" r:id="rId7" imgW="1523880" imgH="241200" progId="Equation.DSMT4">
                  <p:embed/>
                </p:oleObj>
              </mc:Choice>
              <mc:Fallback>
                <p:oleObj name="Equation" r:id="rId7" imgW="1523880" imgH="241200" progId="Equation.DSMT4">
                  <p:embed/>
                  <p:pic>
                    <p:nvPicPr>
                      <p:cNvPr id="18" name="Object 17"/>
                      <p:cNvPicPr>
                        <a:picLocks noChangeAspect="1" noChangeArrowheads="1"/>
                      </p:cNvPicPr>
                      <p:nvPr/>
                    </p:nvPicPr>
                    <p:blipFill>
                      <a:blip r:embed="rId8"/>
                      <a:srcRect/>
                      <a:stretch>
                        <a:fillRect/>
                      </a:stretch>
                    </p:blipFill>
                    <p:spPr bwMode="auto">
                      <a:xfrm>
                        <a:off x="1166212" y="1179065"/>
                        <a:ext cx="4167789" cy="658071"/>
                      </a:xfrm>
                      <a:prstGeom prst="rect">
                        <a:avLst/>
                      </a:prstGeom>
                      <a:noFill/>
                      <a:ln>
                        <a:noFill/>
                      </a:ln>
                      <a:extLst/>
                    </p:spPr>
                  </p:pic>
                </p:oleObj>
              </mc:Fallback>
            </mc:AlternateContent>
          </a:graphicData>
        </a:graphic>
      </p:graphicFrame>
      <mc:AlternateContent xmlns:mc="http://schemas.openxmlformats.org/markup-compatibility/2006" xmlns:a14="http://schemas.microsoft.com/office/drawing/2010/main">
        <mc:Choice Requires="a14">
          <p:sp>
            <p:nvSpPr>
              <p:cNvPr id="19" name="TextBox 18"/>
              <p:cNvSpPr txBox="1"/>
              <p:nvPr/>
            </p:nvSpPr>
            <p:spPr>
              <a:xfrm>
                <a:off x="5486400" y="1313140"/>
                <a:ext cx="2286000" cy="543675"/>
              </a:xfrm>
              <a:prstGeom prst="rect">
                <a:avLst/>
              </a:prstGeom>
              <a:noFill/>
            </p:spPr>
            <p:txBody>
              <a:bodyPr wrap="square" rtlCol="0">
                <a:spAutoFit/>
              </a:bodyPr>
              <a:lstStyle/>
              <a:p>
                <a:r>
                  <a:rPr lang="en-US" sz="2933" dirty="0">
                    <a:latin typeface="Times New Roman" panose="02020603050405020304" pitchFamily="18" charset="0"/>
                    <a:cs typeface="Times New Roman" panose="02020603050405020304" pitchFamily="18" charset="0"/>
                  </a:rPr>
                  <a:t>tại </a:t>
                </a:r>
                <a14:m>
                  <m:oMath xmlns:m="http://schemas.openxmlformats.org/officeDocument/2006/math">
                    <m:r>
                      <a:rPr lang="en-US" sz="2933" i="1">
                        <a:latin typeface="Cambria Math"/>
                        <a:cs typeface="Arial" pitchFamily="34" charset="0"/>
                      </a:rPr>
                      <m:t>𝑥</m:t>
                    </m:r>
                    <m:r>
                      <a:rPr lang="en-US" sz="2933" i="1">
                        <a:latin typeface="Cambria Math"/>
                        <a:cs typeface="Arial" pitchFamily="34" charset="0"/>
                      </a:rPr>
                      <m:t>=6,5</m:t>
                    </m:r>
                  </m:oMath>
                </a14:m>
                <a:endParaRPr lang="vi-VN" sz="2933" dirty="0">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5486400" y="1313140"/>
                <a:ext cx="2286000" cy="543675"/>
              </a:xfrm>
              <a:prstGeom prst="rect">
                <a:avLst/>
              </a:prstGeom>
              <a:blipFill>
                <a:blip r:embed="rId9"/>
                <a:stretch>
                  <a:fillRect l="-5867" t="-12222" b="-31111"/>
                </a:stretch>
              </a:blipFill>
            </p:spPr>
            <p:txBody>
              <a:bodyPr/>
              <a:lstStyle/>
              <a:p>
                <a:r>
                  <a:rPr lang="en-US">
                    <a:noFill/>
                  </a:rPr>
                  <a:t> </a:t>
                </a:r>
              </a:p>
            </p:txBody>
          </p:sp>
        </mc:Fallback>
      </mc:AlternateContent>
      <p:graphicFrame>
        <p:nvGraphicFramePr>
          <p:cNvPr id="20" name="Object 19"/>
          <p:cNvGraphicFramePr>
            <a:graphicFrameLocks noChangeAspect="1"/>
          </p:cNvGraphicFramePr>
          <p:nvPr>
            <p:extLst/>
          </p:nvPr>
        </p:nvGraphicFramePr>
        <p:xfrm>
          <a:off x="558801" y="3426740"/>
          <a:ext cx="10007599" cy="672854"/>
        </p:xfrm>
        <a:graphic>
          <a:graphicData uri="http://schemas.openxmlformats.org/presentationml/2006/ole">
            <mc:AlternateContent xmlns:mc="http://schemas.openxmlformats.org/markup-compatibility/2006">
              <mc:Choice xmlns:v="urn:schemas-microsoft-com:vml" Requires="v">
                <p:oleObj spid="_x0000_s1047" name="Equation" r:id="rId10" imgW="3543120" imgH="241200" progId="Equation.DSMT4">
                  <p:embed/>
                </p:oleObj>
              </mc:Choice>
              <mc:Fallback>
                <p:oleObj name="Equation" r:id="rId10" imgW="3543120" imgH="241200" progId="Equation.DSMT4">
                  <p:embed/>
                  <p:pic>
                    <p:nvPicPr>
                      <p:cNvPr id="20" name="Object 19"/>
                      <p:cNvPicPr>
                        <a:picLocks noChangeAspect="1" noChangeArrowheads="1"/>
                      </p:cNvPicPr>
                      <p:nvPr/>
                    </p:nvPicPr>
                    <p:blipFill>
                      <a:blip r:embed="rId11"/>
                      <a:srcRect/>
                      <a:stretch>
                        <a:fillRect/>
                      </a:stretch>
                    </p:blipFill>
                    <p:spPr bwMode="auto">
                      <a:xfrm>
                        <a:off x="558801" y="3426740"/>
                        <a:ext cx="10007599" cy="672854"/>
                      </a:xfrm>
                      <a:prstGeom prst="rect">
                        <a:avLst/>
                      </a:prstGeom>
                      <a:noFill/>
                      <a:ln>
                        <a:noFill/>
                      </a:ln>
                      <a:extLst/>
                    </p:spPr>
                  </p:pic>
                </p:oleObj>
              </mc:Fallback>
            </mc:AlternateContent>
          </a:graphicData>
        </a:graphic>
      </p:graphicFrame>
      <p:graphicFrame>
        <p:nvGraphicFramePr>
          <p:cNvPr id="21" name="Object 20"/>
          <p:cNvGraphicFramePr>
            <a:graphicFrameLocks noChangeAspect="1"/>
          </p:cNvGraphicFramePr>
          <p:nvPr>
            <p:extLst/>
          </p:nvPr>
        </p:nvGraphicFramePr>
        <p:xfrm>
          <a:off x="4898103" y="4171150"/>
          <a:ext cx="1981200" cy="699585"/>
        </p:xfrm>
        <a:graphic>
          <a:graphicData uri="http://schemas.openxmlformats.org/presentationml/2006/ole">
            <mc:AlternateContent xmlns:mc="http://schemas.openxmlformats.org/markup-compatibility/2006">
              <mc:Choice xmlns:v="urn:schemas-microsoft-com:vml" Requires="v">
                <p:oleObj spid="_x0000_s1048" name="Equation" r:id="rId12" imgW="672840" imgH="241200" progId="Equation.DSMT4">
                  <p:embed/>
                </p:oleObj>
              </mc:Choice>
              <mc:Fallback>
                <p:oleObj name="Equation" r:id="rId12" imgW="672840" imgH="241200" progId="Equation.DSMT4">
                  <p:embed/>
                  <p:pic>
                    <p:nvPicPr>
                      <p:cNvPr id="21" name="Object 20"/>
                      <p:cNvPicPr>
                        <a:picLocks noChangeAspect="1" noChangeArrowheads="1"/>
                      </p:cNvPicPr>
                      <p:nvPr/>
                    </p:nvPicPr>
                    <p:blipFill>
                      <a:blip r:embed="rId13"/>
                      <a:srcRect/>
                      <a:stretch>
                        <a:fillRect/>
                      </a:stretch>
                    </p:blipFill>
                    <p:spPr bwMode="auto">
                      <a:xfrm>
                        <a:off x="4898103" y="4171150"/>
                        <a:ext cx="1981200" cy="699585"/>
                      </a:xfrm>
                      <a:prstGeom prst="rect">
                        <a:avLst/>
                      </a:prstGeom>
                      <a:noFill/>
                      <a:ln>
                        <a:noFill/>
                      </a:ln>
                      <a:extLst/>
                    </p:spPr>
                  </p:pic>
                </p:oleObj>
              </mc:Fallback>
            </mc:AlternateContent>
          </a:graphicData>
        </a:graphic>
      </p:graphicFrame>
      <p:sp>
        <p:nvSpPr>
          <p:cNvPr id="23" name="TextBox 22"/>
          <p:cNvSpPr txBox="1"/>
          <p:nvPr/>
        </p:nvSpPr>
        <p:spPr>
          <a:xfrm>
            <a:off x="558801" y="5018608"/>
            <a:ext cx="9179827" cy="584775"/>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Thay x = </a:t>
            </a:r>
            <a:r>
              <a:rPr lang="en-US" sz="3200" dirty="0">
                <a:latin typeface="Times New Roman" panose="02020603050405020304" pitchFamily="18" charset="0"/>
                <a:cs typeface="Times New Roman" panose="02020603050405020304" pitchFamily="18" charset="0"/>
              </a:rPr>
              <a:t>6,5</a:t>
            </a:r>
            <a:r>
              <a:rPr lang="vi-VN" sz="3200" dirty="0">
                <a:latin typeface="Times New Roman" panose="02020603050405020304" pitchFamily="18" charset="0"/>
                <a:cs typeface="Times New Roman" panose="02020603050405020304" pitchFamily="18" charset="0"/>
              </a:rPr>
              <a:t> vào biểu thức (</a:t>
            </a:r>
            <a:r>
              <a:rPr lang="en-US" sz="3200" dirty="0">
                <a:latin typeface="Times New Roman" panose="02020603050405020304" pitchFamily="18" charset="0"/>
                <a:cs typeface="Times New Roman" panose="02020603050405020304" pitchFamily="18" charset="0"/>
              </a:rPr>
              <a:t>3 – 2x</a:t>
            </a:r>
            <a:r>
              <a:rPr lang="vi-VN" sz="3200" dirty="0">
                <a:latin typeface="Times New Roman" panose="02020603050405020304" pitchFamily="18" charset="0"/>
                <a:cs typeface="Times New Roman" panose="02020603050405020304" pitchFamily="18" charset="0"/>
              </a:rPr>
              <a:t>)</a:t>
            </a:r>
            <a:r>
              <a:rPr lang="vi-VN" sz="3200" baseline="30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 ta được:</a:t>
            </a:r>
          </a:p>
        </p:txBody>
      </p:sp>
      <p:graphicFrame>
        <p:nvGraphicFramePr>
          <p:cNvPr id="26" name="Object 25"/>
          <p:cNvGraphicFramePr>
            <a:graphicFrameLocks noChangeAspect="1"/>
          </p:cNvGraphicFramePr>
          <p:nvPr>
            <p:extLst/>
          </p:nvPr>
        </p:nvGraphicFramePr>
        <p:xfrm>
          <a:off x="3402492" y="5755136"/>
          <a:ext cx="4167817" cy="663194"/>
        </p:xfrm>
        <a:graphic>
          <a:graphicData uri="http://schemas.openxmlformats.org/presentationml/2006/ole">
            <mc:AlternateContent xmlns:mc="http://schemas.openxmlformats.org/markup-compatibility/2006">
              <mc:Choice xmlns:v="urn:schemas-microsoft-com:vml" Requires="v">
                <p:oleObj spid="_x0000_s1049" name="Equation" r:id="rId14" imgW="1828800" imgH="241200" progId="Equation.DSMT4">
                  <p:embed/>
                </p:oleObj>
              </mc:Choice>
              <mc:Fallback>
                <p:oleObj name="Equation" r:id="rId14" imgW="1828800" imgH="241200" progId="Equation.DSMT4">
                  <p:embed/>
                  <p:pic>
                    <p:nvPicPr>
                      <p:cNvPr id="26" name="Object 25"/>
                      <p:cNvPicPr>
                        <a:picLocks noChangeAspect="1" noChangeArrowheads="1"/>
                      </p:cNvPicPr>
                      <p:nvPr/>
                    </p:nvPicPr>
                    <p:blipFill>
                      <a:blip r:embed="rId15"/>
                      <a:srcRect/>
                      <a:stretch>
                        <a:fillRect/>
                      </a:stretch>
                    </p:blipFill>
                    <p:spPr bwMode="auto">
                      <a:xfrm>
                        <a:off x="3402492" y="5755136"/>
                        <a:ext cx="4167817" cy="663194"/>
                      </a:xfrm>
                      <a:prstGeom prst="rect">
                        <a:avLst/>
                      </a:prstGeom>
                      <a:noFill/>
                      <a:ln>
                        <a:noFill/>
                      </a:ln>
                      <a:extLst/>
                    </p:spPr>
                  </p:pic>
                </p:oleObj>
              </mc:Fallback>
            </mc:AlternateContent>
          </a:graphicData>
        </a:graphic>
      </p:graphicFrame>
      <p:sp>
        <p:nvSpPr>
          <p:cNvPr id="27" name="Oval Callout 26"/>
          <p:cNvSpPr/>
          <p:nvPr/>
        </p:nvSpPr>
        <p:spPr>
          <a:xfrm>
            <a:off x="5130800" y="2224971"/>
            <a:ext cx="2007557" cy="613829"/>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3200" b="1" dirty="0">
                <a:solidFill>
                  <a:schemeClr val="tx1"/>
                </a:solidFill>
                <a:latin typeface="Arial" panose="020B0604020202020204" pitchFamily="34" charset="0"/>
              </a:rPr>
              <a:t>Giải</a:t>
            </a:r>
            <a:endParaRPr lang="en-US" sz="3200" b="1" dirty="0">
              <a:solidFill>
                <a:schemeClr val="tx1"/>
              </a:solidFill>
              <a:latin typeface="Calibri"/>
            </a:endParaRPr>
          </a:p>
        </p:txBody>
      </p:sp>
    </p:spTree>
    <p:extLst>
      <p:ext uri="{BB962C8B-B14F-4D97-AF65-F5344CB8AC3E}">
        <p14:creationId xmlns:p14="http://schemas.microsoft.com/office/powerpoint/2010/main" val="1047492675"/>
      </p:ext>
    </p:extLst>
  </p:cSld>
  <p:clrMapOvr>
    <a:masterClrMapping/>
  </p:clrMapOvr>
  <p:transition spd="slow">
    <p:push dir="u"/>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i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3" grpId="0"/>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517477" y="611187"/>
            <a:ext cx="670095" cy="682899"/>
          </a:xfrm>
          <a:prstGeom prst="rect">
            <a:avLst/>
          </a:prstGeom>
        </p:spPr>
      </p:pic>
      <p:pic>
        <p:nvPicPr>
          <p:cNvPr id="13" name="Picture 13"/>
          <p:cNvPicPr>
            <a:picLocks noChangeAspect="1"/>
          </p:cNvPicPr>
          <p:nvPr/>
        </p:nvPicPr>
        <p:blipFill>
          <a:blip r:embed="rId2"/>
          <a:srcRect/>
          <a:stretch>
            <a:fillRect/>
          </a:stretch>
        </p:blipFill>
        <p:spPr>
          <a:xfrm>
            <a:off x="11734800" y="97396"/>
            <a:ext cx="670095" cy="682899"/>
          </a:xfrm>
          <a:prstGeom prst="rect">
            <a:avLst/>
          </a:prstGeom>
        </p:spPr>
      </p:pic>
      <p:pic>
        <p:nvPicPr>
          <p:cNvPr id="14" name="Picture 14"/>
          <p:cNvPicPr>
            <a:picLocks noChangeAspect="1"/>
          </p:cNvPicPr>
          <p:nvPr/>
        </p:nvPicPr>
        <p:blipFill>
          <a:blip r:embed="rId2"/>
          <a:srcRect/>
          <a:stretch>
            <a:fillRect/>
          </a:stretch>
        </p:blipFill>
        <p:spPr>
          <a:xfrm>
            <a:off x="11809441" y="1366037"/>
            <a:ext cx="670095" cy="682899"/>
          </a:xfrm>
          <a:prstGeom prst="rect">
            <a:avLst/>
          </a:prstGeom>
        </p:spPr>
      </p:pic>
      <p:pic>
        <p:nvPicPr>
          <p:cNvPr id="15" name="Picture 15"/>
          <p:cNvPicPr>
            <a:picLocks noChangeAspect="1"/>
          </p:cNvPicPr>
          <p:nvPr/>
        </p:nvPicPr>
        <p:blipFill>
          <a:blip r:embed="rId2"/>
          <a:srcRect/>
          <a:stretch>
            <a:fillRect/>
          </a:stretch>
        </p:blipFill>
        <p:spPr>
          <a:xfrm>
            <a:off x="10515600" y="234889"/>
            <a:ext cx="457200" cy="465937"/>
          </a:xfrm>
          <a:prstGeom prst="rect">
            <a:avLst/>
          </a:prstGeom>
        </p:spPr>
      </p:pic>
      <p:sp>
        <p:nvSpPr>
          <p:cNvPr id="16" name="TextBox 8"/>
          <p:cNvSpPr txBox="1"/>
          <p:nvPr/>
        </p:nvSpPr>
        <p:spPr>
          <a:xfrm>
            <a:off x="1320800" y="874886"/>
            <a:ext cx="9290261" cy="730969"/>
          </a:xfrm>
          <a:prstGeom prst="rect">
            <a:avLst/>
          </a:prstGeom>
        </p:spPr>
        <p:txBody>
          <a:bodyPr lIns="0" tIns="0" rIns="0" bIns="0" rtlCol="0" anchor="t">
            <a:spAutoFit/>
          </a:bodyPr>
          <a:lstStyle/>
          <a:p>
            <a:pPr algn="ctr">
              <a:lnSpc>
                <a:spcPts val="5666"/>
              </a:lnSpc>
            </a:pPr>
            <a:r>
              <a:rPr lang="en-US" sz="4334" b="1" dirty="0">
                <a:latin typeface="Arial" panose="020B0604020202020204" pitchFamily="34" charset="0"/>
                <a:cs typeface="Arial" panose="020B0604020202020204" pitchFamily="34" charset="0"/>
              </a:rPr>
              <a:t>HƯỚNG DẪN VỀ NHÀ</a:t>
            </a:r>
          </a:p>
        </p:txBody>
      </p:sp>
      <p:grpSp>
        <p:nvGrpSpPr>
          <p:cNvPr id="17" name="Group 16"/>
          <p:cNvGrpSpPr/>
          <p:nvPr/>
        </p:nvGrpSpPr>
        <p:grpSpPr>
          <a:xfrm>
            <a:off x="321256" y="2267173"/>
            <a:ext cx="3581711" cy="2736627"/>
            <a:chOff x="942181" y="3749823"/>
            <a:chExt cx="5372566" cy="3465452"/>
          </a:xfrm>
        </p:grpSpPr>
        <p:sp>
          <p:nvSpPr>
            <p:cNvPr id="20" name="Freeform 4"/>
            <p:cNvSpPr/>
            <p:nvPr/>
          </p:nvSpPr>
          <p:spPr>
            <a:xfrm>
              <a:off x="942181" y="3749823"/>
              <a:ext cx="5372566" cy="34654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9" name="Rectangle 18"/>
            <p:cNvSpPr/>
            <p:nvPr/>
          </p:nvSpPr>
          <p:spPr>
            <a:xfrm>
              <a:off x="1230349" y="4159518"/>
              <a:ext cx="4796230" cy="1582931"/>
            </a:xfrm>
            <a:prstGeom prst="rect">
              <a:avLst/>
            </a:prstGeom>
          </p:spPr>
          <p:txBody>
            <a:bodyPr wrap="square">
              <a:spAutoFit/>
            </a:bodyPr>
            <a:lstStyle/>
            <a:p>
              <a:pPr algn="ctr">
                <a:lnSpc>
                  <a:spcPct val="150000"/>
                </a:lnSpc>
                <a:buClr>
                  <a:srgbClr val="000000"/>
                </a:buClr>
                <a:buFont typeface="Arial"/>
                <a:buNone/>
              </a:pPr>
              <a:r>
                <a:rPr lang="pt-BR" sz="2667" kern="0" dirty="0">
                  <a:latin typeface="Times New Roman" panose="02020603050405020304" pitchFamily="18" charset="0"/>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2667" kern="0" dirty="0">
                  <a:latin typeface="Times New Roman" panose="02020603050405020304" pitchFamily="18" charset="0"/>
                  <a:ea typeface="Calibri" panose="020F0502020204030204" pitchFamily="34" charset="0"/>
                  <a:cs typeface="Times New Roman" panose="02020603050405020304" pitchFamily="18" charset="0"/>
                  <a:sym typeface="Arial"/>
                </a:rPr>
                <a:t>kiến thức trong bài. </a:t>
              </a:r>
            </a:p>
          </p:txBody>
        </p:sp>
      </p:grpSp>
      <p:grpSp>
        <p:nvGrpSpPr>
          <p:cNvPr id="22" name="Group 21"/>
          <p:cNvGrpSpPr/>
          <p:nvPr/>
        </p:nvGrpSpPr>
        <p:grpSpPr>
          <a:xfrm>
            <a:off x="4312997" y="2233659"/>
            <a:ext cx="3581711" cy="2736628"/>
            <a:chOff x="6864388" y="3825355"/>
            <a:chExt cx="5372566" cy="4104942"/>
          </a:xfrm>
        </p:grpSpPr>
        <p:sp>
          <p:nvSpPr>
            <p:cNvPr id="25" name="Freeform 4"/>
            <p:cNvSpPr/>
            <p:nvPr/>
          </p:nvSpPr>
          <p:spPr>
            <a:xfrm>
              <a:off x="6864388" y="3825355"/>
              <a:ext cx="5372566" cy="410494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4" name="Rectangle 23"/>
            <p:cNvSpPr/>
            <p:nvPr/>
          </p:nvSpPr>
          <p:spPr>
            <a:xfrm>
              <a:off x="7370566" y="4355115"/>
              <a:ext cx="4360209" cy="2909066"/>
            </a:xfrm>
            <a:prstGeom prst="rect">
              <a:avLst/>
            </a:prstGeom>
          </p:spPr>
          <p:txBody>
            <a:bodyPr wrap="square">
              <a:spAutoFit/>
            </a:bodyPr>
            <a:lstStyle/>
            <a:p>
              <a:pPr algn="ctr">
                <a:lnSpc>
                  <a:spcPct val="150000"/>
                </a:lnSpc>
                <a:spcBef>
                  <a:spcPts val="400"/>
                </a:spcBef>
                <a:spcAft>
                  <a:spcPts val="400"/>
                </a:spcAft>
                <a:buClr>
                  <a:srgbClr val="000000"/>
                </a:buClr>
              </a:pPr>
              <a:r>
                <a:rPr lang="pt-BR" sz="2667" kern="0" dirty="0">
                  <a:latin typeface="Times New Roman" panose="02020603050405020304" pitchFamily="18" charset="0"/>
                  <a:ea typeface="Calibri" panose="020F0502020204030204" pitchFamily="34" charset="0"/>
                  <a:cs typeface="Times New Roman" panose="02020603050405020304" pitchFamily="18" charset="0"/>
                  <a:sym typeface="Arial"/>
                </a:rPr>
                <a:t>Hoàn thành các bài tập còn lại trong SGK. </a:t>
              </a:r>
            </a:p>
          </p:txBody>
        </p:sp>
      </p:grpSp>
      <p:grpSp>
        <p:nvGrpSpPr>
          <p:cNvPr id="27" name="Group 26"/>
          <p:cNvGrpSpPr/>
          <p:nvPr/>
        </p:nvGrpSpPr>
        <p:grpSpPr>
          <a:xfrm>
            <a:off x="8296991" y="2267173"/>
            <a:ext cx="3581711" cy="2767917"/>
            <a:chOff x="12668443" y="3698727"/>
            <a:chExt cx="5372566" cy="3900248"/>
          </a:xfrm>
        </p:grpSpPr>
        <p:sp>
          <p:nvSpPr>
            <p:cNvPr id="30" name="Freeform 4"/>
            <p:cNvSpPr/>
            <p:nvPr/>
          </p:nvSpPr>
          <p:spPr>
            <a:xfrm>
              <a:off x="12668443" y="3698727"/>
              <a:ext cx="5372566" cy="3856157"/>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9" name="Rectangle 28"/>
            <p:cNvSpPr/>
            <p:nvPr/>
          </p:nvSpPr>
          <p:spPr>
            <a:xfrm>
              <a:off x="12961697" y="3998665"/>
              <a:ext cx="4786059" cy="3600310"/>
            </a:xfrm>
            <a:prstGeom prst="rect">
              <a:avLst/>
            </a:prstGeom>
          </p:spPr>
          <p:txBody>
            <a:bodyPr wrap="square">
              <a:spAutoFit/>
            </a:bodyPr>
            <a:lstStyle/>
            <a:p>
              <a:pPr algn="ctr">
                <a:lnSpc>
                  <a:spcPct val="150000"/>
                </a:lnSpc>
                <a:buClr>
                  <a:srgbClr val="000000"/>
                </a:buClr>
                <a:buFont typeface="Arial"/>
                <a:buNone/>
              </a:pPr>
              <a:r>
                <a:rPr lang="vi-VN" sz="2667" kern="0" dirty="0">
                  <a:latin typeface="Times New Roman" panose="02020603050405020304" pitchFamily="18" charset="0"/>
                  <a:ea typeface="Calibri" panose="020F0502020204030204" pitchFamily="34" charset="0"/>
                  <a:cs typeface="Times New Roman" panose="02020603050405020304" pitchFamily="18" charset="0"/>
                  <a:sym typeface="Arial"/>
                </a:rPr>
                <a:t>Chuẩn bị trước </a:t>
              </a:r>
              <a:endParaRPr lang="en-US" sz="2667" kern="0" dirty="0">
                <a:latin typeface="Times New Roman" panose="02020603050405020304" pitchFamily="18" charset="0"/>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en-US" sz="2667" b="1" kern="0" dirty="0">
                  <a:latin typeface="Times New Roman" panose="02020603050405020304" pitchFamily="18" charset="0"/>
                  <a:ea typeface="Calibri" panose="020F0502020204030204" pitchFamily="34" charset="0"/>
                  <a:cs typeface="Times New Roman" panose="02020603050405020304" pitchFamily="18" charset="0"/>
                  <a:sym typeface="Arial"/>
                </a:rPr>
                <a:t>Bài 8: Tổng hai lập phương. Hiệu hai lập phương.</a:t>
              </a:r>
              <a:endParaRPr lang="pt-BR" sz="2667" b="1" kern="0" dirty="0">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32" name="Picture 11"/>
          <p:cNvPicPr>
            <a:picLocks noChangeAspect="1"/>
          </p:cNvPicPr>
          <p:nvPr/>
        </p:nvPicPr>
        <p:blipFill>
          <a:blip r:embed="rId3"/>
          <a:srcRect/>
          <a:stretch>
            <a:fillRect/>
          </a:stretch>
        </p:blipFill>
        <p:spPr>
          <a:xfrm>
            <a:off x="-848089" y="4525433"/>
            <a:ext cx="5588390" cy="4240191"/>
          </a:xfrm>
          <a:prstGeom prst="rect">
            <a:avLst/>
          </a:prstGeom>
        </p:spPr>
      </p:pic>
    </p:spTree>
    <p:extLst>
      <p:ext uri="{BB962C8B-B14F-4D97-AF65-F5344CB8AC3E}">
        <p14:creationId xmlns:p14="http://schemas.microsoft.com/office/powerpoint/2010/main" val="3881864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srcRect/>
          <a:stretch>
            <a:fillRect/>
          </a:stretch>
        </p:blipFill>
        <p:spPr>
          <a:xfrm>
            <a:off x="0" y="4257643"/>
            <a:ext cx="2743200" cy="3044039"/>
          </a:xfrm>
          <a:prstGeom prst="rect">
            <a:avLst/>
          </a:prstGeom>
        </p:spPr>
      </p:pic>
      <p:pic>
        <p:nvPicPr>
          <p:cNvPr id="14" name="Picture 14"/>
          <p:cNvPicPr>
            <a:picLocks noChangeAspect="1"/>
          </p:cNvPicPr>
          <p:nvPr/>
        </p:nvPicPr>
        <p:blipFill>
          <a:blip r:embed="rId3"/>
          <a:srcRect/>
          <a:stretch>
            <a:fillRect/>
          </a:stretch>
        </p:blipFill>
        <p:spPr>
          <a:xfrm>
            <a:off x="330398" y="3431126"/>
            <a:ext cx="710804" cy="826516"/>
          </a:xfrm>
          <a:prstGeom prst="rect">
            <a:avLst/>
          </a:prstGeom>
        </p:spPr>
      </p:pic>
      <p:grpSp>
        <p:nvGrpSpPr>
          <p:cNvPr id="19" name="Group 18"/>
          <p:cNvGrpSpPr/>
          <p:nvPr/>
        </p:nvGrpSpPr>
        <p:grpSpPr>
          <a:xfrm>
            <a:off x="10210800" y="66745"/>
            <a:ext cx="1836677" cy="2082800"/>
            <a:chOff x="14322687" y="405143"/>
            <a:chExt cx="3632907" cy="4305481"/>
          </a:xfrm>
        </p:grpSpPr>
        <p:pic>
          <p:nvPicPr>
            <p:cNvPr id="8" name="Picture 8"/>
            <p:cNvPicPr>
              <a:picLocks noChangeAspect="1"/>
            </p:cNvPicPr>
            <p:nvPr/>
          </p:nvPicPr>
          <p:blipFill>
            <a:blip r:embed="rId4"/>
            <a:srcRect/>
            <a:stretch>
              <a:fillRect/>
            </a:stretch>
          </p:blipFill>
          <p:spPr>
            <a:xfrm>
              <a:off x="14322687" y="1429492"/>
              <a:ext cx="3130336" cy="3281132"/>
            </a:xfrm>
            <a:prstGeom prst="rect">
              <a:avLst/>
            </a:prstGeom>
          </p:spPr>
        </p:pic>
        <p:pic>
          <p:nvPicPr>
            <p:cNvPr id="12" name="Picture 12"/>
            <p:cNvPicPr>
              <a:picLocks noChangeAspect="1"/>
            </p:cNvPicPr>
            <p:nvPr/>
          </p:nvPicPr>
          <p:blipFill>
            <a:blip r:embed="rId5"/>
            <a:srcRect/>
            <a:stretch>
              <a:fillRect/>
            </a:stretch>
          </p:blipFill>
          <p:spPr>
            <a:xfrm>
              <a:off x="16518571" y="4198450"/>
              <a:ext cx="502571" cy="512174"/>
            </a:xfrm>
            <a:prstGeom prst="rect">
              <a:avLst/>
            </a:prstGeom>
          </p:spPr>
        </p:pic>
        <p:pic>
          <p:nvPicPr>
            <p:cNvPr id="13" name="Picture 13"/>
            <p:cNvPicPr>
              <a:picLocks noChangeAspect="1"/>
            </p:cNvPicPr>
            <p:nvPr/>
          </p:nvPicPr>
          <p:blipFill>
            <a:blip r:embed="rId5"/>
            <a:srcRect/>
            <a:stretch>
              <a:fillRect/>
            </a:stretch>
          </p:blipFill>
          <p:spPr>
            <a:xfrm>
              <a:off x="16447881" y="917318"/>
              <a:ext cx="1005142" cy="1024349"/>
            </a:xfrm>
            <a:prstGeom prst="rect">
              <a:avLst/>
            </a:prstGeom>
          </p:spPr>
        </p:pic>
        <p:pic>
          <p:nvPicPr>
            <p:cNvPr id="16" name="Picture 16"/>
            <p:cNvPicPr>
              <a:picLocks noChangeAspect="1"/>
            </p:cNvPicPr>
            <p:nvPr/>
          </p:nvPicPr>
          <p:blipFill>
            <a:blip r:embed="rId5"/>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5"/>
            <a:srcRect/>
            <a:stretch>
              <a:fillRect/>
            </a:stretch>
          </p:blipFill>
          <p:spPr>
            <a:xfrm>
              <a:off x="17453023" y="2422272"/>
              <a:ext cx="502571" cy="512174"/>
            </a:xfrm>
            <a:prstGeom prst="rect">
              <a:avLst/>
            </a:prstGeom>
          </p:spPr>
        </p:pic>
      </p:grpSp>
      <p:sp>
        <p:nvSpPr>
          <p:cNvPr id="18" name="TextBox 9"/>
          <p:cNvSpPr txBox="1"/>
          <p:nvPr/>
        </p:nvSpPr>
        <p:spPr>
          <a:xfrm>
            <a:off x="1638182" y="2006600"/>
            <a:ext cx="8991413" cy="2170081"/>
          </a:xfrm>
          <a:prstGeom prst="rect">
            <a:avLst/>
          </a:prstGeom>
        </p:spPr>
        <p:txBody>
          <a:bodyPr wrap="square" lIns="0" tIns="0" rIns="0" bIns="0" rtlCol="0" anchor="t">
            <a:spAutoFit/>
          </a:bodyPr>
          <a:lstStyle/>
          <a:p>
            <a:pPr algn="ctr">
              <a:lnSpc>
                <a:spcPct val="150000"/>
              </a:lnSpc>
            </a:pPr>
            <a:r>
              <a:rPr lang="en-US" sz="5000" b="1" dirty="0">
                <a:latin typeface="Times New Roman" panose="02020603050405020304" pitchFamily="18" charset="0"/>
                <a:cs typeface="Times New Roman" panose="02020603050405020304" pitchFamily="18" charset="0"/>
              </a:rPr>
              <a:t>CẢM ƠN CÁC EM ĐÃ CHÚ Ý LẮNG NGHE BÀI GIẢNG!</a:t>
            </a:r>
          </a:p>
        </p:txBody>
      </p:sp>
    </p:spTree>
    <p:extLst>
      <p:ext uri="{BB962C8B-B14F-4D97-AF65-F5344CB8AC3E}">
        <p14:creationId xmlns:p14="http://schemas.microsoft.com/office/powerpoint/2010/main" val="3655332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46" y="0"/>
            <a:ext cx="12192000" cy="6858000"/>
          </a:xfrm>
          <a:prstGeom prst="rect">
            <a:avLst/>
          </a:prstGeom>
        </p:spPr>
      </p:pic>
      <p:sp>
        <p:nvSpPr>
          <p:cNvPr id="34" name="Rectangle 33"/>
          <p:cNvSpPr/>
          <p:nvPr/>
        </p:nvSpPr>
        <p:spPr>
          <a:xfrm>
            <a:off x="0" y="809671"/>
            <a:ext cx="2041369" cy="7238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D. Anh</a:t>
            </a:r>
            <a:endParaRPr lang="en-US" sz="3600" dirty="0">
              <a:solidFill>
                <a:srgbClr val="0000FF"/>
              </a:solidFill>
            </a:endParaRPr>
          </a:p>
        </p:txBody>
      </p:sp>
      <p:sp>
        <p:nvSpPr>
          <p:cNvPr id="35" name="Rectangle 34"/>
          <p:cNvSpPr/>
          <p:nvPr/>
        </p:nvSpPr>
        <p:spPr>
          <a:xfrm>
            <a:off x="2055688" y="802846"/>
            <a:ext cx="2052041" cy="7112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Ng. Anh</a:t>
            </a:r>
            <a:endParaRPr lang="en-US" sz="3600" dirty="0">
              <a:solidFill>
                <a:schemeClr val="bg1"/>
              </a:solidFill>
            </a:endParaRPr>
          </a:p>
        </p:txBody>
      </p:sp>
      <p:sp>
        <p:nvSpPr>
          <p:cNvPr id="36" name="Rectangle 35"/>
          <p:cNvSpPr/>
          <p:nvPr/>
        </p:nvSpPr>
        <p:spPr>
          <a:xfrm>
            <a:off x="4131628" y="793793"/>
            <a:ext cx="1921565" cy="7112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Băng</a:t>
            </a:r>
            <a:endParaRPr lang="en-US" sz="3600" dirty="0">
              <a:solidFill>
                <a:schemeClr val="bg1"/>
              </a:solidFill>
            </a:endParaRPr>
          </a:p>
        </p:txBody>
      </p:sp>
      <p:sp>
        <p:nvSpPr>
          <p:cNvPr id="37" name="Rectangle 36"/>
          <p:cNvSpPr/>
          <p:nvPr/>
        </p:nvSpPr>
        <p:spPr>
          <a:xfrm>
            <a:off x="6076565" y="793793"/>
            <a:ext cx="1961103" cy="7112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Chi</a:t>
            </a:r>
            <a:endParaRPr lang="en-US" sz="3600" dirty="0">
              <a:solidFill>
                <a:srgbClr val="0000FF"/>
              </a:solidFill>
            </a:endParaRPr>
          </a:p>
        </p:txBody>
      </p:sp>
      <p:sp>
        <p:nvSpPr>
          <p:cNvPr id="38" name="Rectangle 37"/>
          <p:cNvSpPr/>
          <p:nvPr/>
        </p:nvSpPr>
        <p:spPr>
          <a:xfrm>
            <a:off x="8045526" y="793793"/>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Chương</a:t>
            </a:r>
            <a:endParaRPr lang="en-US" sz="3600" dirty="0">
              <a:solidFill>
                <a:srgbClr val="0000FF"/>
              </a:solidFill>
            </a:endParaRPr>
          </a:p>
        </p:txBody>
      </p:sp>
      <p:sp>
        <p:nvSpPr>
          <p:cNvPr id="39" name="Rectangle 38"/>
          <p:cNvSpPr/>
          <p:nvPr/>
        </p:nvSpPr>
        <p:spPr>
          <a:xfrm>
            <a:off x="10112413" y="793793"/>
            <a:ext cx="2052041" cy="711202"/>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Diệp</a:t>
            </a:r>
            <a:endParaRPr lang="en-US" sz="3600" dirty="0">
              <a:solidFill>
                <a:schemeClr val="bg1"/>
              </a:solidFill>
            </a:endParaRPr>
          </a:p>
        </p:txBody>
      </p:sp>
      <p:sp>
        <p:nvSpPr>
          <p:cNvPr id="70" name="Rectangle 69"/>
          <p:cNvSpPr/>
          <p:nvPr/>
        </p:nvSpPr>
        <p:spPr>
          <a:xfrm>
            <a:off x="0" y="1517692"/>
            <a:ext cx="2052041" cy="711202"/>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Đức A</a:t>
            </a:r>
            <a:endParaRPr lang="en-US" sz="3600" dirty="0">
              <a:solidFill>
                <a:schemeClr val="bg1"/>
              </a:solidFill>
            </a:endParaRPr>
          </a:p>
        </p:txBody>
      </p:sp>
      <p:sp>
        <p:nvSpPr>
          <p:cNvPr id="71" name="Rectangle 70"/>
          <p:cNvSpPr/>
          <p:nvPr/>
        </p:nvSpPr>
        <p:spPr>
          <a:xfrm>
            <a:off x="2064741" y="1517692"/>
            <a:ext cx="2052041" cy="711202"/>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Giang</a:t>
            </a:r>
            <a:endParaRPr lang="en-US" sz="3600" dirty="0">
              <a:solidFill>
                <a:srgbClr val="0000FF"/>
              </a:solidFill>
            </a:endParaRPr>
          </a:p>
        </p:txBody>
      </p:sp>
      <p:sp>
        <p:nvSpPr>
          <p:cNvPr id="72" name="Rectangle 71"/>
          <p:cNvSpPr/>
          <p:nvPr/>
        </p:nvSpPr>
        <p:spPr>
          <a:xfrm>
            <a:off x="4131628" y="1517692"/>
            <a:ext cx="1921565" cy="71120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Hân</a:t>
            </a:r>
            <a:endParaRPr lang="en-US" sz="3600" dirty="0">
              <a:solidFill>
                <a:schemeClr val="bg1"/>
              </a:solidFill>
            </a:endParaRPr>
          </a:p>
        </p:txBody>
      </p:sp>
      <p:sp>
        <p:nvSpPr>
          <p:cNvPr id="73" name="Rectangle 72"/>
          <p:cNvSpPr/>
          <p:nvPr/>
        </p:nvSpPr>
        <p:spPr>
          <a:xfrm>
            <a:off x="6076565" y="1517692"/>
            <a:ext cx="1961103" cy="71120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Hoàng</a:t>
            </a:r>
            <a:endParaRPr lang="en-US" sz="3600" dirty="0">
              <a:solidFill>
                <a:srgbClr val="0000FF"/>
              </a:solidFill>
            </a:endParaRPr>
          </a:p>
        </p:txBody>
      </p:sp>
      <p:sp>
        <p:nvSpPr>
          <p:cNvPr id="74" name="Rectangle 73"/>
          <p:cNvSpPr/>
          <p:nvPr/>
        </p:nvSpPr>
        <p:spPr>
          <a:xfrm>
            <a:off x="8045526" y="1517692"/>
            <a:ext cx="2052041" cy="711202"/>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Huệ</a:t>
            </a:r>
            <a:endParaRPr lang="en-US" sz="3600" dirty="0">
              <a:solidFill>
                <a:schemeClr val="bg1"/>
              </a:solidFill>
            </a:endParaRPr>
          </a:p>
        </p:txBody>
      </p:sp>
      <p:sp>
        <p:nvSpPr>
          <p:cNvPr id="75" name="Rectangle 74"/>
          <p:cNvSpPr/>
          <p:nvPr/>
        </p:nvSpPr>
        <p:spPr>
          <a:xfrm>
            <a:off x="10112413" y="1517692"/>
            <a:ext cx="2052041" cy="7112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Hương</a:t>
            </a:r>
            <a:endParaRPr lang="en-US" sz="3600" dirty="0">
              <a:solidFill>
                <a:srgbClr val="0000FF"/>
              </a:solidFill>
            </a:endParaRPr>
          </a:p>
        </p:txBody>
      </p:sp>
      <p:sp>
        <p:nvSpPr>
          <p:cNvPr id="112" name="Rectangle 111"/>
          <p:cNvSpPr/>
          <p:nvPr/>
        </p:nvSpPr>
        <p:spPr>
          <a:xfrm>
            <a:off x="0" y="2241591"/>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Lâm</a:t>
            </a:r>
            <a:endParaRPr lang="en-US" sz="3600" dirty="0">
              <a:solidFill>
                <a:srgbClr val="0000FF"/>
              </a:solidFill>
            </a:endParaRPr>
          </a:p>
        </p:txBody>
      </p:sp>
      <p:sp>
        <p:nvSpPr>
          <p:cNvPr id="113" name="Rectangle 112"/>
          <p:cNvSpPr/>
          <p:nvPr/>
        </p:nvSpPr>
        <p:spPr>
          <a:xfrm>
            <a:off x="2064741" y="2241591"/>
            <a:ext cx="2052041" cy="7112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Linh</a:t>
            </a:r>
            <a:endParaRPr lang="en-US" sz="3600" dirty="0">
              <a:solidFill>
                <a:srgbClr val="0000FF"/>
              </a:solidFill>
            </a:endParaRPr>
          </a:p>
        </p:txBody>
      </p:sp>
      <p:sp>
        <p:nvSpPr>
          <p:cNvPr id="114" name="Rectangle 113"/>
          <p:cNvSpPr/>
          <p:nvPr/>
        </p:nvSpPr>
        <p:spPr>
          <a:xfrm>
            <a:off x="4131628" y="2241591"/>
            <a:ext cx="1921565" cy="7112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P. Long</a:t>
            </a:r>
            <a:endParaRPr lang="en-US" sz="3600" dirty="0">
              <a:solidFill>
                <a:schemeClr val="bg1"/>
              </a:solidFill>
            </a:endParaRPr>
          </a:p>
        </p:txBody>
      </p:sp>
      <p:sp>
        <p:nvSpPr>
          <p:cNvPr id="115" name="Rectangle 114"/>
          <p:cNvSpPr/>
          <p:nvPr/>
        </p:nvSpPr>
        <p:spPr>
          <a:xfrm>
            <a:off x="6076565" y="2241591"/>
            <a:ext cx="1961103" cy="711202"/>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Mai</a:t>
            </a:r>
            <a:endParaRPr lang="en-US" sz="3600" dirty="0">
              <a:solidFill>
                <a:srgbClr val="0000FF"/>
              </a:solidFill>
            </a:endParaRPr>
          </a:p>
        </p:txBody>
      </p:sp>
      <p:sp>
        <p:nvSpPr>
          <p:cNvPr id="116" name="Rectangle 115"/>
          <p:cNvSpPr/>
          <p:nvPr/>
        </p:nvSpPr>
        <p:spPr>
          <a:xfrm>
            <a:off x="8045526" y="2241591"/>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Minh</a:t>
            </a:r>
            <a:endParaRPr lang="en-US" sz="3600" dirty="0">
              <a:solidFill>
                <a:srgbClr val="0000FF"/>
              </a:solidFill>
            </a:endParaRPr>
          </a:p>
        </p:txBody>
      </p:sp>
      <p:sp>
        <p:nvSpPr>
          <p:cNvPr id="117" name="Rectangle 116"/>
          <p:cNvSpPr/>
          <p:nvPr/>
        </p:nvSpPr>
        <p:spPr>
          <a:xfrm>
            <a:off x="10112413" y="2241591"/>
            <a:ext cx="2052041" cy="711202"/>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Tr. My</a:t>
            </a:r>
            <a:endParaRPr lang="en-US" sz="3600" dirty="0">
              <a:solidFill>
                <a:schemeClr val="bg1"/>
              </a:solidFill>
            </a:endParaRPr>
          </a:p>
        </p:txBody>
      </p:sp>
      <p:sp>
        <p:nvSpPr>
          <p:cNvPr id="118" name="Rectangle 117"/>
          <p:cNvSpPr/>
          <p:nvPr/>
        </p:nvSpPr>
        <p:spPr>
          <a:xfrm>
            <a:off x="0" y="2965490"/>
            <a:ext cx="2052041" cy="711202"/>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Long</a:t>
            </a:r>
            <a:endParaRPr lang="en-US" sz="3600" dirty="0">
              <a:solidFill>
                <a:schemeClr val="bg1"/>
              </a:solidFill>
            </a:endParaRPr>
          </a:p>
        </p:txBody>
      </p:sp>
      <p:sp>
        <p:nvSpPr>
          <p:cNvPr id="119" name="Rectangle 118"/>
          <p:cNvSpPr/>
          <p:nvPr/>
        </p:nvSpPr>
        <p:spPr>
          <a:xfrm>
            <a:off x="2064741" y="2965490"/>
            <a:ext cx="2052041" cy="711202"/>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Thủy</a:t>
            </a:r>
            <a:endParaRPr lang="en-US" sz="3600" dirty="0">
              <a:solidFill>
                <a:srgbClr val="0000FF"/>
              </a:solidFill>
            </a:endParaRPr>
          </a:p>
        </p:txBody>
      </p:sp>
      <p:sp>
        <p:nvSpPr>
          <p:cNvPr id="120" name="Rectangle 119"/>
          <p:cNvSpPr/>
          <p:nvPr/>
        </p:nvSpPr>
        <p:spPr>
          <a:xfrm>
            <a:off x="4182524" y="2979985"/>
            <a:ext cx="1921565" cy="71120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Đức B</a:t>
            </a:r>
            <a:endParaRPr lang="en-US" sz="3600" dirty="0">
              <a:solidFill>
                <a:srgbClr val="0000FF"/>
              </a:solidFill>
            </a:endParaRPr>
          </a:p>
        </p:txBody>
      </p:sp>
      <p:sp>
        <p:nvSpPr>
          <p:cNvPr id="121" name="Rectangle 120"/>
          <p:cNvSpPr/>
          <p:nvPr/>
        </p:nvSpPr>
        <p:spPr>
          <a:xfrm>
            <a:off x="6076565" y="2965490"/>
            <a:ext cx="1961103" cy="71120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Ngân</a:t>
            </a:r>
            <a:endParaRPr lang="en-US" sz="3600" dirty="0">
              <a:solidFill>
                <a:srgbClr val="0000FF"/>
              </a:solidFill>
            </a:endParaRPr>
          </a:p>
        </p:txBody>
      </p:sp>
      <p:sp>
        <p:nvSpPr>
          <p:cNvPr id="122" name="Rectangle 121"/>
          <p:cNvSpPr/>
          <p:nvPr/>
        </p:nvSpPr>
        <p:spPr>
          <a:xfrm>
            <a:off x="8045526" y="2965490"/>
            <a:ext cx="2052041" cy="711202"/>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Nam</a:t>
            </a:r>
            <a:endParaRPr lang="en-US" sz="3600" dirty="0">
              <a:solidFill>
                <a:schemeClr val="bg1"/>
              </a:solidFill>
            </a:endParaRPr>
          </a:p>
        </p:txBody>
      </p:sp>
      <p:sp>
        <p:nvSpPr>
          <p:cNvPr id="123" name="Rectangle 122"/>
          <p:cNvSpPr/>
          <p:nvPr/>
        </p:nvSpPr>
        <p:spPr>
          <a:xfrm>
            <a:off x="10112413" y="2965490"/>
            <a:ext cx="2052041" cy="7112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D. My</a:t>
            </a:r>
            <a:endParaRPr lang="en-US" sz="3600" dirty="0">
              <a:solidFill>
                <a:srgbClr val="0000FF"/>
              </a:solidFill>
            </a:endParaRPr>
          </a:p>
        </p:txBody>
      </p:sp>
      <p:sp>
        <p:nvSpPr>
          <p:cNvPr id="124" name="Rectangle 123"/>
          <p:cNvSpPr/>
          <p:nvPr/>
        </p:nvSpPr>
        <p:spPr>
          <a:xfrm>
            <a:off x="2146" y="3689389"/>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FF"/>
                </a:solidFill>
              </a:rPr>
              <a:t>Q. Phương</a:t>
            </a:r>
            <a:endParaRPr lang="en-US" sz="3200" dirty="0">
              <a:solidFill>
                <a:srgbClr val="0000FF"/>
              </a:solidFill>
            </a:endParaRPr>
          </a:p>
        </p:txBody>
      </p:sp>
      <p:sp>
        <p:nvSpPr>
          <p:cNvPr id="125" name="Rectangle 124"/>
          <p:cNvSpPr/>
          <p:nvPr/>
        </p:nvSpPr>
        <p:spPr>
          <a:xfrm>
            <a:off x="2066887" y="3689389"/>
            <a:ext cx="2052041" cy="7112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Quang</a:t>
            </a:r>
            <a:endParaRPr lang="en-US" sz="3600" dirty="0">
              <a:solidFill>
                <a:srgbClr val="0000FF"/>
              </a:solidFill>
            </a:endParaRPr>
          </a:p>
        </p:txBody>
      </p:sp>
      <p:sp>
        <p:nvSpPr>
          <p:cNvPr id="126" name="Rectangle 125"/>
          <p:cNvSpPr/>
          <p:nvPr/>
        </p:nvSpPr>
        <p:spPr>
          <a:xfrm>
            <a:off x="4133774" y="3689389"/>
            <a:ext cx="1921565" cy="7112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Quân</a:t>
            </a:r>
            <a:endParaRPr lang="en-US" sz="3600" dirty="0">
              <a:solidFill>
                <a:schemeClr val="bg1"/>
              </a:solidFill>
            </a:endParaRPr>
          </a:p>
        </p:txBody>
      </p:sp>
      <p:sp>
        <p:nvSpPr>
          <p:cNvPr id="127" name="Rectangle 126"/>
          <p:cNvSpPr/>
          <p:nvPr/>
        </p:nvSpPr>
        <p:spPr>
          <a:xfrm>
            <a:off x="6078711" y="3689389"/>
            <a:ext cx="1961103" cy="7112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Nguyên</a:t>
            </a:r>
            <a:endParaRPr lang="en-US" sz="3600" dirty="0">
              <a:solidFill>
                <a:srgbClr val="0000FF"/>
              </a:solidFill>
            </a:endParaRPr>
          </a:p>
        </p:txBody>
      </p:sp>
      <p:sp>
        <p:nvSpPr>
          <p:cNvPr id="128" name="Rectangle 127"/>
          <p:cNvSpPr/>
          <p:nvPr/>
        </p:nvSpPr>
        <p:spPr>
          <a:xfrm>
            <a:off x="8047672" y="3689389"/>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rPr>
              <a:t>Quỳnh</a:t>
            </a:r>
            <a:endParaRPr lang="en-US" sz="3600">
              <a:solidFill>
                <a:srgbClr val="0000FF"/>
              </a:solidFill>
            </a:endParaRPr>
          </a:p>
        </p:txBody>
      </p:sp>
      <p:sp>
        <p:nvSpPr>
          <p:cNvPr id="129" name="Rectangle 128"/>
          <p:cNvSpPr/>
          <p:nvPr/>
        </p:nvSpPr>
        <p:spPr>
          <a:xfrm>
            <a:off x="10114559" y="3689389"/>
            <a:ext cx="2052041" cy="711202"/>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bg1"/>
                </a:solidFill>
              </a:rPr>
              <a:t>Vũ</a:t>
            </a:r>
            <a:endParaRPr lang="en-US" sz="3600">
              <a:solidFill>
                <a:schemeClr val="bg1"/>
              </a:solidFill>
            </a:endParaRPr>
          </a:p>
        </p:txBody>
      </p:sp>
      <p:sp>
        <p:nvSpPr>
          <p:cNvPr id="130" name="Rectangle 129"/>
          <p:cNvSpPr/>
          <p:nvPr/>
        </p:nvSpPr>
        <p:spPr>
          <a:xfrm>
            <a:off x="2146" y="4413288"/>
            <a:ext cx="2052041" cy="711202"/>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Thái</a:t>
            </a:r>
            <a:endParaRPr lang="en-US" sz="3600" dirty="0">
              <a:solidFill>
                <a:schemeClr val="bg1"/>
              </a:solidFill>
            </a:endParaRPr>
          </a:p>
        </p:txBody>
      </p:sp>
      <p:sp>
        <p:nvSpPr>
          <p:cNvPr id="131" name="Rectangle 130"/>
          <p:cNvSpPr/>
          <p:nvPr/>
        </p:nvSpPr>
        <p:spPr>
          <a:xfrm>
            <a:off x="2066887" y="4413288"/>
            <a:ext cx="2052041" cy="711202"/>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FF"/>
                </a:solidFill>
              </a:rPr>
              <a:t>M. Phương</a:t>
            </a:r>
            <a:endParaRPr lang="en-US" sz="3200" dirty="0">
              <a:solidFill>
                <a:srgbClr val="0000FF"/>
              </a:solidFill>
            </a:endParaRPr>
          </a:p>
        </p:txBody>
      </p:sp>
      <p:sp>
        <p:nvSpPr>
          <p:cNvPr id="132" name="Rectangle 131"/>
          <p:cNvSpPr/>
          <p:nvPr/>
        </p:nvSpPr>
        <p:spPr>
          <a:xfrm>
            <a:off x="4133774" y="4413288"/>
            <a:ext cx="1921565" cy="71120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Thành</a:t>
            </a:r>
            <a:endParaRPr lang="en-US" sz="3600" dirty="0">
              <a:solidFill>
                <a:srgbClr val="0000FF"/>
              </a:solidFill>
            </a:endParaRPr>
          </a:p>
        </p:txBody>
      </p:sp>
      <p:sp>
        <p:nvSpPr>
          <p:cNvPr id="133" name="Rectangle 132"/>
          <p:cNvSpPr/>
          <p:nvPr/>
        </p:nvSpPr>
        <p:spPr>
          <a:xfrm>
            <a:off x="6078711" y="4413288"/>
            <a:ext cx="1961103" cy="71120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Nghĩa</a:t>
            </a:r>
            <a:endParaRPr lang="en-US" sz="3600" dirty="0">
              <a:solidFill>
                <a:srgbClr val="0000FF"/>
              </a:solidFill>
            </a:endParaRPr>
          </a:p>
        </p:txBody>
      </p:sp>
      <p:sp>
        <p:nvSpPr>
          <p:cNvPr id="134" name="Rectangle 133"/>
          <p:cNvSpPr/>
          <p:nvPr/>
        </p:nvSpPr>
        <p:spPr>
          <a:xfrm>
            <a:off x="8047672" y="4413288"/>
            <a:ext cx="2052041" cy="711202"/>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bg1"/>
                </a:solidFill>
              </a:rPr>
              <a:t>Oanh</a:t>
            </a:r>
            <a:endParaRPr lang="en-US" sz="3600">
              <a:solidFill>
                <a:schemeClr val="bg1"/>
              </a:solidFill>
            </a:endParaRPr>
          </a:p>
        </p:txBody>
      </p:sp>
      <p:sp>
        <p:nvSpPr>
          <p:cNvPr id="135" name="Rectangle 134"/>
          <p:cNvSpPr/>
          <p:nvPr/>
        </p:nvSpPr>
        <p:spPr>
          <a:xfrm>
            <a:off x="10114559" y="4413288"/>
            <a:ext cx="2052041" cy="7112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Như</a:t>
            </a:r>
            <a:endParaRPr lang="en-US" sz="3600" dirty="0">
              <a:solidFill>
                <a:srgbClr val="0000FF"/>
              </a:solidFill>
            </a:endParaRPr>
          </a:p>
        </p:txBody>
      </p:sp>
      <p:sp>
        <p:nvSpPr>
          <p:cNvPr id="136" name="Rectangle 135"/>
          <p:cNvSpPr/>
          <p:nvPr/>
        </p:nvSpPr>
        <p:spPr>
          <a:xfrm>
            <a:off x="2146" y="5137187"/>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L. Phúc</a:t>
            </a:r>
            <a:endParaRPr lang="en-US" sz="3600" dirty="0">
              <a:solidFill>
                <a:srgbClr val="0000FF"/>
              </a:solidFill>
            </a:endParaRPr>
          </a:p>
        </p:txBody>
      </p:sp>
      <p:sp>
        <p:nvSpPr>
          <p:cNvPr id="137" name="Rectangle 136"/>
          <p:cNvSpPr/>
          <p:nvPr/>
        </p:nvSpPr>
        <p:spPr>
          <a:xfrm>
            <a:off x="2066887" y="5137187"/>
            <a:ext cx="2052041" cy="7112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H. Phúc</a:t>
            </a:r>
            <a:endParaRPr lang="en-US" sz="3600" dirty="0">
              <a:solidFill>
                <a:srgbClr val="0000FF"/>
              </a:solidFill>
            </a:endParaRPr>
          </a:p>
        </p:txBody>
      </p:sp>
      <p:sp>
        <p:nvSpPr>
          <p:cNvPr id="138" name="Rectangle 137"/>
          <p:cNvSpPr/>
          <p:nvPr/>
        </p:nvSpPr>
        <p:spPr>
          <a:xfrm>
            <a:off x="4090829" y="5137187"/>
            <a:ext cx="1921565" cy="7112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Ý</a:t>
            </a:r>
          </a:p>
        </p:txBody>
      </p:sp>
      <p:sp>
        <p:nvSpPr>
          <p:cNvPr id="139" name="Rectangle 138"/>
          <p:cNvSpPr/>
          <p:nvPr/>
        </p:nvSpPr>
        <p:spPr>
          <a:xfrm>
            <a:off x="6078711" y="5137187"/>
            <a:ext cx="1961103" cy="7112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Phú</a:t>
            </a:r>
            <a:endParaRPr lang="en-US" sz="3600" dirty="0">
              <a:solidFill>
                <a:srgbClr val="0000FF"/>
              </a:solidFill>
            </a:endParaRPr>
          </a:p>
        </p:txBody>
      </p:sp>
      <p:sp>
        <p:nvSpPr>
          <p:cNvPr id="140" name="Rectangle 139"/>
          <p:cNvSpPr/>
          <p:nvPr/>
        </p:nvSpPr>
        <p:spPr>
          <a:xfrm>
            <a:off x="8047672" y="5137187"/>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Thuận</a:t>
            </a:r>
            <a:endParaRPr lang="en-US" sz="3600" dirty="0">
              <a:solidFill>
                <a:srgbClr val="0000FF"/>
              </a:solidFill>
            </a:endParaRPr>
          </a:p>
        </p:txBody>
      </p:sp>
      <p:sp>
        <p:nvSpPr>
          <p:cNvPr id="141" name="Rectangle 140"/>
          <p:cNvSpPr/>
          <p:nvPr/>
        </p:nvSpPr>
        <p:spPr>
          <a:xfrm>
            <a:off x="10114559" y="5137187"/>
            <a:ext cx="2052041" cy="711202"/>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bg1"/>
                </a:solidFill>
              </a:rPr>
              <a:t>Tâm</a:t>
            </a:r>
            <a:endParaRPr lang="en-US" sz="3600">
              <a:solidFill>
                <a:schemeClr val="bg1"/>
              </a:solidFill>
            </a:endParaRPr>
          </a:p>
        </p:txBody>
      </p:sp>
      <p:sp>
        <p:nvSpPr>
          <p:cNvPr id="160" name="Rectangle 159"/>
          <p:cNvSpPr/>
          <p:nvPr/>
        </p:nvSpPr>
        <p:spPr>
          <a:xfrm>
            <a:off x="0" y="793793"/>
            <a:ext cx="2041369"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4154989" y="2968305"/>
            <a:ext cx="1913039" cy="719707"/>
          </a:xfrm>
          <a:prstGeom prst="rect">
            <a:avLst/>
          </a:prstGeom>
          <a:noFill/>
          <a:ln w="98425">
            <a:solidFill>
              <a:srgbClr val="FFFF00"/>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4126786" y="4423883"/>
            <a:ext cx="1937079"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8103006" y="1562174"/>
            <a:ext cx="1937079"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52144" y="3723276"/>
            <a:ext cx="2014743"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8092828" y="5164726"/>
            <a:ext cx="2014743"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4124640" y="838275"/>
            <a:ext cx="1928553"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13826" y="2972385"/>
            <a:ext cx="2062595"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5996310" y="1549477"/>
            <a:ext cx="2041358"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4090829" y="5164726"/>
            <a:ext cx="2041358"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10114559" y="3730697"/>
            <a:ext cx="2041358"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2093828" y="1556877"/>
            <a:ext cx="2041358"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6053193" y="3683040"/>
            <a:ext cx="2041358"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10093322" y="2255361"/>
            <a:ext cx="2062595"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Cartoon Music VUI VẺ">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83873" y="6451600"/>
            <a:ext cx="406400" cy="406400"/>
          </a:xfrm>
          <a:prstGeom prst="rect">
            <a:avLst/>
          </a:prstGeom>
        </p:spPr>
      </p:pic>
    </p:spTree>
    <p:extLst>
      <p:ext uri="{BB962C8B-B14F-4D97-AF65-F5344CB8AC3E}">
        <p14:creationId xmlns:p14="http://schemas.microsoft.com/office/powerpoint/2010/main" val="421948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5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Tịc.wav"/>
                                        </p:tgtEl>
                                      </p:cMediaNode>
                                    </p:audio>
                                  </p:subTnLst>
                                </p:cTn>
                              </p:par>
                              <p:par>
                                <p:cTn id="11" presetID="1" presetClass="exit" presetSubtype="0" fill="hold" grpId="1" nodeType="withEffect">
                                  <p:stCondLst>
                                    <p:cond delay="300"/>
                                  </p:stCondLst>
                                  <p:childTnLst>
                                    <p:set>
                                      <p:cBhvr>
                                        <p:cTn id="12" dur="1" fill="hold">
                                          <p:stCondLst>
                                            <p:cond delay="0"/>
                                          </p:stCondLst>
                                        </p:cTn>
                                        <p:tgtEl>
                                          <p:spTgt spid="160"/>
                                        </p:tgtEl>
                                        <p:attrNameLst>
                                          <p:attrName>style.visibility</p:attrName>
                                        </p:attrNameLst>
                                      </p:cBhvr>
                                      <p:to>
                                        <p:strVal val="hidden"/>
                                      </p:to>
                                    </p:set>
                                  </p:childTnLst>
                                </p:cTn>
                              </p:par>
                            </p:childTnLst>
                          </p:cTn>
                        </p:par>
                        <p:par>
                          <p:cTn id="13" fill="hold">
                            <p:stCondLst>
                              <p:cond delay="300"/>
                            </p:stCondLst>
                            <p:childTnLst>
                              <p:par>
                                <p:cTn id="14" presetID="1" presetClass="entr" presetSubtype="0" fill="hold" grpId="0" nodeType="afterEffect">
                                  <p:stCondLst>
                                    <p:cond delay="0"/>
                                  </p:stCondLst>
                                  <p:childTnLst>
                                    <p:set>
                                      <p:cBhvr>
                                        <p:cTn id="15" dur="1" fill="hold">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Tịc.wav"/>
                                        </p:tgtEl>
                                      </p:cMediaNode>
                                    </p:audio>
                                  </p:subTnLst>
                                </p:cTn>
                              </p:par>
                              <p:par>
                                <p:cTn id="16" presetID="1" presetClass="exit" presetSubtype="0" fill="hold" grpId="1" nodeType="withEffect">
                                  <p:stCondLst>
                                    <p:cond delay="300"/>
                                  </p:stCondLst>
                                  <p:childTnLst>
                                    <p:set>
                                      <p:cBhvr>
                                        <p:cTn id="17" dur="1" fill="hold">
                                          <p:stCondLst>
                                            <p:cond delay="0"/>
                                          </p:stCondLst>
                                        </p:cTn>
                                        <p:tgtEl>
                                          <p:spTgt spid="165"/>
                                        </p:tgtEl>
                                        <p:attrNameLst>
                                          <p:attrName>style.visibility</p:attrName>
                                        </p:attrNameLst>
                                      </p:cBhvr>
                                      <p:to>
                                        <p:strVal val="hidden"/>
                                      </p:to>
                                    </p:set>
                                  </p:childTnLst>
                                </p:cTn>
                              </p:par>
                            </p:childTnLst>
                          </p:cTn>
                        </p:par>
                        <p:par>
                          <p:cTn id="18" fill="hold">
                            <p:stCondLst>
                              <p:cond delay="600"/>
                            </p:stCondLst>
                            <p:childTnLst>
                              <p:par>
                                <p:cTn id="19" presetID="1" presetClass="entr" presetSubtype="0" fill="hold" grpId="0" nodeType="afterEffect">
                                  <p:stCondLst>
                                    <p:cond delay="0"/>
                                  </p:stCondLst>
                                  <p:childTnLst>
                                    <p:set>
                                      <p:cBhvr>
                                        <p:cTn id="20" dur="1" fill="hold">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ịc.wav"/>
                                        </p:tgtEl>
                                      </p:cMediaNode>
                                    </p:audio>
                                  </p:subTnLst>
                                </p:cTn>
                              </p:par>
                              <p:par>
                                <p:cTn id="21" presetID="1" presetClass="exit" presetSubtype="0" fill="hold" grpId="1" nodeType="withEffect">
                                  <p:stCondLst>
                                    <p:cond delay="300"/>
                                  </p:stCondLst>
                                  <p:childTnLst>
                                    <p:set>
                                      <p:cBhvr>
                                        <p:cTn id="22" dur="1" fill="hold">
                                          <p:stCondLst>
                                            <p:cond delay="0"/>
                                          </p:stCondLst>
                                        </p:cTn>
                                        <p:tgtEl>
                                          <p:spTgt spid="166"/>
                                        </p:tgtEl>
                                        <p:attrNameLst>
                                          <p:attrName>style.visibility</p:attrName>
                                        </p:attrNameLst>
                                      </p:cBhvr>
                                      <p:to>
                                        <p:strVal val="hidden"/>
                                      </p:to>
                                    </p:set>
                                  </p:childTnLst>
                                </p:cTn>
                              </p:par>
                            </p:childTnLst>
                          </p:cTn>
                        </p:par>
                        <p:par>
                          <p:cTn id="23" fill="hold">
                            <p:stCondLst>
                              <p:cond delay="900"/>
                            </p:stCondLst>
                            <p:childTnLst>
                              <p:par>
                                <p:cTn id="24" presetID="1" presetClass="entr" presetSubtype="0" fill="hold" grpId="0" nodeType="afterEffect">
                                  <p:stCondLst>
                                    <p:cond delay="0"/>
                                  </p:stCondLst>
                                  <p:childTnLst>
                                    <p:set>
                                      <p:cBhvr>
                                        <p:cTn id="25" dur="1" fill="hold">
                                          <p:stCondLst>
                                            <p:cond delay="0"/>
                                          </p:stCondLst>
                                        </p:cTn>
                                        <p:tgtEl>
                                          <p:spTgt spid="16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ịc.wav"/>
                                        </p:tgtEl>
                                      </p:cMediaNode>
                                    </p:audio>
                                  </p:subTnLst>
                                </p:cTn>
                              </p:par>
                              <p:par>
                                <p:cTn id="26" presetID="1" presetClass="exit" presetSubtype="0" fill="hold" grpId="1" nodeType="withEffect">
                                  <p:stCondLst>
                                    <p:cond delay="300"/>
                                  </p:stCondLst>
                                  <p:childTnLst>
                                    <p:set>
                                      <p:cBhvr>
                                        <p:cTn id="27" dur="1" fill="hold">
                                          <p:stCondLst>
                                            <p:cond delay="0"/>
                                          </p:stCondLst>
                                        </p:cTn>
                                        <p:tgtEl>
                                          <p:spTgt spid="167"/>
                                        </p:tgtEl>
                                        <p:attrNameLst>
                                          <p:attrName>style.visibility</p:attrName>
                                        </p:attrNameLst>
                                      </p:cBhvr>
                                      <p:to>
                                        <p:strVal val="hidden"/>
                                      </p:to>
                                    </p:set>
                                  </p:childTnLst>
                                </p:cTn>
                              </p:par>
                            </p:childTnLst>
                          </p:cTn>
                        </p:par>
                        <p:par>
                          <p:cTn id="28" fill="hold">
                            <p:stCondLst>
                              <p:cond delay="1200"/>
                            </p:stCondLst>
                            <p:childTnLst>
                              <p:par>
                                <p:cTn id="29" presetID="1" presetClass="entr" presetSubtype="0" fill="hold" grpId="0" nodeType="afterEffect">
                                  <p:stCondLst>
                                    <p:cond delay="0"/>
                                  </p:stCondLst>
                                  <p:childTnLst>
                                    <p:set>
                                      <p:cBhvr>
                                        <p:cTn id="30" dur="1" fill="hold">
                                          <p:stCondLst>
                                            <p:cond delay="0"/>
                                          </p:stCondLst>
                                        </p:cTn>
                                        <p:tgtEl>
                                          <p:spTgt spid="16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ịc.wav"/>
                                        </p:tgtEl>
                                      </p:cMediaNode>
                                    </p:audio>
                                  </p:subTnLst>
                                </p:cTn>
                              </p:par>
                              <p:par>
                                <p:cTn id="31" presetID="1" presetClass="exit" presetSubtype="0" fill="hold" grpId="1" nodeType="withEffect">
                                  <p:stCondLst>
                                    <p:cond delay="300"/>
                                  </p:stCondLst>
                                  <p:childTnLst>
                                    <p:set>
                                      <p:cBhvr>
                                        <p:cTn id="32" dur="1" fill="hold">
                                          <p:stCondLst>
                                            <p:cond delay="0"/>
                                          </p:stCondLst>
                                        </p:cTn>
                                        <p:tgtEl>
                                          <p:spTgt spid="168"/>
                                        </p:tgtEl>
                                        <p:attrNameLst>
                                          <p:attrName>style.visibility</p:attrName>
                                        </p:attrNameLst>
                                      </p:cBhvr>
                                      <p:to>
                                        <p:strVal val="hidden"/>
                                      </p:to>
                                    </p:set>
                                  </p:childTnLst>
                                </p:cTn>
                              </p:par>
                            </p:childTnLst>
                          </p:cTn>
                        </p:par>
                        <p:par>
                          <p:cTn id="33" fill="hold">
                            <p:stCondLst>
                              <p:cond delay="1500"/>
                            </p:stCondLst>
                            <p:childTnLst>
                              <p:par>
                                <p:cTn id="34" presetID="1" presetClass="entr" presetSubtype="0" fill="hold" grpId="0" nodeType="afterEffect">
                                  <p:stCondLst>
                                    <p:cond delay="0"/>
                                  </p:stCondLst>
                                  <p:childTnLst>
                                    <p:set>
                                      <p:cBhvr>
                                        <p:cTn id="35" dur="1" fill="hold">
                                          <p:stCondLst>
                                            <p:cond delay="0"/>
                                          </p:stCondLst>
                                        </p:cTn>
                                        <p:tgtEl>
                                          <p:spTgt spid="16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Tịc.wav"/>
                                        </p:tgtEl>
                                      </p:cMediaNode>
                                    </p:audio>
                                  </p:subTnLst>
                                </p:cTn>
                              </p:par>
                              <p:par>
                                <p:cTn id="36" presetID="1" presetClass="exit" presetSubtype="0" fill="hold" grpId="1" nodeType="withEffect">
                                  <p:stCondLst>
                                    <p:cond delay="300"/>
                                  </p:stCondLst>
                                  <p:childTnLst>
                                    <p:set>
                                      <p:cBhvr>
                                        <p:cTn id="37" dur="1" fill="hold">
                                          <p:stCondLst>
                                            <p:cond delay="0"/>
                                          </p:stCondLst>
                                        </p:cTn>
                                        <p:tgtEl>
                                          <p:spTgt spid="169"/>
                                        </p:tgtEl>
                                        <p:attrNameLst>
                                          <p:attrName>style.visibility</p:attrName>
                                        </p:attrNameLst>
                                      </p:cBhvr>
                                      <p:to>
                                        <p:strVal val="hidden"/>
                                      </p:to>
                                    </p:set>
                                  </p:childTnLst>
                                </p:cTn>
                              </p:par>
                            </p:childTnLst>
                          </p:cTn>
                        </p:par>
                        <p:par>
                          <p:cTn id="38" fill="hold">
                            <p:stCondLst>
                              <p:cond delay="1800"/>
                            </p:stCondLst>
                            <p:childTnLst>
                              <p:par>
                                <p:cTn id="39" presetID="1" presetClass="entr" presetSubtype="0" fill="hold" grpId="0" nodeType="afterEffect">
                                  <p:stCondLst>
                                    <p:cond delay="0"/>
                                  </p:stCondLst>
                                  <p:childTnLst>
                                    <p:set>
                                      <p:cBhvr>
                                        <p:cTn id="40" dur="1" fill="hold">
                                          <p:stCondLst>
                                            <p:cond delay="0"/>
                                          </p:stCondLst>
                                        </p:cTn>
                                        <p:tgtEl>
                                          <p:spTgt spid="17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Tịc.wav"/>
                                        </p:tgtEl>
                                      </p:cMediaNode>
                                    </p:audio>
                                  </p:subTnLst>
                                </p:cTn>
                              </p:par>
                              <p:par>
                                <p:cTn id="41" presetID="1" presetClass="exit" presetSubtype="0" fill="hold" grpId="1" nodeType="withEffect">
                                  <p:stCondLst>
                                    <p:cond delay="300"/>
                                  </p:stCondLst>
                                  <p:childTnLst>
                                    <p:set>
                                      <p:cBhvr>
                                        <p:cTn id="42" dur="1" fill="hold">
                                          <p:stCondLst>
                                            <p:cond delay="0"/>
                                          </p:stCondLst>
                                        </p:cTn>
                                        <p:tgtEl>
                                          <p:spTgt spid="170"/>
                                        </p:tgtEl>
                                        <p:attrNameLst>
                                          <p:attrName>style.visibility</p:attrName>
                                        </p:attrNameLst>
                                      </p:cBhvr>
                                      <p:to>
                                        <p:strVal val="hidden"/>
                                      </p:to>
                                    </p:set>
                                  </p:childTnLst>
                                </p:cTn>
                              </p:par>
                            </p:childTnLst>
                          </p:cTn>
                        </p:par>
                        <p:par>
                          <p:cTn id="43" fill="hold">
                            <p:stCondLst>
                              <p:cond delay="2100"/>
                            </p:stCondLst>
                            <p:childTnLst>
                              <p:par>
                                <p:cTn id="44" presetID="1" presetClass="entr" presetSubtype="0" fill="hold" grpId="0" nodeType="afterEffect">
                                  <p:stCondLst>
                                    <p:cond delay="0"/>
                                  </p:stCondLst>
                                  <p:childTnLst>
                                    <p:set>
                                      <p:cBhvr>
                                        <p:cTn id="45" dur="1" fill="hold">
                                          <p:stCondLst>
                                            <p:cond delay="0"/>
                                          </p:stCondLst>
                                        </p:cTn>
                                        <p:tgtEl>
                                          <p:spTgt spid="17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Tịc.wav"/>
                                        </p:tgtEl>
                                      </p:cMediaNode>
                                    </p:audio>
                                  </p:subTnLst>
                                </p:cTn>
                              </p:par>
                              <p:par>
                                <p:cTn id="46" presetID="1" presetClass="exit" presetSubtype="0" fill="hold" grpId="1" nodeType="withEffect">
                                  <p:stCondLst>
                                    <p:cond delay="300"/>
                                  </p:stCondLst>
                                  <p:childTnLst>
                                    <p:set>
                                      <p:cBhvr>
                                        <p:cTn id="47" dur="1" fill="hold">
                                          <p:stCondLst>
                                            <p:cond delay="0"/>
                                          </p:stCondLst>
                                        </p:cTn>
                                        <p:tgtEl>
                                          <p:spTgt spid="171"/>
                                        </p:tgtEl>
                                        <p:attrNameLst>
                                          <p:attrName>style.visibility</p:attrName>
                                        </p:attrNameLst>
                                      </p:cBhvr>
                                      <p:to>
                                        <p:strVal val="hidden"/>
                                      </p:to>
                                    </p:set>
                                  </p:childTnLst>
                                </p:cTn>
                              </p:par>
                            </p:childTnLst>
                          </p:cTn>
                        </p:par>
                        <p:par>
                          <p:cTn id="48" fill="hold">
                            <p:stCondLst>
                              <p:cond delay="2400"/>
                            </p:stCondLst>
                            <p:childTnLst>
                              <p:par>
                                <p:cTn id="49" presetID="1" presetClass="entr" presetSubtype="0" fill="hold" grpId="0" nodeType="afterEffect">
                                  <p:stCondLst>
                                    <p:cond delay="0"/>
                                  </p:stCondLst>
                                  <p:childTnLst>
                                    <p:set>
                                      <p:cBhvr>
                                        <p:cTn id="50" dur="1" fill="hold">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ịc.wav"/>
                                        </p:tgtEl>
                                      </p:cMediaNode>
                                    </p:audio>
                                  </p:subTnLst>
                                </p:cTn>
                              </p:par>
                              <p:par>
                                <p:cTn id="51" presetID="1" presetClass="exit" presetSubtype="0" fill="hold" grpId="1" nodeType="withEffect">
                                  <p:stCondLst>
                                    <p:cond delay="300"/>
                                  </p:stCondLst>
                                  <p:childTnLst>
                                    <p:set>
                                      <p:cBhvr>
                                        <p:cTn id="52" dur="1" fill="hold">
                                          <p:stCondLst>
                                            <p:cond delay="0"/>
                                          </p:stCondLst>
                                        </p:cTn>
                                        <p:tgtEl>
                                          <p:spTgt spid="172"/>
                                        </p:tgtEl>
                                        <p:attrNameLst>
                                          <p:attrName>style.visibility</p:attrName>
                                        </p:attrNameLst>
                                      </p:cBhvr>
                                      <p:to>
                                        <p:strVal val="hidden"/>
                                      </p:to>
                                    </p:set>
                                  </p:childTnLst>
                                </p:cTn>
                              </p:par>
                            </p:childTnLst>
                          </p:cTn>
                        </p:par>
                        <p:par>
                          <p:cTn id="53" fill="hold">
                            <p:stCondLst>
                              <p:cond delay="2700"/>
                            </p:stCondLst>
                            <p:childTnLst>
                              <p:par>
                                <p:cTn id="54" presetID="1" presetClass="entr" presetSubtype="0" fill="hold" grpId="0" nodeType="afterEffect">
                                  <p:stCondLst>
                                    <p:cond delay="0"/>
                                  </p:stCondLst>
                                  <p:childTnLst>
                                    <p:set>
                                      <p:cBhvr>
                                        <p:cTn id="55" dur="1" fill="hold">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Tịc.wav"/>
                                        </p:tgtEl>
                                      </p:cMediaNode>
                                    </p:audio>
                                  </p:subTnLst>
                                </p:cTn>
                              </p:par>
                              <p:par>
                                <p:cTn id="56" presetID="1" presetClass="exit" presetSubtype="0" fill="hold" grpId="1" nodeType="withEffect">
                                  <p:stCondLst>
                                    <p:cond delay="300"/>
                                  </p:stCondLst>
                                  <p:childTnLst>
                                    <p:set>
                                      <p:cBhvr>
                                        <p:cTn id="57" dur="1" fill="hold">
                                          <p:stCondLst>
                                            <p:cond delay="0"/>
                                          </p:stCondLst>
                                        </p:cTn>
                                        <p:tgtEl>
                                          <p:spTgt spid="173"/>
                                        </p:tgtEl>
                                        <p:attrNameLst>
                                          <p:attrName>style.visibility</p:attrName>
                                        </p:attrNameLst>
                                      </p:cBhvr>
                                      <p:to>
                                        <p:strVal val="hidden"/>
                                      </p:to>
                                    </p:set>
                                  </p:child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Tịc.wav"/>
                                        </p:tgtEl>
                                      </p:cMediaNode>
                                    </p:audio>
                                  </p:subTnLst>
                                </p:cTn>
                              </p:par>
                              <p:par>
                                <p:cTn id="61" presetID="1" presetClass="exit" presetSubtype="0" fill="hold" grpId="1" nodeType="withEffect">
                                  <p:stCondLst>
                                    <p:cond delay="300"/>
                                  </p:stCondLst>
                                  <p:childTnLst>
                                    <p:set>
                                      <p:cBhvr>
                                        <p:cTn id="62" dur="1" fill="hold">
                                          <p:stCondLst>
                                            <p:cond delay="0"/>
                                          </p:stCondLst>
                                        </p:cTn>
                                        <p:tgtEl>
                                          <p:spTgt spid="174"/>
                                        </p:tgtEl>
                                        <p:attrNameLst>
                                          <p:attrName>style.visibility</p:attrName>
                                        </p:attrNameLst>
                                      </p:cBhvr>
                                      <p:to>
                                        <p:strVal val="hidden"/>
                                      </p:to>
                                    </p:set>
                                  </p:childTnLst>
                                </p:cTn>
                              </p:par>
                            </p:childTnLst>
                          </p:cTn>
                        </p:par>
                        <p:par>
                          <p:cTn id="63" fill="hold">
                            <p:stCondLst>
                              <p:cond delay="3300"/>
                            </p:stCondLst>
                            <p:childTnLst>
                              <p:par>
                                <p:cTn id="64" presetID="1" presetClass="entr" presetSubtype="0" fill="hold" grpId="0" nodeType="afterEffect">
                                  <p:stCondLst>
                                    <p:cond delay="0"/>
                                  </p:stCondLst>
                                  <p:childTnLst>
                                    <p:set>
                                      <p:cBhvr>
                                        <p:cTn id="65" dur="1" fill="hold">
                                          <p:stCondLst>
                                            <p:cond delay="0"/>
                                          </p:stCondLst>
                                        </p:cTn>
                                        <p:tgtEl>
                                          <p:spTgt spid="17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Tịc.wav"/>
                                        </p:tgtEl>
                                      </p:cMediaNode>
                                    </p:audio>
                                  </p:subTnLst>
                                </p:cTn>
                              </p:par>
                              <p:par>
                                <p:cTn id="66" presetID="1" presetClass="exit" presetSubtype="0" fill="hold" grpId="1" nodeType="withEffect">
                                  <p:stCondLst>
                                    <p:cond delay="300"/>
                                  </p:stCondLst>
                                  <p:childTnLst>
                                    <p:set>
                                      <p:cBhvr>
                                        <p:cTn id="67" dur="1" fill="hold">
                                          <p:stCondLst>
                                            <p:cond delay="0"/>
                                          </p:stCondLst>
                                        </p:cTn>
                                        <p:tgtEl>
                                          <p:spTgt spid="175"/>
                                        </p:tgtEl>
                                        <p:attrNameLst>
                                          <p:attrName>style.visibility</p:attrName>
                                        </p:attrNameLst>
                                      </p:cBhvr>
                                      <p:to>
                                        <p:strVal val="hidden"/>
                                      </p:to>
                                    </p:set>
                                  </p:childTnLst>
                                </p:cTn>
                              </p:par>
                            </p:childTnLst>
                          </p:cTn>
                        </p:par>
                        <p:par>
                          <p:cTn id="68" fill="hold">
                            <p:stCondLst>
                              <p:cond delay="3600"/>
                            </p:stCondLst>
                            <p:childTnLst>
                              <p:par>
                                <p:cTn id="69" presetID="1" presetClass="entr" presetSubtype="0" fill="hold" grpId="0" nodeType="afterEffect">
                                  <p:stCondLst>
                                    <p:cond delay="0"/>
                                  </p:stCondLst>
                                  <p:childTnLst>
                                    <p:set>
                                      <p:cBhvr>
                                        <p:cTn id="70" dur="1" fill="hold">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ịc.wav"/>
                                        </p:tgtEl>
                                      </p:cMediaNode>
                                    </p:audio>
                                  </p:subTnLst>
                                </p:cTn>
                              </p:par>
                              <p:par>
                                <p:cTn id="71" presetID="1" presetClass="exit" presetSubtype="0" fill="hold" grpId="1" nodeType="withEffect">
                                  <p:stCondLst>
                                    <p:cond delay="300"/>
                                  </p:stCondLst>
                                  <p:childTnLst>
                                    <p:set>
                                      <p:cBhvr>
                                        <p:cTn id="72" dur="1" fill="hold">
                                          <p:stCondLst>
                                            <p:cond delay="0"/>
                                          </p:stCondLst>
                                        </p:cTn>
                                        <p:tgtEl>
                                          <p:spTgt spid="176"/>
                                        </p:tgtEl>
                                        <p:attrNameLst>
                                          <p:attrName>style.visibility</p:attrName>
                                        </p:attrNameLst>
                                      </p:cBhvr>
                                      <p:to>
                                        <p:strVal val="hidden"/>
                                      </p:to>
                                    </p:set>
                                  </p:childTnLst>
                                </p:cTn>
                              </p:par>
                            </p:childTnLst>
                          </p:cTn>
                        </p:par>
                        <p:par>
                          <p:cTn id="73" fill="hold">
                            <p:stCondLst>
                              <p:cond delay="3900"/>
                            </p:stCondLst>
                            <p:childTnLst>
                              <p:par>
                                <p:cTn id="74" presetID="1" presetClass="entr" presetSubtype="0" fill="hold" grpId="0" nodeType="afterEffect">
                                  <p:stCondLst>
                                    <p:cond delay="0"/>
                                  </p:stCondLst>
                                  <p:childTnLst>
                                    <p:set>
                                      <p:cBhvr>
                                        <p:cTn id="75" dur="1" fill="hold">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ng....wav"/>
                                        </p:tgtEl>
                                      </p:cMediaNode>
                                    </p:audio>
                                  </p:subTnLst>
                                </p:cTn>
                              </p:par>
                            </p:childTnLst>
                          </p:cTn>
                        </p:par>
                        <p:par>
                          <p:cTn id="76" fill="hold">
                            <p:stCondLst>
                              <p:cond delay="3900"/>
                            </p:stCondLst>
                            <p:childTnLst>
                              <p:par>
                                <p:cTn id="77" presetID="26" presetClass="emph" presetSubtype="0" repeatCount="indefinite" fill="hold" grpId="1" nodeType="afterEffect">
                                  <p:stCondLst>
                                    <p:cond delay="0"/>
                                  </p:stCondLst>
                                  <p:childTnLst>
                                    <p:animEffect transition="out" filter="fade">
                                      <p:cBhvr>
                                        <p:cTn id="78" dur="600" tmFilter="0, 0; .2, .5; .8, .5; 1, 0"/>
                                        <p:tgtEl>
                                          <p:spTgt spid="161"/>
                                        </p:tgtEl>
                                      </p:cBhvr>
                                    </p:animEffect>
                                    <p:animScale>
                                      <p:cBhvr>
                                        <p:cTn id="79" dur="300" autoRev="1" fill="hold"/>
                                        <p:tgtEl>
                                          <p:spTgt spid="16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2449">
                <p:cTn id="80" repeatCount="indefinite" fill="hold" display="0">
                  <p:stCondLst>
                    <p:cond delay="indefinite"/>
                  </p:stCondLst>
                  <p:endCondLst>
                    <p:cond evt="onStopAudio" delay="0">
                      <p:tgtEl>
                        <p:sldTgt/>
                      </p:tgtEl>
                    </p:cond>
                  </p:endCondLst>
                </p:cTn>
                <p:tgtEl>
                  <p:spTgt spid="59"/>
                </p:tgtEl>
              </p:cMediaNode>
            </p:audio>
          </p:childTnLst>
        </p:cTn>
      </p:par>
    </p:tnLst>
    <p:bldLst>
      <p:bldP spid="160" grpId="0" animBg="1"/>
      <p:bldP spid="160" grpId="1" animBg="1"/>
      <p:bldP spid="161" grpId="0" animBg="1"/>
      <p:bldP spid="161" grpId="1" animBg="1"/>
      <p:bldP spid="165" grpId="0" animBg="1"/>
      <p:bldP spid="165" grpId="1" animBg="1"/>
      <p:bldP spid="166" grpId="0" animBg="1"/>
      <p:bldP spid="166" grpId="1" animBg="1"/>
      <p:bldP spid="167" grpId="0" animBg="1"/>
      <p:bldP spid="167" grpId="1" animBg="1"/>
      <p:bldP spid="168" grpId="0" animBg="1"/>
      <p:bldP spid="168" grpId="1" animBg="1"/>
      <p:bldP spid="169" grpId="0" animBg="1"/>
      <p:bldP spid="169" grpId="1" animBg="1"/>
      <p:bldP spid="170" grpId="0" animBg="1"/>
      <p:bldP spid="170" grpId="1" animBg="1"/>
      <p:bldP spid="171" grpId="0" animBg="1"/>
      <p:bldP spid="171" grpId="1" animBg="1"/>
      <p:bldP spid="172" grpId="0" animBg="1"/>
      <p:bldP spid="172" grpId="1" animBg="1"/>
      <p:bldP spid="173" grpId="0" animBg="1"/>
      <p:bldP spid="173" grpId="1" animBg="1"/>
      <p:bldP spid="174" grpId="0" animBg="1"/>
      <p:bldP spid="174" grpId="1" animBg="1"/>
      <p:bldP spid="175" grpId="0" animBg="1"/>
      <p:bldP spid="175" grpId="1" animBg="1"/>
      <p:bldP spid="176" grpId="0" animBg="1"/>
      <p:bldP spid="17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46" y="0"/>
            <a:ext cx="12192000" cy="6858000"/>
          </a:xfrm>
          <a:prstGeom prst="rect">
            <a:avLst/>
          </a:prstGeom>
        </p:spPr>
      </p:pic>
      <p:sp>
        <p:nvSpPr>
          <p:cNvPr id="34" name="Rectangle 33"/>
          <p:cNvSpPr/>
          <p:nvPr/>
        </p:nvSpPr>
        <p:spPr>
          <a:xfrm>
            <a:off x="1" y="809672"/>
            <a:ext cx="2041369" cy="7238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D. Anh</a:t>
            </a:r>
            <a:endParaRPr lang="en-US" sz="3600" dirty="0">
              <a:solidFill>
                <a:srgbClr val="0000FF"/>
              </a:solidFill>
            </a:endParaRPr>
          </a:p>
        </p:txBody>
      </p:sp>
      <p:sp>
        <p:nvSpPr>
          <p:cNvPr id="35" name="Rectangle 34"/>
          <p:cNvSpPr/>
          <p:nvPr/>
        </p:nvSpPr>
        <p:spPr>
          <a:xfrm>
            <a:off x="2055689" y="802846"/>
            <a:ext cx="2052041" cy="7112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bg1"/>
                </a:solidFill>
              </a:rPr>
              <a:t>Ng.Anh</a:t>
            </a:r>
            <a:endParaRPr lang="en-US" sz="3600" dirty="0">
              <a:solidFill>
                <a:schemeClr val="bg1"/>
              </a:solidFill>
            </a:endParaRPr>
          </a:p>
        </p:txBody>
      </p:sp>
      <p:sp>
        <p:nvSpPr>
          <p:cNvPr id="36" name="Rectangle 35"/>
          <p:cNvSpPr/>
          <p:nvPr/>
        </p:nvSpPr>
        <p:spPr>
          <a:xfrm>
            <a:off x="4146475" y="834030"/>
            <a:ext cx="1921565" cy="7112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Băng</a:t>
            </a:r>
            <a:endParaRPr lang="en-US" sz="3600" dirty="0">
              <a:solidFill>
                <a:schemeClr val="bg1"/>
              </a:solidFill>
            </a:endParaRPr>
          </a:p>
        </p:txBody>
      </p:sp>
      <p:sp>
        <p:nvSpPr>
          <p:cNvPr id="37" name="Rectangle 36"/>
          <p:cNvSpPr/>
          <p:nvPr/>
        </p:nvSpPr>
        <p:spPr>
          <a:xfrm>
            <a:off x="6059025" y="793792"/>
            <a:ext cx="1961103" cy="7112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Chi</a:t>
            </a:r>
            <a:endParaRPr lang="en-US" sz="3600" dirty="0">
              <a:solidFill>
                <a:srgbClr val="0000FF"/>
              </a:solidFill>
            </a:endParaRPr>
          </a:p>
        </p:txBody>
      </p:sp>
      <p:sp>
        <p:nvSpPr>
          <p:cNvPr id="38" name="Rectangle 37"/>
          <p:cNvSpPr/>
          <p:nvPr/>
        </p:nvSpPr>
        <p:spPr>
          <a:xfrm>
            <a:off x="8045527" y="793794"/>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Hoàng</a:t>
            </a:r>
          </a:p>
        </p:txBody>
      </p:sp>
      <p:sp>
        <p:nvSpPr>
          <p:cNvPr id="39" name="Rectangle 38"/>
          <p:cNvSpPr/>
          <p:nvPr/>
        </p:nvSpPr>
        <p:spPr>
          <a:xfrm>
            <a:off x="10112414" y="793794"/>
            <a:ext cx="2052041" cy="711202"/>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Chương</a:t>
            </a:r>
            <a:endParaRPr lang="en-US" sz="3600" dirty="0">
              <a:solidFill>
                <a:schemeClr val="bg1"/>
              </a:solidFill>
            </a:endParaRPr>
          </a:p>
        </p:txBody>
      </p:sp>
      <p:sp>
        <p:nvSpPr>
          <p:cNvPr id="70" name="Rectangle 69"/>
          <p:cNvSpPr/>
          <p:nvPr/>
        </p:nvSpPr>
        <p:spPr>
          <a:xfrm>
            <a:off x="1" y="1517692"/>
            <a:ext cx="2052041" cy="711202"/>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Diệp</a:t>
            </a:r>
            <a:endParaRPr lang="en-US" sz="3600" dirty="0">
              <a:solidFill>
                <a:schemeClr val="bg1"/>
              </a:solidFill>
            </a:endParaRPr>
          </a:p>
        </p:txBody>
      </p:sp>
      <p:sp>
        <p:nvSpPr>
          <p:cNvPr id="71" name="Rectangle 70"/>
          <p:cNvSpPr/>
          <p:nvPr/>
        </p:nvSpPr>
        <p:spPr>
          <a:xfrm>
            <a:off x="2064742" y="1517692"/>
            <a:ext cx="2052041" cy="711202"/>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Đức A</a:t>
            </a:r>
            <a:endParaRPr lang="en-US" sz="3600" dirty="0">
              <a:solidFill>
                <a:srgbClr val="0000FF"/>
              </a:solidFill>
            </a:endParaRPr>
          </a:p>
        </p:txBody>
      </p:sp>
      <p:sp>
        <p:nvSpPr>
          <p:cNvPr id="72" name="Rectangle 71"/>
          <p:cNvSpPr/>
          <p:nvPr/>
        </p:nvSpPr>
        <p:spPr>
          <a:xfrm>
            <a:off x="4131629" y="1517692"/>
            <a:ext cx="1921565" cy="71120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Giang</a:t>
            </a:r>
            <a:endParaRPr lang="en-US" sz="3600" dirty="0">
              <a:solidFill>
                <a:schemeClr val="bg1"/>
              </a:solidFill>
            </a:endParaRPr>
          </a:p>
        </p:txBody>
      </p:sp>
      <p:sp>
        <p:nvSpPr>
          <p:cNvPr id="73" name="Rectangle 72"/>
          <p:cNvSpPr/>
          <p:nvPr/>
        </p:nvSpPr>
        <p:spPr>
          <a:xfrm>
            <a:off x="6076566" y="1517692"/>
            <a:ext cx="1961103" cy="71120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Hân</a:t>
            </a:r>
            <a:endParaRPr lang="en-US" sz="3600" dirty="0">
              <a:solidFill>
                <a:srgbClr val="0000FF"/>
              </a:solidFill>
            </a:endParaRPr>
          </a:p>
        </p:txBody>
      </p:sp>
      <p:sp>
        <p:nvSpPr>
          <p:cNvPr id="74" name="Rectangle 73"/>
          <p:cNvSpPr/>
          <p:nvPr/>
        </p:nvSpPr>
        <p:spPr>
          <a:xfrm>
            <a:off x="8045527" y="1517692"/>
            <a:ext cx="2052041" cy="711202"/>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Huệ</a:t>
            </a:r>
            <a:endParaRPr lang="en-US" sz="3600" dirty="0">
              <a:solidFill>
                <a:schemeClr val="bg1"/>
              </a:solidFill>
            </a:endParaRPr>
          </a:p>
        </p:txBody>
      </p:sp>
      <p:sp>
        <p:nvSpPr>
          <p:cNvPr id="75" name="Rectangle 74"/>
          <p:cNvSpPr/>
          <p:nvPr/>
        </p:nvSpPr>
        <p:spPr>
          <a:xfrm>
            <a:off x="10112414" y="1517692"/>
            <a:ext cx="2052041" cy="7112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rPr>
              <a:t>Ngân</a:t>
            </a:r>
          </a:p>
        </p:txBody>
      </p:sp>
      <p:sp>
        <p:nvSpPr>
          <p:cNvPr id="112" name="Rectangle 111"/>
          <p:cNvSpPr/>
          <p:nvPr/>
        </p:nvSpPr>
        <p:spPr>
          <a:xfrm>
            <a:off x="1" y="2241592"/>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0000FF"/>
                </a:solidFill>
              </a:rPr>
              <a:t>P.Long</a:t>
            </a:r>
            <a:endParaRPr lang="en-US" sz="3600" dirty="0">
              <a:solidFill>
                <a:srgbClr val="0000FF"/>
              </a:solidFill>
            </a:endParaRPr>
          </a:p>
        </p:txBody>
      </p:sp>
      <p:sp>
        <p:nvSpPr>
          <p:cNvPr id="113" name="Rectangle 112"/>
          <p:cNvSpPr/>
          <p:nvPr/>
        </p:nvSpPr>
        <p:spPr>
          <a:xfrm>
            <a:off x="2064742" y="2241592"/>
            <a:ext cx="2052041" cy="7112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rPr>
              <a:t>Thành</a:t>
            </a:r>
          </a:p>
        </p:txBody>
      </p:sp>
      <p:sp>
        <p:nvSpPr>
          <p:cNvPr id="114" name="Rectangle 113"/>
          <p:cNvSpPr/>
          <p:nvPr/>
        </p:nvSpPr>
        <p:spPr>
          <a:xfrm>
            <a:off x="4131629" y="2241592"/>
            <a:ext cx="1921565" cy="7112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bg1"/>
                </a:solidFill>
              </a:rPr>
              <a:t>C.Long</a:t>
            </a:r>
            <a:endParaRPr lang="en-US" sz="3600" dirty="0">
              <a:solidFill>
                <a:schemeClr val="bg1"/>
              </a:solidFill>
            </a:endParaRPr>
          </a:p>
        </p:txBody>
      </p:sp>
      <p:sp>
        <p:nvSpPr>
          <p:cNvPr id="115" name="Rectangle 114"/>
          <p:cNvSpPr/>
          <p:nvPr/>
        </p:nvSpPr>
        <p:spPr>
          <a:xfrm>
            <a:off x="6076566" y="2241592"/>
            <a:ext cx="1961103" cy="711202"/>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Linh</a:t>
            </a:r>
            <a:endParaRPr lang="en-US" sz="3600" dirty="0">
              <a:solidFill>
                <a:srgbClr val="0000FF"/>
              </a:solidFill>
            </a:endParaRPr>
          </a:p>
        </p:txBody>
      </p:sp>
      <p:sp>
        <p:nvSpPr>
          <p:cNvPr id="116" name="Rectangle 115"/>
          <p:cNvSpPr/>
          <p:nvPr/>
        </p:nvSpPr>
        <p:spPr>
          <a:xfrm>
            <a:off x="8045527" y="2241592"/>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Mai</a:t>
            </a:r>
            <a:endParaRPr lang="en-US" sz="3600" dirty="0">
              <a:solidFill>
                <a:srgbClr val="0000FF"/>
              </a:solidFill>
            </a:endParaRPr>
          </a:p>
        </p:txBody>
      </p:sp>
      <p:sp>
        <p:nvSpPr>
          <p:cNvPr id="117" name="Rectangle 116"/>
          <p:cNvSpPr/>
          <p:nvPr/>
        </p:nvSpPr>
        <p:spPr>
          <a:xfrm>
            <a:off x="10112414" y="2241592"/>
            <a:ext cx="2052041" cy="711202"/>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Thái</a:t>
            </a:r>
            <a:endParaRPr lang="en-US" sz="3600" dirty="0">
              <a:solidFill>
                <a:schemeClr val="bg1"/>
              </a:solidFill>
            </a:endParaRPr>
          </a:p>
        </p:txBody>
      </p:sp>
      <p:sp>
        <p:nvSpPr>
          <p:cNvPr id="118" name="Rectangle 117"/>
          <p:cNvSpPr/>
          <p:nvPr/>
        </p:nvSpPr>
        <p:spPr>
          <a:xfrm>
            <a:off x="1" y="2965490"/>
            <a:ext cx="2052041" cy="711202"/>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rPr>
              <a:t>Lâm</a:t>
            </a:r>
          </a:p>
        </p:txBody>
      </p:sp>
      <p:sp>
        <p:nvSpPr>
          <p:cNvPr id="119" name="Rectangle 118"/>
          <p:cNvSpPr/>
          <p:nvPr/>
        </p:nvSpPr>
        <p:spPr>
          <a:xfrm>
            <a:off x="2064742" y="2965490"/>
            <a:ext cx="2052041" cy="711202"/>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0000FF"/>
                </a:solidFill>
              </a:rPr>
              <a:t>D.My</a:t>
            </a:r>
            <a:endParaRPr lang="en-US" sz="3600" dirty="0">
              <a:solidFill>
                <a:srgbClr val="0000FF"/>
              </a:solidFill>
            </a:endParaRPr>
          </a:p>
        </p:txBody>
      </p:sp>
      <p:sp>
        <p:nvSpPr>
          <p:cNvPr id="120" name="Rectangle 119"/>
          <p:cNvSpPr/>
          <p:nvPr/>
        </p:nvSpPr>
        <p:spPr>
          <a:xfrm>
            <a:off x="4131629" y="2965490"/>
            <a:ext cx="1921565" cy="71120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Đức B</a:t>
            </a:r>
            <a:endParaRPr lang="en-US" sz="3600" dirty="0">
              <a:solidFill>
                <a:srgbClr val="0000FF"/>
              </a:solidFill>
            </a:endParaRPr>
          </a:p>
        </p:txBody>
      </p:sp>
      <p:sp>
        <p:nvSpPr>
          <p:cNvPr id="121" name="Rectangle 120"/>
          <p:cNvSpPr/>
          <p:nvPr/>
        </p:nvSpPr>
        <p:spPr>
          <a:xfrm>
            <a:off x="6076566" y="2965490"/>
            <a:ext cx="1961103" cy="71120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Minh</a:t>
            </a:r>
            <a:endParaRPr lang="en-US" sz="3600" dirty="0">
              <a:solidFill>
                <a:srgbClr val="0000FF"/>
              </a:solidFill>
            </a:endParaRPr>
          </a:p>
        </p:txBody>
      </p:sp>
      <p:sp>
        <p:nvSpPr>
          <p:cNvPr id="122" name="Rectangle 121"/>
          <p:cNvSpPr/>
          <p:nvPr/>
        </p:nvSpPr>
        <p:spPr>
          <a:xfrm>
            <a:off x="8045527" y="2965490"/>
            <a:ext cx="2052041" cy="711202"/>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H. Phúc</a:t>
            </a:r>
            <a:endParaRPr lang="en-US" sz="3600" dirty="0">
              <a:solidFill>
                <a:schemeClr val="bg1"/>
              </a:solidFill>
            </a:endParaRPr>
          </a:p>
        </p:txBody>
      </p:sp>
      <p:sp>
        <p:nvSpPr>
          <p:cNvPr id="123" name="Rectangle 122"/>
          <p:cNvSpPr/>
          <p:nvPr/>
        </p:nvSpPr>
        <p:spPr>
          <a:xfrm>
            <a:off x="10112414" y="2965490"/>
            <a:ext cx="2052041" cy="7112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Phú</a:t>
            </a:r>
            <a:endParaRPr lang="en-US" sz="3600" dirty="0">
              <a:solidFill>
                <a:srgbClr val="0000FF"/>
              </a:solidFill>
            </a:endParaRPr>
          </a:p>
        </p:txBody>
      </p:sp>
      <p:sp>
        <p:nvSpPr>
          <p:cNvPr id="124" name="Rectangle 123"/>
          <p:cNvSpPr/>
          <p:nvPr/>
        </p:nvSpPr>
        <p:spPr>
          <a:xfrm>
            <a:off x="2147" y="3689390"/>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Tr. My</a:t>
            </a:r>
            <a:endParaRPr lang="en-US" sz="3600" dirty="0">
              <a:solidFill>
                <a:srgbClr val="0000FF"/>
              </a:solidFill>
            </a:endParaRPr>
          </a:p>
        </p:txBody>
      </p:sp>
      <p:sp>
        <p:nvSpPr>
          <p:cNvPr id="125" name="Rectangle 124"/>
          <p:cNvSpPr/>
          <p:nvPr/>
        </p:nvSpPr>
        <p:spPr>
          <a:xfrm>
            <a:off x="2066888" y="3689390"/>
            <a:ext cx="2052041" cy="7112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Ý</a:t>
            </a:r>
          </a:p>
        </p:txBody>
      </p:sp>
      <p:sp>
        <p:nvSpPr>
          <p:cNvPr id="126" name="Rectangle 125"/>
          <p:cNvSpPr/>
          <p:nvPr/>
        </p:nvSpPr>
        <p:spPr>
          <a:xfrm>
            <a:off x="4133775" y="3689390"/>
            <a:ext cx="1921565" cy="7112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rPr>
              <a:t>Hương</a:t>
            </a:r>
          </a:p>
        </p:txBody>
      </p:sp>
      <p:sp>
        <p:nvSpPr>
          <p:cNvPr id="127" name="Rectangle 126"/>
          <p:cNvSpPr/>
          <p:nvPr/>
        </p:nvSpPr>
        <p:spPr>
          <a:xfrm>
            <a:off x="6078712" y="3689390"/>
            <a:ext cx="1961103" cy="7112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Thủy</a:t>
            </a:r>
            <a:endParaRPr lang="en-US" sz="3600" dirty="0">
              <a:solidFill>
                <a:srgbClr val="0000FF"/>
              </a:solidFill>
            </a:endParaRPr>
          </a:p>
        </p:txBody>
      </p:sp>
      <p:sp>
        <p:nvSpPr>
          <p:cNvPr id="128" name="Rectangle 127"/>
          <p:cNvSpPr/>
          <p:nvPr/>
        </p:nvSpPr>
        <p:spPr>
          <a:xfrm>
            <a:off x="8047673" y="3689390"/>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FF"/>
                </a:solidFill>
              </a:rPr>
              <a:t>Quỳnh</a:t>
            </a:r>
          </a:p>
        </p:txBody>
      </p:sp>
      <p:sp>
        <p:nvSpPr>
          <p:cNvPr id="129" name="Rectangle 128"/>
          <p:cNvSpPr/>
          <p:nvPr/>
        </p:nvSpPr>
        <p:spPr>
          <a:xfrm>
            <a:off x="10114560" y="3689390"/>
            <a:ext cx="2052041" cy="711202"/>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Vũ</a:t>
            </a:r>
          </a:p>
        </p:txBody>
      </p:sp>
      <p:sp>
        <p:nvSpPr>
          <p:cNvPr id="130" name="Rectangle 129"/>
          <p:cNvSpPr/>
          <p:nvPr/>
        </p:nvSpPr>
        <p:spPr>
          <a:xfrm>
            <a:off x="2147" y="4413288"/>
            <a:ext cx="2052041" cy="711202"/>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M. Phương</a:t>
            </a:r>
            <a:endParaRPr lang="en-US" sz="3200" dirty="0">
              <a:solidFill>
                <a:schemeClr val="bg1"/>
              </a:solidFill>
            </a:endParaRPr>
          </a:p>
        </p:txBody>
      </p:sp>
      <p:sp>
        <p:nvSpPr>
          <p:cNvPr id="131" name="Rectangle 130"/>
          <p:cNvSpPr/>
          <p:nvPr/>
        </p:nvSpPr>
        <p:spPr>
          <a:xfrm>
            <a:off x="2066888" y="4413288"/>
            <a:ext cx="2052041" cy="711202"/>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FF"/>
                </a:solidFill>
              </a:rPr>
              <a:t>Q. Phương</a:t>
            </a:r>
            <a:endParaRPr lang="en-US" sz="3200" dirty="0">
              <a:solidFill>
                <a:srgbClr val="0000FF"/>
              </a:solidFill>
            </a:endParaRPr>
          </a:p>
        </p:txBody>
      </p:sp>
      <p:sp>
        <p:nvSpPr>
          <p:cNvPr id="132" name="Rectangle 131"/>
          <p:cNvSpPr/>
          <p:nvPr/>
        </p:nvSpPr>
        <p:spPr>
          <a:xfrm>
            <a:off x="4133775" y="4413288"/>
            <a:ext cx="1921565" cy="71120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Thuận</a:t>
            </a:r>
            <a:endParaRPr lang="en-US" sz="3600" dirty="0">
              <a:solidFill>
                <a:srgbClr val="0000FF"/>
              </a:solidFill>
            </a:endParaRPr>
          </a:p>
        </p:txBody>
      </p:sp>
      <p:sp>
        <p:nvSpPr>
          <p:cNvPr id="133" name="Rectangle 132"/>
          <p:cNvSpPr/>
          <p:nvPr/>
        </p:nvSpPr>
        <p:spPr>
          <a:xfrm>
            <a:off x="6078712" y="4399519"/>
            <a:ext cx="1961103" cy="71120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L. Phúc</a:t>
            </a:r>
            <a:endParaRPr lang="en-US" sz="3600" dirty="0">
              <a:solidFill>
                <a:srgbClr val="0000FF"/>
              </a:solidFill>
            </a:endParaRPr>
          </a:p>
        </p:txBody>
      </p:sp>
      <p:sp>
        <p:nvSpPr>
          <p:cNvPr id="134" name="Rectangle 133"/>
          <p:cNvSpPr/>
          <p:nvPr/>
        </p:nvSpPr>
        <p:spPr>
          <a:xfrm>
            <a:off x="8047673" y="4413288"/>
            <a:ext cx="2052041" cy="711202"/>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rPr>
              <a:t>Oanh</a:t>
            </a:r>
          </a:p>
        </p:txBody>
      </p:sp>
      <p:sp>
        <p:nvSpPr>
          <p:cNvPr id="135" name="Rectangle 134"/>
          <p:cNvSpPr/>
          <p:nvPr/>
        </p:nvSpPr>
        <p:spPr>
          <a:xfrm>
            <a:off x="10114560" y="4413288"/>
            <a:ext cx="2052041" cy="7112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Nguyên</a:t>
            </a:r>
            <a:endParaRPr lang="en-US" sz="3600" dirty="0">
              <a:solidFill>
                <a:srgbClr val="0000FF"/>
              </a:solidFill>
            </a:endParaRPr>
          </a:p>
        </p:txBody>
      </p:sp>
      <p:sp>
        <p:nvSpPr>
          <p:cNvPr id="136" name="Rectangle 135"/>
          <p:cNvSpPr/>
          <p:nvPr/>
        </p:nvSpPr>
        <p:spPr>
          <a:xfrm>
            <a:off x="2147" y="5137188"/>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Quân</a:t>
            </a:r>
            <a:endParaRPr lang="en-US" sz="3600" dirty="0">
              <a:solidFill>
                <a:srgbClr val="0000FF"/>
              </a:solidFill>
            </a:endParaRPr>
          </a:p>
        </p:txBody>
      </p:sp>
      <p:sp>
        <p:nvSpPr>
          <p:cNvPr id="137" name="Rectangle 136"/>
          <p:cNvSpPr/>
          <p:nvPr/>
        </p:nvSpPr>
        <p:spPr>
          <a:xfrm>
            <a:off x="2088486" y="5101198"/>
            <a:ext cx="2052041" cy="7112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Nghĩa</a:t>
            </a:r>
            <a:endParaRPr lang="en-US" sz="3600" dirty="0">
              <a:solidFill>
                <a:srgbClr val="0000FF"/>
              </a:solidFill>
            </a:endParaRPr>
          </a:p>
        </p:txBody>
      </p:sp>
      <p:sp>
        <p:nvSpPr>
          <p:cNvPr id="138" name="Rectangle 137"/>
          <p:cNvSpPr/>
          <p:nvPr/>
        </p:nvSpPr>
        <p:spPr>
          <a:xfrm>
            <a:off x="4133775" y="5137188"/>
            <a:ext cx="1921565" cy="7112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rPr>
              <a:t>Ngân</a:t>
            </a:r>
            <a:endParaRPr lang="en-US" sz="3600" dirty="0">
              <a:solidFill>
                <a:schemeClr val="bg1"/>
              </a:solidFill>
            </a:endParaRPr>
          </a:p>
        </p:txBody>
      </p:sp>
      <p:sp>
        <p:nvSpPr>
          <p:cNvPr id="139" name="Rectangle 138"/>
          <p:cNvSpPr/>
          <p:nvPr/>
        </p:nvSpPr>
        <p:spPr>
          <a:xfrm>
            <a:off x="6078712" y="5137188"/>
            <a:ext cx="1961103" cy="7112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Nam</a:t>
            </a:r>
            <a:endParaRPr lang="en-US" sz="3600" dirty="0">
              <a:solidFill>
                <a:srgbClr val="0000FF"/>
              </a:solidFill>
            </a:endParaRPr>
          </a:p>
        </p:txBody>
      </p:sp>
      <p:sp>
        <p:nvSpPr>
          <p:cNvPr id="140" name="Rectangle 139"/>
          <p:cNvSpPr/>
          <p:nvPr/>
        </p:nvSpPr>
        <p:spPr>
          <a:xfrm>
            <a:off x="8047673" y="5137188"/>
            <a:ext cx="2052041" cy="7112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00FF"/>
                </a:solidFill>
              </a:rPr>
              <a:t>Quang</a:t>
            </a:r>
            <a:endParaRPr lang="en-US" sz="3600" dirty="0">
              <a:solidFill>
                <a:srgbClr val="0000FF"/>
              </a:solidFill>
            </a:endParaRPr>
          </a:p>
        </p:txBody>
      </p:sp>
      <p:sp>
        <p:nvSpPr>
          <p:cNvPr id="141" name="Rectangle 140"/>
          <p:cNvSpPr/>
          <p:nvPr/>
        </p:nvSpPr>
        <p:spPr>
          <a:xfrm>
            <a:off x="10114560" y="5137188"/>
            <a:ext cx="2052041" cy="711202"/>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rPr>
              <a:t>Tâm</a:t>
            </a:r>
          </a:p>
        </p:txBody>
      </p:sp>
      <p:sp>
        <p:nvSpPr>
          <p:cNvPr id="160" name="Rectangle 159"/>
          <p:cNvSpPr/>
          <p:nvPr/>
        </p:nvSpPr>
        <p:spPr>
          <a:xfrm>
            <a:off x="1" y="793793"/>
            <a:ext cx="2041369"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4102878" y="3640605"/>
            <a:ext cx="1913039" cy="719707"/>
          </a:xfrm>
          <a:prstGeom prst="rect">
            <a:avLst/>
          </a:prstGeom>
          <a:noFill/>
          <a:ln w="98425">
            <a:solidFill>
              <a:srgbClr val="FFFF00"/>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4126787" y="4423883"/>
            <a:ext cx="1937079"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8103007" y="1562174"/>
            <a:ext cx="1937079"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52145" y="3723276"/>
            <a:ext cx="2014743"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8092829" y="5164726"/>
            <a:ext cx="2014743"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4124641" y="838275"/>
            <a:ext cx="1928553"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10005" y="5137187"/>
            <a:ext cx="2062595"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6046804" y="2218299"/>
            <a:ext cx="2041358"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2102598" y="4389996"/>
            <a:ext cx="2041358"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10114560" y="3730697"/>
            <a:ext cx="2041358"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2093828" y="1556877"/>
            <a:ext cx="2041358"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6053194" y="3683040"/>
            <a:ext cx="2041358"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10093323" y="2255361"/>
            <a:ext cx="2062595" cy="690012"/>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Cartoon Music VUI VẺ">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83873" y="6451600"/>
            <a:ext cx="406400" cy="406400"/>
          </a:xfrm>
          <a:prstGeom prst="rect">
            <a:avLst/>
          </a:prstGeom>
        </p:spPr>
      </p:pic>
    </p:spTree>
    <p:extLst>
      <p:ext uri="{BB962C8B-B14F-4D97-AF65-F5344CB8AC3E}">
        <p14:creationId xmlns:p14="http://schemas.microsoft.com/office/powerpoint/2010/main" val="129303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5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Tịc.wav"/>
                                        </p:tgtEl>
                                      </p:cMediaNode>
                                    </p:audio>
                                  </p:subTnLst>
                                </p:cTn>
                              </p:par>
                              <p:par>
                                <p:cTn id="11" presetID="1" presetClass="exit" presetSubtype="0" fill="hold" grpId="1" nodeType="withEffect">
                                  <p:stCondLst>
                                    <p:cond delay="300"/>
                                  </p:stCondLst>
                                  <p:childTnLst>
                                    <p:set>
                                      <p:cBhvr>
                                        <p:cTn id="12" dur="1" fill="hold">
                                          <p:stCondLst>
                                            <p:cond delay="0"/>
                                          </p:stCondLst>
                                        </p:cTn>
                                        <p:tgtEl>
                                          <p:spTgt spid="160"/>
                                        </p:tgtEl>
                                        <p:attrNameLst>
                                          <p:attrName>style.visibility</p:attrName>
                                        </p:attrNameLst>
                                      </p:cBhvr>
                                      <p:to>
                                        <p:strVal val="hidden"/>
                                      </p:to>
                                    </p:set>
                                  </p:childTnLst>
                                </p:cTn>
                              </p:par>
                            </p:childTnLst>
                          </p:cTn>
                        </p:par>
                        <p:par>
                          <p:cTn id="13" fill="hold">
                            <p:stCondLst>
                              <p:cond delay="300"/>
                            </p:stCondLst>
                            <p:childTnLst>
                              <p:par>
                                <p:cTn id="14" presetID="1" presetClass="entr" presetSubtype="0" fill="hold" grpId="0" nodeType="afterEffect">
                                  <p:stCondLst>
                                    <p:cond delay="0"/>
                                  </p:stCondLst>
                                  <p:childTnLst>
                                    <p:set>
                                      <p:cBhvr>
                                        <p:cTn id="15" dur="1" fill="hold">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Tịc.wav"/>
                                        </p:tgtEl>
                                      </p:cMediaNode>
                                    </p:audio>
                                  </p:subTnLst>
                                </p:cTn>
                              </p:par>
                              <p:par>
                                <p:cTn id="16" presetID="1" presetClass="exit" presetSubtype="0" fill="hold" grpId="1" nodeType="withEffect">
                                  <p:stCondLst>
                                    <p:cond delay="300"/>
                                  </p:stCondLst>
                                  <p:childTnLst>
                                    <p:set>
                                      <p:cBhvr>
                                        <p:cTn id="17" dur="1" fill="hold">
                                          <p:stCondLst>
                                            <p:cond delay="0"/>
                                          </p:stCondLst>
                                        </p:cTn>
                                        <p:tgtEl>
                                          <p:spTgt spid="165"/>
                                        </p:tgtEl>
                                        <p:attrNameLst>
                                          <p:attrName>style.visibility</p:attrName>
                                        </p:attrNameLst>
                                      </p:cBhvr>
                                      <p:to>
                                        <p:strVal val="hidden"/>
                                      </p:to>
                                    </p:set>
                                  </p:childTnLst>
                                </p:cTn>
                              </p:par>
                            </p:childTnLst>
                          </p:cTn>
                        </p:par>
                        <p:par>
                          <p:cTn id="18" fill="hold">
                            <p:stCondLst>
                              <p:cond delay="600"/>
                            </p:stCondLst>
                            <p:childTnLst>
                              <p:par>
                                <p:cTn id="19" presetID="1" presetClass="entr" presetSubtype="0" fill="hold" grpId="0" nodeType="afterEffect">
                                  <p:stCondLst>
                                    <p:cond delay="0"/>
                                  </p:stCondLst>
                                  <p:childTnLst>
                                    <p:set>
                                      <p:cBhvr>
                                        <p:cTn id="20" dur="1" fill="hold">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ịc.wav"/>
                                        </p:tgtEl>
                                      </p:cMediaNode>
                                    </p:audio>
                                  </p:subTnLst>
                                </p:cTn>
                              </p:par>
                              <p:par>
                                <p:cTn id="21" presetID="1" presetClass="exit" presetSubtype="0" fill="hold" grpId="1" nodeType="withEffect">
                                  <p:stCondLst>
                                    <p:cond delay="300"/>
                                  </p:stCondLst>
                                  <p:childTnLst>
                                    <p:set>
                                      <p:cBhvr>
                                        <p:cTn id="22" dur="1" fill="hold">
                                          <p:stCondLst>
                                            <p:cond delay="0"/>
                                          </p:stCondLst>
                                        </p:cTn>
                                        <p:tgtEl>
                                          <p:spTgt spid="166"/>
                                        </p:tgtEl>
                                        <p:attrNameLst>
                                          <p:attrName>style.visibility</p:attrName>
                                        </p:attrNameLst>
                                      </p:cBhvr>
                                      <p:to>
                                        <p:strVal val="hidden"/>
                                      </p:to>
                                    </p:set>
                                  </p:childTnLst>
                                </p:cTn>
                              </p:par>
                            </p:childTnLst>
                          </p:cTn>
                        </p:par>
                        <p:par>
                          <p:cTn id="23" fill="hold">
                            <p:stCondLst>
                              <p:cond delay="900"/>
                            </p:stCondLst>
                            <p:childTnLst>
                              <p:par>
                                <p:cTn id="24" presetID="1" presetClass="entr" presetSubtype="0" fill="hold" grpId="0" nodeType="afterEffect">
                                  <p:stCondLst>
                                    <p:cond delay="0"/>
                                  </p:stCondLst>
                                  <p:childTnLst>
                                    <p:set>
                                      <p:cBhvr>
                                        <p:cTn id="25" dur="1" fill="hold">
                                          <p:stCondLst>
                                            <p:cond delay="0"/>
                                          </p:stCondLst>
                                        </p:cTn>
                                        <p:tgtEl>
                                          <p:spTgt spid="16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ịc.wav"/>
                                        </p:tgtEl>
                                      </p:cMediaNode>
                                    </p:audio>
                                  </p:subTnLst>
                                </p:cTn>
                              </p:par>
                              <p:par>
                                <p:cTn id="26" presetID="1" presetClass="exit" presetSubtype="0" fill="hold" grpId="1" nodeType="withEffect">
                                  <p:stCondLst>
                                    <p:cond delay="300"/>
                                  </p:stCondLst>
                                  <p:childTnLst>
                                    <p:set>
                                      <p:cBhvr>
                                        <p:cTn id="27" dur="1" fill="hold">
                                          <p:stCondLst>
                                            <p:cond delay="0"/>
                                          </p:stCondLst>
                                        </p:cTn>
                                        <p:tgtEl>
                                          <p:spTgt spid="167"/>
                                        </p:tgtEl>
                                        <p:attrNameLst>
                                          <p:attrName>style.visibility</p:attrName>
                                        </p:attrNameLst>
                                      </p:cBhvr>
                                      <p:to>
                                        <p:strVal val="hidden"/>
                                      </p:to>
                                    </p:set>
                                  </p:childTnLst>
                                </p:cTn>
                              </p:par>
                            </p:childTnLst>
                          </p:cTn>
                        </p:par>
                        <p:par>
                          <p:cTn id="28" fill="hold">
                            <p:stCondLst>
                              <p:cond delay="1200"/>
                            </p:stCondLst>
                            <p:childTnLst>
                              <p:par>
                                <p:cTn id="29" presetID="1" presetClass="entr" presetSubtype="0" fill="hold" grpId="0" nodeType="afterEffect">
                                  <p:stCondLst>
                                    <p:cond delay="0"/>
                                  </p:stCondLst>
                                  <p:childTnLst>
                                    <p:set>
                                      <p:cBhvr>
                                        <p:cTn id="30" dur="1" fill="hold">
                                          <p:stCondLst>
                                            <p:cond delay="0"/>
                                          </p:stCondLst>
                                        </p:cTn>
                                        <p:tgtEl>
                                          <p:spTgt spid="16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ịc.wav"/>
                                        </p:tgtEl>
                                      </p:cMediaNode>
                                    </p:audio>
                                  </p:subTnLst>
                                </p:cTn>
                              </p:par>
                              <p:par>
                                <p:cTn id="31" presetID="1" presetClass="exit" presetSubtype="0" fill="hold" grpId="1" nodeType="withEffect">
                                  <p:stCondLst>
                                    <p:cond delay="300"/>
                                  </p:stCondLst>
                                  <p:childTnLst>
                                    <p:set>
                                      <p:cBhvr>
                                        <p:cTn id="32" dur="1" fill="hold">
                                          <p:stCondLst>
                                            <p:cond delay="0"/>
                                          </p:stCondLst>
                                        </p:cTn>
                                        <p:tgtEl>
                                          <p:spTgt spid="168"/>
                                        </p:tgtEl>
                                        <p:attrNameLst>
                                          <p:attrName>style.visibility</p:attrName>
                                        </p:attrNameLst>
                                      </p:cBhvr>
                                      <p:to>
                                        <p:strVal val="hidden"/>
                                      </p:to>
                                    </p:set>
                                  </p:childTnLst>
                                </p:cTn>
                              </p:par>
                            </p:childTnLst>
                          </p:cTn>
                        </p:par>
                        <p:par>
                          <p:cTn id="33" fill="hold">
                            <p:stCondLst>
                              <p:cond delay="1500"/>
                            </p:stCondLst>
                            <p:childTnLst>
                              <p:par>
                                <p:cTn id="34" presetID="1" presetClass="entr" presetSubtype="0" fill="hold" grpId="0" nodeType="afterEffect">
                                  <p:stCondLst>
                                    <p:cond delay="0"/>
                                  </p:stCondLst>
                                  <p:childTnLst>
                                    <p:set>
                                      <p:cBhvr>
                                        <p:cTn id="35" dur="1" fill="hold">
                                          <p:stCondLst>
                                            <p:cond delay="0"/>
                                          </p:stCondLst>
                                        </p:cTn>
                                        <p:tgtEl>
                                          <p:spTgt spid="16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Tịc.wav"/>
                                        </p:tgtEl>
                                      </p:cMediaNode>
                                    </p:audio>
                                  </p:subTnLst>
                                </p:cTn>
                              </p:par>
                              <p:par>
                                <p:cTn id="36" presetID="1" presetClass="exit" presetSubtype="0" fill="hold" grpId="1" nodeType="withEffect">
                                  <p:stCondLst>
                                    <p:cond delay="300"/>
                                  </p:stCondLst>
                                  <p:childTnLst>
                                    <p:set>
                                      <p:cBhvr>
                                        <p:cTn id="37" dur="1" fill="hold">
                                          <p:stCondLst>
                                            <p:cond delay="0"/>
                                          </p:stCondLst>
                                        </p:cTn>
                                        <p:tgtEl>
                                          <p:spTgt spid="169"/>
                                        </p:tgtEl>
                                        <p:attrNameLst>
                                          <p:attrName>style.visibility</p:attrName>
                                        </p:attrNameLst>
                                      </p:cBhvr>
                                      <p:to>
                                        <p:strVal val="hidden"/>
                                      </p:to>
                                    </p:set>
                                  </p:childTnLst>
                                </p:cTn>
                              </p:par>
                            </p:childTnLst>
                          </p:cTn>
                        </p:par>
                        <p:par>
                          <p:cTn id="38" fill="hold">
                            <p:stCondLst>
                              <p:cond delay="1800"/>
                            </p:stCondLst>
                            <p:childTnLst>
                              <p:par>
                                <p:cTn id="39" presetID="1" presetClass="entr" presetSubtype="0" fill="hold" grpId="0" nodeType="afterEffect">
                                  <p:stCondLst>
                                    <p:cond delay="0"/>
                                  </p:stCondLst>
                                  <p:childTnLst>
                                    <p:set>
                                      <p:cBhvr>
                                        <p:cTn id="40" dur="1" fill="hold">
                                          <p:stCondLst>
                                            <p:cond delay="0"/>
                                          </p:stCondLst>
                                        </p:cTn>
                                        <p:tgtEl>
                                          <p:spTgt spid="17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Tịc.wav"/>
                                        </p:tgtEl>
                                      </p:cMediaNode>
                                    </p:audio>
                                  </p:subTnLst>
                                </p:cTn>
                              </p:par>
                              <p:par>
                                <p:cTn id="41" presetID="1" presetClass="exit" presetSubtype="0" fill="hold" grpId="1" nodeType="withEffect">
                                  <p:stCondLst>
                                    <p:cond delay="300"/>
                                  </p:stCondLst>
                                  <p:childTnLst>
                                    <p:set>
                                      <p:cBhvr>
                                        <p:cTn id="42" dur="1" fill="hold">
                                          <p:stCondLst>
                                            <p:cond delay="0"/>
                                          </p:stCondLst>
                                        </p:cTn>
                                        <p:tgtEl>
                                          <p:spTgt spid="170"/>
                                        </p:tgtEl>
                                        <p:attrNameLst>
                                          <p:attrName>style.visibility</p:attrName>
                                        </p:attrNameLst>
                                      </p:cBhvr>
                                      <p:to>
                                        <p:strVal val="hidden"/>
                                      </p:to>
                                    </p:set>
                                  </p:childTnLst>
                                </p:cTn>
                              </p:par>
                            </p:childTnLst>
                          </p:cTn>
                        </p:par>
                        <p:par>
                          <p:cTn id="43" fill="hold">
                            <p:stCondLst>
                              <p:cond delay="2100"/>
                            </p:stCondLst>
                            <p:childTnLst>
                              <p:par>
                                <p:cTn id="44" presetID="1" presetClass="entr" presetSubtype="0" fill="hold" grpId="0" nodeType="afterEffect">
                                  <p:stCondLst>
                                    <p:cond delay="0"/>
                                  </p:stCondLst>
                                  <p:childTnLst>
                                    <p:set>
                                      <p:cBhvr>
                                        <p:cTn id="45" dur="1" fill="hold">
                                          <p:stCondLst>
                                            <p:cond delay="0"/>
                                          </p:stCondLst>
                                        </p:cTn>
                                        <p:tgtEl>
                                          <p:spTgt spid="17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Tịc.wav"/>
                                        </p:tgtEl>
                                      </p:cMediaNode>
                                    </p:audio>
                                  </p:subTnLst>
                                </p:cTn>
                              </p:par>
                              <p:par>
                                <p:cTn id="46" presetID="1" presetClass="exit" presetSubtype="0" fill="hold" grpId="1" nodeType="withEffect">
                                  <p:stCondLst>
                                    <p:cond delay="300"/>
                                  </p:stCondLst>
                                  <p:childTnLst>
                                    <p:set>
                                      <p:cBhvr>
                                        <p:cTn id="47" dur="1" fill="hold">
                                          <p:stCondLst>
                                            <p:cond delay="0"/>
                                          </p:stCondLst>
                                        </p:cTn>
                                        <p:tgtEl>
                                          <p:spTgt spid="171"/>
                                        </p:tgtEl>
                                        <p:attrNameLst>
                                          <p:attrName>style.visibility</p:attrName>
                                        </p:attrNameLst>
                                      </p:cBhvr>
                                      <p:to>
                                        <p:strVal val="hidden"/>
                                      </p:to>
                                    </p:set>
                                  </p:childTnLst>
                                </p:cTn>
                              </p:par>
                            </p:childTnLst>
                          </p:cTn>
                        </p:par>
                        <p:par>
                          <p:cTn id="48" fill="hold">
                            <p:stCondLst>
                              <p:cond delay="2400"/>
                            </p:stCondLst>
                            <p:childTnLst>
                              <p:par>
                                <p:cTn id="49" presetID="1" presetClass="entr" presetSubtype="0" fill="hold" grpId="0" nodeType="afterEffect">
                                  <p:stCondLst>
                                    <p:cond delay="0"/>
                                  </p:stCondLst>
                                  <p:childTnLst>
                                    <p:set>
                                      <p:cBhvr>
                                        <p:cTn id="50" dur="1" fill="hold">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ịc.wav"/>
                                        </p:tgtEl>
                                      </p:cMediaNode>
                                    </p:audio>
                                  </p:subTnLst>
                                </p:cTn>
                              </p:par>
                              <p:par>
                                <p:cTn id="51" presetID="1" presetClass="exit" presetSubtype="0" fill="hold" grpId="1" nodeType="withEffect">
                                  <p:stCondLst>
                                    <p:cond delay="300"/>
                                  </p:stCondLst>
                                  <p:childTnLst>
                                    <p:set>
                                      <p:cBhvr>
                                        <p:cTn id="52" dur="1" fill="hold">
                                          <p:stCondLst>
                                            <p:cond delay="0"/>
                                          </p:stCondLst>
                                        </p:cTn>
                                        <p:tgtEl>
                                          <p:spTgt spid="172"/>
                                        </p:tgtEl>
                                        <p:attrNameLst>
                                          <p:attrName>style.visibility</p:attrName>
                                        </p:attrNameLst>
                                      </p:cBhvr>
                                      <p:to>
                                        <p:strVal val="hidden"/>
                                      </p:to>
                                    </p:set>
                                  </p:childTnLst>
                                </p:cTn>
                              </p:par>
                            </p:childTnLst>
                          </p:cTn>
                        </p:par>
                        <p:par>
                          <p:cTn id="53" fill="hold">
                            <p:stCondLst>
                              <p:cond delay="2700"/>
                            </p:stCondLst>
                            <p:childTnLst>
                              <p:par>
                                <p:cTn id="54" presetID="1" presetClass="entr" presetSubtype="0" fill="hold" grpId="0" nodeType="afterEffect">
                                  <p:stCondLst>
                                    <p:cond delay="0"/>
                                  </p:stCondLst>
                                  <p:childTnLst>
                                    <p:set>
                                      <p:cBhvr>
                                        <p:cTn id="55" dur="1" fill="hold">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Tịc.wav"/>
                                        </p:tgtEl>
                                      </p:cMediaNode>
                                    </p:audio>
                                  </p:subTnLst>
                                </p:cTn>
                              </p:par>
                              <p:par>
                                <p:cTn id="56" presetID="1" presetClass="exit" presetSubtype="0" fill="hold" grpId="1" nodeType="withEffect">
                                  <p:stCondLst>
                                    <p:cond delay="300"/>
                                  </p:stCondLst>
                                  <p:childTnLst>
                                    <p:set>
                                      <p:cBhvr>
                                        <p:cTn id="57" dur="1" fill="hold">
                                          <p:stCondLst>
                                            <p:cond delay="0"/>
                                          </p:stCondLst>
                                        </p:cTn>
                                        <p:tgtEl>
                                          <p:spTgt spid="173"/>
                                        </p:tgtEl>
                                        <p:attrNameLst>
                                          <p:attrName>style.visibility</p:attrName>
                                        </p:attrNameLst>
                                      </p:cBhvr>
                                      <p:to>
                                        <p:strVal val="hidden"/>
                                      </p:to>
                                    </p:set>
                                  </p:child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Tịc.wav"/>
                                        </p:tgtEl>
                                      </p:cMediaNode>
                                    </p:audio>
                                  </p:subTnLst>
                                </p:cTn>
                              </p:par>
                              <p:par>
                                <p:cTn id="61" presetID="1" presetClass="exit" presetSubtype="0" fill="hold" grpId="1" nodeType="withEffect">
                                  <p:stCondLst>
                                    <p:cond delay="300"/>
                                  </p:stCondLst>
                                  <p:childTnLst>
                                    <p:set>
                                      <p:cBhvr>
                                        <p:cTn id="62" dur="1" fill="hold">
                                          <p:stCondLst>
                                            <p:cond delay="0"/>
                                          </p:stCondLst>
                                        </p:cTn>
                                        <p:tgtEl>
                                          <p:spTgt spid="174"/>
                                        </p:tgtEl>
                                        <p:attrNameLst>
                                          <p:attrName>style.visibility</p:attrName>
                                        </p:attrNameLst>
                                      </p:cBhvr>
                                      <p:to>
                                        <p:strVal val="hidden"/>
                                      </p:to>
                                    </p:set>
                                  </p:childTnLst>
                                </p:cTn>
                              </p:par>
                            </p:childTnLst>
                          </p:cTn>
                        </p:par>
                        <p:par>
                          <p:cTn id="63" fill="hold">
                            <p:stCondLst>
                              <p:cond delay="3300"/>
                            </p:stCondLst>
                            <p:childTnLst>
                              <p:par>
                                <p:cTn id="64" presetID="1" presetClass="entr" presetSubtype="0" fill="hold" grpId="0" nodeType="afterEffect">
                                  <p:stCondLst>
                                    <p:cond delay="0"/>
                                  </p:stCondLst>
                                  <p:childTnLst>
                                    <p:set>
                                      <p:cBhvr>
                                        <p:cTn id="65" dur="1" fill="hold">
                                          <p:stCondLst>
                                            <p:cond delay="0"/>
                                          </p:stCondLst>
                                        </p:cTn>
                                        <p:tgtEl>
                                          <p:spTgt spid="17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Tịc.wav"/>
                                        </p:tgtEl>
                                      </p:cMediaNode>
                                    </p:audio>
                                  </p:subTnLst>
                                </p:cTn>
                              </p:par>
                              <p:par>
                                <p:cTn id="66" presetID="1" presetClass="exit" presetSubtype="0" fill="hold" grpId="1" nodeType="withEffect">
                                  <p:stCondLst>
                                    <p:cond delay="300"/>
                                  </p:stCondLst>
                                  <p:childTnLst>
                                    <p:set>
                                      <p:cBhvr>
                                        <p:cTn id="67" dur="1" fill="hold">
                                          <p:stCondLst>
                                            <p:cond delay="0"/>
                                          </p:stCondLst>
                                        </p:cTn>
                                        <p:tgtEl>
                                          <p:spTgt spid="175"/>
                                        </p:tgtEl>
                                        <p:attrNameLst>
                                          <p:attrName>style.visibility</p:attrName>
                                        </p:attrNameLst>
                                      </p:cBhvr>
                                      <p:to>
                                        <p:strVal val="hidden"/>
                                      </p:to>
                                    </p:set>
                                  </p:childTnLst>
                                </p:cTn>
                              </p:par>
                            </p:childTnLst>
                          </p:cTn>
                        </p:par>
                        <p:par>
                          <p:cTn id="68" fill="hold">
                            <p:stCondLst>
                              <p:cond delay="3600"/>
                            </p:stCondLst>
                            <p:childTnLst>
                              <p:par>
                                <p:cTn id="69" presetID="1" presetClass="entr" presetSubtype="0" fill="hold" grpId="0" nodeType="afterEffect">
                                  <p:stCondLst>
                                    <p:cond delay="0"/>
                                  </p:stCondLst>
                                  <p:childTnLst>
                                    <p:set>
                                      <p:cBhvr>
                                        <p:cTn id="70" dur="1" fill="hold">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ịc.wav"/>
                                        </p:tgtEl>
                                      </p:cMediaNode>
                                    </p:audio>
                                  </p:subTnLst>
                                </p:cTn>
                              </p:par>
                              <p:par>
                                <p:cTn id="71" presetID="1" presetClass="exit" presetSubtype="0" fill="hold" grpId="1" nodeType="withEffect">
                                  <p:stCondLst>
                                    <p:cond delay="300"/>
                                  </p:stCondLst>
                                  <p:childTnLst>
                                    <p:set>
                                      <p:cBhvr>
                                        <p:cTn id="72" dur="1" fill="hold">
                                          <p:stCondLst>
                                            <p:cond delay="0"/>
                                          </p:stCondLst>
                                        </p:cTn>
                                        <p:tgtEl>
                                          <p:spTgt spid="176"/>
                                        </p:tgtEl>
                                        <p:attrNameLst>
                                          <p:attrName>style.visibility</p:attrName>
                                        </p:attrNameLst>
                                      </p:cBhvr>
                                      <p:to>
                                        <p:strVal val="hidden"/>
                                      </p:to>
                                    </p:set>
                                  </p:childTnLst>
                                </p:cTn>
                              </p:par>
                            </p:childTnLst>
                          </p:cTn>
                        </p:par>
                        <p:par>
                          <p:cTn id="73" fill="hold">
                            <p:stCondLst>
                              <p:cond delay="3900"/>
                            </p:stCondLst>
                            <p:childTnLst>
                              <p:par>
                                <p:cTn id="74" presetID="1" presetClass="entr" presetSubtype="0" fill="hold" grpId="0" nodeType="afterEffect">
                                  <p:stCondLst>
                                    <p:cond delay="0"/>
                                  </p:stCondLst>
                                  <p:childTnLst>
                                    <p:set>
                                      <p:cBhvr>
                                        <p:cTn id="75" dur="1" fill="hold">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ng....wav"/>
                                        </p:tgtEl>
                                      </p:cMediaNode>
                                    </p:audio>
                                  </p:subTnLst>
                                </p:cTn>
                              </p:par>
                            </p:childTnLst>
                          </p:cTn>
                        </p:par>
                        <p:par>
                          <p:cTn id="76" fill="hold">
                            <p:stCondLst>
                              <p:cond delay="3900"/>
                            </p:stCondLst>
                            <p:childTnLst>
                              <p:par>
                                <p:cTn id="77" presetID="26" presetClass="emph" presetSubtype="0" repeatCount="indefinite" fill="hold" grpId="1" nodeType="afterEffect">
                                  <p:stCondLst>
                                    <p:cond delay="0"/>
                                  </p:stCondLst>
                                  <p:childTnLst>
                                    <p:animEffect transition="out" filter="fade">
                                      <p:cBhvr>
                                        <p:cTn id="78" dur="600" tmFilter="0, 0; .2, .5; .8, .5; 1, 0"/>
                                        <p:tgtEl>
                                          <p:spTgt spid="161"/>
                                        </p:tgtEl>
                                      </p:cBhvr>
                                    </p:animEffect>
                                    <p:animScale>
                                      <p:cBhvr>
                                        <p:cTn id="79" dur="300" autoRev="1" fill="hold"/>
                                        <p:tgtEl>
                                          <p:spTgt spid="16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2449">
                <p:cTn id="80" repeatCount="indefinite" fill="hold" display="0">
                  <p:stCondLst>
                    <p:cond delay="indefinite"/>
                  </p:stCondLst>
                  <p:endCondLst>
                    <p:cond evt="onStopAudio" delay="0">
                      <p:tgtEl>
                        <p:sldTgt/>
                      </p:tgtEl>
                    </p:cond>
                  </p:endCondLst>
                </p:cTn>
                <p:tgtEl>
                  <p:spTgt spid="59"/>
                </p:tgtEl>
              </p:cMediaNode>
            </p:audio>
          </p:childTnLst>
        </p:cTn>
      </p:par>
    </p:tnLst>
    <p:bldLst>
      <p:bldP spid="160" grpId="0" animBg="1"/>
      <p:bldP spid="160" grpId="1" animBg="1"/>
      <p:bldP spid="161" grpId="0" animBg="1"/>
      <p:bldP spid="161" grpId="1" animBg="1"/>
      <p:bldP spid="165" grpId="0" animBg="1"/>
      <p:bldP spid="165" grpId="1" animBg="1"/>
      <p:bldP spid="166" grpId="0" animBg="1"/>
      <p:bldP spid="166" grpId="1" animBg="1"/>
      <p:bldP spid="167" grpId="0" animBg="1"/>
      <p:bldP spid="167" grpId="1" animBg="1"/>
      <p:bldP spid="168" grpId="0" animBg="1"/>
      <p:bldP spid="168" grpId="1" animBg="1"/>
      <p:bldP spid="169" grpId="0" animBg="1"/>
      <p:bldP spid="169" grpId="1" animBg="1"/>
      <p:bldP spid="170" grpId="0" animBg="1"/>
      <p:bldP spid="170" grpId="1" animBg="1"/>
      <p:bldP spid="171" grpId="0" animBg="1"/>
      <p:bldP spid="171" grpId="1" animBg="1"/>
      <p:bldP spid="172" grpId="0" animBg="1"/>
      <p:bldP spid="172" grpId="1" animBg="1"/>
      <p:bldP spid="173" grpId="0" animBg="1"/>
      <p:bldP spid="173" grpId="1" animBg="1"/>
      <p:bldP spid="174" grpId="0" animBg="1"/>
      <p:bldP spid="174" grpId="1" animBg="1"/>
      <p:bldP spid="175" grpId="0" animBg="1"/>
      <p:bldP spid="175" grpId="1" animBg="1"/>
      <p:bldP spid="176" grpId="0" animBg="1"/>
      <p:bldP spid="17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52400" y="5267159"/>
            <a:ext cx="670095" cy="682899"/>
          </a:xfrm>
          <a:prstGeom prst="rect">
            <a:avLst/>
          </a:prstGeom>
        </p:spPr>
      </p:pic>
      <p:grpSp>
        <p:nvGrpSpPr>
          <p:cNvPr id="37" name="Group 36"/>
          <p:cNvGrpSpPr/>
          <p:nvPr/>
        </p:nvGrpSpPr>
        <p:grpSpPr>
          <a:xfrm>
            <a:off x="355600" y="297191"/>
            <a:ext cx="4826001" cy="746473"/>
            <a:chOff x="2012116" y="2110922"/>
            <a:chExt cx="7239001" cy="1119709"/>
          </a:xfrm>
        </p:grpSpPr>
        <p:pic>
          <p:nvPicPr>
            <p:cNvPr id="26" name="Picture 25"/>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7" name="TextBox 26"/>
            <p:cNvSpPr txBox="1"/>
            <p:nvPr/>
          </p:nvSpPr>
          <p:spPr>
            <a:xfrm>
              <a:off x="3077982" y="2261134"/>
              <a:ext cx="6173135" cy="969497"/>
            </a:xfrm>
            <a:prstGeom prst="rect">
              <a:avLst/>
            </a:prstGeom>
            <a:noFill/>
          </p:spPr>
          <p:txBody>
            <a:bodyPr wrap="square" rtlCol="0">
              <a:spAutoFit/>
            </a:bodyPr>
            <a:lstStyle/>
            <a:p>
              <a:r>
                <a:rPr lang="nl-NL" sz="3600" b="1" dirty="0">
                  <a:solidFill>
                    <a:srgbClr val="FF0000"/>
                  </a:solidFill>
                  <a:latin typeface="Times New Roman" panose="02020603050405020304" pitchFamily="18" charset="0"/>
                  <a:cs typeface="Times New Roman" panose="02020603050405020304" pitchFamily="18" charset="0"/>
                </a:rPr>
                <a:t>BÀI TẬP VỀ NHÀ:</a:t>
              </a:r>
              <a:endParaRPr lang="en-US" sz="3600" dirty="0">
                <a:solidFill>
                  <a:srgbClr val="FF0000"/>
                </a:solidFill>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10718801" y="76200"/>
            <a:ext cx="1422399" cy="1270641"/>
            <a:chOff x="14542184" y="258876"/>
            <a:chExt cx="3413410" cy="4451748"/>
          </a:xfrm>
        </p:grpSpPr>
        <p:pic>
          <p:nvPicPr>
            <p:cNvPr id="30" name="Picture 8"/>
            <p:cNvPicPr>
              <a:picLocks noChangeAspect="1"/>
            </p:cNvPicPr>
            <p:nvPr/>
          </p:nvPicPr>
          <p:blipFill>
            <a:blip r:embed="rId5"/>
            <a:srcRect/>
            <a:stretch>
              <a:fillRect/>
            </a:stretch>
          </p:blipFill>
          <p:spPr>
            <a:xfrm>
              <a:off x="14542184" y="1359354"/>
              <a:ext cx="2408418" cy="3281132"/>
            </a:xfrm>
            <a:prstGeom prst="rect">
              <a:avLst/>
            </a:prstGeom>
          </p:spPr>
        </p:pic>
        <p:pic>
          <p:nvPicPr>
            <p:cNvPr id="31" name="Picture 12"/>
            <p:cNvPicPr>
              <a:picLocks noChangeAspect="1"/>
            </p:cNvPicPr>
            <p:nvPr/>
          </p:nvPicPr>
          <p:blipFill>
            <a:blip r:embed="rId2"/>
            <a:srcRect/>
            <a:stretch>
              <a:fillRect/>
            </a:stretch>
          </p:blipFill>
          <p:spPr>
            <a:xfrm>
              <a:off x="16518571" y="4198450"/>
              <a:ext cx="502571" cy="512174"/>
            </a:xfrm>
            <a:prstGeom prst="rect">
              <a:avLst/>
            </a:prstGeom>
          </p:spPr>
        </p:pic>
        <p:pic>
          <p:nvPicPr>
            <p:cNvPr id="32"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33" name="Picture 16"/>
            <p:cNvPicPr>
              <a:picLocks noChangeAspect="1"/>
            </p:cNvPicPr>
            <p:nvPr/>
          </p:nvPicPr>
          <p:blipFill>
            <a:blip r:embed="rId2"/>
            <a:srcRect/>
            <a:stretch>
              <a:fillRect/>
            </a:stretch>
          </p:blipFill>
          <p:spPr>
            <a:xfrm>
              <a:off x="15375570" y="258876"/>
              <a:ext cx="575313" cy="586306"/>
            </a:xfrm>
            <a:prstGeom prst="rect">
              <a:avLst/>
            </a:prstGeom>
          </p:spPr>
        </p:pic>
        <p:pic>
          <p:nvPicPr>
            <p:cNvPr id="34" name="Picture 17"/>
            <p:cNvPicPr>
              <a:picLocks noChangeAspect="1"/>
            </p:cNvPicPr>
            <p:nvPr/>
          </p:nvPicPr>
          <p:blipFill>
            <a:blip r:embed="rId2"/>
            <a:srcRect/>
            <a:stretch>
              <a:fillRect/>
            </a:stretch>
          </p:blipFill>
          <p:spPr>
            <a:xfrm>
              <a:off x="17453023" y="2422272"/>
              <a:ext cx="502571" cy="512174"/>
            </a:xfrm>
            <a:prstGeom prst="rect">
              <a:avLst/>
            </a:prstGeom>
          </p:spPr>
        </p:pic>
      </p:grpSp>
      <p:sp>
        <p:nvSpPr>
          <p:cNvPr id="38" name="Rectangle 37"/>
          <p:cNvSpPr/>
          <p:nvPr/>
        </p:nvSpPr>
        <p:spPr>
          <a:xfrm>
            <a:off x="1058705" y="956341"/>
            <a:ext cx="10625295" cy="1569660"/>
          </a:xfrm>
          <a:prstGeom prst="rect">
            <a:avLst/>
          </a:prstGeom>
        </p:spPr>
        <p:txBody>
          <a:bodyPr wrap="square">
            <a:spAutoFit/>
          </a:bodyPr>
          <a:lstStyle/>
          <a:p>
            <a:r>
              <a:rPr lang="vi-VN" sz="3200" dirty="0">
                <a:latin typeface="+mj-lt"/>
                <a:cs typeface="Arial" pitchFamily="34" charset="0"/>
              </a:rPr>
              <a:t>Với hai số a, b bất kì, viết </a:t>
            </a:r>
            <a:r>
              <a:rPr lang="vi-VN" sz="3200" i="1" dirty="0">
                <a:latin typeface="+mj-lt"/>
                <a:cs typeface="Arial" pitchFamily="34" charset="0"/>
              </a:rPr>
              <a:t>a – b = a + (–b) </a:t>
            </a:r>
            <a:r>
              <a:rPr lang="vi-VN" sz="3200" dirty="0">
                <a:latin typeface="+mj-lt"/>
                <a:cs typeface="Arial" pitchFamily="34" charset="0"/>
              </a:rPr>
              <a:t>và áp dụng hằng đẳng thức lập phương của một tổng để tính (a – </a:t>
            </a:r>
            <a:r>
              <a:rPr lang="vi-VN" sz="3200" dirty="0" smtClean="0">
                <a:latin typeface="+mj-lt"/>
                <a:cs typeface="Arial" pitchFamily="34" charset="0"/>
              </a:rPr>
              <a:t>b)</a:t>
            </a:r>
            <a:r>
              <a:rPr lang="vi-VN" sz="3200" baseline="30000" dirty="0" smtClean="0">
                <a:latin typeface="+mj-lt"/>
                <a:cs typeface="Arial" pitchFamily="34" charset="0"/>
              </a:rPr>
              <a:t>3</a:t>
            </a:r>
            <a:r>
              <a:rPr lang="vi-VN" sz="3200" dirty="0" smtClean="0">
                <a:latin typeface="+mj-lt"/>
                <a:cs typeface="Arial" pitchFamily="34" charset="0"/>
              </a:rPr>
              <a:t>.</a:t>
            </a:r>
            <a:endParaRPr lang="en-US" sz="3200" dirty="0" smtClean="0">
              <a:latin typeface="+mj-lt"/>
              <a:cs typeface="Arial" pitchFamily="34" charset="0"/>
            </a:endParaRPr>
          </a:p>
          <a:p>
            <a:r>
              <a:rPr lang="vi-VN" sz="3200" dirty="0" smtClean="0">
                <a:latin typeface="+mj-lt"/>
                <a:cs typeface="Arial" pitchFamily="34" charset="0"/>
              </a:rPr>
              <a:t>Từ </a:t>
            </a:r>
            <a:r>
              <a:rPr lang="vi-VN" sz="3200" dirty="0">
                <a:latin typeface="+mj-lt"/>
                <a:cs typeface="Arial" pitchFamily="34" charset="0"/>
              </a:rPr>
              <a:t>đó rút ra liên hệ giữa </a:t>
            </a:r>
            <a:r>
              <a:rPr lang="vi-VN" sz="3200" dirty="0">
                <a:solidFill>
                  <a:schemeClr val="accent2">
                    <a:lumMod val="75000"/>
                  </a:schemeClr>
                </a:solidFill>
                <a:latin typeface="+mj-lt"/>
                <a:cs typeface="Arial" pitchFamily="34" charset="0"/>
              </a:rPr>
              <a:t>(a – b)</a:t>
            </a:r>
            <a:r>
              <a:rPr lang="vi-VN" sz="3200" baseline="30000" dirty="0">
                <a:solidFill>
                  <a:schemeClr val="accent2">
                    <a:lumMod val="75000"/>
                  </a:schemeClr>
                </a:solidFill>
                <a:latin typeface="+mj-lt"/>
                <a:cs typeface="Arial" pitchFamily="34" charset="0"/>
              </a:rPr>
              <a:t>3</a:t>
            </a:r>
            <a:r>
              <a:rPr lang="vi-VN" sz="3200" dirty="0">
                <a:solidFill>
                  <a:schemeClr val="accent2">
                    <a:lumMod val="75000"/>
                  </a:schemeClr>
                </a:solidFill>
                <a:latin typeface="+mj-lt"/>
                <a:cs typeface="Arial" pitchFamily="34" charset="0"/>
              </a:rPr>
              <a:t> </a:t>
            </a:r>
            <a:r>
              <a:rPr lang="vi-VN" sz="3200" dirty="0">
                <a:latin typeface="+mj-lt"/>
                <a:cs typeface="Arial" pitchFamily="34" charset="0"/>
              </a:rPr>
              <a:t>và </a:t>
            </a:r>
            <a:r>
              <a:rPr lang="vi-VN" sz="3200" dirty="0">
                <a:solidFill>
                  <a:schemeClr val="accent2">
                    <a:lumMod val="75000"/>
                  </a:schemeClr>
                </a:solidFill>
                <a:latin typeface="+mj-lt"/>
                <a:cs typeface="Arial" pitchFamily="34" charset="0"/>
              </a:rPr>
              <a:t>a</a:t>
            </a:r>
            <a:r>
              <a:rPr lang="vi-VN" sz="3200" baseline="30000" dirty="0">
                <a:solidFill>
                  <a:schemeClr val="accent2">
                    <a:lumMod val="75000"/>
                  </a:schemeClr>
                </a:solidFill>
                <a:latin typeface="+mj-lt"/>
                <a:cs typeface="Arial" pitchFamily="34" charset="0"/>
              </a:rPr>
              <a:t>3</a:t>
            </a:r>
            <a:r>
              <a:rPr lang="vi-VN" sz="3200" dirty="0">
                <a:solidFill>
                  <a:schemeClr val="accent2">
                    <a:lumMod val="75000"/>
                  </a:schemeClr>
                </a:solidFill>
                <a:latin typeface="+mj-lt"/>
                <a:cs typeface="Arial" pitchFamily="34" charset="0"/>
              </a:rPr>
              <a:t> – 3a</a:t>
            </a:r>
            <a:r>
              <a:rPr lang="vi-VN" sz="3200" baseline="30000" dirty="0">
                <a:solidFill>
                  <a:schemeClr val="accent2">
                    <a:lumMod val="75000"/>
                  </a:schemeClr>
                </a:solidFill>
                <a:latin typeface="+mj-lt"/>
                <a:cs typeface="Arial" pitchFamily="34" charset="0"/>
              </a:rPr>
              <a:t>2</a:t>
            </a:r>
            <a:r>
              <a:rPr lang="vi-VN" sz="3200" dirty="0">
                <a:solidFill>
                  <a:schemeClr val="accent2">
                    <a:lumMod val="75000"/>
                  </a:schemeClr>
                </a:solidFill>
                <a:latin typeface="+mj-lt"/>
                <a:cs typeface="Arial" pitchFamily="34" charset="0"/>
              </a:rPr>
              <a:t>b + 3ab</a:t>
            </a:r>
            <a:r>
              <a:rPr lang="vi-VN" sz="3200" baseline="30000" dirty="0">
                <a:solidFill>
                  <a:schemeClr val="accent2">
                    <a:lumMod val="75000"/>
                  </a:schemeClr>
                </a:solidFill>
                <a:latin typeface="+mj-lt"/>
                <a:cs typeface="Arial" pitchFamily="34" charset="0"/>
              </a:rPr>
              <a:t>2</a:t>
            </a:r>
            <a:r>
              <a:rPr lang="vi-VN" sz="3200" dirty="0">
                <a:solidFill>
                  <a:schemeClr val="accent2">
                    <a:lumMod val="75000"/>
                  </a:schemeClr>
                </a:solidFill>
                <a:latin typeface="+mj-lt"/>
                <a:cs typeface="Arial" pitchFamily="34" charset="0"/>
              </a:rPr>
              <a:t> – b</a:t>
            </a:r>
            <a:r>
              <a:rPr lang="vi-VN" sz="3200" baseline="30000" dirty="0">
                <a:solidFill>
                  <a:schemeClr val="accent2">
                    <a:lumMod val="75000"/>
                  </a:schemeClr>
                </a:solidFill>
                <a:latin typeface="+mj-lt"/>
                <a:cs typeface="Arial" pitchFamily="34" charset="0"/>
              </a:rPr>
              <a:t>3</a:t>
            </a:r>
            <a:r>
              <a:rPr lang="vi-VN" sz="3200" dirty="0">
                <a:latin typeface="+mj-lt"/>
                <a:cs typeface="Arial" pitchFamily="34" charset="0"/>
              </a:rPr>
              <a:t>.</a:t>
            </a:r>
            <a:endParaRPr lang="en-US" sz="3200" dirty="0">
              <a:latin typeface="+mj-lt"/>
              <a:cs typeface="Arial" pitchFamily="34" charset="0"/>
            </a:endParaRPr>
          </a:p>
        </p:txBody>
      </p:sp>
      <p:sp>
        <p:nvSpPr>
          <p:cNvPr id="22" name="Oval Callout 21"/>
          <p:cNvSpPr/>
          <p:nvPr/>
        </p:nvSpPr>
        <p:spPr>
          <a:xfrm>
            <a:off x="5491109" y="2572693"/>
            <a:ext cx="1760486" cy="562635"/>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3200" b="1" dirty="0">
                <a:solidFill>
                  <a:schemeClr val="tx1"/>
                </a:solidFill>
                <a:latin typeface="+mj-lt"/>
              </a:rPr>
              <a:t>Giải</a:t>
            </a:r>
            <a:endParaRPr lang="en-US" sz="3200" b="1" dirty="0">
              <a:solidFill>
                <a:schemeClr val="tx1"/>
              </a:solidFill>
              <a:latin typeface="+mj-lt"/>
            </a:endParaRPr>
          </a:p>
        </p:txBody>
      </p:sp>
      <mc:AlternateContent xmlns:mc="http://schemas.openxmlformats.org/markup-compatibility/2006" xmlns:a14="http://schemas.microsoft.com/office/drawing/2010/main">
        <mc:Choice Requires="a14">
          <p:sp>
            <p:nvSpPr>
              <p:cNvPr id="2" name="Rectangle 1"/>
              <p:cNvSpPr/>
              <p:nvPr/>
            </p:nvSpPr>
            <p:spPr>
              <a:xfrm>
                <a:off x="182648" y="3346296"/>
                <a:ext cx="11166305" cy="2537554"/>
              </a:xfrm>
              <a:prstGeom prst="rect">
                <a:avLst/>
              </a:prstGeom>
            </p:spPr>
            <p:txBody>
              <a:bodyPr wrap="square">
                <a:spAutoFit/>
              </a:bodyPr>
              <a:lstStyle/>
              <a:p>
                <a:pPr algn="just">
                  <a:lnSpc>
                    <a:spcPct val="150000"/>
                  </a:lnSpc>
                  <a:spcBef>
                    <a:spcPts val="800"/>
                  </a:spcBef>
                  <a:spcAft>
                    <a:spcPts val="533"/>
                  </a:spcAft>
                </a:pPr>
                <a14:m>
                  <m:oMathPara xmlns:m="http://schemas.openxmlformats.org/officeDocument/2006/math">
                    <m:oMathParaPr>
                      <m:jc m:val="centerGroup"/>
                    </m:oMathParaPr>
                    <m:oMath xmlns:m="http://schemas.openxmlformats.org/officeDocument/2006/math">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r>
                            <m:rPr>
                              <m:nor/>
                            </m:rPr>
                            <a:rPr lang="vi-VN" sz="3200" dirty="0">
                              <a:latin typeface="Times New Roman" panose="02020603050405020304" pitchFamily="18" charset="0"/>
                              <a:cs typeface="Times New Roman" panose="02020603050405020304" pitchFamily="18" charset="0"/>
                            </a:rPr>
                            <m:t>(</m:t>
                          </m:r>
                          <m:r>
                            <m:rPr>
                              <m:nor/>
                            </m:rPr>
                            <a:rPr lang="vi-VN" sz="3200" dirty="0">
                              <a:latin typeface="Times New Roman" panose="02020603050405020304" pitchFamily="18" charset="0"/>
                              <a:cs typeface="Times New Roman" panose="02020603050405020304" pitchFamily="18" charset="0"/>
                            </a:rPr>
                            <m:t>a</m:t>
                          </m:r>
                          <m:r>
                            <m:rPr>
                              <m:nor/>
                            </m:rPr>
                            <a:rPr lang="vi-VN" sz="3200" dirty="0">
                              <a:latin typeface="Times New Roman" panose="02020603050405020304" pitchFamily="18" charset="0"/>
                              <a:cs typeface="Times New Roman" panose="02020603050405020304" pitchFamily="18" charset="0"/>
                            </a:rPr>
                            <m:t> – </m:t>
                          </m:r>
                          <m:r>
                            <m:rPr>
                              <m:nor/>
                            </m:rPr>
                            <a:rPr lang="vi-VN" sz="3200" dirty="0">
                              <a:latin typeface="Times New Roman" panose="02020603050405020304" pitchFamily="18" charset="0"/>
                              <a:cs typeface="Times New Roman" panose="02020603050405020304" pitchFamily="18" charset="0"/>
                            </a:rPr>
                            <m:t>b</m:t>
                          </m:r>
                          <m:r>
                            <m:rPr>
                              <m:nor/>
                            </m:rPr>
                            <a:rPr lang="vi-VN" sz="3200" dirty="0">
                              <a:latin typeface="Times New Roman" panose="02020603050405020304" pitchFamily="18" charset="0"/>
                              <a:cs typeface="Times New Roman" panose="02020603050405020304" pitchFamily="18" charset="0"/>
                            </a:rPr>
                            <m:t>)3</m:t>
                          </m:r>
                          <m:r>
                            <a:rPr lang="en-US" sz="3200" i="1">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3200" i="1">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nl-NL" sz="3200">
                                  <a:latin typeface="Cambria Math" panose="02040503050406030204" pitchFamily="18" charset="0"/>
                                  <a:ea typeface="Calibri" panose="020F0502020204030204" pitchFamily="34" charset="0"/>
                                  <a:cs typeface="Times New Roman" panose="02020603050405020304" pitchFamily="18" charset="0"/>
                                </a:rPr>
                                <m:t>a</m:t>
                              </m:r>
                              <m:r>
                                <a:rPr lang="nl-NL" sz="3200">
                                  <a:latin typeface="Cambria Math" panose="02040503050406030204" pitchFamily="18" charset="0"/>
                                  <a:ea typeface="Calibri" panose="020F0502020204030204" pitchFamily="34" charset="0"/>
                                  <a:cs typeface="Times New Roman" panose="02020603050405020304" pitchFamily="18" charset="0"/>
                                </a:rPr>
                                <m:t>+</m:t>
                              </m:r>
                              <m:d>
                                <m:dPr>
                                  <m:ctrlPr>
                                    <a:rPr lang="en-US" sz="3200" i="1">
                                      <a:latin typeface="Cambria Math" panose="02040503050406030204" pitchFamily="18" charset="0"/>
                                      <a:ea typeface="Calibri" panose="020F0502020204030204" pitchFamily="34" charset="0"/>
                                      <a:cs typeface="Times New Roman" panose="02020603050405020304" pitchFamily="18" charset="0"/>
                                    </a:rPr>
                                  </m:ctrlPr>
                                </m:dPr>
                                <m:e>
                                  <m:r>
                                    <a:rPr lang="nl-NL" sz="3200" i="1">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3200">
                                      <a:latin typeface="Cambria Math" panose="02040503050406030204" pitchFamily="18" charset="0"/>
                                      <a:ea typeface="Calibri" panose="020F0502020204030204" pitchFamily="34" charset="0"/>
                                      <a:cs typeface="Times New Roman" panose="02020603050405020304" pitchFamily="18" charset="0"/>
                                    </a:rPr>
                                    <m:t>b</m:t>
                                  </m:r>
                                </m:e>
                              </m:d>
                            </m:e>
                          </m:d>
                        </m:e>
                        <m:sup>
                          <m:r>
                            <a:rPr lang="nl-NL" sz="3200">
                              <a:latin typeface="Cambria Math" panose="02040503050406030204" pitchFamily="18" charset="0"/>
                              <a:ea typeface="Calibri" panose="020F0502020204030204" pitchFamily="34" charset="0"/>
                              <a:cs typeface="Times New Roman" panose="02020603050405020304" pitchFamily="18" charset="0"/>
                            </a:rPr>
                            <m:t>3</m:t>
                          </m:r>
                        </m:sup>
                      </m:sSup>
                      <m:r>
                        <a:rPr lang="nl-NL" sz="32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3200">
                              <a:latin typeface="Cambria Math" panose="02040503050406030204" pitchFamily="18" charset="0"/>
                              <a:ea typeface="Calibri" panose="020F0502020204030204" pitchFamily="34" charset="0"/>
                              <a:cs typeface="Times New Roman" panose="02020603050405020304" pitchFamily="18" charset="0"/>
                            </a:rPr>
                            <m:t>a</m:t>
                          </m:r>
                        </m:e>
                        <m:sup>
                          <m:r>
                            <a:rPr lang="nl-NL" sz="3200">
                              <a:latin typeface="Cambria Math" panose="02040503050406030204" pitchFamily="18" charset="0"/>
                              <a:ea typeface="Calibri" panose="020F0502020204030204" pitchFamily="34" charset="0"/>
                              <a:cs typeface="Times New Roman" panose="02020603050405020304" pitchFamily="18" charset="0"/>
                            </a:rPr>
                            <m:t>3</m:t>
                          </m:r>
                        </m:sup>
                      </m:sSup>
                      <m:r>
                        <a:rPr lang="nl-NL" sz="3200">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3200">
                              <a:latin typeface="Cambria Math" panose="02040503050406030204" pitchFamily="18" charset="0"/>
                              <a:ea typeface="Calibri" panose="020F0502020204030204" pitchFamily="34" charset="0"/>
                              <a:cs typeface="Times New Roman" panose="02020603050405020304" pitchFamily="18" charset="0"/>
                            </a:rPr>
                            <m:t>a</m:t>
                          </m:r>
                        </m:e>
                        <m:sup>
                          <m:r>
                            <a:rPr lang="nl-NL" sz="3200">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3200" i="1">
                              <a:latin typeface="Cambria Math" panose="02040503050406030204" pitchFamily="18" charset="0"/>
                              <a:ea typeface="Calibri" panose="020F0502020204030204" pitchFamily="34" charset="0"/>
                              <a:cs typeface="Times New Roman" panose="02020603050405020304" pitchFamily="18" charset="0"/>
                            </a:rPr>
                          </m:ctrlPr>
                        </m:dPr>
                        <m:e>
                          <m:r>
                            <a:rPr lang="nl-NL" sz="3200" i="1">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3200">
                              <a:latin typeface="Cambria Math" panose="02040503050406030204" pitchFamily="18" charset="0"/>
                              <a:ea typeface="Calibri" panose="020F0502020204030204" pitchFamily="34" charset="0"/>
                              <a:cs typeface="Times New Roman" panose="02020603050405020304" pitchFamily="18" charset="0"/>
                            </a:rPr>
                            <m:t>b</m:t>
                          </m:r>
                        </m:e>
                      </m:d>
                      <m:r>
                        <a:rPr lang="nl-NL" sz="3200">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200">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200" i="1">
                                  <a:latin typeface="Cambria Math" panose="02040503050406030204" pitchFamily="18" charset="0"/>
                                  <a:ea typeface="Calibri" panose="020F0502020204030204" pitchFamily="34" charset="0"/>
                                  <a:cs typeface="Times New Roman" panose="02020603050405020304" pitchFamily="18" charset="0"/>
                                </a:rPr>
                              </m:ctrlPr>
                            </m:dPr>
                            <m:e>
                              <m:r>
                                <a:rPr lang="nl-NL" sz="3200" i="1">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3200">
                                  <a:latin typeface="Cambria Math" panose="02040503050406030204" pitchFamily="18" charset="0"/>
                                  <a:ea typeface="Calibri" panose="020F0502020204030204" pitchFamily="34" charset="0"/>
                                  <a:cs typeface="Times New Roman" panose="02020603050405020304" pitchFamily="18" charset="0"/>
                                </a:rPr>
                                <m:t>b</m:t>
                              </m:r>
                            </m:e>
                          </m:d>
                        </m:e>
                        <m:sup>
                          <m:r>
                            <a:rPr lang="nl-NL" sz="3200">
                              <a:latin typeface="Cambria Math" panose="02040503050406030204" pitchFamily="18" charset="0"/>
                              <a:ea typeface="Calibri" panose="020F0502020204030204" pitchFamily="34" charset="0"/>
                              <a:cs typeface="Times New Roman" panose="02020603050405020304" pitchFamily="18" charset="0"/>
                            </a:rPr>
                            <m:t>2</m:t>
                          </m:r>
                        </m:sup>
                      </m:sSup>
                      <m:r>
                        <a:rPr lang="nl-NL" sz="32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200" i="1">
                                  <a:latin typeface="Cambria Math" panose="02040503050406030204" pitchFamily="18" charset="0"/>
                                  <a:ea typeface="Calibri" panose="020F0502020204030204" pitchFamily="34" charset="0"/>
                                  <a:cs typeface="Times New Roman" panose="02020603050405020304" pitchFamily="18" charset="0"/>
                                </a:rPr>
                              </m:ctrlPr>
                            </m:dPr>
                            <m:e>
                              <m:r>
                                <a:rPr lang="nl-NL" sz="3200" i="1">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3200">
                                  <a:latin typeface="Cambria Math" panose="02040503050406030204" pitchFamily="18" charset="0"/>
                                  <a:ea typeface="Calibri" panose="020F0502020204030204" pitchFamily="34" charset="0"/>
                                  <a:cs typeface="Times New Roman" panose="02020603050405020304" pitchFamily="18" charset="0"/>
                                </a:rPr>
                                <m:t>b</m:t>
                              </m:r>
                            </m:e>
                          </m:d>
                        </m:e>
                        <m:sup>
                          <m:r>
                            <a:rPr lang="nl-NL" sz="3200">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800"/>
                  </a:spcBef>
                  <a:spcAft>
                    <a:spcPts val="533"/>
                  </a:spcAft>
                </a:pPr>
                <a14:m>
                  <m:oMathPara xmlns:m="http://schemas.openxmlformats.org/officeDocument/2006/math">
                    <m:oMathParaPr>
                      <m:jc m:val="centerGroup"/>
                    </m:oMathParaPr>
                    <m:oMath xmlns:m="http://schemas.openxmlformats.org/officeDocument/2006/math">
                      <m:r>
                        <a:rPr lang="nl-NL" sz="32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3200">
                              <a:latin typeface="Cambria Math" panose="02040503050406030204" pitchFamily="18" charset="0"/>
                              <a:ea typeface="Calibri" panose="020F0502020204030204" pitchFamily="34" charset="0"/>
                              <a:cs typeface="Times New Roman" panose="02020603050405020304" pitchFamily="18" charset="0"/>
                            </a:rPr>
                            <m:t>a</m:t>
                          </m:r>
                        </m:e>
                        <m:sup>
                          <m:r>
                            <a:rPr lang="nl-NL" sz="3200">
                              <a:latin typeface="Cambria Math" panose="02040503050406030204" pitchFamily="18" charset="0"/>
                              <a:ea typeface="Calibri" panose="020F0502020204030204" pitchFamily="34" charset="0"/>
                              <a:cs typeface="Times New Roman" panose="02020603050405020304" pitchFamily="18" charset="0"/>
                            </a:rPr>
                            <m:t>3</m:t>
                          </m:r>
                        </m:sup>
                      </m:sSup>
                      <m:r>
                        <a:rPr lang="nl-NL" sz="3200" i="1">
                          <a:latin typeface="Cambria Math" panose="02040503050406030204" pitchFamily="18" charset="0"/>
                          <a:ea typeface="Calibri" panose="020F0502020204030204" pitchFamily="34" charset="0"/>
                          <a:cs typeface="Times New Roman" panose="02020603050405020304" pitchFamily="18" charset="0"/>
                        </a:rPr>
                        <m:t>−</m:t>
                      </m:r>
                      <m:r>
                        <a:rPr lang="nl-NL" sz="3200">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3200">
                              <a:latin typeface="Cambria Math" panose="02040503050406030204" pitchFamily="18" charset="0"/>
                              <a:ea typeface="Calibri" panose="020F0502020204030204" pitchFamily="34" charset="0"/>
                              <a:cs typeface="Times New Roman" panose="02020603050405020304" pitchFamily="18" charset="0"/>
                            </a:rPr>
                            <m:t>a</m:t>
                          </m:r>
                        </m:e>
                        <m:sup>
                          <m:r>
                            <a:rPr lang="nl-NL" sz="3200">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nl-NL" sz="3200">
                          <a:latin typeface="Cambria Math" panose="02040503050406030204" pitchFamily="18" charset="0"/>
                          <a:ea typeface="Calibri" panose="020F0502020204030204" pitchFamily="34" charset="0"/>
                          <a:cs typeface="Times New Roman" panose="02020603050405020304" pitchFamily="18" charset="0"/>
                        </a:rPr>
                        <m:t>b</m:t>
                      </m:r>
                      <m:r>
                        <a:rPr lang="nl-NL" sz="3200">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200">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3200">
                              <a:latin typeface="Cambria Math" panose="02040503050406030204" pitchFamily="18" charset="0"/>
                              <a:ea typeface="Calibri" panose="020F0502020204030204" pitchFamily="34" charset="0"/>
                              <a:cs typeface="Times New Roman" panose="02020603050405020304" pitchFamily="18" charset="0"/>
                            </a:rPr>
                            <m:t>b</m:t>
                          </m:r>
                        </m:e>
                        <m:sup>
                          <m:r>
                            <a:rPr lang="nl-NL" sz="3200">
                              <a:latin typeface="Cambria Math" panose="02040503050406030204" pitchFamily="18" charset="0"/>
                              <a:ea typeface="Calibri" panose="020F0502020204030204" pitchFamily="34" charset="0"/>
                              <a:cs typeface="Times New Roman" panose="02020603050405020304" pitchFamily="18" charset="0"/>
                            </a:rPr>
                            <m:t>2</m:t>
                          </m:r>
                        </m:sup>
                      </m:sSup>
                      <m:r>
                        <a:rPr lang="nl-NL" sz="32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3200">
                              <a:latin typeface="Cambria Math" panose="02040503050406030204" pitchFamily="18" charset="0"/>
                              <a:ea typeface="Calibri" panose="020F0502020204030204" pitchFamily="34" charset="0"/>
                              <a:cs typeface="Times New Roman" panose="02020603050405020304" pitchFamily="18" charset="0"/>
                            </a:rPr>
                            <m:t>b</m:t>
                          </m:r>
                        </m:e>
                        <m:sup>
                          <m:r>
                            <a:rPr lang="nl-NL" sz="3200">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800"/>
                  </a:spcBef>
                  <a:spcAft>
                    <a:spcPts val="533"/>
                  </a:spcAft>
                </a:pPr>
                <a14:m>
                  <m:oMathPara xmlns:m="http://schemas.openxmlformats.org/officeDocument/2006/math">
                    <m:oMathParaPr>
                      <m:jc m:val="centerGroup"/>
                    </m:oMathParaPr>
                    <m:oMath xmlns:m="http://schemas.openxmlformats.org/officeDocument/2006/math">
                      <m:r>
                        <m:rPr>
                          <m:nor/>
                        </m:rPr>
                        <a:rPr lang="nl-NL" sz="3200" dirty="0">
                          <a:latin typeface="Times New Roman" panose="02020603050405020304" pitchFamily="18" charset="0"/>
                          <a:ea typeface="Calibri" panose="020F0502020204030204" pitchFamily="34" charset="0"/>
                          <a:cs typeface="Times New Roman" panose="02020603050405020304" pitchFamily="18" charset="0"/>
                        </a:rPr>
                        <m:t>Ta</m:t>
                      </m:r>
                      <m:r>
                        <m:rPr>
                          <m:nor/>
                        </m:rPr>
                        <a:rPr lang="nl-NL" sz="3200" dirty="0">
                          <a:latin typeface="Times New Roman" panose="02020603050405020304" pitchFamily="18" charset="0"/>
                          <a:ea typeface="Calibri" panose="020F0502020204030204" pitchFamily="34" charset="0"/>
                          <a:cs typeface="Times New Roman" panose="02020603050405020304" pitchFamily="18" charset="0"/>
                        </a:rPr>
                        <m:t> </m:t>
                      </m:r>
                      <m:r>
                        <m:rPr>
                          <m:nor/>
                        </m:rPr>
                        <a:rPr lang="nl-NL" sz="3200" dirty="0">
                          <a:latin typeface="Times New Roman" panose="02020603050405020304" pitchFamily="18" charset="0"/>
                          <a:ea typeface="Calibri" panose="020F0502020204030204" pitchFamily="34" charset="0"/>
                          <a:cs typeface="Times New Roman" panose="02020603050405020304" pitchFamily="18" charset="0"/>
                        </a:rPr>
                        <m:t>th</m:t>
                      </m:r>
                      <m:r>
                        <m:rPr>
                          <m:nor/>
                        </m:rPr>
                        <a:rPr lang="nl-NL" sz="3200" dirty="0">
                          <a:latin typeface="Times New Roman" panose="02020603050405020304" pitchFamily="18" charset="0"/>
                          <a:ea typeface="Calibri" panose="020F0502020204030204" pitchFamily="34" charset="0"/>
                          <a:cs typeface="Times New Roman" panose="02020603050405020304" pitchFamily="18" charset="0"/>
                        </a:rPr>
                        <m:t>ấ</m:t>
                      </m:r>
                      <m:r>
                        <m:rPr>
                          <m:nor/>
                        </m:rPr>
                        <a:rPr lang="nl-NL" sz="3200" dirty="0">
                          <a:latin typeface="Times New Roman" panose="02020603050405020304" pitchFamily="18" charset="0"/>
                          <a:ea typeface="Calibri" panose="020F0502020204030204" pitchFamily="34" charset="0"/>
                          <a:cs typeface="Times New Roman" panose="02020603050405020304" pitchFamily="18" charset="0"/>
                        </a:rPr>
                        <m:t>y</m:t>
                      </m:r>
                      <m:r>
                        <m:rPr>
                          <m:nor/>
                        </m:rPr>
                        <a:rPr lang="nl-NL" sz="3200" dirty="0">
                          <a:latin typeface="Times New Roman" panose="02020603050405020304" pitchFamily="18" charset="0"/>
                          <a:ea typeface="Calibri" panose="020F0502020204030204" pitchFamily="34" charset="0"/>
                          <a:cs typeface="Times New Roman" panose="02020603050405020304" pitchFamily="18" charset="0"/>
                        </a:rPr>
                        <m:t>: </m:t>
                      </m:r>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200" i="1">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nl-NL" sz="3200">
                                  <a:latin typeface="Cambria Math" panose="02040503050406030204" pitchFamily="18" charset="0"/>
                                  <a:ea typeface="Calibri" panose="020F0502020204030204" pitchFamily="34" charset="0"/>
                                  <a:cs typeface="Times New Roman" panose="02020603050405020304" pitchFamily="18" charset="0"/>
                                </a:rPr>
                                <m:t>a</m:t>
                              </m:r>
                              <m:r>
                                <a:rPr lang="nl-NL" sz="3200" i="1">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3200">
                                  <a:latin typeface="Cambria Math" panose="02040503050406030204" pitchFamily="18" charset="0"/>
                                  <a:ea typeface="Calibri" panose="020F0502020204030204" pitchFamily="34" charset="0"/>
                                  <a:cs typeface="Times New Roman" panose="02020603050405020304" pitchFamily="18" charset="0"/>
                                </a:rPr>
                                <m:t>b</m:t>
                              </m:r>
                            </m:e>
                          </m:d>
                        </m:e>
                        <m:sup>
                          <m:r>
                            <a:rPr lang="nl-NL" sz="3200">
                              <a:latin typeface="Cambria Math" panose="02040503050406030204" pitchFamily="18" charset="0"/>
                              <a:ea typeface="Calibri" panose="020F0502020204030204" pitchFamily="34" charset="0"/>
                              <a:cs typeface="Times New Roman" panose="02020603050405020304" pitchFamily="18" charset="0"/>
                            </a:rPr>
                            <m:t>3</m:t>
                          </m:r>
                        </m:sup>
                      </m:sSup>
                      <m:r>
                        <a:rPr lang="nl-NL" sz="32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3200">
                              <a:latin typeface="Cambria Math" panose="02040503050406030204" pitchFamily="18" charset="0"/>
                              <a:ea typeface="Calibri" panose="020F0502020204030204" pitchFamily="34" charset="0"/>
                              <a:cs typeface="Times New Roman" panose="02020603050405020304" pitchFamily="18" charset="0"/>
                            </a:rPr>
                            <m:t>a</m:t>
                          </m:r>
                        </m:e>
                        <m:sup>
                          <m:r>
                            <a:rPr lang="nl-NL" sz="3200">
                              <a:latin typeface="Cambria Math" panose="02040503050406030204" pitchFamily="18" charset="0"/>
                              <a:ea typeface="Calibri" panose="020F0502020204030204" pitchFamily="34" charset="0"/>
                              <a:cs typeface="Times New Roman" panose="02020603050405020304" pitchFamily="18" charset="0"/>
                            </a:rPr>
                            <m:t>3</m:t>
                          </m:r>
                        </m:sup>
                      </m:sSup>
                      <m:r>
                        <a:rPr lang="nl-NL" sz="3200" i="1">
                          <a:latin typeface="Cambria Math" panose="02040503050406030204" pitchFamily="18" charset="0"/>
                          <a:ea typeface="Calibri" panose="020F0502020204030204" pitchFamily="34" charset="0"/>
                          <a:cs typeface="Times New Roman" panose="02020603050405020304" pitchFamily="18" charset="0"/>
                        </a:rPr>
                        <m:t>−</m:t>
                      </m:r>
                      <m:r>
                        <a:rPr lang="nl-NL" sz="3200">
                          <a:latin typeface="Cambria Math" panose="02040503050406030204" pitchFamily="18" charset="0"/>
                          <a:ea typeface="Calibri" panose="020F0502020204030204" pitchFamily="34" charset="0"/>
                          <a:cs typeface="Times New Roman" panose="02020603050405020304" pitchFamily="18" charset="0"/>
                        </a:rPr>
                        <m:t>3</m:t>
                      </m:r>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3200">
                              <a:latin typeface="Cambria Math" panose="02040503050406030204" pitchFamily="18" charset="0"/>
                              <a:ea typeface="Calibri" panose="020F0502020204030204" pitchFamily="34" charset="0"/>
                              <a:cs typeface="Times New Roman" panose="02020603050405020304" pitchFamily="18" charset="0"/>
                            </a:rPr>
                            <m:t>a</m:t>
                          </m:r>
                        </m:e>
                        <m:sup>
                          <m:r>
                            <a:rPr lang="nl-NL" sz="3200">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nl-NL" sz="3200">
                          <a:latin typeface="Cambria Math" panose="02040503050406030204" pitchFamily="18" charset="0"/>
                          <a:ea typeface="Calibri" panose="020F0502020204030204" pitchFamily="34" charset="0"/>
                          <a:cs typeface="Times New Roman" panose="02020603050405020304" pitchFamily="18" charset="0"/>
                        </a:rPr>
                        <m:t>b</m:t>
                      </m:r>
                      <m:r>
                        <a:rPr lang="nl-NL" sz="3200">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200">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3200">
                              <a:latin typeface="Cambria Math" panose="02040503050406030204" pitchFamily="18" charset="0"/>
                              <a:ea typeface="Calibri" panose="020F0502020204030204" pitchFamily="34" charset="0"/>
                              <a:cs typeface="Times New Roman" panose="02020603050405020304" pitchFamily="18" charset="0"/>
                            </a:rPr>
                            <m:t>b</m:t>
                          </m:r>
                        </m:e>
                        <m:sup>
                          <m:r>
                            <a:rPr lang="nl-NL" sz="3200">
                              <a:latin typeface="Cambria Math" panose="02040503050406030204" pitchFamily="18" charset="0"/>
                              <a:ea typeface="Calibri" panose="020F0502020204030204" pitchFamily="34" charset="0"/>
                              <a:cs typeface="Times New Roman" panose="02020603050405020304" pitchFamily="18" charset="0"/>
                            </a:rPr>
                            <m:t>2</m:t>
                          </m:r>
                        </m:sup>
                      </m:sSup>
                      <m:r>
                        <a:rPr lang="nl-NL" sz="32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2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3200">
                              <a:latin typeface="Cambria Math" panose="02040503050406030204" pitchFamily="18" charset="0"/>
                              <a:ea typeface="Calibri" panose="020F0502020204030204" pitchFamily="34" charset="0"/>
                              <a:cs typeface="Times New Roman" panose="02020603050405020304" pitchFamily="18" charset="0"/>
                            </a:rPr>
                            <m:t>b</m:t>
                          </m:r>
                        </m:e>
                        <m:sup>
                          <m:r>
                            <a:rPr lang="nl-NL" sz="3200">
                              <a:latin typeface="Cambria Math" panose="02040503050406030204" pitchFamily="18" charset="0"/>
                              <a:ea typeface="Calibri" panose="020F0502020204030204" pitchFamily="34" charset="0"/>
                              <a:cs typeface="Times New Roman" panose="02020603050405020304" pitchFamily="18" charset="0"/>
                            </a:rPr>
                            <m:t>3</m:t>
                          </m:r>
                        </m:sup>
                      </m:sSup>
                      <m:r>
                        <m:rPr>
                          <m:nor/>
                        </m:rPr>
                        <a:rPr lang="nl-NL" sz="3200" dirty="0">
                          <a:latin typeface="Times New Roman" panose="02020603050405020304" pitchFamily="18" charset="0"/>
                          <a:ea typeface="Calibri" panose="020F0502020204030204" pitchFamily="34" charset="0"/>
                          <a:cs typeface="Times New Roman" panose="02020603050405020304" pitchFamily="18" charset="0"/>
                        </a:rPr>
                        <m:t> </m:t>
                      </m:r>
                    </m:oMath>
                  </m:oMathPara>
                </a14:m>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82648" y="3346296"/>
                <a:ext cx="11166305" cy="2537554"/>
              </a:xfrm>
              <a:prstGeom prst="rect">
                <a:avLst/>
              </a:prstGeom>
              <a:blipFill>
                <a:blip r:embed="rId6"/>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7"/>
          <a:stretch>
            <a:fillRect/>
          </a:stretch>
        </p:blipFill>
        <p:spPr>
          <a:xfrm flipH="1">
            <a:off x="10781783" y="4626084"/>
            <a:ext cx="1048068" cy="1800117"/>
          </a:xfrm>
          <a:prstGeom prst="rect">
            <a:avLst/>
          </a:prstGeom>
        </p:spPr>
      </p:pic>
    </p:spTree>
    <p:extLst>
      <p:ext uri="{BB962C8B-B14F-4D97-AF65-F5344CB8AC3E}">
        <p14:creationId xmlns:p14="http://schemas.microsoft.com/office/powerpoint/2010/main" val="285236283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anim calcmode="lin" valueType="num">
                                      <p:cBhvr>
                                        <p:cTn id="12" dur="500" fill="hold"/>
                                        <p:tgtEl>
                                          <p:spTgt spid="38"/>
                                        </p:tgtEl>
                                        <p:attrNameLst>
                                          <p:attrName>ppt_x</p:attrName>
                                        </p:attrNameLst>
                                      </p:cBhvr>
                                      <p:tavLst>
                                        <p:tav tm="0">
                                          <p:val>
                                            <p:strVal val="#ppt_x"/>
                                          </p:val>
                                        </p:tav>
                                        <p:tav tm="100000">
                                          <p:val>
                                            <p:strVal val="#ppt_x"/>
                                          </p:val>
                                        </p:tav>
                                      </p:tavLst>
                                    </p:anim>
                                    <p:anim calcmode="lin" valueType="num">
                                      <p:cBhvr>
                                        <p:cTn id="13"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srcRect/>
          <a:stretch>
            <a:fillRect/>
          </a:stretch>
        </p:blipFill>
        <p:spPr>
          <a:xfrm>
            <a:off x="11012381" y="2798967"/>
            <a:ext cx="335047" cy="341449"/>
          </a:xfrm>
          <a:prstGeom prst="rect">
            <a:avLst/>
          </a:prstGeom>
        </p:spPr>
      </p:pic>
      <p:pic>
        <p:nvPicPr>
          <p:cNvPr id="13" name="Picture 13"/>
          <p:cNvPicPr>
            <a:picLocks noChangeAspect="1"/>
          </p:cNvPicPr>
          <p:nvPr/>
        </p:nvPicPr>
        <p:blipFill>
          <a:blip r:embed="rId2"/>
          <a:srcRect/>
          <a:stretch>
            <a:fillRect/>
          </a:stretch>
        </p:blipFill>
        <p:spPr>
          <a:xfrm>
            <a:off x="10965254" y="611546"/>
            <a:ext cx="670095" cy="682899"/>
          </a:xfrm>
          <a:prstGeom prst="rect">
            <a:avLst/>
          </a:prstGeom>
        </p:spPr>
      </p:pic>
      <p:pic>
        <p:nvPicPr>
          <p:cNvPr id="14" name="Picture 14"/>
          <p:cNvPicPr>
            <a:picLocks noChangeAspect="1"/>
          </p:cNvPicPr>
          <p:nvPr/>
        </p:nvPicPr>
        <p:blipFill>
          <a:blip r:embed="rId3"/>
          <a:srcRect/>
          <a:stretch>
            <a:fillRect/>
          </a:stretch>
        </p:blipFill>
        <p:spPr>
          <a:xfrm>
            <a:off x="1104731" y="5105400"/>
            <a:ext cx="710804" cy="826516"/>
          </a:xfrm>
          <a:prstGeom prst="rect">
            <a:avLst/>
          </a:prstGeom>
        </p:spPr>
      </p:pic>
      <p:pic>
        <p:nvPicPr>
          <p:cNvPr id="16" name="Picture 16"/>
          <p:cNvPicPr>
            <a:picLocks noChangeAspect="1"/>
          </p:cNvPicPr>
          <p:nvPr/>
        </p:nvPicPr>
        <p:blipFill>
          <a:blip r:embed="rId2"/>
          <a:srcRect/>
          <a:stretch>
            <a:fillRect/>
          </a:stretch>
        </p:blipFill>
        <p:spPr>
          <a:xfrm>
            <a:off x="10250381" y="270096"/>
            <a:ext cx="335047" cy="341449"/>
          </a:xfrm>
          <a:prstGeom prst="rect">
            <a:avLst/>
          </a:prstGeom>
        </p:spPr>
      </p:pic>
      <p:pic>
        <p:nvPicPr>
          <p:cNvPr id="17" name="Picture 17"/>
          <p:cNvPicPr>
            <a:picLocks noChangeAspect="1"/>
          </p:cNvPicPr>
          <p:nvPr/>
        </p:nvPicPr>
        <p:blipFill>
          <a:blip r:embed="rId2"/>
          <a:srcRect/>
          <a:stretch>
            <a:fillRect/>
          </a:stretch>
        </p:blipFill>
        <p:spPr>
          <a:xfrm>
            <a:off x="11635349" y="1614848"/>
            <a:ext cx="335047" cy="341449"/>
          </a:xfrm>
          <a:prstGeom prst="rect">
            <a:avLst/>
          </a:prstGeom>
        </p:spPr>
      </p:pic>
      <p:grpSp>
        <p:nvGrpSpPr>
          <p:cNvPr id="2" name="Group 2"/>
          <p:cNvGrpSpPr/>
          <p:nvPr/>
        </p:nvGrpSpPr>
        <p:grpSpPr>
          <a:xfrm>
            <a:off x="2286000" y="1652902"/>
            <a:ext cx="7670800" cy="2590800"/>
            <a:chOff x="0" y="0"/>
            <a:chExt cx="4099121" cy="1678281"/>
          </a:xfrm>
        </p:grpSpPr>
        <p:sp>
          <p:nvSpPr>
            <p:cNvPr id="3" name="Freeform 3"/>
            <p:cNvSpPr/>
            <p:nvPr/>
          </p:nvSpPr>
          <p:spPr>
            <a:xfrm>
              <a:off x="0" y="0"/>
              <a:ext cx="4099121" cy="167828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5" name="Group 5"/>
          <p:cNvGrpSpPr/>
          <p:nvPr/>
        </p:nvGrpSpPr>
        <p:grpSpPr>
          <a:xfrm>
            <a:off x="2534740" y="1806028"/>
            <a:ext cx="7177601" cy="2242989"/>
            <a:chOff x="0" y="-38100"/>
            <a:chExt cx="3848257" cy="1452974"/>
          </a:xfrm>
        </p:grpSpPr>
        <p:sp>
          <p:nvSpPr>
            <p:cNvPr id="6" name="Freeform 6"/>
            <p:cNvSpPr/>
            <p:nvPr/>
          </p:nvSpPr>
          <p:spPr>
            <a:xfrm>
              <a:off x="0" y="0"/>
              <a:ext cx="3848257" cy="1414874"/>
            </a:xfrm>
            <a:custGeom>
              <a:avLst/>
              <a:gdLst/>
              <a:ahLst/>
              <a:cxnLst/>
              <a:rect l="l" t="t" r="r" b="b"/>
              <a:pathLst>
                <a:path w="3848257" h="1414874">
                  <a:moveTo>
                    <a:pt x="0" y="0"/>
                  </a:moveTo>
                  <a:lnTo>
                    <a:pt x="3848257" y="0"/>
                  </a:lnTo>
                  <a:lnTo>
                    <a:pt x="3848257" y="1414874"/>
                  </a:lnTo>
                  <a:lnTo>
                    <a:pt x="0" y="1414874"/>
                  </a:lnTo>
                  <a:close/>
                </a:path>
              </a:pathLst>
            </a:custGeom>
            <a:solidFill>
              <a:srgbClr val="FFFFFF">
                <a:alpha val="28627"/>
              </a:srgbClr>
            </a:solidFill>
          </p:spPr>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8" name="Rectangle 17"/>
          <p:cNvSpPr/>
          <p:nvPr/>
        </p:nvSpPr>
        <p:spPr>
          <a:xfrm>
            <a:off x="421551" y="2248174"/>
            <a:ext cx="11412099" cy="3570208"/>
          </a:xfrm>
          <a:prstGeom prst="rect">
            <a:avLst/>
          </a:prstGeom>
        </p:spPr>
        <p:txBody>
          <a:bodyPr wrap="none">
            <a:spAutoFit/>
          </a:bodyPr>
          <a:lstStyle/>
          <a:p>
            <a:pPr algn="ctr">
              <a:lnSpc>
                <a:spcPct val="150000"/>
              </a:lnSpc>
              <a:spcBef>
                <a:spcPts val="800"/>
              </a:spcBef>
            </a:pPr>
            <a:r>
              <a:rPr lang="vi-VN" sz="4800" b="1" kern="0" cap="all" dirty="0">
                <a:solidFill>
                  <a:srgbClr val="FF0000"/>
                </a:solidFill>
                <a:latin typeface="+mj-lt"/>
                <a:ea typeface="Times New Roman" panose="02020603050405020304" pitchFamily="18" charset="0"/>
                <a:cs typeface="Times New Roman" panose="02020603050405020304" pitchFamily="18" charset="0"/>
              </a:rPr>
              <a:t>BÀI 7. LẬP PHƯƠNG CỦA MỘT TỔNG </a:t>
            </a:r>
            <a:endParaRPr lang="en-US" sz="4800" b="1" kern="0" cap="all" dirty="0">
              <a:solidFill>
                <a:srgbClr val="FF0000"/>
              </a:solidFill>
              <a:latin typeface="+mj-lt"/>
              <a:ea typeface="Times New Roman" panose="02020603050405020304" pitchFamily="18" charset="0"/>
              <a:cs typeface="Times New Roman" panose="02020603050405020304" pitchFamily="18" charset="0"/>
            </a:endParaRPr>
          </a:p>
          <a:p>
            <a:pPr algn="ctr">
              <a:lnSpc>
                <a:spcPct val="150000"/>
              </a:lnSpc>
              <a:spcBef>
                <a:spcPts val="800"/>
              </a:spcBef>
            </a:pPr>
            <a:r>
              <a:rPr lang="vi-VN" sz="4800" b="1" kern="0" cap="all" dirty="0">
                <a:solidFill>
                  <a:srgbClr val="FF0000"/>
                </a:solidFill>
                <a:latin typeface="+mj-lt"/>
                <a:ea typeface="Times New Roman" panose="02020603050405020304" pitchFamily="18" charset="0"/>
                <a:cs typeface="Times New Roman" panose="02020603050405020304" pitchFamily="18" charset="0"/>
              </a:rPr>
              <a:t>HAY MỘT HIỆU </a:t>
            </a:r>
            <a:endParaRPr lang="en-US" sz="4800" b="1" kern="0" dirty="0">
              <a:solidFill>
                <a:srgbClr val="FF0000"/>
              </a:solidFill>
              <a:latin typeface="+mj-lt"/>
              <a:ea typeface="Times New Roman" panose="02020603050405020304" pitchFamily="18" charset="0"/>
              <a:cs typeface="Times New Roman" panose="02020603050405020304" pitchFamily="18" charset="0"/>
            </a:endParaRPr>
          </a:p>
          <a:p>
            <a:pPr algn="ctr">
              <a:lnSpc>
                <a:spcPct val="150000"/>
              </a:lnSpc>
              <a:spcBef>
                <a:spcPts val="400"/>
              </a:spcBef>
              <a:spcAft>
                <a:spcPts val="667"/>
              </a:spcAft>
            </a:pPr>
            <a:endParaRPr lang="vi-VN" sz="4800" b="1" dirty="0">
              <a:solidFill>
                <a:srgbClr val="FF0000"/>
              </a:solidFill>
              <a:latin typeface="+mj-lt"/>
              <a:ea typeface="Calibri" panose="020F0502020204030204" pitchFamily="34" charset="0"/>
              <a:cs typeface="Times New Roman" panose="02020603050405020304" pitchFamily="18" charset="0"/>
            </a:endParaRPr>
          </a:p>
        </p:txBody>
      </p:sp>
      <p:pic>
        <p:nvPicPr>
          <p:cNvPr id="20" name="Picture 11"/>
          <p:cNvPicPr>
            <a:picLocks noChangeAspect="1"/>
          </p:cNvPicPr>
          <p:nvPr/>
        </p:nvPicPr>
        <p:blipFill>
          <a:blip r:embed="rId4"/>
          <a:srcRect/>
          <a:stretch>
            <a:fillRect/>
          </a:stretch>
        </p:blipFill>
        <p:spPr>
          <a:xfrm>
            <a:off x="8229600" y="3784601"/>
            <a:ext cx="2838532" cy="3044039"/>
          </a:xfrm>
          <a:prstGeom prst="rect">
            <a:avLst/>
          </a:prstGeom>
        </p:spPr>
      </p:pic>
      <p:pic>
        <p:nvPicPr>
          <p:cNvPr id="21" name="Picture 8"/>
          <p:cNvPicPr>
            <a:picLocks noChangeAspect="1"/>
          </p:cNvPicPr>
          <p:nvPr/>
        </p:nvPicPr>
        <p:blipFill>
          <a:blip r:embed="rId5"/>
          <a:srcRect/>
          <a:stretch>
            <a:fillRect/>
          </a:stretch>
        </p:blipFill>
        <p:spPr>
          <a:xfrm flipH="1">
            <a:off x="314792" y="132164"/>
            <a:ext cx="1975489" cy="2207251"/>
          </a:xfrm>
          <a:prstGeom prst="rect">
            <a:avLst/>
          </a:prstGeom>
        </p:spPr>
      </p:pic>
    </p:spTree>
    <p:extLst>
      <p:ext uri="{BB962C8B-B14F-4D97-AF65-F5344CB8AC3E}">
        <p14:creationId xmlns:p14="http://schemas.microsoft.com/office/powerpoint/2010/main" val="195172398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3"/>
          <a:srcRect/>
          <a:stretch>
            <a:fillRect/>
          </a:stretch>
        </p:blipFill>
        <p:spPr>
          <a:xfrm>
            <a:off x="131451" y="6393229"/>
            <a:ext cx="359975" cy="366854"/>
          </a:xfrm>
          <a:prstGeom prst="rect">
            <a:avLst/>
          </a:prstGeom>
        </p:spPr>
      </p:pic>
      <p:grpSp>
        <p:nvGrpSpPr>
          <p:cNvPr id="16" name="Group 15"/>
          <p:cNvGrpSpPr/>
          <p:nvPr/>
        </p:nvGrpSpPr>
        <p:grpSpPr>
          <a:xfrm>
            <a:off x="10820400" y="127001"/>
            <a:ext cx="1168400" cy="965200"/>
            <a:chOff x="-502571" y="-69469"/>
            <a:chExt cx="4426871" cy="3533553"/>
          </a:xfrm>
        </p:grpSpPr>
        <p:pic>
          <p:nvPicPr>
            <p:cNvPr id="9" name="Picture 9"/>
            <p:cNvPicPr>
              <a:picLocks noChangeAspect="1"/>
            </p:cNvPicPr>
            <p:nvPr/>
          </p:nvPicPr>
          <p:blipFill>
            <a:blip r:embed="rId4"/>
            <a:srcRect/>
            <a:stretch>
              <a:fillRect/>
            </a:stretch>
          </p:blipFill>
          <p:spPr>
            <a:xfrm>
              <a:off x="477029" y="442705"/>
              <a:ext cx="3447271" cy="2756381"/>
            </a:xfrm>
            <a:prstGeom prst="rect">
              <a:avLst/>
            </a:prstGeom>
          </p:spPr>
        </p:pic>
        <p:pic>
          <p:nvPicPr>
            <p:cNvPr id="13" name="Picture 13"/>
            <p:cNvPicPr>
              <a:picLocks noChangeAspect="1"/>
            </p:cNvPicPr>
            <p:nvPr/>
          </p:nvPicPr>
          <p:blipFill>
            <a:blip r:embed="rId3"/>
            <a:srcRect/>
            <a:stretch>
              <a:fillRect/>
            </a:stretch>
          </p:blipFill>
          <p:spPr>
            <a:xfrm>
              <a:off x="2919158" y="-69469"/>
              <a:ext cx="1005142" cy="1024349"/>
            </a:xfrm>
            <a:prstGeom prst="rect">
              <a:avLst/>
            </a:prstGeom>
          </p:spPr>
        </p:pic>
        <p:pic>
          <p:nvPicPr>
            <p:cNvPr id="14" name="Picture 14"/>
            <p:cNvPicPr>
              <a:picLocks noChangeAspect="1"/>
            </p:cNvPicPr>
            <p:nvPr/>
          </p:nvPicPr>
          <p:blipFill>
            <a:blip r:embed="rId3"/>
            <a:srcRect/>
            <a:stretch>
              <a:fillRect/>
            </a:stretch>
          </p:blipFill>
          <p:spPr>
            <a:xfrm>
              <a:off x="-502571" y="2439735"/>
              <a:ext cx="1005142" cy="1024349"/>
            </a:xfrm>
            <a:prstGeom prst="rect">
              <a:avLst/>
            </a:prstGeom>
          </p:spPr>
        </p:pic>
        <p:pic>
          <p:nvPicPr>
            <p:cNvPr id="15" name="Picture 15"/>
            <p:cNvPicPr>
              <a:picLocks noChangeAspect="1"/>
            </p:cNvPicPr>
            <p:nvPr/>
          </p:nvPicPr>
          <p:blipFill>
            <a:blip r:embed="rId3"/>
            <a:srcRect/>
            <a:stretch>
              <a:fillRect/>
            </a:stretch>
          </p:blipFill>
          <p:spPr>
            <a:xfrm>
              <a:off x="23558" y="4351"/>
              <a:ext cx="1005142" cy="1024349"/>
            </a:xfrm>
            <a:prstGeom prst="rect">
              <a:avLst/>
            </a:prstGeom>
          </p:spPr>
        </p:pic>
      </p:grpSp>
      <p:grpSp>
        <p:nvGrpSpPr>
          <p:cNvPr id="17" name="Group 16"/>
          <p:cNvGrpSpPr/>
          <p:nvPr/>
        </p:nvGrpSpPr>
        <p:grpSpPr>
          <a:xfrm>
            <a:off x="3708400" y="516219"/>
            <a:ext cx="4064000" cy="649797"/>
            <a:chOff x="1554480" y="876300"/>
            <a:chExt cx="6096000" cy="1218370"/>
          </a:xfrm>
          <a:solidFill>
            <a:schemeClr val="accent5">
              <a:lumMod val="75000"/>
            </a:schemeClr>
          </a:solidFill>
        </p:grpSpPr>
        <p:sp>
          <p:nvSpPr>
            <p:cNvPr id="18" name="Flowchart: Terminator 17"/>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9" name="Rectangle 18"/>
            <p:cNvSpPr/>
            <p:nvPr/>
          </p:nvSpPr>
          <p:spPr>
            <a:xfrm>
              <a:off x="3459749" y="882799"/>
              <a:ext cx="2142894" cy="1211871"/>
            </a:xfrm>
            <a:prstGeom prst="rect">
              <a:avLst/>
            </a:prstGeom>
            <a:noFill/>
            <a:ln>
              <a:noFill/>
            </a:ln>
          </p:spPr>
          <p:txBody>
            <a:bodyPr wrap="none">
              <a:spAutoFit/>
            </a:bodyPr>
            <a:lstStyle/>
            <a:p>
              <a:pPr algn="ct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Ví dụ:</a:t>
              </a:r>
            </a:p>
          </p:txBody>
        </p:sp>
      </p:grpSp>
      <p:sp>
        <p:nvSpPr>
          <p:cNvPr id="20" name="Rectangle 19"/>
          <p:cNvSpPr/>
          <p:nvPr/>
        </p:nvSpPr>
        <p:spPr>
          <a:xfrm>
            <a:off x="620891" y="1092201"/>
            <a:ext cx="4368800" cy="923330"/>
          </a:xfrm>
          <a:prstGeom prst="rect">
            <a:avLst/>
          </a:prstGeom>
        </p:spPr>
        <p:txBody>
          <a:bodyPr wrap="square">
            <a:spAutoFit/>
          </a:bodyPr>
          <a:lstStyle/>
          <a:p>
            <a:pPr>
              <a:lnSpc>
                <a:spcPct val="150000"/>
              </a:lnSpc>
              <a:spcAft>
                <a:spcPts val="8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1. Khai triển</a:t>
            </a:r>
            <a:r>
              <a:rPr lang="en-US" sz="3600" dirty="0">
                <a:latin typeface="Arial" panose="020B0604020202020204" pitchFamily="34"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1176457" y="2079967"/>
                <a:ext cx="243643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600" dirty="0">
                          <a:latin typeface="Times New Roman" panose="02020603050405020304" pitchFamily="18" charset="0"/>
                          <a:ea typeface="Calibri" panose="020F0502020204030204" pitchFamily="34" charset="0"/>
                          <a:cs typeface="Times New Roman" panose="02020603050405020304" pitchFamily="18" charset="0"/>
                        </a:rPr>
                        <m:t>a</m:t>
                      </m:r>
                      <m:r>
                        <m:rPr>
                          <m:nor/>
                        </m:rPr>
                        <a:rPr lang="en-US" sz="3600" dirty="0">
                          <a:latin typeface="Times New Roman" panose="02020603050405020304" pitchFamily="18" charset="0"/>
                          <a:ea typeface="Calibri" panose="020F0502020204030204" pitchFamily="34" charset="0"/>
                          <a:cs typeface="Times New Roman" panose="02020603050405020304" pitchFamily="18" charset="0"/>
                        </a:rPr>
                        <m:t>) </m:t>
                      </m:r>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d>
                            <m:dPr>
                              <m:ctrlPr>
                                <a:rPr lang="en-US" sz="3600" i="1">
                                  <a:latin typeface="Cambria Math" panose="02040503050406030204" pitchFamily="18" charset="0"/>
                                  <a:ea typeface="Calibri" panose="020F0502020204030204" pitchFamily="34" charset="0"/>
                                  <a:cs typeface="Arial" panose="020B0604020202020204" pitchFamily="34" charset="0"/>
                                </a:rPr>
                              </m:ctrlPr>
                            </m:dPr>
                            <m:e>
                              <m:r>
                                <a:rPr lang="en-US" sz="3600" i="1">
                                  <a:latin typeface="Cambria Math" panose="02040503050406030204" pitchFamily="18" charset="0"/>
                                  <a:ea typeface="Calibri" panose="020F0502020204030204" pitchFamily="34" charset="0"/>
                                  <a:cs typeface="Arial" panose="020B0604020202020204" pitchFamily="34" charset="0"/>
                                </a:rPr>
                                <m:t>𝑥</m:t>
                              </m:r>
                              <m:r>
                                <a:rPr lang="en-US" sz="3600" i="1">
                                  <a:latin typeface="Cambria Math" panose="02040503050406030204" pitchFamily="18" charset="0"/>
                                  <a:ea typeface="Calibri" panose="020F0502020204030204" pitchFamily="34" charset="0"/>
                                  <a:cs typeface="Arial" panose="020B0604020202020204" pitchFamily="34" charset="0"/>
                                </a:rPr>
                                <m:t>−1</m:t>
                              </m:r>
                            </m:e>
                          </m:d>
                        </m:e>
                        <m:sup>
                          <m:r>
                            <a:rPr lang="en-US" sz="3600" i="1">
                              <a:latin typeface="Cambria Math" panose="02040503050406030204" pitchFamily="18" charset="0"/>
                              <a:ea typeface="Calibri" panose="020F0502020204030204" pitchFamily="34" charset="0"/>
                              <a:cs typeface="Arial" panose="020B0604020202020204" pitchFamily="34" charset="0"/>
                            </a:rPr>
                            <m:t>3</m:t>
                          </m:r>
                        </m:sup>
                      </m:sSup>
                    </m:oMath>
                  </m:oMathPara>
                </a14:m>
                <a:endParaRPr lang="en-US" sz="3600" dirty="0">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76457" y="2079967"/>
                <a:ext cx="2436436" cy="646331"/>
              </a:xfrm>
              <a:prstGeom prst="rect">
                <a:avLst/>
              </a:prstGeom>
              <a:blipFill>
                <a:blip r:embed="rId5"/>
                <a:stretch>
                  <a:fillRect/>
                </a:stretch>
              </a:blipFill>
            </p:spPr>
            <p:txBody>
              <a:bodyPr/>
              <a:lstStyle/>
              <a:p>
                <a:r>
                  <a:rPr lang="en-US">
                    <a:noFill/>
                  </a:rPr>
                  <a:t> </a:t>
                </a:r>
              </a:p>
            </p:txBody>
          </p:sp>
        </mc:Fallback>
      </mc:AlternateContent>
      <p:pic>
        <p:nvPicPr>
          <p:cNvPr id="32" name="Picture 4"/>
          <p:cNvPicPr>
            <a:picLocks noChangeAspect="1"/>
          </p:cNvPicPr>
          <p:nvPr/>
        </p:nvPicPr>
        <p:blipFill>
          <a:blip r:embed="rId6"/>
          <a:srcRect/>
          <a:stretch>
            <a:fillRect/>
          </a:stretch>
        </p:blipFill>
        <p:spPr>
          <a:xfrm>
            <a:off x="2019742" y="5049232"/>
            <a:ext cx="1870839" cy="1672061"/>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1176458" y="2902423"/>
                <a:ext cx="272805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600" dirty="0">
                          <a:latin typeface="Times New Roman" panose="02020603050405020304" pitchFamily="18" charset="0"/>
                          <a:cs typeface="Times New Roman" panose="02020603050405020304" pitchFamily="18" charset="0"/>
                        </a:rPr>
                        <m:t>b</m:t>
                      </m:r>
                      <m:r>
                        <m:rPr>
                          <m:nor/>
                        </m:rPr>
                        <a:rPr lang="en-US" sz="3600" dirty="0">
                          <a:latin typeface="Times New Roman" panose="02020603050405020304" pitchFamily="18" charset="0"/>
                          <a:cs typeface="Times New Roman" panose="02020603050405020304" pitchFamily="18" charset="0"/>
                        </a:rPr>
                        <m:t>) </m:t>
                      </m:r>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d>
                            <m:dPr>
                              <m:ctrlPr>
                                <a:rPr lang="en-US" sz="3600" i="1">
                                  <a:latin typeface="Cambria Math" panose="02040503050406030204" pitchFamily="18" charset="0"/>
                                  <a:ea typeface="Calibri" panose="020F0502020204030204" pitchFamily="34" charset="0"/>
                                  <a:cs typeface="Arial" panose="020B0604020202020204" pitchFamily="34" charset="0"/>
                                </a:rPr>
                              </m:ctrlPr>
                            </m:dPr>
                            <m:e>
                              <m:r>
                                <a:rPr lang="en-US" sz="3600" i="1">
                                  <a:latin typeface="Cambria Math" panose="02040503050406030204" pitchFamily="18" charset="0"/>
                                  <a:ea typeface="Calibri" panose="020F0502020204030204" pitchFamily="34" charset="0"/>
                                  <a:cs typeface="Arial" panose="020B0604020202020204" pitchFamily="34" charset="0"/>
                                </a:rPr>
                                <m:t>𝑥</m:t>
                              </m:r>
                              <m:r>
                                <a:rPr lang="en-US" sz="3600" i="1">
                                  <a:latin typeface="Cambria Math" panose="02040503050406030204" pitchFamily="18" charset="0"/>
                                  <a:ea typeface="Calibri" panose="020F0502020204030204" pitchFamily="34" charset="0"/>
                                  <a:cs typeface="Arial" panose="020B0604020202020204" pitchFamily="34" charset="0"/>
                                </a:rPr>
                                <m:t>−2</m:t>
                              </m:r>
                              <m:r>
                                <a:rPr lang="en-US" sz="3600" i="1">
                                  <a:latin typeface="Cambria Math" panose="02040503050406030204" pitchFamily="18" charset="0"/>
                                  <a:ea typeface="Calibri" panose="020F0502020204030204" pitchFamily="34" charset="0"/>
                                  <a:cs typeface="Arial" panose="020B0604020202020204" pitchFamily="34" charset="0"/>
                                </a:rPr>
                                <m:t>𝑦</m:t>
                              </m:r>
                            </m:e>
                          </m:d>
                        </m:e>
                        <m:sup>
                          <m:r>
                            <a:rPr lang="en-US" sz="3600" i="1">
                              <a:latin typeface="Cambria Math" panose="02040503050406030204" pitchFamily="18" charset="0"/>
                              <a:ea typeface="Calibri" panose="020F0502020204030204" pitchFamily="34" charset="0"/>
                              <a:cs typeface="Arial" panose="020B0604020202020204" pitchFamily="34" charset="0"/>
                            </a:rPr>
                            <m:t>3</m:t>
                          </m:r>
                        </m:sup>
                      </m:sSup>
                    </m:oMath>
                  </m:oMathPara>
                </a14:m>
                <a:endParaRPr lang="en-US" sz="3600" dirty="0">
                  <a:latin typeface="Times New Roman" panose="02020603050405020304" pitchFamily="18"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176458" y="2902423"/>
                <a:ext cx="2728055" cy="64633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a:xfrm>
                <a:off x="515132" y="3747870"/>
                <a:ext cx="10666580" cy="762000"/>
              </a:xfrm>
            </p:spPr>
            <p:txBody>
              <a:bodyPr>
                <a:noAutofit/>
              </a:bodyPr>
              <a:lstStyle/>
              <a:p>
                <a:pPr lvl="0"/>
                <a:r>
                  <a:rPr lang="en-US" sz="3600" dirty="0">
                    <a:solidFill>
                      <a:prstClr val="black"/>
                    </a:solidFill>
                    <a:latin typeface="Times New Roman" panose="02020603050405020304" pitchFamily="18" charset="0"/>
                    <a:cs typeface="Times New Roman" panose="02020603050405020304" pitchFamily="18" charset="0"/>
                  </a:rPr>
                  <a:t/>
                </a:r>
                <a:br>
                  <a:rPr lang="en-US" sz="3600" dirty="0">
                    <a:solidFill>
                      <a:prstClr val="black"/>
                    </a:solidFill>
                    <a:latin typeface="Times New Roman" panose="02020603050405020304" pitchFamily="18" charset="0"/>
                    <a:cs typeface="Times New Roman" panose="02020603050405020304" pitchFamily="18" charset="0"/>
                  </a:rPr>
                </a:br>
                <a:r>
                  <a:rPr lang="en-US" sz="3600" dirty="0">
                    <a:solidFill>
                      <a:prstClr val="black"/>
                    </a:solidFill>
                    <a:latin typeface="Times New Roman" panose="02020603050405020304" pitchFamily="18" charset="0"/>
                    <a:cs typeface="Times New Roman" panose="02020603050405020304" pitchFamily="18" charset="0"/>
                  </a:rPr>
                  <a:t>2. Viết biểu thức sau dưới dạng lập phương của một hiệu</a:t>
                </a:r>
                <a:br>
                  <a:rPr lang="en-US" sz="3600" dirty="0">
                    <a:solidFill>
                      <a:prstClr val="black"/>
                    </a:solidFill>
                    <a:latin typeface="Times New Roman" panose="02020603050405020304" pitchFamily="18" charset="0"/>
                    <a:cs typeface="Times New Roman" panose="02020603050405020304" pitchFamily="18" charset="0"/>
                  </a:rPr>
                </a:b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27−27</m:t>
                      </m:r>
                      <m:r>
                        <a:rPr lang="en-US" sz="3600" i="1">
                          <a:solidFill>
                            <a:prstClr val="black"/>
                          </a:solidFill>
                          <a:latin typeface="Cambria Math" panose="02040503050406030204" pitchFamily="18" charset="0"/>
                          <a:cs typeface="Arial" panose="020B0604020202020204" pitchFamily="34" charset="0"/>
                        </a:rPr>
                        <m:t>𝑥</m:t>
                      </m:r>
                      <m:r>
                        <a:rPr lang="en-US" sz="3600" i="1">
                          <a:solidFill>
                            <a:prstClr val="black"/>
                          </a:solidFill>
                          <a:latin typeface="Cambria Math" panose="02040503050406030204" pitchFamily="18" charset="0"/>
                          <a:cs typeface="Arial" panose="020B0604020202020204" pitchFamily="34" charset="0"/>
                        </a:rPr>
                        <m:t>+9</m:t>
                      </m:r>
                      <m:sSup>
                        <m:sSupPr>
                          <m:ctrlPr>
                            <a:rPr lang="en-US" sz="3600" i="1">
                              <a:solidFill>
                                <a:prstClr val="black"/>
                              </a:solidFill>
                              <a:latin typeface="Cambria Math" panose="02040503050406030204" pitchFamily="18" charset="0"/>
                              <a:cs typeface="Arial" panose="020B0604020202020204" pitchFamily="34" charset="0"/>
                            </a:rPr>
                          </m:ctrlPr>
                        </m:sSupPr>
                        <m:e>
                          <m:r>
                            <a:rPr lang="en-US" sz="3600" i="1">
                              <a:solidFill>
                                <a:prstClr val="black"/>
                              </a:solidFill>
                              <a:latin typeface="Cambria Math" panose="02040503050406030204" pitchFamily="18" charset="0"/>
                              <a:cs typeface="Arial" panose="020B0604020202020204" pitchFamily="34" charset="0"/>
                            </a:rPr>
                            <m:t>𝑥</m:t>
                          </m:r>
                        </m:e>
                        <m:sup>
                          <m:r>
                            <a:rPr lang="en-US" sz="3600" i="1">
                              <a:solidFill>
                                <a:prstClr val="black"/>
                              </a:solidFill>
                              <a:latin typeface="Cambria Math" panose="02040503050406030204" pitchFamily="18" charset="0"/>
                              <a:cs typeface="Arial" panose="020B0604020202020204" pitchFamily="34" charset="0"/>
                            </a:rPr>
                            <m:t>2</m:t>
                          </m:r>
                        </m:sup>
                      </m:sSup>
                      <m:r>
                        <a:rPr lang="en-US" sz="3600" i="1">
                          <a:solidFill>
                            <a:prstClr val="black"/>
                          </a:solidFill>
                          <a:latin typeface="Cambria Math" panose="02040503050406030204" pitchFamily="18" charset="0"/>
                          <a:cs typeface="Arial" panose="020B0604020202020204" pitchFamily="34" charset="0"/>
                        </a:rPr>
                        <m:t>−</m:t>
                      </m:r>
                      <m:sSup>
                        <m:sSupPr>
                          <m:ctrlPr>
                            <a:rPr lang="en-US" sz="3600" i="1">
                              <a:solidFill>
                                <a:prstClr val="black"/>
                              </a:solidFill>
                              <a:latin typeface="Cambria Math" panose="02040503050406030204" pitchFamily="18" charset="0"/>
                              <a:cs typeface="Arial" panose="020B0604020202020204" pitchFamily="34" charset="0"/>
                            </a:rPr>
                          </m:ctrlPr>
                        </m:sSupPr>
                        <m:e>
                          <m:r>
                            <a:rPr lang="en-US" sz="3600" i="1">
                              <a:solidFill>
                                <a:prstClr val="black"/>
                              </a:solidFill>
                              <a:latin typeface="Cambria Math" panose="02040503050406030204" pitchFamily="18" charset="0"/>
                              <a:cs typeface="Arial" panose="020B0604020202020204" pitchFamily="34" charset="0"/>
                            </a:rPr>
                            <m:t>𝑥</m:t>
                          </m:r>
                        </m:e>
                        <m:sup>
                          <m:r>
                            <a:rPr lang="en-US" sz="3600" i="1">
                              <a:solidFill>
                                <a:prstClr val="black"/>
                              </a:solidFill>
                              <a:latin typeface="Cambria Math" panose="02040503050406030204" pitchFamily="18" charset="0"/>
                              <a:cs typeface="Arial" panose="020B0604020202020204" pitchFamily="34" charset="0"/>
                            </a:rPr>
                            <m:t>3</m:t>
                          </m:r>
                        </m:sup>
                      </m:sSup>
                    </m:oMath>
                  </m:oMathPara>
                </a14:m>
                <a:endParaRPr lang="en-US" sz="3600" dirty="0">
                  <a:latin typeface="Times New Roman" panose="02020603050405020304" pitchFamily="18" charset="0"/>
                  <a:cs typeface="Times New Roman" panose="02020603050405020304"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515132" y="3747870"/>
                <a:ext cx="10666580" cy="762000"/>
              </a:xfrm>
              <a:blipFill>
                <a:blip r:embed="rId8"/>
                <a:stretch>
                  <a:fillRect l="-1772" t="-8800" r="-858" b="-35200"/>
                </a:stretch>
              </a:blipFill>
            </p:spPr>
            <p:txBody>
              <a:bodyPr/>
              <a:lstStyle/>
              <a:p>
                <a:r>
                  <a:rPr lang="en-US">
                    <a:noFill/>
                  </a:rPr>
                  <a:t> </a:t>
                </a:r>
              </a:p>
            </p:txBody>
          </p:sp>
        </mc:Fallback>
      </mc:AlternateContent>
    </p:spTree>
    <p:extLst>
      <p:ext uri="{BB962C8B-B14F-4D97-AF65-F5344CB8AC3E}">
        <p14:creationId xmlns:p14="http://schemas.microsoft.com/office/powerpoint/2010/main" val="2757038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42"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P spid="2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3"/>
          <a:srcRect/>
          <a:stretch>
            <a:fillRect/>
          </a:stretch>
        </p:blipFill>
        <p:spPr>
          <a:xfrm>
            <a:off x="-152400" y="177801"/>
            <a:ext cx="793665" cy="808831"/>
          </a:xfrm>
          <a:prstGeom prst="rect">
            <a:avLst/>
          </a:prstGeom>
        </p:spPr>
      </p:pic>
      <p:grpSp>
        <p:nvGrpSpPr>
          <p:cNvPr id="17" name="Group 16"/>
          <p:cNvGrpSpPr/>
          <p:nvPr/>
        </p:nvGrpSpPr>
        <p:grpSpPr>
          <a:xfrm>
            <a:off x="402072" y="767750"/>
            <a:ext cx="4470400" cy="813217"/>
            <a:chOff x="3106102" y="1984143"/>
            <a:chExt cx="3276600" cy="1524783"/>
          </a:xfrm>
          <a:solidFill>
            <a:schemeClr val="accent5">
              <a:lumMod val="75000"/>
            </a:schemeClr>
          </a:solidFill>
        </p:grpSpPr>
        <p:sp>
          <p:nvSpPr>
            <p:cNvPr id="18" name="Flowchart: Terminator 17"/>
            <p:cNvSpPr/>
            <p:nvPr/>
          </p:nvSpPr>
          <p:spPr>
            <a:xfrm>
              <a:off x="3106102" y="1984143"/>
              <a:ext cx="3276600" cy="1524783"/>
            </a:xfrm>
            <a:prstGeom prst="flowChartTerminator">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609630">
                <a:defRPr/>
              </a:pPr>
              <a:endParaRPr lang="en-US" sz="1200">
                <a:solidFill>
                  <a:prstClr val="black"/>
                </a:solidFill>
                <a:latin typeface="Calibri"/>
              </a:endParaRPr>
            </a:p>
          </p:txBody>
        </p:sp>
        <p:sp>
          <p:nvSpPr>
            <p:cNvPr id="19" name="Rectangle 18"/>
            <p:cNvSpPr/>
            <p:nvPr/>
          </p:nvSpPr>
          <p:spPr>
            <a:xfrm>
              <a:off x="3535909" y="2069866"/>
              <a:ext cx="2422844" cy="1211872"/>
            </a:xfrm>
            <a:prstGeom prst="rect">
              <a:avLst/>
            </a:prstGeom>
            <a:noFill/>
            <a:ln>
              <a:noFill/>
            </a:ln>
          </p:spPr>
          <p:txBody>
            <a:bodyPr wrap="none">
              <a:spAutoFit/>
            </a:bodyPr>
            <a:lstStyle/>
            <a:p>
              <a:pPr algn="ctr" defTabSz="609630">
                <a:defRPr/>
              </a:pP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LUYỆN TẬP 3:</a:t>
              </a:r>
            </a:p>
          </p:txBody>
        </p:sp>
      </p:grpSp>
      <mc:AlternateContent xmlns:mc="http://schemas.openxmlformats.org/markup-compatibility/2006" xmlns:a14="http://schemas.microsoft.com/office/drawing/2010/main">
        <mc:Choice Requires="a14">
          <p:sp>
            <p:nvSpPr>
              <p:cNvPr id="20" name="Rectangle 19"/>
              <p:cNvSpPr/>
              <p:nvPr/>
            </p:nvSpPr>
            <p:spPr>
              <a:xfrm>
                <a:off x="803232" y="2165716"/>
                <a:ext cx="3676735" cy="830997"/>
              </a:xfrm>
              <a:prstGeom prst="rect">
                <a:avLst/>
              </a:prstGeom>
            </p:spPr>
            <p:txBody>
              <a:bodyPr wrap="square">
                <a:spAutoFit/>
              </a:bodyPr>
              <a:lstStyle/>
              <a:p>
                <a:pPr algn="just">
                  <a:lnSpc>
                    <a:spcPct val="150000"/>
                  </a:lnSpc>
                  <a:spcAft>
                    <a:spcPts val="533"/>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Khai triển:</a:t>
                </a:r>
                <a14:m>
                  <m:oMath xmlns:m="http://schemas.openxmlformats.org/officeDocument/2006/math">
                    <m:sSup>
                      <m:sSupPr>
                        <m:ctrlPr>
                          <a:rPr lang="en-US" sz="3200" i="1">
                            <a:latin typeface="Cambria Math" panose="02040503050406030204" pitchFamily="18" charset="0"/>
                            <a:ea typeface="Arial" panose="020B0604020202020204" pitchFamily="34" charset="0"/>
                            <a:cs typeface="Times New Roman" panose="02020603050405020304" pitchFamily="18" charset="0"/>
                          </a:rPr>
                        </m:ctrlPr>
                      </m:sSupPr>
                      <m:e>
                        <m:r>
                          <a:rPr lang="en-US" sz="3200" i="1">
                            <a:latin typeface="Cambria Math" panose="02040503050406030204" pitchFamily="18" charset="0"/>
                            <a:ea typeface="Arial" panose="020B0604020202020204" pitchFamily="34" charset="0"/>
                            <a:cs typeface="Times New Roman" panose="02020603050405020304" pitchFamily="18" charset="0"/>
                          </a:rPr>
                          <m:t> </m:t>
                        </m:r>
                        <m:d>
                          <m:dPr>
                            <m:ctrlPr>
                              <a:rPr lang="en-US" sz="3200" i="1">
                                <a:latin typeface="Cambria Math" panose="02040503050406030204" pitchFamily="18" charset="0"/>
                                <a:ea typeface="Arial" panose="020B0604020202020204" pitchFamily="34" charset="0"/>
                                <a:cs typeface="Times New Roman" panose="02020603050405020304" pitchFamily="18" charset="0"/>
                              </a:rPr>
                            </m:ctrlPr>
                          </m:dPr>
                          <m:e>
                            <m:r>
                              <a:rPr lang="en-US" sz="3200">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200">
                                <a:latin typeface="Cambria Math" panose="02040503050406030204" pitchFamily="18" charset="0"/>
                                <a:ea typeface="Arial" panose="020B0604020202020204" pitchFamily="34" charset="0"/>
                                <a:cs typeface="Times New Roman" panose="02020603050405020304" pitchFamily="18" charset="0"/>
                              </a:rPr>
                              <m:t>x</m:t>
                            </m:r>
                            <m:r>
                              <a:rPr lang="en-US" sz="3200" i="1">
                                <a:latin typeface="Cambria Math" panose="02040503050406030204" pitchFamily="18" charset="0"/>
                                <a:ea typeface="Arial" panose="020B0604020202020204" pitchFamily="34" charset="0"/>
                                <a:cs typeface="Times New Roman" panose="02020603050405020304" pitchFamily="18" charset="0"/>
                              </a:rPr>
                              <m:t>−</m:t>
                            </m:r>
                            <m:r>
                              <m:rPr>
                                <m:sty m:val="p"/>
                              </m:rPr>
                              <a:rPr lang="en-US" sz="3200">
                                <a:latin typeface="Cambria Math" panose="02040503050406030204" pitchFamily="18" charset="0"/>
                                <a:ea typeface="Arial" panose="020B0604020202020204" pitchFamily="34" charset="0"/>
                                <a:cs typeface="Times New Roman" panose="02020603050405020304" pitchFamily="18" charset="0"/>
                              </a:rPr>
                              <m:t>y</m:t>
                            </m:r>
                          </m:e>
                        </m:d>
                      </m:e>
                      <m:sup>
                        <m:r>
                          <a:rPr lang="en-US" sz="3200">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03232" y="2165716"/>
                <a:ext cx="3676735" cy="830997"/>
              </a:xfrm>
              <a:prstGeom prst="rect">
                <a:avLst/>
              </a:prstGeom>
              <a:blipFill>
                <a:blip r:embed="rId4"/>
                <a:stretch>
                  <a:fillRect l="-4312" b="-11679"/>
                </a:stretch>
              </a:blipFill>
            </p:spPr>
            <p:txBody>
              <a:bodyPr/>
              <a:lstStyle/>
              <a:p>
                <a:r>
                  <a:rPr lang="en-US">
                    <a:noFill/>
                  </a:rPr>
                  <a:t> </a:t>
                </a:r>
              </a:p>
            </p:txBody>
          </p:sp>
        </mc:Fallback>
      </mc:AlternateContent>
      <p:pic>
        <p:nvPicPr>
          <p:cNvPr id="31" name="Picture 4"/>
          <p:cNvPicPr>
            <a:picLocks noChangeAspect="1"/>
          </p:cNvPicPr>
          <p:nvPr/>
        </p:nvPicPr>
        <p:blipFill>
          <a:blip r:embed="rId5"/>
          <a:srcRect/>
          <a:stretch>
            <a:fillRect/>
          </a:stretch>
        </p:blipFill>
        <p:spPr>
          <a:xfrm>
            <a:off x="10515601" y="5613400"/>
            <a:ext cx="1228443" cy="1097921"/>
          </a:xfrm>
          <a:prstGeom prst="rect">
            <a:avLst/>
          </a:prstGeom>
        </p:spPr>
      </p:pic>
      <p:sp>
        <p:nvSpPr>
          <p:cNvPr id="21" name="Rectangle 20"/>
          <p:cNvSpPr/>
          <p:nvPr/>
        </p:nvSpPr>
        <p:spPr>
          <a:xfrm>
            <a:off x="5316583" y="2029762"/>
            <a:ext cx="6427461" cy="1736373"/>
          </a:xfrm>
          <a:prstGeom prst="rect">
            <a:avLst/>
          </a:prstGeom>
        </p:spPr>
        <p:txBody>
          <a:bodyPr wrap="square">
            <a:spAutoFit/>
          </a:bodyPr>
          <a:lstStyle/>
          <a:p>
            <a:pPr algn="just">
              <a:lnSpc>
                <a:spcPct val="150000"/>
              </a:lnSpc>
              <a:spcBef>
                <a:spcPts val="800"/>
              </a:spcBef>
              <a:spcAft>
                <a:spcPts val="533"/>
              </a:spcAft>
            </a:pP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800"/>
              </a:spcBef>
              <a:spcAft>
                <a:spcPts val="533"/>
              </a:spcAft>
            </a:pP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10" name="Straight Connector 9"/>
          <p:cNvCxnSpPr/>
          <p:nvPr/>
        </p:nvCxnSpPr>
        <p:spPr>
          <a:xfrm>
            <a:off x="5141258" y="1048915"/>
            <a:ext cx="0" cy="566240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6"/>
          <a:stretch>
            <a:fillRect/>
          </a:stretch>
        </p:blipFill>
        <p:spPr>
          <a:xfrm>
            <a:off x="1670629" y="4645104"/>
            <a:ext cx="1732971" cy="1527096"/>
          </a:xfrm>
          <a:prstGeom prst="rect">
            <a:avLst/>
          </a:prstGeom>
        </p:spPr>
      </p:pic>
      <p:pic>
        <p:nvPicPr>
          <p:cNvPr id="22" name="Picture 21"/>
          <p:cNvPicPr>
            <a:picLocks noChangeAspect="1"/>
          </p:cNvPicPr>
          <p:nvPr/>
        </p:nvPicPr>
        <p:blipFill>
          <a:blip r:embed="rId7"/>
          <a:stretch>
            <a:fillRect/>
          </a:stretch>
        </p:blipFill>
        <p:spPr>
          <a:xfrm rot="14710493">
            <a:off x="10152844" y="304639"/>
            <a:ext cx="1505081" cy="11518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5361406" y="2434256"/>
                <a:ext cx="6901543" cy="1325563"/>
              </a:xfrm>
            </p:spPr>
            <p:txBody>
              <a:bodyPr>
                <a:normAutofit fontScale="90000"/>
              </a:bodyPr>
              <a:lstStyle/>
              <a:p>
                <a:pPr>
                  <a:lnSpc>
                    <a:spcPct val="150000"/>
                  </a:lnSpc>
                  <a:spcBef>
                    <a:spcPts val="400"/>
                  </a:spcBef>
                  <a:spcAft>
                    <a:spcPts val="400"/>
                  </a:spcAft>
                </a:pPr>
                <a:r>
                  <a:rPr lang="vi-VN" sz="3600" dirty="0">
                    <a:solidFill>
                      <a:srgbClr val="000000"/>
                    </a:solidFill>
                  </a:rPr>
                  <a:t>Viết biểu thức sau dưới dạng lập phương của một </a:t>
                </a:r>
                <a:r>
                  <a:rPr lang="vi-VN" sz="3600" dirty="0" smtClean="0">
                    <a:solidFill>
                      <a:srgbClr val="000000"/>
                    </a:solidFill>
                  </a:rPr>
                  <a:t>hiệu</a:t>
                </a:r>
                <a:r>
                  <a:rPr lang="en-US" sz="3600" dirty="0" smtClean="0">
                    <a:solidFill>
                      <a:srgbClr val="000000"/>
                    </a:solidFill>
                  </a:rPr>
                  <a:t>:</a:t>
                </a:r>
                <a:r>
                  <a:rPr lang="en-US" sz="3600" dirty="0">
                    <a:solidFill>
                      <a:srgbClr val="000000"/>
                    </a:solidFill>
                  </a:rPr>
                  <a:t/>
                </a:r>
                <a:br>
                  <a:rPr lang="en-US" sz="3600" dirty="0">
                    <a:solidFill>
                      <a:srgbClr val="000000"/>
                    </a:solidFill>
                  </a:rPr>
                </a:br>
                <a14:m>
                  <m:oMathPara xmlns:m="http://schemas.openxmlformats.org/officeDocument/2006/math">
                    <m:oMathParaPr>
                      <m:jc m:val="centerGroup"/>
                    </m:oMathParaPr>
                    <m:oMath xmlns:m="http://schemas.openxmlformats.org/officeDocument/2006/math">
                      <m:r>
                        <a:rPr lang="en-US" sz="3600">
                          <a:latin typeface="Cambria Math" panose="02040503050406030204" pitchFamily="18" charset="0"/>
                          <a:ea typeface="Arial" panose="020B0604020202020204" pitchFamily="34" charset="0"/>
                          <a:cs typeface="Times New Roman" panose="02020603050405020304" pitchFamily="18" charset="0"/>
                        </a:rPr>
                        <m:t>8</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e>
                        <m:sup>
                          <m:r>
                            <a:rPr lang="en-US" sz="3600">
                              <a:latin typeface="Cambria Math" panose="02040503050406030204" pitchFamily="18" charset="0"/>
                              <a:ea typeface="Arial" panose="020B0604020202020204" pitchFamily="34" charset="0"/>
                              <a:cs typeface="Times New Roman" panose="02020603050405020304" pitchFamily="18" charset="0"/>
                            </a:rPr>
                            <m:t>3</m:t>
                          </m:r>
                        </m:sup>
                      </m:sSup>
                      <m:r>
                        <a:rPr lang="en-US" sz="3600" i="1">
                          <a:latin typeface="Cambria Math" panose="02040503050406030204" pitchFamily="18" charset="0"/>
                          <a:ea typeface="Arial" panose="020B0604020202020204" pitchFamily="34" charset="0"/>
                          <a:cs typeface="Times New Roman" panose="02020603050405020304" pitchFamily="18" charset="0"/>
                        </a:rPr>
                        <m:t>−</m:t>
                      </m:r>
                      <m:r>
                        <a:rPr lang="en-US" sz="3600">
                          <a:latin typeface="Cambria Math" panose="02040503050406030204" pitchFamily="18" charset="0"/>
                          <a:ea typeface="Arial" panose="020B0604020202020204" pitchFamily="34" charset="0"/>
                          <a:cs typeface="Times New Roman" panose="02020603050405020304" pitchFamily="18" charset="0"/>
                        </a:rPr>
                        <m:t>36</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e>
                        <m:sup>
                          <m:r>
                            <a:rPr lang="en-US" sz="3600">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600">
                          <a:latin typeface="Cambria Math" panose="02040503050406030204" pitchFamily="18" charset="0"/>
                          <a:ea typeface="Arial" panose="020B0604020202020204" pitchFamily="34" charset="0"/>
                          <a:cs typeface="Times New Roman" panose="02020603050405020304" pitchFamily="18" charset="0"/>
                        </a:rPr>
                        <m:t>y</m:t>
                      </m:r>
                      <m:r>
                        <a:rPr lang="en-US" sz="3600">
                          <a:latin typeface="Cambria Math" panose="02040503050406030204" pitchFamily="18" charset="0"/>
                          <a:ea typeface="Arial" panose="020B0604020202020204" pitchFamily="34" charset="0"/>
                          <a:cs typeface="Times New Roman" panose="02020603050405020304" pitchFamily="18" charset="0"/>
                        </a:rPr>
                        <m:t>+54</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600">
                              <a:latin typeface="Cambria Math" panose="02040503050406030204" pitchFamily="18" charset="0"/>
                              <a:ea typeface="Arial" panose="020B0604020202020204" pitchFamily="34" charset="0"/>
                              <a:cs typeface="Times New Roman" panose="02020603050405020304" pitchFamily="18" charset="0"/>
                            </a:rPr>
                            <m:t>y</m:t>
                          </m:r>
                        </m:e>
                        <m:sup>
                          <m:r>
                            <a:rPr lang="en-US" sz="3600">
                              <a:latin typeface="Cambria Math" panose="02040503050406030204" pitchFamily="18" charset="0"/>
                              <a:ea typeface="Arial" panose="020B0604020202020204" pitchFamily="34" charset="0"/>
                              <a:cs typeface="Times New Roman" panose="02020603050405020304" pitchFamily="18" charset="0"/>
                            </a:rPr>
                            <m:t>2</m:t>
                          </m:r>
                        </m:sup>
                      </m:sSup>
                      <m:r>
                        <a:rPr lang="en-US" sz="3600" i="1">
                          <a:latin typeface="Cambria Math" panose="02040503050406030204" pitchFamily="18" charset="0"/>
                          <a:ea typeface="Arial" panose="020B0604020202020204" pitchFamily="34" charset="0"/>
                          <a:cs typeface="Times New Roman" panose="02020603050405020304" pitchFamily="18" charset="0"/>
                        </a:rPr>
                        <m:t>−</m:t>
                      </m:r>
                      <m:r>
                        <a:rPr lang="en-US" sz="3600">
                          <a:latin typeface="Cambria Math" panose="02040503050406030204" pitchFamily="18" charset="0"/>
                          <a:ea typeface="Arial" panose="020B0604020202020204" pitchFamily="34" charset="0"/>
                          <a:cs typeface="Times New Roman" panose="02020603050405020304" pitchFamily="18" charset="0"/>
                        </a:rPr>
                        <m:t>27</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600">
                              <a:latin typeface="Cambria Math" panose="02040503050406030204" pitchFamily="18" charset="0"/>
                              <a:ea typeface="Arial" panose="020B0604020202020204" pitchFamily="34" charset="0"/>
                              <a:cs typeface="Times New Roman" panose="02020603050405020304" pitchFamily="18" charset="0"/>
                            </a:rPr>
                            <m:t>y</m:t>
                          </m:r>
                        </m:e>
                        <m:sup>
                          <m:r>
                            <a:rPr lang="en-US" sz="3600">
                              <a:latin typeface="Cambria Math" panose="02040503050406030204" pitchFamily="18" charset="0"/>
                              <a:ea typeface="Arial" panose="020B0604020202020204" pitchFamily="34" charset="0"/>
                              <a:cs typeface="Times New Roman" panose="02020603050405020304" pitchFamily="18" charset="0"/>
                            </a:rPr>
                            <m:t>3</m:t>
                          </m:r>
                        </m:sup>
                      </m:sSup>
                    </m:oMath>
                  </m:oMathPara>
                </a14:m>
                <a:endParaRPr lang="en-US" sz="36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5361406" y="2434256"/>
                <a:ext cx="6901543" cy="1325563"/>
              </a:xfrm>
              <a:blipFill>
                <a:blip r:embed="rId8"/>
                <a:stretch>
                  <a:fillRect l="-2207" t="-32569" r="-2471" b="-23853"/>
                </a:stretch>
              </a:blipFill>
            </p:spPr>
            <p:txBody>
              <a:bodyPr/>
              <a:lstStyle/>
              <a:p>
                <a:r>
                  <a:rPr lang="en-US">
                    <a:noFill/>
                  </a:rPr>
                  <a:t> </a:t>
                </a:r>
              </a:p>
            </p:txBody>
          </p:sp>
        </mc:Fallback>
      </mc:AlternateContent>
      <p:grpSp>
        <p:nvGrpSpPr>
          <p:cNvPr id="15" name="Group 14"/>
          <p:cNvGrpSpPr/>
          <p:nvPr/>
        </p:nvGrpSpPr>
        <p:grpSpPr>
          <a:xfrm>
            <a:off x="5426944" y="767749"/>
            <a:ext cx="4124933" cy="813217"/>
            <a:chOff x="3286384" y="2034051"/>
            <a:chExt cx="3023389" cy="1524783"/>
          </a:xfrm>
          <a:solidFill>
            <a:schemeClr val="accent5">
              <a:lumMod val="75000"/>
            </a:schemeClr>
          </a:solidFill>
        </p:grpSpPr>
        <p:sp>
          <p:nvSpPr>
            <p:cNvPr id="16" name="Flowchart: Terminator 15"/>
            <p:cNvSpPr/>
            <p:nvPr/>
          </p:nvSpPr>
          <p:spPr>
            <a:xfrm>
              <a:off x="3286384" y="2034051"/>
              <a:ext cx="3023389" cy="1524783"/>
            </a:xfrm>
            <a:prstGeom prst="flowChartTerminator">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609630">
                <a:defRPr/>
              </a:pPr>
              <a:endParaRPr lang="en-US" sz="1200">
                <a:solidFill>
                  <a:prstClr val="black"/>
                </a:solidFill>
                <a:latin typeface="Calibri"/>
              </a:endParaRPr>
            </a:p>
          </p:txBody>
        </p:sp>
        <p:sp>
          <p:nvSpPr>
            <p:cNvPr id="23" name="Rectangle 22"/>
            <p:cNvSpPr/>
            <p:nvPr/>
          </p:nvSpPr>
          <p:spPr>
            <a:xfrm>
              <a:off x="3497769" y="2104784"/>
              <a:ext cx="2422844" cy="1211872"/>
            </a:xfrm>
            <a:prstGeom prst="rect">
              <a:avLst/>
            </a:prstGeom>
            <a:noFill/>
            <a:ln>
              <a:noFill/>
            </a:ln>
          </p:spPr>
          <p:txBody>
            <a:bodyPr wrap="none">
              <a:spAutoFit/>
            </a:bodyPr>
            <a:lstStyle/>
            <a:p>
              <a:pPr algn="ctr" defTabSz="609630">
                <a:defRPr/>
              </a:pP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LUYỆN TẬP </a:t>
              </a:r>
              <a:r>
                <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6992820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rot="4556252">
            <a:off x="10279625" y="5025505"/>
            <a:ext cx="1400884" cy="1491253"/>
            <a:chOff x="15375571" y="405143"/>
            <a:chExt cx="2580023" cy="2529303"/>
          </a:xfrm>
        </p:grpSpPr>
        <p:pic>
          <p:nvPicPr>
            <p:cNvPr id="13" name="Picture 13"/>
            <p:cNvPicPr>
              <a:picLocks noChangeAspect="1"/>
            </p:cNvPicPr>
            <p:nvPr/>
          </p:nvPicPr>
          <p:blipFill>
            <a:blip r:embed="rId2"/>
            <a:srcRect/>
            <a:stretch>
              <a:fillRect/>
            </a:stretch>
          </p:blipFill>
          <p:spPr>
            <a:xfrm>
              <a:off x="16447881" y="917318"/>
              <a:ext cx="1005142" cy="1024349"/>
            </a:xfrm>
            <a:prstGeom prst="rect">
              <a:avLst/>
            </a:prstGeom>
          </p:spPr>
        </p:pic>
        <p:pic>
          <p:nvPicPr>
            <p:cNvPr id="16" name="Picture 16"/>
            <p:cNvPicPr>
              <a:picLocks noChangeAspect="1"/>
            </p:cNvPicPr>
            <p:nvPr/>
          </p:nvPicPr>
          <p:blipFill>
            <a:blip r:embed="rId2"/>
            <a:srcRect/>
            <a:stretch>
              <a:fillRect/>
            </a:stretch>
          </p:blipFill>
          <p:spPr>
            <a:xfrm>
              <a:off x="15375571" y="405143"/>
              <a:ext cx="502571" cy="512174"/>
            </a:xfrm>
            <a:prstGeom prst="rect">
              <a:avLst/>
            </a:prstGeom>
          </p:spPr>
        </p:pic>
        <p:pic>
          <p:nvPicPr>
            <p:cNvPr id="17" name="Picture 17"/>
            <p:cNvPicPr>
              <a:picLocks noChangeAspect="1"/>
            </p:cNvPicPr>
            <p:nvPr/>
          </p:nvPicPr>
          <p:blipFill>
            <a:blip r:embed="rId2"/>
            <a:srcRect/>
            <a:stretch>
              <a:fillRect/>
            </a:stretch>
          </p:blipFill>
          <p:spPr>
            <a:xfrm>
              <a:off x="17453023" y="2422272"/>
              <a:ext cx="502571" cy="512174"/>
            </a:xfrm>
            <a:prstGeom prst="rect">
              <a:avLst/>
            </a:prstGeom>
          </p:spPr>
        </p:pic>
      </p:grpSp>
      <p:grpSp>
        <p:nvGrpSpPr>
          <p:cNvPr id="27" name="Group 26"/>
          <p:cNvGrpSpPr/>
          <p:nvPr/>
        </p:nvGrpSpPr>
        <p:grpSpPr>
          <a:xfrm>
            <a:off x="455542" y="1014682"/>
            <a:ext cx="4142119" cy="2961145"/>
            <a:chOff x="5860524" y="824050"/>
            <a:chExt cx="5791200" cy="4464348"/>
          </a:xfrm>
        </p:grpSpPr>
        <p:grpSp>
          <p:nvGrpSpPr>
            <p:cNvPr id="19" name="Group 18"/>
            <p:cNvGrpSpPr/>
            <p:nvPr/>
          </p:nvGrpSpPr>
          <p:grpSpPr>
            <a:xfrm>
              <a:off x="5954843" y="824050"/>
              <a:ext cx="5655860" cy="4464348"/>
              <a:chOff x="-487494" y="1670038"/>
              <a:chExt cx="16423039" cy="22513260"/>
            </a:xfrm>
          </p:grpSpPr>
          <p:grpSp>
            <p:nvGrpSpPr>
              <p:cNvPr id="21" name="Group 3"/>
              <p:cNvGrpSpPr/>
              <p:nvPr/>
            </p:nvGrpSpPr>
            <p:grpSpPr>
              <a:xfrm>
                <a:off x="-295055" y="1670038"/>
                <a:ext cx="16230600" cy="16919124"/>
                <a:chOff x="-334321" y="-38100"/>
                <a:chExt cx="4099121" cy="4273010"/>
              </a:xfrm>
            </p:grpSpPr>
            <p:sp>
              <p:nvSpPr>
                <p:cNvPr id="25" name="Freeform 4"/>
                <p:cNvSpPr/>
                <p:nvPr/>
              </p:nvSpPr>
              <p:spPr>
                <a:xfrm>
                  <a:off x="-334321" y="2556630"/>
                  <a:ext cx="4099121" cy="1678280"/>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26" name="TextBox 5"/>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22" name="Group 6"/>
              <p:cNvGrpSpPr/>
              <p:nvPr/>
            </p:nvGrpSpPr>
            <p:grpSpPr>
              <a:xfrm>
                <a:off x="-487494" y="2156757"/>
                <a:ext cx="15638040" cy="22026541"/>
                <a:chOff x="-505846" y="-38100"/>
                <a:chExt cx="3949467" cy="5562915"/>
              </a:xfrm>
            </p:grpSpPr>
            <p:sp>
              <p:nvSpPr>
                <p:cNvPr id="23" name="Freeform 7"/>
                <p:cNvSpPr/>
                <p:nvPr/>
              </p:nvSpPr>
              <p:spPr>
                <a:xfrm>
                  <a:off x="-505846" y="4109940"/>
                  <a:ext cx="3949467" cy="1414875"/>
                </a:xfrm>
                <a:custGeom>
                  <a:avLst/>
                  <a:gdLst/>
                  <a:ahLst/>
                  <a:cxnLst/>
                  <a:rect l="l" t="t" r="r" b="b"/>
                  <a:pathLst>
                    <a:path w="3848257" h="1414874">
                      <a:moveTo>
                        <a:pt x="0" y="0"/>
                      </a:moveTo>
                      <a:lnTo>
                        <a:pt x="3848257" y="0"/>
                      </a:lnTo>
                      <a:lnTo>
                        <a:pt x="3848257" y="1414874"/>
                      </a:lnTo>
                      <a:lnTo>
                        <a:pt x="0" y="1414874"/>
                      </a:lnTo>
                      <a:close/>
                    </a:path>
                  </a:pathLst>
                </a:custGeom>
                <a:solidFill>
                  <a:schemeClr val="accent1">
                    <a:lumMod val="60000"/>
                    <a:lumOff val="40000"/>
                    <a:alpha val="28627"/>
                  </a:schemeClr>
                </a:solidFill>
              </p:spPr>
            </p:sp>
            <p:sp>
              <p:nvSpPr>
                <p:cNvPr id="24" name="TextBox 8"/>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sp>
          <p:nvSpPr>
            <p:cNvPr id="20" name="TextBox 2"/>
            <p:cNvSpPr txBox="1"/>
            <p:nvPr/>
          </p:nvSpPr>
          <p:spPr>
            <a:xfrm>
              <a:off x="5860524" y="4062376"/>
              <a:ext cx="5791200" cy="1069121"/>
            </a:xfrm>
            <a:prstGeom prst="rect">
              <a:avLst/>
            </a:prstGeom>
          </p:spPr>
          <p:txBody>
            <a:bodyPr wrap="square" lIns="0" tIns="0" rIns="0" bIns="0" rtlCol="0" anchor="t">
              <a:spAutoFit/>
            </a:bodyPr>
            <a:lstStyle/>
            <a:p>
              <a:pPr algn="ctr">
                <a:lnSpc>
                  <a:spcPts val="6253"/>
                </a:lnSpc>
              </a:pPr>
              <a:r>
                <a:rPr lang="en-US" sz="3600" b="1" spc="227" dirty="0" smtClean="0">
                  <a:solidFill>
                    <a:srgbClr val="FF0000"/>
                  </a:solidFill>
                  <a:latin typeface="Times New Roman" panose="02020603050405020304" pitchFamily="18" charset="0"/>
                  <a:cs typeface="Times New Roman" panose="02020603050405020304" pitchFamily="18" charset="0"/>
                </a:rPr>
                <a:t>LUYỆN TẬP 4:</a:t>
              </a:r>
              <a:endParaRPr lang="en-US" sz="3600" b="1" spc="227" dirty="0">
                <a:solidFill>
                  <a:srgbClr val="FF0000"/>
                </a:solidFill>
                <a:latin typeface="Times New Roman" panose="02020603050405020304" pitchFamily="18" charset="0"/>
                <a:cs typeface="Times New Roman" panose="02020603050405020304" pitchFamily="18" charset="0"/>
              </a:endParaRPr>
            </a:p>
          </p:txBody>
        </p:sp>
      </p:grpSp>
      <p:sp>
        <p:nvSpPr>
          <p:cNvPr id="30" name="Oval Callout 29"/>
          <p:cNvSpPr/>
          <p:nvPr/>
        </p:nvSpPr>
        <p:spPr>
          <a:xfrm>
            <a:off x="6010202" y="177822"/>
            <a:ext cx="2133599" cy="594174"/>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3600" b="1" dirty="0">
                <a:solidFill>
                  <a:schemeClr val="tx1"/>
                </a:solidFill>
                <a:latin typeface="+mj-lt"/>
              </a:rPr>
              <a:t>Giải</a:t>
            </a:r>
            <a:endParaRPr lang="en-US" sz="3600" b="1" dirty="0">
              <a:solidFill>
                <a:schemeClr val="tx1"/>
              </a:solidFill>
              <a:latin typeface="+mj-lt"/>
            </a:endParaRPr>
          </a:p>
        </p:txBody>
      </p:sp>
      <p:pic>
        <p:nvPicPr>
          <p:cNvPr id="5" name="Picture 4"/>
          <p:cNvPicPr>
            <a:picLocks noChangeAspect="1"/>
          </p:cNvPicPr>
          <p:nvPr/>
        </p:nvPicPr>
        <p:blipFill>
          <a:blip r:embed="rId3"/>
          <a:stretch>
            <a:fillRect/>
          </a:stretch>
        </p:blipFill>
        <p:spPr>
          <a:xfrm>
            <a:off x="10369205" y="2941"/>
            <a:ext cx="1822795" cy="1721929"/>
          </a:xfrm>
          <a:prstGeom prst="rect">
            <a:avLst/>
          </a:prstGeom>
        </p:spPr>
      </p:pic>
      <mc:AlternateContent xmlns:mc="http://schemas.openxmlformats.org/markup-compatibility/2006" xmlns:a14="http://schemas.microsoft.com/office/drawing/2010/main">
        <mc:Choice Requires="a14">
          <p:sp>
            <p:nvSpPr>
              <p:cNvPr id="2" name="Rectangle 1"/>
              <p:cNvSpPr>
                <a:spLocks noChangeArrowheads="1"/>
              </p:cNvSpPr>
              <p:nvPr/>
            </p:nvSpPr>
            <p:spPr bwMode="auto">
              <a:xfrm>
                <a:off x="-457648" y="646254"/>
                <a:ext cx="11145305" cy="354609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spcBef>
                    <a:spcPts val="400"/>
                  </a:spcBef>
                  <a:spcAft>
                    <a:spcPts val="400"/>
                  </a:spcAft>
                </a:pPr>
                <a:r>
                  <a:rPr lang="en-US" sz="3600" dirty="0" smtClean="0">
                    <a:latin typeface="+mj-lt"/>
                    <a:ea typeface="Dotum" panose="020B0600000101010101" pitchFamily="34" charset="-127"/>
                    <a:cs typeface="Times New Roman" panose="02020603050405020304" pitchFamily="18" charset="0"/>
                  </a:rPr>
                  <a:t> </a:t>
                </a:r>
              </a:p>
              <a:p>
                <a:pPr algn="ctr">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600" i="1">
                                  <a:latin typeface="Cambria Math" panose="02040503050406030204" pitchFamily="18" charset="0"/>
                                  <a:ea typeface="Arial" panose="020B0604020202020204" pitchFamily="34" charset="0"/>
                                  <a:cs typeface="Times New Roman" panose="02020603050405020304" pitchFamily="18" charset="0"/>
                                </a:rPr>
                              </m:ctrlPr>
                            </m:dPr>
                            <m:e>
                              <m:r>
                                <a:rPr lang="en-US" sz="3600">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r>
                                <a:rPr lang="en-US" sz="3600" i="1">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y</m:t>
                              </m:r>
                            </m:e>
                          </m:d>
                        </m:e>
                        <m:sup>
                          <m:r>
                            <a:rPr lang="en-US" sz="3600">
                              <a:latin typeface="Cambria Math" panose="02040503050406030204" pitchFamily="18" charset="0"/>
                              <a:ea typeface="Arial" panose="020B0604020202020204" pitchFamily="34" charset="0"/>
                              <a:cs typeface="Times New Roman" panose="02020603050405020304" pitchFamily="18" charset="0"/>
                            </a:rPr>
                            <m:t>3</m:t>
                          </m:r>
                        </m:sup>
                      </m:sSup>
                      <m:r>
                        <a:rPr lang="en-US" sz="3600">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600" i="1">
                                  <a:latin typeface="Cambria Math" panose="02040503050406030204" pitchFamily="18" charset="0"/>
                                  <a:ea typeface="Arial" panose="020B0604020202020204" pitchFamily="34" charset="0"/>
                                  <a:cs typeface="Times New Roman" panose="02020603050405020304" pitchFamily="18" charset="0"/>
                                </a:rPr>
                              </m:ctrlPr>
                            </m:dPr>
                            <m:e>
                              <m:r>
                                <a:rPr lang="en-US" sz="3600">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e>
                          </m:d>
                        </m:e>
                        <m:sup>
                          <m:r>
                            <a:rPr lang="en-US" sz="3600">
                              <a:latin typeface="Cambria Math" panose="02040503050406030204" pitchFamily="18" charset="0"/>
                              <a:ea typeface="Arial" panose="020B0604020202020204" pitchFamily="34" charset="0"/>
                              <a:cs typeface="Times New Roman" panose="02020603050405020304" pitchFamily="18" charset="0"/>
                            </a:rPr>
                            <m:t>3</m:t>
                          </m:r>
                        </m:sup>
                      </m:sSup>
                      <m:r>
                        <a:rPr lang="en-US" sz="3600" i="1">
                          <a:latin typeface="Cambria Math" panose="02040503050406030204" pitchFamily="18" charset="0"/>
                          <a:ea typeface="Arial" panose="020B0604020202020204" pitchFamily="34" charset="0"/>
                          <a:cs typeface="Times New Roman" panose="02020603050405020304" pitchFamily="18" charset="0"/>
                        </a:rPr>
                        <m:t>−</m:t>
                      </m:r>
                      <m:r>
                        <a:rPr lang="en-US" sz="3600">
                          <a:latin typeface="Cambria Math" panose="02040503050406030204" pitchFamily="18" charset="0"/>
                          <a:ea typeface="Arial" panose="020B0604020202020204" pitchFamily="34" charset="0"/>
                          <a:cs typeface="Times New Roman" panose="02020603050405020304" pitchFamily="18" charset="0"/>
                        </a:rPr>
                        <m:t>3.</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600" i="1">
                                  <a:latin typeface="Cambria Math" panose="02040503050406030204" pitchFamily="18" charset="0"/>
                                  <a:ea typeface="Arial" panose="020B0604020202020204" pitchFamily="34" charset="0"/>
                                  <a:cs typeface="Times New Roman" panose="02020603050405020304" pitchFamily="18" charset="0"/>
                                </a:rPr>
                              </m:ctrlPr>
                            </m:dPr>
                            <m:e>
                              <m:r>
                                <a:rPr lang="en-US" sz="3600">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e>
                          </m:d>
                        </m:e>
                        <m:sup>
                          <m:r>
                            <a:rPr lang="en-US" sz="3600">
                              <a:latin typeface="Cambria Math" panose="02040503050406030204" pitchFamily="18" charset="0"/>
                              <a:ea typeface="Arial" panose="020B0604020202020204" pitchFamily="34" charset="0"/>
                              <a:cs typeface="Times New Roman" panose="02020603050405020304" pitchFamily="18" charset="0"/>
                            </a:rPr>
                            <m:t>2</m:t>
                          </m:r>
                        </m:sup>
                      </m:sSup>
                      <m:r>
                        <a:rPr lang="en-US" sz="3600">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y</m:t>
                      </m:r>
                      <m:r>
                        <a:rPr lang="en-US" sz="3600">
                          <a:latin typeface="Cambria Math" panose="02040503050406030204" pitchFamily="18" charset="0"/>
                          <a:ea typeface="Arial" panose="020B0604020202020204" pitchFamily="34" charset="0"/>
                          <a:cs typeface="Times New Roman" panose="02020603050405020304" pitchFamily="18" charset="0"/>
                        </a:rPr>
                        <m:t>+3.2</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r>
                        <a:rPr lang="en-US" sz="3600">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600">
                              <a:latin typeface="Cambria Math" panose="02040503050406030204" pitchFamily="18" charset="0"/>
                              <a:ea typeface="Arial" panose="020B0604020202020204" pitchFamily="34" charset="0"/>
                              <a:cs typeface="Times New Roman" panose="02020603050405020304" pitchFamily="18" charset="0"/>
                            </a:rPr>
                            <m:t>y</m:t>
                          </m:r>
                        </m:e>
                        <m:sup>
                          <m:r>
                            <a:rPr lang="en-US" sz="3600">
                              <a:latin typeface="Cambria Math" panose="02040503050406030204" pitchFamily="18" charset="0"/>
                              <a:ea typeface="Arial" panose="020B0604020202020204" pitchFamily="34" charset="0"/>
                              <a:cs typeface="Times New Roman" panose="02020603050405020304" pitchFamily="18" charset="0"/>
                            </a:rPr>
                            <m:t>2</m:t>
                          </m:r>
                        </m:sup>
                      </m:sSup>
                      <m:r>
                        <a:rPr lang="en-US" sz="3600" i="1">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r>
                            <a:rPr lang="en-US" sz="3600" b="0" i="1" smtClean="0">
                              <a:latin typeface="Cambria Math" panose="02040503050406030204" pitchFamily="18" charset="0"/>
                              <a:ea typeface="Arial" panose="020B0604020202020204" pitchFamily="34" charset="0"/>
                              <a:cs typeface="Times New Roman" panose="02020603050405020304" pitchFamily="18" charset="0"/>
                            </a:rPr>
                            <m:t>𝑦</m:t>
                          </m:r>
                        </m:e>
                        <m:sup>
                          <m:r>
                            <a:rPr lang="en-US" sz="3600">
                              <a:latin typeface="Cambria Math" panose="02040503050406030204" pitchFamily="18" charset="0"/>
                              <a:ea typeface="Arial" panose="020B0604020202020204" pitchFamily="34" charset="0"/>
                              <a:cs typeface="Times New Roman" panose="02020603050405020304" pitchFamily="18" charset="0"/>
                            </a:rPr>
                            <m:t>3</m:t>
                          </m:r>
                        </m:sup>
                      </m:sSup>
                      <m: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=8</m:t>
                      </m:r>
                      <m:sSup>
                        <m:sSup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12</m:t>
                      </m:r>
                      <m:sSup>
                        <m:sSup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e>
                        <m:sup>
                          <m: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up>
                      </m:sSup>
                    </m:oMath>
                  </m:oMathPara>
                </a14:m>
                <a:endParaRPr lang="en-US" sz="3600" dirty="0">
                  <a:latin typeface="+mj-lt"/>
                  <a:ea typeface="Arial" panose="020B0604020202020204" pitchFamily="34" charset="0"/>
                  <a:cs typeface="Times New Roman" panose="02020603050405020304" pitchFamily="18" charset="0"/>
                </a:endParaRPr>
              </a:p>
              <a:p>
                <a:pPr lvl="0">
                  <a:lnSpc>
                    <a:spcPct val="200000"/>
                  </a:lnSpc>
                </a:pPr>
                <a:endParaRPr lang="en-US" altLang="en-US" sz="3600" dirty="0">
                  <a:latin typeface="+mj-lt"/>
                </a:endParaRPr>
              </a:p>
            </p:txBody>
          </p:sp>
        </mc:Choice>
        <mc:Fallback xmlns="">
          <p:sp>
            <p:nvSpPr>
              <p:cNvPr id="2" name="Rectangle 1"/>
              <p:cNvSpPr>
                <a:spLocks noRot="1" noChangeAspect="1" noMove="1" noResize="1" noEditPoints="1" noAdjustHandles="1" noChangeArrowheads="1" noChangeShapeType="1" noTextEdit="1"/>
              </p:cNvSpPr>
              <p:nvPr/>
            </p:nvSpPr>
            <p:spPr bwMode="auto">
              <a:xfrm>
                <a:off x="-457648" y="646254"/>
                <a:ext cx="11145305" cy="3546099"/>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45454" y="3882655"/>
                <a:ext cx="10729495" cy="2880276"/>
              </a:xfrm>
              <a:prstGeom prst="rect">
                <a:avLst/>
              </a:prstGeom>
            </p:spPr>
            <p:txBody>
              <a:bodyPr wrap="square">
                <a:spAutoFit/>
              </a:bodyPr>
              <a:lstStyle/>
              <a:p>
                <a:pPr algn="just">
                  <a:lnSpc>
                    <a:spcPct val="150000"/>
                  </a:lnSpc>
                  <a:spcBef>
                    <a:spcPts val="800"/>
                  </a:spcBef>
                  <a:spcAft>
                    <a:spcPts val="533"/>
                  </a:spcAft>
                </a:pPr>
                <a14:m>
                  <m:oMath xmlns:m="http://schemas.openxmlformats.org/officeDocument/2006/math">
                    <m:r>
                      <a:rPr lang="en-US" sz="3600">
                        <a:latin typeface="Cambria Math" panose="02040503050406030204" pitchFamily="18" charset="0"/>
                        <a:ea typeface="Arial" panose="020B0604020202020204" pitchFamily="34" charset="0"/>
                        <a:cs typeface="Times New Roman" panose="02020603050405020304" pitchFamily="18" charset="0"/>
                      </a:rPr>
                      <m:t>8</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e>
                      <m:sup>
                        <m:r>
                          <a:rPr lang="en-US" sz="3600">
                            <a:latin typeface="Cambria Math" panose="02040503050406030204" pitchFamily="18" charset="0"/>
                            <a:ea typeface="Arial" panose="020B0604020202020204" pitchFamily="34" charset="0"/>
                            <a:cs typeface="Times New Roman" panose="02020603050405020304" pitchFamily="18" charset="0"/>
                          </a:rPr>
                          <m:t>3</m:t>
                        </m:r>
                      </m:sup>
                    </m:sSup>
                    <m:r>
                      <a:rPr lang="en-US" sz="3600" i="1">
                        <a:latin typeface="Cambria Math" panose="02040503050406030204" pitchFamily="18" charset="0"/>
                        <a:ea typeface="Arial" panose="020B0604020202020204" pitchFamily="34" charset="0"/>
                        <a:cs typeface="Times New Roman" panose="02020603050405020304" pitchFamily="18" charset="0"/>
                      </a:rPr>
                      <m:t>−</m:t>
                    </m:r>
                    <m:r>
                      <a:rPr lang="en-US" sz="3600">
                        <a:latin typeface="Cambria Math" panose="02040503050406030204" pitchFamily="18" charset="0"/>
                        <a:ea typeface="Arial" panose="020B0604020202020204" pitchFamily="34" charset="0"/>
                        <a:cs typeface="Times New Roman" panose="02020603050405020304" pitchFamily="18" charset="0"/>
                      </a:rPr>
                      <m:t>36</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e>
                      <m:sup>
                        <m:r>
                          <a:rPr lang="en-US" sz="3600">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600">
                        <a:latin typeface="Cambria Math" panose="02040503050406030204" pitchFamily="18" charset="0"/>
                        <a:ea typeface="Arial" panose="020B0604020202020204" pitchFamily="34" charset="0"/>
                        <a:cs typeface="Times New Roman" panose="02020603050405020304" pitchFamily="18" charset="0"/>
                      </a:rPr>
                      <m:t>y</m:t>
                    </m:r>
                    <m:r>
                      <a:rPr lang="en-US" sz="3600">
                        <a:latin typeface="Cambria Math" panose="02040503050406030204" pitchFamily="18" charset="0"/>
                        <a:ea typeface="Arial" panose="020B0604020202020204" pitchFamily="34" charset="0"/>
                        <a:cs typeface="Times New Roman" panose="02020603050405020304" pitchFamily="18" charset="0"/>
                      </a:rPr>
                      <m:t>+54</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600">
                            <a:latin typeface="Cambria Math" panose="02040503050406030204" pitchFamily="18" charset="0"/>
                            <a:ea typeface="Arial" panose="020B0604020202020204" pitchFamily="34" charset="0"/>
                            <a:cs typeface="Times New Roman" panose="02020603050405020304" pitchFamily="18" charset="0"/>
                          </a:rPr>
                          <m:t>y</m:t>
                        </m:r>
                      </m:e>
                      <m:sup>
                        <m:r>
                          <a:rPr lang="en-US" sz="3600">
                            <a:latin typeface="Cambria Math" panose="02040503050406030204" pitchFamily="18" charset="0"/>
                            <a:ea typeface="Arial" panose="020B0604020202020204" pitchFamily="34" charset="0"/>
                            <a:cs typeface="Times New Roman" panose="02020603050405020304" pitchFamily="18" charset="0"/>
                          </a:rPr>
                          <m:t>2</m:t>
                        </m:r>
                      </m:sup>
                    </m:sSup>
                    <m:r>
                      <a:rPr lang="en-US" sz="3600" i="1">
                        <a:latin typeface="Cambria Math" panose="02040503050406030204" pitchFamily="18" charset="0"/>
                        <a:ea typeface="Arial" panose="020B0604020202020204" pitchFamily="34" charset="0"/>
                        <a:cs typeface="Times New Roman" panose="02020603050405020304" pitchFamily="18" charset="0"/>
                      </a:rPr>
                      <m:t>−</m:t>
                    </m:r>
                    <m:r>
                      <a:rPr lang="en-US" sz="3600">
                        <a:latin typeface="Cambria Math" panose="02040503050406030204" pitchFamily="18" charset="0"/>
                        <a:ea typeface="Arial" panose="020B0604020202020204" pitchFamily="34" charset="0"/>
                        <a:cs typeface="Times New Roman" panose="02020603050405020304" pitchFamily="18" charset="0"/>
                      </a:rPr>
                      <m:t>27</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600">
                            <a:latin typeface="Cambria Math" panose="02040503050406030204" pitchFamily="18" charset="0"/>
                            <a:ea typeface="Arial" panose="020B0604020202020204" pitchFamily="34" charset="0"/>
                            <a:cs typeface="Times New Roman" panose="02020603050405020304" pitchFamily="18" charset="0"/>
                          </a:rPr>
                          <m:t>y</m:t>
                        </m:r>
                      </m:e>
                      <m:sup>
                        <m:r>
                          <a:rPr lang="en-US" sz="3600">
                            <a:latin typeface="Cambria Math" panose="02040503050406030204" pitchFamily="18" charset="0"/>
                            <a:ea typeface="Arial" panose="020B0604020202020204" pitchFamily="34" charset="0"/>
                            <a:cs typeface="Times New Roman" panose="02020603050405020304" pitchFamily="18" charset="0"/>
                          </a:rPr>
                          <m:t>3</m:t>
                        </m:r>
                      </m:sup>
                    </m:sSup>
                  </m:oMath>
                </a14:m>
                <a:r>
                  <a:rPr lang="en-US" sz="3600" dirty="0">
                    <a:latin typeface="Times New Roman" panose="02020603050405020304" pitchFamily="18" charset="0"/>
                    <a:ea typeface="Dotum" panose="020B0600000101010101" pitchFamily="34" charset="-127"/>
                    <a:cs typeface="Times New Roman" panose="02020603050405020304" pitchFamily="18" charset="0"/>
                  </a:rPr>
                  <a:t> </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800"/>
                  </a:spcBef>
                  <a:spcAft>
                    <a:spcPts val="533"/>
                  </a:spcAft>
                </a:pPr>
                <a14:m>
                  <m:oMath xmlns:m="http://schemas.openxmlformats.org/officeDocument/2006/math">
                    <m:r>
                      <a:rPr lang="en-US" sz="3600">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600" i="1">
                                <a:latin typeface="Cambria Math" panose="02040503050406030204" pitchFamily="18" charset="0"/>
                                <a:ea typeface="Arial" panose="020B0604020202020204" pitchFamily="34" charset="0"/>
                                <a:cs typeface="Times New Roman" panose="02020603050405020304" pitchFamily="18" charset="0"/>
                              </a:rPr>
                            </m:ctrlPr>
                          </m:dPr>
                          <m:e>
                            <m:r>
                              <a:rPr lang="en-US" sz="3600">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e>
                        </m:d>
                      </m:e>
                      <m:sup>
                        <m:r>
                          <a:rPr lang="en-US" sz="3600">
                            <a:latin typeface="Cambria Math" panose="02040503050406030204" pitchFamily="18" charset="0"/>
                            <a:ea typeface="Arial" panose="020B0604020202020204" pitchFamily="34" charset="0"/>
                            <a:cs typeface="Times New Roman" panose="02020603050405020304" pitchFamily="18" charset="0"/>
                          </a:rPr>
                          <m:t>3</m:t>
                        </m:r>
                      </m:sup>
                    </m:sSup>
                    <m:r>
                      <a:rPr lang="en-US" sz="3600" i="1">
                        <a:latin typeface="Cambria Math" panose="02040503050406030204" pitchFamily="18" charset="0"/>
                        <a:ea typeface="Arial" panose="020B0604020202020204" pitchFamily="34" charset="0"/>
                        <a:cs typeface="Times New Roman" panose="02020603050405020304" pitchFamily="18" charset="0"/>
                      </a:rPr>
                      <m:t>−</m:t>
                    </m:r>
                    <m:r>
                      <a:rPr lang="en-US" sz="3600">
                        <a:latin typeface="Cambria Math" panose="02040503050406030204" pitchFamily="18" charset="0"/>
                        <a:ea typeface="Arial" panose="020B0604020202020204" pitchFamily="34" charset="0"/>
                        <a:cs typeface="Times New Roman" panose="02020603050405020304" pitchFamily="18" charset="0"/>
                      </a:rPr>
                      <m:t>3.</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600" i="1">
                                <a:latin typeface="Cambria Math" panose="02040503050406030204" pitchFamily="18" charset="0"/>
                                <a:ea typeface="Arial" panose="020B0604020202020204" pitchFamily="34" charset="0"/>
                                <a:cs typeface="Times New Roman" panose="02020603050405020304" pitchFamily="18" charset="0"/>
                              </a:rPr>
                            </m:ctrlPr>
                          </m:dPr>
                          <m:e>
                            <m:r>
                              <a:rPr lang="en-US" sz="3600">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e>
                        </m:d>
                      </m:e>
                      <m:sup>
                        <m:r>
                          <a:rPr lang="en-US" sz="3600">
                            <a:latin typeface="Cambria Math" panose="02040503050406030204" pitchFamily="18" charset="0"/>
                            <a:ea typeface="Arial" panose="020B0604020202020204" pitchFamily="34" charset="0"/>
                            <a:cs typeface="Times New Roman" panose="02020603050405020304" pitchFamily="18" charset="0"/>
                          </a:rPr>
                          <m:t>2</m:t>
                        </m:r>
                      </m:sup>
                    </m:sSup>
                    <m:r>
                      <a:rPr lang="en-US" sz="3600">
                        <a:latin typeface="Cambria Math" panose="02040503050406030204" pitchFamily="18" charset="0"/>
                        <a:ea typeface="Arial" panose="020B0604020202020204" pitchFamily="34" charset="0"/>
                        <a:cs typeface="Times New Roman" panose="02020603050405020304" pitchFamily="18" charset="0"/>
                      </a:rPr>
                      <m:t>.3</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y</m:t>
                    </m:r>
                    <m:r>
                      <a:rPr lang="en-US" sz="3600">
                        <a:latin typeface="Cambria Math" panose="02040503050406030204" pitchFamily="18" charset="0"/>
                        <a:ea typeface="Arial" panose="020B0604020202020204" pitchFamily="34" charset="0"/>
                        <a:cs typeface="Times New Roman" panose="02020603050405020304" pitchFamily="18" charset="0"/>
                      </a:rPr>
                      <m:t>+3.2</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r>
                      <a:rPr lang="en-US" sz="3600">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600" i="1">
                                <a:latin typeface="Cambria Math" panose="02040503050406030204" pitchFamily="18" charset="0"/>
                                <a:ea typeface="Arial" panose="020B0604020202020204" pitchFamily="34" charset="0"/>
                                <a:cs typeface="Times New Roman" panose="02020603050405020304" pitchFamily="18" charset="0"/>
                              </a:rPr>
                            </m:ctrlPr>
                          </m:dPr>
                          <m:e>
                            <m:r>
                              <a:rPr lang="en-US" sz="3600">
                                <a:latin typeface="Cambria Math" panose="02040503050406030204" pitchFamily="18" charset="0"/>
                                <a:ea typeface="Arial" panose="020B0604020202020204" pitchFamily="34" charset="0"/>
                                <a:cs typeface="Times New Roman" panose="02020603050405020304" pitchFamily="18" charset="0"/>
                              </a:rPr>
                              <m:t>3</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y</m:t>
                            </m:r>
                          </m:e>
                        </m:d>
                      </m:e>
                      <m:sup>
                        <m:r>
                          <a:rPr lang="en-US" sz="3600">
                            <a:latin typeface="Cambria Math" panose="02040503050406030204" pitchFamily="18" charset="0"/>
                            <a:ea typeface="Arial" panose="020B0604020202020204" pitchFamily="34" charset="0"/>
                            <a:cs typeface="Times New Roman" panose="02020603050405020304" pitchFamily="18" charset="0"/>
                          </a:rPr>
                          <m:t>2</m:t>
                        </m:r>
                      </m:sup>
                    </m:sSup>
                    <m:r>
                      <a:rPr lang="en-US" sz="3600" i="1">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600" i="1">
                                <a:latin typeface="Cambria Math" panose="02040503050406030204" pitchFamily="18" charset="0"/>
                                <a:ea typeface="Arial" panose="020B0604020202020204" pitchFamily="34" charset="0"/>
                                <a:cs typeface="Times New Roman" panose="02020603050405020304" pitchFamily="18" charset="0"/>
                              </a:rPr>
                            </m:ctrlPr>
                          </m:dPr>
                          <m:e>
                            <m:r>
                              <a:rPr lang="en-US" sz="3600">
                                <a:latin typeface="Cambria Math" panose="02040503050406030204" pitchFamily="18" charset="0"/>
                                <a:ea typeface="Arial" panose="020B0604020202020204" pitchFamily="34" charset="0"/>
                                <a:cs typeface="Times New Roman" panose="02020603050405020304" pitchFamily="18" charset="0"/>
                              </a:rPr>
                              <m:t>3</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y</m:t>
                            </m:r>
                          </m:e>
                        </m:d>
                      </m:e>
                      <m:sup>
                        <m:r>
                          <a:rPr lang="en-US" sz="3600">
                            <a:latin typeface="Cambria Math" panose="02040503050406030204" pitchFamily="18" charset="0"/>
                            <a:ea typeface="Arial" panose="020B0604020202020204" pitchFamily="34" charset="0"/>
                            <a:cs typeface="Times New Roman" panose="02020603050405020304" pitchFamily="18" charset="0"/>
                          </a:rPr>
                          <m:t>3</m:t>
                        </m:r>
                      </m:sup>
                    </m:sSup>
                  </m:oMath>
                </a14:m>
                <a:r>
                  <a:rPr lang="en-US" sz="3600" dirty="0">
                    <a:latin typeface="Times New Roman" panose="02020603050405020304" pitchFamily="18" charset="0"/>
                    <a:ea typeface="Dotum" panose="020B0600000101010101" pitchFamily="34" charset="-127"/>
                    <a:cs typeface="Times New Roman" panose="02020603050405020304" pitchFamily="18" charset="0"/>
                  </a:rPr>
                  <a:t> </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800"/>
                  </a:spcBef>
                  <a:spcAft>
                    <a:spcPts val="533"/>
                  </a:spcAft>
                </a:pPr>
                <a14:m>
                  <m:oMathPara xmlns:m="http://schemas.openxmlformats.org/officeDocument/2006/math">
                    <m:oMathParaPr>
                      <m:jc m:val="left"/>
                    </m:oMathParaPr>
                    <m:oMath xmlns:m="http://schemas.openxmlformats.org/officeDocument/2006/math">
                      <m:r>
                        <a:rPr lang="en-US" sz="3600">
                          <a:latin typeface="Cambria Math" panose="02040503050406030204" pitchFamily="18" charset="0"/>
                          <a:ea typeface="Arial" panose="020B0604020202020204" pitchFamily="34" charset="0"/>
                          <a:cs typeface="Times New Roman" panose="02020603050405020304" pitchFamily="18" charset="0"/>
                        </a:rPr>
                        <m:t>=</m:t>
                      </m:r>
                      <m:sSup>
                        <m:sSupPr>
                          <m:ctrlPr>
                            <a:rPr lang="en-US" sz="3600" i="1">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3600" i="1">
                                  <a:latin typeface="Cambria Math" panose="02040503050406030204" pitchFamily="18" charset="0"/>
                                  <a:ea typeface="Arial" panose="020B0604020202020204" pitchFamily="34" charset="0"/>
                                  <a:cs typeface="Times New Roman" panose="02020603050405020304" pitchFamily="18" charset="0"/>
                                </a:rPr>
                              </m:ctrlPr>
                            </m:dPr>
                            <m:e>
                              <m:r>
                                <a:rPr lang="en-US" sz="3600">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x</m:t>
                              </m:r>
                              <m:r>
                                <a:rPr lang="en-US" sz="3600" i="1">
                                  <a:latin typeface="Cambria Math" panose="02040503050406030204" pitchFamily="18" charset="0"/>
                                  <a:ea typeface="Arial" panose="020B0604020202020204" pitchFamily="34" charset="0"/>
                                  <a:cs typeface="Times New Roman" panose="02020603050405020304" pitchFamily="18" charset="0"/>
                                </a:rPr>
                                <m:t>−</m:t>
                              </m:r>
                              <m:r>
                                <a:rPr lang="en-US" sz="3600">
                                  <a:latin typeface="Cambria Math" panose="02040503050406030204" pitchFamily="18" charset="0"/>
                                  <a:ea typeface="Arial" panose="020B0604020202020204" pitchFamily="34" charset="0"/>
                                  <a:cs typeface="Times New Roman" panose="02020603050405020304" pitchFamily="18" charset="0"/>
                                </a:rPr>
                                <m:t>3</m:t>
                              </m:r>
                              <m:r>
                                <m:rPr>
                                  <m:sty m:val="p"/>
                                </m:rPr>
                                <a:rPr lang="en-US" sz="3600">
                                  <a:latin typeface="Cambria Math" panose="02040503050406030204" pitchFamily="18" charset="0"/>
                                  <a:ea typeface="Arial" panose="020B0604020202020204" pitchFamily="34" charset="0"/>
                                  <a:cs typeface="Times New Roman" panose="02020603050405020304" pitchFamily="18" charset="0"/>
                                </a:rPr>
                                <m:t>y</m:t>
                              </m:r>
                            </m:e>
                          </m:d>
                        </m:e>
                        <m:sup>
                          <m:r>
                            <a:rPr lang="en-US" sz="3600">
                              <a:latin typeface="Cambria Math" panose="02040503050406030204" pitchFamily="18" charset="0"/>
                              <a:ea typeface="Arial" panose="020B0604020202020204" pitchFamily="34" charset="0"/>
                              <a:cs typeface="Times New Roman" panose="02020603050405020304" pitchFamily="18" charset="0"/>
                            </a:rPr>
                            <m:t>3</m:t>
                          </m:r>
                        </m:sup>
                      </m:sSup>
                    </m:oMath>
                  </m:oMathPara>
                </a14:m>
                <a:endParaRPr lang="en-US" sz="36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45454" y="3882655"/>
                <a:ext cx="10729495" cy="2880276"/>
              </a:xfrm>
              <a:prstGeom prst="rect">
                <a:avLst/>
              </a:prstGeom>
              <a:blipFill>
                <a:blip r:embed="rId5"/>
                <a:stretch>
                  <a:fillRect/>
                </a:stretch>
              </a:blipFill>
            </p:spPr>
            <p:txBody>
              <a:bodyPr/>
              <a:lstStyle/>
              <a:p>
                <a:r>
                  <a:rPr lang="en-US">
                    <a:noFill/>
                  </a:rPr>
                  <a:t> </a:t>
                </a:r>
              </a:p>
            </p:txBody>
          </p:sp>
        </mc:Fallback>
      </mc:AlternateContent>
      <p:sp>
        <p:nvSpPr>
          <p:cNvPr id="29" name="Freeform 7"/>
          <p:cNvSpPr/>
          <p:nvPr/>
        </p:nvSpPr>
        <p:spPr>
          <a:xfrm>
            <a:off x="590979" y="646254"/>
            <a:ext cx="3750803" cy="736857"/>
          </a:xfrm>
          <a:custGeom>
            <a:avLst/>
            <a:gdLst/>
            <a:ahLst/>
            <a:cxnLst/>
            <a:rect l="l" t="t" r="r" b="b"/>
            <a:pathLst>
              <a:path w="3848257" h="1414874">
                <a:moveTo>
                  <a:pt x="0" y="0"/>
                </a:moveTo>
                <a:lnTo>
                  <a:pt x="3848257" y="0"/>
                </a:lnTo>
                <a:lnTo>
                  <a:pt x="3848257" y="1414874"/>
                </a:lnTo>
                <a:lnTo>
                  <a:pt x="0" y="1414874"/>
                </a:lnTo>
                <a:close/>
              </a:path>
            </a:pathLst>
          </a:custGeom>
          <a:solidFill>
            <a:schemeClr val="accent1">
              <a:lumMod val="60000"/>
              <a:lumOff val="40000"/>
              <a:alpha val="28627"/>
            </a:schemeClr>
          </a:solidFill>
        </p:spPr>
      </p:sp>
      <p:sp>
        <p:nvSpPr>
          <p:cNvPr id="31" name="TextBox 2"/>
          <p:cNvSpPr txBox="1"/>
          <p:nvPr/>
        </p:nvSpPr>
        <p:spPr>
          <a:xfrm>
            <a:off x="491786" y="512840"/>
            <a:ext cx="3949191" cy="807913"/>
          </a:xfrm>
          <a:prstGeom prst="rect">
            <a:avLst/>
          </a:prstGeom>
        </p:spPr>
        <p:txBody>
          <a:bodyPr wrap="square" lIns="0" tIns="0" rIns="0" bIns="0" rtlCol="0" anchor="t">
            <a:spAutoFit/>
          </a:bodyPr>
          <a:lstStyle/>
          <a:p>
            <a:pPr algn="ctr">
              <a:lnSpc>
                <a:spcPts val="6253"/>
              </a:lnSpc>
            </a:pPr>
            <a:r>
              <a:rPr lang="en-US" sz="3600" b="1" spc="227" dirty="0" smtClean="0">
                <a:solidFill>
                  <a:srgbClr val="FF0000"/>
                </a:solidFill>
                <a:latin typeface="Times New Roman" panose="02020603050405020304" pitchFamily="18" charset="0"/>
                <a:cs typeface="Times New Roman" panose="02020603050405020304" pitchFamily="18" charset="0"/>
              </a:rPr>
              <a:t>LUYỆN TẬP 3:</a:t>
            </a:r>
            <a:endParaRPr lang="en-US" sz="3600" b="1" spc="227"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05231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circle(in)">
                                      <p:cBhvr>
                                        <p:cTn id="14" dur="20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4"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732</Words>
  <Application>Microsoft Office PowerPoint</Application>
  <PresentationFormat>Widescreen</PresentationFormat>
  <Paragraphs>203</Paragraphs>
  <Slides>23</Slides>
  <Notes>4</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Dotum</vt:lpstr>
      <vt:lpstr>Times New Roman</vt:lpstr>
      <vt:lpstr>Office Theme</vt:lpstr>
      <vt:lpstr>Equation</vt:lpstr>
      <vt:lpstr>Giáo viên: Đào Thị Oanh</vt:lpstr>
      <vt:lpstr>PowerPoint Presentation</vt:lpstr>
      <vt:lpstr>PowerPoint Presentation</vt:lpstr>
      <vt:lpstr>PowerPoint Presentation</vt:lpstr>
      <vt:lpstr>PowerPoint Presentation</vt:lpstr>
      <vt:lpstr>PowerPoint Presentation</vt:lpstr>
      <vt:lpstr> 2. Viết biểu thức sau dưới dạng lập phương của một hiệu 27-27x+9x^2-x^3</vt:lpstr>
      <vt:lpstr>Viết biểu thức sau dưới dạng lập phương của một hiệu: 8x^3-36x^2 y+54xy^2-27y^3</vt:lpstr>
      <vt:lpstr>PowerPoint Presentation</vt:lpstr>
      <vt:lpstr>PowerPoint Presentation</vt:lpstr>
      <vt:lpstr>HOẠT ĐỘNG NHÓM: 3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38</cp:revision>
  <dcterms:created xsi:type="dcterms:W3CDTF">2021-10-31T06:17:48Z</dcterms:created>
  <dcterms:modified xsi:type="dcterms:W3CDTF">2025-10-28T01:28:58Z</dcterms:modified>
</cp:coreProperties>
</file>