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0ea9acb5e497495d" Type="http://schemas.microsoft.com/office/2006/relationships/ui/extensibility" Target="customUI/customUI.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1" r:id="rId2"/>
  </p:sldMasterIdLst>
  <p:notesMasterIdLst>
    <p:notesMasterId r:id="rId32"/>
  </p:notesMasterIdLst>
  <p:sldIdLst>
    <p:sldId id="456" r:id="rId3"/>
    <p:sldId id="345" r:id="rId4"/>
    <p:sldId id="637" r:id="rId5"/>
    <p:sldId id="326" r:id="rId6"/>
    <p:sldId id="636" r:id="rId7"/>
    <p:sldId id="483" r:id="rId8"/>
    <p:sldId id="633" r:id="rId9"/>
    <p:sldId id="635" r:id="rId10"/>
    <p:sldId id="634" r:id="rId11"/>
    <p:sldId id="649" r:id="rId12"/>
    <p:sldId id="626" r:id="rId13"/>
    <p:sldId id="584" r:id="rId14"/>
    <p:sldId id="638" r:id="rId15"/>
    <p:sldId id="639" r:id="rId16"/>
    <p:sldId id="650" r:id="rId17"/>
    <p:sldId id="641" r:id="rId18"/>
    <p:sldId id="630" r:id="rId19"/>
    <p:sldId id="642" r:id="rId20"/>
    <p:sldId id="643" r:id="rId21"/>
    <p:sldId id="644" r:id="rId22"/>
    <p:sldId id="645" r:id="rId23"/>
    <p:sldId id="646" r:id="rId24"/>
    <p:sldId id="647" r:id="rId25"/>
    <p:sldId id="651" r:id="rId26"/>
    <p:sldId id="654" r:id="rId27"/>
    <p:sldId id="652" r:id="rId28"/>
    <p:sldId id="509" r:id="rId29"/>
    <p:sldId id="653" r:id="rId30"/>
    <p:sldId id="344"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9" autoAdjust="0"/>
    <p:restoredTop sz="94662" autoAdjust="0"/>
  </p:normalViewPr>
  <p:slideViewPr>
    <p:cSldViewPr>
      <p:cViewPr>
        <p:scale>
          <a:sx n="66" d="100"/>
          <a:sy n="66" d="100"/>
        </p:scale>
        <p:origin x="712" y="4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5.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image" Target="../media/image5.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FF511-2DE1-4B8E-A824-ECEB2B4A2927}" type="doc">
      <dgm:prSet loTypeId="urn:microsoft.com/office/officeart/2008/layout/PictureAccentList" loCatId="picture" qsTypeId="urn:microsoft.com/office/officeart/2005/8/quickstyle/simple1" qsCatId="simple" csTypeId="urn:microsoft.com/office/officeart/2005/8/colors/colorful2" csCatId="colorful" phldr="1"/>
      <dgm:spPr/>
      <dgm:t>
        <a:bodyPr/>
        <a:lstStyle/>
        <a:p>
          <a:endParaRPr lang="vi-VN"/>
        </a:p>
      </dgm:t>
    </dgm:pt>
    <dgm:pt modelId="{F5F74F8F-D4E7-422D-904D-68205EAC6266}">
      <dgm:prSet phldrT="[Text]"/>
      <dgm:spPr>
        <a:xfrm>
          <a:off x="1061914" y="1074"/>
          <a:ext cx="5507048" cy="818355"/>
        </a:xfrm>
        <a:prstGeom prst="roundRect">
          <a:avLst>
            <a:gd name="adj" fmla="val 10000"/>
          </a:avLst>
        </a:prstGeom>
        <a:solidFill>
          <a:srgbClr val="6FB42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vi-VN" b="1" dirty="0">
              <a:solidFill>
                <a:sysClr val="window" lastClr="FFFFFF"/>
              </a:solidFill>
              <a:latin typeface="Times New Roman" panose="02020603050405020304" pitchFamily="18" charset="0"/>
              <a:ea typeface="+mn-ea"/>
              <a:cs typeface="+mn-cs"/>
            </a:rPr>
            <a:t>PHẦN 2: Năng lượng và sự biến đổi</a:t>
          </a:r>
        </a:p>
      </dgm:t>
    </dgm:pt>
    <dgm:pt modelId="{C01035F1-A17B-47C1-8D1E-7BC0342BCC38}" type="parTrans" cxnId="{2604332C-2929-4707-90CA-76403CA9A003}">
      <dgm:prSet/>
      <dgm:spPr/>
      <dgm:t>
        <a:bodyPr/>
        <a:lstStyle/>
        <a:p>
          <a:endParaRPr lang="vi-VN"/>
        </a:p>
      </dgm:t>
    </dgm:pt>
    <dgm:pt modelId="{44E8E1D1-791F-4C68-A6D8-96A4E5840332}" type="sibTrans" cxnId="{2604332C-2929-4707-90CA-76403CA9A003}">
      <dgm:prSet/>
      <dgm:spPr/>
      <dgm:t>
        <a:bodyPr/>
        <a:lstStyle/>
        <a:p>
          <a:endParaRPr lang="vi-VN"/>
        </a:p>
      </dgm:t>
    </dgm:pt>
    <dgm:pt modelId="{01932C1A-7EBC-4EA1-A150-85F929E8F61D}">
      <dgm:prSet phldrT="[Text]"/>
      <dgm:spPr>
        <a:xfrm>
          <a:off x="1929371" y="966734"/>
          <a:ext cx="4639591" cy="818355"/>
        </a:xfrm>
        <a:prstGeom prst="roundRect">
          <a:avLst>
            <a:gd name="adj" fmla="val 166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vi-VN" b="1" dirty="0">
              <a:solidFill>
                <a:sysClr val="window" lastClr="FFFFFF"/>
              </a:solidFill>
              <a:latin typeface="Times New Roman" panose="02020603050405020304" pitchFamily="18" charset="0"/>
              <a:ea typeface="+mn-ea"/>
              <a:cs typeface="+mn-cs"/>
            </a:rPr>
            <a:t>Tốc độ</a:t>
          </a:r>
        </a:p>
      </dgm:t>
    </dgm:pt>
    <dgm:pt modelId="{3EAA9F2B-C16B-4DC6-A4E8-61DDA4FDD580}" type="parTrans" cxnId="{32FC2C26-F020-45A0-AA0C-22ED2B19C01E}">
      <dgm:prSet/>
      <dgm:spPr/>
      <dgm:t>
        <a:bodyPr/>
        <a:lstStyle/>
        <a:p>
          <a:endParaRPr lang="vi-VN"/>
        </a:p>
      </dgm:t>
    </dgm:pt>
    <dgm:pt modelId="{768A5A98-E556-4CBA-827F-C33D8B24EBED}" type="sibTrans" cxnId="{32FC2C26-F020-45A0-AA0C-22ED2B19C01E}">
      <dgm:prSet/>
      <dgm:spPr/>
      <dgm:t>
        <a:bodyPr/>
        <a:lstStyle/>
        <a:p>
          <a:endParaRPr lang="vi-VN"/>
        </a:p>
      </dgm:t>
    </dgm:pt>
    <dgm:pt modelId="{356B4392-436F-4A48-A2E3-389E3B80FECA}">
      <dgm:prSet phldrT="[Text]"/>
      <dgm:spPr>
        <a:xfrm>
          <a:off x="1929371" y="1883292"/>
          <a:ext cx="4639591" cy="818355"/>
        </a:xfrm>
        <a:prstGeom prst="roundRect">
          <a:avLst>
            <a:gd name="adj" fmla="val 16670"/>
          </a:avLst>
        </a:prstGeom>
        <a:solidFill>
          <a:srgbClr val="ED7D31">
            <a:hueOff val="1274321"/>
            <a:satOff val="-4704"/>
            <a:lumOff val="-4837"/>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vi-VN" b="1" dirty="0">
              <a:solidFill>
                <a:sysClr val="window" lastClr="FFFFFF"/>
              </a:solidFill>
              <a:latin typeface="Times New Roman" panose="02020603050405020304" pitchFamily="18" charset="0"/>
              <a:ea typeface="+mn-ea"/>
              <a:cs typeface="+mn-cs"/>
            </a:rPr>
            <a:t>Âm thanh</a:t>
          </a:r>
        </a:p>
      </dgm:t>
    </dgm:pt>
    <dgm:pt modelId="{9A519032-3C9C-4EC8-99BB-AA92BA3C263C}" type="parTrans" cxnId="{FBDE8089-895A-4795-A411-AF2E23A2D0E4}">
      <dgm:prSet/>
      <dgm:spPr/>
      <dgm:t>
        <a:bodyPr/>
        <a:lstStyle/>
        <a:p>
          <a:endParaRPr lang="vi-VN"/>
        </a:p>
      </dgm:t>
    </dgm:pt>
    <dgm:pt modelId="{13D5A645-5176-4898-826D-67E48304096B}" type="sibTrans" cxnId="{FBDE8089-895A-4795-A411-AF2E23A2D0E4}">
      <dgm:prSet/>
      <dgm:spPr/>
      <dgm:t>
        <a:bodyPr/>
        <a:lstStyle/>
        <a:p>
          <a:endParaRPr lang="vi-VN"/>
        </a:p>
      </dgm:t>
    </dgm:pt>
    <dgm:pt modelId="{76FB3378-88E0-42E8-8AC2-6B2C4A5901BD}">
      <dgm:prSet/>
      <dgm:spPr>
        <a:xfrm>
          <a:off x="1929371" y="2799851"/>
          <a:ext cx="4639591" cy="818355"/>
        </a:xfrm>
        <a:prstGeom prst="roundRect">
          <a:avLst>
            <a:gd name="adj" fmla="val 16670"/>
          </a:avLst>
        </a:prstGeom>
        <a:solidFill>
          <a:srgbClr val="ED7D31">
            <a:hueOff val="2548641"/>
            <a:satOff val="-9409"/>
            <a:lumOff val="-967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vi-VN" b="1" dirty="0">
              <a:solidFill>
                <a:sysClr val="window" lastClr="FFFFFF"/>
              </a:solidFill>
              <a:latin typeface="Times New Roman" panose="02020603050405020304" pitchFamily="18" charset="0"/>
              <a:ea typeface="+mn-ea"/>
              <a:cs typeface="+mn-cs"/>
            </a:rPr>
            <a:t>Ánh sáng</a:t>
          </a:r>
        </a:p>
      </dgm:t>
    </dgm:pt>
    <dgm:pt modelId="{7807B385-6FFE-4203-BA94-B17994C3D995}" type="parTrans" cxnId="{82E0DB4B-0DEF-4236-B64C-69058DB73B9F}">
      <dgm:prSet/>
      <dgm:spPr/>
      <dgm:t>
        <a:bodyPr/>
        <a:lstStyle/>
        <a:p>
          <a:endParaRPr lang="vi-VN"/>
        </a:p>
      </dgm:t>
    </dgm:pt>
    <dgm:pt modelId="{95360BF4-BD1D-4214-AD2F-714CE70CEBD9}" type="sibTrans" cxnId="{82E0DB4B-0DEF-4236-B64C-69058DB73B9F}">
      <dgm:prSet/>
      <dgm:spPr/>
      <dgm:t>
        <a:bodyPr/>
        <a:lstStyle/>
        <a:p>
          <a:endParaRPr lang="vi-VN"/>
        </a:p>
      </dgm:t>
    </dgm:pt>
    <dgm:pt modelId="{0812F910-7B14-456D-993E-2ACE69A284BB}">
      <dgm:prSet/>
      <dgm:spPr>
        <a:xfrm>
          <a:off x="1929371" y="3716409"/>
          <a:ext cx="4639591" cy="818355"/>
        </a:xfrm>
        <a:prstGeom prst="roundRect">
          <a:avLst>
            <a:gd name="adj" fmla="val 16670"/>
          </a:avLst>
        </a:prstGeom>
        <a:solidFill>
          <a:srgbClr val="ED7D31">
            <a:hueOff val="3822962"/>
            <a:satOff val="-14113"/>
            <a:lumOff val="-1451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vi-VN" b="1" dirty="0">
              <a:solidFill>
                <a:sysClr val="window" lastClr="FFFFFF"/>
              </a:solidFill>
              <a:latin typeface="Times New Roman" panose="02020603050405020304" pitchFamily="18" charset="0"/>
              <a:ea typeface="+mn-ea"/>
              <a:cs typeface="+mn-cs"/>
            </a:rPr>
            <a:t>Tính chất từ của các chất</a:t>
          </a:r>
        </a:p>
      </dgm:t>
    </dgm:pt>
    <dgm:pt modelId="{142168EF-88F9-4B9A-B661-5C430D080F42}" type="parTrans" cxnId="{B2C2DE7F-C63A-4FE5-854D-E015270505DD}">
      <dgm:prSet/>
      <dgm:spPr/>
      <dgm:t>
        <a:bodyPr/>
        <a:lstStyle/>
        <a:p>
          <a:endParaRPr lang="vi-VN"/>
        </a:p>
      </dgm:t>
    </dgm:pt>
    <dgm:pt modelId="{02F3B5A6-9C8D-4432-9EF0-7723E31925C9}" type="sibTrans" cxnId="{B2C2DE7F-C63A-4FE5-854D-E015270505DD}">
      <dgm:prSet/>
      <dgm:spPr/>
      <dgm:t>
        <a:bodyPr/>
        <a:lstStyle/>
        <a:p>
          <a:endParaRPr lang="vi-VN"/>
        </a:p>
      </dgm:t>
    </dgm:pt>
    <dgm:pt modelId="{A8971338-B8DE-43E0-AAC4-163317DEFCDF}" type="pres">
      <dgm:prSet presAssocID="{DE7FF511-2DE1-4B8E-A824-ECEB2B4A2927}" presName="layout" presStyleCnt="0">
        <dgm:presLayoutVars>
          <dgm:chMax/>
          <dgm:chPref/>
          <dgm:dir/>
          <dgm:animOne val="branch"/>
          <dgm:animLvl val="lvl"/>
          <dgm:resizeHandles/>
        </dgm:presLayoutVars>
      </dgm:prSet>
      <dgm:spPr/>
      <dgm:t>
        <a:bodyPr/>
        <a:lstStyle/>
        <a:p>
          <a:endParaRPr lang="en-US"/>
        </a:p>
      </dgm:t>
    </dgm:pt>
    <dgm:pt modelId="{F33B0BA4-8B0C-4E0F-9D83-5BAC31F1655B}" type="pres">
      <dgm:prSet presAssocID="{F5F74F8F-D4E7-422D-904D-68205EAC6266}" presName="root" presStyleCnt="0">
        <dgm:presLayoutVars>
          <dgm:chMax/>
          <dgm:chPref val="4"/>
        </dgm:presLayoutVars>
      </dgm:prSet>
      <dgm:spPr/>
    </dgm:pt>
    <dgm:pt modelId="{8F8CC9D5-69A4-468E-9FD2-30AD73D2DC2B}" type="pres">
      <dgm:prSet presAssocID="{F5F74F8F-D4E7-422D-904D-68205EAC6266}" presName="rootComposite" presStyleCnt="0">
        <dgm:presLayoutVars/>
      </dgm:prSet>
      <dgm:spPr/>
    </dgm:pt>
    <dgm:pt modelId="{D566D15A-4207-4BFF-9888-C72DCD0D2564}" type="pres">
      <dgm:prSet presAssocID="{F5F74F8F-D4E7-422D-904D-68205EAC6266}" presName="rootText" presStyleLbl="node0" presStyleIdx="0" presStyleCnt="1">
        <dgm:presLayoutVars>
          <dgm:chMax/>
          <dgm:chPref val="4"/>
        </dgm:presLayoutVars>
      </dgm:prSet>
      <dgm:spPr/>
      <dgm:t>
        <a:bodyPr/>
        <a:lstStyle/>
        <a:p>
          <a:endParaRPr lang="en-US"/>
        </a:p>
      </dgm:t>
    </dgm:pt>
    <dgm:pt modelId="{ACA668AB-2114-44BC-A632-0683980F21CD}" type="pres">
      <dgm:prSet presAssocID="{F5F74F8F-D4E7-422D-904D-68205EAC6266}" presName="childShape" presStyleCnt="0">
        <dgm:presLayoutVars>
          <dgm:chMax val="0"/>
          <dgm:chPref val="0"/>
        </dgm:presLayoutVars>
      </dgm:prSet>
      <dgm:spPr/>
    </dgm:pt>
    <dgm:pt modelId="{5E700B31-2009-4469-ADC7-AB3E36EEA490}" type="pres">
      <dgm:prSet presAssocID="{01932C1A-7EBC-4EA1-A150-85F929E8F61D}" presName="childComposite" presStyleCnt="0">
        <dgm:presLayoutVars>
          <dgm:chMax val="0"/>
          <dgm:chPref val="0"/>
        </dgm:presLayoutVars>
      </dgm:prSet>
      <dgm:spPr/>
    </dgm:pt>
    <dgm:pt modelId="{FB82D382-FE03-4E08-9786-95480FDB2C7F}" type="pres">
      <dgm:prSet presAssocID="{01932C1A-7EBC-4EA1-A150-85F929E8F61D}" presName="Image" presStyleLbl="node1" presStyleIdx="0" presStyleCnt="4"/>
      <dgm:spPr>
        <a:xfrm>
          <a:off x="1061914" y="966734"/>
          <a:ext cx="818355" cy="81835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extLst>
        <a:ext uri="{E40237B7-FDA0-4F09-8148-C483321AD2D9}">
          <dgm14:cNvPr xmlns:dgm14="http://schemas.microsoft.com/office/drawing/2010/diagram" id="0" name="" descr="Badge 1 with solid fill"/>
        </a:ext>
      </dgm:extLst>
    </dgm:pt>
    <dgm:pt modelId="{7733440F-B689-4D6C-B2E9-32B5905770C8}" type="pres">
      <dgm:prSet presAssocID="{01932C1A-7EBC-4EA1-A150-85F929E8F61D}" presName="childText" presStyleLbl="lnNode1" presStyleIdx="0" presStyleCnt="4">
        <dgm:presLayoutVars>
          <dgm:chMax val="0"/>
          <dgm:chPref val="0"/>
          <dgm:bulletEnabled val="1"/>
        </dgm:presLayoutVars>
      </dgm:prSet>
      <dgm:spPr/>
      <dgm:t>
        <a:bodyPr/>
        <a:lstStyle/>
        <a:p>
          <a:endParaRPr lang="en-US"/>
        </a:p>
      </dgm:t>
    </dgm:pt>
    <dgm:pt modelId="{F3BD77BB-A160-4DF6-BED2-0FA3F9BDDBD2}" type="pres">
      <dgm:prSet presAssocID="{356B4392-436F-4A48-A2E3-389E3B80FECA}" presName="childComposite" presStyleCnt="0">
        <dgm:presLayoutVars>
          <dgm:chMax val="0"/>
          <dgm:chPref val="0"/>
        </dgm:presLayoutVars>
      </dgm:prSet>
      <dgm:spPr/>
    </dgm:pt>
    <dgm:pt modelId="{C6DB3FCE-50A9-4927-9C96-19D261F7C5CF}" type="pres">
      <dgm:prSet presAssocID="{356B4392-436F-4A48-A2E3-389E3B80FECA}" presName="Image" presStyleLbl="node1" presStyleIdx="1" presStyleCnt="4" custLinFactNeighborY="4932"/>
      <dgm:spPr>
        <a:xfrm>
          <a:off x="1061914" y="1923654"/>
          <a:ext cx="818355" cy="818355"/>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extLst>
        <a:ext uri="{E40237B7-FDA0-4F09-8148-C483321AD2D9}">
          <dgm14:cNvPr xmlns:dgm14="http://schemas.microsoft.com/office/drawing/2010/diagram" id="0" name="" descr="Badge outline"/>
        </a:ext>
      </dgm:extLst>
    </dgm:pt>
    <dgm:pt modelId="{1DCFCED5-659F-48A2-9EBA-1869A36D83EF}" type="pres">
      <dgm:prSet presAssocID="{356B4392-436F-4A48-A2E3-389E3B80FECA}" presName="childText" presStyleLbl="lnNode1" presStyleIdx="1" presStyleCnt="4">
        <dgm:presLayoutVars>
          <dgm:chMax val="0"/>
          <dgm:chPref val="0"/>
          <dgm:bulletEnabled val="1"/>
        </dgm:presLayoutVars>
      </dgm:prSet>
      <dgm:spPr/>
      <dgm:t>
        <a:bodyPr/>
        <a:lstStyle/>
        <a:p>
          <a:endParaRPr lang="en-US"/>
        </a:p>
      </dgm:t>
    </dgm:pt>
    <dgm:pt modelId="{C3D1C615-F89B-48EB-8E7F-125336B9948E}" type="pres">
      <dgm:prSet presAssocID="{76FB3378-88E0-42E8-8AC2-6B2C4A5901BD}" presName="childComposite" presStyleCnt="0">
        <dgm:presLayoutVars>
          <dgm:chMax val="0"/>
          <dgm:chPref val="0"/>
        </dgm:presLayoutVars>
      </dgm:prSet>
      <dgm:spPr/>
    </dgm:pt>
    <dgm:pt modelId="{C09151BE-A411-4359-91C6-123B6AB03C29}" type="pres">
      <dgm:prSet presAssocID="{76FB3378-88E0-42E8-8AC2-6B2C4A5901BD}" presName="Image" presStyleLbl="node1" presStyleIdx="2" presStyleCnt="4"/>
      <dgm:spPr>
        <a:xfrm>
          <a:off x="1061914" y="2799851"/>
          <a:ext cx="818355" cy="818355"/>
        </a:xfrm>
        <a:prstGeom prst="roundRect">
          <a:avLst>
            <a:gd name="adj" fmla="val 16670"/>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extLst>
        <a:ext uri="{E40237B7-FDA0-4F09-8148-C483321AD2D9}">
          <dgm14:cNvPr xmlns:dgm14="http://schemas.microsoft.com/office/drawing/2010/diagram" id="0" name="" descr="Badge 3 outline"/>
        </a:ext>
      </dgm:extLst>
    </dgm:pt>
    <dgm:pt modelId="{7BDA1FE3-3172-458E-A6EA-FDCB994AE094}" type="pres">
      <dgm:prSet presAssocID="{76FB3378-88E0-42E8-8AC2-6B2C4A5901BD}" presName="childText" presStyleLbl="lnNode1" presStyleIdx="2" presStyleCnt="4">
        <dgm:presLayoutVars>
          <dgm:chMax val="0"/>
          <dgm:chPref val="0"/>
          <dgm:bulletEnabled val="1"/>
        </dgm:presLayoutVars>
      </dgm:prSet>
      <dgm:spPr/>
      <dgm:t>
        <a:bodyPr/>
        <a:lstStyle/>
        <a:p>
          <a:endParaRPr lang="en-US"/>
        </a:p>
      </dgm:t>
    </dgm:pt>
    <dgm:pt modelId="{DDE2F994-9238-4DB8-AD42-D00DDDBBAABB}" type="pres">
      <dgm:prSet presAssocID="{0812F910-7B14-456D-993E-2ACE69A284BB}" presName="childComposite" presStyleCnt="0">
        <dgm:presLayoutVars>
          <dgm:chMax val="0"/>
          <dgm:chPref val="0"/>
        </dgm:presLayoutVars>
      </dgm:prSet>
      <dgm:spPr/>
    </dgm:pt>
    <dgm:pt modelId="{6F95C39C-3728-4FB5-8424-D87666C99A70}" type="pres">
      <dgm:prSet presAssocID="{0812F910-7B14-456D-993E-2ACE69A284BB}" presName="Image" presStyleLbl="node1" presStyleIdx="3" presStyleCnt="4"/>
      <dgm:spPr>
        <a:xfrm>
          <a:off x="1061914" y="3716409"/>
          <a:ext cx="818355" cy="818355"/>
        </a:xfrm>
        <a:prstGeom prst="roundRect">
          <a:avLst>
            <a:gd name="adj" fmla="val 16670"/>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extLst>
        <a:ext uri="{E40237B7-FDA0-4F09-8148-C483321AD2D9}">
          <dgm14:cNvPr xmlns:dgm14="http://schemas.microsoft.com/office/drawing/2010/diagram" id="0" name="" descr="Badge 4 with solid fill"/>
        </a:ext>
      </dgm:extLst>
    </dgm:pt>
    <dgm:pt modelId="{410D4910-E424-4B0C-BF12-037FA61B290B}" type="pres">
      <dgm:prSet presAssocID="{0812F910-7B14-456D-993E-2ACE69A284BB}" presName="childText" presStyleLbl="lnNode1" presStyleIdx="3" presStyleCnt="4">
        <dgm:presLayoutVars>
          <dgm:chMax val="0"/>
          <dgm:chPref val="0"/>
          <dgm:bulletEnabled val="1"/>
        </dgm:presLayoutVars>
      </dgm:prSet>
      <dgm:spPr/>
      <dgm:t>
        <a:bodyPr/>
        <a:lstStyle/>
        <a:p>
          <a:endParaRPr lang="en-US"/>
        </a:p>
      </dgm:t>
    </dgm:pt>
  </dgm:ptLst>
  <dgm:cxnLst>
    <dgm:cxn modelId="{70ED6FDF-8C4E-434E-A208-543A106896CF}" type="presOf" srcId="{0812F910-7B14-456D-993E-2ACE69A284BB}" destId="{410D4910-E424-4B0C-BF12-037FA61B290B}" srcOrd="0" destOrd="0" presId="urn:microsoft.com/office/officeart/2008/layout/PictureAccentList"/>
    <dgm:cxn modelId="{82E0DB4B-0DEF-4236-B64C-69058DB73B9F}" srcId="{F5F74F8F-D4E7-422D-904D-68205EAC6266}" destId="{76FB3378-88E0-42E8-8AC2-6B2C4A5901BD}" srcOrd="2" destOrd="0" parTransId="{7807B385-6FFE-4203-BA94-B17994C3D995}" sibTransId="{95360BF4-BD1D-4214-AD2F-714CE70CEBD9}"/>
    <dgm:cxn modelId="{8D6AB311-2DA1-4C2A-B768-460CD14FDD53}" type="presOf" srcId="{356B4392-436F-4A48-A2E3-389E3B80FECA}" destId="{1DCFCED5-659F-48A2-9EBA-1869A36D83EF}" srcOrd="0" destOrd="0" presId="urn:microsoft.com/office/officeart/2008/layout/PictureAccentList"/>
    <dgm:cxn modelId="{ACE5F495-BADA-4ACE-9401-6A7D519686D3}" type="presOf" srcId="{DE7FF511-2DE1-4B8E-A824-ECEB2B4A2927}" destId="{A8971338-B8DE-43E0-AAC4-163317DEFCDF}" srcOrd="0" destOrd="0" presId="urn:microsoft.com/office/officeart/2008/layout/PictureAccentList"/>
    <dgm:cxn modelId="{2604332C-2929-4707-90CA-76403CA9A003}" srcId="{DE7FF511-2DE1-4B8E-A824-ECEB2B4A2927}" destId="{F5F74F8F-D4E7-422D-904D-68205EAC6266}" srcOrd="0" destOrd="0" parTransId="{C01035F1-A17B-47C1-8D1E-7BC0342BCC38}" sibTransId="{44E8E1D1-791F-4C68-A6D8-96A4E5840332}"/>
    <dgm:cxn modelId="{32FC2C26-F020-45A0-AA0C-22ED2B19C01E}" srcId="{F5F74F8F-D4E7-422D-904D-68205EAC6266}" destId="{01932C1A-7EBC-4EA1-A150-85F929E8F61D}" srcOrd="0" destOrd="0" parTransId="{3EAA9F2B-C16B-4DC6-A4E8-61DDA4FDD580}" sibTransId="{768A5A98-E556-4CBA-827F-C33D8B24EBED}"/>
    <dgm:cxn modelId="{FBDE8089-895A-4795-A411-AF2E23A2D0E4}" srcId="{F5F74F8F-D4E7-422D-904D-68205EAC6266}" destId="{356B4392-436F-4A48-A2E3-389E3B80FECA}" srcOrd="1" destOrd="0" parTransId="{9A519032-3C9C-4EC8-99BB-AA92BA3C263C}" sibTransId="{13D5A645-5176-4898-826D-67E48304096B}"/>
    <dgm:cxn modelId="{A4B4CCDA-3209-45B2-9DA2-EBD03F1EB4A7}" type="presOf" srcId="{F5F74F8F-D4E7-422D-904D-68205EAC6266}" destId="{D566D15A-4207-4BFF-9888-C72DCD0D2564}" srcOrd="0" destOrd="0" presId="urn:microsoft.com/office/officeart/2008/layout/PictureAccentList"/>
    <dgm:cxn modelId="{AAD28D3B-7714-4D86-95D1-62F9C5974BD0}" type="presOf" srcId="{76FB3378-88E0-42E8-8AC2-6B2C4A5901BD}" destId="{7BDA1FE3-3172-458E-A6EA-FDCB994AE094}" srcOrd="0" destOrd="0" presId="urn:microsoft.com/office/officeart/2008/layout/PictureAccentList"/>
    <dgm:cxn modelId="{D6DB53FB-D697-42E4-8A29-0D3AD751882D}" type="presOf" srcId="{01932C1A-7EBC-4EA1-A150-85F929E8F61D}" destId="{7733440F-B689-4D6C-B2E9-32B5905770C8}" srcOrd="0" destOrd="0" presId="urn:microsoft.com/office/officeart/2008/layout/PictureAccentList"/>
    <dgm:cxn modelId="{B2C2DE7F-C63A-4FE5-854D-E015270505DD}" srcId="{F5F74F8F-D4E7-422D-904D-68205EAC6266}" destId="{0812F910-7B14-456D-993E-2ACE69A284BB}" srcOrd="3" destOrd="0" parTransId="{142168EF-88F9-4B9A-B661-5C430D080F42}" sibTransId="{02F3B5A6-9C8D-4432-9EF0-7723E31925C9}"/>
    <dgm:cxn modelId="{503D1B58-F4E0-470A-B7F9-2D9FEC7DB018}" type="presParOf" srcId="{A8971338-B8DE-43E0-AAC4-163317DEFCDF}" destId="{F33B0BA4-8B0C-4E0F-9D83-5BAC31F1655B}" srcOrd="0" destOrd="0" presId="urn:microsoft.com/office/officeart/2008/layout/PictureAccentList"/>
    <dgm:cxn modelId="{F8B02B63-AD90-4405-9334-3183D9AC8265}" type="presParOf" srcId="{F33B0BA4-8B0C-4E0F-9D83-5BAC31F1655B}" destId="{8F8CC9D5-69A4-468E-9FD2-30AD73D2DC2B}" srcOrd="0" destOrd="0" presId="urn:microsoft.com/office/officeart/2008/layout/PictureAccentList"/>
    <dgm:cxn modelId="{35A8E9DC-68BB-4D68-BFE2-C0FDEB952A1D}" type="presParOf" srcId="{8F8CC9D5-69A4-468E-9FD2-30AD73D2DC2B}" destId="{D566D15A-4207-4BFF-9888-C72DCD0D2564}" srcOrd="0" destOrd="0" presId="urn:microsoft.com/office/officeart/2008/layout/PictureAccentList"/>
    <dgm:cxn modelId="{4929D209-F574-4D84-870B-F6215C1AB115}" type="presParOf" srcId="{F33B0BA4-8B0C-4E0F-9D83-5BAC31F1655B}" destId="{ACA668AB-2114-44BC-A632-0683980F21CD}" srcOrd="1" destOrd="0" presId="urn:microsoft.com/office/officeart/2008/layout/PictureAccentList"/>
    <dgm:cxn modelId="{C560330E-1FA0-4130-AB3D-660CE0290478}" type="presParOf" srcId="{ACA668AB-2114-44BC-A632-0683980F21CD}" destId="{5E700B31-2009-4469-ADC7-AB3E36EEA490}" srcOrd="0" destOrd="0" presId="urn:microsoft.com/office/officeart/2008/layout/PictureAccentList"/>
    <dgm:cxn modelId="{75E2F651-732D-4B59-9087-7414AB84EAF0}" type="presParOf" srcId="{5E700B31-2009-4469-ADC7-AB3E36EEA490}" destId="{FB82D382-FE03-4E08-9786-95480FDB2C7F}" srcOrd="0" destOrd="0" presId="urn:microsoft.com/office/officeart/2008/layout/PictureAccentList"/>
    <dgm:cxn modelId="{165D8269-63E3-4C2B-9B1B-B94AB2D797B2}" type="presParOf" srcId="{5E700B31-2009-4469-ADC7-AB3E36EEA490}" destId="{7733440F-B689-4D6C-B2E9-32B5905770C8}" srcOrd="1" destOrd="0" presId="urn:microsoft.com/office/officeart/2008/layout/PictureAccentList"/>
    <dgm:cxn modelId="{F4944BCB-F592-42C4-81A8-B2D118EB415C}" type="presParOf" srcId="{ACA668AB-2114-44BC-A632-0683980F21CD}" destId="{F3BD77BB-A160-4DF6-BED2-0FA3F9BDDBD2}" srcOrd="1" destOrd="0" presId="urn:microsoft.com/office/officeart/2008/layout/PictureAccentList"/>
    <dgm:cxn modelId="{E865465B-D9F6-4296-B0E3-4FF51BD44DEC}" type="presParOf" srcId="{F3BD77BB-A160-4DF6-BED2-0FA3F9BDDBD2}" destId="{C6DB3FCE-50A9-4927-9C96-19D261F7C5CF}" srcOrd="0" destOrd="0" presId="urn:microsoft.com/office/officeart/2008/layout/PictureAccentList"/>
    <dgm:cxn modelId="{923045C0-6045-4FCD-B41D-01A5689E890E}" type="presParOf" srcId="{F3BD77BB-A160-4DF6-BED2-0FA3F9BDDBD2}" destId="{1DCFCED5-659F-48A2-9EBA-1869A36D83EF}" srcOrd="1" destOrd="0" presId="urn:microsoft.com/office/officeart/2008/layout/PictureAccentList"/>
    <dgm:cxn modelId="{0B379714-B9CD-42C3-901D-F9060309306D}" type="presParOf" srcId="{ACA668AB-2114-44BC-A632-0683980F21CD}" destId="{C3D1C615-F89B-48EB-8E7F-125336B9948E}" srcOrd="2" destOrd="0" presId="urn:microsoft.com/office/officeart/2008/layout/PictureAccentList"/>
    <dgm:cxn modelId="{5FE5ACFA-11ED-4538-AF28-BD791DB40988}" type="presParOf" srcId="{C3D1C615-F89B-48EB-8E7F-125336B9948E}" destId="{C09151BE-A411-4359-91C6-123B6AB03C29}" srcOrd="0" destOrd="0" presId="urn:microsoft.com/office/officeart/2008/layout/PictureAccentList"/>
    <dgm:cxn modelId="{9E1E52E5-58A8-460D-809E-FE4E148DFD1D}" type="presParOf" srcId="{C3D1C615-F89B-48EB-8E7F-125336B9948E}" destId="{7BDA1FE3-3172-458E-A6EA-FDCB994AE094}" srcOrd="1" destOrd="0" presId="urn:microsoft.com/office/officeart/2008/layout/PictureAccentList"/>
    <dgm:cxn modelId="{A92DDD2A-B566-43A8-9111-954EC90EC115}" type="presParOf" srcId="{ACA668AB-2114-44BC-A632-0683980F21CD}" destId="{DDE2F994-9238-4DB8-AD42-D00DDDBBAABB}" srcOrd="3" destOrd="0" presId="urn:microsoft.com/office/officeart/2008/layout/PictureAccentList"/>
    <dgm:cxn modelId="{CA753F53-78C4-47CD-8AA8-CBE17660D40C}" type="presParOf" srcId="{DDE2F994-9238-4DB8-AD42-D00DDDBBAABB}" destId="{6F95C39C-3728-4FB5-8424-D87666C99A70}" srcOrd="0" destOrd="0" presId="urn:microsoft.com/office/officeart/2008/layout/PictureAccentList"/>
    <dgm:cxn modelId="{14A108F3-DDEA-4748-BB05-DEA7844499A9}" type="presParOf" srcId="{DDE2F994-9238-4DB8-AD42-D00DDDBBAABB}" destId="{410D4910-E424-4B0C-BF12-037FA61B290B}"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6D15A-4207-4BFF-9888-C72DCD0D2564}">
      <dsp:nvSpPr>
        <dsp:cNvPr id="0" name=""/>
        <dsp:cNvSpPr/>
      </dsp:nvSpPr>
      <dsp:spPr>
        <a:xfrm>
          <a:off x="977082" y="1045"/>
          <a:ext cx="5067112" cy="796479"/>
        </a:xfrm>
        <a:prstGeom prst="roundRect">
          <a:avLst>
            <a:gd name="adj" fmla="val 10000"/>
          </a:avLst>
        </a:prstGeom>
        <a:solidFill>
          <a:srgbClr val="6FB42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vi-VN" sz="2600" b="1" kern="1200" dirty="0">
              <a:solidFill>
                <a:sysClr val="window" lastClr="FFFFFF"/>
              </a:solidFill>
              <a:latin typeface="Times New Roman" panose="02020603050405020304" pitchFamily="18" charset="0"/>
              <a:ea typeface="+mn-ea"/>
              <a:cs typeface="+mn-cs"/>
            </a:rPr>
            <a:t>PHẦN 2: Năng lượng và sự biến đổi</a:t>
          </a:r>
        </a:p>
      </dsp:txBody>
      <dsp:txXfrm>
        <a:off x="1000410" y="24373"/>
        <a:ext cx="5020456" cy="749823"/>
      </dsp:txXfrm>
    </dsp:sp>
    <dsp:sp modelId="{FB82D382-FE03-4E08-9786-95480FDB2C7F}">
      <dsp:nvSpPr>
        <dsp:cNvPr id="0" name=""/>
        <dsp:cNvSpPr/>
      </dsp:nvSpPr>
      <dsp:spPr>
        <a:xfrm>
          <a:off x="977082" y="940891"/>
          <a:ext cx="796479" cy="796479"/>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3440F-B689-4D6C-B2E9-32B5905770C8}">
      <dsp:nvSpPr>
        <dsp:cNvPr id="0" name=""/>
        <dsp:cNvSpPr/>
      </dsp:nvSpPr>
      <dsp:spPr>
        <a:xfrm>
          <a:off x="1821350" y="940891"/>
          <a:ext cx="4222844" cy="796479"/>
        </a:xfrm>
        <a:prstGeom prst="roundRect">
          <a:avLst>
            <a:gd name="adj" fmla="val 166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vi-VN" sz="2600" b="1" kern="1200" dirty="0">
              <a:solidFill>
                <a:sysClr val="window" lastClr="FFFFFF"/>
              </a:solidFill>
              <a:latin typeface="Times New Roman" panose="02020603050405020304" pitchFamily="18" charset="0"/>
              <a:ea typeface="+mn-ea"/>
              <a:cs typeface="+mn-cs"/>
            </a:rPr>
            <a:t>Tốc độ</a:t>
          </a:r>
        </a:p>
      </dsp:txBody>
      <dsp:txXfrm>
        <a:off x="1860238" y="979779"/>
        <a:ext cx="4145068" cy="718703"/>
      </dsp:txXfrm>
    </dsp:sp>
    <dsp:sp modelId="{C6DB3FCE-50A9-4927-9C96-19D261F7C5CF}">
      <dsp:nvSpPr>
        <dsp:cNvPr id="0" name=""/>
        <dsp:cNvSpPr/>
      </dsp:nvSpPr>
      <dsp:spPr>
        <a:xfrm>
          <a:off x="977082" y="1872230"/>
          <a:ext cx="796479" cy="796479"/>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FCED5-659F-48A2-9EBA-1869A36D83EF}">
      <dsp:nvSpPr>
        <dsp:cNvPr id="0" name=""/>
        <dsp:cNvSpPr/>
      </dsp:nvSpPr>
      <dsp:spPr>
        <a:xfrm>
          <a:off x="1821350" y="1832948"/>
          <a:ext cx="4222844" cy="796479"/>
        </a:xfrm>
        <a:prstGeom prst="roundRect">
          <a:avLst>
            <a:gd name="adj" fmla="val 16670"/>
          </a:avLst>
        </a:prstGeom>
        <a:solidFill>
          <a:srgbClr val="ED7D31">
            <a:hueOff val="1274321"/>
            <a:satOff val="-4704"/>
            <a:lumOff val="-483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vi-VN" sz="2600" b="1" kern="1200" dirty="0">
              <a:solidFill>
                <a:sysClr val="window" lastClr="FFFFFF"/>
              </a:solidFill>
              <a:latin typeface="Times New Roman" panose="02020603050405020304" pitchFamily="18" charset="0"/>
              <a:ea typeface="+mn-ea"/>
              <a:cs typeface="+mn-cs"/>
            </a:rPr>
            <a:t>Âm thanh</a:t>
          </a:r>
        </a:p>
      </dsp:txBody>
      <dsp:txXfrm>
        <a:off x="1860238" y="1871836"/>
        <a:ext cx="4145068" cy="718703"/>
      </dsp:txXfrm>
    </dsp:sp>
    <dsp:sp modelId="{C09151BE-A411-4359-91C6-123B6AB03C29}">
      <dsp:nvSpPr>
        <dsp:cNvPr id="0" name=""/>
        <dsp:cNvSpPr/>
      </dsp:nvSpPr>
      <dsp:spPr>
        <a:xfrm>
          <a:off x="977082" y="2725005"/>
          <a:ext cx="796479" cy="796479"/>
        </a:xfrm>
        <a:prstGeom prst="roundRect">
          <a:avLst>
            <a:gd name="adj" fmla="val 16670"/>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A1FE3-3172-458E-A6EA-FDCB994AE094}">
      <dsp:nvSpPr>
        <dsp:cNvPr id="0" name=""/>
        <dsp:cNvSpPr/>
      </dsp:nvSpPr>
      <dsp:spPr>
        <a:xfrm>
          <a:off x="1821350" y="2725005"/>
          <a:ext cx="4222844" cy="796479"/>
        </a:xfrm>
        <a:prstGeom prst="roundRect">
          <a:avLst>
            <a:gd name="adj" fmla="val 16670"/>
          </a:avLst>
        </a:prstGeom>
        <a:solidFill>
          <a:srgbClr val="ED7D31">
            <a:hueOff val="2548641"/>
            <a:satOff val="-9409"/>
            <a:lumOff val="-967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vi-VN" sz="2600" b="1" kern="1200" dirty="0">
              <a:solidFill>
                <a:sysClr val="window" lastClr="FFFFFF"/>
              </a:solidFill>
              <a:latin typeface="Times New Roman" panose="02020603050405020304" pitchFamily="18" charset="0"/>
              <a:ea typeface="+mn-ea"/>
              <a:cs typeface="+mn-cs"/>
            </a:rPr>
            <a:t>Ánh sáng</a:t>
          </a:r>
        </a:p>
      </dsp:txBody>
      <dsp:txXfrm>
        <a:off x="1860238" y="2763893"/>
        <a:ext cx="4145068" cy="718703"/>
      </dsp:txXfrm>
    </dsp:sp>
    <dsp:sp modelId="{6F95C39C-3728-4FB5-8424-D87666C99A70}">
      <dsp:nvSpPr>
        <dsp:cNvPr id="0" name=""/>
        <dsp:cNvSpPr/>
      </dsp:nvSpPr>
      <dsp:spPr>
        <a:xfrm>
          <a:off x="977082" y="3617062"/>
          <a:ext cx="796479" cy="796479"/>
        </a:xfrm>
        <a:prstGeom prst="roundRect">
          <a:avLst>
            <a:gd name="adj" fmla="val 16670"/>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D4910-E424-4B0C-BF12-037FA61B290B}">
      <dsp:nvSpPr>
        <dsp:cNvPr id="0" name=""/>
        <dsp:cNvSpPr/>
      </dsp:nvSpPr>
      <dsp:spPr>
        <a:xfrm>
          <a:off x="1821350" y="3617062"/>
          <a:ext cx="4222844" cy="796479"/>
        </a:xfrm>
        <a:prstGeom prst="roundRect">
          <a:avLst>
            <a:gd name="adj" fmla="val 16670"/>
          </a:avLst>
        </a:prstGeom>
        <a:solidFill>
          <a:srgbClr val="ED7D31">
            <a:hueOff val="3822962"/>
            <a:satOff val="-14113"/>
            <a:lumOff val="-1451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vi-VN" sz="2600" b="1" kern="1200" dirty="0">
              <a:solidFill>
                <a:sysClr val="window" lastClr="FFFFFF"/>
              </a:solidFill>
              <a:latin typeface="Times New Roman" panose="02020603050405020304" pitchFamily="18" charset="0"/>
              <a:ea typeface="+mn-ea"/>
              <a:cs typeface="+mn-cs"/>
            </a:rPr>
            <a:t>Tính chất từ của các chất</a:t>
          </a:r>
        </a:p>
      </dsp:txBody>
      <dsp:txXfrm>
        <a:off x="1860238" y="3655950"/>
        <a:ext cx="4145068" cy="71870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3268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18361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25"/>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375848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3447679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3"/>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25">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92566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128157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8" y="1333829"/>
            <a:ext cx="3655181" cy="617934"/>
          </a:xfrm>
        </p:spPr>
        <p:txBody>
          <a:bodyPr anchor="ctr" anchorCtr="0"/>
          <a:lstStyle>
            <a:lvl1pPr marL="0" indent="0">
              <a:buNone/>
              <a:defRPr sz="2100"/>
            </a:lvl1pPr>
            <a:lvl2pPr marL="342848" indent="0">
              <a:buNone/>
              <a:defRPr sz="1800"/>
            </a:lvl2pPr>
            <a:lvl3pPr marL="685698" indent="0">
              <a:buNone/>
              <a:defRPr sz="1500"/>
            </a:lvl3pPr>
            <a:lvl4pPr marL="1028547" indent="0">
              <a:buNone/>
              <a:defRPr sz="1425"/>
            </a:lvl4pPr>
            <a:lvl5pPr marL="1371396" indent="0">
              <a:buNone/>
              <a:defRPr sz="1425"/>
            </a:lvl5pPr>
            <a:lvl6pPr marL="1714247" indent="0">
              <a:buNone/>
              <a:defRPr sz="1425"/>
            </a:lvl6pPr>
            <a:lvl7pPr marL="2057093" indent="0">
              <a:buNone/>
              <a:defRPr sz="1425"/>
            </a:lvl7pPr>
            <a:lvl8pPr marL="2399940" indent="0">
              <a:buNone/>
              <a:defRPr sz="1425"/>
            </a:lvl8pPr>
            <a:lvl9pPr marL="2742788" indent="0">
              <a:buNone/>
              <a:defRPr sz="1425"/>
            </a:lvl9pPr>
          </a:lstStyle>
          <a:p>
            <a:pPr lvl="0"/>
            <a:r>
              <a:rPr lang="zh-CN" altLang="en-US"/>
              <a:t>单击此处编辑母版文本样式</a:t>
            </a:r>
          </a:p>
        </p:txBody>
      </p:sp>
      <p:sp>
        <p:nvSpPr>
          <p:cNvPr id="4" name="内容占位符 3"/>
          <p:cNvSpPr>
            <a:spLocks noGrp="1"/>
          </p:cNvSpPr>
          <p:nvPr>
            <p:ph sz="half" idx="2"/>
          </p:nvPr>
        </p:nvSpPr>
        <p:spPr>
          <a:xfrm>
            <a:off x="890088"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848" indent="0">
              <a:buNone/>
              <a:defRPr sz="1800"/>
            </a:lvl2pPr>
            <a:lvl3pPr marL="685698" indent="0">
              <a:buNone/>
              <a:defRPr sz="1500"/>
            </a:lvl3pPr>
            <a:lvl4pPr marL="1028547" indent="0">
              <a:buNone/>
              <a:defRPr sz="1425"/>
            </a:lvl4pPr>
            <a:lvl5pPr marL="1371396" indent="0">
              <a:buNone/>
              <a:defRPr sz="1425"/>
            </a:lvl5pPr>
            <a:lvl6pPr marL="1714247" indent="0">
              <a:buNone/>
              <a:defRPr sz="1425"/>
            </a:lvl6pPr>
            <a:lvl7pPr marL="2057093" indent="0">
              <a:buNone/>
              <a:defRPr sz="1425"/>
            </a:lvl7pPr>
            <a:lvl8pPr marL="2399940" indent="0">
              <a:buNone/>
              <a:defRPr sz="1425"/>
            </a:lvl8pPr>
            <a:lvl9pPr marL="2742788" indent="0">
              <a:buNone/>
              <a:defRPr sz="1425"/>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403555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4076661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952720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zh-CN" altLang="en-US"/>
          </a:p>
        </p:txBody>
      </p:sp>
      <p:sp>
        <p:nvSpPr>
          <p:cNvPr id="4" name="文本占位符 3"/>
          <p:cNvSpPr>
            <a:spLocks noGrp="1"/>
          </p:cNvSpPr>
          <p:nvPr>
            <p:ph type="body" sz="half" idx="2"/>
          </p:nvPr>
        </p:nvSpPr>
        <p:spPr>
          <a:xfrm>
            <a:off x="629841" y="1543052"/>
            <a:ext cx="3124012" cy="2858691"/>
          </a:xfrm>
        </p:spPr>
        <p:txBody>
          <a:bodyPr/>
          <a:lstStyle>
            <a:lvl1pPr marL="0" indent="0">
              <a:buNone/>
              <a:defRPr sz="1500"/>
            </a:lvl1pPr>
            <a:lvl2pPr marL="342848" indent="0">
              <a:buNone/>
              <a:defRPr sz="1425"/>
            </a:lvl2pPr>
            <a:lvl3pPr marL="685698" indent="0">
              <a:buNone/>
              <a:defRPr sz="1200"/>
            </a:lvl3pPr>
            <a:lvl4pPr marL="1028547" indent="0">
              <a:buNone/>
              <a:defRPr sz="1125"/>
            </a:lvl4pPr>
            <a:lvl5pPr marL="1371396" indent="0">
              <a:buNone/>
              <a:defRPr sz="1125"/>
            </a:lvl5pPr>
            <a:lvl6pPr marL="1714247" indent="0">
              <a:buNone/>
              <a:defRPr sz="1125"/>
            </a:lvl6pPr>
            <a:lvl7pPr marL="2057093" indent="0">
              <a:buNone/>
              <a:defRPr sz="1125"/>
            </a:lvl7pPr>
            <a:lvl8pPr marL="2399940" indent="0">
              <a:buNone/>
              <a:defRPr sz="1125"/>
            </a:lvl8pPr>
            <a:lvl9pPr marL="2742788" indent="0">
              <a:buNone/>
              <a:defRPr sz="11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24351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104479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50"/>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698"/>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3123606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11/8/2024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91428" tIns="45718" rIns="91428"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28" tIns="45718" rIns="91428"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7"/>
            <a:ext cx="2057400" cy="273844"/>
          </a:xfrm>
          <a:prstGeom prst="rect">
            <a:avLst/>
          </a:prstGeom>
        </p:spPr>
        <p:txBody>
          <a:bodyPr vert="horz" lIns="91428" tIns="45718" rIns="91428" bIns="45718" rtlCol="0" anchor="ctr"/>
          <a:lstStyle>
            <a:lvl1pPr algn="l">
              <a:defRPr sz="900">
                <a:solidFill>
                  <a:schemeClr val="tx1">
                    <a:tint val="75000"/>
                  </a:schemeClr>
                </a:solidFill>
              </a:defRPr>
            </a:lvl1pPr>
          </a:lstStyle>
          <a:p>
            <a:pPr defTabSz="685698"/>
            <a:fld id="{82F288E0-7875-42C4-84C8-98DBBD3BF4D2}" type="datetimeFigureOut">
              <a:rPr lang="zh-CN" altLang="en-US" smtClean="0">
                <a:solidFill>
                  <a:prstClr val="black">
                    <a:tint val="75000"/>
                  </a:prstClr>
                </a:solidFill>
              </a:rPr>
              <a:pPr defTabSz="685698"/>
              <a:t>2024/11/8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7"/>
            <a:ext cx="3086100" cy="273844"/>
          </a:xfrm>
          <a:prstGeom prst="rect">
            <a:avLst/>
          </a:prstGeom>
        </p:spPr>
        <p:txBody>
          <a:bodyPr vert="horz" lIns="91428" tIns="45718" rIns="91428" bIns="45718" rtlCol="0" anchor="ctr"/>
          <a:lstStyle>
            <a:lvl1pPr algn="ctr">
              <a:defRPr sz="900">
                <a:solidFill>
                  <a:schemeClr val="tx1">
                    <a:tint val="75000"/>
                  </a:schemeClr>
                </a:solidFill>
              </a:defRPr>
            </a:lvl1pPr>
          </a:lstStyle>
          <a:p>
            <a:pPr defTabSz="68569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7"/>
            <a:ext cx="2057400" cy="273844"/>
          </a:xfrm>
          <a:prstGeom prst="rect">
            <a:avLst/>
          </a:prstGeom>
        </p:spPr>
        <p:txBody>
          <a:bodyPr vert="horz" lIns="91428" tIns="45718" rIns="91428" bIns="45718" rtlCol="0" anchor="ctr"/>
          <a:lstStyle>
            <a:lvl1pPr algn="r">
              <a:defRPr sz="900">
                <a:solidFill>
                  <a:schemeClr val="tx1">
                    <a:tint val="75000"/>
                  </a:schemeClr>
                </a:solidFill>
              </a:defRPr>
            </a:lvl1pPr>
          </a:lstStyle>
          <a:p>
            <a:pPr defTabSz="685698"/>
            <a:fld id="{7D9BB5D0-35E4-459D-AEF3-FE4D7C45CC19}"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33968789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itchFamily="34" charset="0"/>
        <a:buChar char="•"/>
        <a:defRPr sz="1425" kern="1200">
          <a:solidFill>
            <a:schemeClr val="tx1"/>
          </a:solidFill>
          <a:latin typeface="+mn-lt"/>
          <a:ea typeface="+mn-ea"/>
          <a:cs typeface="+mn-cs"/>
        </a:defRPr>
      </a:lvl9pPr>
    </p:bodyStyle>
    <p:otherStyle>
      <a:defPPr>
        <a:defRPr lang="zh-CN"/>
      </a:defPPr>
      <a:lvl1pPr marL="0" algn="l" defTabSz="685698" rtl="0" eaLnBrk="1" latinLnBrk="0" hangingPunct="1">
        <a:defRPr sz="1425" kern="1200">
          <a:solidFill>
            <a:schemeClr val="tx1"/>
          </a:solidFill>
          <a:latin typeface="+mn-lt"/>
          <a:ea typeface="+mn-ea"/>
          <a:cs typeface="+mn-cs"/>
        </a:defRPr>
      </a:lvl1pPr>
      <a:lvl2pPr marL="342848" algn="l" defTabSz="685698" rtl="0" eaLnBrk="1" latinLnBrk="0" hangingPunct="1">
        <a:defRPr sz="1425" kern="1200">
          <a:solidFill>
            <a:schemeClr val="tx1"/>
          </a:solidFill>
          <a:latin typeface="+mn-lt"/>
          <a:ea typeface="+mn-ea"/>
          <a:cs typeface="+mn-cs"/>
        </a:defRPr>
      </a:lvl2pPr>
      <a:lvl3pPr marL="685698" algn="l" defTabSz="685698" rtl="0" eaLnBrk="1" latinLnBrk="0" hangingPunct="1">
        <a:defRPr sz="1425" kern="1200">
          <a:solidFill>
            <a:schemeClr val="tx1"/>
          </a:solidFill>
          <a:latin typeface="+mn-lt"/>
          <a:ea typeface="+mn-ea"/>
          <a:cs typeface="+mn-cs"/>
        </a:defRPr>
      </a:lvl3pPr>
      <a:lvl4pPr marL="1028547" algn="l" defTabSz="685698" rtl="0" eaLnBrk="1" latinLnBrk="0" hangingPunct="1">
        <a:defRPr sz="1425" kern="1200">
          <a:solidFill>
            <a:schemeClr val="tx1"/>
          </a:solidFill>
          <a:latin typeface="+mn-lt"/>
          <a:ea typeface="+mn-ea"/>
          <a:cs typeface="+mn-cs"/>
        </a:defRPr>
      </a:lvl4pPr>
      <a:lvl5pPr marL="1371396" algn="l" defTabSz="685698" rtl="0" eaLnBrk="1" latinLnBrk="0" hangingPunct="1">
        <a:defRPr sz="1425" kern="1200">
          <a:solidFill>
            <a:schemeClr val="tx1"/>
          </a:solidFill>
          <a:latin typeface="+mn-lt"/>
          <a:ea typeface="+mn-ea"/>
          <a:cs typeface="+mn-cs"/>
        </a:defRPr>
      </a:lvl5pPr>
      <a:lvl6pPr marL="1714247" algn="l" defTabSz="685698" rtl="0" eaLnBrk="1" latinLnBrk="0" hangingPunct="1">
        <a:defRPr sz="1425" kern="1200">
          <a:solidFill>
            <a:schemeClr val="tx1"/>
          </a:solidFill>
          <a:latin typeface="+mn-lt"/>
          <a:ea typeface="+mn-ea"/>
          <a:cs typeface="+mn-cs"/>
        </a:defRPr>
      </a:lvl6pPr>
      <a:lvl7pPr marL="2057093" algn="l" defTabSz="685698" rtl="0" eaLnBrk="1" latinLnBrk="0" hangingPunct="1">
        <a:defRPr sz="1425" kern="1200">
          <a:solidFill>
            <a:schemeClr val="tx1"/>
          </a:solidFill>
          <a:latin typeface="+mn-lt"/>
          <a:ea typeface="+mn-ea"/>
          <a:cs typeface="+mn-cs"/>
        </a:defRPr>
      </a:lvl7pPr>
      <a:lvl8pPr marL="2399940" algn="l" defTabSz="685698" rtl="0" eaLnBrk="1" latinLnBrk="0" hangingPunct="1">
        <a:defRPr sz="1425" kern="1200">
          <a:solidFill>
            <a:schemeClr val="tx1"/>
          </a:solidFill>
          <a:latin typeface="+mn-lt"/>
          <a:ea typeface="+mn-ea"/>
          <a:cs typeface="+mn-cs"/>
        </a:defRPr>
      </a:lvl8pPr>
      <a:lvl9pPr marL="2742788" algn="l" defTabSz="685698"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13.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2.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5.wmf"/><Relationship Id="rId5" Type="http://schemas.openxmlformats.org/officeDocument/2006/relationships/oleObject" Target="../embeddings/oleObject4.bin"/><Relationship Id="rId10" Type="http://schemas.openxmlformats.org/officeDocument/2006/relationships/image" Target="../media/image37.wmf"/><Relationship Id="rId4" Type="http://schemas.openxmlformats.org/officeDocument/2006/relationships/image" Target="../media/image38.jpg"/><Relationship Id="rId9"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slide" Target="slide23.xml"/><Relationship Id="rId2"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oleObject" Target="../embeddings/oleObject1.bin"/><Relationship Id="rId7" Type="http://schemas.openxmlformats.org/officeDocument/2006/relationships/diagramData" Target="../diagrams/data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11" Type="http://schemas.microsoft.com/office/2007/relationships/diagramDrawing" Target="../diagrams/drawing1.xml"/><Relationship Id="rId5" Type="http://schemas.openxmlformats.org/officeDocument/2006/relationships/oleObject" Target="../embeddings/oleObject2.bin"/><Relationship Id="rId10" Type="http://schemas.openxmlformats.org/officeDocument/2006/relationships/diagramColors" Target="../diagrams/colors1.xml"/><Relationship Id="rId4" Type="http://schemas.openxmlformats.org/officeDocument/2006/relationships/image" Target="../media/image3.wmf"/><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42.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42.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42.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0.wmf"/><Relationship Id="rId5" Type="http://schemas.openxmlformats.org/officeDocument/2006/relationships/oleObject" Target="../embeddings/oleObject8.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oleObject" Target="../embeddings/oleObject3.bin"/><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文本框 10"/>
          <p:cNvSpPr txBox="1">
            <a:spLocks noChangeArrowheads="1"/>
          </p:cNvSpPr>
          <p:nvPr>
            <p:custDataLst>
              <p:tags r:id="rId1"/>
            </p:custDataLst>
          </p:nvPr>
        </p:nvSpPr>
        <p:spPr bwMode="auto">
          <a:xfrm>
            <a:off x="152400" y="1770355"/>
            <a:ext cx="7924800" cy="1569656"/>
          </a:xfrm>
          <a:prstGeom prst="rect">
            <a:avLst/>
          </a:prstGeom>
          <a:noFill/>
          <a:ln w="9525">
            <a:noFill/>
            <a:miter lim="800000"/>
          </a:ln>
        </p:spPr>
        <p:txBody>
          <a:bodyPr wrap="square" lIns="91428" tIns="45718" rIns="91428" bIns="45718">
            <a:spAutoFit/>
          </a:bodyPr>
          <a:lstStyle/>
          <a:p>
            <a:pPr algn="ctr" defTabSz="914264">
              <a:defRPr/>
            </a:pPr>
            <a:r>
              <a:rPr lang="vi-VN" sz="3200" b="1" spc="200" dirty="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CHÀO MỪNG </a:t>
            </a:r>
            <a:r>
              <a:rPr lang="vi-VN" sz="3200" b="1" spc="200" dirty="0" smtClean="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QUÝ </a:t>
            </a:r>
            <a:r>
              <a:rPr lang="vi-VN" sz="3200" b="1" spc="200" dirty="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THẦY CÔ </a:t>
            </a:r>
            <a:endParaRPr lang="en-US" sz="3200" b="1" spc="200" dirty="0" smtClean="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endParaRPr>
          </a:p>
          <a:p>
            <a:pPr algn="ctr" defTabSz="914264">
              <a:defRPr/>
            </a:pPr>
            <a:r>
              <a:rPr lang="vi-VN" sz="3200" b="1" spc="200" dirty="0" smtClean="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VÀ </a:t>
            </a:r>
            <a:r>
              <a:rPr lang="vi-VN" sz="3200" b="1" spc="200" dirty="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CÁC EM HỌC SINH </a:t>
            </a:r>
            <a:r>
              <a:rPr lang="vi-VN" sz="3200" b="1" spc="200" dirty="0" smtClean="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ĐẾN </a:t>
            </a:r>
            <a:r>
              <a:rPr lang="vi-VN" sz="3200" b="1" spc="200" dirty="0">
                <a:solidFill>
                  <a:srgbClr val="FF0000"/>
                </a:solidFill>
                <a:latin typeface="Times New Roman" panose="02020603050405020304" pitchFamily="18" charset="0"/>
                <a:ea typeface="方正少儿简体" panose="03000509000000000000" charset="-122"/>
                <a:cs typeface="#9Slide03 Arima Madurai Black" panose="00000A00000000000000" pitchFamily="2" charset="0"/>
              </a:rPr>
              <a:t>VỚI TIẾT HỌC </a:t>
            </a:r>
            <a:endParaRPr sz="3200" b="1" spc="200" dirty="0">
              <a:solidFill>
                <a:srgbClr val="FF0000"/>
              </a:solidFill>
              <a:latin typeface="Calibri Light"/>
              <a:ea typeface="方正少儿简体" panose="03000509000000000000" charset="-122"/>
              <a:cs typeface="#9Slide03 Arima Madurai Black" panose="00000A00000000000000" pitchFamily="2" charset="0"/>
            </a:endParaRPr>
          </a:p>
        </p:txBody>
      </p:sp>
      <p:pic>
        <p:nvPicPr>
          <p:cNvPr id="7" name="PA_图片 8"/>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483124" y="209550"/>
            <a:ext cx="2660876" cy="4783597"/>
          </a:xfrm>
          <a:prstGeom prst="rect">
            <a:avLst/>
          </a:prstGeom>
        </p:spPr>
      </p:pic>
      <p:sp>
        <p:nvSpPr>
          <p:cNvPr id="8" name="TextBox 7"/>
          <p:cNvSpPr txBox="1"/>
          <p:nvPr/>
        </p:nvSpPr>
        <p:spPr>
          <a:xfrm>
            <a:off x="1813731" y="3439904"/>
            <a:ext cx="4902746" cy="461661"/>
          </a:xfrm>
          <a:prstGeom prst="rect">
            <a:avLst/>
          </a:prstGeom>
          <a:noFill/>
        </p:spPr>
        <p:txBody>
          <a:bodyPr wrap="square" lIns="91428" tIns="45718" rIns="91428" bIns="45718" rtlCol="0">
            <a:spAutoFit/>
          </a:bodyPr>
          <a:lstStyle/>
          <a:p>
            <a:pPr defTabSz="914264"/>
            <a:r>
              <a:rPr lang="en-US" sz="2400" b="1" dirty="0" smtClean="0">
                <a:solidFill>
                  <a:srgbClr val="0000FF"/>
                </a:solidFill>
                <a:latin typeface="Times New Roman" panose="02020603050405020304" pitchFamily="18" charset="0"/>
                <a:cs typeface="#9Slide03 Arima Madurai Bold" panose="00000800000000000000" pitchFamily="2" charset="0"/>
              </a:rPr>
              <a:t>MÔN: </a:t>
            </a:r>
            <a:r>
              <a:rPr lang="vi-VN" sz="2400" b="1" dirty="0" smtClean="0">
                <a:solidFill>
                  <a:srgbClr val="0000FF"/>
                </a:solidFill>
                <a:latin typeface="Times New Roman" panose="02020603050405020304" pitchFamily="18" charset="0"/>
                <a:cs typeface="#9Slide03 Arima Madurai Bold" panose="00000800000000000000" pitchFamily="2" charset="0"/>
              </a:rPr>
              <a:t>KHOA </a:t>
            </a:r>
            <a:r>
              <a:rPr lang="vi-VN" sz="2400" b="1" dirty="0">
                <a:solidFill>
                  <a:srgbClr val="0000FF"/>
                </a:solidFill>
                <a:latin typeface="Times New Roman" panose="02020603050405020304" pitchFamily="18" charset="0"/>
                <a:cs typeface="#9Slide03 Arima Madurai Bold" panose="00000800000000000000" pitchFamily="2" charset="0"/>
              </a:rPr>
              <a:t>HỌC TỰ NHIÊN 7</a:t>
            </a:r>
            <a:r>
              <a:rPr lang="vi-VN" sz="2400" b="1" dirty="0">
                <a:solidFill>
                  <a:srgbClr val="0000FF"/>
                </a:solidFill>
                <a:latin typeface="Times New Roman" panose="02020603050405020304" pitchFamily="18" charset="0"/>
              </a:rPr>
              <a:t> </a:t>
            </a:r>
            <a:endParaRPr lang="en-US" sz="2400" b="1" dirty="0">
              <a:solidFill>
                <a:srgbClr val="0000FF"/>
              </a:solidFill>
              <a:latin typeface="Calibri Light"/>
            </a:endParaRPr>
          </a:p>
        </p:txBody>
      </p:sp>
      <p:sp>
        <p:nvSpPr>
          <p:cNvPr id="9" name="TextBox 8">
            <a:extLst>
              <a:ext uri="{FF2B5EF4-FFF2-40B4-BE49-F238E27FC236}">
                <a16:creationId xmlns:a16="http://schemas.microsoft.com/office/drawing/2014/main" id="{67A911CC-FD6A-C9BD-2D5A-4AC52F4F7B9D}"/>
              </a:ext>
            </a:extLst>
          </p:cNvPr>
          <p:cNvSpPr txBox="1"/>
          <p:nvPr/>
        </p:nvSpPr>
        <p:spPr>
          <a:xfrm>
            <a:off x="1431427" y="134723"/>
            <a:ext cx="5667355" cy="830993"/>
          </a:xfrm>
          <a:prstGeom prst="rect">
            <a:avLst/>
          </a:prstGeom>
          <a:noFill/>
        </p:spPr>
        <p:txBody>
          <a:bodyPr wrap="square" lIns="91428" tIns="45718" rIns="91428" bIns="45718" rtlCol="0">
            <a:spAutoFit/>
          </a:bodyPr>
          <a:lstStyle/>
          <a:p>
            <a:pPr algn="ctr" defTabSz="914264"/>
            <a:r>
              <a:rPr lang="vi-VN" sz="2400" b="1" dirty="0">
                <a:solidFill>
                  <a:srgbClr val="002060"/>
                </a:solidFill>
                <a:latin typeface="Times New Roman" panose="02020603050405020304" pitchFamily="18" charset="0"/>
                <a:cs typeface="#9Slide03 Arima Madurai Bold" panose="00000800000000000000" pitchFamily="2" charset="0"/>
              </a:rPr>
              <a:t>PHÒNG GD&amp;ĐT ỨNG HÒA</a:t>
            </a:r>
          </a:p>
          <a:p>
            <a:pPr algn="ctr" defTabSz="914264"/>
            <a:r>
              <a:rPr lang="vi-VN" sz="2400" b="1" dirty="0">
                <a:solidFill>
                  <a:srgbClr val="002060"/>
                </a:solidFill>
                <a:latin typeface="Times New Roman" panose="02020603050405020304" pitchFamily="18" charset="0"/>
              </a:rPr>
              <a:t>TRƯỜNG THCS </a:t>
            </a:r>
            <a:r>
              <a:rPr lang="en-US" sz="2400" b="1" dirty="0">
                <a:solidFill>
                  <a:srgbClr val="002060"/>
                </a:solidFill>
                <a:latin typeface="Times New Roman" pitchFamily="18" charset="0"/>
                <a:cs typeface="Times New Roman" pitchFamily="18" charset="0"/>
              </a:rPr>
              <a:t>QUẢNG PHÚ CẦU</a:t>
            </a:r>
          </a:p>
        </p:txBody>
      </p:sp>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C1C5581-A506-826E-F50B-C04A5EA336DA}"/>
                  </a:ext>
                </a:extLst>
              </p:cNvPr>
              <p:cNvSpPr txBox="1"/>
              <p:nvPr/>
            </p:nvSpPr>
            <p:spPr>
              <a:xfrm>
                <a:off x="161415" y="889107"/>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C</m:t>
                    </m:r>
                    <m:r>
                      <a:rPr lang="vi-VN" sz="2400" i="1">
                        <a:solidFill>
                          <a:prstClr val="black"/>
                        </a:solidFill>
                        <a:latin typeface="Cambria Math" panose="02040503050406030204" pitchFamily="18" charset="0"/>
                      </a:rPr>
                      <m:t>ô</m:t>
                    </m:r>
                    <m:r>
                      <m:rPr>
                        <m:sty m:val="p"/>
                      </m:rPr>
                      <a:rPr lang="vi-VN" sz="2400" i="1">
                        <a:solidFill>
                          <a:prstClr val="black"/>
                        </a:solidFill>
                        <a:latin typeface="Cambria Math" panose="02040503050406030204" pitchFamily="18" charset="0"/>
                      </a:rPr>
                      <m:t>ng</m:t>
                    </m:r>
                  </m:oMath>
                </a14:m>
                <a:r>
                  <a:rPr lang="vi-VN" sz="2400" dirty="0">
                    <a:solidFill>
                      <a:prstClr val="black"/>
                    </a:solidFill>
                    <a:latin typeface="Times New Roman" panose="02020603050405020304" pitchFamily="18" charset="0"/>
                  </a:rPr>
                  <a:t> thức tính tốc độ</a:t>
                </a:r>
                <a:r>
                  <a:rPr lang="vi-VN" sz="2400" dirty="0" smtClean="0">
                    <a:solidFill>
                      <a:prstClr val="black"/>
                    </a:solidFill>
                    <a:latin typeface="Times New Roman" panose="02020603050405020304" pitchFamily="18" charset="0"/>
                  </a:rPr>
                  <a:t>:</a:t>
                </a:r>
                <a:endParaRPr lang="vi-VN" sz="2400" dirty="0">
                  <a:solidFill>
                    <a:prstClr val="black"/>
                  </a:solidFill>
                  <a:latin typeface="Times New Roman" panose="02020603050405020304" pitchFamily="18" charset="0"/>
                </a:endParaRPr>
              </a:p>
            </p:txBody>
          </p:sp>
        </mc:Choice>
        <mc:Fallback>
          <p:sp>
            <p:nvSpPr>
              <p:cNvPr id="15" name="TextBox 14">
                <a:extLst>
                  <a:ext uri="{FF2B5EF4-FFF2-40B4-BE49-F238E27FC236}">
                    <a16:creationId xmlns:a16="http://schemas.microsoft.com/office/drawing/2014/main" id="{5C1C5581-A506-826E-F50B-C04A5EA336DA}"/>
                  </a:ext>
                </a:extLst>
              </p:cNvPr>
              <p:cNvSpPr txBox="1">
                <a:spLocks noRot="1" noChangeAspect="1" noMove="1" noResize="1" noEditPoints="1" noAdjustHandles="1" noChangeArrowheads="1" noChangeShapeType="1" noTextEdit="1"/>
              </p:cNvSpPr>
              <p:nvPr/>
            </p:nvSpPr>
            <p:spPr>
              <a:xfrm>
                <a:off x="161415" y="889107"/>
                <a:ext cx="4408171" cy="461661"/>
              </a:xfrm>
              <a:prstGeom prst="rect">
                <a:avLst/>
              </a:prstGeom>
              <a:blipFill>
                <a:blip r:embed="rId3"/>
                <a:stretch>
                  <a:fillRect l="-1105" t="-10526" b="-28947"/>
                </a:stretch>
              </a:blipFill>
            </p:spPr>
            <p:txBody>
              <a:bodyPr/>
              <a:lstStyle/>
              <a:p>
                <a:r>
                  <a:rPr lang="en-US">
                    <a:noFill/>
                  </a:rPr>
                  <a:t> </a:t>
                </a:r>
              </a:p>
            </p:txBody>
          </p:sp>
        </mc:Fallback>
      </mc:AlternateContent>
      <p:sp>
        <p:nvSpPr>
          <p:cNvPr id="16" name="Left Brace 15">
            <a:extLst>
              <a:ext uri="{FF2B5EF4-FFF2-40B4-BE49-F238E27FC236}">
                <a16:creationId xmlns:a16="http://schemas.microsoft.com/office/drawing/2014/main" id="{9277F3ED-A8C4-BE4A-200C-58C2B9D9EB0C}"/>
              </a:ext>
            </a:extLst>
          </p:cNvPr>
          <p:cNvSpPr/>
          <p:nvPr/>
        </p:nvSpPr>
        <p:spPr>
          <a:xfrm>
            <a:off x="4551606" y="674263"/>
            <a:ext cx="263106" cy="1095671"/>
          </a:xfrm>
          <a:prstGeom prst="leftBrace">
            <a:avLst>
              <a:gd name="adj1" fmla="val 8333"/>
              <a:gd name="adj2" fmla="val 47187"/>
            </a:avLst>
          </a:prstGeom>
          <a:noFill/>
          <a:ln w="38100" cap="flat" cmpd="sng" algn="ctr">
            <a:solidFill>
              <a:srgbClr val="FF0000"/>
            </a:solidFill>
            <a:prstDash val="solid"/>
            <a:miter lim="800000"/>
          </a:ln>
          <a:effectLst/>
        </p:spPr>
        <p:txBody>
          <a:bodyPr lIns="91428" tIns="45718" rIns="91428" bIns="45718" rtlCol="0" anchor="ctr"/>
          <a:lstStyle/>
          <a:p>
            <a:pPr marL="0" marR="0" lvl="0" indent="0" algn="ctr" defTabSz="914264" eaLnBrk="1" fontAlgn="auto" latinLnBrk="0" hangingPunct="1">
              <a:lnSpc>
                <a:spcPct val="100000"/>
              </a:lnSpc>
              <a:spcBef>
                <a:spcPts val="0"/>
              </a:spcBef>
              <a:spcAft>
                <a:spcPts val="0"/>
              </a:spcAft>
              <a:buClrTx/>
              <a:buSzTx/>
              <a:buFontTx/>
              <a:buNone/>
              <a:tabLst/>
              <a:defRPr/>
            </a:pPr>
            <a:endParaRPr kumimoji="0" lang="vi-VN" b="0" i="0" u="none" strike="noStrike" kern="0" cap="none" spc="0" normalizeH="0" baseline="0" noProof="0" smtClean="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662C032-8FD9-4FB6-3DB5-9962EF32EEE2}"/>
                  </a:ext>
                </a:extLst>
              </p:cNvPr>
              <p:cNvSpPr txBox="1"/>
              <p:nvPr/>
            </p:nvSpPr>
            <p:spPr>
              <a:xfrm>
                <a:off x="4742322" y="321199"/>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s</m:t>
                    </m:r>
                  </m:oMath>
                </a14:m>
                <a:r>
                  <a:rPr lang="vi-VN" sz="2400" dirty="0">
                    <a:solidFill>
                      <a:prstClr val="black"/>
                    </a:solidFill>
                    <a:latin typeface="Times New Roman" panose="02020603050405020304" pitchFamily="18" charset="0"/>
                  </a:rPr>
                  <a:t>: Quãng đường đi được</a:t>
                </a:r>
              </a:p>
            </p:txBody>
          </p:sp>
        </mc:Choice>
        <mc:Fallback>
          <p:sp>
            <p:nvSpPr>
              <p:cNvPr id="17" name="TextBox 16">
                <a:extLst>
                  <a:ext uri="{FF2B5EF4-FFF2-40B4-BE49-F238E27FC236}">
                    <a16:creationId xmlns:a16="http://schemas.microsoft.com/office/drawing/2014/main" id="{D662C032-8FD9-4FB6-3DB5-9962EF32EEE2}"/>
                  </a:ext>
                </a:extLst>
              </p:cNvPr>
              <p:cNvSpPr txBox="1">
                <a:spLocks noRot="1" noChangeAspect="1" noMove="1" noResize="1" noEditPoints="1" noAdjustHandles="1" noChangeArrowheads="1" noChangeShapeType="1" noTextEdit="1"/>
              </p:cNvSpPr>
              <p:nvPr/>
            </p:nvSpPr>
            <p:spPr>
              <a:xfrm>
                <a:off x="4742322" y="321199"/>
                <a:ext cx="4408171" cy="461661"/>
              </a:xfrm>
              <a:prstGeom prst="rect">
                <a:avLst/>
              </a:prstGeom>
              <a:blipFill>
                <a:blip r:embed="rId4"/>
                <a:stretch>
                  <a:fillRect t="-10667" b="-30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99B7459F-0E81-DB90-F795-5598A433F5BE}"/>
                  </a:ext>
                </a:extLst>
              </p:cNvPr>
              <p:cNvSpPr txBox="1"/>
              <p:nvPr/>
            </p:nvSpPr>
            <p:spPr>
              <a:xfrm>
                <a:off x="4792449" y="843028"/>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t</m:t>
                    </m:r>
                  </m:oMath>
                </a14:m>
                <a:r>
                  <a:rPr lang="vi-VN" sz="2400" dirty="0">
                    <a:solidFill>
                      <a:prstClr val="black"/>
                    </a:solidFill>
                    <a:latin typeface="Times New Roman" panose="02020603050405020304" pitchFamily="18" charset="0"/>
                  </a:rPr>
                  <a:t>: Thời gian </a:t>
                </a:r>
                <a:r>
                  <a:rPr lang="vi-VN" sz="2400" dirty="0" smtClean="0">
                    <a:solidFill>
                      <a:prstClr val="black"/>
                    </a:solidFill>
                    <a:latin typeface="Times New Roman" panose="02020603050405020304" pitchFamily="18" charset="0"/>
                  </a:rPr>
                  <a:t>đi</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quãng</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đường</a:t>
                </a:r>
                <a:endParaRPr lang="vi-VN" sz="2400" dirty="0">
                  <a:solidFill>
                    <a:prstClr val="black"/>
                  </a:solidFill>
                  <a:latin typeface="Times New Roman" panose="02020603050405020304" pitchFamily="18" charset="0"/>
                </a:endParaRPr>
              </a:p>
            </p:txBody>
          </p:sp>
        </mc:Choice>
        <mc:Fallback>
          <p:sp>
            <p:nvSpPr>
              <p:cNvPr id="18" name="TextBox 17">
                <a:extLst>
                  <a:ext uri="{FF2B5EF4-FFF2-40B4-BE49-F238E27FC236}">
                    <a16:creationId xmlns:a16="http://schemas.microsoft.com/office/drawing/2014/main" id="{99B7459F-0E81-DB90-F795-5598A433F5BE}"/>
                  </a:ext>
                </a:extLst>
              </p:cNvPr>
              <p:cNvSpPr txBox="1">
                <a:spLocks noRot="1" noChangeAspect="1" noMove="1" noResize="1" noEditPoints="1" noAdjustHandles="1" noChangeArrowheads="1" noChangeShapeType="1" noTextEdit="1"/>
              </p:cNvSpPr>
              <p:nvPr/>
            </p:nvSpPr>
            <p:spPr>
              <a:xfrm>
                <a:off x="4792449" y="843028"/>
                <a:ext cx="4408171" cy="461661"/>
              </a:xfrm>
              <a:prstGeom prst="rect">
                <a:avLst/>
              </a:prstGeom>
              <a:blipFill>
                <a:blip r:embed="rId5"/>
                <a:stretch>
                  <a:fillRect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A5B3227B-D227-E5FC-0291-9A986D3FB45B}"/>
                  </a:ext>
                </a:extLst>
              </p:cNvPr>
              <p:cNvSpPr txBox="1"/>
              <p:nvPr/>
            </p:nvSpPr>
            <p:spPr>
              <a:xfrm>
                <a:off x="4814712" y="1428414"/>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v</m:t>
                    </m:r>
                  </m:oMath>
                </a14:m>
                <a:r>
                  <a:rPr lang="vi-VN" sz="2400" dirty="0">
                    <a:solidFill>
                      <a:prstClr val="black"/>
                    </a:solidFill>
                    <a:latin typeface="Times New Roman" panose="02020603050405020304" pitchFamily="18" charset="0"/>
                  </a:rPr>
                  <a:t>: Tốc độ</a:t>
                </a:r>
              </a:p>
            </p:txBody>
          </p:sp>
        </mc:Choice>
        <mc:Fallback>
          <p:sp>
            <p:nvSpPr>
              <p:cNvPr id="19" name="TextBox 18">
                <a:extLst>
                  <a:ext uri="{FF2B5EF4-FFF2-40B4-BE49-F238E27FC236}">
                    <a16:creationId xmlns:a16="http://schemas.microsoft.com/office/drawing/2014/main" id="{A5B3227B-D227-E5FC-0291-9A986D3FB45B}"/>
                  </a:ext>
                </a:extLst>
              </p:cNvPr>
              <p:cNvSpPr txBox="1">
                <a:spLocks noRot="1" noChangeAspect="1" noMove="1" noResize="1" noEditPoints="1" noAdjustHandles="1" noChangeArrowheads="1" noChangeShapeType="1" noTextEdit="1"/>
              </p:cNvSpPr>
              <p:nvPr/>
            </p:nvSpPr>
            <p:spPr>
              <a:xfrm>
                <a:off x="4814712" y="1428414"/>
                <a:ext cx="4408171" cy="461661"/>
              </a:xfrm>
              <a:prstGeom prst="rect">
                <a:avLst/>
              </a:prstGeom>
              <a:blipFill>
                <a:blip r:embed="rId6"/>
                <a:stretch>
                  <a:fillRect t="-10526"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3838282" y="3976204"/>
                <a:ext cx="889603" cy="751168"/>
              </a:xfrm>
              <a:prstGeom prst="rect">
                <a:avLst/>
              </a:prstGeom>
            </p:spPr>
            <p:txBody>
              <a:bodyPr wrap="none">
                <a:spAutoFit/>
              </a:bodyPr>
              <a:lstStyle/>
              <a:p>
                <a:pPr lvl="0" defTabSz="914264"/>
                <a14:m>
                  <m:oMath xmlns:m="http://schemas.openxmlformats.org/officeDocument/2006/math">
                    <m:r>
                      <m:rPr>
                        <m:sty m:val="p"/>
                      </m:rPr>
                      <a:rPr lang="en-US" sz="2400" b="0" i="0" dirty="0" smtClean="0">
                        <a:solidFill>
                          <a:prstClr val="black"/>
                        </a:solidFill>
                        <a:latin typeface="Cambria Math" panose="02040503050406030204" pitchFamily="18" charset="0"/>
                      </a:rPr>
                      <m:t>t</m:t>
                    </m:r>
                  </m:oMath>
                </a14:m>
                <a:r>
                  <a:rPr lang="vi-VN" sz="3200" dirty="0">
                    <a:solidFill>
                      <a:prstClr val="black"/>
                    </a:solidFill>
                    <a:latin typeface="Times New Roman" panose="02020603050405020304" pitchFamily="18" charset="0"/>
                  </a:rPr>
                  <a:t> =</a:t>
                </a:r>
                <a14:m>
                  <m:oMath xmlns:m="http://schemas.openxmlformats.org/officeDocument/2006/math">
                    <m:r>
                      <a:rPr lang="vi-VN" sz="3200" dirty="0">
                        <a:solidFill>
                          <a:prstClr val="black"/>
                        </a:solidFill>
                        <a:latin typeface="Cambria Math" panose="02040503050406030204" pitchFamily="18" charset="0"/>
                      </a:rPr>
                      <m:t> </m:t>
                    </m:r>
                    <m:f>
                      <m:fPr>
                        <m:ctrlPr>
                          <a:rPr lang="vi-VN" sz="3200" i="1" dirty="0">
                            <a:solidFill>
                              <a:prstClr val="black"/>
                            </a:solidFill>
                            <a:latin typeface="Cambria Math" panose="02040503050406030204" pitchFamily="18" charset="0"/>
                          </a:rPr>
                        </m:ctrlPr>
                      </m:fPr>
                      <m:num>
                        <m:r>
                          <m:rPr>
                            <m:sty m:val="p"/>
                          </m:rPr>
                          <a:rPr lang="vi-VN" sz="3200" i="1" dirty="0">
                            <a:solidFill>
                              <a:prstClr val="black"/>
                            </a:solidFill>
                            <a:latin typeface="Cambria Math" panose="02040503050406030204" pitchFamily="18" charset="0"/>
                          </a:rPr>
                          <m:t>s</m:t>
                        </m:r>
                      </m:num>
                      <m:den>
                        <m:r>
                          <a:rPr lang="en-US" sz="3200" b="0" i="1" dirty="0" smtClean="0">
                            <a:solidFill>
                              <a:prstClr val="black"/>
                            </a:solidFill>
                            <a:latin typeface="Cambria Math" panose="02040503050406030204" pitchFamily="18" charset="0"/>
                          </a:rPr>
                          <m:t>𝑣</m:t>
                        </m:r>
                      </m:den>
                    </m:f>
                  </m:oMath>
                </a14:m>
                <a:endParaRPr lang="vi-VN" sz="2400" dirty="0">
                  <a:solidFill>
                    <a:prstClr val="black"/>
                  </a:solidFill>
                  <a:latin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3838282" y="3976204"/>
                <a:ext cx="889603" cy="751168"/>
              </a:xfrm>
              <a:prstGeom prst="rect">
                <a:avLst/>
              </a:prstGeom>
              <a:blipFill>
                <a:blip r:embed="rId7"/>
                <a:stretch>
                  <a:fillRect t="-4065" b="-105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848402" y="3976204"/>
                <a:ext cx="1365567" cy="584775"/>
              </a:xfrm>
              <a:prstGeom prst="rect">
                <a:avLst/>
              </a:prstGeom>
            </p:spPr>
            <p:txBody>
              <a:bodyPr wrap="none">
                <a:spAutoFit/>
              </a:bodyPr>
              <a:lstStyle/>
              <a:p>
                <a:pPr lvl="0" defTabSz="914264"/>
                <a14:m>
                  <m:oMath xmlns:m="http://schemas.openxmlformats.org/officeDocument/2006/math">
                    <m:r>
                      <a:rPr lang="en-US" sz="3200" b="0" i="1" smtClean="0">
                        <a:solidFill>
                          <a:prstClr val="black"/>
                        </a:solidFill>
                        <a:latin typeface="Cambria Math" panose="02040503050406030204" pitchFamily="18" charset="0"/>
                      </a:rPr>
                      <m:t>𝑠</m:t>
                    </m:r>
                  </m:oMath>
                </a14:m>
                <a:r>
                  <a:rPr lang="vi-VN" sz="3200" dirty="0" smtClean="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a:t>
                </a:r>
                <a14:m>
                  <m:oMath xmlns:m="http://schemas.openxmlformats.org/officeDocument/2006/math">
                    <m:r>
                      <a:rPr lang="vi-VN" sz="3200" b="0" i="0" dirty="0" smtClean="0">
                        <a:solidFill>
                          <a:prstClr val="black"/>
                        </a:solidFill>
                        <a:latin typeface="Cambria Math" panose="02040503050406030204" pitchFamily="18" charset="0"/>
                      </a:rPr>
                      <m:t> </m:t>
                    </m:r>
                    <m:r>
                      <a:rPr lang="en-US" sz="3200" b="0" i="1" dirty="0" smtClean="0">
                        <a:solidFill>
                          <a:prstClr val="black"/>
                        </a:solidFill>
                        <a:latin typeface="Cambria Math" panose="02040503050406030204" pitchFamily="18" charset="0"/>
                      </a:rPr>
                      <m:t>𝑣</m:t>
                    </m:r>
                    <m:r>
                      <a:rPr lang="en-US" sz="3200" b="0" i="1" dirty="0" smtClean="0">
                        <a:solidFill>
                          <a:prstClr val="black"/>
                        </a:solidFill>
                        <a:latin typeface="Cambria Math" panose="02040503050406030204" pitchFamily="18" charset="0"/>
                      </a:rPr>
                      <m:t>.</m:t>
                    </m:r>
                    <m:r>
                      <a:rPr lang="en-US" sz="3200" b="0" i="1" dirty="0" smtClean="0">
                        <a:solidFill>
                          <a:prstClr val="black"/>
                        </a:solidFill>
                        <a:latin typeface="Cambria Math" panose="02040503050406030204" pitchFamily="18" charset="0"/>
                      </a:rPr>
                      <m:t>𝑡</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848402" y="3976204"/>
                <a:ext cx="1365567" cy="584775"/>
              </a:xfrm>
              <a:prstGeom prst="rect">
                <a:avLst/>
              </a:prstGeom>
              <a:blipFill>
                <a:blip r:embed="rId8"/>
                <a:stretch>
                  <a:fillRect t="-14583" b="-32292"/>
                </a:stretch>
              </a:blipFill>
            </p:spPr>
            <p:txBody>
              <a:bodyPr/>
              <a:lstStyle/>
              <a:p>
                <a:r>
                  <a:rPr lang="en-US">
                    <a:noFill/>
                  </a:rPr>
                  <a:t> </a:t>
                </a:r>
              </a:p>
            </p:txBody>
          </p:sp>
        </mc:Fallback>
      </mc:AlternateContent>
      <p:graphicFrame>
        <p:nvGraphicFramePr>
          <p:cNvPr id="23" name="Object 22"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046742770"/>
              </p:ext>
            </p:extLst>
          </p:nvPr>
        </p:nvGraphicFramePr>
        <p:xfrm>
          <a:off x="3124200" y="701645"/>
          <a:ext cx="876408" cy="823022"/>
        </p:xfrm>
        <a:graphic>
          <a:graphicData uri="http://schemas.openxmlformats.org/presentationml/2006/ole">
            <mc:AlternateContent xmlns:mc="http://schemas.openxmlformats.org/markup-compatibility/2006">
              <mc:Choice xmlns:v="urn:schemas-microsoft-com:vml" Requires="v">
                <p:oleObj spid="_x0000_s18478" name="Equation" r:id="rId9" imgW="736560" imgH="825480" progId="Equation.DSMT4">
                  <p:embed/>
                </p:oleObj>
              </mc:Choice>
              <mc:Fallback>
                <p:oleObj name="Equation" r:id="rId9" imgW="736560" imgH="825480" progId="Equation.DSMT4">
                  <p:embed/>
                  <p:pic>
                    <p:nvPicPr>
                      <p:cNvPr id="23" name="Object 22" descr="OPL20U25GSXzBJYl68kk8uQGfFKzs7yb1M4KJWUiLk6ZEvGF+qCIPSnY57AbBFCvTW$21.2022.stt$7+K4lPs7H94VUqPe2XwIsfPRnrXQE//QTEXxb8/8N4CNc6FpgZahzpTjFhMzSA7T/nHJa11DE8Ng2TP3iAmRczFlmslSuUNOgUeb6yRvs0="/>
                      <p:cNvPicPr/>
                      <p:nvPr/>
                    </p:nvPicPr>
                    <p:blipFill>
                      <a:blip r:embed="rId10"/>
                      <a:stretch>
                        <a:fillRect/>
                      </a:stretch>
                    </p:blipFill>
                    <p:spPr>
                      <a:xfrm>
                        <a:off x="3124200" y="701645"/>
                        <a:ext cx="876408" cy="823022"/>
                      </a:xfrm>
                      <a:prstGeom prst="rect">
                        <a:avLst/>
                      </a:prstGeom>
                    </p:spPr>
                  </p:pic>
                </p:oleObj>
              </mc:Fallback>
            </mc:AlternateContent>
          </a:graphicData>
        </a:graphic>
      </p:graphicFrame>
      <p:sp>
        <p:nvSpPr>
          <p:cNvPr id="25" name="Cloud Callout 24" descr="OPL20U25GSXzBJYl68kk8uQGfFKzs7yb1M4KJWUiLk6ZEvGF+qCIPSnY57AbBFCvTW$21.2022.stt$7+K4lPs7H94VUqPe2XwIsfPRnrXQE//QTEXxb8/8N4CNc6FpgZahzpTjFhMzSA7T/nHJa11DE8Ng2TP3iAmRczFlmslSuUNOgUeb6yRvs0="/>
          <p:cNvSpPr/>
          <p:nvPr/>
        </p:nvSpPr>
        <p:spPr>
          <a:xfrm>
            <a:off x="793769" y="2013800"/>
            <a:ext cx="6978631" cy="1676400"/>
          </a:xfrm>
          <a:prstGeom prst="cloudCallout">
            <a:avLst>
              <a:gd name="adj1" fmla="val -25518"/>
              <a:gd name="adj2" fmla="val 12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lượng v, s, t trong công thức tính tốc độ</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4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0" name="Rectangle 11"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BB61B6B9-5F2E-4E24-852D-D871D2FA0570}"/>
              </a:ext>
            </a:extLst>
          </p:cNvPr>
          <p:cNvSpPr/>
          <p:nvPr/>
        </p:nvSpPr>
        <p:spPr>
          <a:xfrm>
            <a:off x="1314472" y="7063"/>
            <a:ext cx="64293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7: TỐC ĐỘ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CỦA CHUYỂN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p>
        </p:txBody>
      </p:sp>
      <p:sp>
        <p:nvSpPr>
          <p:cNvPr id="2" name="Cloud Callout 1" descr="OPL20U25GSXzBJYl68kk8uQGfFKzs7yb1M4KJWUiLk6ZEvGF+qCIPSnY57AbBFCvTW$21.2022.stt$7+K4lPs7H94VUqPe2XwIsfPRnrXQE//QTEXxb8/8N4CNc6FpgZahzpTjFhMzSA7T/nHJa11DE8Ng2TP3iAmRczFlmslSuUNOgUeb6yRvs0="/>
          <p:cNvSpPr/>
          <p:nvPr/>
        </p:nvSpPr>
        <p:spPr>
          <a:xfrm>
            <a:off x="1663091" y="1200150"/>
            <a:ext cx="7162800" cy="2209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t>Ý nghĩa </a:t>
            </a:r>
            <a:r>
              <a:rPr lang="vi-VN" sz="2800" dirty="0"/>
              <a:t>của tốc độ là gì?</a:t>
            </a:r>
            <a:endParaRPr lang="en-US" sz="2800" dirty="0"/>
          </a:p>
        </p:txBody>
      </p:sp>
    </p:spTree>
    <p:extLst>
      <p:ext uri="{BB962C8B-B14F-4D97-AF65-F5344CB8AC3E}">
        <p14:creationId xmlns:p14="http://schemas.microsoft.com/office/powerpoint/2010/main" val="2106272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1.2022.stt$7+K4lPs7H94VUqPe2XwIsfPRnrXQE//QTEXxb8/8N4CNc6FpgZahzpTjFhMzSA7T/nHJa11DE8Ng2TP3iAmRczFlmslSuUNOgUeb6yRvs0="/>
          <p:cNvSpPr/>
          <p:nvPr/>
        </p:nvSpPr>
        <p:spPr>
          <a:xfrm>
            <a:off x="1102017" y="92177"/>
            <a:ext cx="5554661" cy="523220"/>
          </a:xfrm>
          <a:prstGeom prst="rect">
            <a:avLst/>
          </a:prstGeom>
        </p:spPr>
        <p:txBody>
          <a:bodyPr wrap="none">
            <a:spAutoFit/>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7: TỐC ĐỘ CHUYỂN ĐỘNG</a:t>
            </a:r>
          </a:p>
        </p:txBody>
      </p:sp>
      <p:sp>
        <p:nvSpPr>
          <p:cNvPr id="6" name="Rectangle 5" descr="OPL20U25GSXzBJYl68kk8uQGfFKzs7yb1M4KJWUiLk6ZEvGF+qCIPSnY57AbBFCvTW$21.2022.stt$7+K4lPs7H94VUqPe2XwIsfPRnrXQE//QTEXxb8/8N4CNc6FpgZahzpTjFhMzSA7T/nHJa11DE8Ng2TP3iAmRczFlmslSuUNOgUeb6yRvs0="/>
          <p:cNvSpPr/>
          <p:nvPr/>
        </p:nvSpPr>
        <p:spPr>
          <a:xfrm>
            <a:off x="304800" y="742950"/>
            <a:ext cx="3158237" cy="523220"/>
          </a:xfrm>
          <a:prstGeom prst="rect">
            <a:avLst/>
          </a:prstGeom>
        </p:spPr>
        <p:txBody>
          <a:bodyPr wrap="none">
            <a:spAutoFit/>
          </a:bodyPr>
          <a:lstStyle/>
          <a:p>
            <a:r>
              <a:rPr lang="vi-VN" sz="2800" b="1" dirty="0">
                <a:latin typeface="+mj-lt"/>
              </a:rPr>
              <a:t>II. Đơn vị đo tốc độ</a:t>
            </a:r>
            <a:endParaRPr lang="en-US" sz="2800" dirty="0">
              <a:latin typeface="+mj-lt"/>
            </a:endParaRPr>
          </a:p>
        </p:txBody>
      </p:sp>
      <p:sp>
        <p:nvSpPr>
          <p:cNvPr id="15" name="Rectangle 2" descr="OPL20U25GSXzBJYl68kk8uQGfFKzs7yb1M4KJWUiLk6ZEvGF+qCIPSnY57AbBFCvTW$21.2022.stt$7+K4lPs7H94VUqPe2XwIsfPRnrXQE//QTEXxb8/8N4CNc6FpgZahzpTjFhMzSA7T/nHJa11DE8Ng2TP3iAmRczFlmslSuUNOgUeb6yRvs0="/>
          <p:cNvSpPr>
            <a:spLocks noChangeArrowheads="1"/>
          </p:cNvSpPr>
          <p:nvPr/>
        </p:nvSpPr>
        <p:spPr bwMode="auto">
          <a:xfrm>
            <a:off x="2514600" y="2738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cs typeface="Arial" pitchFamily="34" charset="0"/>
              </a:rPr>
              <a:t/>
            </a: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616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43305" y="62190"/>
            <a:ext cx="4871895" cy="461661"/>
          </a:xfrm>
          <a:prstGeom prst="rect">
            <a:avLst/>
          </a:prstGeom>
          <a:noFill/>
        </p:spPr>
        <p:txBody>
          <a:bodyPr wrap="square" lIns="91428" tIns="45718" rIns="91428" bIns="45718" rtlCol="0">
            <a:spAutoFit/>
          </a:bodyPr>
          <a:lstStyle/>
          <a:p>
            <a:pPr defTabSz="914264">
              <a:defRPr/>
            </a:pPr>
            <a:r>
              <a:rPr lang="vi-VN" sz="2400" b="1" dirty="0">
                <a:solidFill>
                  <a:srgbClr val="E05802"/>
                </a:solidFill>
                <a:latin typeface="Times New Roman" panose="02020603050405020304" pitchFamily="18" charset="0"/>
                <a:cs typeface="Times New Roman" panose="02020603050405020304" pitchFamily="18" charset="0"/>
              </a:rPr>
              <a:t>PHIẾU HỌC </a:t>
            </a:r>
            <a:r>
              <a:rPr lang="vi-VN" sz="2400" b="1" dirty="0" smtClean="0">
                <a:solidFill>
                  <a:srgbClr val="E05802"/>
                </a:solidFill>
                <a:latin typeface="Times New Roman" panose="02020603050405020304" pitchFamily="18" charset="0"/>
                <a:cs typeface="Times New Roman" panose="02020603050405020304" pitchFamily="18" charset="0"/>
              </a:rPr>
              <a:t>TẬP (3 phút)</a:t>
            </a:r>
            <a:endParaRPr lang="en-US" sz="2400" b="1" dirty="0">
              <a:solidFill>
                <a:srgbClr val="E05802"/>
              </a:solidFill>
              <a:latin typeface="Calibri Light"/>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90E42A0-D277-F736-86F8-7F39E36BE53D}"/>
              </a:ext>
            </a:extLst>
          </p:cNvPr>
          <p:cNvGraphicFramePr>
            <a:graphicFrameLocks noGrp="1"/>
          </p:cNvGraphicFramePr>
          <p:nvPr>
            <p:extLst>
              <p:ext uri="{D42A27DB-BD31-4B8C-83A1-F6EECF244321}">
                <p14:modId xmlns:p14="http://schemas.microsoft.com/office/powerpoint/2010/main" val="840255917"/>
              </p:ext>
            </p:extLst>
          </p:nvPr>
        </p:nvGraphicFramePr>
        <p:xfrm>
          <a:off x="1" y="1877238"/>
          <a:ext cx="9067800" cy="2066111"/>
        </p:xfrm>
        <a:graphic>
          <a:graphicData uri="http://schemas.openxmlformats.org/drawingml/2006/table">
            <a:tbl>
              <a:tblPr firstRow="1" firstCol="1" bandRow="1"/>
              <a:tblGrid>
                <a:gridCol w="1756010">
                  <a:extLst>
                    <a:ext uri="{9D8B030D-6E8A-4147-A177-3AD203B41FA5}">
                      <a16:colId xmlns:a16="http://schemas.microsoft.com/office/drawing/2014/main" val="1962526313"/>
                    </a:ext>
                  </a:extLst>
                </a:gridCol>
                <a:gridCol w="1278332">
                  <a:extLst>
                    <a:ext uri="{9D8B030D-6E8A-4147-A177-3AD203B41FA5}">
                      <a16:colId xmlns:a16="http://schemas.microsoft.com/office/drawing/2014/main" val="3904046182"/>
                    </a:ext>
                  </a:extLst>
                </a:gridCol>
                <a:gridCol w="1646337">
                  <a:extLst>
                    <a:ext uri="{9D8B030D-6E8A-4147-A177-3AD203B41FA5}">
                      <a16:colId xmlns:a16="http://schemas.microsoft.com/office/drawing/2014/main" val="4110004282"/>
                    </a:ext>
                  </a:extLst>
                </a:gridCol>
                <a:gridCol w="1248090">
                  <a:extLst>
                    <a:ext uri="{9D8B030D-6E8A-4147-A177-3AD203B41FA5}">
                      <a16:colId xmlns:a16="http://schemas.microsoft.com/office/drawing/2014/main" val="543124834"/>
                    </a:ext>
                  </a:extLst>
                </a:gridCol>
                <a:gridCol w="1386430">
                  <a:extLst>
                    <a:ext uri="{9D8B030D-6E8A-4147-A177-3AD203B41FA5}">
                      <a16:colId xmlns:a16="http://schemas.microsoft.com/office/drawing/2014/main" val="3476562886"/>
                    </a:ext>
                  </a:extLst>
                </a:gridCol>
                <a:gridCol w="1752601">
                  <a:extLst>
                    <a:ext uri="{9D8B030D-6E8A-4147-A177-3AD203B41FA5}">
                      <a16:colId xmlns:a16="http://schemas.microsoft.com/office/drawing/2014/main" val="2339505531"/>
                    </a:ext>
                  </a:extLst>
                </a:gridCol>
              </a:tblGrid>
              <a:tr h="66875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Đơn vị đo độ dài</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m (mét)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en-US" sz="1600" dirty="0" smtClean="0">
                          <a:effectLst/>
                          <a:latin typeface="+mj-lt"/>
                          <a:ea typeface="Calibri" panose="020F0502020204030204" pitchFamily="34" charset="0"/>
                          <a:cs typeface="Times New Roman" panose="02020603050405020304" pitchFamily="18" charset="0"/>
                        </a:rPr>
                        <a:t>k</a:t>
                      </a:r>
                      <a:r>
                        <a:rPr lang="vi-VN" sz="1600" dirty="0" smtClean="0">
                          <a:effectLst/>
                          <a:latin typeface="+mj-lt"/>
                          <a:ea typeface="Calibri" panose="020F0502020204030204" pitchFamily="34" charset="0"/>
                          <a:cs typeface="Times New Roman" panose="02020603050405020304" pitchFamily="18" charset="0"/>
                        </a:rPr>
                        <a:t>m </a:t>
                      </a:r>
                      <a:r>
                        <a:rPr lang="vi-VN" sz="1600" dirty="0" smtClean="0">
                          <a:effectLst/>
                          <a:latin typeface="+mj-lt"/>
                          <a:ea typeface="Calibri" panose="020F0502020204030204" pitchFamily="34" charset="0"/>
                          <a:cs typeface="Times New Roman" panose="02020603050405020304" pitchFamily="18" charset="0"/>
                        </a:rPr>
                        <a:t>(</a:t>
                      </a:r>
                      <a:r>
                        <a:rPr lang="en-US" sz="1600" dirty="0" smtClean="0">
                          <a:effectLst/>
                          <a:latin typeface="+mj-lt"/>
                          <a:ea typeface="Calibri" panose="020F0502020204030204" pitchFamily="34" charset="0"/>
                          <a:cs typeface="Times New Roman" panose="02020603050405020304" pitchFamily="18" charset="0"/>
                        </a:rPr>
                        <a:t>k</a:t>
                      </a:r>
                      <a:r>
                        <a:rPr lang="vi-VN" sz="1600" dirty="0" smtClean="0">
                          <a:effectLst/>
                          <a:latin typeface="+mj-lt"/>
                          <a:ea typeface="Calibri" panose="020F0502020204030204" pitchFamily="34" charset="0"/>
                          <a:cs typeface="Times New Roman" panose="02020603050405020304" pitchFamily="18" charset="0"/>
                        </a:rPr>
                        <a:t>ilomet</a:t>
                      </a:r>
                      <a:r>
                        <a:rPr lang="vi-VN" sz="1600" dirty="0">
                          <a:effectLst/>
                          <a:latin typeface="+mj-lt"/>
                          <a:ea typeface="Calibri" panose="020F0502020204030204" pitchFamily="34" charset="0"/>
                          <a:cs typeface="Times New Roman" panose="02020603050405020304" pitchFamily="18" charset="0"/>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m  (mét)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spcAft>
                          <a:spcPts val="800"/>
                        </a:spcAft>
                      </a:pPr>
                      <a:r>
                        <a:rPr lang="en-US" sz="1600" dirty="0" smtClean="0">
                          <a:effectLst/>
                          <a:latin typeface="+mj-lt"/>
                          <a:ea typeface="Calibri" panose="020F0502020204030204" pitchFamily="34" charset="0"/>
                          <a:cs typeface="Times New Roman" panose="02020603050405020304" pitchFamily="18" charset="0"/>
                        </a:rPr>
                        <a:t>k</a:t>
                      </a:r>
                      <a:r>
                        <a:rPr lang="vi-VN" sz="1600" dirty="0" smtClean="0">
                          <a:effectLst/>
                          <a:latin typeface="+mj-lt"/>
                          <a:ea typeface="Calibri" panose="020F0502020204030204" pitchFamily="34" charset="0"/>
                          <a:cs typeface="Times New Roman" panose="02020603050405020304" pitchFamily="18" charset="0"/>
                        </a:rPr>
                        <a:t>m </a:t>
                      </a:r>
                      <a:endParaRPr lang="vi-VN" sz="1600" dirty="0">
                        <a:effectLst/>
                        <a:latin typeface="+mj-lt"/>
                        <a:ea typeface="Calibri" panose="020F0502020204030204" pitchFamily="34" charset="0"/>
                        <a:cs typeface="Times New Roman" panose="02020603050405020304" pitchFamily="18" charset="0"/>
                      </a:endParaRPr>
                    </a:p>
                    <a:p>
                      <a:pPr marL="457200" algn="l">
                        <a:lnSpc>
                          <a:spcPct val="105000"/>
                        </a:lnSpc>
                        <a:spcAft>
                          <a:spcPts val="800"/>
                        </a:spcAft>
                      </a:pPr>
                      <a:r>
                        <a:rPr lang="vi-VN" sz="1600" b="1" kern="1200" dirty="0" smtClean="0">
                          <a:solidFill>
                            <a:schemeClr val="lt1"/>
                          </a:solidFill>
                          <a:effectLst/>
                          <a:latin typeface="+mj-lt"/>
                          <a:ea typeface="Calibri" panose="020F0502020204030204" pitchFamily="34" charset="0"/>
                          <a:cs typeface="Times New Roman" panose="02020603050405020304" pitchFamily="18" charset="0"/>
                        </a:rPr>
                        <a:t>(</a:t>
                      </a:r>
                      <a:r>
                        <a:rPr lang="en-US" sz="1600" b="1" kern="1200" dirty="0" smtClean="0">
                          <a:solidFill>
                            <a:schemeClr val="lt1"/>
                          </a:solidFill>
                          <a:effectLst/>
                          <a:latin typeface="+mj-lt"/>
                          <a:ea typeface="Calibri" panose="020F0502020204030204" pitchFamily="34" charset="0"/>
                          <a:cs typeface="Times New Roman" panose="02020603050405020304" pitchFamily="18" charset="0"/>
                        </a:rPr>
                        <a:t>k</a:t>
                      </a:r>
                      <a:r>
                        <a:rPr lang="vi-VN" sz="1600" b="1" kern="1200" dirty="0" smtClean="0">
                          <a:solidFill>
                            <a:schemeClr val="lt1"/>
                          </a:solidFill>
                          <a:effectLst/>
                          <a:latin typeface="+mj-lt"/>
                          <a:ea typeface="Calibri" panose="020F0502020204030204" pitchFamily="34" charset="0"/>
                          <a:cs typeface="Times New Roman" panose="02020603050405020304" pitchFamily="18" charset="0"/>
                        </a:rPr>
                        <a:t>ilomet</a:t>
                      </a:r>
                      <a:endParaRPr lang="vi-VN" sz="1600" b="1" kern="1200" dirty="0">
                        <a:solidFill>
                          <a:schemeClr val="lt1"/>
                        </a:solidFill>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l">
                        <a:lnSpc>
                          <a:spcPct val="105000"/>
                        </a:lnSpc>
                        <a:spcAft>
                          <a:spcPts val="800"/>
                        </a:spcAft>
                      </a:pPr>
                      <a:r>
                        <a:rPr lang="en-US" sz="1600" dirty="0" smtClean="0">
                          <a:effectLst/>
                          <a:latin typeface="+mj-lt"/>
                          <a:ea typeface="Calibri" panose="020F0502020204030204" pitchFamily="34" charset="0"/>
                          <a:cs typeface="Times New Roman" panose="02020603050405020304" pitchFamily="18" charset="0"/>
                        </a:rPr>
                        <a:t>c</a:t>
                      </a:r>
                      <a:r>
                        <a:rPr lang="vi-VN" sz="1600" dirty="0" smtClean="0">
                          <a:effectLst/>
                          <a:latin typeface="+mj-lt"/>
                          <a:ea typeface="Calibri" panose="020F0502020204030204" pitchFamily="34" charset="0"/>
                          <a:cs typeface="Times New Roman" panose="02020603050405020304" pitchFamily="18" charset="0"/>
                        </a:rPr>
                        <a:t>m </a:t>
                      </a:r>
                      <a:r>
                        <a:rPr lang="vi-VN" sz="1600" dirty="0">
                          <a:effectLst/>
                          <a:latin typeface="+mj-lt"/>
                          <a:ea typeface="Calibri" panose="020F0502020204030204" pitchFamily="34" charset="0"/>
                          <a:cs typeface="Times New Roman" panose="02020603050405020304" pitchFamily="18" charset="0"/>
                        </a:rPr>
                        <a:t>(</a:t>
                      </a:r>
                      <a:r>
                        <a:rPr lang="vi-VN" sz="1600" dirty="0" smtClean="0">
                          <a:effectLst/>
                          <a:latin typeface="+mj-lt"/>
                          <a:ea typeface="Calibri" panose="020F0502020204030204" pitchFamily="34" charset="0"/>
                          <a:cs typeface="Times New Roman" panose="02020603050405020304" pitchFamily="18" charset="0"/>
                        </a:rPr>
                        <a:t>xăngtimet</a:t>
                      </a:r>
                      <a:r>
                        <a:rPr lang="en-US" sz="1600" dirty="0" smtClean="0">
                          <a:effectLst/>
                          <a:latin typeface="+mj-lt"/>
                          <a:ea typeface="Calibri" panose="020F0502020204030204" pitchFamily="34" charset="0"/>
                          <a:cs typeface="Times New Roman" panose="02020603050405020304" pitchFamily="18" charset="0"/>
                        </a:rPr>
                        <a:t>)</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extLst>
                  <a:ext uri="{0D108BD9-81ED-4DB2-BD59-A6C34878D82A}">
                    <a16:rowId xmlns:a16="http://schemas.microsoft.com/office/drawing/2014/main" val="116218225"/>
                  </a:ext>
                </a:extLst>
              </a:tr>
              <a:tr h="6986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effectLst/>
                          <a:latin typeface="+mj-lt"/>
                        </a:rPr>
                        <a:t>Đơn vị đo thời gian</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s</a:t>
                      </a:r>
                    </a:p>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(giây)</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h</a:t>
                      </a:r>
                    </a:p>
                    <a:p>
                      <a:pPr marL="457200" algn="ctr">
                        <a:lnSpc>
                          <a:spcPct val="105000"/>
                        </a:lnSpc>
                      </a:pPr>
                      <a:r>
                        <a:rPr lang="vi-VN" sz="1600" dirty="0">
                          <a:effectLst/>
                          <a:latin typeface="+mj-lt"/>
                          <a:ea typeface="Calibri" panose="020F0502020204030204" pitchFamily="34" charset="0"/>
                          <a:cs typeface="Times New Roman" panose="02020603050405020304" pitchFamily="18" charset="0"/>
                        </a:rPr>
                        <a:t>(giờ)</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phút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kern="1200" dirty="0">
                          <a:solidFill>
                            <a:schemeClr val="dk1"/>
                          </a:solidFill>
                          <a:effectLst/>
                          <a:latin typeface="+mj-lt"/>
                          <a:ea typeface="Calibri" panose="020F0502020204030204" pitchFamily="34" charset="0"/>
                          <a:cs typeface="Times New Roman" panose="02020603050405020304" pitchFamily="18" charset="0"/>
                        </a:rPr>
                        <a:t>s</a:t>
                      </a:r>
                    </a:p>
                    <a:p>
                      <a:pPr marL="457200" algn="ctr">
                        <a:lnSpc>
                          <a:spcPct val="105000"/>
                        </a:lnSpc>
                      </a:pPr>
                      <a:r>
                        <a:rPr lang="vi-VN" sz="1600" kern="1200" dirty="0">
                          <a:solidFill>
                            <a:schemeClr val="dk1"/>
                          </a:solidFill>
                          <a:effectLst/>
                          <a:latin typeface="+mj-lt"/>
                          <a:ea typeface="Calibri" panose="020F0502020204030204" pitchFamily="34" charset="0"/>
                          <a:cs typeface="Times New Roman" panose="02020603050405020304" pitchFamily="18" charset="0"/>
                        </a:rPr>
                        <a:t>(giây) </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kern="1200" dirty="0">
                          <a:solidFill>
                            <a:schemeClr val="dk1"/>
                          </a:solidFill>
                          <a:effectLst/>
                          <a:latin typeface="+mj-lt"/>
                          <a:ea typeface="Calibri" panose="020F0502020204030204" pitchFamily="34" charset="0"/>
                          <a:cs typeface="Times New Roman" panose="02020603050405020304" pitchFamily="18" charset="0"/>
                        </a:rPr>
                        <a:t>h</a:t>
                      </a:r>
                    </a:p>
                    <a:p>
                      <a:pPr marL="457200" algn="ctr">
                        <a:lnSpc>
                          <a:spcPct val="105000"/>
                        </a:lnSpc>
                      </a:pPr>
                      <a:r>
                        <a:rPr lang="vi-VN" sz="1600" kern="1200" dirty="0">
                          <a:solidFill>
                            <a:schemeClr val="dk1"/>
                          </a:solidFill>
                          <a:effectLst/>
                          <a:latin typeface="+mj-lt"/>
                          <a:ea typeface="Calibri" panose="020F0502020204030204" pitchFamily="34" charset="0"/>
                          <a:cs typeface="Times New Roman" panose="02020603050405020304" pitchFamily="18" charset="0"/>
                        </a:rPr>
                        <a:t>(giờ)</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629346751"/>
                  </a:ext>
                </a:extLst>
              </a:tr>
              <a:tr h="6986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effectLst/>
                          <a:latin typeface="+mj-lt"/>
                        </a:rPr>
                        <a:t>Đơn vị đo tốc độ</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endParaRPr lang="vi-VN" sz="160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1266182660"/>
                  </a:ext>
                </a:extLst>
              </a:tr>
            </a:tbl>
          </a:graphicData>
        </a:graphic>
      </p:graphicFrame>
      <p:sp>
        <p:nvSpPr>
          <p:cNvPr id="7" name="TextBox 6">
            <a:extLst>
              <a:ext uri="{FF2B5EF4-FFF2-40B4-BE49-F238E27FC236}">
                <a16:creationId xmlns:a16="http://schemas.microsoft.com/office/drawing/2014/main" id="{F30C5DE0-5B48-D44F-471F-73513D65E597}"/>
              </a:ext>
            </a:extLst>
          </p:cNvPr>
          <p:cNvSpPr txBox="1"/>
          <p:nvPr/>
        </p:nvSpPr>
        <p:spPr>
          <a:xfrm>
            <a:off x="-426413" y="739971"/>
            <a:ext cx="11914507" cy="39478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 tên một số đơn vị đo tốc độ mà em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49D2FD-CF7E-9ACE-81B2-48BA534F3C38}"/>
              </a:ext>
            </a:extLst>
          </p:cNvPr>
          <p:cNvSpPr txBox="1"/>
          <p:nvPr/>
        </p:nvSpPr>
        <p:spPr>
          <a:xfrm>
            <a:off x="-426413" y="1205420"/>
            <a:ext cx="11723584" cy="39478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5E1C383-1A9D-0515-C98B-8E99E93D4173}"/>
              </a:ext>
            </a:extLst>
          </p:cNvPr>
          <p:cNvSpPr txBox="1"/>
          <p:nvPr/>
        </p:nvSpPr>
        <p:spPr>
          <a:xfrm>
            <a:off x="-990600" y="4226162"/>
            <a:ext cx="7772400" cy="394463"/>
          </a:xfrm>
          <a:prstGeom prst="rect">
            <a:avLst/>
          </a:prstGeom>
          <a:noFill/>
        </p:spPr>
        <p:txBody>
          <a:bodyPr wrap="square" lIns="91428" tIns="45718" rIns="91428" bIns="45718" rtlCol="0">
            <a:spAutoFit/>
          </a:bodyPr>
          <a:lstStyle/>
          <a:p>
            <a:pPr marL="457131" algn="r" defTabSz="914264">
              <a:lnSpc>
                <a:spcPct val="105000"/>
              </a:lnSpc>
              <a:spcAft>
                <a:spcPts val="800"/>
              </a:spcAft>
            </a:pP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Đơn vị đo tốc độ phụ thuộc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b="1" dirty="0">
              <a:solidFill>
                <a:srgbClr val="FF0000"/>
              </a:solidFill>
              <a:ea typeface="Calibri" panose="020F0502020204030204" pitchFamily="34" charset="0"/>
              <a:cs typeface="Times New Roman" panose="02020603050405020304" pitchFamily="18" charset="0"/>
            </a:endParaRPr>
          </a:p>
        </p:txBody>
      </p:sp>
      <p:pic>
        <p:nvPicPr>
          <p:cNvPr id="2"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2400" y="14757"/>
            <a:ext cx="1370798" cy="770472"/>
          </a:xfrm>
          <a:prstGeom prst="rect">
            <a:avLst/>
          </a:prstGeom>
        </p:spPr>
      </p:pic>
    </p:spTree>
    <p:extLst>
      <p:ext uri="{BB962C8B-B14F-4D97-AF65-F5344CB8AC3E}">
        <p14:creationId xmlns:p14="http://schemas.microsoft.com/office/powerpoint/2010/main" val="3868557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80577"/>
            <a:ext cx="7433709" cy="461661"/>
          </a:xfrm>
          <a:prstGeom prst="rect">
            <a:avLst/>
          </a:prstGeom>
          <a:noFill/>
        </p:spPr>
        <p:txBody>
          <a:bodyPr wrap="square" lIns="91428" tIns="45718" rIns="91428" bIns="45718" rtlCol="0">
            <a:spAutoFit/>
          </a:bodyPr>
          <a:lstStyle/>
          <a:p>
            <a:pPr defTabSz="914264">
              <a:defRPr/>
            </a:pPr>
            <a:r>
              <a:rPr lang="vi-VN" sz="2400" b="1" dirty="0">
                <a:solidFill>
                  <a:srgbClr val="E05802"/>
                </a:solidFill>
                <a:latin typeface="Times New Roman" panose="02020603050405020304" pitchFamily="18" charset="0"/>
                <a:cs typeface="Times New Roman" panose="02020603050405020304" pitchFamily="18" charset="0"/>
              </a:rPr>
              <a:t>PHIẾU HỌC TẬP</a:t>
            </a:r>
            <a:endParaRPr lang="en-US" sz="2400" b="1" dirty="0">
              <a:solidFill>
                <a:srgbClr val="E05802"/>
              </a:solidFill>
              <a:latin typeface="Calibri Light"/>
              <a:cs typeface="Times New Roman" panose="02020603050405020304" pitchFamily="18" charset="0"/>
            </a:endParaRPr>
          </a:p>
        </p:txBody>
      </p:sp>
      <p:graphicFrame>
        <p:nvGraphicFramePr>
          <p:cNvPr id="5" name="Table 4">
            <a:extLst>
              <a:ext uri="{FF2B5EF4-FFF2-40B4-BE49-F238E27FC236}">
                <a16:creationId xmlns:a16="http://schemas.microsoft.com/office/drawing/2014/main" id="{090E42A0-D277-F736-86F8-7F39E36BE53D}"/>
              </a:ext>
            </a:extLst>
          </p:cNvPr>
          <p:cNvGraphicFramePr>
            <a:graphicFrameLocks noGrp="1"/>
          </p:cNvGraphicFramePr>
          <p:nvPr>
            <p:extLst>
              <p:ext uri="{D42A27DB-BD31-4B8C-83A1-F6EECF244321}">
                <p14:modId xmlns:p14="http://schemas.microsoft.com/office/powerpoint/2010/main" val="2148676129"/>
              </p:ext>
            </p:extLst>
          </p:nvPr>
        </p:nvGraphicFramePr>
        <p:xfrm>
          <a:off x="152399" y="1726413"/>
          <a:ext cx="8839202" cy="2064928"/>
        </p:xfrm>
        <a:graphic>
          <a:graphicData uri="http://schemas.openxmlformats.org/drawingml/2006/table">
            <a:tbl>
              <a:tblPr firstRow="1" firstCol="1" bandRow="1"/>
              <a:tblGrid>
                <a:gridCol w="1905001">
                  <a:extLst>
                    <a:ext uri="{9D8B030D-6E8A-4147-A177-3AD203B41FA5}">
                      <a16:colId xmlns:a16="http://schemas.microsoft.com/office/drawing/2014/main" val="1962526313"/>
                    </a:ext>
                  </a:extLst>
                </a:gridCol>
                <a:gridCol w="1143000">
                  <a:extLst>
                    <a:ext uri="{9D8B030D-6E8A-4147-A177-3AD203B41FA5}">
                      <a16:colId xmlns:a16="http://schemas.microsoft.com/office/drawing/2014/main" val="3904046182"/>
                    </a:ext>
                  </a:extLst>
                </a:gridCol>
                <a:gridCol w="1524000">
                  <a:extLst>
                    <a:ext uri="{9D8B030D-6E8A-4147-A177-3AD203B41FA5}">
                      <a16:colId xmlns:a16="http://schemas.microsoft.com/office/drawing/2014/main" val="4110004282"/>
                    </a:ext>
                  </a:extLst>
                </a:gridCol>
                <a:gridCol w="1143000">
                  <a:extLst>
                    <a:ext uri="{9D8B030D-6E8A-4147-A177-3AD203B41FA5}">
                      <a16:colId xmlns:a16="http://schemas.microsoft.com/office/drawing/2014/main" val="543124834"/>
                    </a:ext>
                  </a:extLst>
                </a:gridCol>
                <a:gridCol w="1447800">
                  <a:extLst>
                    <a:ext uri="{9D8B030D-6E8A-4147-A177-3AD203B41FA5}">
                      <a16:colId xmlns:a16="http://schemas.microsoft.com/office/drawing/2014/main" val="3476562886"/>
                    </a:ext>
                  </a:extLst>
                </a:gridCol>
                <a:gridCol w="1676401">
                  <a:extLst>
                    <a:ext uri="{9D8B030D-6E8A-4147-A177-3AD203B41FA5}">
                      <a16:colId xmlns:a16="http://schemas.microsoft.com/office/drawing/2014/main" val="2339505531"/>
                    </a:ext>
                  </a:extLst>
                </a:gridCol>
              </a:tblGrid>
              <a:tr h="707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Đơn vị đo độ dài</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m (mét)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Km (Kilomet)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m  (mét)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spcAft>
                          <a:spcPts val="800"/>
                        </a:spcAft>
                      </a:pPr>
                      <a:r>
                        <a:rPr lang="vi-VN" sz="1700" dirty="0">
                          <a:effectLst/>
                          <a:latin typeface="+mj-lt"/>
                          <a:ea typeface="Calibri" panose="020F0502020204030204" pitchFamily="34" charset="0"/>
                          <a:cs typeface="Times New Roman" panose="02020603050405020304" pitchFamily="18" charset="0"/>
                        </a:rPr>
                        <a:t>Km </a:t>
                      </a:r>
                    </a:p>
                    <a:p>
                      <a:pPr marL="457200" algn="l">
                        <a:lnSpc>
                          <a:spcPct val="105000"/>
                        </a:lnSpc>
                        <a:spcAft>
                          <a:spcPts val="800"/>
                        </a:spcAft>
                      </a:pPr>
                      <a:r>
                        <a:rPr lang="vi-VN" sz="1700" b="1" kern="1200" dirty="0">
                          <a:solidFill>
                            <a:schemeClr val="lt1"/>
                          </a:solidFill>
                          <a:effectLst/>
                          <a:latin typeface="+mj-lt"/>
                          <a:ea typeface="Calibri" panose="020F0502020204030204" pitchFamily="34" charset="0"/>
                          <a:cs typeface="Times New Roman" panose="02020603050405020304" pitchFamily="18" charset="0"/>
                        </a:rPr>
                        <a:t>(Kilomet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l">
                        <a:lnSpc>
                          <a:spcPct val="105000"/>
                        </a:lnSpc>
                        <a:spcAft>
                          <a:spcPts val="800"/>
                        </a:spcAft>
                      </a:pPr>
                      <a:r>
                        <a:rPr lang="en-US" sz="1700" dirty="0" smtClean="0">
                          <a:effectLst/>
                          <a:latin typeface="+mj-lt"/>
                          <a:ea typeface="Calibri" panose="020F0502020204030204" pitchFamily="34" charset="0"/>
                          <a:cs typeface="Times New Roman" panose="02020603050405020304" pitchFamily="18" charset="0"/>
                        </a:rPr>
                        <a:t>c</a:t>
                      </a:r>
                      <a:r>
                        <a:rPr lang="vi-VN" sz="1700" dirty="0" smtClean="0">
                          <a:effectLst/>
                          <a:latin typeface="+mj-lt"/>
                          <a:ea typeface="Calibri" panose="020F0502020204030204" pitchFamily="34" charset="0"/>
                          <a:cs typeface="Times New Roman" panose="02020603050405020304" pitchFamily="18" charset="0"/>
                        </a:rPr>
                        <a:t>m </a:t>
                      </a:r>
                      <a:r>
                        <a:rPr lang="vi-VN" sz="1700" dirty="0">
                          <a:effectLst/>
                          <a:latin typeface="+mj-lt"/>
                          <a:ea typeface="Calibri" panose="020F0502020204030204" pitchFamily="34" charset="0"/>
                          <a:cs typeface="Times New Roman" panose="02020603050405020304" pitchFamily="18" charset="0"/>
                        </a:rPr>
                        <a:t>(</a:t>
                      </a:r>
                      <a:r>
                        <a:rPr lang="vi-VN" sz="1700" dirty="0" smtClean="0">
                          <a:effectLst/>
                          <a:latin typeface="+mj-lt"/>
                          <a:ea typeface="Calibri" panose="020F0502020204030204" pitchFamily="34" charset="0"/>
                          <a:cs typeface="Times New Roman" panose="02020603050405020304" pitchFamily="18" charset="0"/>
                        </a:rPr>
                        <a:t>xentimet)</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extLst>
                  <a:ext uri="{0D108BD9-81ED-4DB2-BD59-A6C34878D82A}">
                    <a16:rowId xmlns:a16="http://schemas.microsoft.com/office/drawing/2014/main" val="116218225"/>
                  </a:ext>
                </a:extLst>
              </a:tr>
              <a:tr h="64906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rPr>
                        <a:t>Đơn vị đo thời gian</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dirty="0">
                          <a:effectLst/>
                          <a:latin typeface="+mj-lt"/>
                        </a:rPr>
                        <a:t>s</a:t>
                      </a:r>
                    </a:p>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(giây)</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h</a:t>
                      </a:r>
                    </a:p>
                    <a:p>
                      <a:pPr marL="457200" algn="ctr">
                        <a:lnSpc>
                          <a:spcPct val="105000"/>
                        </a:lnSpc>
                      </a:pPr>
                      <a:r>
                        <a:rPr lang="vi-VN" sz="1700" dirty="0">
                          <a:effectLst/>
                          <a:latin typeface="+mj-lt"/>
                          <a:ea typeface="Calibri" panose="020F0502020204030204" pitchFamily="34" charset="0"/>
                          <a:cs typeface="Times New Roman" panose="02020603050405020304" pitchFamily="18" charset="0"/>
                        </a:rPr>
                        <a:t>(giờ)</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dirty="0">
                          <a:effectLst/>
                          <a:latin typeface="+mj-lt"/>
                        </a:rPr>
                        <a:t>phút </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kern="1200" dirty="0">
                          <a:solidFill>
                            <a:schemeClr val="dk1"/>
                          </a:solidFill>
                          <a:effectLst/>
                          <a:latin typeface="+mj-lt"/>
                          <a:ea typeface="Calibri" panose="020F0502020204030204" pitchFamily="34" charset="0"/>
                          <a:cs typeface="Times New Roman" panose="02020603050405020304" pitchFamily="18" charset="0"/>
                        </a:rPr>
                        <a:t>s</a:t>
                      </a:r>
                    </a:p>
                    <a:p>
                      <a:pPr marL="457200" algn="ctr">
                        <a:lnSpc>
                          <a:spcPct val="105000"/>
                        </a:lnSpc>
                      </a:pPr>
                      <a:r>
                        <a:rPr lang="vi-VN" sz="1700" kern="1200" dirty="0">
                          <a:solidFill>
                            <a:schemeClr val="dk1"/>
                          </a:solidFill>
                          <a:effectLst/>
                          <a:latin typeface="+mj-lt"/>
                          <a:ea typeface="Calibri" panose="020F0502020204030204" pitchFamily="34" charset="0"/>
                          <a:cs typeface="Times New Roman" panose="02020603050405020304" pitchFamily="18" charset="0"/>
                        </a:rPr>
                        <a:t>(giây) </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kern="1200" dirty="0">
                          <a:solidFill>
                            <a:schemeClr val="dk1"/>
                          </a:solidFill>
                          <a:effectLst/>
                          <a:latin typeface="+mj-lt"/>
                          <a:ea typeface="Calibri" panose="020F0502020204030204" pitchFamily="34" charset="0"/>
                          <a:cs typeface="Times New Roman" panose="02020603050405020304" pitchFamily="18" charset="0"/>
                        </a:rPr>
                        <a:t>h</a:t>
                      </a:r>
                    </a:p>
                    <a:p>
                      <a:pPr marL="457200" algn="ctr">
                        <a:lnSpc>
                          <a:spcPct val="105000"/>
                        </a:lnSpc>
                      </a:pPr>
                      <a:r>
                        <a:rPr lang="vi-VN" sz="1700" kern="1200" dirty="0">
                          <a:solidFill>
                            <a:schemeClr val="dk1"/>
                          </a:solidFill>
                          <a:effectLst/>
                          <a:latin typeface="+mj-lt"/>
                          <a:ea typeface="Calibri" panose="020F0502020204030204" pitchFamily="34" charset="0"/>
                          <a:cs typeface="Times New Roman" panose="02020603050405020304" pitchFamily="18" charset="0"/>
                        </a:rPr>
                        <a:t>(giờ)</a:t>
                      </a: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629346751"/>
                  </a:ext>
                </a:extLst>
              </a:tr>
              <a:tr h="707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700" dirty="0">
                          <a:effectLst/>
                          <a:latin typeface="+mj-lt"/>
                        </a:rPr>
                        <a:t>Đơn vị đo tốc độ</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700" dirty="0">
                          <a:effectLst/>
                          <a:latin typeface="+mj-lt"/>
                        </a:rPr>
                        <a:t> </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700" dirty="0">
                          <a:effectLst/>
                          <a:latin typeface="+mj-lt"/>
                        </a:rPr>
                        <a:t> </a:t>
                      </a:r>
                      <a:endParaRPr lang="vi-VN" sz="17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endParaRPr lang="vi-VN" sz="1700" kern="1200" dirty="0">
                        <a:solidFill>
                          <a:schemeClr val="dk1"/>
                        </a:solidFill>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1266182660"/>
                  </a:ext>
                </a:extLst>
              </a:tr>
            </a:tbl>
          </a:graphicData>
        </a:graphic>
      </p:graphicFrame>
      <p:sp>
        <p:nvSpPr>
          <p:cNvPr id="6" name="TextBox 5">
            <a:extLst>
              <a:ext uri="{FF2B5EF4-FFF2-40B4-BE49-F238E27FC236}">
                <a16:creationId xmlns:a16="http://schemas.microsoft.com/office/drawing/2014/main" id="{F30C5DE0-5B48-D44F-471F-73513D65E597}"/>
              </a:ext>
            </a:extLst>
          </p:cNvPr>
          <p:cNvSpPr txBox="1"/>
          <p:nvPr/>
        </p:nvSpPr>
        <p:spPr>
          <a:xfrm>
            <a:off x="-76200" y="527989"/>
            <a:ext cx="11914507" cy="41549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vi-VN"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 tên một số đơn vị đo tốc độ mà em biết</a:t>
            </a:r>
            <a:r>
              <a:rPr lang="vi-V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49D2FD-CF7E-9ACE-81B2-48BA534F3C38}"/>
              </a:ext>
            </a:extLst>
          </p:cNvPr>
          <p:cNvSpPr txBox="1"/>
          <p:nvPr/>
        </p:nvSpPr>
        <p:spPr>
          <a:xfrm>
            <a:off x="-76200" y="1244961"/>
            <a:ext cx="11723584" cy="39478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vi-VN"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 thành bảng sau:</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5E1C383-1A9D-0515-C98B-8E99E93D4173}"/>
              </a:ext>
            </a:extLst>
          </p:cNvPr>
          <p:cNvSpPr txBox="1"/>
          <p:nvPr/>
        </p:nvSpPr>
        <p:spPr>
          <a:xfrm>
            <a:off x="304800" y="4002522"/>
            <a:ext cx="11656767" cy="41549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latin typeface="Times New Roman" panose="02020603050405020304" pitchFamily="18" charset="0"/>
                <a:ea typeface="Calibri" panose="020F0502020204030204" pitchFamily="34" charset="0"/>
                <a:cs typeface="Times New Roman" panose="02020603050405020304" pitchFamily="18" charset="0"/>
              </a:rPr>
              <a:t>3. </a:t>
            </a:r>
            <a:r>
              <a:rPr lang="vi-VN"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Đơn </a:t>
            </a:r>
            <a:r>
              <a:rPr lang="vi-VN"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vị đo tốc độ phụ thuộc </a:t>
            </a:r>
            <a:r>
              <a:rPr lang="vi-VN"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endParaRPr lang="vi-VN"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734C21F-E58C-A683-41AE-E3CA83904090}"/>
              </a:ext>
            </a:extLst>
          </p:cNvPr>
          <p:cNvSpPr txBox="1"/>
          <p:nvPr/>
        </p:nvSpPr>
        <p:spPr>
          <a:xfrm>
            <a:off x="500520" y="870311"/>
            <a:ext cx="11914507" cy="39478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Mét trên giây </a:t>
            </a:r>
            <a:r>
              <a:rPr lang="vi-VN"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(m/s) </a:t>
            </a:r>
            <a:r>
              <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kilomet trên giờ</a:t>
            </a:r>
            <a:r>
              <a:rPr lang="vi-VN"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(km/h)</a:t>
            </a:r>
            <a:r>
              <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8A1B1ED-C0D6-1545-255F-8F3270F535EC}"/>
              </a:ext>
            </a:extLst>
          </p:cNvPr>
          <p:cNvSpPr txBox="1"/>
          <p:nvPr/>
        </p:nvSpPr>
        <p:spPr>
          <a:xfrm>
            <a:off x="1967052" y="3151780"/>
            <a:ext cx="2030731" cy="383178"/>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m/s</a:t>
            </a:r>
            <a:endParaRPr lang="vi-V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F7C500B-7E4C-6D50-F5C3-D71D9D948A10}"/>
              </a:ext>
            </a:extLst>
          </p:cNvPr>
          <p:cNvSpPr txBox="1"/>
          <p:nvPr/>
        </p:nvSpPr>
        <p:spPr>
          <a:xfrm>
            <a:off x="3242866" y="3159545"/>
            <a:ext cx="2030731" cy="364583"/>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en-US"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a:t>
            </a:r>
            <a:r>
              <a:rPr lang="vi-VN"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m/h</a:t>
            </a:r>
            <a:endParaRPr lang="vi-V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45AE33C-2D50-76F5-6ED5-A319D14D1281}"/>
              </a:ext>
            </a:extLst>
          </p:cNvPr>
          <p:cNvSpPr txBox="1"/>
          <p:nvPr/>
        </p:nvSpPr>
        <p:spPr>
          <a:xfrm>
            <a:off x="4463960" y="3199495"/>
            <a:ext cx="2030731" cy="383178"/>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m/phút</a:t>
            </a:r>
            <a:endParaRPr lang="vi-V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FA6A96E-7FD9-C16D-7F09-BE1473666FB4}"/>
              </a:ext>
            </a:extLst>
          </p:cNvPr>
          <p:cNvSpPr txBox="1"/>
          <p:nvPr/>
        </p:nvSpPr>
        <p:spPr>
          <a:xfrm>
            <a:off x="5812436" y="3199495"/>
            <a:ext cx="2030731" cy="383178"/>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km/s</a:t>
            </a:r>
            <a:endParaRPr lang="vi-V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4D62052-03B8-A19A-05C9-2FD8F0A14AF3}"/>
              </a:ext>
            </a:extLst>
          </p:cNvPr>
          <p:cNvSpPr txBox="1"/>
          <p:nvPr/>
        </p:nvSpPr>
        <p:spPr>
          <a:xfrm>
            <a:off x="7366640" y="3199495"/>
            <a:ext cx="2030731" cy="383178"/>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cm/h</a:t>
            </a:r>
            <a:endParaRPr lang="vi-VN"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FDA55F0-DEE9-70F4-4D7A-C27F2ECB646A}"/>
              </a:ext>
            </a:extLst>
          </p:cNvPr>
          <p:cNvSpPr txBox="1"/>
          <p:nvPr/>
        </p:nvSpPr>
        <p:spPr>
          <a:xfrm>
            <a:off x="3997783" y="4002522"/>
            <a:ext cx="5146218" cy="415494"/>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vi-VN"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ơn</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vị</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đo</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a:t>
            </a:r>
            <a:r>
              <a:rPr lang="vi-VN"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ộ </a:t>
            </a:r>
            <a:r>
              <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dài và đơn vị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đo</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thời </a:t>
            </a:r>
            <a:r>
              <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gian         </a:t>
            </a:r>
            <a:endParaRPr lang="vi-VN"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596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1.2022.stt$7+K4lPs7H94VUqPe2XwIsfPRnrXQE//QTEXxb8/8N4CNc6FpgZahzpTjFhMzSA7T/nHJa11DE8Ng2TP3iAmRczFlmslSuUNOgUeb6yRvs0="/>
          <p:cNvSpPr/>
          <p:nvPr/>
        </p:nvSpPr>
        <p:spPr>
          <a:xfrm>
            <a:off x="1102017" y="92177"/>
            <a:ext cx="5554661" cy="523220"/>
          </a:xfrm>
          <a:prstGeom prst="rect">
            <a:avLst/>
          </a:prstGeom>
        </p:spPr>
        <p:txBody>
          <a:bodyPr wrap="none">
            <a:spAutoFit/>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7: TỐC ĐỘ CHUYỂN ĐỘNG</a:t>
            </a:r>
          </a:p>
        </p:txBody>
      </p:sp>
      <p:sp>
        <p:nvSpPr>
          <p:cNvPr id="5" name="Rectangle 4" descr="OPL20U25GSXzBJYl68kk8uQGfFKzs7yb1M4KJWUiLk6ZEvGF+qCIPSnY57AbBFCvTW$21.2022.stt$7+K4lPs7H94VUqPe2XwIsfPRnrXQE//QTEXxb8/8N4CNc6FpgZahzpTjFhMzSA7T/nHJa11DE8Ng2TP3iAmRczFlmslSuUNOgUeb6yRvs0="/>
          <p:cNvSpPr/>
          <p:nvPr/>
        </p:nvSpPr>
        <p:spPr>
          <a:xfrm>
            <a:off x="304800" y="742950"/>
            <a:ext cx="3158237" cy="523220"/>
          </a:xfrm>
          <a:prstGeom prst="rect">
            <a:avLst/>
          </a:prstGeom>
        </p:spPr>
        <p:txBody>
          <a:bodyPr wrap="none">
            <a:spAutoFit/>
          </a:bodyPr>
          <a:lstStyle/>
          <a:p>
            <a:r>
              <a:rPr lang="vi-VN" sz="2800" b="1" dirty="0">
                <a:latin typeface="+mj-lt"/>
              </a:rPr>
              <a:t>II. Đơn vị đo tốc độ</a:t>
            </a:r>
            <a:endParaRPr lang="en-US" sz="2800" dirty="0">
              <a:latin typeface="+mj-lt"/>
            </a:endParaRPr>
          </a:p>
        </p:txBody>
      </p:sp>
      <p:sp>
        <p:nvSpPr>
          <p:cNvPr id="6" name="TextBox 5"/>
          <p:cNvSpPr txBox="1"/>
          <p:nvPr/>
        </p:nvSpPr>
        <p:spPr>
          <a:xfrm>
            <a:off x="283945" y="1504950"/>
            <a:ext cx="8610600" cy="2049792"/>
          </a:xfrm>
          <a:prstGeom prst="rect">
            <a:avLst/>
          </a:prstGeom>
          <a:noFill/>
        </p:spPr>
        <p:txBody>
          <a:bodyPr wrap="square" rtlCol="0">
            <a:spAutoFit/>
          </a:bodyPr>
          <a:lstStyle/>
          <a:p>
            <a:pPr marL="36195" marR="36195" algn="just">
              <a:lnSpc>
                <a:spcPct val="115000"/>
              </a:lnSpc>
              <a:spcBef>
                <a:spcPts val="0"/>
              </a:spcBef>
              <a:spcAft>
                <a:spcPts val="0"/>
              </a:spcAft>
            </a:pPr>
            <a:r>
              <a:rPr lang="vi-VN" sz="2400" dirty="0">
                <a:solidFill>
                  <a:srgbClr val="000000"/>
                </a:solidFill>
                <a:latin typeface="Times New Roman" panose="02020603050405020304" pitchFamily="18" charset="0"/>
                <a:ea typeface="Calibri" panose="020F0502020204030204" pitchFamily="34" charset="0"/>
                <a:cs typeface="Arial" panose="020B0604020202020204" pitchFamily="34" charset="0"/>
              </a:rPr>
              <a:t>- Đơn vị đo của tốc độ phụ thuộc vào đơn vị đo của quãng đường và đơn vị đo thời gian.</a:t>
            </a:r>
            <a:endParaRPr lang="en-US" sz="1400" dirty="0">
              <a:latin typeface="Calibri" panose="020F0502020204030204" pitchFamily="34" charset="0"/>
              <a:ea typeface="Calibri" panose="020F0502020204030204" pitchFamily="34" charset="0"/>
              <a:cs typeface="Arial" panose="020B0604020202020204" pitchFamily="34" charset="0"/>
            </a:endParaRPr>
          </a:p>
          <a:p>
            <a:endParaRPr lang="vi-VN"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Trong hệ đo lường chính thức của nước ta, đơn vị đo tốc độ là m/s và km/h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9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32199-1CBD-B0D1-561B-5732E70F4B95}"/>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3106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Shape 188"/>
        <p:cNvGrpSpPr/>
        <p:nvPr/>
      </p:nvGrpSpPr>
      <p:grpSpPr>
        <a:xfrm>
          <a:off x="0" y="0"/>
          <a:ext cx="0" cy="0"/>
          <a:chOff x="0" y="0"/>
          <a:chExt cx="0" cy="0"/>
        </a:xfrm>
      </p:grpSpPr>
      <p:sp>
        <p:nvSpPr>
          <p:cNvPr id="5" name="TextBox 4"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3331F422-B2CB-13AA-4319-F48B6D7D19CE}"/>
              </a:ext>
            </a:extLst>
          </p:cNvPr>
          <p:cNvSpPr txBox="1"/>
          <p:nvPr/>
        </p:nvSpPr>
        <p:spPr>
          <a:xfrm>
            <a:off x="665426" y="525971"/>
            <a:ext cx="6353175" cy="369332"/>
          </a:xfrm>
          <a:prstGeom prst="rect">
            <a:avLst/>
          </a:prstGeom>
          <a:noFill/>
        </p:spPr>
        <p:txBody>
          <a:bodyPr wrap="square" rtlCol="0">
            <a:spAutoFit/>
          </a:bodyPr>
          <a:lstStyle/>
          <a:p>
            <a:r>
              <a:rPr lang="en-US" sz="1800" b="1" dirty="0" smtClean="0">
                <a:solidFill>
                  <a:schemeClr val="bg1"/>
                </a:solidFill>
                <a:latin typeface="Times New Roman" panose="02020603050405020304" pitchFamily="18" charset="0"/>
                <a:cs typeface="Times New Roman" panose="02020603050405020304" pitchFamily="18" charset="0"/>
              </a:rPr>
              <a:t>BÀI </a:t>
            </a:r>
            <a:r>
              <a:rPr lang="en-US" sz="1800" b="1" dirty="0">
                <a:solidFill>
                  <a:schemeClr val="bg1"/>
                </a:solidFill>
                <a:latin typeface="Times New Roman" panose="02020603050405020304" pitchFamily="18" charset="0"/>
                <a:cs typeface="Times New Roman" panose="02020603050405020304" pitchFamily="18" charset="0"/>
              </a:rPr>
              <a:t>TẬP VẬN DỤNG CÔNG THỨC TÍNH TỐC ĐỘ</a:t>
            </a:r>
            <a:endParaRPr lang="vi-VN" sz="1800" b="1" dirty="0">
              <a:solidFill>
                <a:schemeClr val="bg1"/>
              </a:solidFill>
              <a:latin typeface="Times New Roman" panose="02020603050405020304" pitchFamily="18" charset="0"/>
              <a:cs typeface="Times New Roman" panose="02020603050405020304" pitchFamily="18" charset="0"/>
            </a:endParaRPr>
          </a:p>
        </p:txBody>
      </p:sp>
      <p:sp>
        <p:nvSpPr>
          <p:cNvPr id="29" name="TextBox 28"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3B31E9FE-5410-2BD2-7D6A-AE935632CF26}"/>
              </a:ext>
            </a:extLst>
          </p:cNvPr>
          <p:cNvSpPr txBox="1"/>
          <p:nvPr/>
        </p:nvSpPr>
        <p:spPr>
          <a:xfrm>
            <a:off x="96440" y="1209243"/>
            <a:ext cx="8951119" cy="1791260"/>
          </a:xfrm>
          <a:prstGeom prst="rect">
            <a:avLst/>
          </a:prstGeom>
          <a:noFill/>
        </p:spPr>
        <p:txBody>
          <a:bodyPr wrap="square">
            <a:spAutoFit/>
          </a:bodyPr>
          <a:lstStyle/>
          <a:p>
            <a:pPr algn="just">
              <a:lnSpc>
                <a:spcPct val="115000"/>
              </a:lnSpc>
              <a:spcBef>
                <a:spcPts val="600"/>
              </a:spcBef>
              <a:spcAft>
                <a:spcPts val="800"/>
              </a:spcAft>
            </a:pPr>
            <a:r>
              <a:rPr lang="en-US" sz="2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6h45</a:t>
            </a:r>
            <a:r>
              <a:rPr lang="vi-VN"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7h15 </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5km.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km/h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m/s.</a:t>
            </a:r>
            <a:endParaRPr lang="vi-VN"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13C7C18C-71B2-D94E-6384-8885E6BAE6C8}"/>
              </a:ext>
            </a:extLst>
          </p:cNvPr>
          <p:cNvSpPr txBox="1"/>
          <p:nvPr/>
        </p:nvSpPr>
        <p:spPr>
          <a:xfrm>
            <a:off x="2286000" y="2777452"/>
            <a:ext cx="3520062" cy="707886"/>
          </a:xfrm>
          <a:prstGeom prst="rect">
            <a:avLst/>
          </a:prstGeom>
          <a:noFill/>
        </p:spPr>
        <p:txBody>
          <a:bodyPr wrap="square">
            <a:spAutoFit/>
          </a:bodyPr>
          <a:lstStyle/>
          <a:p>
            <a:pPr algn="ct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Tóm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graphicFrame>
        <p:nvGraphicFramePr>
          <p:cNvPr id="3" name="Object 2"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839655130"/>
              </p:ext>
            </p:extLst>
          </p:nvPr>
        </p:nvGraphicFramePr>
        <p:xfrm>
          <a:off x="533400" y="3324130"/>
          <a:ext cx="2628900" cy="393700"/>
        </p:xfrm>
        <a:graphic>
          <a:graphicData uri="http://schemas.openxmlformats.org/presentationml/2006/ole">
            <mc:AlternateContent xmlns:mc="http://schemas.openxmlformats.org/markup-compatibility/2006">
              <mc:Choice xmlns:v="urn:schemas-microsoft-com:vml" Requires="v">
                <p:oleObj spid="_x0000_s7379" name="Equation" r:id="rId5" imgW="2628720" imgH="393480" progId="Equation.DSMT4">
                  <p:embed/>
                </p:oleObj>
              </mc:Choice>
              <mc:Fallback>
                <p:oleObj name="Equation" r:id="rId5" imgW="2628720" imgH="393480" progId="Equation.DSMT4">
                  <p:embed/>
                  <p:pic>
                    <p:nvPicPr>
                      <p:cNvPr id="0" name=""/>
                      <p:cNvPicPr/>
                      <p:nvPr/>
                    </p:nvPicPr>
                    <p:blipFill>
                      <a:blip r:embed="rId6"/>
                      <a:stretch>
                        <a:fillRect/>
                      </a:stretch>
                    </p:blipFill>
                    <p:spPr>
                      <a:xfrm>
                        <a:off x="533400" y="3324130"/>
                        <a:ext cx="2628900" cy="393700"/>
                      </a:xfrm>
                      <a:prstGeom prst="rect">
                        <a:avLst/>
                      </a:prstGeom>
                    </p:spPr>
                  </p:pic>
                </p:oleObj>
              </mc:Fallback>
            </mc:AlternateContent>
          </a:graphicData>
        </a:graphic>
      </p:graphicFrame>
      <p:graphicFrame>
        <p:nvGraphicFramePr>
          <p:cNvPr id="4" name="Object 3"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694080736"/>
              </p:ext>
            </p:extLst>
          </p:nvPr>
        </p:nvGraphicFramePr>
        <p:xfrm>
          <a:off x="527050" y="3793210"/>
          <a:ext cx="3517900" cy="723900"/>
        </p:xfrm>
        <a:graphic>
          <a:graphicData uri="http://schemas.openxmlformats.org/presentationml/2006/ole">
            <mc:AlternateContent xmlns:mc="http://schemas.openxmlformats.org/markup-compatibility/2006">
              <mc:Choice xmlns:v="urn:schemas-microsoft-com:vml" Requires="v">
                <p:oleObj spid="_x0000_s7380" name="Equation" r:id="rId7" imgW="3517560" imgH="939600" progId="Equation.DSMT4">
                  <p:embed/>
                </p:oleObj>
              </mc:Choice>
              <mc:Fallback>
                <p:oleObj name="Equation" r:id="rId7" imgW="3517560" imgH="939600" progId="Equation.DSMT4">
                  <p:embed/>
                  <p:pic>
                    <p:nvPicPr>
                      <p:cNvPr id="0" name=""/>
                      <p:cNvPicPr/>
                      <p:nvPr/>
                    </p:nvPicPr>
                    <p:blipFill>
                      <a:blip r:embed="rId8"/>
                      <a:stretch>
                        <a:fillRect/>
                      </a:stretch>
                    </p:blipFill>
                    <p:spPr>
                      <a:xfrm>
                        <a:off x="527050" y="3793210"/>
                        <a:ext cx="3517900" cy="723900"/>
                      </a:xfrm>
                      <a:prstGeom prst="rect">
                        <a:avLst/>
                      </a:prstGeom>
                    </p:spPr>
                  </p:pic>
                </p:oleObj>
              </mc:Fallback>
            </mc:AlternateContent>
          </a:graphicData>
        </a:graphic>
      </p:graphicFrame>
      <p:graphicFrame>
        <p:nvGraphicFramePr>
          <p:cNvPr id="6" name="Object 5"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66244883"/>
              </p:ext>
            </p:extLst>
          </p:nvPr>
        </p:nvGraphicFramePr>
        <p:xfrm>
          <a:off x="533400" y="4629587"/>
          <a:ext cx="3149600" cy="393700"/>
        </p:xfrm>
        <a:graphic>
          <a:graphicData uri="http://schemas.openxmlformats.org/presentationml/2006/ole">
            <mc:AlternateContent xmlns:mc="http://schemas.openxmlformats.org/markup-compatibility/2006">
              <mc:Choice xmlns:v="urn:schemas-microsoft-com:vml" Requires="v">
                <p:oleObj spid="_x0000_s7381" name="Equation" r:id="rId9" imgW="3149280" imgH="393480" progId="Equation.DSMT4">
                  <p:embed/>
                </p:oleObj>
              </mc:Choice>
              <mc:Fallback>
                <p:oleObj name="Equation" r:id="rId9" imgW="3149280" imgH="393480" progId="Equation.DSMT4">
                  <p:embed/>
                  <p:pic>
                    <p:nvPicPr>
                      <p:cNvPr id="0" name=""/>
                      <p:cNvPicPr/>
                      <p:nvPr/>
                    </p:nvPicPr>
                    <p:blipFill>
                      <a:blip r:embed="rId10"/>
                      <a:stretch>
                        <a:fillRect/>
                      </a:stretch>
                    </p:blipFill>
                    <p:spPr>
                      <a:xfrm>
                        <a:off x="533400" y="4629587"/>
                        <a:ext cx="3149600" cy="393700"/>
                      </a:xfrm>
                      <a:prstGeom prst="rect">
                        <a:avLst/>
                      </a:prstGeom>
                    </p:spPr>
                  </p:pic>
                </p:oleObj>
              </mc:Fallback>
            </mc:AlternateContent>
          </a:graphicData>
        </a:graphic>
      </p:graphicFrame>
    </p:spTree>
    <p:extLst>
      <p:ext uri="{BB962C8B-B14F-4D97-AF65-F5344CB8AC3E}">
        <p14:creationId xmlns:p14="http://schemas.microsoft.com/office/powerpoint/2010/main" val="3829185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0" y="57150"/>
            <a:ext cx="9144000" cy="6009979"/>
          </a:xfrm>
          <a:prstGeom prst="rect">
            <a:avLst/>
          </a:prstGeom>
          <a:noFill/>
          <a:ln w="9525">
            <a:noFill/>
            <a:miter lim="800000"/>
            <a:headEnd/>
            <a:tailEnd/>
          </a:ln>
          <a:effectLst/>
        </p:spPr>
      </p:pic>
      <p:pic>
        <p:nvPicPr>
          <p:cNvPr id="5" name="Picture 2" descr="C:\Users\Administrator\Desktop\2017051002.png"/>
          <p:cNvPicPr>
            <a:picLocks noChangeAspect="1" noChangeArrowheads="1"/>
          </p:cNvPicPr>
          <p:nvPr/>
        </p:nvPicPr>
        <p:blipFill>
          <a:blip r:embed="rId3" cstate="print"/>
          <a:srcRect l="30313"/>
          <a:stretch>
            <a:fillRect/>
          </a:stretch>
        </p:blipFill>
        <p:spPr bwMode="auto">
          <a:xfrm>
            <a:off x="4379194" y="819150"/>
            <a:ext cx="4764806" cy="5146675"/>
          </a:xfrm>
          <a:prstGeom prst="rect">
            <a:avLst/>
          </a:prstGeom>
          <a:noFill/>
        </p:spPr>
      </p:pic>
      <p:sp>
        <p:nvSpPr>
          <p:cNvPr id="6" name="矩形 6"/>
          <p:cNvSpPr/>
          <p:nvPr/>
        </p:nvSpPr>
        <p:spPr>
          <a:xfrm>
            <a:off x="-688004" y="372757"/>
            <a:ext cx="6808796" cy="577061"/>
          </a:xfrm>
          <a:prstGeom prst="rect">
            <a:avLst/>
          </a:prstGeom>
        </p:spPr>
        <p:txBody>
          <a:bodyPr wrap="square" lIns="68559" tIns="34280" rIns="68559" bIns="34280">
            <a:spAutoFit/>
          </a:bodyPr>
          <a:lstStyle/>
          <a:p>
            <a:pPr algn="r" defTabSz="914103"/>
            <a:r>
              <a:rPr lang="en-US" altLang="zh-CN" sz="3300" b="1" spc="450" dirty="0">
                <a:solidFill>
                  <a:srgbClr val="FF0000"/>
                </a:solidFill>
                <a:latin typeface="Times New Roman" pitchFamily="18" charset="0"/>
                <a:ea typeface="微软雅黑" pitchFamily="34" charset="-122"/>
                <a:cs typeface="Times New Roman" pitchFamily="18" charset="0"/>
              </a:rPr>
              <a:t>BỨC TRANH BÍ ẨN</a:t>
            </a:r>
            <a:endParaRPr lang="zh-CN" altLang="en-US" sz="3300" b="1" spc="450" dirty="0">
              <a:solidFill>
                <a:srgbClr val="FF0000"/>
              </a:solidFill>
              <a:latin typeface="Times New Roman" pitchFamily="18" charset="0"/>
              <a:ea typeface="方正清刻本悦宋简体" panose="02000000000000000000" pitchFamily="2" charset="-122"/>
              <a:cs typeface="Times New Roman" pitchFamily="18" charset="0"/>
            </a:endParaRPr>
          </a:p>
        </p:txBody>
      </p:sp>
      <p:sp>
        <p:nvSpPr>
          <p:cNvPr id="8" name="TextBox 7">
            <a:extLst>
              <a:ext uri="{FF2B5EF4-FFF2-40B4-BE49-F238E27FC236}">
                <a16:creationId xmlns:a16="http://schemas.microsoft.com/office/drawing/2014/main" id="{2827ADCA-D2A8-4BFE-8769-252AD9104DFD}"/>
              </a:ext>
            </a:extLst>
          </p:cNvPr>
          <p:cNvSpPr txBox="1"/>
          <p:nvPr/>
        </p:nvSpPr>
        <p:spPr>
          <a:xfrm>
            <a:off x="1447800" y="1387273"/>
            <a:ext cx="5829300" cy="2631490"/>
          </a:xfrm>
          <a:prstGeom prst="rect">
            <a:avLst/>
          </a:prstGeom>
          <a:noFill/>
        </p:spPr>
        <p:txBody>
          <a:bodyPr wrap="square" rtlCol="0">
            <a:spAutoFit/>
          </a:bodyPr>
          <a:lstStyle/>
          <a:p>
            <a:pPr defTabSz="685800"/>
            <a:r>
              <a:rPr lang="en-US" sz="2400" b="1" u="sng" dirty="0" err="1">
                <a:solidFill>
                  <a:prstClr val="black"/>
                </a:solidFill>
                <a:latin typeface="Times New Roman" panose="02020603050405020304" pitchFamily="18" charset="0"/>
                <a:cs typeface="Times New Roman" panose="02020603050405020304" pitchFamily="18" charset="0"/>
              </a:rPr>
              <a:t>Luật</a:t>
            </a:r>
            <a:r>
              <a:rPr lang="en-US" sz="2400" b="1" u="sng" dirty="0">
                <a:solidFill>
                  <a:prstClr val="black"/>
                </a:solidFill>
                <a:latin typeface="Times New Roman" panose="02020603050405020304" pitchFamily="18" charset="0"/>
                <a:cs typeface="Times New Roman" panose="02020603050405020304" pitchFamily="18" charset="0"/>
              </a:rPr>
              <a:t> </a:t>
            </a:r>
            <a:r>
              <a:rPr lang="en-US" sz="2400" b="1" u="sng" dirty="0" err="1">
                <a:solidFill>
                  <a:prstClr val="black"/>
                </a:solidFill>
                <a:latin typeface="Times New Roman" panose="02020603050405020304" pitchFamily="18" charset="0"/>
                <a:cs typeface="Times New Roman" panose="02020603050405020304" pitchFamily="18" charset="0"/>
              </a:rPr>
              <a:t>chơi</a:t>
            </a:r>
            <a:r>
              <a:rPr lang="en-US" sz="2400" b="1" u="sng"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itchFamily="18" charset="0"/>
              <a:cs typeface="Times New Roman" pitchFamily="18" charset="0"/>
            </a:endParaRPr>
          </a:p>
          <a:p>
            <a:pPr algn="just" defTabSz="685800"/>
            <a:r>
              <a:rPr lang="vi-VN"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miếng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ghép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tìm</a:t>
            </a:r>
            <a:r>
              <a:rPr lang="en-US" sz="2400" dirty="0">
                <a:solidFill>
                  <a:prstClr val="black"/>
                </a:solidFill>
                <a:latin typeface="Times New Roman" pitchFamily="18" charset="0"/>
                <a:cs typeface="Times New Roman" pitchFamily="18" charset="0"/>
              </a:rPr>
              <a:t> ra </a:t>
            </a:r>
            <a:r>
              <a:rPr lang="en-US" sz="2400" dirty="0" err="1">
                <a:solidFill>
                  <a:prstClr val="black"/>
                </a:solidFill>
                <a:latin typeface="Times New Roman" pitchFamily="18" charset="0"/>
                <a:cs typeface="Times New Roman" pitchFamily="18" charset="0"/>
              </a:rPr>
              <a:t>bức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ẩn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hỏi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mỗi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miếng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ghép</a:t>
            </a:r>
            <a:endParaRPr lang="en-US" sz="2400" dirty="0">
              <a:solidFill>
                <a:prstClr val="black"/>
              </a:solidFill>
              <a:latin typeface="Times New Roman" pitchFamily="18" charset="0"/>
              <a:cs typeface="Times New Roman" pitchFamily="18" charset="0"/>
            </a:endParaRPr>
          </a:p>
          <a:p>
            <a:pPr algn="just" defTabSz="685800"/>
            <a:r>
              <a:rPr lang="vi-VN"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Tìm</a:t>
            </a:r>
            <a:r>
              <a:rPr lang="en-US" sz="2400" dirty="0">
                <a:solidFill>
                  <a:prstClr val="black"/>
                </a:solidFill>
                <a:latin typeface="Times New Roman" pitchFamily="18" charset="0"/>
                <a:cs typeface="Times New Roman" pitchFamily="18" charset="0"/>
              </a:rPr>
              <a:t> ra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ẩn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dung </a:t>
            </a:r>
            <a:r>
              <a:rPr lang="en-US" sz="2400" dirty="0" err="1">
                <a:solidFill>
                  <a:prstClr val="black"/>
                </a:solidFill>
                <a:latin typeface="Times New Roman" pitchFamily="18" charset="0"/>
                <a:cs typeface="Times New Roman" pitchFamily="18" charset="0"/>
              </a:rPr>
              <a:t>gì</a:t>
            </a:r>
            <a:r>
              <a:rPr lang="en-US" sz="2400" dirty="0">
                <a:solidFill>
                  <a:prstClr val="black"/>
                </a:solidFill>
                <a:latin typeface="Times New Roman" pitchFamily="18" charset="0"/>
                <a:cs typeface="Times New Roman" pitchFamily="18" charset="0"/>
              </a:rPr>
              <a:t>?</a:t>
            </a:r>
          </a:p>
          <a:p>
            <a:pPr marL="214313" indent="-214313" defTabSz="685800">
              <a:buFontTx/>
              <a:buChar char="-"/>
            </a:pPr>
            <a:endParaRPr lang="en-US" sz="21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4582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3*#ppt_w"/>
                                          </p:val>
                                        </p:tav>
                                        <p:tav tm="100000">
                                          <p:val>
                                            <p:strVal val="#ppt_w"/>
                                          </p:val>
                                        </p:tav>
                                      </p:tavLst>
                                    </p:anim>
                                    <p:anim calcmode="lin" valueType="num">
                                      <p:cBhvr>
                                        <p:cTn id="8" dur="10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746" y="139574"/>
            <a:ext cx="4889359" cy="4861421"/>
          </a:xfrm>
          <a:prstGeom prst="rect">
            <a:avLst/>
          </a:prstGeom>
        </p:spPr>
      </p:pic>
      <p:sp>
        <p:nvSpPr>
          <p:cNvPr id="5" name="Rectangle 4">
            <a:extLst>
              <a:ext uri="{FF2B5EF4-FFF2-40B4-BE49-F238E27FC236}">
                <a16:creationId xmlns:a16="http://schemas.microsoft.com/office/drawing/2014/main" id="{3F888696-E5D1-4D2E-AE47-85D4E56B80E0}"/>
              </a:ext>
            </a:extLst>
          </p:cNvPr>
          <p:cNvSpPr/>
          <p:nvPr/>
        </p:nvSpPr>
        <p:spPr>
          <a:xfrm>
            <a:off x="4484570" y="-11554"/>
            <a:ext cx="4648201" cy="2776374"/>
          </a:xfrm>
          <a:prstGeom prst="rect">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B3887F0-814A-42D8-9BE8-31F4AEC874D6}"/>
              </a:ext>
            </a:extLst>
          </p:cNvPr>
          <p:cNvSpPr/>
          <p:nvPr/>
        </p:nvSpPr>
        <p:spPr>
          <a:xfrm>
            <a:off x="4506497" y="2740226"/>
            <a:ext cx="4648200" cy="2418380"/>
          </a:xfrm>
          <a:prstGeom prst="rect">
            <a:avLst/>
          </a:prstGeom>
          <a:solidFill>
            <a:srgbClr val="E9C46A"/>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CDC719E-4B54-4FB1-AED9-C3EAC105855C}"/>
              </a:ext>
            </a:extLst>
          </p:cNvPr>
          <p:cNvSpPr/>
          <p:nvPr/>
        </p:nvSpPr>
        <p:spPr>
          <a:xfrm>
            <a:off x="6419" y="2723011"/>
            <a:ext cx="4520387" cy="2420489"/>
          </a:xfrm>
          <a:prstGeom prst="rect">
            <a:avLst/>
          </a:prstGeom>
          <a:solidFill>
            <a:srgbClr val="E76F5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A911A9-3CC9-40F2-8478-ABF6CFCD2084}"/>
              </a:ext>
            </a:extLst>
          </p:cNvPr>
          <p:cNvSpPr txBox="1"/>
          <p:nvPr/>
        </p:nvSpPr>
        <p:spPr>
          <a:xfrm>
            <a:off x="6622686" y="260320"/>
            <a:ext cx="1095177" cy="1685077"/>
          </a:xfrm>
          <a:prstGeom prst="rect">
            <a:avLst/>
          </a:prstGeom>
          <a:noFill/>
        </p:spPr>
        <p:txBody>
          <a:bodyPr wrap="square" rtlCol="0">
            <a:spAutoFit/>
          </a:bodyPr>
          <a:lstStyle/>
          <a:p>
            <a:pPr algn="ctr" defTabSz="685800"/>
            <a:r>
              <a:rPr lang="en-US" sz="1035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9" name="TextBox 8">
            <a:extLst>
              <a:ext uri="{FF2B5EF4-FFF2-40B4-BE49-F238E27FC236}">
                <a16:creationId xmlns:a16="http://schemas.microsoft.com/office/drawing/2014/main" id="{7EEF31A9-BC75-4E3E-8EF5-A04E758A8D25}"/>
              </a:ext>
            </a:extLst>
          </p:cNvPr>
          <p:cNvSpPr txBox="1"/>
          <p:nvPr/>
        </p:nvSpPr>
        <p:spPr>
          <a:xfrm>
            <a:off x="6583593" y="2890478"/>
            <a:ext cx="1095177" cy="1685077"/>
          </a:xfrm>
          <a:prstGeom prst="rect">
            <a:avLst/>
          </a:prstGeom>
          <a:noFill/>
        </p:spPr>
        <p:txBody>
          <a:bodyPr wrap="square" rtlCol="0">
            <a:spAutoFit/>
          </a:bodyPr>
          <a:lstStyle/>
          <a:p>
            <a:pPr algn="ctr" defTabSz="685800"/>
            <a:r>
              <a:rPr lang="en-US" sz="10350" b="1" dirty="0">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0" name="Rectangle 9">
            <a:hlinkClick r:id="" action="ppaction://noaction"/>
            <a:extLst>
              <a:ext uri="{FF2B5EF4-FFF2-40B4-BE49-F238E27FC236}">
                <a16:creationId xmlns:a16="http://schemas.microsoft.com/office/drawing/2014/main" id="{9EBEB17F-7277-47ED-A6A5-1551E67FA97D}"/>
              </a:ext>
            </a:extLst>
          </p:cNvPr>
          <p:cNvSpPr/>
          <p:nvPr/>
        </p:nvSpPr>
        <p:spPr>
          <a:xfrm>
            <a:off x="7918472" y="4034690"/>
            <a:ext cx="348210" cy="251562"/>
          </a:xfrm>
          <a:prstGeom prst="rect">
            <a:avLst/>
          </a:prstGeom>
          <a:no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572ABA-1F91-4207-8918-576FC08B2238}"/>
              </a:ext>
            </a:extLst>
          </p:cNvPr>
          <p:cNvSpPr/>
          <p:nvPr/>
        </p:nvSpPr>
        <p:spPr>
          <a:xfrm>
            <a:off x="0" y="-36184"/>
            <a:ext cx="4520386" cy="2776374"/>
          </a:xfrm>
          <a:prstGeom prst="rect">
            <a:avLst/>
          </a:prstGeom>
          <a:solidFill>
            <a:srgbClr val="2A9D8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82CFEA7-7B2E-4D0C-828D-0A0A39CDCA11}"/>
              </a:ext>
            </a:extLst>
          </p:cNvPr>
          <p:cNvSpPr txBox="1"/>
          <p:nvPr/>
        </p:nvSpPr>
        <p:spPr>
          <a:xfrm>
            <a:off x="1032490" y="210950"/>
            <a:ext cx="1095177" cy="1685077"/>
          </a:xfrm>
          <a:prstGeom prst="rect">
            <a:avLst/>
          </a:prstGeom>
          <a:noFill/>
        </p:spPr>
        <p:txBody>
          <a:bodyPr wrap="square" rtlCol="0">
            <a:spAutoFit/>
          </a:bodyPr>
          <a:lstStyle/>
          <a:p>
            <a:pPr algn="ctr" defTabSz="685800"/>
            <a:r>
              <a:rPr lang="en-US" sz="10350" b="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3" name="Cloud 12">
            <a:hlinkClick r:id="rId4" action="ppaction://hlinksldjump"/>
            <a:extLst>
              <a:ext uri="{FF2B5EF4-FFF2-40B4-BE49-F238E27FC236}">
                <a16:creationId xmlns:a16="http://schemas.microsoft.com/office/drawing/2014/main" id="{8F50ABD5-BED7-44C9-BE67-1DF812C5C527}"/>
              </a:ext>
            </a:extLst>
          </p:cNvPr>
          <p:cNvSpPr/>
          <p:nvPr/>
        </p:nvSpPr>
        <p:spPr>
          <a:xfrm>
            <a:off x="144534" y="43242"/>
            <a:ext cx="740853" cy="335416"/>
          </a:xfrm>
          <a:prstGeom prst="cloud">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Cloud 13">
            <a:hlinkClick r:id="rId5" action="ppaction://hlinksldjump"/>
            <a:extLst>
              <a:ext uri="{FF2B5EF4-FFF2-40B4-BE49-F238E27FC236}">
                <a16:creationId xmlns:a16="http://schemas.microsoft.com/office/drawing/2014/main" id="{BFC7CA76-E873-468C-9D25-84DCA7666B74}"/>
              </a:ext>
            </a:extLst>
          </p:cNvPr>
          <p:cNvSpPr/>
          <p:nvPr/>
        </p:nvSpPr>
        <p:spPr>
          <a:xfrm>
            <a:off x="8201055" y="43242"/>
            <a:ext cx="740853" cy="335416"/>
          </a:xfrm>
          <a:prstGeom prst="cloud">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sp>
        <p:nvSpPr>
          <p:cNvPr id="15" name="Cloud 14">
            <a:hlinkClick r:id="rId6" action="ppaction://hlinksldjump"/>
            <a:extLst>
              <a:ext uri="{FF2B5EF4-FFF2-40B4-BE49-F238E27FC236}">
                <a16:creationId xmlns:a16="http://schemas.microsoft.com/office/drawing/2014/main" id="{7EEF7BD1-8B69-447F-A4A1-140CC6A5E5D0}"/>
              </a:ext>
            </a:extLst>
          </p:cNvPr>
          <p:cNvSpPr/>
          <p:nvPr/>
        </p:nvSpPr>
        <p:spPr>
          <a:xfrm>
            <a:off x="144534" y="4623271"/>
            <a:ext cx="740853" cy="335416"/>
          </a:xfrm>
          <a:prstGeom prst="cloud">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6" name="Cloud 15">
            <a:hlinkClick r:id="rId7" action="ppaction://hlinksldjump"/>
            <a:extLst>
              <a:ext uri="{FF2B5EF4-FFF2-40B4-BE49-F238E27FC236}">
                <a16:creationId xmlns:a16="http://schemas.microsoft.com/office/drawing/2014/main" id="{F7F127FD-73EA-4A5B-8951-88EE6C9EAF4B}"/>
              </a:ext>
            </a:extLst>
          </p:cNvPr>
          <p:cNvSpPr/>
          <p:nvPr/>
        </p:nvSpPr>
        <p:spPr>
          <a:xfrm>
            <a:off x="8252949" y="4650429"/>
            <a:ext cx="740853" cy="335416"/>
          </a:xfrm>
          <a:prstGeom prst="cloud">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25F4E65A-56B0-404B-95D9-5444E311AED3}"/>
              </a:ext>
            </a:extLst>
          </p:cNvPr>
          <p:cNvSpPr txBox="1"/>
          <p:nvPr/>
        </p:nvSpPr>
        <p:spPr>
          <a:xfrm>
            <a:off x="968530" y="2837804"/>
            <a:ext cx="1095177" cy="1685077"/>
          </a:xfrm>
          <a:prstGeom prst="rect">
            <a:avLst/>
          </a:prstGeom>
          <a:noFill/>
        </p:spPr>
        <p:txBody>
          <a:bodyPr wrap="square" rtlCol="0">
            <a:spAutoFit/>
          </a:bodyPr>
          <a:lstStyle/>
          <a:p>
            <a:pPr algn="ctr" defTabSz="685800"/>
            <a:r>
              <a:rPr lang="en-US" sz="10350" b="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2726011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2" presetClass="exit" presetSubtype="4" fill="hold" grpId="0" nodeType="withEffect">
                                  <p:stCondLst>
                                    <p:cond delay="0"/>
                                  </p:stCondLst>
                                  <p:childTnLst>
                                    <p:animEffect transition="out" filter="wipe(down)">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grpId="0" nodeType="withEffect">
                                  <p:stCondLst>
                                    <p:cond delay="0"/>
                                  </p:stCondLst>
                                  <p:childTnLst>
                                    <p:animEffect transition="out" filter="wipe(down)">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withEffect">
                                  <p:stCondLst>
                                    <p:cond delay="0"/>
                                  </p:stCondLst>
                                  <p:childTnLst>
                                    <p:animEffect transition="out" filter="wipe(down)">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1" presetClass="exit"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P spid="7" grpId="0" animBg="1"/>
      <p:bldP spid="8" grpId="0"/>
      <p:bldP spid="9" grpId="0"/>
      <p:bldP spid="11" grpId="0" animBg="1"/>
      <p:bldP spid="1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672648069"/>
              </p:ext>
            </p:extLst>
          </p:nvPr>
        </p:nvGraphicFramePr>
        <p:xfrm>
          <a:off x="3810000" y="1047750"/>
          <a:ext cx="647700" cy="723900"/>
        </p:xfrm>
        <a:graphic>
          <a:graphicData uri="http://schemas.openxmlformats.org/presentationml/2006/ole">
            <mc:AlternateContent xmlns:mc="http://schemas.openxmlformats.org/markup-compatibility/2006">
              <mc:Choice xmlns:v="urn:schemas-microsoft-com:vml" Requires="v">
                <p:oleObj spid="_x0000_s1124" name="Equation" r:id="rId3" imgW="647640" imgH="723600" progId="Equation.DSMT4">
                  <p:embed/>
                </p:oleObj>
              </mc:Choice>
              <mc:Fallback>
                <p:oleObj name="Equation" r:id="rId3" imgW="647640" imgH="723600" progId="Equation.DSMT4">
                  <p:embed/>
                  <p:pic>
                    <p:nvPicPr>
                      <p:cNvPr id="0" name=""/>
                      <p:cNvPicPr/>
                      <p:nvPr/>
                    </p:nvPicPr>
                    <p:blipFill>
                      <a:blip r:embed="rId4"/>
                      <a:stretch>
                        <a:fillRect/>
                      </a:stretch>
                    </p:blipFill>
                    <p:spPr>
                      <a:xfrm>
                        <a:off x="3810000" y="1047750"/>
                        <a:ext cx="647700" cy="723900"/>
                      </a:xfrm>
                      <a:prstGeom prst="rect">
                        <a:avLst/>
                      </a:prstGeom>
                    </p:spPr>
                  </p:pic>
                </p:oleObj>
              </mc:Fallback>
            </mc:AlternateContent>
          </a:graphicData>
        </a:graphic>
      </p:graphicFrame>
      <p:graphicFrame>
        <p:nvGraphicFramePr>
          <p:cNvPr id="4" name="Object 3"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06160822"/>
              </p:ext>
            </p:extLst>
          </p:nvPr>
        </p:nvGraphicFramePr>
        <p:xfrm>
          <a:off x="5105400" y="2108060"/>
          <a:ext cx="177800" cy="723900"/>
        </p:xfrm>
        <a:graphic>
          <a:graphicData uri="http://schemas.openxmlformats.org/presentationml/2006/ole">
            <mc:AlternateContent xmlns:mc="http://schemas.openxmlformats.org/markup-compatibility/2006">
              <mc:Choice xmlns:v="urn:schemas-microsoft-com:vml" Requires="v">
                <p:oleObj spid="_x0000_s1125" name="Equation" r:id="rId5" imgW="177480" imgH="723600" progId="Equation.DSMT4">
                  <p:embed/>
                </p:oleObj>
              </mc:Choice>
              <mc:Fallback>
                <p:oleObj name="Equation" r:id="rId5" imgW="177480" imgH="723600" progId="Equation.DSMT4">
                  <p:embed/>
                  <p:pic>
                    <p:nvPicPr>
                      <p:cNvPr id="0" name=""/>
                      <p:cNvPicPr/>
                      <p:nvPr/>
                    </p:nvPicPr>
                    <p:blipFill>
                      <a:blip r:embed="rId6"/>
                      <a:stretch>
                        <a:fillRect/>
                      </a:stretch>
                    </p:blipFill>
                    <p:spPr>
                      <a:xfrm>
                        <a:off x="5105400" y="2108060"/>
                        <a:ext cx="177800" cy="723900"/>
                      </a:xfrm>
                      <a:prstGeom prst="rect">
                        <a:avLst/>
                      </a:prstGeom>
                    </p:spPr>
                  </p:pic>
                </p:oleObj>
              </mc:Fallback>
            </mc:AlternateContent>
          </a:graphicData>
        </a:graphic>
      </p:graphicFrame>
      <p:graphicFrame>
        <p:nvGraphicFramePr>
          <p:cNvPr id="6" name="Diagram 5">
            <a:extLst>
              <a:ext uri="{FF2B5EF4-FFF2-40B4-BE49-F238E27FC236}">
                <a16:creationId xmlns:a16="http://schemas.microsoft.com/office/drawing/2014/main" id="{83D16D85-E5AE-9C38-735A-734A1C8FA0A9}"/>
              </a:ext>
            </a:extLst>
          </p:cNvPr>
          <p:cNvGraphicFramePr/>
          <p:nvPr>
            <p:extLst>
              <p:ext uri="{D42A27DB-BD31-4B8C-83A1-F6EECF244321}">
                <p14:modId xmlns:p14="http://schemas.microsoft.com/office/powerpoint/2010/main" val="4193382353"/>
              </p:ext>
            </p:extLst>
          </p:nvPr>
        </p:nvGraphicFramePr>
        <p:xfrm>
          <a:off x="762000" y="361950"/>
          <a:ext cx="7021277" cy="441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8035220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CA2A56-E786-4568-A021-D52172EE612B}"/>
              </a:ext>
            </a:extLst>
          </p:cNvPr>
          <p:cNvGrpSpPr/>
          <p:nvPr/>
        </p:nvGrpSpPr>
        <p:grpSpPr>
          <a:xfrm>
            <a:off x="1131349" y="209550"/>
            <a:ext cx="7403051" cy="1071613"/>
            <a:chOff x="106017" y="442298"/>
            <a:chExt cx="9444112" cy="1107997"/>
          </a:xfrm>
        </p:grpSpPr>
        <p:grpSp>
          <p:nvGrpSpPr>
            <p:cNvPr id="5" name="Group 4">
              <a:extLst>
                <a:ext uri="{FF2B5EF4-FFF2-40B4-BE49-F238E27FC236}">
                  <a16:creationId xmlns:a16="http://schemas.microsoft.com/office/drawing/2014/main" id="{DE9D633E-4D24-432C-970F-BD2636ECF362}"/>
                </a:ext>
              </a:extLst>
            </p:cNvPr>
            <p:cNvGrpSpPr/>
            <p:nvPr/>
          </p:nvGrpSpPr>
          <p:grpSpPr>
            <a:xfrm>
              <a:off x="745591" y="442298"/>
              <a:ext cx="8804538" cy="1107997"/>
              <a:chOff x="745590" y="150603"/>
              <a:chExt cx="10511729" cy="1107997"/>
            </a:xfrm>
          </p:grpSpPr>
          <p:sp>
            <p:nvSpPr>
              <p:cNvPr id="11" name="Rectangle: Rounded Corners 4">
                <a:extLst>
                  <a:ext uri="{FF2B5EF4-FFF2-40B4-BE49-F238E27FC236}">
                    <a16:creationId xmlns:a16="http://schemas.microsoft.com/office/drawing/2014/main" id="{81454960-3BDD-4D58-A752-B56807B58758}"/>
                  </a:ext>
                </a:extLst>
              </p:cNvPr>
              <p:cNvSpPr/>
              <p:nvPr/>
            </p:nvSpPr>
            <p:spPr>
              <a:xfrm>
                <a:off x="745590" y="170266"/>
                <a:ext cx="10358774" cy="947463"/>
              </a:xfrm>
              <a:prstGeom prst="roundRect">
                <a:avLst>
                  <a:gd name="adj" fmla="val 14351"/>
                </a:avLst>
              </a:prstGeom>
              <a:solidFill>
                <a:srgbClr val="2A9D8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8EC57714-2C17-4D21-8237-8706A3654CBA}"/>
                  </a:ext>
                </a:extLst>
              </p:cNvPr>
              <p:cNvSpPr txBox="1"/>
              <p:nvPr/>
            </p:nvSpPr>
            <p:spPr>
              <a:xfrm>
                <a:off x="745592" y="150603"/>
                <a:ext cx="10511727" cy="1107997"/>
              </a:xfrm>
              <a:prstGeom prst="rect">
                <a:avLst/>
              </a:prstGeom>
              <a:noFill/>
              <a:effectLst>
                <a:outerShdw blurRad="50800" dist="38100" dir="2700000" algn="tl" rotWithShape="0">
                  <a:prstClr val="black">
                    <a:alpha val="40000"/>
                  </a:prstClr>
                </a:outerShdw>
              </a:effectLst>
            </p:spPr>
            <p:txBody>
              <a:bodyPr wrap="square" rtlCol="0">
                <a:spAutoFit/>
              </a:bodyPr>
              <a:lstStyle/>
              <a:p>
                <a:pPr lvl="0" defTabSz="685800"/>
                <a:r>
                  <a:rPr lang="vi-VN" sz="2400" kern="0" dirty="0">
                    <a:solidFill>
                      <a:prstClr val="white"/>
                    </a:solidFill>
                    <a:latin typeface="Aachen" panose="02020500000000000000" pitchFamily="18" charset="0"/>
                    <a:ea typeface="Aachen" panose="02020500000000000000" pitchFamily="18" charset="0"/>
                    <a:cs typeface="Aachen" panose="02020500000000000000" pitchFamily="18" charset="0"/>
                  </a:rPr>
                  <a:t>Một ô tô đi được bao xa trong thời gian </a:t>
                </a:r>
                <a:r>
                  <a:rPr lang="vi-VN" sz="2400" kern="0" dirty="0" smtClean="0">
                    <a:solidFill>
                      <a:prstClr val="white"/>
                    </a:solidFill>
                    <a:latin typeface="Aachen" panose="02020500000000000000" pitchFamily="18" charset="0"/>
                    <a:ea typeface="Aachen" panose="02020500000000000000" pitchFamily="18" charset="0"/>
                    <a:cs typeface="Aachen" panose="02020500000000000000" pitchFamily="18" charset="0"/>
                  </a:rPr>
                  <a:t>0,75 giờ </a:t>
                </a:r>
                <a:r>
                  <a:rPr lang="vi-VN" sz="2400" kern="0" dirty="0">
                    <a:solidFill>
                      <a:prstClr val="white"/>
                    </a:solidFill>
                    <a:latin typeface="Aachen" panose="02020500000000000000" pitchFamily="18" charset="0"/>
                    <a:ea typeface="Aachen" panose="02020500000000000000" pitchFamily="18" charset="0"/>
                    <a:cs typeface="Aachen" panose="02020500000000000000" pitchFamily="18" charset="0"/>
                  </a:rPr>
                  <a:t>với tốc độ 88km/h</a:t>
                </a:r>
              </a:p>
            </p:txBody>
          </p:sp>
        </p:grpSp>
        <p:grpSp>
          <p:nvGrpSpPr>
            <p:cNvPr id="6" name="Group 5">
              <a:extLst>
                <a:ext uri="{FF2B5EF4-FFF2-40B4-BE49-F238E27FC236}">
                  <a16:creationId xmlns:a16="http://schemas.microsoft.com/office/drawing/2014/main" id="{6E54C05B-C28E-4D8D-A920-CAD89D14F449}"/>
                </a:ext>
              </a:extLst>
            </p:cNvPr>
            <p:cNvGrpSpPr/>
            <p:nvPr/>
          </p:nvGrpSpPr>
          <p:grpSpPr>
            <a:xfrm>
              <a:off x="106017" y="596188"/>
              <a:ext cx="511461" cy="730284"/>
              <a:chOff x="210020" y="375696"/>
              <a:chExt cx="511461" cy="730284"/>
            </a:xfrm>
          </p:grpSpPr>
          <p:grpSp>
            <p:nvGrpSpPr>
              <p:cNvPr id="7" name="Group 6">
                <a:extLst>
                  <a:ext uri="{FF2B5EF4-FFF2-40B4-BE49-F238E27FC236}">
                    <a16:creationId xmlns:a16="http://schemas.microsoft.com/office/drawing/2014/main" id="{A926D476-A75C-4BB8-8927-D8C24926C179}"/>
                  </a:ext>
                </a:extLst>
              </p:cNvPr>
              <p:cNvGrpSpPr/>
              <p:nvPr/>
            </p:nvGrpSpPr>
            <p:grpSpPr>
              <a:xfrm>
                <a:off x="210020" y="376149"/>
                <a:ext cx="511461" cy="729831"/>
                <a:chOff x="658838" y="2036630"/>
                <a:chExt cx="4999023" cy="720438"/>
              </a:xfrm>
              <a:solidFill>
                <a:srgbClr val="2A9D8F"/>
              </a:solidFill>
            </p:grpSpPr>
            <p:sp>
              <p:nvSpPr>
                <p:cNvPr id="9" name="Rectangle: Rounded Corners 9">
                  <a:extLst>
                    <a:ext uri="{FF2B5EF4-FFF2-40B4-BE49-F238E27FC236}">
                      <a16:creationId xmlns:a16="http://schemas.microsoft.com/office/drawing/2014/main" id="{4E61D541-E208-41A4-A3D5-714412039CA1}"/>
                    </a:ext>
                  </a:extLst>
                </p:cNvPr>
                <p:cNvSpPr/>
                <p:nvPr/>
              </p:nvSpPr>
              <p:spPr>
                <a:xfrm>
                  <a:off x="658838" y="2036630"/>
                  <a:ext cx="4999023" cy="720438"/>
                </a:xfrm>
                <a:prstGeom prst="roundRect">
                  <a:avLst>
                    <a:gd name="adj" fmla="val 7688"/>
                  </a:avLst>
                </a:pr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9A9C93F-F820-47D6-9518-64A1F976CA80}"/>
                    </a:ext>
                  </a:extLst>
                </p:cNvPr>
                <p:cNvSpPr txBox="1"/>
                <p:nvPr/>
              </p:nvSpPr>
              <p:spPr>
                <a:xfrm>
                  <a:off x="881464" y="2066703"/>
                  <a:ext cx="4776397" cy="607631"/>
                </a:xfrm>
                <a:prstGeom prst="rect">
                  <a:avLst/>
                </a:prstGeom>
                <a:grpFill/>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1" i="0" u="none" strike="noStrike" kern="0" cap="none" spc="0" normalizeH="0" baseline="0" noProof="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F8BF3450-63FD-4BBF-A8C9-3661B530BEF7}"/>
                  </a:ext>
                </a:extLst>
              </p:cNvPr>
              <p:cNvSpPr txBox="1"/>
              <p:nvPr/>
            </p:nvSpPr>
            <p:spPr>
              <a:xfrm>
                <a:off x="210020" y="375696"/>
                <a:ext cx="511461"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1</a:t>
                </a:r>
              </a:p>
            </p:txBody>
          </p:sp>
        </p:grpSp>
      </p:grpSp>
      <p:sp>
        <p:nvSpPr>
          <p:cNvPr id="13" name="1">
            <a:extLst>
              <a:ext uri="{FF2B5EF4-FFF2-40B4-BE49-F238E27FC236}">
                <a16:creationId xmlns:a16="http://schemas.microsoft.com/office/drawing/2014/main" id="{55756C3C-6631-4606-8161-14A87A853302}"/>
              </a:ext>
            </a:extLst>
          </p:cNvPr>
          <p:cNvSpPr/>
          <p:nvPr/>
        </p:nvSpPr>
        <p:spPr>
          <a:xfrm>
            <a:off x="2438400" y="1335560"/>
            <a:ext cx="4710300"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0C61FFF-D548-4759-8B9E-73E7406415F3}"/>
              </a:ext>
            </a:extLst>
          </p:cNvPr>
          <p:cNvSpPr txBox="1"/>
          <p:nvPr/>
        </p:nvSpPr>
        <p:spPr>
          <a:xfrm>
            <a:off x="2509837" y="1413038"/>
            <a:ext cx="152026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rPr>
              <a:t>A. </a:t>
            </a:r>
            <a:r>
              <a:rPr lang="vi-VN" sz="24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55 km</a:t>
            </a:r>
            <a:endPar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pic>
        <p:nvPicPr>
          <p:cNvPr id="15" name="Graphic 42">
            <a:hlinkClick r:id="rId4" action="ppaction://hlinksldjump"/>
            <a:extLst>
              <a:ext uri="{FF2B5EF4-FFF2-40B4-BE49-F238E27FC236}">
                <a16:creationId xmlns:a16="http://schemas.microsoft.com/office/drawing/2014/main" id="{ED350FCE-17D2-4C3B-87DB-47469F21D1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938499" y="4224832"/>
            <a:ext cx="595901" cy="595901"/>
          </a:xfrm>
          <a:prstGeom prst="rect">
            <a:avLst/>
          </a:prstGeom>
        </p:spPr>
      </p:pic>
      <p:sp>
        <p:nvSpPr>
          <p:cNvPr id="16" name="4">
            <a:extLst>
              <a:ext uri="{FF2B5EF4-FFF2-40B4-BE49-F238E27FC236}">
                <a16:creationId xmlns:a16="http://schemas.microsoft.com/office/drawing/2014/main" id="{7C225D33-5B3C-43E9-AA37-75B6EB5E18CD}"/>
              </a:ext>
            </a:extLst>
          </p:cNvPr>
          <p:cNvSpPr/>
          <p:nvPr/>
        </p:nvSpPr>
        <p:spPr>
          <a:xfrm>
            <a:off x="2438400" y="3983640"/>
            <a:ext cx="471029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4C899EC1-6EA6-4F1D-8279-49B2AD5F5D64}"/>
              </a:ext>
            </a:extLst>
          </p:cNvPr>
          <p:cNvSpPr txBox="1"/>
          <p:nvPr/>
        </p:nvSpPr>
        <p:spPr>
          <a:xfrm>
            <a:off x="2438401" y="4061118"/>
            <a:ext cx="159079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rPr>
              <a:t>D. </a:t>
            </a:r>
            <a:r>
              <a:rPr lang="vi-VN" sz="24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88 km</a:t>
            </a:r>
            <a:endPar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18" name="3">
            <a:extLst>
              <a:ext uri="{FF2B5EF4-FFF2-40B4-BE49-F238E27FC236}">
                <a16:creationId xmlns:a16="http://schemas.microsoft.com/office/drawing/2014/main" id="{10B8DC60-D69D-45A1-8B98-1F5D996291DA}"/>
              </a:ext>
            </a:extLst>
          </p:cNvPr>
          <p:cNvSpPr/>
          <p:nvPr/>
        </p:nvSpPr>
        <p:spPr>
          <a:xfrm>
            <a:off x="2438400" y="3100946"/>
            <a:ext cx="471029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A473BB97-71C9-45E5-B847-8FD35F65C9E0}"/>
              </a:ext>
            </a:extLst>
          </p:cNvPr>
          <p:cNvSpPr txBox="1"/>
          <p:nvPr/>
        </p:nvSpPr>
        <p:spPr>
          <a:xfrm>
            <a:off x="2438399" y="3178424"/>
            <a:ext cx="159079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rPr>
              <a:t>C. </a:t>
            </a:r>
            <a:r>
              <a:rPr lang="vi-VN" sz="24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77 km</a:t>
            </a:r>
            <a:endPar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20" name="2">
            <a:extLst>
              <a:ext uri="{FF2B5EF4-FFF2-40B4-BE49-F238E27FC236}">
                <a16:creationId xmlns:a16="http://schemas.microsoft.com/office/drawing/2014/main" id="{1FE371F7-6136-46A9-9517-71D2A679A6EF}"/>
              </a:ext>
            </a:extLst>
          </p:cNvPr>
          <p:cNvSpPr/>
          <p:nvPr/>
        </p:nvSpPr>
        <p:spPr>
          <a:xfrm>
            <a:off x="2438400" y="2218253"/>
            <a:ext cx="471029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B80055C1-CD1B-4674-842F-926D4B1A6E2B}"/>
              </a:ext>
            </a:extLst>
          </p:cNvPr>
          <p:cNvSpPr txBox="1"/>
          <p:nvPr/>
        </p:nvSpPr>
        <p:spPr>
          <a:xfrm>
            <a:off x="2509837" y="2295731"/>
            <a:ext cx="1833563"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400" b="1" dirty="0">
                <a:solidFill>
                  <a:prstClr val="white"/>
                </a:solidFill>
                <a:latin typeface="Aachen" panose="02020500000000000000" pitchFamily="18" charset="0"/>
                <a:ea typeface="Aachen" panose="02020500000000000000" pitchFamily="18" charset="0"/>
                <a:cs typeface="Aachen" panose="02020500000000000000" pitchFamily="18" charset="0"/>
              </a:rPr>
              <a:t>B. </a:t>
            </a:r>
            <a:r>
              <a:rPr lang="vi-VN" sz="24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66 km</a:t>
            </a:r>
            <a:endParaRPr lang="en-US" sz="2400" b="1" baseline="-25000"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475461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3"/>
                                        </p:tgtEl>
                                        <p:attrNameLst>
                                          <p:attrName>fillcolor</p:attrName>
                                        </p:attrNameLst>
                                      </p:cBhvr>
                                      <p:to>
                                        <a:srgbClr val="595959"/>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20"/>
                                        </p:tgtEl>
                                        <p:attrNameLst>
                                          <p:attrName>fillcolor</p:attrName>
                                        </p:attrNameLst>
                                      </p:cBhvr>
                                      <p:to>
                                        <a:srgbClr val="F96E5A"/>
                                      </p:to>
                                    </p:animClr>
                                    <p:set>
                                      <p:cBhvr>
                                        <p:cTn id="14" dur="1000" fill="hold"/>
                                        <p:tgtEl>
                                          <p:spTgt spid="20"/>
                                        </p:tgtEl>
                                        <p:attrNameLst>
                                          <p:attrName>fill.type</p:attrName>
                                        </p:attrNameLst>
                                      </p:cBhvr>
                                      <p:to>
                                        <p:strVal val="solid"/>
                                      </p:to>
                                    </p:set>
                                    <p:set>
                                      <p:cBhvr>
                                        <p:cTn id="15" dur="1000" fill="hold"/>
                                        <p:tgtEl>
                                          <p:spTgt spid="20"/>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Tiếng-Ting-mp3.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00" fill="hold"/>
                                        <p:tgtEl>
                                          <p:spTgt spid="18"/>
                                        </p:tgtEl>
                                        <p:attrNameLst>
                                          <p:attrName>fillcolor</p:attrName>
                                        </p:attrNameLst>
                                      </p:cBhvr>
                                      <p:to>
                                        <a:srgbClr val="595959"/>
                                      </p:to>
                                    </p:animClr>
                                    <p:set>
                                      <p:cBhvr>
                                        <p:cTn id="21" dur="1000" fill="hold"/>
                                        <p:tgtEl>
                                          <p:spTgt spid="18"/>
                                        </p:tgtEl>
                                        <p:attrNameLst>
                                          <p:attrName>fill.type</p:attrName>
                                        </p:attrNameLst>
                                      </p:cBhvr>
                                      <p:to>
                                        <p:strVal val="solid"/>
                                      </p:to>
                                    </p:set>
                                    <p:set>
                                      <p:cBhvr>
                                        <p:cTn id="22" dur="1000" fill="hold"/>
                                        <p:tgtEl>
                                          <p:spTgt spid="1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16"/>
                                        </p:tgtEl>
                                        <p:attrNameLst>
                                          <p:attrName>fillcolor</p:attrName>
                                        </p:attrNameLst>
                                      </p:cBhvr>
                                      <p:to>
                                        <a:srgbClr val="595959"/>
                                      </p:to>
                                    </p:animClr>
                                    <p:set>
                                      <p:cBhvr>
                                        <p:cTn id="28" dur="1000" fill="hold"/>
                                        <p:tgtEl>
                                          <p:spTgt spid="16"/>
                                        </p:tgtEl>
                                        <p:attrNameLst>
                                          <p:attrName>fill.type</p:attrName>
                                        </p:attrNameLst>
                                      </p:cBhvr>
                                      <p:to>
                                        <p:strVal val="solid"/>
                                      </p:to>
                                    </p:set>
                                    <p:set>
                                      <p:cBhvr>
                                        <p:cTn id="29" dur="10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EDED6F-189B-4977-8959-0ADB151E4A8B}"/>
              </a:ext>
            </a:extLst>
          </p:cNvPr>
          <p:cNvGrpSpPr/>
          <p:nvPr/>
        </p:nvGrpSpPr>
        <p:grpSpPr>
          <a:xfrm>
            <a:off x="457200" y="35746"/>
            <a:ext cx="8246374" cy="1164404"/>
            <a:chOff x="106017" y="461961"/>
            <a:chExt cx="10161933" cy="947463"/>
          </a:xfrm>
        </p:grpSpPr>
        <p:grpSp>
          <p:nvGrpSpPr>
            <p:cNvPr id="5" name="Group 4">
              <a:extLst>
                <a:ext uri="{FF2B5EF4-FFF2-40B4-BE49-F238E27FC236}">
                  <a16:creationId xmlns:a16="http://schemas.microsoft.com/office/drawing/2014/main" id="{DE9D633E-4D24-432C-970F-BD2636ECF362}"/>
                </a:ext>
              </a:extLst>
            </p:cNvPr>
            <p:cNvGrpSpPr/>
            <p:nvPr/>
          </p:nvGrpSpPr>
          <p:grpSpPr>
            <a:xfrm>
              <a:off x="745589" y="461961"/>
              <a:ext cx="9522361" cy="947463"/>
              <a:chOff x="745589" y="170266"/>
              <a:chExt cx="11340394" cy="947463"/>
            </a:xfrm>
          </p:grpSpPr>
          <p:sp>
            <p:nvSpPr>
              <p:cNvPr id="11" name="Rectangle: Rounded Corners 4">
                <a:extLst>
                  <a:ext uri="{FF2B5EF4-FFF2-40B4-BE49-F238E27FC236}">
                    <a16:creationId xmlns:a16="http://schemas.microsoft.com/office/drawing/2014/main" id="{81454960-3BDD-4D58-A752-B56807B58758}"/>
                  </a:ext>
                </a:extLst>
              </p:cNvPr>
              <p:cNvSpPr/>
              <p:nvPr/>
            </p:nvSpPr>
            <p:spPr>
              <a:xfrm>
                <a:off x="745589" y="170266"/>
                <a:ext cx="11340394" cy="947463"/>
              </a:xfrm>
              <a:prstGeom prst="roundRect">
                <a:avLst>
                  <a:gd name="adj" fmla="val 14351"/>
                </a:avLst>
              </a:prstGeom>
              <a:solidFill>
                <a:srgbClr val="2A9D8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8EC57714-2C17-4D21-8237-8706A3654CBA}"/>
                  </a:ext>
                </a:extLst>
              </p:cNvPr>
              <p:cNvSpPr txBox="1"/>
              <p:nvPr/>
            </p:nvSpPr>
            <p:spPr>
              <a:xfrm>
                <a:off x="772714" y="418050"/>
                <a:ext cx="11313269" cy="37565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lang="vi-VN" sz="2400" kern="0" dirty="0" smtClean="0">
                    <a:solidFill>
                      <a:prstClr val="white"/>
                    </a:solidFill>
                    <a:latin typeface="#9Slide03 Arima Madurai Bold"/>
                    <a:ea typeface="Aachen" panose="02020500000000000000" pitchFamily="18" charset="0"/>
                    <a:cs typeface="Aachen" panose="02020500000000000000" pitchFamily="18" charset="0"/>
                  </a:rPr>
                  <a:t>Công thức nào dưới đây là </a:t>
                </a:r>
                <a:r>
                  <a:rPr kumimoji="0" lang="vi-VN" sz="2400" i="0" u="none" strike="noStrike" kern="0" cap="none" spc="0" normalizeH="0" noProof="0" dirty="0" smtClean="0">
                    <a:ln>
                      <a:noFill/>
                    </a:ln>
                    <a:solidFill>
                      <a:prstClr val="white"/>
                    </a:solidFill>
                    <a:effectLst/>
                    <a:uLnTx/>
                    <a:uFillTx/>
                    <a:latin typeface="#9Slide03 Arima Madurai Bold"/>
                    <a:ea typeface="Aachen" panose="02020500000000000000" pitchFamily="18" charset="0"/>
                    <a:cs typeface="Aachen" panose="02020500000000000000" pitchFamily="18" charset="0"/>
                  </a:rPr>
                  <a:t>công thức tính tốc độ?</a:t>
                </a:r>
                <a:endParaRPr kumimoji="0" lang="en-US" sz="2400" i="0" u="none" strike="noStrike" kern="0" cap="none" spc="0" normalizeH="0" baseline="0" noProof="0" dirty="0" smtClean="0">
                  <a:ln>
                    <a:noFill/>
                  </a:ln>
                  <a:solidFill>
                    <a:prstClr val="white"/>
                  </a:solidFill>
                  <a:effectLst/>
                  <a:uLnTx/>
                  <a:uFillTx/>
                  <a:latin typeface="Aachen" panose="02020500000000000000"/>
                  <a:ea typeface="Aachen" panose="02020500000000000000" pitchFamily="18" charset="0"/>
                  <a:cs typeface="Aachen" panose="02020500000000000000" pitchFamily="18" charset="0"/>
                </a:endParaRPr>
              </a:p>
            </p:txBody>
          </p:sp>
        </p:grpSp>
        <p:grpSp>
          <p:nvGrpSpPr>
            <p:cNvPr id="6" name="Group 5">
              <a:extLst>
                <a:ext uri="{FF2B5EF4-FFF2-40B4-BE49-F238E27FC236}">
                  <a16:creationId xmlns:a16="http://schemas.microsoft.com/office/drawing/2014/main" id="{6E54C05B-C28E-4D8D-A920-CAD89D14F449}"/>
                </a:ext>
              </a:extLst>
            </p:cNvPr>
            <p:cNvGrpSpPr/>
            <p:nvPr/>
          </p:nvGrpSpPr>
          <p:grpSpPr>
            <a:xfrm>
              <a:off x="106017" y="596188"/>
              <a:ext cx="511461" cy="730284"/>
              <a:chOff x="210020" y="375696"/>
              <a:chExt cx="511461" cy="730284"/>
            </a:xfrm>
          </p:grpSpPr>
          <p:grpSp>
            <p:nvGrpSpPr>
              <p:cNvPr id="7" name="Group 6">
                <a:extLst>
                  <a:ext uri="{FF2B5EF4-FFF2-40B4-BE49-F238E27FC236}">
                    <a16:creationId xmlns:a16="http://schemas.microsoft.com/office/drawing/2014/main" id="{A926D476-A75C-4BB8-8927-D8C24926C179}"/>
                  </a:ext>
                </a:extLst>
              </p:cNvPr>
              <p:cNvGrpSpPr/>
              <p:nvPr/>
            </p:nvGrpSpPr>
            <p:grpSpPr>
              <a:xfrm>
                <a:off x="210020" y="376149"/>
                <a:ext cx="511461" cy="729831"/>
                <a:chOff x="658838" y="2036630"/>
                <a:chExt cx="4999023" cy="720438"/>
              </a:xfrm>
              <a:solidFill>
                <a:srgbClr val="2A9D8F"/>
              </a:solidFill>
            </p:grpSpPr>
            <p:sp>
              <p:nvSpPr>
                <p:cNvPr id="9" name="Rectangle: Rounded Corners 9">
                  <a:extLst>
                    <a:ext uri="{FF2B5EF4-FFF2-40B4-BE49-F238E27FC236}">
                      <a16:creationId xmlns:a16="http://schemas.microsoft.com/office/drawing/2014/main" id="{4E61D541-E208-41A4-A3D5-714412039CA1}"/>
                    </a:ext>
                  </a:extLst>
                </p:cNvPr>
                <p:cNvSpPr/>
                <p:nvPr/>
              </p:nvSpPr>
              <p:spPr>
                <a:xfrm>
                  <a:off x="658838" y="2036630"/>
                  <a:ext cx="4999023" cy="720438"/>
                </a:xfrm>
                <a:prstGeom prst="roundRect">
                  <a:avLst>
                    <a:gd name="adj" fmla="val 7688"/>
                  </a:avLst>
                </a:pr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9A9C93F-F820-47D6-9518-64A1F976CA80}"/>
                    </a:ext>
                  </a:extLst>
                </p:cNvPr>
                <p:cNvSpPr txBox="1"/>
                <p:nvPr/>
              </p:nvSpPr>
              <p:spPr>
                <a:xfrm>
                  <a:off x="881457" y="2066703"/>
                  <a:ext cx="4776404" cy="607631"/>
                </a:xfrm>
                <a:prstGeom prst="rect">
                  <a:avLst/>
                </a:prstGeom>
                <a:grpFill/>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1" i="0" u="none" strike="noStrike" kern="0" cap="none" spc="0" normalizeH="0" baseline="0" noProof="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F8BF3450-63FD-4BBF-A8C9-3661B530BEF7}"/>
                  </a:ext>
                </a:extLst>
              </p:cNvPr>
              <p:cNvSpPr txBox="1"/>
              <p:nvPr/>
            </p:nvSpPr>
            <p:spPr>
              <a:xfrm>
                <a:off x="210020" y="375696"/>
                <a:ext cx="511461"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2</a:t>
                </a:r>
              </a:p>
            </p:txBody>
          </p:sp>
        </p:grpSp>
      </p:grpSp>
      <p:sp>
        <p:nvSpPr>
          <p:cNvPr id="13" name="1">
            <a:extLst>
              <a:ext uri="{FF2B5EF4-FFF2-40B4-BE49-F238E27FC236}">
                <a16:creationId xmlns:a16="http://schemas.microsoft.com/office/drawing/2014/main" id="{55756C3C-6631-4606-8161-14A87A853302}"/>
              </a:ext>
            </a:extLst>
          </p:cNvPr>
          <p:cNvSpPr/>
          <p:nvPr/>
        </p:nvSpPr>
        <p:spPr>
          <a:xfrm>
            <a:off x="2341170" y="1603181"/>
            <a:ext cx="4540972" cy="761351"/>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0C61FFF-D548-4759-8B9E-73E7406415F3}"/>
              </a:ext>
            </a:extLst>
          </p:cNvPr>
          <p:cNvSpPr txBox="1"/>
          <p:nvPr/>
        </p:nvSpPr>
        <p:spPr>
          <a:xfrm>
            <a:off x="2470807" y="1793236"/>
            <a:ext cx="2253593"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vi-VN" sz="21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A.</a:t>
            </a:r>
            <a:endPar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15" name="2">
            <a:extLst>
              <a:ext uri="{FF2B5EF4-FFF2-40B4-BE49-F238E27FC236}">
                <a16:creationId xmlns:a16="http://schemas.microsoft.com/office/drawing/2014/main" id="{90076366-2E70-4E96-899B-C0FAE3A2E1D0}"/>
              </a:ext>
            </a:extLst>
          </p:cNvPr>
          <p:cNvSpPr/>
          <p:nvPr/>
        </p:nvSpPr>
        <p:spPr>
          <a:xfrm>
            <a:off x="2341169" y="2530792"/>
            <a:ext cx="4519941" cy="780880"/>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896442F-A880-41F7-8B8A-5050FDE3E6B6}"/>
              </a:ext>
            </a:extLst>
          </p:cNvPr>
          <p:cNvSpPr txBox="1"/>
          <p:nvPr/>
        </p:nvSpPr>
        <p:spPr>
          <a:xfrm>
            <a:off x="2470807" y="2695793"/>
            <a:ext cx="2101193"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B. </a:t>
            </a:r>
          </a:p>
        </p:txBody>
      </p:sp>
      <p:sp>
        <p:nvSpPr>
          <p:cNvPr id="17" name="4">
            <a:extLst>
              <a:ext uri="{FF2B5EF4-FFF2-40B4-BE49-F238E27FC236}">
                <a16:creationId xmlns:a16="http://schemas.microsoft.com/office/drawing/2014/main" id="{BC269B2E-95D1-48F1-84EC-57E198F67C13}"/>
              </a:ext>
            </a:extLst>
          </p:cNvPr>
          <p:cNvSpPr/>
          <p:nvPr/>
        </p:nvSpPr>
        <p:spPr>
          <a:xfrm>
            <a:off x="2362200" y="4224506"/>
            <a:ext cx="4519941" cy="776889"/>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CD127D91-9AC8-4E22-89E9-A562E8EA24D4}"/>
              </a:ext>
            </a:extLst>
          </p:cNvPr>
          <p:cNvSpPr txBox="1"/>
          <p:nvPr/>
        </p:nvSpPr>
        <p:spPr>
          <a:xfrm>
            <a:off x="2429913" y="4405201"/>
            <a:ext cx="2523087"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D. </a:t>
            </a:r>
          </a:p>
        </p:txBody>
      </p:sp>
      <p:pic>
        <p:nvPicPr>
          <p:cNvPr id="19" name="Graphic 22">
            <a:hlinkClick r:id="rId4" action="ppaction://hlinksldjump"/>
            <a:extLst>
              <a:ext uri="{FF2B5EF4-FFF2-40B4-BE49-F238E27FC236}">
                <a16:creationId xmlns:a16="http://schemas.microsoft.com/office/drawing/2014/main" id="{2AE491AF-D556-4C16-B95A-8D551026FC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74862" y="4405201"/>
            <a:ext cx="510229" cy="510229"/>
          </a:xfrm>
          <a:prstGeom prst="rect">
            <a:avLst/>
          </a:prstGeom>
        </p:spPr>
      </p:pic>
      <p:sp>
        <p:nvSpPr>
          <p:cNvPr id="21" name="3">
            <a:extLst>
              <a:ext uri="{FF2B5EF4-FFF2-40B4-BE49-F238E27FC236}">
                <a16:creationId xmlns:a16="http://schemas.microsoft.com/office/drawing/2014/main" id="{E0693DD7-7464-4BBD-BEB0-DF0BA8CB8A93}"/>
              </a:ext>
            </a:extLst>
          </p:cNvPr>
          <p:cNvSpPr/>
          <p:nvPr/>
        </p:nvSpPr>
        <p:spPr>
          <a:xfrm>
            <a:off x="2362200" y="3396615"/>
            <a:ext cx="4519941" cy="733725"/>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D8EE7126-C235-4AA9-ACB3-21A6D1131281}"/>
              </a:ext>
            </a:extLst>
          </p:cNvPr>
          <p:cNvSpPr txBox="1"/>
          <p:nvPr/>
        </p:nvSpPr>
        <p:spPr>
          <a:xfrm>
            <a:off x="2450461" y="3560340"/>
            <a:ext cx="2273939"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C. </a:t>
            </a:r>
          </a:p>
        </p:txBody>
      </p:sp>
      <mc:AlternateContent xmlns:mc="http://schemas.openxmlformats.org/markup-compatibility/2006">
        <mc:Choice xmlns:a14="http://schemas.microsoft.com/office/drawing/2010/main" Requires="a14">
          <p:sp>
            <p:nvSpPr>
              <p:cNvPr id="23" name="Rectangle 22"/>
              <p:cNvSpPr/>
              <p:nvPr/>
            </p:nvSpPr>
            <p:spPr>
              <a:xfrm>
                <a:off x="3276600" y="3332896"/>
                <a:ext cx="988604" cy="751296"/>
              </a:xfrm>
              <a:prstGeom prst="rect">
                <a:avLst/>
              </a:prstGeom>
            </p:spPr>
            <p:txBody>
              <a:bodyPr wrap="none">
                <a:spAutoFit/>
              </a:bodyPr>
              <a:lstStyle/>
              <a:p>
                <a:pPr lvl="0" defTabSz="914264"/>
                <a14:m>
                  <m:oMath xmlns:m="http://schemas.openxmlformats.org/officeDocument/2006/math">
                    <m:r>
                      <a:rPr lang="vi-VN" sz="3200" b="0" i="1" smtClean="0">
                        <a:solidFill>
                          <a:schemeClr val="bg1"/>
                        </a:solidFill>
                        <a:latin typeface="Cambria Math" panose="02040503050406030204" pitchFamily="18" charset="0"/>
                      </a:rPr>
                      <m:t>𝑣</m:t>
                    </m:r>
                  </m:oMath>
                </a14:m>
                <a:r>
                  <a:rPr lang="vi-VN" sz="3200" dirty="0" smtClean="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a:t>
                </a:r>
                <a14:m>
                  <m:oMath xmlns:m="http://schemas.openxmlformats.org/officeDocument/2006/math">
                    <m:r>
                      <a:rPr lang="vi-VN" sz="3200" dirty="0">
                        <a:solidFill>
                          <a:schemeClr val="bg1"/>
                        </a:solidFill>
                        <a:latin typeface="Cambria Math" panose="02040503050406030204" pitchFamily="18" charset="0"/>
                      </a:rPr>
                      <m:t> </m:t>
                    </m:r>
                    <m:f>
                      <m:fPr>
                        <m:ctrlPr>
                          <a:rPr lang="vi-VN" sz="3200" i="1" dirty="0">
                            <a:solidFill>
                              <a:schemeClr val="bg1"/>
                            </a:solidFill>
                            <a:latin typeface="Cambria Math" panose="02040503050406030204" pitchFamily="18" charset="0"/>
                          </a:rPr>
                        </m:ctrlPr>
                      </m:fPr>
                      <m:num>
                        <m:r>
                          <m:rPr>
                            <m:sty m:val="p"/>
                          </m:rPr>
                          <a:rPr lang="vi-VN" sz="3200" i="1" dirty="0">
                            <a:solidFill>
                              <a:schemeClr val="bg1"/>
                            </a:solidFill>
                            <a:latin typeface="Cambria Math" panose="02040503050406030204" pitchFamily="18" charset="0"/>
                          </a:rPr>
                          <m:t>s</m:t>
                        </m:r>
                      </m:num>
                      <m:den>
                        <m:r>
                          <a:rPr lang="vi-VN" sz="3200" b="0" i="1" dirty="0" smtClean="0">
                            <a:solidFill>
                              <a:schemeClr val="bg1"/>
                            </a:solidFill>
                            <a:latin typeface="Cambria Math" panose="02040503050406030204" pitchFamily="18" charset="0"/>
                          </a:rPr>
                          <m:t>𝑡</m:t>
                        </m:r>
                      </m:den>
                    </m:f>
                  </m:oMath>
                </a14:m>
                <a:endParaRPr lang="vi-VN" sz="2400" dirty="0">
                  <a:solidFill>
                    <a:schemeClr val="bg1"/>
                  </a:solidFill>
                  <a:latin typeface="Times New Roman" panose="02020603050405020304" pitchFamily="18"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276600" y="3332896"/>
                <a:ext cx="988604" cy="751296"/>
              </a:xfrm>
              <a:prstGeom prst="rect">
                <a:avLst/>
              </a:prstGeom>
              <a:blipFill>
                <a:blip r:embed="rId7"/>
                <a:stretch>
                  <a:fillRect t="-4065" b="-105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Rectangle 23"/>
              <p:cNvSpPr/>
              <p:nvPr/>
            </p:nvSpPr>
            <p:spPr>
              <a:xfrm>
                <a:off x="3305344" y="2457402"/>
                <a:ext cx="899221" cy="751168"/>
              </a:xfrm>
              <a:prstGeom prst="rect">
                <a:avLst/>
              </a:prstGeom>
            </p:spPr>
            <p:txBody>
              <a:bodyPr wrap="none">
                <a:spAutoFit/>
              </a:bodyPr>
              <a:lstStyle/>
              <a:p>
                <a:pPr lvl="0" defTabSz="914264"/>
                <a:r>
                  <a:rPr lang="vi-VN" sz="3200" dirty="0" smtClean="0">
                    <a:solidFill>
                      <a:schemeClr val="bg1"/>
                    </a:solidFill>
                    <a:latin typeface="Times New Roman" panose="02020603050405020304" pitchFamily="18" charset="0"/>
                  </a:rPr>
                  <a:t>t </a:t>
                </a:r>
                <a:r>
                  <a:rPr lang="vi-VN" sz="3200" dirty="0">
                    <a:solidFill>
                      <a:schemeClr val="bg1"/>
                    </a:solidFill>
                    <a:latin typeface="Times New Roman" panose="02020603050405020304" pitchFamily="18" charset="0"/>
                  </a:rPr>
                  <a:t>=</a:t>
                </a:r>
                <a14:m>
                  <m:oMath xmlns:m="http://schemas.openxmlformats.org/officeDocument/2006/math">
                    <m:r>
                      <a:rPr lang="vi-VN" sz="3200" dirty="0">
                        <a:solidFill>
                          <a:schemeClr val="bg1"/>
                        </a:solidFill>
                        <a:latin typeface="Cambria Math" panose="02040503050406030204" pitchFamily="18" charset="0"/>
                      </a:rPr>
                      <m:t> </m:t>
                    </m:r>
                    <m:f>
                      <m:fPr>
                        <m:ctrlPr>
                          <a:rPr lang="vi-VN" sz="3200" i="1" dirty="0">
                            <a:solidFill>
                              <a:schemeClr val="bg1"/>
                            </a:solidFill>
                            <a:latin typeface="Cambria Math" panose="02040503050406030204" pitchFamily="18" charset="0"/>
                          </a:rPr>
                        </m:ctrlPr>
                      </m:fPr>
                      <m:num>
                        <m:r>
                          <m:rPr>
                            <m:sty m:val="p"/>
                          </m:rPr>
                          <a:rPr lang="vi-VN" sz="3200" i="1" dirty="0">
                            <a:solidFill>
                              <a:schemeClr val="bg1"/>
                            </a:solidFill>
                            <a:latin typeface="Cambria Math" panose="02040503050406030204" pitchFamily="18" charset="0"/>
                          </a:rPr>
                          <m:t>s</m:t>
                        </m:r>
                      </m:num>
                      <m:den>
                        <m:r>
                          <a:rPr lang="vi-VN" sz="3200" b="0" i="1" dirty="0" smtClean="0">
                            <a:solidFill>
                              <a:schemeClr val="bg1"/>
                            </a:solidFill>
                            <a:latin typeface="Cambria Math" panose="02040503050406030204" pitchFamily="18" charset="0"/>
                          </a:rPr>
                          <m:t>𝑣</m:t>
                        </m:r>
                      </m:den>
                    </m:f>
                  </m:oMath>
                </a14:m>
                <a:endParaRPr lang="vi-VN" sz="2400" dirty="0">
                  <a:solidFill>
                    <a:schemeClr val="bg1"/>
                  </a:solidFill>
                  <a:latin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3305344" y="2457402"/>
                <a:ext cx="899221" cy="751168"/>
              </a:xfrm>
              <a:prstGeom prst="rect">
                <a:avLst/>
              </a:prstGeom>
              <a:blipFill>
                <a:blip r:embed="rId8"/>
                <a:stretch>
                  <a:fillRect l="-16892" t="-4065" b="-105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3215961" y="1568512"/>
                <a:ext cx="993157" cy="785408"/>
              </a:xfrm>
              <a:prstGeom prst="rect">
                <a:avLst/>
              </a:prstGeom>
            </p:spPr>
            <p:txBody>
              <a:bodyPr wrap="none">
                <a:spAutoFit/>
              </a:bodyPr>
              <a:lstStyle/>
              <a:p>
                <a:pPr lvl="0" defTabSz="914264"/>
                <a14:m>
                  <m:oMath xmlns:m="http://schemas.openxmlformats.org/officeDocument/2006/math">
                    <m:r>
                      <a:rPr lang="vi-VN" sz="3200" b="0" i="1" smtClean="0">
                        <a:solidFill>
                          <a:schemeClr val="bg1"/>
                        </a:solidFill>
                        <a:latin typeface="Cambria Math" panose="02040503050406030204" pitchFamily="18" charset="0"/>
                      </a:rPr>
                      <m:t>𝑣</m:t>
                    </m:r>
                  </m:oMath>
                </a14:m>
                <a:r>
                  <a:rPr lang="vi-VN" sz="3200" dirty="0" smtClean="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a:t>
                </a:r>
                <a14:m>
                  <m:oMath xmlns:m="http://schemas.openxmlformats.org/officeDocument/2006/math">
                    <m:r>
                      <a:rPr lang="vi-VN" sz="3200" dirty="0">
                        <a:solidFill>
                          <a:schemeClr val="bg1"/>
                        </a:solidFill>
                        <a:latin typeface="Cambria Math" panose="02040503050406030204" pitchFamily="18" charset="0"/>
                      </a:rPr>
                      <m:t> </m:t>
                    </m:r>
                    <m:f>
                      <m:fPr>
                        <m:ctrlPr>
                          <a:rPr lang="vi-VN" sz="3200" i="1" dirty="0" smtClean="0">
                            <a:solidFill>
                              <a:schemeClr val="bg1"/>
                            </a:solidFill>
                            <a:latin typeface="Cambria Math" panose="02040503050406030204" pitchFamily="18" charset="0"/>
                          </a:rPr>
                        </m:ctrlPr>
                      </m:fPr>
                      <m:num>
                        <m:r>
                          <a:rPr lang="vi-VN" sz="3200" b="0" i="1" dirty="0" smtClean="0">
                            <a:solidFill>
                              <a:schemeClr val="bg1"/>
                            </a:solidFill>
                            <a:latin typeface="Cambria Math" panose="02040503050406030204" pitchFamily="18" charset="0"/>
                          </a:rPr>
                          <m:t>𝑡</m:t>
                        </m:r>
                      </m:num>
                      <m:den>
                        <m:r>
                          <a:rPr lang="vi-VN" sz="3200" b="0" i="1" dirty="0" smtClean="0">
                            <a:solidFill>
                              <a:schemeClr val="bg1"/>
                            </a:solidFill>
                            <a:latin typeface="Cambria Math" panose="02040503050406030204" pitchFamily="18" charset="0"/>
                          </a:rPr>
                          <m:t>𝑠</m:t>
                        </m:r>
                      </m:den>
                    </m:f>
                  </m:oMath>
                </a14:m>
                <a:endParaRPr lang="vi-VN" sz="2400" dirty="0">
                  <a:solidFill>
                    <a:schemeClr val="bg1"/>
                  </a:solidFill>
                  <a:latin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3215961" y="1568512"/>
                <a:ext cx="993157" cy="785408"/>
              </a:xfrm>
              <a:prstGeom prst="rect">
                <a:avLst/>
              </a:prstGeom>
              <a:blipFill>
                <a:blip r:embed="rId9"/>
                <a:stretch>
                  <a:fillRect b="-100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3218237" y="4176489"/>
                <a:ext cx="1232260" cy="584775"/>
              </a:xfrm>
              <a:prstGeom prst="rect">
                <a:avLst/>
              </a:prstGeom>
            </p:spPr>
            <p:txBody>
              <a:bodyPr wrap="none">
                <a:spAutoFit/>
              </a:bodyPr>
              <a:lstStyle/>
              <a:p>
                <a:pPr lvl="0" defTabSz="914264"/>
                <a14:m>
                  <m:oMath xmlns:m="http://schemas.openxmlformats.org/officeDocument/2006/math">
                    <m:r>
                      <a:rPr lang="vi-VN" sz="3200" b="0" i="1" smtClean="0">
                        <a:solidFill>
                          <a:schemeClr val="bg1"/>
                        </a:solidFill>
                        <a:latin typeface="Cambria Math" panose="02040503050406030204" pitchFamily="18" charset="0"/>
                      </a:rPr>
                      <m:t>𝑣</m:t>
                    </m:r>
                  </m:oMath>
                </a14:m>
                <a:r>
                  <a:rPr lang="vi-VN" sz="3200" dirty="0" smtClean="0">
                    <a:solidFill>
                      <a:schemeClr val="bg1"/>
                    </a:solidFill>
                    <a:latin typeface="Times New Roman" panose="02020603050405020304" pitchFamily="18" charset="0"/>
                  </a:rPr>
                  <a:t> = s.t</a:t>
                </a:r>
                <a:endParaRPr lang="vi-VN" sz="2400" dirty="0">
                  <a:solidFill>
                    <a:schemeClr val="bg1"/>
                  </a:solidFill>
                  <a:latin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218237" y="4176489"/>
                <a:ext cx="1232260" cy="584775"/>
              </a:xfrm>
              <a:prstGeom prst="rect">
                <a:avLst/>
              </a:prstGeom>
              <a:blipFill>
                <a:blip r:embed="rId10"/>
                <a:stretch>
                  <a:fillRect t="-14583" r="-11881" b="-32292"/>
                </a:stretch>
              </a:blipFill>
            </p:spPr>
            <p:txBody>
              <a:bodyPr/>
              <a:lstStyle/>
              <a:p>
                <a:r>
                  <a:rPr lang="en-US">
                    <a:noFill/>
                  </a:rPr>
                  <a:t> </a:t>
                </a:r>
              </a:p>
            </p:txBody>
          </p:sp>
        </mc:Fallback>
      </mc:AlternateContent>
    </p:spTree>
    <p:extLst>
      <p:ext uri="{BB962C8B-B14F-4D97-AF65-F5344CB8AC3E}">
        <p14:creationId xmlns:p14="http://schemas.microsoft.com/office/powerpoint/2010/main" val="1227937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3"/>
                                        </p:tgtEl>
                                        <p:attrNameLst>
                                          <p:attrName>fillcolor</p:attrName>
                                        </p:attrNameLst>
                                      </p:cBhvr>
                                      <p:to>
                                        <a:srgbClr val="595959"/>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15"/>
                                        </p:tgtEl>
                                        <p:attrNameLst>
                                          <p:attrName>fillcolor</p:attrName>
                                        </p:attrNameLst>
                                      </p:cBhvr>
                                      <p:to>
                                        <a:srgbClr val="595959"/>
                                      </p:to>
                                    </p:animClr>
                                    <p:set>
                                      <p:cBhvr>
                                        <p:cTn id="14" dur="1000" fill="hold"/>
                                        <p:tgtEl>
                                          <p:spTgt spid="15"/>
                                        </p:tgtEl>
                                        <p:attrNameLst>
                                          <p:attrName>fill.type</p:attrName>
                                        </p:attrNameLst>
                                      </p:cBhvr>
                                      <p:to>
                                        <p:strVal val="solid"/>
                                      </p:to>
                                    </p:set>
                                    <p:set>
                                      <p:cBhvr>
                                        <p:cTn id="15" dur="1000" fill="hold"/>
                                        <p:tgtEl>
                                          <p:spTgt spid="1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00" fill="hold"/>
                                        <p:tgtEl>
                                          <p:spTgt spid="21"/>
                                        </p:tgtEl>
                                        <p:attrNameLst>
                                          <p:attrName>fillcolor</p:attrName>
                                        </p:attrNameLst>
                                      </p:cBhvr>
                                      <p:to>
                                        <a:srgbClr val="E76F51"/>
                                      </p:to>
                                    </p:animClr>
                                    <p:set>
                                      <p:cBhvr>
                                        <p:cTn id="21" dur="1000" fill="hold"/>
                                        <p:tgtEl>
                                          <p:spTgt spid="21"/>
                                        </p:tgtEl>
                                        <p:attrNameLst>
                                          <p:attrName>fill.type</p:attrName>
                                        </p:attrNameLst>
                                      </p:cBhvr>
                                      <p:to>
                                        <p:strVal val="solid"/>
                                      </p:to>
                                    </p:set>
                                    <p:set>
                                      <p:cBhvr>
                                        <p:cTn id="22" dur="1000" fill="hold"/>
                                        <p:tgtEl>
                                          <p:spTgt spid="2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Tiếng-Ting-mp3.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17"/>
                                        </p:tgtEl>
                                        <p:attrNameLst>
                                          <p:attrName>fillcolor</p:attrName>
                                        </p:attrNameLst>
                                      </p:cBhvr>
                                      <p:to>
                                        <a:srgbClr val="595959"/>
                                      </p:to>
                                    </p:animClr>
                                    <p:set>
                                      <p:cBhvr>
                                        <p:cTn id="28" dur="1000" fill="hold"/>
                                        <p:tgtEl>
                                          <p:spTgt spid="17"/>
                                        </p:tgtEl>
                                        <p:attrNameLst>
                                          <p:attrName>fill.type</p:attrName>
                                        </p:attrNameLst>
                                      </p:cBhvr>
                                      <p:to>
                                        <p:strVal val="solid"/>
                                      </p:to>
                                    </p:set>
                                    <p:set>
                                      <p:cBhvr>
                                        <p:cTn id="29" dur="1000" fill="hold"/>
                                        <p:tgtEl>
                                          <p:spTgt spid="1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81454960-3BDD-4D58-A752-B56807B58758}"/>
              </a:ext>
            </a:extLst>
          </p:cNvPr>
          <p:cNvSpPr/>
          <p:nvPr/>
        </p:nvSpPr>
        <p:spPr>
          <a:xfrm>
            <a:off x="502796" y="133350"/>
            <a:ext cx="8356209" cy="999529"/>
          </a:xfrm>
          <a:prstGeom prst="roundRect">
            <a:avLst>
              <a:gd name="adj" fmla="val 14351"/>
            </a:avLst>
          </a:prstGeom>
          <a:solidFill>
            <a:srgbClr val="2A9D8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EC57714-2C17-4D21-8237-8706A3654CBA}"/>
              </a:ext>
            </a:extLst>
          </p:cNvPr>
          <p:cNvSpPr txBox="1"/>
          <p:nvPr/>
        </p:nvSpPr>
        <p:spPr>
          <a:xfrm>
            <a:off x="597753" y="229157"/>
            <a:ext cx="8093765"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vi-VN" sz="2400" dirty="0" smtClean="0">
                <a:solidFill>
                  <a:prstClr val="white"/>
                </a:solidFill>
                <a:latin typeface="Aachen" panose="02020500000000000000" pitchFamily="18" charset="0"/>
                <a:ea typeface="Aachen" panose="02020500000000000000" pitchFamily="18" charset="0"/>
                <a:cs typeface="Aachen" panose="02020500000000000000" pitchFamily="18" charset="0"/>
              </a:rPr>
              <a:t>Một con én có thể bay với tốc độ 25m/s. Cần thời gian bao lâu để nó bay được quãng đường dài 1 km?</a:t>
            </a:r>
            <a:endParaRPr lang="en-US" sz="450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grpSp>
        <p:nvGrpSpPr>
          <p:cNvPr id="6" name="Group 5">
            <a:extLst>
              <a:ext uri="{FF2B5EF4-FFF2-40B4-BE49-F238E27FC236}">
                <a16:creationId xmlns:a16="http://schemas.microsoft.com/office/drawing/2014/main" id="{6E54C05B-C28E-4D8D-A920-CAD89D14F449}"/>
              </a:ext>
            </a:extLst>
          </p:cNvPr>
          <p:cNvGrpSpPr/>
          <p:nvPr/>
        </p:nvGrpSpPr>
        <p:grpSpPr>
          <a:xfrm>
            <a:off x="23117" y="265672"/>
            <a:ext cx="383596" cy="547713"/>
            <a:chOff x="210020" y="375696"/>
            <a:chExt cx="511461" cy="730284"/>
          </a:xfrm>
        </p:grpSpPr>
        <p:grpSp>
          <p:nvGrpSpPr>
            <p:cNvPr id="7" name="Group 6">
              <a:extLst>
                <a:ext uri="{FF2B5EF4-FFF2-40B4-BE49-F238E27FC236}">
                  <a16:creationId xmlns:a16="http://schemas.microsoft.com/office/drawing/2014/main" id="{A926D476-A75C-4BB8-8927-D8C24926C179}"/>
                </a:ext>
              </a:extLst>
            </p:cNvPr>
            <p:cNvGrpSpPr/>
            <p:nvPr/>
          </p:nvGrpSpPr>
          <p:grpSpPr>
            <a:xfrm>
              <a:off x="210020" y="376149"/>
              <a:ext cx="511461" cy="729831"/>
              <a:chOff x="658838" y="2036630"/>
              <a:chExt cx="4999023" cy="720438"/>
            </a:xfrm>
            <a:solidFill>
              <a:srgbClr val="2A9D8F"/>
            </a:solidFill>
          </p:grpSpPr>
          <p:sp>
            <p:nvSpPr>
              <p:cNvPr id="9" name="Rectangle: Rounded Corners 9">
                <a:extLst>
                  <a:ext uri="{FF2B5EF4-FFF2-40B4-BE49-F238E27FC236}">
                    <a16:creationId xmlns:a16="http://schemas.microsoft.com/office/drawing/2014/main" id="{4E61D541-E208-41A4-A3D5-714412039CA1}"/>
                  </a:ext>
                </a:extLst>
              </p:cNvPr>
              <p:cNvSpPr/>
              <p:nvPr/>
            </p:nvSpPr>
            <p:spPr>
              <a:xfrm>
                <a:off x="658838" y="2036630"/>
                <a:ext cx="4999023" cy="720438"/>
              </a:xfrm>
              <a:prstGeom prst="roundRect">
                <a:avLst>
                  <a:gd name="adj" fmla="val 7688"/>
                </a:avLst>
              </a:pr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9A9C93F-F820-47D6-9518-64A1F976CA80}"/>
                  </a:ext>
                </a:extLst>
              </p:cNvPr>
              <p:cNvSpPr txBox="1"/>
              <p:nvPr/>
            </p:nvSpPr>
            <p:spPr>
              <a:xfrm>
                <a:off x="881464" y="2066703"/>
                <a:ext cx="4776397" cy="607631"/>
              </a:xfrm>
              <a:prstGeom prst="rect">
                <a:avLst/>
              </a:prstGeom>
              <a:grpFill/>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1" i="0" u="none" strike="noStrike" kern="0" cap="none" spc="0" normalizeH="0" baseline="0" noProof="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F8BF3450-63FD-4BBF-A8C9-3661B530BEF7}"/>
                </a:ext>
              </a:extLst>
            </p:cNvPr>
            <p:cNvSpPr txBox="1"/>
            <p:nvPr/>
          </p:nvSpPr>
          <p:spPr>
            <a:xfrm>
              <a:off x="210020" y="375696"/>
              <a:ext cx="511461"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3</a:t>
              </a:r>
            </a:p>
          </p:txBody>
        </p:sp>
      </p:grpSp>
      <p:sp>
        <p:nvSpPr>
          <p:cNvPr id="11" name="1">
            <a:extLst>
              <a:ext uri="{FF2B5EF4-FFF2-40B4-BE49-F238E27FC236}">
                <a16:creationId xmlns:a16="http://schemas.microsoft.com/office/drawing/2014/main" id="{6997E057-33CB-4DE5-B394-5865F5E07635}"/>
              </a:ext>
            </a:extLst>
          </p:cNvPr>
          <p:cNvSpPr/>
          <p:nvPr/>
        </p:nvSpPr>
        <p:spPr>
          <a:xfrm>
            <a:off x="2743200" y="1409939"/>
            <a:ext cx="3578718"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2D28A14-AA11-41DE-B832-5E4D0E0BAD7C}"/>
              </a:ext>
            </a:extLst>
          </p:cNvPr>
          <p:cNvSpPr txBox="1"/>
          <p:nvPr/>
        </p:nvSpPr>
        <p:spPr>
          <a:xfrm>
            <a:off x="2743200" y="1487417"/>
            <a:ext cx="2302566"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A. </a:t>
            </a:r>
            <a:r>
              <a:rPr lang="vi-VN" sz="21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30 giây</a:t>
            </a:r>
            <a:endParaRPr lang="en-US" sz="2100" b="1" baseline="-25000"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13" name="2">
            <a:extLst>
              <a:ext uri="{FF2B5EF4-FFF2-40B4-BE49-F238E27FC236}">
                <a16:creationId xmlns:a16="http://schemas.microsoft.com/office/drawing/2014/main" id="{B4FA3496-EE8E-4555-A902-6AC0EB56B8F6}"/>
              </a:ext>
            </a:extLst>
          </p:cNvPr>
          <p:cNvSpPr/>
          <p:nvPr/>
        </p:nvSpPr>
        <p:spPr>
          <a:xfrm>
            <a:off x="2764477" y="2279802"/>
            <a:ext cx="3557441"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203C89A-8703-4CAF-8F50-E6D7FCDA7146}"/>
              </a:ext>
            </a:extLst>
          </p:cNvPr>
          <p:cNvSpPr txBox="1"/>
          <p:nvPr/>
        </p:nvSpPr>
        <p:spPr>
          <a:xfrm>
            <a:off x="2743200" y="2357280"/>
            <a:ext cx="2378766"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B. </a:t>
            </a:r>
            <a:r>
              <a:rPr lang="vi-VN" sz="21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50 </a:t>
            </a:r>
            <a:r>
              <a:rPr lang="vi-VN" sz="2100" b="1" dirty="0">
                <a:solidFill>
                  <a:prstClr val="white"/>
                </a:solidFill>
                <a:latin typeface="Aachen" panose="02020500000000000000" pitchFamily="18" charset="0"/>
                <a:ea typeface="Aachen" panose="02020500000000000000" pitchFamily="18" charset="0"/>
                <a:cs typeface="Aachen" panose="02020500000000000000" pitchFamily="18" charset="0"/>
              </a:rPr>
              <a:t>giây</a:t>
            </a:r>
            <a:endParaRPr lang="en-US" sz="2100" b="1" baseline="-25000"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15" name="3">
            <a:extLst>
              <a:ext uri="{FF2B5EF4-FFF2-40B4-BE49-F238E27FC236}">
                <a16:creationId xmlns:a16="http://schemas.microsoft.com/office/drawing/2014/main" id="{B992A602-D644-47C8-AD86-445E23F047A5}"/>
              </a:ext>
            </a:extLst>
          </p:cNvPr>
          <p:cNvSpPr/>
          <p:nvPr/>
        </p:nvSpPr>
        <p:spPr>
          <a:xfrm>
            <a:off x="2764478" y="3149665"/>
            <a:ext cx="3557441"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47D8062-E35B-4E70-A609-93A47FEEB0E2}"/>
              </a:ext>
            </a:extLst>
          </p:cNvPr>
          <p:cNvSpPr txBox="1"/>
          <p:nvPr/>
        </p:nvSpPr>
        <p:spPr>
          <a:xfrm>
            <a:off x="2743200" y="3227143"/>
            <a:ext cx="2226366"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C. </a:t>
            </a:r>
            <a:r>
              <a:rPr lang="vi-VN" sz="21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60 </a:t>
            </a:r>
            <a:r>
              <a:rPr lang="vi-VN" sz="2100" b="1" dirty="0">
                <a:solidFill>
                  <a:prstClr val="white"/>
                </a:solidFill>
                <a:latin typeface="Aachen" panose="02020500000000000000" pitchFamily="18" charset="0"/>
                <a:ea typeface="Aachen" panose="02020500000000000000" pitchFamily="18" charset="0"/>
                <a:cs typeface="Aachen" panose="02020500000000000000" pitchFamily="18" charset="0"/>
              </a:rPr>
              <a:t>giây</a:t>
            </a:r>
            <a:endParaRPr lang="en-US" sz="2100" b="1" baseline="-25000"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pic>
        <p:nvPicPr>
          <p:cNvPr id="17" name="Graphic 21">
            <a:hlinkClick r:id="rId4" action="ppaction://hlinksldjump"/>
            <a:extLst>
              <a:ext uri="{FF2B5EF4-FFF2-40B4-BE49-F238E27FC236}">
                <a16:creationId xmlns:a16="http://schemas.microsoft.com/office/drawing/2014/main" id="{18E3AE20-7441-4C38-92EF-1B41E6C20C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510828" y="4566900"/>
            <a:ext cx="510229" cy="510229"/>
          </a:xfrm>
          <a:prstGeom prst="rect">
            <a:avLst/>
          </a:prstGeom>
        </p:spPr>
      </p:pic>
      <p:sp>
        <p:nvSpPr>
          <p:cNvPr id="18" name="4">
            <a:extLst>
              <a:ext uri="{FF2B5EF4-FFF2-40B4-BE49-F238E27FC236}">
                <a16:creationId xmlns:a16="http://schemas.microsoft.com/office/drawing/2014/main" id="{CCBD8D84-B810-4F6D-8BB9-3B1DCA201138}"/>
              </a:ext>
            </a:extLst>
          </p:cNvPr>
          <p:cNvSpPr/>
          <p:nvPr/>
        </p:nvSpPr>
        <p:spPr>
          <a:xfrm>
            <a:off x="2743200" y="4019527"/>
            <a:ext cx="357871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F74993D4-7420-4F71-9500-D2D954C73F95}"/>
              </a:ext>
            </a:extLst>
          </p:cNvPr>
          <p:cNvSpPr txBox="1"/>
          <p:nvPr/>
        </p:nvSpPr>
        <p:spPr>
          <a:xfrm>
            <a:off x="2804317" y="4097005"/>
            <a:ext cx="2241450" cy="415498"/>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2100" b="1" dirty="0">
                <a:solidFill>
                  <a:prstClr val="white"/>
                </a:solidFill>
                <a:latin typeface="Aachen" panose="02020500000000000000" pitchFamily="18" charset="0"/>
                <a:ea typeface="Aachen" panose="02020500000000000000" pitchFamily="18" charset="0"/>
                <a:cs typeface="Aachen" panose="02020500000000000000" pitchFamily="18" charset="0"/>
              </a:rPr>
              <a:t>D. </a:t>
            </a:r>
            <a:r>
              <a:rPr lang="vi-VN" sz="2100" b="1" dirty="0" smtClean="0">
                <a:solidFill>
                  <a:prstClr val="white"/>
                </a:solidFill>
                <a:latin typeface="Aachen" panose="02020500000000000000" pitchFamily="18" charset="0"/>
                <a:ea typeface="Aachen" panose="02020500000000000000" pitchFamily="18" charset="0"/>
                <a:cs typeface="Aachen" panose="02020500000000000000" pitchFamily="18" charset="0"/>
              </a:rPr>
              <a:t>40 giây</a:t>
            </a:r>
            <a:endParaRPr lang="en-US" sz="2100" b="1" baseline="-25000"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090948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1"/>
                                        </p:tgtEl>
                                        <p:attrNameLst>
                                          <p:attrName>fillcolor</p:attrName>
                                        </p:attrNameLst>
                                      </p:cBhvr>
                                      <p:to>
                                        <a:srgbClr val="595959"/>
                                      </p:to>
                                    </p:animClr>
                                    <p:set>
                                      <p:cBhvr>
                                        <p:cTn id="7" dur="1000" fill="hold"/>
                                        <p:tgtEl>
                                          <p:spTgt spid="11"/>
                                        </p:tgtEl>
                                        <p:attrNameLst>
                                          <p:attrName>fill.type</p:attrName>
                                        </p:attrNameLst>
                                      </p:cBhvr>
                                      <p:to>
                                        <p:strVal val="solid"/>
                                      </p:to>
                                    </p:set>
                                    <p:set>
                                      <p:cBhvr>
                                        <p:cTn id="8" dur="10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13"/>
                                        </p:tgtEl>
                                        <p:attrNameLst>
                                          <p:attrName>fillcolor</p:attrName>
                                        </p:attrNameLst>
                                      </p:cBhvr>
                                      <p:to>
                                        <a:srgbClr val="595959"/>
                                      </p:to>
                                    </p:animClr>
                                    <p:set>
                                      <p:cBhvr>
                                        <p:cTn id="14" dur="1000" fill="hold"/>
                                        <p:tgtEl>
                                          <p:spTgt spid="13"/>
                                        </p:tgtEl>
                                        <p:attrNameLst>
                                          <p:attrName>fill.type</p:attrName>
                                        </p:attrNameLst>
                                      </p:cBhvr>
                                      <p:to>
                                        <p:strVal val="solid"/>
                                      </p:to>
                                    </p:set>
                                    <p:set>
                                      <p:cBhvr>
                                        <p:cTn id="15" dur="1000" fill="hold"/>
                                        <p:tgtEl>
                                          <p:spTgt spid="13"/>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00" fill="hold"/>
                                        <p:tgtEl>
                                          <p:spTgt spid="15"/>
                                        </p:tgtEl>
                                        <p:attrNameLst>
                                          <p:attrName>fillcolor</p:attrName>
                                        </p:attrNameLst>
                                      </p:cBhvr>
                                      <p:to>
                                        <a:srgbClr val="595959"/>
                                      </p:to>
                                    </p:animClr>
                                    <p:set>
                                      <p:cBhvr>
                                        <p:cTn id="21" dur="1000" fill="hold"/>
                                        <p:tgtEl>
                                          <p:spTgt spid="15"/>
                                        </p:tgtEl>
                                        <p:attrNameLst>
                                          <p:attrName>fill.type</p:attrName>
                                        </p:attrNameLst>
                                      </p:cBhvr>
                                      <p:to>
                                        <p:strVal val="solid"/>
                                      </p:to>
                                    </p:set>
                                    <p:set>
                                      <p:cBhvr>
                                        <p:cTn id="22" dur="1000" fill="hold"/>
                                        <p:tgtEl>
                                          <p:spTgt spid="1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Âm-thanh-Thất-Bại.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18"/>
                                        </p:tgtEl>
                                        <p:attrNameLst>
                                          <p:attrName>fillcolor</p:attrName>
                                        </p:attrNameLst>
                                      </p:cBhvr>
                                      <p:to>
                                        <a:srgbClr val="F96E5A"/>
                                      </p:to>
                                    </p:animClr>
                                    <p:set>
                                      <p:cBhvr>
                                        <p:cTn id="28" dur="1000" fill="hold"/>
                                        <p:tgtEl>
                                          <p:spTgt spid="18"/>
                                        </p:tgtEl>
                                        <p:attrNameLst>
                                          <p:attrName>fill.type</p:attrName>
                                        </p:attrNameLst>
                                      </p:cBhvr>
                                      <p:to>
                                        <p:strVal val="solid"/>
                                      </p:to>
                                    </p:set>
                                    <p:set>
                                      <p:cBhvr>
                                        <p:cTn id="29" dur="10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Tiếng-Ting-mp3.wav"/>
                                        </p:tgtEl>
                                      </p:cMediaNode>
                                    </p:audio>
                                  </p:sub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5F56E-0479-4654-B8E1-8C4FE97F54A9}"/>
              </a:ext>
            </a:extLst>
          </p:cNvPr>
          <p:cNvGrpSpPr/>
          <p:nvPr/>
        </p:nvGrpSpPr>
        <p:grpSpPr>
          <a:xfrm>
            <a:off x="304800" y="133350"/>
            <a:ext cx="8378687" cy="999529"/>
            <a:chOff x="106017" y="279078"/>
            <a:chExt cx="11171583" cy="1332705"/>
          </a:xfrm>
        </p:grpSpPr>
        <p:grpSp>
          <p:nvGrpSpPr>
            <p:cNvPr id="5" name="Group 4">
              <a:extLst>
                <a:ext uri="{FF2B5EF4-FFF2-40B4-BE49-F238E27FC236}">
                  <a16:creationId xmlns:a16="http://schemas.microsoft.com/office/drawing/2014/main" id="{51EBC953-9A22-4E26-9E3B-6ABBE7B3E43D}"/>
                </a:ext>
              </a:extLst>
            </p:cNvPr>
            <p:cNvGrpSpPr/>
            <p:nvPr/>
          </p:nvGrpSpPr>
          <p:grpSpPr>
            <a:xfrm>
              <a:off x="745589" y="279078"/>
              <a:ext cx="10532011" cy="1332705"/>
              <a:chOff x="745589" y="279078"/>
              <a:chExt cx="11197882" cy="1332705"/>
            </a:xfrm>
          </p:grpSpPr>
          <p:sp>
            <p:nvSpPr>
              <p:cNvPr id="11" name="Rectangle: Rounded Corners 4">
                <a:extLst>
                  <a:ext uri="{FF2B5EF4-FFF2-40B4-BE49-F238E27FC236}">
                    <a16:creationId xmlns:a16="http://schemas.microsoft.com/office/drawing/2014/main" id="{81454960-3BDD-4D58-A752-B56807B58758}"/>
                  </a:ext>
                </a:extLst>
              </p:cNvPr>
              <p:cNvSpPr/>
              <p:nvPr/>
            </p:nvSpPr>
            <p:spPr>
              <a:xfrm>
                <a:off x="745589" y="279078"/>
                <a:ext cx="11197882" cy="1332705"/>
              </a:xfrm>
              <a:prstGeom prst="roundRect">
                <a:avLst>
                  <a:gd name="adj" fmla="val 14351"/>
                </a:avLst>
              </a:prstGeom>
              <a:solidFill>
                <a:srgbClr val="2A9D8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8EC57714-2C17-4D21-8237-8706A3654CBA}"/>
                  </a:ext>
                </a:extLst>
              </p:cNvPr>
              <p:cNvSpPr txBox="1"/>
              <p:nvPr/>
            </p:nvSpPr>
            <p:spPr>
              <a:xfrm>
                <a:off x="872198" y="406821"/>
                <a:ext cx="10846190"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Nhà</a:t>
                </a:r>
                <a:r>
                  <a:rPr kumimoji="0" lang="vi-VN" sz="2400" b="1" i="0" u="none" strike="noStrike" kern="0" cap="none" spc="0" normalizeH="0" noProof="0" dirty="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 Quang cách nhà Nam 210 m. Quang đi bộ sang nhà Nam hết 2,5 phút. Quang đi với tốc độ là</a:t>
                </a:r>
                <a:endParaRPr kumimoji="0" lang="en-US" sz="4500" b="1" i="0" u="none" strike="noStrike" kern="0" cap="none" spc="0" normalizeH="0" baseline="0" noProof="0" dirty="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endParaRPr>
              </a:p>
            </p:txBody>
          </p:sp>
        </p:grpSp>
        <p:grpSp>
          <p:nvGrpSpPr>
            <p:cNvPr id="6" name="Group 5">
              <a:extLst>
                <a:ext uri="{FF2B5EF4-FFF2-40B4-BE49-F238E27FC236}">
                  <a16:creationId xmlns:a16="http://schemas.microsoft.com/office/drawing/2014/main" id="{6E54C05B-C28E-4D8D-A920-CAD89D14F449}"/>
                </a:ext>
              </a:extLst>
            </p:cNvPr>
            <p:cNvGrpSpPr/>
            <p:nvPr/>
          </p:nvGrpSpPr>
          <p:grpSpPr>
            <a:xfrm>
              <a:off x="106017" y="580288"/>
              <a:ext cx="511461" cy="730284"/>
              <a:chOff x="210020" y="375696"/>
              <a:chExt cx="511461" cy="730284"/>
            </a:xfrm>
          </p:grpSpPr>
          <p:grpSp>
            <p:nvGrpSpPr>
              <p:cNvPr id="7" name="Group 6">
                <a:extLst>
                  <a:ext uri="{FF2B5EF4-FFF2-40B4-BE49-F238E27FC236}">
                    <a16:creationId xmlns:a16="http://schemas.microsoft.com/office/drawing/2014/main" id="{A926D476-A75C-4BB8-8927-D8C24926C179}"/>
                  </a:ext>
                </a:extLst>
              </p:cNvPr>
              <p:cNvGrpSpPr/>
              <p:nvPr/>
            </p:nvGrpSpPr>
            <p:grpSpPr>
              <a:xfrm>
                <a:off x="210020" y="376149"/>
                <a:ext cx="511461" cy="729831"/>
                <a:chOff x="658838" y="2036630"/>
                <a:chExt cx="4999023" cy="720438"/>
              </a:xfrm>
              <a:solidFill>
                <a:srgbClr val="2A9D8F"/>
              </a:solidFill>
            </p:grpSpPr>
            <p:sp>
              <p:nvSpPr>
                <p:cNvPr id="9" name="Rectangle: Rounded Corners 9">
                  <a:extLst>
                    <a:ext uri="{FF2B5EF4-FFF2-40B4-BE49-F238E27FC236}">
                      <a16:creationId xmlns:a16="http://schemas.microsoft.com/office/drawing/2014/main" id="{4E61D541-E208-41A4-A3D5-714412039CA1}"/>
                    </a:ext>
                  </a:extLst>
                </p:cNvPr>
                <p:cNvSpPr/>
                <p:nvPr/>
              </p:nvSpPr>
              <p:spPr>
                <a:xfrm>
                  <a:off x="658838" y="2036630"/>
                  <a:ext cx="4999023" cy="720438"/>
                </a:xfrm>
                <a:prstGeom prst="roundRect">
                  <a:avLst>
                    <a:gd name="adj" fmla="val 7688"/>
                  </a:avLst>
                </a:pr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013"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9A9C93F-F820-47D6-9518-64A1F976CA80}"/>
                    </a:ext>
                  </a:extLst>
                </p:cNvPr>
                <p:cNvSpPr txBox="1"/>
                <p:nvPr/>
              </p:nvSpPr>
              <p:spPr>
                <a:xfrm>
                  <a:off x="881464" y="2066703"/>
                  <a:ext cx="4776397" cy="607631"/>
                </a:xfrm>
                <a:prstGeom prst="rect">
                  <a:avLst/>
                </a:prstGeom>
                <a:grpFill/>
              </p:spPr>
              <p:txBody>
                <a:bodyPr wrap="square">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2400" b="1" i="0" u="none" strike="noStrike" kern="0" cap="none" spc="0" normalizeH="0" baseline="0" noProof="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a:extLst>
                  <a:ext uri="{FF2B5EF4-FFF2-40B4-BE49-F238E27FC236}">
                    <a16:creationId xmlns:a16="http://schemas.microsoft.com/office/drawing/2014/main" id="{F8BF3450-63FD-4BBF-A8C9-3661B530BEF7}"/>
                  </a:ext>
                </a:extLst>
              </p:cNvPr>
              <p:cNvSpPr txBox="1"/>
              <p:nvPr/>
            </p:nvSpPr>
            <p:spPr>
              <a:xfrm>
                <a:off x="210020" y="375696"/>
                <a:ext cx="511461" cy="67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smtClean="0">
                    <a:ln>
                      <a:noFill/>
                    </a:ln>
                    <a:solidFill>
                      <a:prstClr val="white"/>
                    </a:solidFill>
                    <a:effectLst/>
                    <a:uLnTx/>
                    <a:uFillTx/>
                    <a:latin typeface="Aachen" panose="02020500000000000000" pitchFamily="18" charset="0"/>
                    <a:ea typeface="Aachen" panose="02020500000000000000" pitchFamily="18" charset="0"/>
                    <a:cs typeface="Aachen" panose="02020500000000000000" pitchFamily="18" charset="0"/>
                  </a:rPr>
                  <a:t>4</a:t>
                </a:r>
              </a:p>
            </p:txBody>
          </p:sp>
        </p:grpSp>
      </p:grpSp>
      <p:sp>
        <p:nvSpPr>
          <p:cNvPr id="13" name="1">
            <a:extLst>
              <a:ext uri="{FF2B5EF4-FFF2-40B4-BE49-F238E27FC236}">
                <a16:creationId xmlns:a16="http://schemas.microsoft.com/office/drawing/2014/main" id="{6997E057-33CB-4DE5-B394-5865F5E07635}"/>
              </a:ext>
            </a:extLst>
          </p:cNvPr>
          <p:cNvSpPr/>
          <p:nvPr/>
        </p:nvSpPr>
        <p:spPr>
          <a:xfrm>
            <a:off x="1905000" y="1402745"/>
            <a:ext cx="4767919" cy="549130"/>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95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22D28A14-AA11-41DE-B832-5E4D0E0BAD7C}"/>
              </a:ext>
            </a:extLst>
          </p:cNvPr>
          <p:cNvSpPr txBox="1"/>
          <p:nvPr/>
        </p:nvSpPr>
        <p:spPr>
          <a:xfrm>
            <a:off x="1930125" y="1502349"/>
            <a:ext cx="1727476" cy="39241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rPr>
              <a:t>A. </a:t>
            </a:r>
            <a:r>
              <a:rPr lang="vi-VN" sz="1950" b="1" dirty="0" smtClean="0">
                <a:solidFill>
                  <a:prstClr val="white"/>
                </a:solidFill>
                <a:latin typeface="Aachen" panose="02020500000000000000" pitchFamily="18" charset="0"/>
                <a:ea typeface="Aachen" panose="02020500000000000000" pitchFamily="18" charset="0"/>
                <a:cs typeface="Aachen" panose="02020500000000000000" pitchFamily="18" charset="0"/>
              </a:rPr>
              <a:t>1,4 m/s</a:t>
            </a:r>
            <a:endPar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pic>
        <p:nvPicPr>
          <p:cNvPr id="15" name="Graphic 25">
            <a:hlinkClick r:id="rId4" action="ppaction://hlinksldjump"/>
            <a:extLst>
              <a:ext uri="{FF2B5EF4-FFF2-40B4-BE49-F238E27FC236}">
                <a16:creationId xmlns:a16="http://schemas.microsoft.com/office/drawing/2014/main" id="{3DF416A1-A648-4904-96FA-6869736D15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14484" y="4610796"/>
            <a:ext cx="510229" cy="510229"/>
          </a:xfrm>
          <a:prstGeom prst="rect">
            <a:avLst/>
          </a:prstGeom>
        </p:spPr>
      </p:pic>
      <p:sp>
        <p:nvSpPr>
          <p:cNvPr id="16" name="2">
            <a:extLst>
              <a:ext uri="{FF2B5EF4-FFF2-40B4-BE49-F238E27FC236}">
                <a16:creationId xmlns:a16="http://schemas.microsoft.com/office/drawing/2014/main" id="{CAFC84D2-23C0-4988-9FB1-0DD264BCCCF7}"/>
              </a:ext>
            </a:extLst>
          </p:cNvPr>
          <p:cNvSpPr/>
          <p:nvPr/>
        </p:nvSpPr>
        <p:spPr>
          <a:xfrm>
            <a:off x="1930124" y="2158659"/>
            <a:ext cx="475562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95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654D177E-84D1-4FB8-90B9-E5D13595EDBA}"/>
              </a:ext>
            </a:extLst>
          </p:cNvPr>
          <p:cNvSpPr txBox="1"/>
          <p:nvPr/>
        </p:nvSpPr>
        <p:spPr>
          <a:xfrm>
            <a:off x="1930125" y="2236138"/>
            <a:ext cx="1986604" cy="39241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rPr>
              <a:t>B. </a:t>
            </a:r>
            <a:r>
              <a:rPr lang="vi-VN" sz="1950" b="1" dirty="0" smtClean="0">
                <a:solidFill>
                  <a:prstClr val="white"/>
                </a:solidFill>
                <a:latin typeface="Aachen" panose="02020500000000000000" pitchFamily="18" charset="0"/>
                <a:ea typeface="Aachen" panose="02020500000000000000" pitchFamily="18" charset="0"/>
                <a:cs typeface="Aachen" panose="02020500000000000000" pitchFamily="18" charset="0"/>
              </a:rPr>
              <a:t>4,8 m/s</a:t>
            </a:r>
            <a:endPar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18" name="3">
            <a:extLst>
              <a:ext uri="{FF2B5EF4-FFF2-40B4-BE49-F238E27FC236}">
                <a16:creationId xmlns:a16="http://schemas.microsoft.com/office/drawing/2014/main" id="{108D4859-F0AB-4E46-93D4-30B145B38B69}"/>
              </a:ext>
            </a:extLst>
          </p:cNvPr>
          <p:cNvSpPr/>
          <p:nvPr/>
        </p:nvSpPr>
        <p:spPr>
          <a:xfrm>
            <a:off x="1930124" y="3002778"/>
            <a:ext cx="475562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95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C2909B6-61F3-47BB-9FBD-B8380A6DD648}"/>
              </a:ext>
            </a:extLst>
          </p:cNvPr>
          <p:cNvSpPr txBox="1"/>
          <p:nvPr/>
        </p:nvSpPr>
        <p:spPr>
          <a:xfrm>
            <a:off x="1930126" y="3080256"/>
            <a:ext cx="1834204" cy="39241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rPr>
              <a:t>C. </a:t>
            </a:r>
            <a:r>
              <a:rPr lang="vi-VN" sz="1950" b="1" dirty="0" smtClean="0">
                <a:solidFill>
                  <a:prstClr val="white"/>
                </a:solidFill>
                <a:latin typeface="Aachen" panose="02020500000000000000" pitchFamily="18" charset="0"/>
                <a:ea typeface="Aachen" panose="02020500000000000000" pitchFamily="18" charset="0"/>
                <a:cs typeface="Aachen" panose="02020500000000000000" pitchFamily="18" charset="0"/>
              </a:rPr>
              <a:t>1,19 m/s</a:t>
            </a:r>
            <a:endPar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
        <p:nvSpPr>
          <p:cNvPr id="20" name="4">
            <a:extLst>
              <a:ext uri="{FF2B5EF4-FFF2-40B4-BE49-F238E27FC236}">
                <a16:creationId xmlns:a16="http://schemas.microsoft.com/office/drawing/2014/main" id="{CB79D89E-DBBD-400E-98B5-AD61D6191B93}"/>
              </a:ext>
            </a:extLst>
          </p:cNvPr>
          <p:cNvSpPr/>
          <p:nvPr/>
        </p:nvSpPr>
        <p:spPr>
          <a:xfrm>
            <a:off x="1930124" y="3846897"/>
            <a:ext cx="4755629" cy="547373"/>
          </a:xfrm>
          <a:prstGeom prst="roundRect">
            <a:avLst>
              <a:gd name="adj" fmla="val 7688"/>
            </a:avLst>
          </a:prstGeom>
          <a:solidFill>
            <a:srgbClr val="264653"/>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95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D2A70286-3392-4F2C-BE7F-50D76BF37952}"/>
              </a:ext>
            </a:extLst>
          </p:cNvPr>
          <p:cNvSpPr txBox="1"/>
          <p:nvPr/>
        </p:nvSpPr>
        <p:spPr>
          <a:xfrm>
            <a:off x="1930124" y="3924375"/>
            <a:ext cx="1986605" cy="39241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685800"/>
            <a:r>
              <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rPr>
              <a:t>D. </a:t>
            </a:r>
            <a:r>
              <a:rPr lang="vi-VN" sz="1950" b="1" dirty="0" smtClean="0">
                <a:solidFill>
                  <a:prstClr val="white"/>
                </a:solidFill>
                <a:latin typeface="Aachen" panose="02020500000000000000" pitchFamily="18" charset="0"/>
                <a:ea typeface="Aachen" panose="02020500000000000000" pitchFamily="18" charset="0"/>
                <a:cs typeface="Aachen" panose="02020500000000000000" pitchFamily="18" charset="0"/>
              </a:rPr>
              <a:t>5,4 m/s</a:t>
            </a:r>
            <a:endParaRPr lang="en-US" sz="1950" b="1" dirty="0">
              <a:solidFill>
                <a:prstClr val="white"/>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18430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3"/>
                                        </p:tgtEl>
                                        <p:attrNameLst>
                                          <p:attrName>fillcolor</p:attrName>
                                        </p:attrNameLst>
                                      </p:cBhvr>
                                      <p:to>
                                        <a:srgbClr val="F96E5A"/>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Tiếng-Ting-mp3.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1000" fill="hold"/>
                                        <p:tgtEl>
                                          <p:spTgt spid="16"/>
                                        </p:tgtEl>
                                        <p:attrNameLst>
                                          <p:attrName>fillcolor</p:attrName>
                                        </p:attrNameLst>
                                      </p:cBhvr>
                                      <p:to>
                                        <a:srgbClr val="595959"/>
                                      </p:to>
                                    </p:animClr>
                                    <p:set>
                                      <p:cBhvr>
                                        <p:cTn id="14" dur="1000" fill="hold"/>
                                        <p:tgtEl>
                                          <p:spTgt spid="16"/>
                                        </p:tgtEl>
                                        <p:attrNameLst>
                                          <p:attrName>fill.type</p:attrName>
                                        </p:attrNameLst>
                                      </p:cBhvr>
                                      <p:to>
                                        <p:strVal val="solid"/>
                                      </p:to>
                                    </p:set>
                                    <p:set>
                                      <p:cBhvr>
                                        <p:cTn id="15" dur="1000" fill="hold"/>
                                        <p:tgtEl>
                                          <p:spTgt spid="16"/>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Âm-thanh-Thất-Bại.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1000" fill="hold"/>
                                        <p:tgtEl>
                                          <p:spTgt spid="18"/>
                                        </p:tgtEl>
                                        <p:attrNameLst>
                                          <p:attrName>fillcolor</p:attrName>
                                        </p:attrNameLst>
                                      </p:cBhvr>
                                      <p:to>
                                        <a:srgbClr val="595959"/>
                                      </p:to>
                                    </p:animClr>
                                    <p:set>
                                      <p:cBhvr>
                                        <p:cTn id="21" dur="1000" fill="hold"/>
                                        <p:tgtEl>
                                          <p:spTgt spid="18"/>
                                        </p:tgtEl>
                                        <p:attrNameLst>
                                          <p:attrName>fill.type</p:attrName>
                                        </p:attrNameLst>
                                      </p:cBhvr>
                                      <p:to>
                                        <p:strVal val="solid"/>
                                      </p:to>
                                    </p:set>
                                    <p:set>
                                      <p:cBhvr>
                                        <p:cTn id="22" dur="1000" fill="hold"/>
                                        <p:tgtEl>
                                          <p:spTgt spid="1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Âm-thanh-Thất-Bại.wav"/>
                                        </p:tgtEl>
                                      </p:cMediaNode>
                                    </p:audio>
                                  </p:sub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20"/>
                                        </p:tgtEl>
                                        <p:attrNameLst>
                                          <p:attrName>fillcolor</p:attrName>
                                        </p:attrNameLst>
                                      </p:cBhvr>
                                      <p:to>
                                        <a:srgbClr val="595959"/>
                                      </p:to>
                                    </p:animClr>
                                    <p:set>
                                      <p:cBhvr>
                                        <p:cTn id="28" dur="1000" fill="hold"/>
                                        <p:tgtEl>
                                          <p:spTgt spid="20"/>
                                        </p:tgtEl>
                                        <p:attrNameLst>
                                          <p:attrName>fill.type</p:attrName>
                                        </p:attrNameLst>
                                      </p:cBhvr>
                                      <p:to>
                                        <p:strVal val="solid"/>
                                      </p:to>
                                    </p:set>
                                    <p:set>
                                      <p:cBhvr>
                                        <p:cTn id="29" dur="1000" fill="hold"/>
                                        <p:tgtEl>
                                          <p:spTgt spid="2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Âm-thanh-Thất-Bại.wav"/>
                                        </p:tgtEl>
                                      </p:cMediaNode>
                                    </p:audio>
                                  </p:sub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029200" cy="5000463"/>
          </a:xfrm>
          <a:prstGeom prst="rect">
            <a:avLst/>
          </a:prstGeom>
        </p:spPr>
      </p:pic>
    </p:spTree>
    <p:extLst>
      <p:ext uri="{BB962C8B-B14F-4D97-AF65-F5344CB8AC3E}">
        <p14:creationId xmlns:p14="http://schemas.microsoft.com/office/powerpoint/2010/main" val="6732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 t="13227" r="-1176" b="8466"/>
          <a:stretch/>
        </p:blipFill>
        <p:spPr>
          <a:xfrm>
            <a:off x="0" y="201"/>
            <a:ext cx="8098055" cy="3484047"/>
          </a:xfrm>
          <a:prstGeom prst="rect">
            <a:avLst/>
          </a:prstGeom>
        </p:spPr>
      </p:pic>
      <p:sp>
        <p:nvSpPr>
          <p:cNvPr id="8" name="TextBox 7"/>
          <p:cNvSpPr txBox="1"/>
          <p:nvPr/>
        </p:nvSpPr>
        <p:spPr>
          <a:xfrm>
            <a:off x="914400" y="3562350"/>
            <a:ext cx="8382000" cy="1200329"/>
          </a:xfrm>
          <a:prstGeom prst="rect">
            <a:avLst/>
          </a:prstGeom>
          <a:noFill/>
        </p:spPr>
        <p:txBody>
          <a:bodyPr wrap="square" rtlCol="0">
            <a:spAutoFit/>
          </a:bodyPr>
          <a:lstStyle/>
          <a:p>
            <a:pPr>
              <a:lnSpc>
                <a:spcPct val="150000"/>
              </a:lnSpc>
            </a:pPr>
            <a:r>
              <a:rPr lang="vi-VN" sz="2400" dirty="0">
                <a:latin typeface="+mj-lt"/>
              </a:rPr>
              <a:t>Tai nạn giao thông năm 2023, toàn quốc xảy ra 22.067 vụ tai nạn giao thông, làm chết 11.628 người, bị thương 15.292 người</a:t>
            </a:r>
            <a:endParaRPr lang="en-US" sz="2400" dirty="0">
              <a:latin typeface="+mj-lt"/>
            </a:endParaRPr>
          </a:p>
        </p:txBody>
      </p:sp>
    </p:spTree>
    <p:extLst>
      <p:ext uri="{BB962C8B-B14F-4D97-AF65-F5344CB8AC3E}">
        <p14:creationId xmlns:p14="http://schemas.microsoft.com/office/powerpoint/2010/main" val="3275376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6250" b="98125" l="13250" r="93250">
                        <a14:foregroundMark x1="18000" y1="34375" x2="24750" y2="42500"/>
                        <a14:foregroundMark x1="25500" y1="7708" x2="29500" y2="19167"/>
                        <a14:foregroundMark x1="65250" y1="12500" x2="66250" y2="29583"/>
                        <a14:foregroundMark x1="46125" y1="43958" x2="48625" y2="39792"/>
                        <a14:foregroundMark x1="47750" y1="41250" x2="48000" y2="38542"/>
                        <a14:foregroundMark x1="45375" y1="44375" x2="46500" y2="43958"/>
                        <a14:foregroundMark x1="57250" y1="37917" x2="56375" y2="38958"/>
                        <a14:foregroundMark x1="54750" y1="39792" x2="57125" y2="42083"/>
                        <a14:foregroundMark x1="40000" y1="98333" x2="50250" y2="97917"/>
                        <a14:foregroundMark x1="25000" y1="7500" x2="29250" y2="6250"/>
                        <a14:foregroundMark x1="66625" y1="30833" x2="67125" y2="33542"/>
                      </a14:backgroundRemoval>
                    </a14:imgEffect>
                  </a14:imgLayer>
                </a14:imgProps>
              </a:ext>
              <a:ext uri="{28A0092B-C50C-407E-A947-70E740481C1C}">
                <a14:useLocalDpi xmlns:a14="http://schemas.microsoft.com/office/drawing/2010/main" val="0"/>
              </a:ext>
            </a:extLst>
          </a:blip>
          <a:stretch>
            <a:fillRect/>
          </a:stretch>
        </p:blipFill>
        <p:spPr>
          <a:xfrm>
            <a:off x="762000" y="1047750"/>
            <a:ext cx="4114800" cy="2468880"/>
          </a:xfrm>
        </p:spPr>
      </p:pic>
      <p:sp>
        <p:nvSpPr>
          <p:cNvPr id="5" name="TextBox 4"/>
          <p:cNvSpPr txBox="1"/>
          <p:nvPr/>
        </p:nvSpPr>
        <p:spPr>
          <a:xfrm>
            <a:off x="4191000" y="1312694"/>
            <a:ext cx="3657600" cy="1938992"/>
          </a:xfrm>
          <a:prstGeom prst="rect">
            <a:avLst/>
          </a:prstGeom>
          <a:noFill/>
        </p:spPr>
        <p:txBody>
          <a:bodyPr wrap="square" rtlCol="0">
            <a:spAutoFit/>
          </a:bodyPr>
          <a:lstStyle/>
          <a:p>
            <a:r>
              <a:rPr lang="vi-VN" sz="4000" dirty="0" smtClean="0">
                <a:latin typeface="+mj-lt"/>
              </a:rPr>
              <a:t>Trong tự nhiên thứ gì có tốc độ lớn nhất?</a:t>
            </a:r>
            <a:endParaRPr lang="en-US" sz="4000" dirty="0">
              <a:latin typeface="+mj-lt"/>
            </a:endParaRPr>
          </a:p>
        </p:txBody>
      </p:sp>
    </p:spTree>
    <p:extLst>
      <p:ext uri="{BB962C8B-B14F-4D97-AF65-F5344CB8AC3E}">
        <p14:creationId xmlns:p14="http://schemas.microsoft.com/office/powerpoint/2010/main" val="3104360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OPL20U25GSXzBJYl68kk8uQGfFKzs7yb1M4KJWUiLk6ZEvGF+qCIPSnY57AbBFCvTW$21.2022.stt$7+K4lPs7H94VUqPe2XwIsfPRnrXQE//QTEXxb8/8N4CNc6FpgZahzpTjFhMzSA7T/nHJa11DE8Ng2TP3iAmRczFlmslSuUNOgUeb6yRvs0="/>
          <p:cNvSpPr/>
          <p:nvPr/>
        </p:nvSpPr>
        <p:spPr>
          <a:xfrm>
            <a:off x="176684" y="1352550"/>
            <a:ext cx="8129116" cy="1661993"/>
          </a:xfrm>
          <a:prstGeom prst="rect">
            <a:avLst/>
          </a:prstGeom>
        </p:spPr>
        <p:txBody>
          <a:bodyPr wrap="square">
            <a:spAutoFit/>
          </a:bodyPr>
          <a:lstStyle/>
          <a:p>
            <a:r>
              <a:rPr lang="en-US" sz="2400">
                <a:latin typeface="Times New Roman" pitchFamily="18" charset="0"/>
                <a:cs typeface="Times New Roman" pitchFamily="18" charset="0"/>
              </a:rPr>
              <a:t> </a:t>
            </a:r>
          </a:p>
          <a:p>
            <a:endParaRPr lang="en-US" sz="2400">
              <a:latin typeface="Times New Roman" pitchFamily="18" charset="0"/>
              <a:cs typeface="Times New Roman" pitchFamily="18" charset="0"/>
            </a:endParaRPr>
          </a:p>
          <a:p>
            <a:endParaRPr lang="en-US"/>
          </a:p>
          <a:p>
            <a:endParaRPr lang="en-US"/>
          </a:p>
          <a:p>
            <a:endParaRPr lang="en-US" dirty="0"/>
          </a:p>
        </p:txBody>
      </p:sp>
      <p:sp>
        <p:nvSpPr>
          <p:cNvPr id="5" name="Rectangle 4" descr="OPL20U25GSXzBJYl68kk8uQGfFKzs7yb1M4KJWUiLk6ZEvGF+qCIPSnY57AbBFCvTW$21.2022.stt$7+K4lPs7H94VUqPe2XwIsfPRnrXQE//QTEXxb8/8N4CNc6FpgZahzpTjFhMzSA7T/nHJa11DE8Ng2TP3iAmRczFlmslSuUNOgUeb6yRvs0="/>
          <p:cNvSpPr/>
          <p:nvPr/>
        </p:nvSpPr>
        <p:spPr>
          <a:xfrm>
            <a:off x="120274" y="498049"/>
            <a:ext cx="8967316" cy="1384995"/>
          </a:xfrm>
          <a:prstGeom prst="rect">
            <a:avLst/>
          </a:prstGeom>
        </p:spPr>
        <p:txBody>
          <a:bodyPr wrap="square">
            <a:spAutoFit/>
          </a:bodyPr>
          <a:lstStyle/>
          <a:p>
            <a:r>
              <a:rPr lang="vi-VN" sz="2800" dirty="0" smtClean="0">
                <a:latin typeface="Times New Roman" pitchFamily="18" charset="0"/>
                <a:cs typeface="Times New Roman" pitchFamily="18" charset="0"/>
              </a:rPr>
              <a:t>Khoảng cách từ Trái Đất đến Mặt Trời là khoảng 150000000 km. Biết thời gian ánh sáng truyền từ Mặt Trời đến Trái Đất là 500 giây. Tính tốc độ ánh sáng của Mặt Trời đến Trái Đất</a:t>
            </a:r>
            <a:endParaRPr lang="en-US" sz="2800" dirty="0">
              <a:latin typeface="Times New Roman" pitchFamily="18" charset="0"/>
              <a:cs typeface="Times New Roman" pitchFamily="18" charset="0"/>
            </a:endParaRPr>
          </a:p>
        </p:txBody>
      </p:sp>
      <p:cxnSp>
        <p:nvCxnSpPr>
          <p:cNvPr id="7" name="Straight Connector 6" descr="OPL20U25GSXzBJYl68kk8uQGfFKzs7yb1M4KJWUiLk6ZEvGF+qCIPSnY57AbBFCvTW$21.2022.stt$7+K4lPs7H94VUqPe2XwIsfPRnrXQE//QTEXxb8/8N4CNc6FpgZahzpTjFhMzSA7T/nHJa11DE8Ng2TP3iAmRczFlmslSuUNOgUeb6yRvs0="/>
          <p:cNvCxnSpPr/>
          <p:nvPr/>
        </p:nvCxnSpPr>
        <p:spPr>
          <a:xfrm>
            <a:off x="3276600" y="2183546"/>
            <a:ext cx="0" cy="2369404"/>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descr="OPL20U25GSXzBJYl68kk8uQGfFKzs7yb1M4KJWUiLk6ZEvGF+qCIPSnY57AbBFCvTW$21.2022.stt$7+K4lPs7H94VUqPe2XwIsfPRnrXQE//QTEXxb8/8N4CNc6FpgZahzpTjFhMzSA7T/nHJa11DE8Ng2TP3iAmRczFlmslSuUNOgUeb6yRvs0="/>
          <p:cNvSpPr/>
          <p:nvPr/>
        </p:nvSpPr>
        <p:spPr>
          <a:xfrm>
            <a:off x="129097" y="2004092"/>
            <a:ext cx="3763395" cy="523220"/>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Object 9"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98179590"/>
              </p:ext>
            </p:extLst>
          </p:nvPr>
        </p:nvGraphicFramePr>
        <p:xfrm>
          <a:off x="1083694" y="3209498"/>
          <a:ext cx="1231900" cy="317500"/>
        </p:xfrm>
        <a:graphic>
          <a:graphicData uri="http://schemas.openxmlformats.org/presentationml/2006/ole">
            <mc:AlternateContent xmlns:mc="http://schemas.openxmlformats.org/markup-compatibility/2006">
              <mc:Choice xmlns:v="urn:schemas-microsoft-com:vml" Requires="v">
                <p:oleObj spid="_x0000_s13510" name="Equation" r:id="rId3" imgW="1231560" imgH="317160" progId="Equation.DSMT4">
                  <p:embed/>
                </p:oleObj>
              </mc:Choice>
              <mc:Fallback>
                <p:oleObj name="Equation" r:id="rId3" imgW="1231560" imgH="317160" progId="Equation.DSMT4">
                  <p:embed/>
                  <p:pic>
                    <p:nvPicPr>
                      <p:cNvPr id="0" name=""/>
                      <p:cNvPicPr/>
                      <p:nvPr/>
                    </p:nvPicPr>
                    <p:blipFill>
                      <a:blip r:embed="rId4"/>
                      <a:stretch>
                        <a:fillRect/>
                      </a:stretch>
                    </p:blipFill>
                    <p:spPr>
                      <a:xfrm>
                        <a:off x="1083694" y="3209498"/>
                        <a:ext cx="1231900" cy="317500"/>
                      </a:xfrm>
                      <a:prstGeom prst="rect">
                        <a:avLst/>
                      </a:prstGeom>
                    </p:spPr>
                  </p:pic>
                </p:oleObj>
              </mc:Fallback>
            </mc:AlternateContent>
          </a:graphicData>
        </a:graphic>
      </p:graphicFrame>
      <p:graphicFrame>
        <p:nvGraphicFramePr>
          <p:cNvPr id="11" name="Object 10"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15056625"/>
              </p:ext>
            </p:extLst>
          </p:nvPr>
        </p:nvGraphicFramePr>
        <p:xfrm>
          <a:off x="1083694" y="3685160"/>
          <a:ext cx="1854200" cy="393700"/>
        </p:xfrm>
        <a:graphic>
          <a:graphicData uri="http://schemas.openxmlformats.org/presentationml/2006/ole">
            <mc:AlternateContent xmlns:mc="http://schemas.openxmlformats.org/markup-compatibility/2006">
              <mc:Choice xmlns:v="urn:schemas-microsoft-com:vml" Requires="v">
                <p:oleObj spid="_x0000_s13511" name="Equation" r:id="rId5" imgW="1854000" imgH="393480" progId="Equation.DSMT4">
                  <p:embed/>
                </p:oleObj>
              </mc:Choice>
              <mc:Fallback>
                <p:oleObj name="Equation" r:id="rId5" imgW="1854000" imgH="393480" progId="Equation.DSMT4">
                  <p:embed/>
                  <p:pic>
                    <p:nvPicPr>
                      <p:cNvPr id="0" name=""/>
                      <p:cNvPicPr/>
                      <p:nvPr/>
                    </p:nvPicPr>
                    <p:blipFill>
                      <a:blip r:embed="rId6"/>
                      <a:stretch>
                        <a:fillRect/>
                      </a:stretch>
                    </p:blipFill>
                    <p:spPr>
                      <a:xfrm>
                        <a:off x="1083694" y="3685160"/>
                        <a:ext cx="1854200" cy="393700"/>
                      </a:xfrm>
                      <a:prstGeom prst="rect">
                        <a:avLst/>
                      </a:prstGeom>
                    </p:spPr>
                  </p:pic>
                </p:oleObj>
              </mc:Fallback>
            </mc:AlternateContent>
          </a:graphicData>
        </a:graphic>
      </p:graphicFrame>
      <p:sp>
        <p:nvSpPr>
          <p:cNvPr id="13" name="Rectangle 12" descr="OPL20U25GSXzBJYl68kk8uQGfFKzs7yb1M4KJWUiLk6ZEvGF+qCIPSnY57AbBFCvTW$21.2022.stt$7+K4lPs7H94VUqPe2XwIsfPRnrXQE//QTEXxb8/8N4CNc6FpgZahzpTjFhMzSA7T/nHJa11DE8Ng2TP3iAmRczFlmslSuUNOgUeb6yRvs0="/>
          <p:cNvSpPr/>
          <p:nvPr/>
        </p:nvSpPr>
        <p:spPr>
          <a:xfrm>
            <a:off x="3276600" y="1962125"/>
            <a:ext cx="4695092" cy="954107"/>
          </a:xfrm>
          <a:prstGeom prst="rect">
            <a:avLst/>
          </a:prstGeom>
        </p:spPr>
        <p:txBody>
          <a:bodyPr wrap="square">
            <a:spAutoFit/>
          </a:bodyPr>
          <a:lstStyle/>
          <a:p>
            <a:pPr algn="ct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pPr algn="ct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smtClean="0">
                <a:latin typeface="Times New Roman" pitchFamily="18" charset="0"/>
                <a:cs typeface="Times New Roman" pitchFamily="18" charset="0"/>
              </a:rPr>
              <a:t>ánh sáng </a:t>
            </a:r>
            <a:r>
              <a:rPr lang="vi-VN" sz="2800" dirty="0" smtClean="0">
                <a:latin typeface="Times New Roman" pitchFamily="18" charset="0"/>
                <a:cs typeface="Times New Roman" pitchFamily="18" charset="0"/>
              </a:rPr>
              <a:t>là </a:t>
            </a:r>
            <a:endParaRPr lang="en-US" sz="2800" dirty="0">
              <a:latin typeface="Times New Roman" pitchFamily="18" charset="0"/>
              <a:cs typeface="Times New Roman" pitchFamily="18" charset="0"/>
            </a:endParaRPr>
          </a:p>
        </p:txBody>
      </p:sp>
      <p:graphicFrame>
        <p:nvGraphicFramePr>
          <p:cNvPr id="14" name="Object 13"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022638105"/>
              </p:ext>
            </p:extLst>
          </p:nvPr>
        </p:nvGraphicFramePr>
        <p:xfrm>
          <a:off x="3802998" y="3056510"/>
          <a:ext cx="4927600" cy="825500"/>
        </p:xfrm>
        <a:graphic>
          <a:graphicData uri="http://schemas.openxmlformats.org/presentationml/2006/ole">
            <mc:AlternateContent xmlns:mc="http://schemas.openxmlformats.org/markup-compatibility/2006">
              <mc:Choice xmlns:v="urn:schemas-microsoft-com:vml" Requires="v">
                <p:oleObj spid="_x0000_s13512" name="Equation" r:id="rId7" imgW="4927320" imgH="825480" progId="Equation.DSMT4">
                  <p:embed/>
                </p:oleObj>
              </mc:Choice>
              <mc:Fallback>
                <p:oleObj name="Equation" r:id="rId7" imgW="4927320" imgH="825480" progId="Equation.DSMT4">
                  <p:embed/>
                  <p:pic>
                    <p:nvPicPr>
                      <p:cNvPr id="0" name=""/>
                      <p:cNvPicPr/>
                      <p:nvPr/>
                    </p:nvPicPr>
                    <p:blipFill>
                      <a:blip r:embed="rId8"/>
                      <a:stretch>
                        <a:fillRect/>
                      </a:stretch>
                    </p:blipFill>
                    <p:spPr>
                      <a:xfrm>
                        <a:off x="3802998" y="3056510"/>
                        <a:ext cx="4927600" cy="825500"/>
                      </a:xfrm>
                      <a:prstGeom prst="rect">
                        <a:avLst/>
                      </a:prstGeom>
                    </p:spPr>
                  </p:pic>
                </p:oleObj>
              </mc:Fallback>
            </mc:AlternateContent>
          </a:graphicData>
        </a:graphic>
      </p:graphicFrame>
      <p:graphicFrame>
        <p:nvGraphicFramePr>
          <p:cNvPr id="15" name="Object 14"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24790641"/>
              </p:ext>
            </p:extLst>
          </p:nvPr>
        </p:nvGraphicFramePr>
        <p:xfrm>
          <a:off x="397894" y="2695361"/>
          <a:ext cx="2603500" cy="317500"/>
        </p:xfrm>
        <a:graphic>
          <a:graphicData uri="http://schemas.openxmlformats.org/presentationml/2006/ole">
            <mc:AlternateContent xmlns:mc="http://schemas.openxmlformats.org/markup-compatibility/2006">
              <mc:Choice xmlns:v="urn:schemas-microsoft-com:vml" Requires="v">
                <p:oleObj spid="_x0000_s13513" name="Equation" r:id="rId9" imgW="2603160" imgH="317160" progId="Equation.DSMT4">
                  <p:embed/>
                </p:oleObj>
              </mc:Choice>
              <mc:Fallback>
                <p:oleObj name="Equation" r:id="rId9" imgW="2603160" imgH="317160" progId="Equation.DSMT4">
                  <p:embed/>
                  <p:pic>
                    <p:nvPicPr>
                      <p:cNvPr id="0" name=""/>
                      <p:cNvPicPr/>
                      <p:nvPr/>
                    </p:nvPicPr>
                    <p:blipFill>
                      <a:blip r:embed="rId10"/>
                      <a:stretch>
                        <a:fillRect/>
                      </a:stretch>
                    </p:blipFill>
                    <p:spPr>
                      <a:xfrm>
                        <a:off x="397894" y="2695361"/>
                        <a:ext cx="2603500" cy="317500"/>
                      </a:xfrm>
                      <a:prstGeom prst="rect">
                        <a:avLst/>
                      </a:prstGeom>
                    </p:spPr>
                  </p:pic>
                </p:oleObj>
              </mc:Fallback>
            </mc:AlternateContent>
          </a:graphicData>
        </a:graphic>
      </p:graphicFrame>
    </p:spTree>
    <p:extLst>
      <p:ext uri="{BB962C8B-B14F-4D97-AF65-F5344CB8AC3E}">
        <p14:creationId xmlns:p14="http://schemas.microsoft.com/office/powerpoint/2010/main" val="1395480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9000" r="-9000"/>
          </a:stretch>
        </a:blipFill>
        <a:effectLst/>
      </p:bgPr>
    </p:bg>
    <p:spTree>
      <p:nvGrpSpPr>
        <p:cNvPr id="1" name=""/>
        <p:cNvGrpSpPr/>
        <p:nvPr/>
      </p:nvGrpSpPr>
      <p:grpSpPr>
        <a:xfrm>
          <a:off x="0" y="0"/>
          <a:ext cx="0" cy="0"/>
          <a:chOff x="0" y="0"/>
          <a:chExt cx="0" cy="0"/>
        </a:xfrm>
      </p:grpSpPr>
      <p:sp>
        <p:nvSpPr>
          <p:cNvPr id="6" name="Google Shape;219;p23"/>
          <p:cNvSpPr txBox="1"/>
          <p:nvPr/>
        </p:nvSpPr>
        <p:spPr>
          <a:xfrm>
            <a:off x="1981200" y="819150"/>
            <a:ext cx="5041323" cy="530882"/>
          </a:xfrm>
          <a:prstGeom prst="rect">
            <a:avLst/>
          </a:prstGeom>
          <a:noFill/>
          <a:ln>
            <a:noFill/>
          </a:ln>
        </p:spPr>
        <p:txBody>
          <a:bodyPr spcFirstLastPara="1" wrap="square" lIns="68559" tIns="34274" rIns="68559" bIns="34274" anchor="t" anchorCtr="0">
            <a:spAutoFit/>
          </a:bodyPr>
          <a:lstStyle/>
          <a:p>
            <a:pPr algn="ctr" defTabSz="685698">
              <a:defRPr/>
            </a:pPr>
            <a:r>
              <a:rPr lang="en-US" sz="3000" b="1" kern="0" dirty="0">
                <a:solidFill>
                  <a:srgbClr val="0000FF"/>
                </a:solidFill>
                <a:latin typeface="Times New Roman"/>
                <a:ea typeface="Times New Roman"/>
                <a:cs typeface="Times New Roman"/>
                <a:sym typeface="Times New Roman"/>
              </a:rPr>
              <a:t>HƯỚNG DẪN VỀ NHÀ</a:t>
            </a:r>
            <a:endParaRPr kern="0" dirty="0">
              <a:solidFill>
                <a:srgbClr val="0000FF"/>
              </a:solidFill>
              <a:latin typeface="Calibri"/>
            </a:endParaRPr>
          </a:p>
        </p:txBody>
      </p:sp>
      <p:sp>
        <p:nvSpPr>
          <p:cNvPr id="7" name="Rounded Rectangle 6"/>
          <p:cNvSpPr/>
          <p:nvPr/>
        </p:nvSpPr>
        <p:spPr>
          <a:xfrm>
            <a:off x="990600" y="1809750"/>
            <a:ext cx="7467600" cy="2263010"/>
          </a:xfrm>
          <a:prstGeom prst="roundRect">
            <a:avLst/>
          </a:prstGeom>
          <a:noFill/>
          <a:ln w="12700" cap="flat" cmpd="sng" algn="ctr">
            <a:noFill/>
            <a:prstDash val="solid"/>
            <a:miter lim="800000"/>
          </a:ln>
          <a:effectLst/>
        </p:spPr>
        <p:txBody>
          <a:bodyPr lIns="68571" tIns="34289" rIns="68571" bIns="34289" rtlCol="0" anchor="ctr"/>
          <a:lstStyle/>
          <a:p>
            <a:pPr algn="just" defTabSz="685698">
              <a:defRPr/>
            </a:pPr>
            <a:r>
              <a:rPr lang="en-US" sz="2400" kern="0" dirty="0">
                <a:solidFill>
                  <a:srgbClr val="2313F9"/>
                </a:solidFill>
                <a:latin typeface="Times New Roman" pitchFamily="18" charset="0"/>
                <a:cs typeface="Times New Roman" pitchFamily="18" charset="0"/>
              </a:rPr>
              <a:t> - </a:t>
            </a:r>
            <a:r>
              <a:rPr lang="vi-VN" sz="2400" kern="0" dirty="0">
                <a:solidFill>
                  <a:srgbClr val="2313F9"/>
                </a:solidFill>
                <a:latin typeface="Times New Roman" pitchFamily="18" charset="0"/>
                <a:cs typeface="Times New Roman" pitchFamily="18" charset="0"/>
              </a:rPr>
              <a:t>Sưu tầm tốc độ chuyển động của một số vật, hiện tượng trong tự nhiên. Tìm hiểu loài vật nào có tốc độ chạy nhanh nhất, chậm nhất.</a:t>
            </a:r>
            <a:endParaRPr lang="en-US" sz="2400" kern="0" dirty="0">
              <a:solidFill>
                <a:srgbClr val="2313F9"/>
              </a:solidFill>
              <a:latin typeface="Times New Roman" pitchFamily="18" charset="0"/>
              <a:cs typeface="Times New Roman" pitchFamily="18" charset="0"/>
            </a:endParaRPr>
          </a:p>
          <a:p>
            <a:pPr algn="just" defTabSz="685698">
              <a:defRPr/>
            </a:pPr>
            <a:r>
              <a:rPr lang="en-US" sz="2400" kern="0" dirty="0">
                <a:solidFill>
                  <a:srgbClr val="2313F9"/>
                </a:solidFill>
                <a:latin typeface="Times New Roman" pitchFamily="18" charset="0"/>
                <a:cs typeface="Times New Roman" pitchFamily="18" charset="0"/>
              </a:rPr>
              <a:t>-  </a:t>
            </a:r>
            <a:r>
              <a:rPr lang="vi-VN" sz="2400" kern="0" dirty="0">
                <a:solidFill>
                  <a:srgbClr val="2313F9"/>
                </a:solidFill>
                <a:latin typeface="Times New Roman" pitchFamily="18" charset="0"/>
                <a:cs typeface="Times New Roman" pitchFamily="18" charset="0"/>
              </a:rPr>
              <a:t>Tìm cách đo tốc độ của em khi đi từ nhà tới trường.</a:t>
            </a:r>
            <a:endParaRPr lang="en-US" sz="2400" kern="0" dirty="0">
              <a:solidFill>
                <a:srgbClr val="2313F9"/>
              </a:solidFill>
              <a:latin typeface="Times New Roman" pitchFamily="18" charset="0"/>
              <a:cs typeface="Times New Roman" pitchFamily="18" charset="0"/>
            </a:endParaRPr>
          </a:p>
          <a:p>
            <a:pPr marL="342900" indent="-342900" algn="just" defTabSz="685698">
              <a:buFontTx/>
              <a:buChar char="-"/>
              <a:defRPr/>
            </a:pPr>
            <a:r>
              <a:rPr lang="vi-VN" sz="2400" kern="0" dirty="0" smtClean="0">
                <a:solidFill>
                  <a:srgbClr val="2313F9"/>
                </a:solidFill>
                <a:latin typeface="Times New Roman" pitchFamily="18" charset="0"/>
                <a:cs typeface="Times New Roman" pitchFamily="18" charset="0"/>
              </a:rPr>
              <a:t>Đọc và nghiên cứu trước nội dung phần </a:t>
            </a:r>
            <a:r>
              <a:rPr lang="vi-VN" sz="2400" kern="0" dirty="0">
                <a:solidFill>
                  <a:srgbClr val="2313F9"/>
                </a:solidFill>
                <a:latin typeface="Times New Roman" pitchFamily="18" charset="0"/>
                <a:cs typeface="Times New Roman" pitchFamily="18" charset="0"/>
              </a:rPr>
              <a:t>III. </a:t>
            </a:r>
            <a:endParaRPr lang="vi-VN" sz="2400" kern="0" dirty="0" smtClean="0">
              <a:solidFill>
                <a:srgbClr val="2313F9"/>
              </a:solidFill>
              <a:latin typeface="Times New Roman" pitchFamily="18" charset="0"/>
              <a:cs typeface="Times New Roman" pitchFamily="18" charset="0"/>
            </a:endParaRPr>
          </a:p>
          <a:p>
            <a:pPr algn="just" defTabSz="685698">
              <a:defRPr/>
            </a:pPr>
            <a:r>
              <a:rPr lang="vi-VN" sz="2400" kern="0" dirty="0" smtClean="0">
                <a:solidFill>
                  <a:srgbClr val="2313F9"/>
                </a:solidFill>
                <a:latin typeface="Times New Roman" pitchFamily="18" charset="0"/>
                <a:cs typeface="Times New Roman" pitchFamily="18" charset="0"/>
              </a:rPr>
              <a:t>Xem lại cấu tạo và cách sử dụng đồng hồ đo thời gian hiện số và cổng quang điện</a:t>
            </a:r>
            <a:endParaRPr lang="en-US" sz="2400" kern="0" dirty="0">
              <a:solidFill>
                <a:srgbClr val="FF0000"/>
              </a:solidFill>
              <a:latin typeface="Times New Roman" pitchFamily="18" charset="0"/>
              <a:cs typeface="Times New Roman" pitchFamily="18" charset="0"/>
            </a:endParaRPr>
          </a:p>
          <a:p>
            <a:pPr algn="just" defTabSz="685698">
              <a:defRPr/>
            </a:pPr>
            <a:endParaRPr lang="en-US" sz="1425" kern="0" dirty="0">
              <a:solidFill>
                <a:prstClr val="white"/>
              </a:solidFill>
              <a:latin typeface="Calibri" panose="020F0502020204030204"/>
            </a:endParaRPr>
          </a:p>
        </p:txBody>
      </p:sp>
    </p:spTree>
    <p:extLst>
      <p:ext uri="{BB962C8B-B14F-4D97-AF65-F5344CB8AC3E}">
        <p14:creationId xmlns:p14="http://schemas.microsoft.com/office/powerpoint/2010/main" val="2339656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ổng hợp những vụ tai nạn giao thông vì _ai cũng muốn nhanh_ _ Tin t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973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1.2022.stt$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15691" y="1657082"/>
            <a:ext cx="8737007" cy="707886"/>
          </a:xfrm>
          <a:prstGeom prst="rect">
            <a:avLst/>
          </a:prstGeom>
          <a:noFill/>
        </p:spPr>
        <p:txBody>
          <a:bodyPr wrap="none" lIns="91440" tIns="45720" rIns="91440" bIns="45720">
            <a:spAutoFit/>
          </a:bodyPr>
          <a:lstStyle/>
          <a:p>
            <a:pPr algn="ctr"/>
            <a:r>
              <a:rPr lang="en-US" sz="4000" b="1" dirty="0" err="1" smtClean="0">
                <a:ln w="22225">
                  <a:solidFill>
                    <a:schemeClr val="accent2"/>
                  </a:solidFill>
                  <a:prstDash val="solid"/>
                </a:ln>
                <a:solidFill>
                  <a:srgbClr val="7030A0"/>
                </a:solidFill>
                <a:latin typeface="Times New Roman" pitchFamily="18" charset="0"/>
                <a:cs typeface="Times New Roman" pitchFamily="18" charset="0"/>
              </a:rPr>
              <a:t>Bài</a:t>
            </a:r>
            <a:r>
              <a:rPr lang="en-US" sz="4000" b="1" dirty="0" smtClean="0">
                <a:ln w="22225">
                  <a:solidFill>
                    <a:schemeClr val="accent2"/>
                  </a:solidFill>
                  <a:prstDash val="solid"/>
                </a:ln>
                <a:solidFill>
                  <a:srgbClr val="7030A0"/>
                </a:solidFill>
                <a:latin typeface="Times New Roman" pitchFamily="18" charset="0"/>
                <a:cs typeface="Times New Roman" pitchFamily="18" charset="0"/>
              </a:rPr>
              <a:t> 7: TỐC </a:t>
            </a:r>
            <a:r>
              <a:rPr lang="en-US" sz="4000" b="1" dirty="0">
                <a:ln w="22225">
                  <a:solidFill>
                    <a:schemeClr val="accent2"/>
                  </a:solidFill>
                  <a:prstDash val="solid"/>
                </a:ln>
                <a:solidFill>
                  <a:srgbClr val="7030A0"/>
                </a:solidFill>
                <a:latin typeface="Times New Roman" pitchFamily="18" charset="0"/>
                <a:cs typeface="Times New Roman" pitchFamily="18" charset="0"/>
              </a:rPr>
              <a:t>ĐỘ </a:t>
            </a:r>
            <a:r>
              <a:rPr lang="en-US" sz="4000" b="1" dirty="0" smtClean="0">
                <a:ln w="22225">
                  <a:solidFill>
                    <a:schemeClr val="accent2"/>
                  </a:solidFill>
                  <a:prstDash val="solid"/>
                </a:ln>
                <a:solidFill>
                  <a:srgbClr val="7030A0"/>
                </a:solidFill>
                <a:latin typeface="Times New Roman" pitchFamily="18" charset="0"/>
                <a:cs typeface="Times New Roman" pitchFamily="18" charset="0"/>
              </a:rPr>
              <a:t>CỦACHUYỂN </a:t>
            </a:r>
            <a:r>
              <a:rPr lang="en-US" sz="4000" b="1" dirty="0">
                <a:ln w="22225">
                  <a:solidFill>
                    <a:schemeClr val="accent2"/>
                  </a:solidFill>
                  <a:prstDash val="solid"/>
                </a:ln>
                <a:solidFill>
                  <a:srgbClr val="7030A0"/>
                </a:solidFill>
                <a:latin typeface="Times New Roman" pitchFamily="18" charset="0"/>
                <a:cs typeface="Times New Roman" pitchFamily="18" charset="0"/>
              </a:rPr>
              <a:t>ĐỘNG</a:t>
            </a:r>
          </a:p>
        </p:txBody>
      </p:sp>
      <p:sp>
        <p:nvSpPr>
          <p:cNvPr id="6" name="Rectangle 5"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473351" y="1132469"/>
            <a:ext cx="1723484" cy="523220"/>
          </a:xfrm>
          <a:prstGeom prst="rect">
            <a:avLst/>
          </a:prstGeom>
          <a:noFill/>
        </p:spPr>
        <p:txBody>
          <a:bodyPr wrap="none" lIns="91440" tIns="45720" rIns="91440" bIns="45720">
            <a:spAutoFit/>
          </a:bodyPr>
          <a:lstStyle/>
          <a:p>
            <a:pPr algn="ctr"/>
            <a:r>
              <a:rPr lang="en-US" sz="28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Tiết</a:t>
            </a:r>
            <a:r>
              <a:rPr lang="en-US" sz="28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28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37-41</a:t>
            </a:r>
            <a:endParaRPr lang="en-US" sz="28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sp>
        <p:nvSpPr>
          <p:cNvPr id="7" name="Rectangle 4"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3498469" y="209550"/>
            <a:ext cx="2147063" cy="684803"/>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TỐC ĐỘ</a:t>
            </a:r>
          </a:p>
        </p:txBody>
      </p:sp>
      <p:sp>
        <p:nvSpPr>
          <p:cNvPr id="8" name="Rectangle 5"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319271" y="111167"/>
            <a:ext cx="2031646" cy="561692"/>
          </a:xfrm>
          <a:prstGeom prst="rect">
            <a:avLst/>
          </a:prstGeom>
          <a:noFill/>
        </p:spPr>
        <p:txBody>
          <a:bodyPr wrap="none" lIns="68580" tIns="34290" rIns="68580" bIns="34290">
            <a:spAutoFit/>
          </a:bodyPr>
          <a:lstStyle/>
          <a:p>
            <a:pPr algn="ctr"/>
            <a:r>
              <a:rPr lang="en-US" sz="3200" b="1" dirty="0">
                <a:ln w="6600">
                  <a:solidFill>
                    <a:schemeClr val="accent2"/>
                  </a:solidFill>
                  <a:prstDash val="solid"/>
                </a:ln>
                <a:solidFill>
                  <a:srgbClr val="FF0000"/>
                </a:solidFill>
                <a:effectLst>
                  <a:outerShdw dist="38100" dir="2700000" algn="tl" rotWithShape="0">
                    <a:schemeClr val="accent2"/>
                  </a:outerShdw>
                </a:effectLst>
                <a:latin typeface="Times New Roman" pitchFamily="18" charset="0"/>
                <a:cs typeface="Times New Roman" pitchFamily="18" charset="0"/>
              </a:rPr>
              <a:t>CHỦ ĐỀ 4</a:t>
            </a:r>
          </a:p>
        </p:txBody>
      </p:sp>
      <p:sp>
        <p:nvSpPr>
          <p:cNvPr id="9" name="Hình chữ nhật 8"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3581400" y="2190750"/>
            <a:ext cx="1418273" cy="561692"/>
          </a:xfrm>
          <a:prstGeom prst="rect">
            <a:avLst/>
          </a:prstGeom>
          <a:noFill/>
        </p:spPr>
        <p:txBody>
          <a:bodyPr wrap="none" lIns="68580" tIns="34290" rIns="68580" bIns="3429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Tiết</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 1)</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10" y="666750"/>
            <a:ext cx="7433709" cy="584771"/>
          </a:xfrm>
          <a:prstGeom prst="rect">
            <a:avLst/>
          </a:prstGeom>
          <a:noFill/>
        </p:spPr>
        <p:txBody>
          <a:bodyPr wrap="square" lIns="91370" tIns="45718" rIns="91370" bIns="45718" rtlCol="0">
            <a:spAutoFit/>
          </a:bodyPr>
          <a:lstStyle/>
          <a:p>
            <a:pPr defTabSz="913606">
              <a:defRPr/>
            </a:pPr>
            <a:r>
              <a:rPr lang="en-US" sz="3200" b="1" dirty="0">
                <a:solidFill>
                  <a:srgbClr val="E05802"/>
                </a:solidFill>
                <a:latin typeface="Times New Roman" panose="02020603050405020304" pitchFamily="18" charset="0"/>
                <a:cs typeface="Times New Roman" panose="02020603050405020304" pitchFamily="18" charset="0"/>
              </a:rPr>
              <a:t>I. </a:t>
            </a:r>
            <a:r>
              <a:rPr lang="en-US" sz="3200" b="1" dirty="0" err="1">
                <a:solidFill>
                  <a:srgbClr val="E05802"/>
                </a:solidFill>
                <a:latin typeface="Times New Roman" panose="02020603050405020304" pitchFamily="18" charset="0"/>
                <a:cs typeface="Times New Roman" panose="02020603050405020304" pitchFamily="18" charset="0"/>
              </a:rPr>
              <a:t>Khái</a:t>
            </a:r>
            <a:r>
              <a:rPr lang="en-US" sz="3200" b="1" dirty="0">
                <a:solidFill>
                  <a:srgbClr val="E05802"/>
                </a:solidFill>
                <a:latin typeface="Times New Roman" panose="02020603050405020304" pitchFamily="18" charset="0"/>
                <a:cs typeface="Times New Roman" panose="02020603050405020304" pitchFamily="18" charset="0"/>
              </a:rPr>
              <a:t> </a:t>
            </a:r>
            <a:r>
              <a:rPr lang="en-US" sz="3200" b="1" dirty="0" err="1">
                <a:solidFill>
                  <a:srgbClr val="E05802"/>
                </a:solidFill>
                <a:latin typeface="Times New Roman" panose="02020603050405020304" pitchFamily="18" charset="0"/>
                <a:cs typeface="Times New Roman" panose="02020603050405020304" pitchFamily="18" charset="0"/>
              </a:rPr>
              <a:t>niệm</a:t>
            </a:r>
            <a:r>
              <a:rPr lang="en-US" sz="3200" b="1" dirty="0">
                <a:solidFill>
                  <a:srgbClr val="E05802"/>
                </a:solidFill>
                <a:latin typeface="Times New Roman" panose="02020603050405020304" pitchFamily="18" charset="0"/>
                <a:cs typeface="Times New Roman" panose="02020603050405020304" pitchFamily="18" charset="0"/>
              </a:rPr>
              <a:t> </a:t>
            </a:r>
            <a:r>
              <a:rPr lang="en-US" sz="3200" b="1" dirty="0" err="1">
                <a:solidFill>
                  <a:srgbClr val="E05802"/>
                </a:solidFill>
                <a:latin typeface="Times New Roman" panose="02020603050405020304" pitchFamily="18" charset="0"/>
                <a:cs typeface="Times New Roman" panose="02020603050405020304" pitchFamily="18" charset="0"/>
              </a:rPr>
              <a:t>tốc</a:t>
            </a:r>
            <a:r>
              <a:rPr lang="en-US" sz="3200" b="1" dirty="0">
                <a:solidFill>
                  <a:srgbClr val="E05802"/>
                </a:solidFill>
                <a:latin typeface="Times New Roman" panose="02020603050405020304" pitchFamily="18" charset="0"/>
                <a:cs typeface="Times New Roman" panose="02020603050405020304" pitchFamily="18" charset="0"/>
              </a:rPr>
              <a:t> </a:t>
            </a:r>
            <a:r>
              <a:rPr lang="en-US" sz="3200" b="1" dirty="0" err="1">
                <a:solidFill>
                  <a:srgbClr val="E05802"/>
                </a:solidFill>
                <a:latin typeface="Times New Roman" panose="02020603050405020304" pitchFamily="18" charset="0"/>
                <a:cs typeface="Times New Roman" panose="02020603050405020304" pitchFamily="18" charset="0"/>
              </a:rPr>
              <a:t>độ</a:t>
            </a:r>
            <a:r>
              <a:rPr lang="en-US" sz="3200" b="1" dirty="0">
                <a:solidFill>
                  <a:srgbClr val="E05802"/>
                </a:solidFill>
                <a:latin typeface="Times New Roman" panose="02020603050405020304" pitchFamily="18" charset="0"/>
                <a:cs typeface="Times New Roman" panose="02020603050405020304" pitchFamily="18" charset="0"/>
              </a:rPr>
              <a:t> </a:t>
            </a:r>
          </a:p>
        </p:txBody>
      </p:sp>
      <p:pic>
        <p:nvPicPr>
          <p:cNvPr id="5" name="图片 4" descr="E:\素材\卡通\56c4d60e7458727b73666ec5ee22d060.png56c4d60e7458727b73666ec5ee22d060"/>
          <p:cNvPicPr>
            <a:picLocks noChangeAspect="1"/>
          </p:cNvPicPr>
          <p:nvPr/>
        </p:nvPicPr>
        <p:blipFill>
          <a:blip r:embed="rId2"/>
          <a:srcRect/>
          <a:stretch>
            <a:fillRect/>
          </a:stretch>
        </p:blipFill>
        <p:spPr>
          <a:xfrm flipH="1">
            <a:off x="0" y="1657350"/>
            <a:ext cx="2590800" cy="3417587"/>
          </a:xfrm>
          <a:prstGeom prst="rect">
            <a:avLst/>
          </a:prstGeom>
        </p:spPr>
      </p:pic>
      <p:sp>
        <p:nvSpPr>
          <p:cNvPr id="6" name="Rectangle 11" descr="OPL20U25GSXzBJYl68kk8uQGfFKzs7yb1M4KJWUiLk6ZEvGF+qCIPSnY57AbBFCvTW$21.2022.stt$7+K4lPs7H94VUqPe2XwIsfPRnrXQE//QTEXxb8/8N4CNc6FpgZahzpTjFhMzSA7T/nHJa11DE8Ng2TP3iAmRczFlmslSuUNOgUeb6yRvs0=">
            <a:extLst>
              <a:ext uri="{FF2B5EF4-FFF2-40B4-BE49-F238E27FC236}">
                <a16:creationId xmlns:a16="http://schemas.microsoft.com/office/drawing/2014/main" id="{BB61B6B9-5F2E-4E24-852D-D871D2FA0570}"/>
              </a:ext>
            </a:extLst>
          </p:cNvPr>
          <p:cNvSpPr/>
          <p:nvPr/>
        </p:nvSpPr>
        <p:spPr>
          <a:xfrm>
            <a:off x="966349" y="61457"/>
            <a:ext cx="652550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7: TỐC ĐỘ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CỦA CHUYỂN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p>
        </p:txBody>
      </p:sp>
    </p:spTree>
    <p:extLst>
      <p:ext uri="{BB962C8B-B14F-4D97-AF65-F5344CB8AC3E}">
        <p14:creationId xmlns:p14="http://schemas.microsoft.com/office/powerpoint/2010/main" val="3455714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62200" y="2863"/>
            <a:ext cx="4038600" cy="523220"/>
          </a:xfrm>
          <a:prstGeom prst="rect">
            <a:avLst/>
          </a:prstGeom>
          <a:noFill/>
        </p:spPr>
        <p:txBody>
          <a:bodyPr wrap="square" lIns="91428" tIns="45718" rIns="91428" bIns="45718" rtlCol="0">
            <a:spAutoFit/>
          </a:bodyPr>
          <a:lstStyle/>
          <a:p>
            <a:pPr defTabSz="914264">
              <a:defRPr/>
            </a:pPr>
            <a:r>
              <a:rPr lang="en-US" sz="2800" b="1" dirty="0" err="1" smtClean="0">
                <a:solidFill>
                  <a:srgbClr val="E05802"/>
                </a:solidFill>
                <a:latin typeface="Times New Roman" panose="02020603050405020304" pitchFamily="18" charset="0"/>
                <a:cs typeface="Times New Roman" panose="02020603050405020304" pitchFamily="18" charset="0"/>
              </a:rPr>
              <a:t>Thảo</a:t>
            </a:r>
            <a:r>
              <a:rPr lang="en-US" sz="2800" b="1" dirty="0" smtClean="0">
                <a:solidFill>
                  <a:srgbClr val="E05802"/>
                </a:solidFill>
                <a:latin typeface="Times New Roman" panose="02020603050405020304" pitchFamily="18" charset="0"/>
                <a:cs typeface="Times New Roman" panose="02020603050405020304" pitchFamily="18" charset="0"/>
              </a:rPr>
              <a:t> </a:t>
            </a:r>
            <a:r>
              <a:rPr lang="en-US" sz="2800" b="1" dirty="0" err="1" smtClean="0">
                <a:solidFill>
                  <a:srgbClr val="E05802"/>
                </a:solidFill>
                <a:latin typeface="Times New Roman" panose="02020603050405020304" pitchFamily="18" charset="0"/>
                <a:cs typeface="Times New Roman" panose="02020603050405020304" pitchFamily="18" charset="0"/>
              </a:rPr>
              <a:t>luận</a:t>
            </a:r>
            <a:r>
              <a:rPr lang="en-US" sz="2800" b="1" dirty="0" smtClean="0">
                <a:solidFill>
                  <a:srgbClr val="E05802"/>
                </a:solidFill>
                <a:latin typeface="Times New Roman" panose="02020603050405020304" pitchFamily="18" charset="0"/>
                <a:cs typeface="Times New Roman" panose="02020603050405020304" pitchFamily="18" charset="0"/>
              </a:rPr>
              <a:t> </a:t>
            </a:r>
            <a:r>
              <a:rPr lang="en-US" sz="2800" b="1" dirty="0" err="1" smtClean="0">
                <a:solidFill>
                  <a:srgbClr val="E05802"/>
                </a:solidFill>
                <a:latin typeface="Times New Roman" panose="02020603050405020304" pitchFamily="18" charset="0"/>
                <a:cs typeface="Times New Roman" panose="02020603050405020304" pitchFamily="18" charset="0"/>
              </a:rPr>
              <a:t>nhóm</a:t>
            </a:r>
            <a:r>
              <a:rPr lang="en-US" sz="2800" b="1" dirty="0" smtClean="0">
                <a:solidFill>
                  <a:srgbClr val="E05802"/>
                </a:solidFill>
                <a:latin typeface="Times New Roman" panose="02020603050405020304" pitchFamily="18" charset="0"/>
                <a:cs typeface="Times New Roman" panose="02020603050405020304" pitchFamily="18" charset="0"/>
              </a:rPr>
              <a:t> </a:t>
            </a:r>
            <a:r>
              <a:rPr lang="en-US" sz="2800" b="1" dirty="0" smtClean="0">
                <a:solidFill>
                  <a:srgbClr val="E05802"/>
                </a:solidFill>
                <a:latin typeface="Times New Roman" panose="02020603050405020304" pitchFamily="18" charset="0"/>
                <a:cs typeface="Times New Roman" panose="02020603050405020304" pitchFamily="18" charset="0"/>
              </a:rPr>
              <a:t>(</a:t>
            </a:r>
            <a:r>
              <a:rPr lang="vi-VN" sz="2800" b="1" dirty="0" smtClean="0">
                <a:solidFill>
                  <a:srgbClr val="E05802"/>
                </a:solidFill>
                <a:latin typeface="Times New Roman" panose="02020603050405020304" pitchFamily="18" charset="0"/>
                <a:cs typeface="Times New Roman" panose="02020603050405020304" pitchFamily="18" charset="0"/>
              </a:rPr>
              <a:t>4 </a:t>
            </a:r>
            <a:r>
              <a:rPr lang="en-US" sz="2800" b="1" dirty="0" err="1" smtClean="0">
                <a:solidFill>
                  <a:srgbClr val="E05802"/>
                </a:solidFill>
                <a:latin typeface="Times New Roman" panose="02020603050405020304" pitchFamily="18" charset="0"/>
                <a:cs typeface="Times New Roman" panose="02020603050405020304" pitchFamily="18" charset="0"/>
              </a:rPr>
              <a:t>phút</a:t>
            </a:r>
            <a:r>
              <a:rPr lang="en-US" sz="2800" b="1" dirty="0" smtClean="0">
                <a:solidFill>
                  <a:srgbClr val="E05802"/>
                </a:solidFill>
                <a:latin typeface="Times New Roman" panose="02020603050405020304" pitchFamily="18" charset="0"/>
                <a:cs typeface="Times New Roman" panose="02020603050405020304" pitchFamily="18" charset="0"/>
              </a:rPr>
              <a:t>)</a:t>
            </a:r>
            <a:endParaRPr lang="en-US" sz="2800" b="1" dirty="0">
              <a:solidFill>
                <a:srgbClr val="E05802"/>
              </a:solidFill>
              <a:latin typeface="Calibri Light"/>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090E42A0-D277-F736-86F8-7F39E36BE53D}"/>
              </a:ext>
            </a:extLst>
          </p:cNvPr>
          <p:cNvGraphicFramePr>
            <a:graphicFrameLocks noGrp="1"/>
          </p:cNvGraphicFramePr>
          <p:nvPr>
            <p:extLst>
              <p:ext uri="{D42A27DB-BD31-4B8C-83A1-F6EECF244321}">
                <p14:modId xmlns:p14="http://schemas.microsoft.com/office/powerpoint/2010/main" val="3401827247"/>
              </p:ext>
            </p:extLst>
          </p:nvPr>
        </p:nvGraphicFramePr>
        <p:xfrm>
          <a:off x="228600" y="936147"/>
          <a:ext cx="8458200" cy="2026287"/>
        </p:xfrm>
        <a:graphic>
          <a:graphicData uri="http://schemas.openxmlformats.org/drawingml/2006/table">
            <a:tbl>
              <a:tblPr firstRow="1" firstCol="1" bandRow="1"/>
              <a:tblGrid>
                <a:gridCol w="1524000">
                  <a:extLst>
                    <a:ext uri="{9D8B030D-6E8A-4147-A177-3AD203B41FA5}">
                      <a16:colId xmlns:a16="http://schemas.microsoft.com/office/drawing/2014/main" val="1962526313"/>
                    </a:ext>
                  </a:extLst>
                </a:gridCol>
                <a:gridCol w="2196202">
                  <a:extLst>
                    <a:ext uri="{9D8B030D-6E8A-4147-A177-3AD203B41FA5}">
                      <a16:colId xmlns:a16="http://schemas.microsoft.com/office/drawing/2014/main" val="4110004282"/>
                    </a:ext>
                  </a:extLst>
                </a:gridCol>
                <a:gridCol w="1781734">
                  <a:extLst>
                    <a:ext uri="{9D8B030D-6E8A-4147-A177-3AD203B41FA5}">
                      <a16:colId xmlns:a16="http://schemas.microsoft.com/office/drawing/2014/main" val="543124834"/>
                    </a:ext>
                  </a:extLst>
                </a:gridCol>
                <a:gridCol w="2956264">
                  <a:extLst>
                    <a:ext uri="{9D8B030D-6E8A-4147-A177-3AD203B41FA5}">
                      <a16:colId xmlns:a16="http://schemas.microsoft.com/office/drawing/2014/main" val="3476562886"/>
                    </a:ext>
                  </a:extLst>
                </a:gridCol>
              </a:tblGrid>
              <a:tr h="6450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H</a:t>
                      </a:r>
                      <a:r>
                        <a:rPr lang="vi-VN" sz="1600" dirty="0" smtClean="0">
                          <a:effectLst/>
                          <a:latin typeface="Times New Roman" panose="02020603050405020304" pitchFamily="18" charset="0"/>
                          <a:ea typeface="Calibri" panose="020F0502020204030204" pitchFamily="34" charset="0"/>
                          <a:cs typeface="Times New Roman" panose="02020603050405020304" pitchFamily="18" charset="0"/>
                        </a:rPr>
                        <a:t>ọc </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sinh</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dirty="0">
                          <a:solidFill>
                            <a:schemeClr val="bg1"/>
                          </a:solidFill>
                          <a:effectLst/>
                          <a:latin typeface="+mj-lt"/>
                        </a:rPr>
                        <a:t>Thời gian chạy (giây)</a:t>
                      </a:r>
                      <a:endParaRPr lang="vi-VN"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0" algn="ctr" defTabSz="914400" rtl="0" eaLnBrk="1" fontAlgn="auto" latinLnBrk="0" hangingPunct="1">
                        <a:lnSpc>
                          <a:spcPct val="105000"/>
                        </a:lnSpc>
                        <a:spcBef>
                          <a:spcPts val="0"/>
                        </a:spcBef>
                        <a:spcAft>
                          <a:spcPts val="800"/>
                        </a:spcAft>
                        <a:buClrTx/>
                        <a:buSzTx/>
                        <a:buFontTx/>
                        <a:buNone/>
                        <a:tabLst/>
                        <a:defRPr/>
                      </a:pPr>
                      <a:r>
                        <a:rPr kumimoji="0" lang="vi-VN" sz="16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Xếp hạng</a:t>
                      </a:r>
                      <a:endParaRPr kumimoji="0" lang="vi-VN" sz="1600" b="1" i="0" u="none" strike="noStrike" kern="1200" cap="none" spc="0" normalizeH="0" baseline="0" noProof="0" dirty="0" smtClean="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algn="ctr">
                        <a:lnSpc>
                          <a:spcPct val="105000"/>
                        </a:lnSpc>
                      </a:pPr>
                      <a:endParaRPr lang="vi-VN"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b="1" kern="1200" dirty="0" smtClean="0">
                          <a:solidFill>
                            <a:schemeClr val="bg1"/>
                          </a:solidFill>
                          <a:effectLst/>
                          <a:latin typeface="Times New Roman" panose="02020603050405020304" pitchFamily="18" charset="0"/>
                          <a:ea typeface="+mn-ea"/>
                          <a:cs typeface="Times New Roman" panose="02020603050405020304" pitchFamily="18" charset="0"/>
                        </a:rPr>
                        <a:t>Quãng đường</a:t>
                      </a:r>
                      <a:r>
                        <a:rPr lang="en-US" sz="1600" b="1" kern="1200" baseline="0" dirty="0" smtClean="0">
                          <a:solidFill>
                            <a:schemeClr val="bg1"/>
                          </a:solidFill>
                          <a:effectLst/>
                          <a:latin typeface="Times New Roman" panose="02020603050405020304" pitchFamily="18" charset="0"/>
                          <a:ea typeface="+mn-ea"/>
                          <a:cs typeface="Times New Roman" panose="02020603050405020304" pitchFamily="18" charset="0"/>
                        </a:rPr>
                        <a:t> </a:t>
                      </a:r>
                      <a:r>
                        <a:rPr lang="vi-VN" sz="1600" b="1" kern="1200" dirty="0" smtClean="0">
                          <a:solidFill>
                            <a:schemeClr val="bg1"/>
                          </a:solidFill>
                          <a:effectLst/>
                          <a:latin typeface="Times New Roman" panose="02020603050405020304" pitchFamily="18" charset="0"/>
                          <a:ea typeface="+mn-ea"/>
                          <a:cs typeface="Times New Roman" panose="02020603050405020304" pitchFamily="18" charset="0"/>
                        </a:rPr>
                        <a:t>chạy được trong 1 giây</a:t>
                      </a:r>
                      <a:endParaRPr lang="vi-VN" sz="1600" b="1" kern="12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extLst>
                  <a:ext uri="{0D108BD9-81ED-4DB2-BD59-A6C34878D82A}">
                    <a16:rowId xmlns:a16="http://schemas.microsoft.com/office/drawing/2014/main" val="116218225"/>
                  </a:ext>
                </a:extLst>
              </a:tr>
              <a:tr h="3453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a:effectLst/>
                          <a:latin typeface="+mj-lt"/>
                        </a:rPr>
                        <a:t>A</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11</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600">
                          <a:effectLst/>
                          <a:latin typeface="+mj-lt"/>
                        </a:rPr>
                        <a:t> </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629346751"/>
                  </a:ext>
                </a:extLst>
              </a:tr>
              <a:tr h="3453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a:effectLst/>
                          <a:latin typeface="+mj-lt"/>
                        </a:rPr>
                        <a:t>B</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10,5</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600">
                          <a:effectLst/>
                          <a:latin typeface="+mj-lt"/>
                        </a:rPr>
                        <a:t> </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1266182660"/>
                  </a:ext>
                </a:extLst>
              </a:tr>
              <a:tr h="3453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a:effectLst/>
                          <a:latin typeface="+mj-lt"/>
                        </a:rPr>
                        <a:t>C</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11,5</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572590608"/>
                  </a:ext>
                </a:extLst>
              </a:tr>
              <a:tr h="3453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600">
                          <a:effectLst/>
                          <a:latin typeface="+mj-lt"/>
                        </a:rPr>
                        <a:t>D</a:t>
                      </a:r>
                      <a:endParaRPr lang="vi-VN" sz="16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10</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600" dirty="0">
                          <a:effectLst/>
                          <a:latin typeface="+mj-lt"/>
                        </a:rPr>
                        <a:t> </a:t>
                      </a:r>
                      <a:endParaRPr lang="vi-VN" sz="16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2877895262"/>
                  </a:ext>
                </a:extLst>
              </a:tr>
            </a:tbl>
          </a:graphicData>
        </a:graphic>
      </p:graphicFrame>
      <p:sp>
        <p:nvSpPr>
          <p:cNvPr id="12" name="TextBox 11">
            <a:extLst>
              <a:ext uri="{FF2B5EF4-FFF2-40B4-BE49-F238E27FC236}">
                <a16:creationId xmlns:a16="http://schemas.microsoft.com/office/drawing/2014/main" id="{E1B53381-8B5F-2706-DCAC-76E77E349CC4}"/>
              </a:ext>
            </a:extLst>
          </p:cNvPr>
          <p:cNvSpPr txBox="1"/>
          <p:nvPr/>
        </p:nvSpPr>
        <p:spPr>
          <a:xfrm>
            <a:off x="23191" y="505434"/>
            <a:ext cx="9120809" cy="400105"/>
          </a:xfrm>
          <a:prstGeom prst="rect">
            <a:avLst/>
          </a:prstGeom>
          <a:noFill/>
        </p:spPr>
        <p:txBody>
          <a:bodyPr wrap="square" lIns="91428" tIns="45718" rIns="91428" bIns="45718" rtlCol="0">
            <a:spAutoFit/>
          </a:bodyPr>
          <a:lstStyle/>
          <a:p>
            <a:pPr defTabSz="914264"/>
            <a:r>
              <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Bảng kết quả trong một phần thi chạy cự li </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60m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 </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B049D2FD-CF7E-9ACE-81B2-48BA534F3C38}"/>
              </a:ext>
            </a:extLst>
          </p:cNvPr>
          <p:cNvSpPr txBox="1"/>
          <p:nvPr/>
        </p:nvSpPr>
        <p:spPr>
          <a:xfrm>
            <a:off x="1905000" y="3047034"/>
            <a:ext cx="6781800" cy="738660"/>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So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gian</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hoàn</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ghi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kết</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xếp</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5E1C383-1A9D-0515-C98B-8E99E93D4173}"/>
              </a:ext>
            </a:extLst>
          </p:cNvPr>
          <p:cNvSpPr txBox="1"/>
          <p:nvPr/>
        </p:nvSpPr>
        <p:spPr>
          <a:xfrm>
            <a:off x="1905000" y="3758510"/>
            <a:ext cx="6781800" cy="1384990"/>
          </a:xfrm>
          <a:prstGeom prst="rect">
            <a:avLst/>
          </a:prstGeom>
          <a:noFill/>
        </p:spPr>
        <p:txBody>
          <a:bodyPr wrap="square" lIns="91428" tIns="45718" rIns="91428" bIns="45718" rtlCol="0">
            <a:spAutoFit/>
          </a:bodyPr>
          <a:lstStyle/>
          <a:p>
            <a:pPr marL="457131" algn="just" defTabSz="914264">
              <a:lnSpc>
                <a:spcPct val="105000"/>
              </a:lnSpc>
              <a:spcAft>
                <a:spcPts val="800"/>
              </a:spcAft>
            </a:pP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quãng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1s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xếp</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quãng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1s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Đồng hồ đếm ngược 4 phút - 4 minute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3146643"/>
            <a:ext cx="1876192" cy="1054534"/>
          </a:xfrm>
          <a:prstGeom prst="rect">
            <a:avLst/>
          </a:prstGeom>
        </p:spPr>
      </p:pic>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0E42A0-D277-F736-86F8-7F39E36BE53D}"/>
              </a:ext>
            </a:extLst>
          </p:cNvPr>
          <p:cNvGraphicFramePr>
            <a:graphicFrameLocks noGrp="1"/>
          </p:cNvGraphicFramePr>
          <p:nvPr>
            <p:extLst>
              <p:ext uri="{D42A27DB-BD31-4B8C-83A1-F6EECF244321}">
                <p14:modId xmlns:p14="http://schemas.microsoft.com/office/powerpoint/2010/main" val="701628263"/>
              </p:ext>
            </p:extLst>
          </p:nvPr>
        </p:nvGraphicFramePr>
        <p:xfrm>
          <a:off x="191188" y="601016"/>
          <a:ext cx="8606319" cy="2521382"/>
        </p:xfrm>
        <a:graphic>
          <a:graphicData uri="http://schemas.openxmlformats.org/drawingml/2006/table">
            <a:tbl>
              <a:tblPr firstRow="1" firstCol="1" bandRow="1"/>
              <a:tblGrid>
                <a:gridCol w="1803165">
                  <a:extLst>
                    <a:ext uri="{9D8B030D-6E8A-4147-A177-3AD203B41FA5}">
                      <a16:colId xmlns:a16="http://schemas.microsoft.com/office/drawing/2014/main" val="1962526313"/>
                    </a:ext>
                  </a:extLst>
                </a:gridCol>
                <a:gridCol w="2078755">
                  <a:extLst>
                    <a:ext uri="{9D8B030D-6E8A-4147-A177-3AD203B41FA5}">
                      <a16:colId xmlns:a16="http://schemas.microsoft.com/office/drawing/2014/main" val="4110004282"/>
                    </a:ext>
                  </a:extLst>
                </a:gridCol>
                <a:gridCol w="1870492">
                  <a:extLst>
                    <a:ext uri="{9D8B030D-6E8A-4147-A177-3AD203B41FA5}">
                      <a16:colId xmlns:a16="http://schemas.microsoft.com/office/drawing/2014/main" val="543124834"/>
                    </a:ext>
                  </a:extLst>
                </a:gridCol>
                <a:gridCol w="2853907">
                  <a:extLst>
                    <a:ext uri="{9D8B030D-6E8A-4147-A177-3AD203B41FA5}">
                      <a16:colId xmlns:a16="http://schemas.microsoft.com/office/drawing/2014/main" val="3476562886"/>
                    </a:ext>
                  </a:extLst>
                </a:gridCol>
              </a:tblGrid>
              <a:tr h="675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2000" dirty="0">
                          <a:effectLst/>
                          <a:latin typeface="+mj-lt"/>
                          <a:ea typeface="Calibri" panose="020F0502020204030204" pitchFamily="34" charset="0"/>
                          <a:cs typeface="Times New Roman" panose="02020603050405020304" pitchFamily="18" charset="0"/>
                        </a:rPr>
                        <a:t>Tên học sinh</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2000" dirty="0">
                          <a:effectLst/>
                          <a:latin typeface="+mj-lt"/>
                        </a:rPr>
                        <a:t>Thời gian chạy (giây)</a:t>
                      </a:r>
                      <a:endParaRPr lang="vi-VN" sz="20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0" algn="ctr" defTabSz="914400" rtl="0" eaLnBrk="1" fontAlgn="auto" latinLnBrk="0" hangingPunct="1">
                        <a:lnSpc>
                          <a:spcPct val="105000"/>
                        </a:lnSpc>
                        <a:spcBef>
                          <a:spcPts val="0"/>
                        </a:spcBef>
                        <a:spcAft>
                          <a:spcPts val="800"/>
                        </a:spcAft>
                        <a:buClrTx/>
                        <a:buSzTx/>
                        <a:buFontTx/>
                        <a:buNone/>
                        <a:tabLst/>
                        <a:defRPr/>
                      </a:pPr>
                      <a:r>
                        <a:rPr kumimoji="0" lang="vi-VN"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Xếp hạn</a:t>
                      </a:r>
                      <a:r>
                        <a:rPr kumimoji="0" lang="en-US"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g</a:t>
                      </a:r>
                      <a:endParaRPr kumimoji="0" lang="vi-VN"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0" algn="ctr" defTabSz="914400" rtl="0" eaLnBrk="1" fontAlgn="auto" latinLnBrk="0" hangingPunct="1">
                        <a:lnSpc>
                          <a:spcPct val="105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Quãng đường chạy được trong 1 giây</a:t>
                      </a:r>
                      <a:endParaRPr kumimoji="0" lang="vi-VN"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FB420"/>
                    </a:solidFill>
                  </a:tcPr>
                </a:tc>
                <a:extLst>
                  <a:ext uri="{0D108BD9-81ED-4DB2-BD59-A6C34878D82A}">
                    <a16:rowId xmlns:a16="http://schemas.microsoft.com/office/drawing/2014/main" val="116218225"/>
                  </a:ext>
                </a:extLst>
              </a:tr>
              <a:tr h="4615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800">
                          <a:effectLst/>
                          <a:latin typeface="+mj-lt"/>
                        </a:rPr>
                        <a:t>A</a:t>
                      </a:r>
                      <a:endParaRPr lang="vi-VN" sz="18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11</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629346751"/>
                  </a:ext>
                </a:extLst>
              </a:tr>
              <a:tr h="4615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800">
                          <a:effectLst/>
                          <a:latin typeface="+mj-lt"/>
                        </a:rPr>
                        <a:t>B</a:t>
                      </a:r>
                      <a:endParaRPr lang="vi-VN" sz="18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10,5</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1266182660"/>
                  </a:ext>
                </a:extLst>
              </a:tr>
              <a:tr h="4615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800">
                          <a:effectLst/>
                          <a:latin typeface="+mj-lt"/>
                        </a:rPr>
                        <a:t>C</a:t>
                      </a:r>
                      <a:endParaRPr lang="vi-VN" sz="18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11,5</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40000"/>
                      </a:srgbClr>
                    </a:solidFill>
                  </a:tcPr>
                </a:tc>
                <a:extLst>
                  <a:ext uri="{0D108BD9-81ED-4DB2-BD59-A6C34878D82A}">
                    <a16:rowId xmlns:a16="http://schemas.microsoft.com/office/drawing/2014/main" val="3572590608"/>
                  </a:ext>
                </a:extLst>
              </a:tr>
              <a:tr h="4615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algn="ctr">
                        <a:lnSpc>
                          <a:spcPct val="105000"/>
                        </a:lnSpc>
                      </a:pPr>
                      <a:r>
                        <a:rPr lang="vi-VN" sz="1800">
                          <a:effectLst/>
                          <a:latin typeface="+mj-lt"/>
                        </a:rPr>
                        <a:t>D</a:t>
                      </a:r>
                      <a:endParaRPr lang="vi-VN" sz="180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a:effectLst/>
                          <a:latin typeface="+mj-lt"/>
                        </a:rPr>
                        <a:t>10</a:t>
                      </a:r>
                      <a:endParaRPr lang="vi-VN"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algn="ctr">
                        <a:lnSpc>
                          <a:spcPct val="105000"/>
                        </a:lnSpc>
                        <a:spcAft>
                          <a:spcPts val="800"/>
                        </a:spcAft>
                      </a:pPr>
                      <a:r>
                        <a:rPr lang="vi-VN" sz="1800" dirty="0">
                          <a:effectLst/>
                          <a:latin typeface="+mj-lt"/>
                        </a:rPr>
                        <a:t> </a:t>
                      </a:r>
                      <a:endParaRPr lang="vi-VN" sz="1800" dirty="0">
                        <a:effectLst/>
                        <a:latin typeface="+mj-lt"/>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B420">
                        <a:tint val="20000"/>
                      </a:srgbClr>
                    </a:solidFill>
                  </a:tcPr>
                </a:tc>
                <a:extLst>
                  <a:ext uri="{0D108BD9-81ED-4DB2-BD59-A6C34878D82A}">
                    <a16:rowId xmlns:a16="http://schemas.microsoft.com/office/drawing/2014/main" val="2877895262"/>
                  </a:ext>
                </a:extLst>
              </a:tr>
            </a:tbl>
          </a:graphicData>
        </a:graphic>
      </p:graphicFrame>
      <p:sp>
        <p:nvSpPr>
          <p:cNvPr id="4" name="TextBox 3">
            <a:extLst>
              <a:ext uri="{FF2B5EF4-FFF2-40B4-BE49-F238E27FC236}">
                <a16:creationId xmlns:a16="http://schemas.microsoft.com/office/drawing/2014/main" id="{F426B024-E611-484D-D9E2-48B63AEFA11F}"/>
              </a:ext>
            </a:extLst>
          </p:cNvPr>
          <p:cNvSpPr txBox="1"/>
          <p:nvPr/>
        </p:nvSpPr>
        <p:spPr>
          <a:xfrm>
            <a:off x="4899174" y="1278723"/>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3</a:t>
            </a:r>
            <a:endParaRPr lang="vi-VN" sz="1600" dirty="0">
              <a:solidFill>
                <a:srgbClr val="FF0000"/>
              </a:solidFill>
              <a:latin typeface="Times New Roman" panose="02020603050405020304" pitchFamily="18" charset="0"/>
            </a:endParaRPr>
          </a:p>
        </p:txBody>
      </p:sp>
      <p:sp>
        <p:nvSpPr>
          <p:cNvPr id="5" name="TextBox 4">
            <a:extLst>
              <a:ext uri="{FF2B5EF4-FFF2-40B4-BE49-F238E27FC236}">
                <a16:creationId xmlns:a16="http://schemas.microsoft.com/office/drawing/2014/main" id="{AA52054F-2074-5333-8B7C-840BB9322183}"/>
              </a:ext>
            </a:extLst>
          </p:cNvPr>
          <p:cNvSpPr txBox="1"/>
          <p:nvPr/>
        </p:nvSpPr>
        <p:spPr>
          <a:xfrm>
            <a:off x="4914655" y="1740151"/>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2</a:t>
            </a:r>
          </a:p>
        </p:txBody>
      </p:sp>
      <p:sp>
        <p:nvSpPr>
          <p:cNvPr id="6" name="TextBox 5">
            <a:extLst>
              <a:ext uri="{FF2B5EF4-FFF2-40B4-BE49-F238E27FC236}">
                <a16:creationId xmlns:a16="http://schemas.microsoft.com/office/drawing/2014/main" id="{F6D6D75A-B7E1-9982-184B-3A7D8D81ECDF}"/>
              </a:ext>
            </a:extLst>
          </p:cNvPr>
          <p:cNvSpPr txBox="1"/>
          <p:nvPr/>
        </p:nvSpPr>
        <p:spPr>
          <a:xfrm>
            <a:off x="4935203" y="2243076"/>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4</a:t>
            </a:r>
          </a:p>
        </p:txBody>
      </p:sp>
      <p:sp>
        <p:nvSpPr>
          <p:cNvPr id="7" name="TextBox 6">
            <a:extLst>
              <a:ext uri="{FF2B5EF4-FFF2-40B4-BE49-F238E27FC236}">
                <a16:creationId xmlns:a16="http://schemas.microsoft.com/office/drawing/2014/main" id="{5AED01D0-2773-5E5C-1ECD-DE48147C8B76}"/>
              </a:ext>
            </a:extLst>
          </p:cNvPr>
          <p:cNvSpPr txBox="1"/>
          <p:nvPr/>
        </p:nvSpPr>
        <p:spPr>
          <a:xfrm>
            <a:off x="4959176" y="2682737"/>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1</a:t>
            </a:r>
          </a:p>
        </p:txBody>
      </p:sp>
      <p:sp>
        <p:nvSpPr>
          <p:cNvPr id="8" name="TextBox 7">
            <a:extLst>
              <a:ext uri="{FF2B5EF4-FFF2-40B4-BE49-F238E27FC236}">
                <a16:creationId xmlns:a16="http://schemas.microsoft.com/office/drawing/2014/main" id="{6FCEED7F-BA02-F13B-19A9-458229380E56}"/>
              </a:ext>
            </a:extLst>
          </p:cNvPr>
          <p:cNvSpPr txBox="1"/>
          <p:nvPr/>
        </p:nvSpPr>
        <p:spPr>
          <a:xfrm>
            <a:off x="7277598" y="1323724"/>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5,45</a:t>
            </a:r>
          </a:p>
        </p:txBody>
      </p:sp>
      <p:sp>
        <p:nvSpPr>
          <p:cNvPr id="9" name="TextBox 8">
            <a:extLst>
              <a:ext uri="{FF2B5EF4-FFF2-40B4-BE49-F238E27FC236}">
                <a16:creationId xmlns:a16="http://schemas.microsoft.com/office/drawing/2014/main" id="{DB8DCD7A-9407-8140-2D66-C8DC4512D838}"/>
              </a:ext>
            </a:extLst>
          </p:cNvPr>
          <p:cNvSpPr txBox="1"/>
          <p:nvPr/>
        </p:nvSpPr>
        <p:spPr>
          <a:xfrm>
            <a:off x="7277598" y="1787811"/>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5,71</a:t>
            </a:r>
          </a:p>
        </p:txBody>
      </p:sp>
      <p:sp>
        <p:nvSpPr>
          <p:cNvPr id="10" name="TextBox 9">
            <a:extLst>
              <a:ext uri="{FF2B5EF4-FFF2-40B4-BE49-F238E27FC236}">
                <a16:creationId xmlns:a16="http://schemas.microsoft.com/office/drawing/2014/main" id="{BCFA2CCC-B75B-7631-831B-EE0C086D8A75}"/>
              </a:ext>
            </a:extLst>
          </p:cNvPr>
          <p:cNvSpPr txBox="1"/>
          <p:nvPr/>
        </p:nvSpPr>
        <p:spPr>
          <a:xfrm>
            <a:off x="7277598" y="2215292"/>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5,21</a:t>
            </a:r>
          </a:p>
        </p:txBody>
      </p:sp>
      <p:sp>
        <p:nvSpPr>
          <p:cNvPr id="11" name="TextBox 10">
            <a:extLst>
              <a:ext uri="{FF2B5EF4-FFF2-40B4-BE49-F238E27FC236}">
                <a16:creationId xmlns:a16="http://schemas.microsoft.com/office/drawing/2014/main" id="{B34ACBD6-0614-C9A4-C942-B0EE1D3FA960}"/>
              </a:ext>
            </a:extLst>
          </p:cNvPr>
          <p:cNvSpPr txBox="1"/>
          <p:nvPr/>
        </p:nvSpPr>
        <p:spPr>
          <a:xfrm>
            <a:off x="7304996" y="2668845"/>
            <a:ext cx="954707" cy="369328"/>
          </a:xfrm>
          <a:prstGeom prst="rect">
            <a:avLst/>
          </a:prstGeom>
          <a:noFill/>
        </p:spPr>
        <p:txBody>
          <a:bodyPr wrap="square" lIns="91428" tIns="45718" rIns="91428" bIns="45718" rtlCol="0">
            <a:spAutoFit/>
          </a:bodyPr>
          <a:lstStyle/>
          <a:p>
            <a:pPr defTabSz="914264"/>
            <a:r>
              <a:rPr lang="vi-VN" dirty="0">
                <a:solidFill>
                  <a:srgbClr val="FF0000"/>
                </a:solidFill>
                <a:latin typeface="Times New Roman" panose="02020603050405020304" pitchFamily="18" charset="0"/>
              </a:rPr>
              <a:t>6,00</a:t>
            </a:r>
          </a:p>
        </p:txBody>
      </p:sp>
      <p:sp>
        <p:nvSpPr>
          <p:cNvPr id="12" name="TextBox 11">
            <a:extLst>
              <a:ext uri="{FF2B5EF4-FFF2-40B4-BE49-F238E27FC236}">
                <a16:creationId xmlns:a16="http://schemas.microsoft.com/office/drawing/2014/main" id="{3A326849-BE6D-3A45-5280-429C087DB8EA}"/>
              </a:ext>
            </a:extLst>
          </p:cNvPr>
          <p:cNvSpPr txBox="1"/>
          <p:nvPr/>
        </p:nvSpPr>
        <p:spPr>
          <a:xfrm>
            <a:off x="1367485" y="3312158"/>
            <a:ext cx="7430021" cy="1708156"/>
          </a:xfrm>
          <a:prstGeom prst="rect">
            <a:avLst/>
          </a:prstGeom>
          <a:noFill/>
        </p:spPr>
        <p:txBody>
          <a:bodyPr wrap="square" lIns="91428" tIns="45718" rIns="91428" bIns="45718" rtlCol="0">
            <a:spAutoFit/>
          </a:bodyPr>
          <a:lstStyle/>
          <a:p>
            <a:pPr marL="457131" algn="just" defTabSz="914264">
              <a:lnSpc>
                <a:spcPct val="105000"/>
              </a:lnSpc>
            </a:pPr>
            <a:r>
              <a:rPr lang="vi-VN"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Để xác định độ </a:t>
            </a:r>
            <a:r>
              <a:rPr lang="en-US" sz="2000" b="1"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nhanh</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hay </a:t>
            </a:r>
            <a:r>
              <a:rPr lang="vi-VN" sz="20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chậm của mỗi HS trong cuộc thi:</a:t>
            </a:r>
            <a:endParaRPr lang="vi-VN"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457131" algn="just" defTabSz="914264">
              <a:lnSpc>
                <a:spcPct val="105000"/>
              </a:lnSpc>
            </a:pP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ách</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 thời gian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quãng</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60m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endPar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131" algn="just" defTabSz="914264">
              <a:lnSpc>
                <a:spcPct val="105000"/>
              </a:lnSpc>
            </a:pP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ách</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sánh quãng đường đi được trong cùng khoảng thời </a:t>
            </a:r>
            <a:r>
              <a:rPr lang="vi-VN"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 1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giây</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1B53381-8B5F-2706-DCAC-76E77E349CC4}"/>
              </a:ext>
            </a:extLst>
          </p:cNvPr>
          <p:cNvSpPr txBox="1"/>
          <p:nvPr/>
        </p:nvSpPr>
        <p:spPr>
          <a:xfrm>
            <a:off x="149874" y="85543"/>
            <a:ext cx="9120809" cy="400105"/>
          </a:xfrm>
          <a:prstGeom prst="rect">
            <a:avLst/>
          </a:prstGeom>
          <a:noFill/>
        </p:spPr>
        <p:txBody>
          <a:bodyPr wrap="square" lIns="91428" tIns="45718" rIns="91428" bIns="45718" rtlCol="0">
            <a:spAutoFit/>
          </a:bodyPr>
          <a:lstStyle/>
          <a:p>
            <a:pPr defTabSz="914264"/>
            <a:r>
              <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Bảng kết quả trong một phần thi chạy cự li </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60m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 </a:t>
            </a:r>
            <a:r>
              <a:rPr lang="vi-VN"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loud Callout 13" descr="OPL20U25GSXzBJYl68kk8uQGfFKzs7yb1M4KJWUiLk6ZEvGF+qCIPSnY57AbBFCvTW$21.2022.stt$7+K4lPs7H94VUqPe2XwIsfPRnrXQE//QTEXxb8/8N4CNc6FpgZahzpTjFhMzSA7T/nHJa11DE8Ng2TP3iAmRczFlmslSuUNOgUeb6yRvs0="/>
          <p:cNvSpPr/>
          <p:nvPr/>
        </p:nvSpPr>
        <p:spPr>
          <a:xfrm>
            <a:off x="1972179" y="3293855"/>
            <a:ext cx="5476197" cy="1676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latin typeface="Times New Roman" panose="02020603050405020304" pitchFamily="18" charset="0"/>
                <a:cs typeface="Times New Roman" panose="02020603050405020304" pitchFamily="18" charset="0"/>
              </a:rPr>
              <a:t>Chúng</a:t>
            </a:r>
            <a:r>
              <a:rPr lang="en-US" sz="2000" dirty="0" smtClean="0">
                <a:latin typeface="Times New Roman" panose="02020603050405020304" pitchFamily="18" charset="0"/>
                <a:cs typeface="Times New Roman" panose="02020603050405020304" pitchFamily="18" charset="0"/>
              </a:rPr>
              <a:t> ta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chậm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mỗi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a:t>
            </a:r>
            <a:r>
              <a:rPr lang="vi-VN" sz="2000" dirty="0" smtClean="0">
                <a:latin typeface="Times New Roman" panose="02020603050405020304" pitchFamily="18" charset="0"/>
                <a:cs typeface="Times New Roman" panose="02020603050405020304" pitchFamily="18" charset="0"/>
              </a:rPr>
              <a:t> trên?</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000">
                                          <p:val>
                                            <p:strVal val="ppt_x"/>
                                          </p:val>
                                        </p:tav>
                                      </p:tavLst>
                                    </p:anim>
                                    <p:anim calcmode="lin" valueType="num">
                                      <p:cBhvr additive="base">
                                        <p:cTn id="14" dur="500"/>
                                        <p:tgtEl>
                                          <p:spTgt spid="14"/>
                                        </p:tgtEl>
                                        <p:attrNameLst>
                                          <p:attrName>ppt_y</p:attrName>
                                        </p:attrNameLst>
                                      </p:cBhvr>
                                      <p:tavLst>
                                        <p:tav tm="0">
                                          <p:val>
                                            <p:strVal val="ppt_y"/>
                                          </p:val>
                                        </p:tav>
                                        <p:tav tm="100000">
                                          <p:val>
                                            <p:strVal val="1+ppt_h/2"/>
                                          </p:val>
                                        </p:tav>
                                      </p:tavLst>
                                    </p:anim>
                                    <p:set>
                                      <p:cBhvr>
                                        <p:cTn id="15" dur="1" fill="hold">
                                          <p:stCondLst>
                                            <p:cond delay="499"/>
                                          </p:stCondLst>
                                        </p:cTn>
                                        <p:tgtEl>
                                          <p:spTgt spid="14"/>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8E6EF8E-5B4B-FC6A-3A78-E7C45D0A9034}"/>
                  </a:ext>
                </a:extLst>
              </p:cNvPr>
              <p:cNvSpPr txBox="1"/>
              <p:nvPr/>
            </p:nvSpPr>
            <p:spPr>
              <a:xfrm>
                <a:off x="465354" y="503220"/>
                <a:ext cx="6355080"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T</m:t>
                    </m:r>
                    <m:r>
                      <a:rPr lang="vi-VN" sz="2400" i="1">
                        <a:solidFill>
                          <a:prstClr val="black"/>
                        </a:solidFill>
                        <a:latin typeface="Cambria Math" panose="02040503050406030204" pitchFamily="18" charset="0"/>
                      </a:rPr>
                      <m:t>ố</m:t>
                    </m:r>
                    <m:r>
                      <m:rPr>
                        <m:sty m:val="p"/>
                      </m:rPr>
                      <a:rPr lang="vi-VN" sz="2400" i="1">
                        <a:solidFill>
                          <a:prstClr val="black"/>
                        </a:solidFill>
                        <a:latin typeface="Cambria Math" panose="02040503050406030204" pitchFamily="18" charset="0"/>
                      </a:rPr>
                      <m:t>c</m:t>
                    </m:r>
                  </m:oMath>
                </a14:m>
                <a:r>
                  <a:rPr lang="vi-VN" sz="2400" dirty="0">
                    <a:solidFill>
                      <a:prstClr val="black"/>
                    </a:solidFill>
                    <a:latin typeface="Times New Roman" panose="02020603050405020304" pitchFamily="18" charset="0"/>
                  </a:rPr>
                  <a:t> độ  = </a:t>
                </a:r>
              </a:p>
            </p:txBody>
          </p:sp>
        </mc:Choice>
        <mc:Fallback xmlns="">
          <p:sp>
            <p:nvSpPr>
              <p:cNvPr id="2" name="TextBox 1">
                <a:extLst>
                  <a:ext uri="{FF2B5EF4-FFF2-40B4-BE49-F238E27FC236}">
                    <a16:creationId xmlns:a16="http://schemas.microsoft.com/office/drawing/2014/main" id="{28E6EF8E-5B4B-FC6A-3A78-E7C45D0A9034}"/>
                  </a:ext>
                </a:extLst>
              </p:cNvPr>
              <p:cNvSpPr txBox="1">
                <a:spLocks noRot="1" noChangeAspect="1" noMove="1" noResize="1" noEditPoints="1" noAdjustHandles="1" noChangeArrowheads="1" noChangeShapeType="1" noTextEdit="1"/>
              </p:cNvSpPr>
              <p:nvPr/>
            </p:nvSpPr>
            <p:spPr>
              <a:xfrm>
                <a:off x="465354" y="503220"/>
                <a:ext cx="6355080" cy="461661"/>
              </a:xfrm>
              <a:prstGeom prst="rect">
                <a:avLst/>
              </a:prstGeom>
              <a:blipFill>
                <a:blip r:embed="rId3"/>
                <a:stretch>
                  <a:fillRect l="-384" t="-10667" b="-30667"/>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841AF677-599E-1CBF-E46A-6B8036CE6365}"/>
              </a:ext>
            </a:extLst>
          </p:cNvPr>
          <p:cNvCxnSpPr/>
          <p:nvPr/>
        </p:nvCxnSpPr>
        <p:spPr>
          <a:xfrm>
            <a:off x="2168425" y="764828"/>
            <a:ext cx="3886200" cy="0"/>
          </a:xfrm>
          <a:prstGeom prst="line">
            <a:avLst/>
          </a:prstGeom>
          <a:noFill/>
          <a:ln w="6350" cap="flat" cmpd="sng" algn="ctr">
            <a:solidFill>
              <a:srgbClr val="6FB420"/>
            </a:solidFill>
            <a:prstDash val="solid"/>
            <a:miter lim="800000"/>
          </a:ln>
          <a:effectLst/>
        </p:spPr>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B122BA-F646-7DFD-6366-1668DA9E26BF}"/>
                  </a:ext>
                </a:extLst>
              </p:cNvPr>
              <p:cNvSpPr txBox="1"/>
              <p:nvPr/>
            </p:nvSpPr>
            <p:spPr>
              <a:xfrm>
                <a:off x="2644674" y="241608"/>
                <a:ext cx="6355080" cy="461661"/>
              </a:xfrm>
              <a:prstGeom prst="rect">
                <a:avLst/>
              </a:prstGeom>
              <a:noFill/>
            </p:spPr>
            <p:txBody>
              <a:bodyPr wrap="square" lIns="91428" tIns="45718" rIns="91428" bIns="45718" rtlCol="0">
                <a:spAutoFit/>
              </a:bodyPr>
              <a:lstStyle/>
              <a:p>
                <a:pPr defTabSz="914264"/>
                <a14:m>
                  <m:oMath xmlns:m="http://schemas.openxmlformats.org/officeDocument/2006/math">
                    <m:r>
                      <a:rPr lang="vi-VN" sz="2400" i="1">
                        <a:solidFill>
                          <a:prstClr val="black"/>
                        </a:solidFill>
                        <a:latin typeface="Cambria Math" panose="02040503050406030204" pitchFamily="18" charset="0"/>
                      </a:rPr>
                      <m:t>𝑄𝑢</m:t>
                    </m:r>
                    <m:r>
                      <a:rPr lang="vi-VN" sz="2400" i="1">
                        <a:solidFill>
                          <a:prstClr val="black"/>
                        </a:solidFill>
                        <a:latin typeface="Cambria Math" panose="02040503050406030204" pitchFamily="18" charset="0"/>
                      </a:rPr>
                      <m:t>ã</m:t>
                    </m:r>
                    <m:r>
                      <a:rPr lang="vi-VN" sz="2400" i="1">
                        <a:solidFill>
                          <a:prstClr val="black"/>
                        </a:solidFill>
                        <a:latin typeface="Cambria Math" panose="02040503050406030204" pitchFamily="18" charset="0"/>
                      </a:rPr>
                      <m:t>𝑛𝑔</m:t>
                    </m:r>
                  </m:oMath>
                </a14:m>
                <a:r>
                  <a:rPr lang="vi-VN" sz="2400" i="1" dirty="0">
                    <a:solidFill>
                      <a:prstClr val="black"/>
                    </a:solidFill>
                    <a:latin typeface="Times New Roman" panose="02020603050405020304" pitchFamily="18" charset="0"/>
                  </a:rPr>
                  <a:t> đường đi được</a:t>
                </a:r>
              </a:p>
            </p:txBody>
          </p:sp>
        </mc:Choice>
        <mc:Fallback xmlns="">
          <p:sp>
            <p:nvSpPr>
              <p:cNvPr id="4" name="TextBox 3">
                <a:extLst>
                  <a:ext uri="{FF2B5EF4-FFF2-40B4-BE49-F238E27FC236}">
                    <a16:creationId xmlns:a16="http://schemas.microsoft.com/office/drawing/2014/main" id="{35B122BA-F646-7DFD-6366-1668DA9E26BF}"/>
                  </a:ext>
                </a:extLst>
              </p:cNvPr>
              <p:cNvSpPr txBox="1">
                <a:spLocks noRot="1" noChangeAspect="1" noMove="1" noResize="1" noEditPoints="1" noAdjustHandles="1" noChangeArrowheads="1" noChangeShapeType="1" noTextEdit="1"/>
              </p:cNvSpPr>
              <p:nvPr/>
            </p:nvSpPr>
            <p:spPr>
              <a:xfrm>
                <a:off x="2644674" y="241608"/>
                <a:ext cx="6355080" cy="461661"/>
              </a:xfrm>
              <a:prstGeom prst="rect">
                <a:avLst/>
              </a:prstGeom>
              <a:blipFill>
                <a:blip r:embed="rId4"/>
                <a:stretch>
                  <a:fillRect l="-768"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EB8DC4C-C20C-F5D8-7D03-050EE63E8BE4}"/>
                  </a:ext>
                </a:extLst>
              </p:cNvPr>
              <p:cNvSpPr txBox="1"/>
              <p:nvPr/>
            </p:nvSpPr>
            <p:spPr>
              <a:xfrm>
                <a:off x="3120925" y="764828"/>
                <a:ext cx="6355080" cy="461661"/>
              </a:xfrm>
              <a:prstGeom prst="rect">
                <a:avLst/>
              </a:prstGeom>
              <a:noFill/>
            </p:spPr>
            <p:txBody>
              <a:bodyPr wrap="square" lIns="91428" tIns="45718" rIns="91428" bIns="45718" rtlCol="0">
                <a:spAutoFit/>
              </a:bodyPr>
              <a:lstStyle/>
              <a:p>
                <a:pPr defTabSz="914264"/>
                <a14:m>
                  <m:oMath xmlns:m="http://schemas.openxmlformats.org/officeDocument/2006/math">
                    <m:r>
                      <a:rPr lang="vi-VN" sz="2400" i="1">
                        <a:solidFill>
                          <a:prstClr val="black"/>
                        </a:solidFill>
                        <a:latin typeface="Cambria Math" panose="02040503050406030204" pitchFamily="18" charset="0"/>
                      </a:rPr>
                      <m:t>𝑇h</m:t>
                    </m:r>
                    <m:r>
                      <a:rPr lang="vi-VN" sz="2400" i="1">
                        <a:solidFill>
                          <a:prstClr val="black"/>
                        </a:solidFill>
                        <a:latin typeface="Cambria Math" panose="02040503050406030204" pitchFamily="18" charset="0"/>
                      </a:rPr>
                      <m:t>ờ</m:t>
                    </m:r>
                    <m:r>
                      <a:rPr lang="vi-VN" sz="2400" i="1">
                        <a:solidFill>
                          <a:prstClr val="black"/>
                        </a:solidFill>
                        <a:latin typeface="Cambria Math" panose="02040503050406030204" pitchFamily="18" charset="0"/>
                      </a:rPr>
                      <m:t>𝑖</m:t>
                    </m:r>
                  </m:oMath>
                </a14:m>
                <a:r>
                  <a:rPr lang="vi-VN" sz="2400" i="1" dirty="0">
                    <a:solidFill>
                      <a:prstClr val="black"/>
                    </a:solidFill>
                    <a:latin typeface="Times New Roman" panose="02020603050405020304" pitchFamily="18" charset="0"/>
                  </a:rPr>
                  <a:t> gian </a:t>
                </a:r>
                <a:r>
                  <a:rPr lang="vi-VN" sz="2400" i="1" dirty="0" smtClean="0">
                    <a:solidFill>
                      <a:prstClr val="black"/>
                    </a:solidFill>
                    <a:latin typeface="Times New Roman" panose="02020603050405020304" pitchFamily="18" charset="0"/>
                  </a:rPr>
                  <a:t>đi</a:t>
                </a:r>
                <a:r>
                  <a:rPr lang="en-US" sz="2400" i="1" dirty="0" smtClean="0">
                    <a:solidFill>
                      <a:prstClr val="black"/>
                    </a:solidFill>
                    <a:latin typeface="Times New Roman" panose="02020603050405020304" pitchFamily="18" charset="0"/>
                  </a:rPr>
                  <a:t> </a:t>
                </a:r>
                <a:r>
                  <a:rPr lang="en-US" sz="2400" i="1" dirty="0" err="1" smtClean="0">
                    <a:solidFill>
                      <a:prstClr val="black"/>
                    </a:solidFill>
                    <a:latin typeface="Times New Roman" panose="02020603050405020304" pitchFamily="18" charset="0"/>
                  </a:rPr>
                  <a:t>quãng</a:t>
                </a:r>
                <a:r>
                  <a:rPr lang="en-US" sz="2400" i="1" dirty="0" smtClean="0">
                    <a:solidFill>
                      <a:prstClr val="black"/>
                    </a:solidFill>
                    <a:latin typeface="Times New Roman" panose="02020603050405020304" pitchFamily="18" charset="0"/>
                  </a:rPr>
                  <a:t> </a:t>
                </a:r>
                <a:r>
                  <a:rPr lang="en-US" sz="2400" i="1" dirty="0" err="1" smtClean="0">
                    <a:solidFill>
                      <a:prstClr val="black"/>
                    </a:solidFill>
                    <a:latin typeface="Times New Roman" panose="02020603050405020304" pitchFamily="18" charset="0"/>
                  </a:rPr>
                  <a:t>đường</a:t>
                </a:r>
                <a:endParaRPr lang="vi-VN" sz="2400" i="1" dirty="0">
                  <a:solidFill>
                    <a:prstClr val="black"/>
                  </a:solidFill>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EB8DC4C-C20C-F5D8-7D03-050EE63E8BE4}"/>
                  </a:ext>
                </a:extLst>
              </p:cNvPr>
              <p:cNvSpPr txBox="1">
                <a:spLocks noRot="1" noChangeAspect="1" noMove="1" noResize="1" noEditPoints="1" noAdjustHandles="1" noChangeArrowheads="1" noChangeShapeType="1" noTextEdit="1"/>
              </p:cNvSpPr>
              <p:nvPr/>
            </p:nvSpPr>
            <p:spPr>
              <a:xfrm>
                <a:off x="3120925" y="764828"/>
                <a:ext cx="6355080" cy="461661"/>
              </a:xfrm>
              <a:prstGeom prst="rect">
                <a:avLst/>
              </a:prstGeom>
              <a:blipFill>
                <a:blip r:embed="rId5"/>
                <a:stretch>
                  <a:fillRect l="-288" t="-10526" b="-28947"/>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C7FF2063-008F-7162-5DC9-25D224134C40}"/>
              </a:ext>
            </a:extLst>
          </p:cNvPr>
          <p:cNvSpPr/>
          <p:nvPr/>
        </p:nvSpPr>
        <p:spPr>
          <a:xfrm>
            <a:off x="2492274" y="241608"/>
            <a:ext cx="3611880" cy="523220"/>
          </a:xfrm>
          <a:prstGeom prst="ellipse">
            <a:avLst/>
          </a:prstGeom>
          <a:noFill/>
          <a:ln w="12700" cap="flat" cmpd="sng" algn="ctr">
            <a:solidFill>
              <a:srgbClr val="FF0000"/>
            </a:solidFill>
            <a:prstDash val="solid"/>
            <a:miter lim="800000"/>
          </a:ln>
          <a:effectLst/>
        </p:spPr>
        <p:txBody>
          <a:bodyPr lIns="91428" tIns="45718" rIns="91428" bIns="45718" rtlCol="0" anchor="ctr"/>
          <a:lstStyle/>
          <a:p>
            <a:pPr marL="0" marR="0" lvl="0" indent="0" algn="ctr" defTabSz="914264" eaLnBrk="1" fontAlgn="auto" latinLnBrk="0" hangingPunct="1">
              <a:lnSpc>
                <a:spcPct val="100000"/>
              </a:lnSpc>
              <a:spcBef>
                <a:spcPts val="0"/>
              </a:spcBef>
              <a:spcAft>
                <a:spcPts val="0"/>
              </a:spcAft>
              <a:buClrTx/>
              <a:buSzTx/>
              <a:buFontTx/>
              <a:buNone/>
              <a:tabLst/>
              <a:defRPr/>
            </a:pPr>
            <a:endParaRPr kumimoji="0" lang="vi-VN"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cxnSp>
        <p:nvCxnSpPr>
          <p:cNvPr id="7" name="Straight Arrow Connector 6">
            <a:extLst>
              <a:ext uri="{FF2B5EF4-FFF2-40B4-BE49-F238E27FC236}">
                <a16:creationId xmlns:a16="http://schemas.microsoft.com/office/drawing/2014/main" id="{6D7C8823-28BC-A127-6770-4BBF6C1E04F8}"/>
              </a:ext>
            </a:extLst>
          </p:cNvPr>
          <p:cNvCxnSpPr>
            <a:stCxn id="6" idx="6"/>
          </p:cNvCxnSpPr>
          <p:nvPr/>
        </p:nvCxnSpPr>
        <p:spPr>
          <a:xfrm flipV="1">
            <a:off x="6104155" y="241606"/>
            <a:ext cx="567691" cy="261611"/>
          </a:xfrm>
          <a:prstGeom prst="straightConnector1">
            <a:avLst/>
          </a:prstGeom>
          <a:noFill/>
          <a:ln w="6350" cap="flat" cmpd="sng" algn="ctr">
            <a:solidFill>
              <a:srgbClr val="6FB420"/>
            </a:solidFill>
            <a:prstDash val="solid"/>
            <a:miter lim="800000"/>
            <a:tailEnd type="triangle"/>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D7479F-F89D-8614-9FF3-59843E408992}"/>
                  </a:ext>
                </a:extLst>
              </p:cNvPr>
              <p:cNvSpPr txBox="1"/>
              <p:nvPr/>
            </p:nvSpPr>
            <p:spPr>
              <a:xfrm>
                <a:off x="6580405" y="11772"/>
                <a:ext cx="716280" cy="461661"/>
              </a:xfrm>
              <a:prstGeom prst="rect">
                <a:avLst/>
              </a:prstGeom>
              <a:noFill/>
            </p:spPr>
            <p:txBody>
              <a:bodyPr wrap="square" lIns="91428" tIns="45718" rIns="91428" bIns="45718" rtlCol="0">
                <a:spAutoFit/>
              </a:bodyPr>
              <a:lstStyle/>
              <a:p>
                <a:pPr algn="ctr" defTabSz="914264"/>
                <a14:m>
                  <m:oMathPara xmlns:m="http://schemas.openxmlformats.org/officeDocument/2006/math">
                    <m:oMathParaPr>
                      <m:jc m:val="centerGroup"/>
                    </m:oMathParaPr>
                    <m:oMath xmlns:m="http://schemas.openxmlformats.org/officeDocument/2006/math">
                      <m:r>
                        <m:rPr>
                          <m:sty m:val="p"/>
                        </m:rPr>
                        <a:rPr lang="vi-VN" sz="2400" i="1">
                          <a:solidFill>
                            <a:prstClr val="black"/>
                          </a:solidFill>
                          <a:latin typeface="Cambria Math" panose="02040503050406030204" pitchFamily="18" charset="0"/>
                        </a:rPr>
                        <m:t>s</m:t>
                      </m:r>
                    </m:oMath>
                  </m:oMathPara>
                </a14:m>
                <a:endParaRPr lang="vi-VN" sz="2400" dirty="0">
                  <a:solidFill>
                    <a:prstClr val="black"/>
                  </a:solidFill>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8D7479F-F89D-8614-9FF3-59843E408992}"/>
                  </a:ext>
                </a:extLst>
              </p:cNvPr>
              <p:cNvSpPr txBox="1">
                <a:spLocks noRot="1" noChangeAspect="1" noMove="1" noResize="1" noEditPoints="1" noAdjustHandles="1" noChangeArrowheads="1" noChangeShapeType="1" noTextEdit="1"/>
              </p:cNvSpPr>
              <p:nvPr/>
            </p:nvSpPr>
            <p:spPr>
              <a:xfrm>
                <a:off x="6580405" y="11772"/>
                <a:ext cx="716280" cy="461661"/>
              </a:xfrm>
              <a:prstGeom prst="rect">
                <a:avLst/>
              </a:prstGeom>
              <a:blipFill>
                <a:blip r:embed="rId6"/>
                <a:stretch>
                  <a:fillRect/>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742A8AA2-DAEF-51A2-AFB7-4EFAC185E917}"/>
              </a:ext>
            </a:extLst>
          </p:cNvPr>
          <p:cNvSpPr/>
          <p:nvPr/>
        </p:nvSpPr>
        <p:spPr>
          <a:xfrm>
            <a:off x="2492274" y="856284"/>
            <a:ext cx="4328160" cy="523220"/>
          </a:xfrm>
          <a:prstGeom prst="ellipse">
            <a:avLst/>
          </a:prstGeom>
          <a:noFill/>
          <a:ln w="12700" cap="flat" cmpd="sng" algn="ctr">
            <a:solidFill>
              <a:srgbClr val="FF0000"/>
            </a:solidFill>
            <a:prstDash val="solid"/>
            <a:miter lim="800000"/>
          </a:ln>
          <a:effectLst/>
        </p:spPr>
        <p:txBody>
          <a:bodyPr lIns="91428" tIns="45718" rIns="91428" bIns="45718" rtlCol="0" anchor="ctr"/>
          <a:lstStyle/>
          <a:p>
            <a:pPr marL="0" marR="0" lvl="0" indent="0" algn="ctr" defTabSz="914264" eaLnBrk="1" fontAlgn="auto" latinLnBrk="0" hangingPunct="1">
              <a:lnSpc>
                <a:spcPct val="100000"/>
              </a:lnSpc>
              <a:spcBef>
                <a:spcPts val="0"/>
              </a:spcBef>
              <a:spcAft>
                <a:spcPts val="0"/>
              </a:spcAft>
              <a:buClrTx/>
              <a:buSzTx/>
              <a:buFontTx/>
              <a:buNone/>
              <a:tabLst/>
              <a:defRPr/>
            </a:pPr>
            <a:endParaRPr kumimoji="0" lang="vi-VN"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cxnSp>
        <p:nvCxnSpPr>
          <p:cNvPr id="10" name="Straight Arrow Connector 9">
            <a:extLst>
              <a:ext uri="{FF2B5EF4-FFF2-40B4-BE49-F238E27FC236}">
                <a16:creationId xmlns:a16="http://schemas.microsoft.com/office/drawing/2014/main" id="{BB62E144-8996-0504-5203-54D5E0F0F458}"/>
              </a:ext>
            </a:extLst>
          </p:cNvPr>
          <p:cNvCxnSpPr>
            <a:cxnSpLocks/>
          </p:cNvCxnSpPr>
          <p:nvPr/>
        </p:nvCxnSpPr>
        <p:spPr>
          <a:xfrm>
            <a:off x="6779708" y="1106558"/>
            <a:ext cx="655077" cy="116752"/>
          </a:xfrm>
          <a:prstGeom prst="straightConnector1">
            <a:avLst/>
          </a:prstGeom>
          <a:noFill/>
          <a:ln w="6350" cap="flat" cmpd="sng" algn="ctr">
            <a:solidFill>
              <a:srgbClr val="6FB420"/>
            </a:solidFill>
            <a:prstDash val="solid"/>
            <a:miter lim="800000"/>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AA82C26-3CFD-CF5D-F7F1-13B257351870}"/>
                  </a:ext>
                </a:extLst>
              </p:cNvPr>
              <p:cNvSpPr txBox="1"/>
              <p:nvPr/>
            </p:nvSpPr>
            <p:spPr>
              <a:xfrm>
                <a:off x="7258962" y="973312"/>
                <a:ext cx="716280" cy="461661"/>
              </a:xfrm>
              <a:prstGeom prst="rect">
                <a:avLst/>
              </a:prstGeom>
              <a:noFill/>
            </p:spPr>
            <p:txBody>
              <a:bodyPr wrap="square" lIns="91428" tIns="45718" rIns="91428" bIns="45718" rtlCol="0">
                <a:spAutoFit/>
              </a:bodyPr>
              <a:lstStyle/>
              <a:p>
                <a:pPr algn="ctr" defTabSz="914264"/>
                <a14:m>
                  <m:oMathPara xmlns:m="http://schemas.openxmlformats.org/officeDocument/2006/math">
                    <m:oMathParaPr>
                      <m:jc m:val="centerGroup"/>
                    </m:oMathParaPr>
                    <m:oMath xmlns:m="http://schemas.openxmlformats.org/officeDocument/2006/math">
                      <m:r>
                        <m:rPr>
                          <m:sty m:val="p"/>
                        </m:rPr>
                        <a:rPr lang="vi-VN" sz="2400" i="1">
                          <a:solidFill>
                            <a:prstClr val="black"/>
                          </a:solidFill>
                          <a:latin typeface="Cambria Math" panose="02040503050406030204" pitchFamily="18" charset="0"/>
                        </a:rPr>
                        <m:t>t</m:t>
                      </m:r>
                    </m:oMath>
                  </m:oMathPara>
                </a14:m>
                <a:endParaRPr lang="vi-VN" sz="2400" dirty="0">
                  <a:solidFill>
                    <a:prstClr val="black"/>
                  </a:solidFill>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7AA82C26-3CFD-CF5D-F7F1-13B257351870}"/>
                  </a:ext>
                </a:extLst>
              </p:cNvPr>
              <p:cNvSpPr txBox="1">
                <a:spLocks noRot="1" noChangeAspect="1" noMove="1" noResize="1" noEditPoints="1" noAdjustHandles="1" noChangeArrowheads="1" noChangeShapeType="1" noTextEdit="1"/>
              </p:cNvSpPr>
              <p:nvPr/>
            </p:nvSpPr>
            <p:spPr>
              <a:xfrm>
                <a:off x="7258962" y="973312"/>
                <a:ext cx="716280" cy="461661"/>
              </a:xfrm>
              <a:prstGeom prst="rect">
                <a:avLst/>
              </a:prstGeom>
              <a:blipFill>
                <a:blip r:embed="rId7"/>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CC5D8487-D821-9A26-36A6-ABCAE488F600}"/>
              </a:ext>
            </a:extLst>
          </p:cNvPr>
          <p:cNvSpPr/>
          <p:nvPr/>
        </p:nvSpPr>
        <p:spPr>
          <a:xfrm>
            <a:off x="20548" y="534994"/>
            <a:ext cx="1857375" cy="523211"/>
          </a:xfrm>
          <a:prstGeom prst="ellipse">
            <a:avLst/>
          </a:prstGeom>
          <a:noFill/>
          <a:ln w="12700" cap="flat" cmpd="sng" algn="ctr">
            <a:solidFill>
              <a:srgbClr val="FF0000"/>
            </a:solidFill>
            <a:prstDash val="solid"/>
            <a:miter lim="800000"/>
          </a:ln>
          <a:effectLst/>
        </p:spPr>
        <p:txBody>
          <a:bodyPr lIns="91428" tIns="45718" rIns="91428" bIns="45718" rtlCol="0" anchor="ctr"/>
          <a:lstStyle/>
          <a:p>
            <a:pPr marL="0" marR="0" lvl="0" indent="0" algn="ctr" defTabSz="914264" eaLnBrk="1" fontAlgn="auto" latinLnBrk="0" hangingPunct="1">
              <a:lnSpc>
                <a:spcPct val="100000"/>
              </a:lnSpc>
              <a:spcBef>
                <a:spcPts val="0"/>
              </a:spcBef>
              <a:spcAft>
                <a:spcPts val="0"/>
              </a:spcAft>
              <a:buClrTx/>
              <a:buSzTx/>
              <a:buFontTx/>
              <a:buNone/>
              <a:tabLst/>
              <a:defRPr/>
            </a:pPr>
            <a:endParaRPr kumimoji="0" lang="vi-VN"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cxnSp>
        <p:nvCxnSpPr>
          <p:cNvPr id="13" name="Straight Arrow Connector 12">
            <a:extLst>
              <a:ext uri="{FF2B5EF4-FFF2-40B4-BE49-F238E27FC236}">
                <a16:creationId xmlns:a16="http://schemas.microsoft.com/office/drawing/2014/main" id="{31DFD467-7EBB-99F3-B9B1-76D0A6D41641}"/>
              </a:ext>
            </a:extLst>
          </p:cNvPr>
          <p:cNvCxnSpPr>
            <a:cxnSpLocks/>
          </p:cNvCxnSpPr>
          <p:nvPr/>
        </p:nvCxnSpPr>
        <p:spPr>
          <a:xfrm>
            <a:off x="998288" y="1058210"/>
            <a:ext cx="232887" cy="457163"/>
          </a:xfrm>
          <a:prstGeom prst="straightConnector1">
            <a:avLst/>
          </a:prstGeom>
          <a:noFill/>
          <a:ln w="6350" cap="flat" cmpd="sng" algn="ctr">
            <a:solidFill>
              <a:srgbClr val="6FB420"/>
            </a:solidFill>
            <a:prstDash val="solid"/>
            <a:miter lim="800000"/>
            <a:tailEnd type="triangle"/>
          </a:ln>
          <a:effectLst/>
        </p:spPr>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184F14D-B247-3703-17A6-80488EB722DE}"/>
                  </a:ext>
                </a:extLst>
              </p:cNvPr>
              <p:cNvSpPr txBox="1"/>
              <p:nvPr/>
            </p:nvSpPr>
            <p:spPr>
              <a:xfrm>
                <a:off x="1161633" y="1377584"/>
                <a:ext cx="716280" cy="461661"/>
              </a:xfrm>
              <a:prstGeom prst="rect">
                <a:avLst/>
              </a:prstGeom>
              <a:noFill/>
            </p:spPr>
            <p:txBody>
              <a:bodyPr wrap="square" lIns="91428" tIns="45718" rIns="91428" bIns="45718" rtlCol="0">
                <a:spAutoFit/>
              </a:bodyPr>
              <a:lstStyle/>
              <a:p>
                <a:pPr algn="ctr" defTabSz="914264"/>
                <a14:m>
                  <m:oMathPara xmlns:m="http://schemas.openxmlformats.org/officeDocument/2006/math">
                    <m:oMathParaPr>
                      <m:jc m:val="centerGroup"/>
                    </m:oMathParaPr>
                    <m:oMath xmlns:m="http://schemas.openxmlformats.org/officeDocument/2006/math">
                      <m:r>
                        <m:rPr>
                          <m:sty m:val="p"/>
                        </m:rPr>
                        <a:rPr lang="vi-VN" sz="2400" i="1">
                          <a:solidFill>
                            <a:prstClr val="black"/>
                          </a:solidFill>
                          <a:latin typeface="Cambria Math" panose="02040503050406030204" pitchFamily="18" charset="0"/>
                        </a:rPr>
                        <m:t>v</m:t>
                      </m:r>
                    </m:oMath>
                  </m:oMathPara>
                </a14:m>
                <a:endParaRPr lang="vi-VN" sz="2400" dirty="0">
                  <a:solidFill>
                    <a:prstClr val="black"/>
                  </a:solidFill>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2184F14D-B247-3703-17A6-80488EB722DE}"/>
                  </a:ext>
                </a:extLst>
              </p:cNvPr>
              <p:cNvSpPr txBox="1">
                <a:spLocks noRot="1" noChangeAspect="1" noMove="1" noResize="1" noEditPoints="1" noAdjustHandles="1" noChangeArrowheads="1" noChangeShapeType="1" noTextEdit="1"/>
              </p:cNvSpPr>
              <p:nvPr/>
            </p:nvSpPr>
            <p:spPr>
              <a:xfrm>
                <a:off x="1161633" y="1377584"/>
                <a:ext cx="716280" cy="46166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C1C5581-A506-826E-F50B-C04A5EA336DA}"/>
                  </a:ext>
                </a:extLst>
              </p:cNvPr>
              <p:cNvSpPr txBox="1"/>
              <p:nvPr/>
            </p:nvSpPr>
            <p:spPr>
              <a:xfrm>
                <a:off x="199407" y="1946037"/>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C</m:t>
                    </m:r>
                    <m:r>
                      <a:rPr lang="vi-VN" sz="2400" i="1">
                        <a:solidFill>
                          <a:prstClr val="black"/>
                        </a:solidFill>
                        <a:latin typeface="Cambria Math" panose="02040503050406030204" pitchFamily="18" charset="0"/>
                      </a:rPr>
                      <m:t>ô</m:t>
                    </m:r>
                    <m:r>
                      <m:rPr>
                        <m:sty m:val="p"/>
                      </m:rPr>
                      <a:rPr lang="vi-VN" sz="2400" i="1">
                        <a:solidFill>
                          <a:prstClr val="black"/>
                        </a:solidFill>
                        <a:latin typeface="Cambria Math" panose="02040503050406030204" pitchFamily="18" charset="0"/>
                      </a:rPr>
                      <m:t>ng</m:t>
                    </m:r>
                  </m:oMath>
                </a14:m>
                <a:r>
                  <a:rPr lang="vi-VN" sz="2400" dirty="0">
                    <a:solidFill>
                      <a:prstClr val="black"/>
                    </a:solidFill>
                    <a:latin typeface="Times New Roman" panose="02020603050405020304" pitchFamily="18" charset="0"/>
                  </a:rPr>
                  <a:t> thức tính tốc độ</a:t>
                </a:r>
                <a:r>
                  <a:rPr lang="vi-VN" sz="2400" dirty="0" smtClean="0">
                    <a:solidFill>
                      <a:prstClr val="black"/>
                    </a:solidFill>
                    <a:latin typeface="Times New Roman" panose="02020603050405020304" pitchFamily="18" charset="0"/>
                  </a:rPr>
                  <a:t>:</a:t>
                </a:r>
                <a:endParaRPr lang="vi-VN" sz="2400" dirty="0">
                  <a:solidFill>
                    <a:prstClr val="black"/>
                  </a:solidFill>
                  <a:latin typeface="Times New Roman" panose="02020603050405020304" pitchFamily="18" charset="0"/>
                </a:endParaRPr>
              </a:p>
            </p:txBody>
          </p:sp>
        </mc:Choice>
        <mc:Fallback>
          <p:sp>
            <p:nvSpPr>
              <p:cNvPr id="15" name="TextBox 14">
                <a:extLst>
                  <a:ext uri="{FF2B5EF4-FFF2-40B4-BE49-F238E27FC236}">
                    <a16:creationId xmlns:a16="http://schemas.microsoft.com/office/drawing/2014/main" id="{5C1C5581-A506-826E-F50B-C04A5EA336DA}"/>
                  </a:ext>
                </a:extLst>
              </p:cNvPr>
              <p:cNvSpPr txBox="1">
                <a:spLocks noRot="1" noChangeAspect="1" noMove="1" noResize="1" noEditPoints="1" noAdjustHandles="1" noChangeArrowheads="1" noChangeShapeType="1" noTextEdit="1"/>
              </p:cNvSpPr>
              <p:nvPr/>
            </p:nvSpPr>
            <p:spPr>
              <a:xfrm>
                <a:off x="199407" y="1946037"/>
                <a:ext cx="4408171" cy="461661"/>
              </a:xfrm>
              <a:prstGeom prst="rect">
                <a:avLst/>
              </a:prstGeom>
              <a:blipFill>
                <a:blip r:embed="rId9"/>
                <a:stretch>
                  <a:fillRect l="-1245" t="-10526" b="-28947"/>
                </a:stretch>
              </a:blipFill>
            </p:spPr>
            <p:txBody>
              <a:bodyPr/>
              <a:lstStyle/>
              <a:p>
                <a:r>
                  <a:rPr lang="en-US">
                    <a:noFill/>
                  </a:rPr>
                  <a:t> </a:t>
                </a:r>
              </a:p>
            </p:txBody>
          </p:sp>
        </mc:Fallback>
      </mc:AlternateContent>
      <p:sp>
        <p:nvSpPr>
          <p:cNvPr id="16" name="Left Brace 15">
            <a:extLst>
              <a:ext uri="{FF2B5EF4-FFF2-40B4-BE49-F238E27FC236}">
                <a16:creationId xmlns:a16="http://schemas.microsoft.com/office/drawing/2014/main" id="{9277F3ED-A8C4-BE4A-200C-58C2B9D9EB0C}"/>
              </a:ext>
            </a:extLst>
          </p:cNvPr>
          <p:cNvSpPr/>
          <p:nvPr/>
        </p:nvSpPr>
        <p:spPr>
          <a:xfrm>
            <a:off x="4756169" y="1712347"/>
            <a:ext cx="754380" cy="1095671"/>
          </a:xfrm>
          <a:prstGeom prst="leftBrace">
            <a:avLst/>
          </a:prstGeom>
          <a:noFill/>
          <a:ln w="38100" cap="flat" cmpd="sng" algn="ctr">
            <a:solidFill>
              <a:srgbClr val="FF0000"/>
            </a:solidFill>
            <a:prstDash val="solid"/>
            <a:miter lim="800000"/>
          </a:ln>
          <a:effectLst/>
        </p:spPr>
        <p:txBody>
          <a:bodyPr lIns="91428" tIns="45718" rIns="91428" bIns="45718" rtlCol="0" anchor="ctr"/>
          <a:lstStyle/>
          <a:p>
            <a:pPr marL="0" marR="0" lvl="0" indent="0" algn="ctr" defTabSz="914264" eaLnBrk="1" fontAlgn="auto" latinLnBrk="0" hangingPunct="1">
              <a:lnSpc>
                <a:spcPct val="100000"/>
              </a:lnSpc>
              <a:spcBef>
                <a:spcPts val="0"/>
              </a:spcBef>
              <a:spcAft>
                <a:spcPts val="0"/>
              </a:spcAft>
              <a:buClrTx/>
              <a:buSzTx/>
              <a:buFontTx/>
              <a:buNone/>
              <a:tabLst/>
              <a:defRPr/>
            </a:pPr>
            <a:endParaRPr kumimoji="0" lang="vi-VN" b="0" i="0" u="none" strike="noStrike" kern="0" cap="none" spc="0" normalizeH="0" baseline="0" noProof="0" smtClean="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662C032-8FD9-4FB6-3DB5-9962EF32EEE2}"/>
                  </a:ext>
                </a:extLst>
              </p:cNvPr>
              <p:cNvSpPr txBox="1"/>
              <p:nvPr/>
            </p:nvSpPr>
            <p:spPr>
              <a:xfrm>
                <a:off x="5438159" y="1359283"/>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s</m:t>
                    </m:r>
                  </m:oMath>
                </a14:m>
                <a:r>
                  <a:rPr lang="vi-VN" sz="2400" dirty="0">
                    <a:solidFill>
                      <a:prstClr val="black"/>
                    </a:solidFill>
                    <a:latin typeface="Times New Roman" panose="02020603050405020304" pitchFamily="18" charset="0"/>
                  </a:rPr>
                  <a:t>: Quãng đường đi được</a:t>
                </a:r>
              </a:p>
            </p:txBody>
          </p:sp>
        </mc:Choice>
        <mc:Fallback xmlns="">
          <p:sp>
            <p:nvSpPr>
              <p:cNvPr id="17" name="TextBox 16">
                <a:extLst>
                  <a:ext uri="{FF2B5EF4-FFF2-40B4-BE49-F238E27FC236}">
                    <a16:creationId xmlns:a16="http://schemas.microsoft.com/office/drawing/2014/main" id="{D662C032-8FD9-4FB6-3DB5-9962EF32EEE2}"/>
                  </a:ext>
                </a:extLst>
              </p:cNvPr>
              <p:cNvSpPr txBox="1">
                <a:spLocks noRot="1" noChangeAspect="1" noMove="1" noResize="1" noEditPoints="1" noAdjustHandles="1" noChangeArrowheads="1" noChangeShapeType="1" noTextEdit="1"/>
              </p:cNvSpPr>
              <p:nvPr/>
            </p:nvSpPr>
            <p:spPr>
              <a:xfrm>
                <a:off x="5438159" y="1359283"/>
                <a:ext cx="4408171" cy="461661"/>
              </a:xfrm>
              <a:prstGeom prst="rect">
                <a:avLst/>
              </a:prstGeom>
              <a:blipFill>
                <a:blip r:embed="rId10"/>
                <a:stretch>
                  <a:fillRect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B7459F-0E81-DB90-F795-5598A433F5BE}"/>
                  </a:ext>
                </a:extLst>
              </p:cNvPr>
              <p:cNvSpPr txBox="1"/>
              <p:nvPr/>
            </p:nvSpPr>
            <p:spPr>
              <a:xfrm>
                <a:off x="5488286" y="1881112"/>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t</m:t>
                    </m:r>
                  </m:oMath>
                </a14:m>
                <a:r>
                  <a:rPr lang="vi-VN" sz="2400" dirty="0">
                    <a:solidFill>
                      <a:prstClr val="black"/>
                    </a:solidFill>
                    <a:latin typeface="Times New Roman" panose="02020603050405020304" pitchFamily="18" charset="0"/>
                  </a:rPr>
                  <a:t>: Thời gian </a:t>
                </a:r>
                <a:r>
                  <a:rPr lang="vi-VN" sz="2400" dirty="0" smtClean="0">
                    <a:solidFill>
                      <a:prstClr val="black"/>
                    </a:solidFill>
                    <a:latin typeface="Times New Roman" panose="02020603050405020304" pitchFamily="18" charset="0"/>
                  </a:rPr>
                  <a:t>đi</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quãng</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đường</a:t>
                </a:r>
                <a:endParaRPr lang="vi-VN" sz="2400" dirty="0">
                  <a:solidFill>
                    <a:prstClr val="black"/>
                  </a:solidFill>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9B7459F-0E81-DB90-F795-5598A433F5BE}"/>
                  </a:ext>
                </a:extLst>
              </p:cNvPr>
              <p:cNvSpPr txBox="1">
                <a:spLocks noRot="1" noChangeAspect="1" noMove="1" noResize="1" noEditPoints="1" noAdjustHandles="1" noChangeArrowheads="1" noChangeShapeType="1" noTextEdit="1"/>
              </p:cNvSpPr>
              <p:nvPr/>
            </p:nvSpPr>
            <p:spPr>
              <a:xfrm>
                <a:off x="5488286" y="1881112"/>
                <a:ext cx="4408171" cy="461661"/>
              </a:xfrm>
              <a:prstGeom prst="rect">
                <a:avLst/>
              </a:prstGeom>
              <a:blipFill>
                <a:blip r:embed="rId11"/>
                <a:stretch>
                  <a:fillRect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5B3227B-D227-E5FC-0291-9A986D3FB45B}"/>
                  </a:ext>
                </a:extLst>
              </p:cNvPr>
              <p:cNvSpPr txBox="1"/>
              <p:nvPr/>
            </p:nvSpPr>
            <p:spPr>
              <a:xfrm>
                <a:off x="5510549" y="2466498"/>
                <a:ext cx="4408171" cy="461661"/>
              </a:xfrm>
              <a:prstGeom prst="rect">
                <a:avLst/>
              </a:prstGeom>
              <a:noFill/>
            </p:spPr>
            <p:txBody>
              <a:bodyPr wrap="square" lIns="91428" tIns="45718" rIns="91428" bIns="45718" rtlCol="0">
                <a:spAutoFit/>
              </a:bodyPr>
              <a:lstStyle/>
              <a:p>
                <a:pPr defTabSz="914264"/>
                <a14:m>
                  <m:oMath xmlns:m="http://schemas.openxmlformats.org/officeDocument/2006/math">
                    <m:r>
                      <m:rPr>
                        <m:sty m:val="p"/>
                      </m:rPr>
                      <a:rPr lang="vi-VN" sz="2400" i="1">
                        <a:solidFill>
                          <a:prstClr val="black"/>
                        </a:solidFill>
                        <a:latin typeface="Cambria Math" panose="02040503050406030204" pitchFamily="18" charset="0"/>
                      </a:rPr>
                      <m:t>v</m:t>
                    </m:r>
                  </m:oMath>
                </a14:m>
                <a:r>
                  <a:rPr lang="vi-VN" sz="2400" dirty="0">
                    <a:solidFill>
                      <a:prstClr val="black"/>
                    </a:solidFill>
                    <a:latin typeface="Times New Roman" panose="02020603050405020304" pitchFamily="18" charset="0"/>
                  </a:rPr>
                  <a:t>: Tốc độ</a:t>
                </a:r>
              </a:p>
            </p:txBody>
          </p:sp>
        </mc:Choice>
        <mc:Fallback xmlns="">
          <p:sp>
            <p:nvSpPr>
              <p:cNvPr id="19" name="TextBox 18">
                <a:extLst>
                  <a:ext uri="{FF2B5EF4-FFF2-40B4-BE49-F238E27FC236}">
                    <a16:creationId xmlns:a16="http://schemas.microsoft.com/office/drawing/2014/main" id="{A5B3227B-D227-E5FC-0291-9A986D3FB45B}"/>
                  </a:ext>
                </a:extLst>
              </p:cNvPr>
              <p:cNvSpPr txBox="1">
                <a:spLocks noRot="1" noChangeAspect="1" noMove="1" noResize="1" noEditPoints="1" noAdjustHandles="1" noChangeArrowheads="1" noChangeShapeType="1" noTextEdit="1"/>
              </p:cNvSpPr>
              <p:nvPr/>
            </p:nvSpPr>
            <p:spPr>
              <a:xfrm>
                <a:off x="5510549" y="2466498"/>
                <a:ext cx="4408171" cy="461661"/>
              </a:xfrm>
              <a:prstGeom prst="rect">
                <a:avLst/>
              </a:prstGeom>
              <a:blipFill>
                <a:blip r:embed="rId12"/>
                <a:stretch>
                  <a:fillRect t="-10667" b="-30667"/>
                </a:stretch>
              </a:blipFill>
            </p:spPr>
            <p:txBody>
              <a:bodyPr/>
              <a:lstStyle/>
              <a:p>
                <a:r>
                  <a:rPr lang="en-US">
                    <a:noFill/>
                  </a:rPr>
                  <a:t> </a:t>
                </a:r>
              </a:p>
            </p:txBody>
          </p:sp>
        </mc:Fallback>
      </mc:AlternateContent>
      <p:graphicFrame>
        <p:nvGraphicFramePr>
          <p:cNvPr id="23" name="Object 22" descr="OPL20U25GSXzBJYl68kk8uQGfFKzs7yb1M4KJWUiLk6ZEvGF+qCIPSnY57AbBFCvTW$21.2022.stt$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68670653"/>
              </p:ext>
            </p:extLst>
          </p:nvPr>
        </p:nvGraphicFramePr>
        <p:xfrm>
          <a:off x="3162192" y="1758575"/>
          <a:ext cx="876408" cy="823022"/>
        </p:xfrm>
        <a:graphic>
          <a:graphicData uri="http://schemas.openxmlformats.org/presentationml/2006/ole">
            <mc:AlternateContent xmlns:mc="http://schemas.openxmlformats.org/markup-compatibility/2006">
              <mc:Choice xmlns:v="urn:schemas-microsoft-com:vml" Requires="v">
                <p:oleObj spid="_x0000_s14385" name="Equation" r:id="rId13" imgW="736560" imgH="825480" progId="Equation.DSMT4">
                  <p:embed/>
                </p:oleObj>
              </mc:Choice>
              <mc:Fallback>
                <p:oleObj name="Equation" r:id="rId13" imgW="736560" imgH="825480" progId="Equation.DSMT4">
                  <p:embed/>
                  <p:pic>
                    <p:nvPicPr>
                      <p:cNvPr id="4" name="Object 3" descr="OPL20U25GSXzBJYl68kk8uQGfFKzs7yb1M4KJWUiLk6ZEvGF+qCIPSnY57AbBFCvTW$21.2022.stt$7+K4lPs7H94VUqPe2XwIsfPRnrXQE//QTEXxb8/8N4CNc6FpgZahzpTjFhMzSA7T/nHJa11DE8Ng2TP3iAmRczFlmslSuUNOgUeb6yRvs0="/>
                      <p:cNvPicPr/>
                      <p:nvPr/>
                    </p:nvPicPr>
                    <p:blipFill>
                      <a:blip r:embed="rId14"/>
                      <a:stretch>
                        <a:fillRect/>
                      </a:stretch>
                    </p:blipFill>
                    <p:spPr>
                      <a:xfrm>
                        <a:off x="3162192" y="1758575"/>
                        <a:ext cx="876408" cy="823022"/>
                      </a:xfrm>
                      <a:prstGeom prst="rect">
                        <a:avLst/>
                      </a:prstGeom>
                    </p:spPr>
                  </p:pic>
                </p:oleObj>
              </mc:Fallback>
            </mc:AlternateContent>
          </a:graphicData>
        </a:graphic>
      </p:graphicFrame>
    </p:spTree>
    <p:extLst>
      <p:ext uri="{BB962C8B-B14F-4D97-AF65-F5344CB8AC3E}">
        <p14:creationId xmlns:p14="http://schemas.microsoft.com/office/powerpoint/2010/main" val="41355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P spid="9" grpId="0" animBg="1"/>
      <p:bldP spid="11" grpId="0"/>
      <p:bldP spid="12" grpId="0" animBg="1"/>
      <p:bldP spid="14" grpId="0"/>
      <p:bldP spid="15" grpId="0"/>
      <p:bldP spid="16"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800" y="172746"/>
            <a:ext cx="7772400" cy="2438400"/>
            <a:chOff x="2345486" y="483333"/>
            <a:chExt cx="5108687" cy="2187228"/>
          </a:xfrm>
        </p:grpSpPr>
        <p:sp>
          <p:nvSpPr>
            <p:cNvPr id="4" name="Cloud 3"/>
            <p:cNvSpPr/>
            <p:nvPr/>
          </p:nvSpPr>
          <p:spPr>
            <a:xfrm>
              <a:off x="2792963" y="483333"/>
              <a:ext cx="4661210" cy="2187228"/>
            </a:xfrm>
            <a:prstGeom prst="cloud">
              <a:avLst/>
            </a:prstGeom>
            <a:noFill/>
            <a:ln w="19050" cap="flat" cmpd="sng" algn="ctr">
              <a:solidFill>
                <a:srgbClr val="CA520A">
                  <a:shade val="50000"/>
                </a:srgbClr>
              </a:solidFill>
              <a:prstDash val="dashDot"/>
              <a:miter lim="800000"/>
            </a:ln>
            <a:effectLst/>
          </p:spPr>
          <p:txBody>
            <a:bodyPr rtlCol="0" anchor="ctr"/>
            <a:lstStyle/>
            <a:p>
              <a:pPr algn="ctr" defTabSz="913606">
                <a:defRPr/>
              </a:pPr>
              <a:endParaRPr lang="en-US" kern="0">
                <a:solidFill>
                  <a:prstClr val="white"/>
                </a:solidFill>
                <a:latin typeface="Arial"/>
                <a:ea typeface="微软雅黑"/>
              </a:endParaRPr>
            </a:p>
          </p:txBody>
        </p:sp>
        <p:sp>
          <p:nvSpPr>
            <p:cNvPr id="5" name="TextBox 4"/>
            <p:cNvSpPr txBox="1"/>
            <p:nvPr/>
          </p:nvSpPr>
          <p:spPr>
            <a:xfrm>
              <a:off x="3453524" y="737149"/>
              <a:ext cx="3402483" cy="1656397"/>
            </a:xfrm>
            <a:prstGeom prst="rect">
              <a:avLst/>
            </a:prstGeom>
            <a:noFill/>
          </p:spPr>
          <p:txBody>
            <a:bodyPr wrap="square" rtlCol="0">
              <a:spAutoFit/>
            </a:bodyPr>
            <a:lstStyle/>
            <a:p>
              <a:pPr algn="ctr" defTabSz="913606">
                <a:defRPr/>
              </a:pP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Trong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một</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buổi</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tập</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luyện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vận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động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viên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bơi</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được</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quãng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đường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48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mét</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trong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32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giây</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vận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động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viên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B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bơi</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được</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quãng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đường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46,5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mét</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trong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30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giây</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Em</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hãy</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cho</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biết</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vận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động</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viên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nào</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bơi</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nhanh</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 </a:t>
              </a:r>
              <a:r>
                <a:rPr lang="en-US" sz="2000" b="1" kern="0" dirty="0" err="1" smtClean="0">
                  <a:solidFill>
                    <a:srgbClr val="FF0000"/>
                  </a:solidFill>
                  <a:latin typeface="Times New Roman" panose="02020603050405020304" pitchFamily="18" charset="0"/>
                  <a:ea typeface="微软雅黑"/>
                  <a:cs typeface="Times New Roman" panose="02020603050405020304" pitchFamily="18" charset="0"/>
                </a:rPr>
                <a:t>hơn</a:t>
              </a:r>
              <a:r>
                <a:rPr lang="en-US" sz="2000" b="1" kern="0" dirty="0" smtClean="0">
                  <a:solidFill>
                    <a:srgbClr val="FF0000"/>
                  </a:solidFill>
                  <a:latin typeface="Times New Roman" panose="02020603050405020304" pitchFamily="18" charset="0"/>
                  <a:ea typeface="微软雅黑"/>
                  <a:cs typeface="Times New Roman" panose="02020603050405020304" pitchFamily="18" charset="0"/>
                </a:rPr>
                <a:t>?</a:t>
              </a:r>
              <a:endParaRPr lang="en-US" sz="2000" b="1" kern="0" dirty="0">
                <a:solidFill>
                  <a:srgbClr val="FF0000"/>
                </a:solidFill>
                <a:latin typeface="Times New Roman" panose="02020603050405020304" pitchFamily="18" charset="0"/>
                <a:ea typeface="微软雅黑"/>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486" y="691235"/>
              <a:ext cx="598788" cy="772460"/>
            </a:xfrm>
            <a:prstGeom prst="rect">
              <a:avLst/>
            </a:prstGeom>
          </p:spPr>
        </p:pic>
      </p:grpSp>
      <p:sp>
        <p:nvSpPr>
          <p:cNvPr id="8" name="TextBox 7"/>
          <p:cNvSpPr txBox="1"/>
          <p:nvPr/>
        </p:nvSpPr>
        <p:spPr>
          <a:xfrm>
            <a:off x="2516471" y="4643846"/>
            <a:ext cx="2395926" cy="369328"/>
          </a:xfrm>
          <a:prstGeom prst="rect">
            <a:avLst/>
          </a:prstGeom>
          <a:noFill/>
        </p:spPr>
        <p:txBody>
          <a:bodyPr wrap="square" lIns="91370" tIns="45718" rIns="91370" bIns="45718" rtlCol="0">
            <a:spAutoFit/>
          </a:bodyPr>
          <a:lstStyle/>
          <a:p>
            <a:pPr defTabSz="913606"/>
            <a:r>
              <a:rPr lang="en-US" dirty="0" smtClean="0">
                <a:solidFill>
                  <a:srgbClr val="0070C0"/>
                </a:solidFill>
                <a:latin typeface="Times New Roman" panose="02020603050405020304" pitchFamily="18" charset="0"/>
                <a:cs typeface="Times New Roman" panose="02020603050405020304" pitchFamily="18" charset="0"/>
              </a:rPr>
              <a:t>A: 48m - 32s</a:t>
            </a:r>
            <a:endParaRPr lang="en-US" dirty="0">
              <a:solidFill>
                <a:srgbClr val="0070C0"/>
              </a:solidFill>
              <a:latin typeface="Times New Roman" panose="02020603050405020304" pitchFamily="18" charset="0"/>
              <a:cs typeface="Times New Roman" panose="02020603050405020304" pitchFamily="18" charset="0"/>
            </a:endParaRPr>
          </a:p>
        </p:txBody>
      </p:sp>
      <p:pic>
        <p:nvPicPr>
          <p:cNvPr id="9" name="Picture 4" descr="VẬN ĐỘNG VIÊN BƠI LỘI: Cập nhật thông tin, tin tức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32926"/>
            <a:ext cx="3929788" cy="18113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438132" y="4622656"/>
            <a:ext cx="2705868" cy="369328"/>
          </a:xfrm>
          <a:prstGeom prst="rect">
            <a:avLst/>
          </a:prstGeom>
          <a:noFill/>
        </p:spPr>
        <p:txBody>
          <a:bodyPr wrap="square" lIns="91370" tIns="45718" rIns="91370" bIns="45718" rtlCol="0">
            <a:spAutoFit/>
          </a:bodyPr>
          <a:lstStyle/>
          <a:p>
            <a:pPr defTabSz="913606"/>
            <a:r>
              <a:rPr lang="en-US" dirty="0">
                <a:solidFill>
                  <a:srgbClr val="0000FF"/>
                </a:solidFill>
                <a:latin typeface="Times New Roman" panose="02020603050405020304" pitchFamily="18" charset="0"/>
                <a:cs typeface="Times New Roman" panose="02020603050405020304" pitchFamily="18" charset="0"/>
              </a:rPr>
              <a:t>B: 46,5m </a:t>
            </a:r>
            <a:r>
              <a:rPr lang="en-US" dirty="0" smtClean="0">
                <a:solidFill>
                  <a:srgbClr val="0000FF"/>
                </a:solidFill>
                <a:latin typeface="Times New Roman" panose="02020603050405020304" pitchFamily="18" charset="0"/>
                <a:cs typeface="Times New Roman" panose="02020603050405020304" pitchFamily="18" charset="0"/>
              </a:rPr>
              <a:t>- 30s</a:t>
            </a:r>
            <a:endParaRPr lang="en-US" dirty="0">
              <a:solidFill>
                <a:srgbClr val="0000FF"/>
              </a:solidFill>
              <a:latin typeface="Times New Roman" panose="02020603050405020304" pitchFamily="18" charset="0"/>
              <a:cs typeface="Times New Roman" panose="02020603050405020304" pitchFamily="18" charset="0"/>
            </a:endParaRPr>
          </a:p>
        </p:txBody>
      </p:sp>
      <p:pic>
        <p:nvPicPr>
          <p:cNvPr id="15362" name="Picture 2" descr="Hành trình trở thành nhà vô địch của kình ngư Lê Thị Mỹ Thảo - Binh Phuoc,  Tin tuc Binh Phuoc, Tin mới tỉnh Bình Ph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17676"/>
            <a:ext cx="3962400" cy="187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140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otalTime>2542</TotalTime>
  <Words>1218</Words>
  <Application>Microsoft Office PowerPoint</Application>
  <PresentationFormat>On-screen Show (16:9)</PresentationFormat>
  <Paragraphs>214</Paragraphs>
  <Slides>29</Slides>
  <Notes>3</Notes>
  <HiddenSlides>0</HiddenSlides>
  <MMClips>3</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29</vt:i4>
      </vt:variant>
    </vt:vector>
  </HeadingPairs>
  <TitlesOfParts>
    <vt:vector size="48" baseType="lpstr">
      <vt:lpstr>微软雅黑</vt:lpstr>
      <vt:lpstr>宋体</vt:lpstr>
      <vt:lpstr>#9Slide03 Arima Madurai Black</vt:lpstr>
      <vt:lpstr>#9Slide03 Arima Madurai Bold</vt:lpstr>
      <vt:lpstr>Aachen</vt:lpstr>
      <vt:lpstr>Arial</vt:lpstr>
      <vt:lpstr>Arvo</vt:lpstr>
      <vt:lpstr>Calibri</vt:lpstr>
      <vt:lpstr>Calibri Light</vt:lpstr>
      <vt:lpstr>Cambria Math</vt:lpstr>
      <vt:lpstr>等线</vt:lpstr>
      <vt:lpstr>Tahoma</vt:lpstr>
      <vt:lpstr>Times New Roman</vt:lpstr>
      <vt:lpstr>方正少儿简体</vt:lpstr>
      <vt:lpstr>方正清刻本悦宋简体</vt:lpstr>
      <vt:lpstr>Office Theme</vt:lpstr>
      <vt:lpstr>Office 主题</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pc</cp:lastModifiedBy>
  <cp:revision>338</cp:revision>
  <dcterms:created xsi:type="dcterms:W3CDTF">2021-07-22T17:31:00Z</dcterms:created>
  <dcterms:modified xsi:type="dcterms:W3CDTF">2024-11-08T20:37:19Z</dcterms:modified>
</cp:coreProperties>
</file>