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6" r:id="rId2"/>
    <p:sldId id="263" r:id="rId3"/>
    <p:sldId id="258" r:id="rId4"/>
    <p:sldId id="259" r:id="rId5"/>
    <p:sldId id="296" r:id="rId6"/>
    <p:sldId id="273" r:id="rId7"/>
    <p:sldId id="362" r:id="rId8"/>
    <p:sldId id="261" r:id="rId9"/>
    <p:sldId id="357" r:id="rId10"/>
    <p:sldId id="344" r:id="rId11"/>
    <p:sldId id="358" r:id="rId12"/>
    <p:sldId id="265" r:id="rId13"/>
    <p:sldId id="359" r:id="rId14"/>
    <p:sldId id="360" r:id="rId15"/>
    <p:sldId id="361" r:id="rId16"/>
    <p:sldId id="33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05CA2-6C6B-4B72-B6AB-32DA0429F9C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B92B2-0EF7-45C4-BFBF-F3658754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0B37C-24A9-4A70-837B-7BBCE9283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2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0B37C-24A9-4A70-837B-7BBCE9283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08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8485-46B7-A5C7-A49D-AF762485B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DB788-DE3A-B7E5-84B0-430DE28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2A2D-0042-C095-94A7-D73AC8EB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9F2F-6EAB-B80D-4AC0-3DA8CD9F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6DB6-E9A1-5D5C-87CE-5DA72F4A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7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CAD8-EFD4-1A43-D68B-5BA484DD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298D6-0BEF-E8AF-0799-B040C33CD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83AE5-9AF7-CA3B-3B60-2F524B16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4B79A-0D3C-F07F-7D9B-7DDCDCD6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A4A01-3A96-7F42-195C-5A6DE61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6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0EFFF-A19F-9151-7519-B7BD07E1C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7AAEF-2C9B-972D-09B3-7E8E29603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855B5-5CE9-0256-252E-39157A5C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299D5-D993-7863-168B-65642FFB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A5BD-F7FC-9AB4-53AD-CC50EB9C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555E-BFB1-D6C4-CFD4-BDE602AE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EF855-1496-58B2-5C76-465E2437B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FF7A1-FC2D-F5D9-BF9C-D43F5443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DCE93-4F13-971B-FAB6-0BE02528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C4268-1F25-B91E-5204-1D338250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C7A5-99F7-48C4-092D-79BDD2FE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E2018-7825-A736-CC4B-111734509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FAD8-3A98-2A76-88A0-B499B089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481F2-75F5-2E96-F51D-D547165F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3D74-3C7B-BCF3-5D8B-287FC7B9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3123-BFBD-11D0-2C57-BC4F2AA3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B233E-BC7E-B736-B6DE-0F3DA9972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EEB39-07FE-C9E9-57F4-FC2CF8453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8B340-CBAA-BE17-5070-4554037C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83EB3-6D41-9506-7FB4-CC3C2E24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03767-DFC2-0391-B545-C07B2934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3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810B-B961-9E42-C7AF-A543A29B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17AA6-BCE9-7863-2012-B390DF37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76FF7-2451-ADBF-8E5D-6724B9D37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3AA65-2C08-9220-9E7B-00AFF08AB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CFEB68-4A02-EF87-E4FE-BFA0B8149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60BB2-2F79-4D74-B1C0-72FC5523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BF857-4FCD-CCFA-C142-D517E881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086F9-5496-03C5-3126-367E5456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5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7973-DBAB-839A-2005-F9A6E7AC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D666C-1489-A646-6331-A59A2483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8C0C5-51B6-AA00-77F1-525954B2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FD1A-4E38-1C4D-DF23-C7F7421E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3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42449-C394-F0EC-7DE0-2ED085A7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99003-7379-FDA4-B79F-75520C76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C0DE9-B741-D1FA-ECDE-AD3291E6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17D5-46F6-8588-CC50-66F46523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D9479-CCA6-2099-0A37-66244E646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6562-8996-75FF-EDF9-AF936F375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D6790-7684-7835-765B-31711D2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A57EC-B1ED-E600-674F-040833B4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01FE6-33B7-61C3-F78C-5C619D86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1805-660D-1B32-6634-39C33059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15D67-3B7B-BC42-B807-D6EDB6884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347D4-7BFB-8C36-3C85-6ABAD63B0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B252A-4C33-0F12-50DA-BDA78FB5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167FD-8B70-1E78-D78F-0CE348BC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2FB19-4EDF-3F90-68A5-02143C85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9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3A3CD-6008-E567-E7D8-47DD44E5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F21B7-8599-FA9E-3064-870E6C34B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60DA-A523-350C-7B22-2E27C0F8C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EB3B-859D-4C98-945E-8A3B67BFE95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936AD-525B-01CE-AD24-FD9532D5F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A22A2-F31C-B1E8-8017-E0C0E1B3E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BEE0-8D59-4337-8B95-C705207B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62800" y="4167209"/>
            <a:ext cx="5588390" cy="42401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457199" y="3073400"/>
            <a:ext cx="3911600" cy="4525613"/>
            <a:chOff x="-1122581" y="434117"/>
            <a:chExt cx="9436018" cy="11802602"/>
          </a:xfrm>
        </p:grpSpPr>
        <p:sp>
          <p:nvSpPr>
            <p:cNvPr id="5" name="Freeform 5"/>
            <p:cNvSpPr/>
            <p:nvPr/>
          </p:nvSpPr>
          <p:spPr>
            <a:xfrm>
              <a:off x="-1122581" y="2758407"/>
              <a:ext cx="9436018" cy="947831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55422" y="3512837"/>
              <a:ext cx="7901700" cy="793711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70516" y="434117"/>
              <a:ext cx="7267699" cy="48239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28700" y="4111412"/>
              <a:ext cx="5133457" cy="61755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84755" y="434117"/>
              <a:ext cx="1005142" cy="102434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558" y="4964117"/>
              <a:ext cx="1005142" cy="102434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5988465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1458466"/>
              <a:ext cx="1005142" cy="102434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23600" y="3176059"/>
            <a:ext cx="670095" cy="682899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1625600" y="841194"/>
            <a:ext cx="10261600" cy="3319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5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QUÝ THẦY CÔ VÀ CÁC EM ĐẾN VỚI TIẾT HỌC NGÀY HÔM NAY!</a:t>
            </a:r>
          </a:p>
        </p:txBody>
      </p:sp>
    </p:spTree>
    <p:extLst>
      <p:ext uri="{BB962C8B-B14F-4D97-AF65-F5344CB8AC3E}">
        <p14:creationId xmlns:p14="http://schemas.microsoft.com/office/powerpoint/2010/main" val="33262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52400" y="177801"/>
            <a:ext cx="793665" cy="80883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94453" y="173415"/>
            <a:ext cx="2752352" cy="813217"/>
            <a:chOff x="3200263" y="716083"/>
            <a:chExt cx="4128528" cy="1524783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00263" y="716083"/>
              <a:ext cx="4128528" cy="1524783"/>
            </a:xfrm>
            <a:prstGeom prst="flowChartTerminator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37891" y="987956"/>
              <a:ext cx="3855390" cy="9810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 </a:t>
              </a:r>
              <a:r>
                <a:rPr lang="en-US" sz="2800" b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15601" y="5613400"/>
            <a:ext cx="1228443" cy="1097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420" y="4448728"/>
            <a:ext cx="1732971" cy="15270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710493">
            <a:off x="10855718" y="109873"/>
            <a:ext cx="1505081" cy="1151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101BC-7A07-7808-9D88-6964F109CD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696"/>
          <a:stretch/>
        </p:blipFill>
        <p:spPr>
          <a:xfrm>
            <a:off x="1866543" y="1889758"/>
            <a:ext cx="8649058" cy="30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52400" y="177801"/>
            <a:ext cx="793665" cy="80883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94453" y="173415"/>
            <a:ext cx="2752352" cy="813217"/>
            <a:chOff x="3200263" y="716083"/>
            <a:chExt cx="4128528" cy="1524783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00263" y="716083"/>
              <a:ext cx="4128528" cy="1524783"/>
            </a:xfrm>
            <a:prstGeom prst="flowChartTerminator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37891" y="987956"/>
              <a:ext cx="3855390" cy="9810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 </a:t>
              </a:r>
              <a:r>
                <a:rPr lang="en-US" sz="2800" b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759" y="2314447"/>
            <a:ext cx="2339739" cy="20911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10493">
            <a:off x="10053600" y="5121389"/>
            <a:ext cx="2022667" cy="15479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D8A86C-E8EE-60B2-3449-611D034D36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472"/>
          <a:stretch/>
        </p:blipFill>
        <p:spPr>
          <a:xfrm>
            <a:off x="3493658" y="49484"/>
            <a:ext cx="6302327" cy="27273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1385A7-BFF4-F5F5-5AFA-1E4903EC70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8198"/>
          <a:stretch/>
        </p:blipFill>
        <p:spPr>
          <a:xfrm>
            <a:off x="3493658" y="2476417"/>
            <a:ext cx="4109976" cy="294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ED8D73-D526-75E2-9239-0CC7EB2C3829}"/>
                  </a:ext>
                </a:extLst>
              </p:cNvPr>
              <p:cNvSpPr txBox="1"/>
              <p:nvPr/>
            </p:nvSpPr>
            <p:spPr>
              <a:xfrm>
                <a:off x="641265" y="5295204"/>
                <a:ext cx="1012833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3.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6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ED8D73-D526-75E2-9239-0CC7EB2C3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65" y="5295204"/>
                <a:ext cx="10128334" cy="1200329"/>
              </a:xfrm>
              <a:prstGeom prst="rect">
                <a:avLst/>
              </a:prstGeom>
              <a:blipFill>
                <a:blip r:embed="rId8"/>
                <a:stretch>
                  <a:fillRect l="-1805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F51B8F2C-EBF4-8BEC-5D50-D90F6307C0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9145" y="49484"/>
            <a:ext cx="1732971" cy="15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04113" y="6019801"/>
            <a:ext cx="670095" cy="6828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566412" y="819265"/>
            <a:ext cx="3160774" cy="867765"/>
            <a:chOff x="1852505" y="3331267"/>
            <a:chExt cx="4741161" cy="1301648"/>
          </a:xfrm>
        </p:grpSpPr>
        <p:sp>
          <p:nvSpPr>
            <p:cNvPr id="18" name="Freeform 29"/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852505" y="3331267"/>
              <a:ext cx="4741161" cy="115041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533"/>
                </a:spcAft>
              </a:pPr>
              <a:r>
                <a:rPr lang="nl-NL" sz="3334" b="1" dirty="0">
                  <a:ln w="0"/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</a:t>
              </a:r>
              <a:endParaRPr lang="en-US" sz="3334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54001" y="106067"/>
            <a:ext cx="1199419" cy="134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5359">
            <a:off x="10726819" y="233751"/>
            <a:ext cx="1017838" cy="15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FB1235-60BB-360D-1B2A-4B0C7135A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7792" y="3248194"/>
            <a:ext cx="1860109" cy="35037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654247-F907-FF11-FA98-4378FB35DA7D}"/>
              </a:ext>
            </a:extLst>
          </p:cNvPr>
          <p:cNvGrpSpPr/>
          <p:nvPr/>
        </p:nvGrpSpPr>
        <p:grpSpPr>
          <a:xfrm>
            <a:off x="2184941" y="2134206"/>
            <a:ext cx="9583548" cy="3111959"/>
            <a:chOff x="1048118" y="2961931"/>
            <a:chExt cx="14375323" cy="4667939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49BD5EB5-31C0-261E-54F4-3B5D11F9AD26}"/>
                </a:ext>
              </a:extLst>
            </p:cNvPr>
            <p:cNvSpPr/>
            <p:nvPr/>
          </p:nvSpPr>
          <p:spPr>
            <a:xfrm>
              <a:off x="1048118" y="2961931"/>
              <a:ext cx="14375323" cy="4667939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385574-093F-8717-1CC0-C2F2DCD685E3}"/>
                </a:ext>
              </a:extLst>
            </p:cNvPr>
            <p:cNvSpPr/>
            <p:nvPr/>
          </p:nvSpPr>
          <p:spPr>
            <a:xfrm>
              <a:off x="1555952" y="3566242"/>
              <a:ext cx="13739588" cy="345931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533"/>
                </a:spcAft>
              </a:pPr>
              <a:r>
                <a:rPr lang="nl-NL" sz="3334" b="1" dirty="0">
                  <a:ln w="0"/>
                  <a:solidFill>
                    <a:schemeClr val="tx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Mỗi tổ thành 1 nhóm thực hiện 2 nhiệm vụ để từ đó dự đoán được mật mã ( gồm 5 từ) liên quan đến ngày đặc biệt của tháng 11</a:t>
              </a:r>
              <a:endParaRPr lang="en-US" sz="3334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04113" y="6019801"/>
            <a:ext cx="670095" cy="6828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566412" y="819265"/>
            <a:ext cx="3160774" cy="867765"/>
            <a:chOff x="1852505" y="3331267"/>
            <a:chExt cx="4741161" cy="1301648"/>
          </a:xfrm>
        </p:grpSpPr>
        <p:sp>
          <p:nvSpPr>
            <p:cNvPr id="18" name="Freeform 29"/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852505" y="3331267"/>
              <a:ext cx="4741161" cy="115041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533"/>
                </a:spcAft>
              </a:pPr>
              <a:r>
                <a:rPr lang="nl-NL" sz="3334" b="1" dirty="0">
                  <a:ln w="0"/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 vụ 1</a:t>
              </a:r>
              <a:endParaRPr lang="en-US" sz="3334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54001" y="106067"/>
            <a:ext cx="1199419" cy="134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5359">
            <a:off x="10726819" y="233751"/>
            <a:ext cx="1017838" cy="15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FB1235-60BB-360D-1B2A-4B0C7135A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7792" y="3248194"/>
            <a:ext cx="1860109" cy="35037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654247-F907-FF11-FA98-4378FB35DA7D}"/>
              </a:ext>
            </a:extLst>
          </p:cNvPr>
          <p:cNvGrpSpPr/>
          <p:nvPr/>
        </p:nvGrpSpPr>
        <p:grpSpPr>
          <a:xfrm>
            <a:off x="2184941" y="2134206"/>
            <a:ext cx="9583548" cy="3111959"/>
            <a:chOff x="1048118" y="2961931"/>
            <a:chExt cx="14375323" cy="4667939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49BD5EB5-31C0-261E-54F4-3B5D11F9AD26}"/>
                </a:ext>
              </a:extLst>
            </p:cNvPr>
            <p:cNvSpPr/>
            <p:nvPr/>
          </p:nvSpPr>
          <p:spPr>
            <a:xfrm>
              <a:off x="1048118" y="2961931"/>
              <a:ext cx="14375323" cy="4667939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385574-093F-8717-1CC0-C2F2DCD685E3}"/>
                </a:ext>
              </a:extLst>
            </p:cNvPr>
            <p:cNvSpPr/>
            <p:nvPr/>
          </p:nvSpPr>
          <p:spPr>
            <a:xfrm>
              <a:off x="1555952" y="3566242"/>
              <a:ext cx="13739588" cy="345931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533"/>
                </a:spcAft>
              </a:pPr>
              <a:r>
                <a:rPr lang="nl-NL" sz="3334" b="1" dirty="0">
                  <a:ln w="0"/>
                  <a:solidFill>
                    <a:schemeClr val="tx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Mỗi nhóm hãy ghép các mảnh ghép thành hình bông hoa, sao cho mỗi cạnh sát nhau là kết quả đúng.</a:t>
              </a:r>
              <a:endParaRPr lang="en-US" sz="3334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8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04113" y="6019801"/>
            <a:ext cx="670095" cy="6828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515613" y="823431"/>
            <a:ext cx="3160774" cy="863600"/>
            <a:chOff x="1776306" y="3337515"/>
            <a:chExt cx="4741161" cy="1295400"/>
          </a:xfrm>
        </p:grpSpPr>
        <p:sp>
          <p:nvSpPr>
            <p:cNvPr id="18" name="Freeform 29"/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776306" y="3383332"/>
              <a:ext cx="4741161" cy="115041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533"/>
                </a:spcAft>
              </a:pPr>
              <a:r>
                <a:rPr lang="nl-NL" sz="3334" b="1" dirty="0">
                  <a:ln w="0"/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 vụ 1</a:t>
              </a:r>
              <a:endParaRPr lang="en-US" sz="3334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54001" y="106067"/>
            <a:ext cx="1199419" cy="134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5359">
            <a:off x="10726819" y="233751"/>
            <a:ext cx="1017838" cy="15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FB1235-60BB-360D-1B2A-4B0C7135A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7792" y="3248194"/>
            <a:ext cx="1860109" cy="3503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EA558-8415-0B80-B5D4-EC003E4B6F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/>
          <a:stretch/>
        </p:blipFill>
        <p:spPr bwMode="auto">
          <a:xfrm>
            <a:off x="4903192" y="1888192"/>
            <a:ext cx="5289233" cy="4701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07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04113" y="6019801"/>
            <a:ext cx="670095" cy="682899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54001" y="106067"/>
            <a:ext cx="1199419" cy="134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5359">
            <a:off x="10726819" y="233751"/>
            <a:ext cx="1017838" cy="15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FB1235-60BB-360D-1B2A-4B0C7135A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7792" y="3248194"/>
            <a:ext cx="1860109" cy="35037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E4F0D-A0A5-C9A1-FC0F-FF48BE64A7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11"/>
          <a:stretch/>
        </p:blipFill>
        <p:spPr>
          <a:xfrm>
            <a:off x="2614372" y="351692"/>
            <a:ext cx="7361875" cy="65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12381" y="2798967"/>
            <a:ext cx="335047" cy="3414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65254" y="611546"/>
            <a:ext cx="670095" cy="68289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2022" y="5443025"/>
            <a:ext cx="710804" cy="8265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50381" y="270096"/>
            <a:ext cx="335047" cy="34144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35349" y="1614848"/>
            <a:ext cx="335047" cy="341449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53468" y="3624918"/>
            <a:ext cx="2838532" cy="304403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-156374" y="0"/>
            <a:ext cx="1975489" cy="22072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1BBDB0-BA1A-2235-7853-27BCB48109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253" r="44580"/>
          <a:stretch/>
        </p:blipFill>
        <p:spPr>
          <a:xfrm>
            <a:off x="2336238" y="891223"/>
            <a:ext cx="7519524" cy="14472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B6F1626-E48A-BFB5-F7C3-199734857F41}"/>
              </a:ext>
            </a:extLst>
          </p:cNvPr>
          <p:cNvSpPr/>
          <p:nvPr/>
        </p:nvSpPr>
        <p:spPr>
          <a:xfrm>
            <a:off x="3166232" y="2969691"/>
            <a:ext cx="4500660" cy="1959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2011</a:t>
            </a:r>
          </a:p>
        </p:txBody>
      </p:sp>
      <p:pic>
        <p:nvPicPr>
          <p:cNvPr id="25" name="Nguoi-Thay-Cam-Ly (2) (mp3cut.net)">
            <a:hlinkClick r:id="" action="ppaction://media"/>
            <a:extLst>
              <a:ext uri="{FF2B5EF4-FFF2-40B4-BE49-F238E27FC236}">
                <a16:creationId xmlns:a16="http://schemas.microsoft.com/office/drawing/2014/main" id="{BE63D520-7DB7-9268-F4D7-C877A340C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2720" y="2303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6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7477" y="611187"/>
            <a:ext cx="670095" cy="6828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34800" y="97396"/>
            <a:ext cx="670095" cy="68289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09441" y="1366037"/>
            <a:ext cx="670095" cy="6828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15600" y="234889"/>
            <a:ext cx="457200" cy="465937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320800" y="874885"/>
            <a:ext cx="9290261" cy="67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334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1256" y="2267173"/>
            <a:ext cx="3581711" cy="2736627"/>
            <a:chOff x="942181" y="3749823"/>
            <a:chExt cx="5372566" cy="3465452"/>
          </a:xfrm>
        </p:grpSpPr>
        <p:sp>
          <p:nvSpPr>
            <p:cNvPr id="20" name="Freeform 4"/>
            <p:cNvSpPr/>
            <p:nvPr/>
          </p:nvSpPr>
          <p:spPr>
            <a:xfrm>
              <a:off x="942181" y="3749823"/>
              <a:ext cx="5372566" cy="34654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150466" y="4361453"/>
              <a:ext cx="4796230" cy="1579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05250" y="2233659"/>
            <a:ext cx="3589457" cy="2736628"/>
            <a:chOff x="6852768" y="3825355"/>
            <a:chExt cx="5384186" cy="4104942"/>
          </a:xfrm>
        </p:grpSpPr>
        <p:sp>
          <p:nvSpPr>
            <p:cNvPr id="25" name="Freeform 4"/>
            <p:cNvSpPr/>
            <p:nvPr/>
          </p:nvSpPr>
          <p:spPr>
            <a:xfrm>
              <a:off x="6864388" y="3825355"/>
              <a:ext cx="5372566" cy="410494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6852768" y="4878514"/>
              <a:ext cx="5176560" cy="1871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pt-BR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2.12-2.14 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96991" y="2267173"/>
            <a:ext cx="3581711" cy="2736627"/>
            <a:chOff x="12668443" y="3698727"/>
            <a:chExt cx="5372566" cy="3856157"/>
          </a:xfrm>
        </p:grpSpPr>
        <p:sp>
          <p:nvSpPr>
            <p:cNvPr id="30" name="Freeform 4"/>
            <p:cNvSpPr/>
            <p:nvPr/>
          </p:nvSpPr>
          <p:spPr>
            <a:xfrm>
              <a:off x="12668443" y="3698727"/>
              <a:ext cx="5372566" cy="3856157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9" name="Rectangle 28"/>
            <p:cNvSpPr/>
            <p:nvPr/>
          </p:nvSpPr>
          <p:spPr>
            <a:xfrm>
              <a:off x="13151059" y="4014507"/>
              <a:ext cx="4786059" cy="3493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</a:t>
              </a:r>
              <a:r>
                <a:rPr lang="en-US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667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nghiên</a:t>
              </a:r>
              <a:r>
                <a:rPr lang="en-US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cứu</a:t>
              </a:r>
              <a:r>
                <a:rPr lang="en-US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trước</a:t>
              </a:r>
              <a:r>
                <a:rPr lang="en-US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HĐT </a:t>
              </a:r>
              <a:r>
                <a:rPr lang="en-US" sz="2667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Hiệu</a:t>
              </a:r>
              <a:r>
                <a:rPr lang="en-US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hai</a:t>
              </a:r>
              <a:r>
                <a:rPr lang="en-US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lập</a:t>
              </a:r>
              <a:r>
                <a:rPr lang="en-US" sz="2667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7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phương</a:t>
              </a:r>
              <a:endParaRPr lang="en-US" sz="2667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48089" y="4525433"/>
            <a:ext cx="5588390" cy="4240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257643"/>
            <a:ext cx="2743200" cy="30440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0398" y="3431126"/>
            <a:ext cx="710804" cy="8265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210800" y="66745"/>
            <a:ext cx="1836677" cy="2082800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322687" y="1429492"/>
              <a:ext cx="3130336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8" name="TextBox 9"/>
          <p:cNvSpPr txBox="1"/>
          <p:nvPr/>
        </p:nvSpPr>
        <p:spPr>
          <a:xfrm>
            <a:off x="1638182" y="2006600"/>
            <a:ext cx="8991413" cy="3319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CẢM ƠN THẦY CÔ VÀ CÁC EM ĐÃ CHÚ Ý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78744" y="6375400"/>
            <a:ext cx="362457" cy="36938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109200" y="127000"/>
            <a:ext cx="1951048" cy="1568217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55600" y="482600"/>
            <a:ext cx="4485105" cy="1069694"/>
            <a:chOff x="1485900" y="1827798"/>
            <a:chExt cx="6727658" cy="1604541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27798"/>
              <a:ext cx="6727658" cy="1604541"/>
              <a:chOff x="1028700" y="1670038"/>
              <a:chExt cx="16011076" cy="61904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156757"/>
                <a:ext cx="15237295" cy="5304890"/>
                <a:chOff x="0" y="-38100"/>
                <a:chExt cx="3848257" cy="13397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159737"/>
                  <a:ext cx="3848257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94724"/>
              <a:ext cx="5618685" cy="10986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253"/>
                </a:lnSpc>
              </a:pPr>
              <a:r>
                <a:rPr lang="en-US" sz="4334" b="1" spc="227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2585" y="1786947"/>
                <a:ext cx="11164403" cy="1951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một cuộc thảo luận, Tròn đã phát biểu rằng bạn ấy có thể viết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nl-NL" sz="2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dưới dạng tích. Vuông khó xử vì không hiểu Tròn làm bằng cách nào. </a:t>
                </a:r>
                <a:endParaRPr lang="en-US" sz="28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5" y="1786947"/>
                <a:ext cx="11164403" cy="1951496"/>
              </a:xfrm>
              <a:prstGeom prst="rect">
                <a:avLst/>
              </a:prstGeom>
              <a:blipFill>
                <a:blip r:embed="rId5"/>
                <a:stretch>
                  <a:fillRect l="-1092" r="-109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81507"/>
            <a:ext cx="2184400" cy="25553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11921"/>
            <a:ext cx="2032000" cy="2268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55601" y="659209"/>
            <a:ext cx="11429999" cy="5157391"/>
            <a:chOff x="2497534" y="2422272"/>
            <a:chExt cx="13292933" cy="5442455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422272"/>
              <a:ext cx="13292933" cy="5442455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96159" y="2820898"/>
              <a:ext cx="12479412" cy="4588258"/>
              <a:chOff x="0" y="0"/>
              <a:chExt cx="3848257" cy="1414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1665023" y="5251661"/>
            <a:ext cx="8862307" cy="8697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940479"/>
            <a:ext cx="2946400" cy="33612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5600" y="3040692"/>
            <a:ext cx="710804" cy="82651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718800" y="17129"/>
            <a:ext cx="1473200" cy="1532271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22687" y="1429492"/>
              <a:ext cx="2936613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9" name="TextBox 5"/>
          <p:cNvSpPr txBox="1"/>
          <p:nvPr/>
        </p:nvSpPr>
        <p:spPr>
          <a:xfrm>
            <a:off x="558800" y="1109094"/>
            <a:ext cx="10871200" cy="1819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67"/>
              </a:lnSpc>
            </a:pPr>
            <a:r>
              <a:rPr lang="vi-VN" sz="4667" b="1" spc="261">
                <a:solidFill>
                  <a:srgbClr val="FF0000"/>
                </a:solidFill>
              </a:rPr>
              <a:t>CHƯƠNG II. HẰNG ĐẲNG THỨC ĐÁNG NHỚ VÀ ỨNG DỤNG</a:t>
            </a:r>
            <a:endParaRPr lang="vi-VN" sz="4667" b="1" spc="26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2978335"/>
            <a:ext cx="9520761" cy="213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</a:pPr>
            <a:r>
              <a:rPr lang="en-US" sz="4667" b="1" kern="0" cap="all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667" b="1" kern="0" cap="all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r>
              <a:rPr lang="vi-VN" sz="4667" b="1" kern="0" cap="all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8. TỔNG VÀ HIỆU HAI LẬP PHƯƠNG</a:t>
            </a:r>
            <a:r>
              <a:rPr lang="en-US" sz="4667" b="1" kern="0" cap="all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667" b="1" kern="0" cap="all" dirty="0" err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667" b="1" kern="0" cap="all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vi-VN" sz="4667" b="1" kern="0" cap="all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667" b="1" kern="0" dirty="0">
              <a:solidFill>
                <a:srgbClr val="00B05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708" y="3576329"/>
            <a:ext cx="4385483" cy="33274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1253" y="1646353"/>
            <a:ext cx="397947" cy="4055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40955" y="127000"/>
            <a:ext cx="500032" cy="509587"/>
          </a:xfrm>
          <a:prstGeom prst="rect">
            <a:avLst/>
          </a:prstGeom>
        </p:spPr>
      </p:pic>
      <p:grpSp>
        <p:nvGrpSpPr>
          <p:cNvPr id="26" name="Group 8"/>
          <p:cNvGrpSpPr/>
          <p:nvPr/>
        </p:nvGrpSpPr>
        <p:grpSpPr>
          <a:xfrm>
            <a:off x="3606800" y="2463800"/>
            <a:ext cx="817872" cy="817872"/>
            <a:chOff x="0" y="0"/>
            <a:chExt cx="1635744" cy="1635744"/>
          </a:xfrm>
        </p:grpSpPr>
        <p:grpSp>
          <p:nvGrpSpPr>
            <p:cNvPr id="27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0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28" name="TextBox 12"/>
            <p:cNvSpPr txBox="1"/>
            <p:nvPr/>
          </p:nvSpPr>
          <p:spPr>
            <a:xfrm>
              <a:off x="383798" y="153700"/>
              <a:ext cx="868152" cy="1137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6"/>
                </a:lnSpc>
              </a:pPr>
              <a:r>
                <a:rPr lang="en-US" sz="3334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545194" y="2486129"/>
            <a:ext cx="4057521" cy="701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>
                <a:ea typeface="Times New Roman" panose="02020603050405020304" pitchFamily="18" charset="0"/>
              </a:rPr>
              <a:t>Tổng hai lập phương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3606800" y="4123372"/>
            <a:ext cx="817872" cy="817872"/>
            <a:chOff x="0" y="0"/>
            <a:chExt cx="1635744" cy="1635744"/>
          </a:xfrm>
        </p:grpSpPr>
        <p:grpSp>
          <p:nvGrpSpPr>
            <p:cNvPr id="33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6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34" name="TextBox 12"/>
            <p:cNvSpPr txBox="1"/>
            <p:nvPr/>
          </p:nvSpPr>
          <p:spPr>
            <a:xfrm>
              <a:off x="383798" y="153700"/>
              <a:ext cx="868152" cy="1137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6"/>
                </a:lnSpc>
              </a:pPr>
              <a:r>
                <a:rPr lang="en-US" sz="3334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676124" y="4123372"/>
            <a:ext cx="3948517" cy="701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>
                <a:ea typeface="Times New Roman" panose="02020603050405020304" pitchFamily="18" charset="0"/>
              </a:rPr>
              <a:t>Hiệu hai lập phương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946401" y="620894"/>
            <a:ext cx="6471167" cy="1069694"/>
            <a:chOff x="1485900" y="1827798"/>
            <a:chExt cx="9706751" cy="1604541"/>
          </a:xfrm>
        </p:grpSpPr>
        <p:grpSp>
          <p:nvGrpSpPr>
            <p:cNvPr id="51" name="Group 50"/>
            <p:cNvGrpSpPr/>
            <p:nvPr/>
          </p:nvGrpSpPr>
          <p:grpSpPr>
            <a:xfrm>
              <a:off x="1485900" y="1827798"/>
              <a:ext cx="9706751" cy="1604541"/>
              <a:chOff x="1028700" y="1670038"/>
              <a:chExt cx="23100985" cy="6190486"/>
            </a:xfrm>
          </p:grpSpPr>
          <p:grpSp>
            <p:nvGrpSpPr>
              <p:cNvPr id="5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57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8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</p:grpSp>
          <p:grpSp>
            <p:nvGrpSpPr>
              <p:cNvPr id="54" name="Group 6"/>
              <p:cNvGrpSpPr/>
              <p:nvPr/>
            </p:nvGrpSpPr>
            <p:grpSpPr>
              <a:xfrm>
                <a:off x="1515415" y="2156757"/>
                <a:ext cx="22614270" cy="5304890"/>
                <a:chOff x="-1" y="-38100"/>
                <a:chExt cx="5711350" cy="1339777"/>
              </a:xfrm>
            </p:grpSpPr>
            <p:sp>
              <p:nvSpPr>
                <p:cNvPr id="55" name="Freeform 7"/>
                <p:cNvSpPr/>
                <p:nvPr/>
              </p:nvSpPr>
              <p:spPr>
                <a:xfrm>
                  <a:off x="-1" y="159737"/>
                  <a:ext cx="5711350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56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  <a:spcBef>
                      <a:spcPct val="0"/>
                    </a:spcBef>
                  </a:pPr>
                  <a:endParaRPr sz="1200"/>
                </a:p>
              </p:txBody>
            </p:sp>
          </p:grpSp>
        </p:grpSp>
        <p:sp>
          <p:nvSpPr>
            <p:cNvPr id="52" name="TextBox 2"/>
            <p:cNvSpPr txBox="1"/>
            <p:nvPr/>
          </p:nvSpPr>
          <p:spPr>
            <a:xfrm>
              <a:off x="1949117" y="2161250"/>
              <a:ext cx="9135252" cy="10986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253"/>
                </a:lnSpc>
              </a:pPr>
              <a:r>
                <a:rPr lang="en-US" sz="4334" b="1" spc="227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4334" b="1" spc="22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750" y="2540650"/>
            <a:ext cx="2397243" cy="4239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12381" y="2798967"/>
            <a:ext cx="335047" cy="3414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65254" y="611546"/>
            <a:ext cx="670095" cy="68289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4731" y="5105400"/>
            <a:ext cx="710804" cy="8265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50381" y="270096"/>
            <a:ext cx="335047" cy="34144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5349" y="1614848"/>
            <a:ext cx="335047" cy="34144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286000" y="1652902"/>
            <a:ext cx="7670800" cy="25908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34740" y="1806028"/>
            <a:ext cx="7177601" cy="2242989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41719" y="2439298"/>
            <a:ext cx="690637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667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TỔNG HAI LẬP PHƯƠNG</a:t>
            </a:r>
            <a:endParaRPr lang="vi-VN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827791" y="819459"/>
            <a:ext cx="1975489" cy="2207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E22CF-62D6-2AEF-6E50-E6C1E3250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750" y="2540650"/>
            <a:ext cx="2397243" cy="42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400" y="5267159"/>
            <a:ext cx="670095" cy="68289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55600" y="297190"/>
            <a:ext cx="3098177" cy="642610"/>
            <a:chOff x="2012116" y="2110922"/>
            <a:chExt cx="4647266" cy="96391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2"/>
              <a:ext cx="1032846" cy="96391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77982" y="2261134"/>
              <a:ext cx="3581400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718801" y="76200"/>
            <a:ext cx="1422399" cy="1270641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65896" y="0"/>
                <a:ext cx="10625295" cy="2697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tập: Sử dụng các tính chất của phép toán để hoàn thiện chỗ trống sau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=(a+b)</a:t>
                </a:r>
                <a:r>
                  <a:rPr lang="nl-NL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3a</a:t>
                </a:r>
                <a:r>
                  <a:rPr lang="nl-NL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- 3ab</a:t>
                </a:r>
                <a:r>
                  <a:rPr lang="nl-NL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(a+b)</a:t>
                </a:r>
                <a:r>
                  <a:rPr lang="nl-NL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3ab(a+b)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(a+b)[ ...........]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(a+b)(........)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đó, nếu mối quan hệ giữa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96" y="0"/>
                <a:ext cx="10625295" cy="2697149"/>
              </a:xfrm>
              <a:prstGeom prst="rect">
                <a:avLst/>
              </a:prstGeom>
              <a:blipFill>
                <a:blip r:embed="rId6"/>
                <a:stretch>
                  <a:fillRect l="-1147" t="-2262" b="-5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5735250" y="2918900"/>
            <a:ext cx="1565882" cy="56263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33" b="1" dirty="0">
                <a:solidFill>
                  <a:schemeClr val="tx1"/>
                </a:solidFill>
              </a:rPr>
              <a:t>Giải</a:t>
            </a:r>
            <a:endParaRPr lang="en-US" sz="2533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176" y="3741618"/>
                <a:ext cx="9822217" cy="1432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ó 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=(a+b)</a:t>
                </a:r>
                <a:r>
                  <a:rPr lang="nl-NL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nl-N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3a</a:t>
                </a:r>
                <a:r>
                  <a:rPr lang="nl-NL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- 3ab</a:t>
                </a:r>
                <a:r>
                  <a:rPr lang="nl-NL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(a+b)</a:t>
                </a:r>
                <a:r>
                  <a:rPr lang="nl-NL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nl-N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3ab(a+b)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(a+b)[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nl-N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(a+b)(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2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2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667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76" y="3741618"/>
                <a:ext cx="9822217" cy="1432059"/>
              </a:xfrm>
              <a:prstGeom prst="rect">
                <a:avLst/>
              </a:prstGeom>
              <a:blipFill>
                <a:blip r:embed="rId7"/>
                <a:stretch>
                  <a:fillRect l="-1179" t="-3830" b="-1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59977" y="5993144"/>
                <a:ext cx="7769161" cy="66941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u="sng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2800" b="1" u="sng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u="sng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2800" b="1" u="sng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28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77" y="5993144"/>
                <a:ext cx="7769161" cy="669414"/>
              </a:xfrm>
              <a:prstGeom prst="rect">
                <a:avLst/>
              </a:prstGeom>
              <a:blipFill>
                <a:blip r:embed="rId8"/>
                <a:stretch>
                  <a:fillRect b="-2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781783" y="4626084"/>
            <a:ext cx="1048068" cy="18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12381" y="2798967"/>
            <a:ext cx="335047" cy="3414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65254" y="611546"/>
            <a:ext cx="670095" cy="68289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4731" y="5105400"/>
            <a:ext cx="710804" cy="8265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50381" y="270096"/>
            <a:ext cx="335047" cy="34144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5349" y="1614848"/>
            <a:ext cx="335047" cy="34144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333488" y="34092"/>
            <a:ext cx="7670800" cy="25908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80594" y="178590"/>
            <a:ext cx="7177601" cy="2242989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6507" y="931309"/>
            <a:ext cx="676371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667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TỔNG HAI LẬP PHƯƠNG</a:t>
            </a:r>
            <a:endParaRPr lang="vi-VN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92196" y="490460"/>
            <a:ext cx="1975489" cy="2207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E22CF-62D6-2AEF-6E50-E6C1E3250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750" y="2540650"/>
            <a:ext cx="2397243" cy="4239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C742A4-161F-5204-8804-EFB0E89BE570}"/>
                  </a:ext>
                </a:extLst>
              </p:cNvPr>
              <p:cNvSpPr/>
              <p:nvPr/>
            </p:nvSpPr>
            <p:spPr>
              <a:xfrm>
                <a:off x="1815535" y="2411996"/>
                <a:ext cx="7769161" cy="137986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A, B </a:t>
                </a:r>
                <a:r>
                  <a:rPr lang="en-US" sz="2800" b="1" i="1" dirty="0" err="1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800" b="1" i="1" dirty="0" err="1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i="1" dirty="0" err="1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fontAlgn="base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C742A4-161F-5204-8804-EFB0E89BE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35" y="2411996"/>
                <a:ext cx="7769161" cy="13798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EB347B2-8904-F8F0-0863-5D0F9CB133CD}"/>
              </a:ext>
            </a:extLst>
          </p:cNvPr>
          <p:cNvSpPr/>
          <p:nvPr/>
        </p:nvSpPr>
        <p:spPr>
          <a:xfrm>
            <a:off x="1815535" y="4660163"/>
            <a:ext cx="7769161" cy="13051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533"/>
              </a:spcAft>
            </a:pPr>
            <a:r>
              <a:rPr lang="en-US" sz="28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451" y="6393229"/>
            <a:ext cx="359975" cy="3668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820400" y="127001"/>
            <a:ext cx="1168400" cy="965200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-5467" y="158010"/>
            <a:ext cx="4064000" cy="6096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36051" y="987956"/>
              <a:ext cx="1955343" cy="9426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667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2667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2667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9650093" y="1798481"/>
            <a:ext cx="1302952" cy="56263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33" b="1" dirty="0">
                <a:solidFill>
                  <a:schemeClr val="tx1"/>
                </a:solidFill>
              </a:rPr>
              <a:t>Giải</a:t>
            </a:r>
            <a:endParaRPr lang="en-US" sz="2533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97201" y="5054600"/>
            <a:ext cx="1870839" cy="167206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334000" y="1092201"/>
            <a:ext cx="0" cy="5484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7BC17B7-06A9-2E67-3873-BF04D88A7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062306"/>
                  </p:ext>
                </p:extLst>
              </p:nvPr>
            </p:nvGraphicFramePr>
            <p:xfrm>
              <a:off x="496338" y="2892044"/>
              <a:ext cx="4442946" cy="2133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42946">
                      <a:extLst>
                        <a:ext uri="{9D8B030D-6E8A-4147-A177-3AD203B41FA5}">
                          <a16:colId xmlns:a16="http://schemas.microsoft.com/office/drawing/2014/main" val="2841443957"/>
                        </a:ext>
                      </a:extLst>
                    </a:gridCol>
                  </a:tblGrid>
                  <a:tr h="1016563">
                    <a:tc>
                      <a:txBody>
                        <a:bodyPr/>
                        <a:lstStyle/>
                        <a:p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Viết</a:t>
                          </a: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đa</a:t>
                          </a: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dưới</a:t>
                          </a: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dạng</a:t>
                          </a: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</a:p>
                        <a:p>
                          <a:pPr marL="514350" indent="-514350">
                            <a:buAutoNum type="alphaLcParenR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kern="1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kern="100">
                                  <a:effectLst/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oMath>
                          </a14:m>
                          <a:endParaRPr lang="en-US" sz="2800" kern="100" dirty="0">
                            <a:effectLst/>
                            <a:latin typeface="Times New Roman" panose="02020603050405020304" pitchFamily="18" charset="0"/>
                          </a:endParaRPr>
                        </a:p>
                        <a:p>
                          <a:pPr marL="514350" indent="-514350">
                            <a:buAutoNum type="alphaLcParenR"/>
                          </a:pP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kern="100">
                                  <a:effectLst/>
                                  <a:latin typeface="Cambria Math" panose="02040503050406030204" pitchFamily="18" charset="0"/>
                                </a:rPr>
                                <m:t>+64</m:t>
                              </m:r>
                            </m:oMath>
                          </a14:m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</a:p>
                        <a:p>
                          <a:pPr marL="514350" indent="-514350">
                            <a:buAutoNum type="alphaLcParenR"/>
                          </a:pPr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kern="100"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8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kern="100">
                                  <a:effectLst/>
                                  <a:latin typeface="Cambria Math" panose="02040503050406030204" pitchFamily="18" charset="0"/>
                                </a:rPr>
                                <m:t>+125</m:t>
                              </m:r>
                              <m:sSup>
                                <m:sSupPr>
                                  <m:ctrlPr>
                                    <a:rPr lang="en-US" sz="28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endParaRPr lang="en-US" sz="28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34269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7BC17B7-06A9-2E67-3873-BF04D88A7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062306"/>
                  </p:ext>
                </p:extLst>
              </p:nvPr>
            </p:nvGraphicFramePr>
            <p:xfrm>
              <a:off x="496338" y="2892044"/>
              <a:ext cx="4442946" cy="21625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42946">
                      <a:extLst>
                        <a:ext uri="{9D8B030D-6E8A-4147-A177-3AD203B41FA5}">
                          <a16:colId xmlns:a16="http://schemas.microsoft.com/office/drawing/2014/main" val="2841443957"/>
                        </a:ext>
                      </a:extLst>
                    </a:gridCol>
                  </a:tblGrid>
                  <a:tr h="2162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137" t="-5056" r="-548" b="-87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426959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D034C43-1320-B3EB-D442-1265B041DF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1842"/>
          <a:stretch/>
        </p:blipFill>
        <p:spPr>
          <a:xfrm>
            <a:off x="5728718" y="3067396"/>
            <a:ext cx="6116278" cy="2390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451" y="6393229"/>
            <a:ext cx="359975" cy="3668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820400" y="127001"/>
            <a:ext cx="1168400" cy="965200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-5467" y="158010"/>
            <a:ext cx="4064000" cy="6096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36051" y="987956"/>
              <a:ext cx="1955343" cy="9426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667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2667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67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2667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2034333" y="3299102"/>
            <a:ext cx="1302952" cy="56263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33" b="1" dirty="0">
                <a:solidFill>
                  <a:schemeClr val="tx1"/>
                </a:solidFill>
              </a:rPr>
              <a:t>Giải</a:t>
            </a:r>
            <a:endParaRPr lang="en-US" sz="2533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2817" y="4968379"/>
            <a:ext cx="1870839" cy="16720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7BC17B7-06A9-2E67-3873-BF04D88A7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6727365"/>
                  </p:ext>
                </p:extLst>
              </p:nvPr>
            </p:nvGraphicFramePr>
            <p:xfrm>
              <a:off x="1106309" y="964387"/>
              <a:ext cx="7544805" cy="1706880"/>
            </p:xfrm>
            <a:graphic>
              <a:graphicData uri="http://schemas.openxmlformats.org/drawingml/2006/table">
                <a:tbl>
                  <a:tblPr firstRow="1" firstCol="1" bandRow="1">
                    <a:tableStyleId>{17292A2E-F333-43FB-9621-5CBBE7FDCDCB}</a:tableStyleId>
                  </a:tblPr>
                  <a:tblGrid>
                    <a:gridCol w="7544805">
                      <a:extLst>
                        <a:ext uri="{9D8B030D-6E8A-4147-A177-3AD203B41FA5}">
                          <a16:colId xmlns:a16="http://schemas.microsoft.com/office/drawing/2014/main" val="2841443957"/>
                        </a:ext>
                      </a:extLst>
                    </a:gridCol>
                  </a:tblGrid>
                  <a:tr h="1672061">
                    <a:tc>
                      <a:txBody>
                        <a:bodyPr/>
                        <a:lstStyle/>
                        <a:p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Rút </a:t>
                          </a:r>
                          <a:r>
                            <a:rPr lang="en-US" sz="2800" b="1" kern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gọn</a:t>
                          </a: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b="1" kern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các</a:t>
                          </a: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b="1" kern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biểu</a:t>
                          </a: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b="1" kern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thức</a:t>
                          </a: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b="1" kern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sau</a:t>
                          </a: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</a:p>
                        <a:p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d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sz="28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sSup>
                                <m:sSupPr>
                                  <m:ctrlPr>
                                    <a:rPr 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sz="28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c,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m:rPr>
                                  <m:sty m:val="p"/>
                                </m:rP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lang="en-US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+16</m:t>
                                  </m:r>
                                  <m:sSup>
                                    <m:sSupPr>
                                      <m:ctrlPr>
                                        <a:rPr lang="en-US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sSup>
                                <m:sSupPr>
                                  <m:ctrlPr>
                                    <a:rPr 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−65</m:t>
                              </m:r>
                              <m:sSup>
                                <m:sSupPr>
                                  <m:ctrlPr>
                                    <a:rPr 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sz="2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42695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7BC17B7-06A9-2E67-3873-BF04D88A7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6727365"/>
                  </p:ext>
                </p:extLst>
              </p:nvPr>
            </p:nvGraphicFramePr>
            <p:xfrm>
              <a:off x="1106309" y="964387"/>
              <a:ext cx="7544805" cy="1706880"/>
            </p:xfrm>
            <a:graphic>
              <a:graphicData uri="http://schemas.openxmlformats.org/drawingml/2006/table">
                <a:tbl>
                  <a:tblPr firstRow="1" firstCol="1" bandRow="1">
                    <a:tableStyleId>{17292A2E-F333-43FB-9621-5CBBE7FDCDCB}</a:tableStyleId>
                  </a:tblPr>
                  <a:tblGrid>
                    <a:gridCol w="7544805">
                      <a:extLst>
                        <a:ext uri="{9D8B030D-6E8A-4147-A177-3AD203B41FA5}">
                          <a16:colId xmlns:a16="http://schemas.microsoft.com/office/drawing/2014/main" val="2841443957"/>
                        </a:ext>
                      </a:extLst>
                    </a:gridCol>
                  </a:tblGrid>
                  <a:tr h="1706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81" t="-6050" r="-81" b="-12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42695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859072-C5CF-4BED-2B36-3BF07F0B3115}"/>
                  </a:ext>
                </a:extLst>
              </p:cNvPr>
              <p:cNvSpPr txBox="1"/>
              <p:nvPr/>
            </p:nvSpPr>
            <p:spPr>
              <a:xfrm>
                <a:off x="3438151" y="3817583"/>
                <a:ext cx="8550649" cy="23015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  <m:r>
                      <a:rPr lang="en-US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26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𝟐𝟕</m:t>
                      </m:r>
                      <m:r>
                        <a:rPr lang="en-US" sz="26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𝟐𝟕</m:t>
                      </m:r>
                    </m:oMath>
                  </m:oMathPara>
                </a14:m>
                <a:endParaRPr lang="en-US" sz="2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6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6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en-US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8x</a:t>
                </a:r>
                <a:r>
                  <a:rPr lang="en-US" sz="2600" b="1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fr-FR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r>
                      <a:rPr lang="fr-FR" sz="26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𝟑𝐲</m:t>
                    </m:r>
                    <m:r>
                      <a:rPr lang="fr-FR" sz="26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𝟒𝐱</m:t>
                    </m:r>
                    <m:r>
                      <a:rPr lang="fr-FR" sz="26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fr-FR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sSup>
                      <m:sSupPr>
                        <m:ctrlP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𝟔𝟓</m:t>
                    </m:r>
                    <m:sSup>
                      <m:sSupPr>
                        <m:ctrlP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y</a:t>
                </a:r>
                <a:r>
                  <a:rPr lang="fr-FR" sz="2600" b="1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fr-FR" sz="2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-x</a:t>
                </a:r>
                <a:r>
                  <a:rPr lang="fr-FR" sz="2600" b="1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859072-C5CF-4BED-2B36-3BF07F0B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151" y="3817583"/>
                <a:ext cx="8550649" cy="2301592"/>
              </a:xfrm>
              <a:prstGeom prst="rect">
                <a:avLst/>
              </a:prstGeom>
              <a:blipFill>
                <a:blip r:embed="rId7"/>
                <a:stretch>
                  <a:fillRect l="-1283" t="-52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9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593</Words>
  <Application>Microsoft Office PowerPoint</Application>
  <PresentationFormat>Widescreen</PresentationFormat>
  <Paragraphs>62</Paragraphs>
  <Slides>18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MayTinhThanhOai.VN</dc:creator>
  <cp:lastModifiedBy>MayTinhThanhOai.VN</cp:lastModifiedBy>
  <cp:revision>18</cp:revision>
  <dcterms:created xsi:type="dcterms:W3CDTF">2023-11-07T16:26:41Z</dcterms:created>
  <dcterms:modified xsi:type="dcterms:W3CDTF">2023-11-07T23:45:21Z</dcterms:modified>
</cp:coreProperties>
</file>