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9" r:id="rId4"/>
  </p:sldMasterIdLst>
  <p:notesMasterIdLst>
    <p:notesMasterId r:id="rId30"/>
  </p:notesMasterIdLst>
  <p:sldIdLst>
    <p:sldId id="264" r:id="rId5"/>
    <p:sldId id="265" r:id="rId6"/>
    <p:sldId id="256" r:id="rId7"/>
    <p:sldId id="257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85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F1180-41F7-4970-ADE1-4CFBDA3CE3FB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74E74-3129-4FD4-B0A2-60427F8E8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4E74-3129-4FD4-B0A2-60427F8E80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4E74-3129-4FD4-B0A2-60427F8E80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4E74-3129-4FD4-B0A2-60427F8E80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74E74-3129-4FD4-B0A2-60427F8E803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31DA6-B282-4C27-A13C-252E3CF2195C}" type="slidenum">
              <a:rPr lang="vi-VN" smtClean="0"/>
              <a:t>21</a:t>
            </a:fld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31DA6-B282-4C27-A13C-252E3CF2195C}" type="slidenum">
              <a:rPr lang="vi-VN" smtClean="0"/>
              <a:t>22</a:t>
            </a:fld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31DA6-B282-4C27-A13C-252E3CF2195C}" type="slidenum">
              <a:rPr lang="vi-VN">
                <a:solidFill>
                  <a:prstClr val="black"/>
                </a:solidFill>
              </a:rPr>
              <a:pPr/>
              <a:t>23</a:t>
            </a:fld>
            <a:endParaRPr 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31DA6-B282-4C27-A13C-252E3CF2195C}" type="slidenum">
              <a:rPr lang="vi-VN">
                <a:solidFill>
                  <a:prstClr val="black"/>
                </a:solidFill>
              </a:rPr>
              <a:pPr/>
              <a:t>24</a:t>
            </a:fld>
            <a:endParaRPr 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8D42-DF3C-4207-9DBE-F517911B26AA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A637-3E71-46EF-88D3-0DE05EB5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8D42-DF3C-4207-9DBE-F517911B26AA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A637-3E71-46EF-88D3-0DE05EB5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1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8D42-DF3C-4207-9DBE-F517911B26AA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A637-3E71-46EF-88D3-0DE05EB5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title"/>
          </p:nvPr>
        </p:nvSpPr>
        <p:spPr>
          <a:xfrm>
            <a:off x="1388100" y="1770600"/>
            <a:ext cx="6367800" cy="3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pic>
        <p:nvPicPr>
          <p:cNvPr id="106" name="Google Shape;10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499934">
            <a:off x="-447259" y="3678427"/>
            <a:ext cx="862296" cy="57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6071" y="4005604"/>
            <a:ext cx="1227725" cy="153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99">
            <a:off x="-392035" y="5620568"/>
            <a:ext cx="2083597" cy="211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200036">
            <a:off x="509500" y="3128118"/>
            <a:ext cx="493877" cy="35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99982">
            <a:off x="1184082" y="6121683"/>
            <a:ext cx="729388" cy="86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617032">
            <a:off x="591928" y="6032549"/>
            <a:ext cx="716066" cy="22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00011">
            <a:off x="-751393" y="4845647"/>
            <a:ext cx="1706884" cy="227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000079">
            <a:off x="473946" y="4842061"/>
            <a:ext cx="482332" cy="575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99999">
            <a:off x="8194495" y="-354416"/>
            <a:ext cx="906612" cy="108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899992">
            <a:off x="7676538" y="476203"/>
            <a:ext cx="1249926" cy="139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18201" y="55437"/>
            <a:ext cx="1012152" cy="2004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299865" flipH="1">
            <a:off x="7961201" y="2775796"/>
            <a:ext cx="680600" cy="482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44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73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DF45B-E6F7-D98E-00DE-952045AFC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5B135A-2938-E853-D9AA-408CF4E8A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A0FD6-0621-CFBE-DBB7-2A1D70DA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0DA8-0175-4E7F-AA8A-6D7FFDFAE6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16CB76-BEA2-C513-6549-FEC9A3D6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9AF9F0-2C73-5716-9C3D-7B754C2D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258A-D811-4BAA-ABF0-CC2B35001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8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B46B6-F184-2250-91FB-1647FD16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5642C0-86DE-36B2-E942-ADD87E558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90090F-956B-4DE4-A890-75FD5B68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0DA8-0175-4E7F-AA8A-6D7FFDFAE6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13E840-18B6-52FD-046A-6156230A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C22309-D0BE-F536-7183-9D40ABF4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258A-D811-4BAA-ABF0-CC2B35001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7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265CB-8469-F8E0-0CF7-FD2350FF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5E8E93-A340-0B4C-2183-79A49581E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564F5C-3647-BB5C-C579-2EF6D6F7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0DA8-0175-4E7F-AA8A-6D7FFDFAE6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5F2AC1-9C04-976C-21B4-7611EF2C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24B1FC-E840-41FA-8823-94B61F86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258A-D811-4BAA-ABF0-CC2B35001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15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B7C0C6-8D93-B6D4-992F-219AA170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A988DB-68F2-F88E-238B-B8BBB6D81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293C426-0C06-3E32-0634-8CCC11EBA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1D3118-0488-5B57-9EBD-52898D4F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0DA8-0175-4E7F-AA8A-6D7FFDFAE6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ED0747-A1E2-3CF6-3A76-1ED49606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0A16AE-A121-CFC1-95DA-53CA4144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258A-D811-4BAA-ABF0-CC2B35001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36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56AD3-6905-B30A-280D-78EEE790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6AE622-1399-082A-B72D-E9FC57FF5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7C887D-EE51-885B-17A0-0C263F46D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1C61D1-186A-FA08-97C0-050F74A84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9B10FC8-AF68-D625-3C2B-1E487D669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387104-6A3D-529F-DDA9-545E53541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0DA8-0175-4E7F-AA8A-6D7FFDFAE6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38AFA8-4F91-85C5-143C-AC72C94D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526116F-1279-217E-F169-614DEB1D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258A-D811-4BAA-ABF0-CC2B35001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44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69004-DBC7-6C12-B7F7-F051E251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28F3F4-E130-3C90-CE5C-92F913A2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0DA8-0175-4E7F-AA8A-6D7FFDFAE6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9C09C0-6449-0EA3-EAB2-9DC59913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D3A7D6-D0DE-6CD1-01F0-0B9A9004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258A-D811-4BAA-ABF0-CC2B35001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6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8D42-DF3C-4207-9DBE-F517911B26AA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A637-3E71-46EF-88D3-0DE05EB5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9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E40D761-A722-DDC8-53DB-EC545167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0DA8-0175-4E7F-AA8A-6D7FFDFAE6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3E7866-4123-AB5F-C0FB-2FAE4418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922D99-24D8-E48C-E73F-65955FC7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258A-D811-4BAA-ABF0-CC2B35001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56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681A3A-38DE-B7D2-9508-637A6901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0F48DB-7A88-BF4B-904D-A531D3F9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DA5A19-31D3-9BD9-2EF8-D8E2B7F17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232CA7-F735-2D2B-E092-BEA23D99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0DA8-0175-4E7F-AA8A-6D7FFDFAE6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19E457-D738-1BBF-C292-BEB09B17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1F182B-320D-D6D9-1BE9-6D91D776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258A-D811-4BAA-ABF0-CC2B35001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88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F7825-06ED-E075-9EBF-69CB77E2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8C4531-37A7-83DC-668E-D667D3824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3E66E8-07F2-52A5-37BB-91958E4DF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63EBC1-A26D-DB42-E228-6B3CBBD4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0DA8-0175-4E7F-AA8A-6D7FFDFAE6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B39211-E7FF-CFFE-B546-B7EAF343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519E94-C1E7-37DC-C48F-D74CC47B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258A-D811-4BAA-ABF0-CC2B35001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3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4D494-C92A-30E3-FA5D-F0CA9C0D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13D22E-8854-0D84-726C-26E131A04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79CE9F-99C2-6B28-6880-744DB1E7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0DA8-0175-4E7F-AA8A-6D7FFDFAE6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61520E-771C-A60E-D8D7-A584E9C3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0D7B62-E4A5-27CE-A38B-ED009DAD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258A-D811-4BAA-ABF0-CC2B35001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78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C4F55B6-179F-8A12-8306-E2CA0D34D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4DA4D5-DA53-AA47-7B9C-039087250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6AF3E6-935B-192A-56D8-9BD90BB1D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0DA8-0175-4E7F-AA8A-6D7FFDFAE6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E90616-7BB8-ACD2-2984-03128FFF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A75ED2-E79E-5F61-7559-98A6F195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5258A-D811-4BAA-ABF0-CC2B35001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89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26"/>
          <p:cNvGrpSpPr/>
          <p:nvPr/>
        </p:nvGrpSpPr>
        <p:grpSpPr>
          <a:xfrm>
            <a:off x="-1384561" y="-2661946"/>
            <a:ext cx="11913121" cy="11803907"/>
            <a:chOff x="309900" y="238100"/>
            <a:chExt cx="7048350" cy="5237800"/>
          </a:xfrm>
        </p:grpSpPr>
        <p:sp>
          <p:nvSpPr>
            <p:cNvPr id="447" name="Google Shape;447;p26"/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sp>
        <p:nvSpPr>
          <p:cNvPr id="456" name="Google Shape;456;p26"/>
          <p:cNvSpPr txBox="1">
            <a:spLocks noGrp="1"/>
          </p:cNvSpPr>
          <p:nvPr>
            <p:ph type="title"/>
          </p:nvPr>
        </p:nvSpPr>
        <p:spPr>
          <a:xfrm>
            <a:off x="715100" y="713333"/>
            <a:ext cx="77139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44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44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44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44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44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44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44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44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4400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pic>
        <p:nvPicPr>
          <p:cNvPr id="457" name="Google Shape;45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600019">
            <a:off x="8450179" y="1257252"/>
            <a:ext cx="422240" cy="28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200054">
            <a:off x="7843710" y="630719"/>
            <a:ext cx="747281" cy="5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299954" flipH="1">
            <a:off x="240806" y="664927"/>
            <a:ext cx="687767" cy="46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299791" flipH="1">
            <a:off x="816008" y="1267692"/>
            <a:ext cx="370033" cy="262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800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title"/>
          </p:nvPr>
        </p:nvSpPr>
        <p:spPr>
          <a:xfrm>
            <a:off x="1388100" y="1770600"/>
            <a:ext cx="6367800" cy="3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pic>
        <p:nvPicPr>
          <p:cNvPr id="106" name="Google Shape;10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499934">
            <a:off x="-447259" y="3678425"/>
            <a:ext cx="862296" cy="57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6072" y="4005602"/>
            <a:ext cx="1227725" cy="153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99">
            <a:off x="-392035" y="5620566"/>
            <a:ext cx="2083597" cy="211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200036">
            <a:off x="509499" y="3128118"/>
            <a:ext cx="493877" cy="35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99982">
            <a:off x="1184082" y="6121681"/>
            <a:ext cx="729388" cy="86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617032">
            <a:off x="591928" y="6032549"/>
            <a:ext cx="716066" cy="22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00011">
            <a:off x="-751393" y="4845645"/>
            <a:ext cx="1706884" cy="227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000079">
            <a:off x="473946" y="4842059"/>
            <a:ext cx="482332" cy="575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99999">
            <a:off x="8194495" y="-354416"/>
            <a:ext cx="906612" cy="108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899992">
            <a:off x="7676538" y="476201"/>
            <a:ext cx="1249926" cy="139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18201" y="55435"/>
            <a:ext cx="1012152" cy="2004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299865" flipH="1">
            <a:off x="7961201" y="2775795"/>
            <a:ext cx="680600" cy="482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517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9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24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8D42-DF3C-4207-9DBE-F517911B26AA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A637-3E71-46EF-88D3-0DE05EB5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6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55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74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80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56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21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31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77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49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6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00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8D42-DF3C-4207-9DBE-F517911B26AA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A637-3E71-46EF-88D3-0DE05EB5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51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74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41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06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17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25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39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59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69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30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2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8D42-DF3C-4207-9DBE-F517911B26AA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A637-3E71-46EF-88D3-0DE05EB5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80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4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8D42-DF3C-4207-9DBE-F517911B26AA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A637-3E71-46EF-88D3-0DE05EB5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3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8D42-DF3C-4207-9DBE-F517911B26AA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A637-3E71-46EF-88D3-0DE05EB5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4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8D42-DF3C-4207-9DBE-F517911B26AA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A637-3E71-46EF-88D3-0DE05EB5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5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8D42-DF3C-4207-9DBE-F517911B26AA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A637-3E71-46EF-88D3-0DE05EB5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6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28D42-DF3C-4207-9DBE-F517911B26AA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A637-3E71-46EF-88D3-0DE05EB5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0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78C613-9A93-C84B-2DE0-36130689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C1D7A1-F646-3A86-46A0-2F130CB99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80E087-4743-C0D6-C589-E0AF9AD9B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20DA8-0175-4E7F-AA8A-6D7FFDFAE6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37F317-6540-19D8-CF75-EEC5B5B18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2AF23-85C4-AF77-E203-B8579561C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58A-D811-4BAA-ABF0-CC2B35001A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1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457200"/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 defTabSz="457200"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457200"/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457200"/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 defTabSz="457200"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6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457200"/>
            <a:fld id="{6954052A-7085-4370-818B-04D291E02267}" type="datetimeFigureOut">
              <a:rPr lang="vi-VN" smtClean="0">
                <a:solidFill>
                  <a:prstClr val="black">
                    <a:tint val="82000"/>
                  </a:prstClr>
                </a:solidFill>
              </a:rPr>
              <a:pPr defTabSz="457200"/>
              <a:t>10/11/2024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457200"/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457200"/>
            <a:fld id="{AFF616DA-DFD2-4CAA-A4CE-F11F0E1D0140}" type="slidenum">
              <a:rPr lang="vi-VN" smtClean="0">
                <a:solidFill>
                  <a:prstClr val="black">
                    <a:tint val="82000"/>
                  </a:prstClr>
                </a:solidFill>
              </a:rPr>
              <a:pPr defTabSz="457200"/>
              <a:t>‹#›</a:t>
            </a:fld>
            <a:endParaRPr lang="vi-V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7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9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30.jpeg"/><Relationship Id="rId4" Type="http://schemas.openxmlformats.org/officeDocument/2006/relationships/image" Target="../media/image18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../word/media/image18.svg"/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1" b="33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455044" y="-50075"/>
            <a:ext cx="10600795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00554" y="2140232"/>
            <a:ext cx="7489596" cy="3473735"/>
            <a:chOff x="0" y="0"/>
            <a:chExt cx="3540418" cy="13723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40418" cy="1372340"/>
            </a:xfrm>
            <a:custGeom>
              <a:avLst/>
              <a:gdLst/>
              <a:ahLst/>
              <a:cxnLst/>
              <a:rect l="l" t="t" r="r" b="b"/>
              <a:pathLst>
                <a:path w="3540418" h="1372340">
                  <a:moveTo>
                    <a:pt x="29372" y="0"/>
                  </a:moveTo>
                  <a:lnTo>
                    <a:pt x="3511045" y="0"/>
                  </a:lnTo>
                  <a:cubicBezTo>
                    <a:pt x="3518835" y="0"/>
                    <a:pt x="3526306" y="3095"/>
                    <a:pt x="3531815" y="8603"/>
                  </a:cubicBezTo>
                  <a:cubicBezTo>
                    <a:pt x="3537323" y="14111"/>
                    <a:pt x="3540418" y="21582"/>
                    <a:pt x="3540418" y="29372"/>
                  </a:cubicBezTo>
                  <a:lnTo>
                    <a:pt x="3540418" y="1342967"/>
                  </a:lnTo>
                  <a:cubicBezTo>
                    <a:pt x="3540418" y="1350757"/>
                    <a:pt x="3537323" y="1358228"/>
                    <a:pt x="3531815" y="1363737"/>
                  </a:cubicBezTo>
                  <a:cubicBezTo>
                    <a:pt x="3526306" y="1369245"/>
                    <a:pt x="3518835" y="1372340"/>
                    <a:pt x="3511045" y="1372340"/>
                  </a:cubicBezTo>
                  <a:lnTo>
                    <a:pt x="29372" y="1372340"/>
                  </a:lnTo>
                  <a:cubicBezTo>
                    <a:pt x="21582" y="1372340"/>
                    <a:pt x="14111" y="1369245"/>
                    <a:pt x="8603" y="1363737"/>
                  </a:cubicBezTo>
                  <a:cubicBezTo>
                    <a:pt x="3095" y="1358228"/>
                    <a:pt x="0" y="1350757"/>
                    <a:pt x="0" y="1342967"/>
                  </a:cubicBezTo>
                  <a:lnTo>
                    <a:pt x="0" y="29372"/>
                  </a:lnTo>
                  <a:cubicBezTo>
                    <a:pt x="0" y="21582"/>
                    <a:pt x="3095" y="14111"/>
                    <a:pt x="8603" y="8603"/>
                  </a:cubicBezTo>
                  <a:cubicBezTo>
                    <a:pt x="14111" y="3095"/>
                    <a:pt x="21582" y="0"/>
                    <a:pt x="29372" y="0"/>
                  </a:cubicBezTo>
                  <a:close/>
                </a:path>
              </a:pathLst>
            </a:custGeom>
            <a:solidFill>
              <a:srgbClr val="024A4A"/>
            </a:solidFill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15">
                <a:lnSpc>
                  <a:spcPts val="1773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96885" y="2197751"/>
            <a:ext cx="7632766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15"/>
            <a:endParaRPr 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615"/>
            <a:r>
              <a:rPr lang="en-US" sz="4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</a:p>
          <a:p>
            <a:pPr algn="ctr" defTabSz="609615"/>
            <a:r>
              <a:rPr lang="en-US" sz="4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</a:t>
            </a:r>
            <a:r>
              <a:rPr lang="en-US" sz="4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en-US" sz="4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VỀ DỰ </a:t>
            </a:r>
            <a:r>
              <a:rPr lang="en-US" sz="4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THĂM LỚP</a:t>
            </a:r>
            <a:endParaRPr lang="en-US" sz="4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41266" y="-919095"/>
            <a:ext cx="9144000" cy="31546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403688" y="878307"/>
            <a:ext cx="1882933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73500" y="3011605"/>
            <a:ext cx="1948919" cy="2743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52490" y="531804"/>
            <a:ext cx="1674538" cy="22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4886" y="34497"/>
            <a:ext cx="919114" cy="530428"/>
          </a:xfrm>
          <a:prstGeom prst="rect">
            <a:avLst/>
          </a:prstGeom>
        </p:spPr>
      </p:pic>
      <p:pic>
        <p:nvPicPr>
          <p:cNvPr id="2050" name="Picture 2" descr="C:\Users\Administrator.10K4E119Q896QK5\Desktop\z6013224429026_d3bd40cc8a7f64e27d6af53f2d6f46f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34497"/>
            <a:ext cx="2242457" cy="20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.10K4E119Q896QK5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6" y="34497"/>
            <a:ext cx="2071007" cy="20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.10K4E119Q896QK5\Desktop\z6013163701231_46d58b6b92558fabb63c1fb3b939bc8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93" y="34497"/>
            <a:ext cx="2096229" cy="20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5771" y="34497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4171" y="3449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6485" y="103260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Administrator.10K4E119Q896QK5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05" y="4432956"/>
            <a:ext cx="2836594" cy="231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141250" y="4655994"/>
            <a:ext cx="6163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Administrator.10K4E119Q896QK5\Desktop\z6013273273371_023a8113c024e50eca311c1723ef0ac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668"/>
            <a:ext cx="2819400" cy="21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62200" y="2263328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C:\Users\Administrator.10K4E119Q896QK5\Desktop\z6013210288414_770b4ad5098dd436f375b7cdfe1a890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202127"/>
            <a:ext cx="3080884" cy="216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ministrator.10K4E119Q896QK5\Desktop\tải xuống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4425162"/>
            <a:ext cx="2775857" cy="22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486400" y="2245668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96886" y="4425162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0371" y="4818182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2063" name="Picture 15" descr="C:\Users\Administrator.10K4E119Q896QK5\Desktop\z6013287409734_12bc77a4211ceb2046e198a1b3b12b7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13" y="2251111"/>
            <a:ext cx="2852057" cy="210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Administrator.10K4E119Q896QK5\Desktop\ve-sinh-toan-thuc-pham-trong-khau-che-bie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43" y="4416038"/>
            <a:ext cx="2996657" cy="221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455843" y="2203458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7407" y="4432956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9" name="Picture 21" descr="C:\Users\Administrator.10K4E119Q896QK5\Desktop\images (3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22" y="52552"/>
            <a:ext cx="2511149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449403" y="89009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4886" y="34497"/>
            <a:ext cx="919114" cy="530428"/>
          </a:xfrm>
          <a:prstGeom prst="rect">
            <a:avLst/>
          </a:prstGeom>
        </p:spPr>
      </p:pic>
      <p:pic>
        <p:nvPicPr>
          <p:cNvPr id="2050" name="Picture 2" descr="C:\Users\Administrator.10K4E119Q896QK5\Desktop\z6013224429026_d3bd40cc8a7f64e27d6af53f2d6f46f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" y="12727"/>
            <a:ext cx="2835730" cy="189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5771" y="34497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Administrator.10K4E119Q896QK5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71" y="4478126"/>
            <a:ext cx="2836594" cy="180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163021" y="4402563"/>
            <a:ext cx="6163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C:\Users\Administrator.10K4E119Q896QK5\Desktop\z6013210288414_770b4ad5098dd436f375b7cdfe1a89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08417"/>
            <a:ext cx="2563817" cy="16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ministrator.10K4E119Q896QK5\Desktop\tải xuống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8126"/>
            <a:ext cx="2778580" cy="18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563060" y="2565975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21380" y="4478126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894" y="1981200"/>
            <a:ext cx="260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33226" y="4200944"/>
            <a:ext cx="3108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13" y="6270052"/>
            <a:ext cx="2751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3643" y="6270051"/>
            <a:ext cx="260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.10K4E119Q896QK5\Desktop\z6013178731531_4f26e04949455b15c27530f63adeb87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3" y="133492"/>
            <a:ext cx="3015568" cy="177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993573" y="1905002"/>
            <a:ext cx="2710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istrator.10K4E119Q896QK5\Desktop\tải xuống (4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56" y="4562151"/>
            <a:ext cx="2960687" cy="178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950256" y="6270050"/>
            <a:ext cx="2710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Administrator.10K4E119Q896QK5\Desktop\images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5975"/>
            <a:ext cx="3124200" cy="152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183766" y="4064009"/>
            <a:ext cx="212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thiu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Administrator.10K4E119Q896QK5\Desktop\images (3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3492"/>
            <a:ext cx="2688771" cy="184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248400" y="2104310"/>
            <a:ext cx="2688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mốc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65669" y="334092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4886" y="34497"/>
            <a:ext cx="919114" cy="530428"/>
          </a:xfrm>
          <a:prstGeom prst="rect">
            <a:avLst/>
          </a:prstGeom>
        </p:spPr>
      </p:pic>
      <p:pic>
        <p:nvPicPr>
          <p:cNvPr id="2050" name="Picture 2" descr="C:\Users\Administrator.10K4E119Q896QK5\Desktop\z6013224429026_d3bd40cc8a7f64e27d6af53f2d6f46f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34497"/>
            <a:ext cx="2242457" cy="20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.10K4E119Q896QK5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6" y="34497"/>
            <a:ext cx="2071007" cy="20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.10K4E119Q896QK5\Desktop\z6013163701231_46d58b6b92558fabb63c1fb3b939bc8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93" y="34497"/>
            <a:ext cx="2096229" cy="20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5771" y="34497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4171" y="3449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6485" y="103260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Administrator.10K4E119Q896QK5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05" y="4432956"/>
            <a:ext cx="2836594" cy="231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141250" y="4655994"/>
            <a:ext cx="6163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Administrator.10K4E119Q896QK5\Desktop\z6013273273371_023a8113c024e50eca311c1723ef0ac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668"/>
            <a:ext cx="2819400" cy="21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62200" y="2263328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C:\Users\Administrator.10K4E119Q896QK5\Desktop\z6013210288414_770b4ad5098dd436f375b7cdfe1a890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202127"/>
            <a:ext cx="3080884" cy="216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dministrator.10K4E119Q896QK5\Desktop\tải xuống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4425162"/>
            <a:ext cx="2775857" cy="22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486400" y="2245668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96886" y="4425162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0371" y="4818182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2063" name="Picture 15" descr="C:\Users\Administrator.10K4E119Q896QK5\Desktop\z6013287409734_12bc77a4211ceb2046e198a1b3b12b7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13" y="2251111"/>
            <a:ext cx="2852057" cy="210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Administrator.10K4E119Q896QK5\Desktop\ve-sinh-toan-thuc-pham-trong-khau-che-bie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43" y="4416038"/>
            <a:ext cx="2996657" cy="221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455843" y="2203458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7407" y="4432956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9" name="Picture 21" descr="C:\Users\Administrator.10K4E119Q896QK5\Desktop\images (3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22" y="52552"/>
            <a:ext cx="2511149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449403" y="89009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4886" y="34497"/>
            <a:ext cx="919114" cy="530428"/>
          </a:xfrm>
          <a:prstGeom prst="rect">
            <a:avLst/>
          </a:prstGeom>
        </p:spPr>
      </p:pic>
      <p:pic>
        <p:nvPicPr>
          <p:cNvPr id="2051" name="Picture 3" descr="C:\Users\Administrator.10K4E119Q896QK5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86" y="34497"/>
            <a:ext cx="2071007" cy="20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.10K4E119Q896QK5\Desktop\z6013163701231_46d58b6b92558fabb63c1fb3b939bc8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84" y="34496"/>
            <a:ext cx="2096229" cy="20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84171" y="34497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6485" y="103260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Administrator.10K4E119Q896QK5\Desktop\z6013273273371_023a8113c024e50eca311c1723ef0ac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668"/>
            <a:ext cx="2819400" cy="21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62200" y="2263328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0371" y="4818182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2063" name="Picture 15" descr="C:\Users\Administrator.10K4E119Q896QK5\Desktop\z6013287409734_12bc77a4211ceb2046e198a1b3b12b7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13" y="2251111"/>
            <a:ext cx="2852057" cy="210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Administrator.10K4E119Q896QK5\Desktop\ve-sinh-toan-thuc-pham-trong-khau-che-bi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43" y="4416038"/>
            <a:ext cx="2996657" cy="221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455843" y="2203458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7407" y="4432956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7171" y="990600"/>
            <a:ext cx="1001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1628" y="819834"/>
            <a:ext cx="110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742" y="4432956"/>
            <a:ext cx="131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59083" y="3124200"/>
            <a:ext cx="131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1569" y="5410200"/>
            <a:ext cx="1469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istrator.10K4E119Q896QK5\Desktop\tải xuống (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981200"/>
            <a:ext cx="3886200" cy="269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C:\Users\Administrator.10K4E119Q896QK5\Desktop\tải xuống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08413"/>
            <a:ext cx="3429000" cy="264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0292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/>
          <p:cNvSpPr/>
          <p:nvPr/>
        </p:nvSpPr>
        <p:spPr>
          <a:xfrm>
            <a:off x="81280" y="81280"/>
            <a:ext cx="5506720" cy="508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BẢO VỆ HỆ TIÊU HÓA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4886" y="34497"/>
            <a:ext cx="919114" cy="530428"/>
          </a:xfrm>
          <a:prstGeom prst="rect">
            <a:avLst/>
          </a:prstGeom>
        </p:spPr>
      </p:pic>
      <p:sp>
        <p:nvSpPr>
          <p:cNvPr id="10" name="Hình chữ nhật: Góc Tròn 3"/>
          <p:cNvSpPr/>
          <p:nvPr/>
        </p:nvSpPr>
        <p:spPr>
          <a:xfrm>
            <a:off x="181429" y="741680"/>
            <a:ext cx="4466771" cy="5080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1"/>
          <p:cNvPicPr/>
          <p:nvPr/>
        </p:nvPicPr>
        <p:blipFill>
          <a:blip r:embed="rId4">
            <a:extLst>
              <a:ext uri="{96DAC541-7B7A-43D3-8B79-37D633B846F1}">
                <asvg:svgBlip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:w16se="http://schemas.microsoft.com/office/word/2015/wordml/symex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r:embed="rId26"/>
              </a:ext>
            </a:extLst>
          </a:blip>
          <a:stretch>
            <a:fillRect/>
          </a:stretch>
        </p:blipFill>
        <p:spPr>
          <a:xfrm>
            <a:off x="1143000" y="1524000"/>
            <a:ext cx="7010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371669"/>
              </p:ext>
            </p:extLst>
          </p:nvPr>
        </p:nvGraphicFramePr>
        <p:xfrm>
          <a:off x="304800" y="381001"/>
          <a:ext cx="8534400" cy="5611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"/>
                <a:gridCol w="4114800"/>
                <a:gridCol w="3429000"/>
              </a:tblGrid>
              <a:tr h="533399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6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endParaRPr lang="en-US" sz="16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195" marR="3619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6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endParaRPr lang="en-US" sz="1600" kern="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6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1600" kern="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 pháp phòng</a:t>
                      </a:r>
                      <a:endParaRPr lang="en-US" sz="1600" kern="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962719"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 chảy</a:t>
                      </a:r>
                      <a:endParaRPr lang="en-US" sz="1800" kern="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0" marR="10795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Do ngộ độc thực phẩm, nhiễm khuẩn đường ruột, rối loạn vi sinh đường ruột,…</a:t>
                      </a:r>
                      <a:endParaRPr lang="en-US" sz="1800" kern="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36195" marR="36195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vi-VN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chế độ dinh dưỡng hợp lí.</a:t>
                      </a:r>
                      <a:endParaRPr lang="en-US" sz="18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195" marR="36195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Thực hiện an toàn vệ sinh thực phẩm.</a:t>
                      </a:r>
                      <a:endParaRPr lang="en-US" sz="18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195" marR="36195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Vệ sinh răng miệng đúng cách.</a:t>
                      </a:r>
                      <a:endParaRPr lang="en-US" sz="18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195" marR="36195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Uống đủ nước, bổ sung chất xơ, lợi khuẩn.</a:t>
                      </a:r>
                      <a:endParaRPr lang="en-US" sz="18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195" marR="36195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Xây dựng thói quen ăn uống lành mạnh.</a:t>
                      </a:r>
                      <a:endParaRPr lang="en-US" sz="18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195" marR="36195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Tạo bầu không khí vui vẻ khi ăn.</a:t>
                      </a:r>
                      <a:endParaRPr lang="en-US" sz="18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195" marR="36195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Hạn chế sử dụng chất kích </a:t>
                      </a:r>
                      <a:r>
                        <a:rPr lang="vi-VN" sz="18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vi-VN" sz="1800" kern="1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195" marR="36195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Luyện tập thể dục, thể thao phù hợp.</a:t>
                      </a:r>
                      <a:endParaRPr lang="en-US" sz="1800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195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301399">
                <a:tc>
                  <a:txBody>
                    <a:bodyPr/>
                    <a:lstStyle/>
                    <a:p>
                      <a:pPr marL="107950" marR="10795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Táo bón</a:t>
                      </a:r>
                      <a:endParaRPr lang="en-US" sz="1800" kern="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0" marR="10795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Do chế độ ăn uống không hợp lí (uống ít nước, thiếu chất xơ, ăn nhiều thực phẩm giàu chất béo,…); do mắc các bệnh lí; sử dụng một số loại thuốc;…</a:t>
                      </a:r>
                      <a:endParaRPr lang="en-US" sz="1800" kern="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456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Giun sán</a:t>
                      </a:r>
                      <a:endParaRPr lang="en-US" sz="1800" kern="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thói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quen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uống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rửa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sạch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ấu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giun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thú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cưng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endParaRPr lang="en-US" sz="1800" kern="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2456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Viêm dạ dày</a:t>
                      </a:r>
                      <a:endParaRPr lang="en-US" sz="1800" kern="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Do nhiễm vi khuẩn HP, chế độ dinh dưỡng thiếu khoa học, sử dụng quá nhiều thuốc giảm đau, tâm lí căng thẳng,…</a:t>
                      </a:r>
                      <a:endParaRPr lang="en-US" sz="1800" kern="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2RWZ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505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A3F55X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4648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6400800"/>
            <a:ext cx="40386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Helicobacter pylori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400800"/>
            <a:ext cx="3200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Loét dạ dày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8229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0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43400" y="-13026"/>
            <a:ext cx="4572000" cy="3613536"/>
            <a:chOff x="4343400" y="-13026"/>
            <a:chExt cx="4572000" cy="3613536"/>
          </a:xfrm>
        </p:grpSpPr>
        <p:pic>
          <p:nvPicPr>
            <p:cNvPr id="5" name="Picture 5" descr="CAGE7VT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-13026"/>
              <a:ext cx="4343400" cy="3209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343400" y="3200400"/>
              <a:ext cx="4572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</a:rPr>
                <a:t>Giun chui vào ống mật và làm tắc túi mật</a:t>
              </a:r>
            </a:p>
          </p:txBody>
        </p:sp>
      </p:grp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304800" y="76201"/>
            <a:ext cx="3733800" cy="3594100"/>
            <a:chOff x="3881" y="2828"/>
            <a:chExt cx="1814" cy="1287"/>
          </a:xfrm>
        </p:grpSpPr>
        <p:pic>
          <p:nvPicPr>
            <p:cNvPr id="10" name="Picture 31" descr="giun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" y="2828"/>
              <a:ext cx="181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32"/>
            <p:cNvSpPr txBox="1">
              <a:spLocks noChangeArrowheads="1"/>
            </p:cNvSpPr>
            <p:nvPr/>
          </p:nvSpPr>
          <p:spPr bwMode="auto">
            <a:xfrm>
              <a:off x="4027" y="3925"/>
              <a:ext cx="154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i="1" dirty="0" err="1">
                  <a:latin typeface="Calibri" pitchFamily="34" charset="0"/>
                  <a:cs typeface="Calibri" pitchFamily="34" charset="0"/>
                </a:rPr>
                <a:t>Giun</a:t>
              </a:r>
              <a:r>
                <a:rPr lang="en-US" b="1" i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i="1" dirty="0" err="1">
                  <a:latin typeface="Calibri" pitchFamily="34" charset="0"/>
                  <a:cs typeface="Calibri" pitchFamily="34" charset="0"/>
                </a:rPr>
                <a:t>đũa</a:t>
              </a:r>
              <a:r>
                <a:rPr lang="en-US" b="1" i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i="1" dirty="0" err="1">
                  <a:latin typeface="Calibri" pitchFamily="34" charset="0"/>
                  <a:cs typeface="Calibri" pitchFamily="34" charset="0"/>
                </a:rPr>
                <a:t>trong</a:t>
              </a:r>
              <a:r>
                <a:rPr lang="en-US" b="1" i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i="1" dirty="0" err="1">
                  <a:latin typeface="Calibri" pitchFamily="34" charset="0"/>
                  <a:cs typeface="Calibri" pitchFamily="34" charset="0"/>
                </a:rPr>
                <a:t>ruột</a:t>
              </a:r>
              <a:r>
                <a:rPr lang="en-US" b="1" i="1" dirty="0">
                  <a:latin typeface="Calibri" pitchFamily="34" charset="0"/>
                  <a:cs typeface="Calibri" pitchFamily="34" charset="0"/>
                </a:rPr>
                <a:t> non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4800" y="3505200"/>
            <a:ext cx="3962400" cy="3341132"/>
            <a:chOff x="304800" y="3505200"/>
            <a:chExt cx="3962400" cy="3341132"/>
          </a:xfrm>
        </p:grpSpPr>
        <p:pic>
          <p:nvPicPr>
            <p:cNvPr id="4" name="Picture 4" descr="CALBSY9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505200"/>
              <a:ext cx="3886200" cy="3048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81000" y="6477000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Giun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kim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đẻ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trứng</a:t>
              </a:r>
              <a:r>
                <a:rPr lang="en-US" b="1" dirty="0" smtClean="0"/>
                <a:t> ở </a:t>
              </a:r>
              <a:r>
                <a:rPr lang="en-US" b="1" dirty="0" err="1" smtClean="0"/>
                <a:t>hậu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môn</a:t>
              </a:r>
              <a:endParaRPr lang="en-US" b="1" dirty="0"/>
            </a:p>
          </p:txBody>
        </p:sp>
      </p:grp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70300"/>
            <a:ext cx="4495800" cy="311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061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1" y="228600"/>
            <a:ext cx="3919369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 descr="https://encrypted-tbn3.gstatic.com/images?q=tbn:ANd9GcTHVJNL05nVaC153X2Aicf33X6-aVdnqHFkDJnmVU-H5m1jVeN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1910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19282304" flipH="1">
            <a:off x="6561154" y="3254075"/>
            <a:ext cx="869966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8976129">
            <a:off x="1112994" y="3004742"/>
            <a:ext cx="484632" cy="863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76400" y="3657600"/>
            <a:ext cx="6934200" cy="3200400"/>
            <a:chOff x="1676400" y="3657600"/>
            <a:chExt cx="6934200" cy="3200400"/>
          </a:xfrm>
        </p:grpSpPr>
        <p:pic>
          <p:nvPicPr>
            <p:cNvPr id="2050" name="Picture 2" descr="G:\images1916136_images1911881_tieu_chay_cap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657600"/>
              <a:ext cx="4953000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629400" y="488126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Tiêu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chảy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cấp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1111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605891"/>
            <a:ext cx="6248399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5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BỨC TRANH BÍ ẨN</a:t>
            </a:r>
            <a:endParaRPr lang="en-US" sz="5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D67420-0D43-40B4-BBBA-F74579E7F4E0}"/>
              </a:ext>
            </a:extLst>
          </p:cNvPr>
          <p:cNvSpPr/>
          <p:nvPr/>
        </p:nvSpPr>
        <p:spPr>
          <a:xfrm>
            <a:off x="218049" y="1697185"/>
            <a:ext cx="8799342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marR="50800" algn="just" defTabSz="457200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50800" algn="just" defTabSz="457200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50800" algn="just" defTabSz="457200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50800" algn="just" defTabSz="457200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/>
          <p:cNvSpPr/>
          <p:nvPr/>
        </p:nvSpPr>
        <p:spPr>
          <a:xfrm>
            <a:off x="81280" y="81280"/>
            <a:ext cx="5506720" cy="508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BẢO VỆ HỆ TIÊU HÓA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4886" y="34497"/>
            <a:ext cx="919114" cy="530428"/>
          </a:xfrm>
          <a:prstGeom prst="rect">
            <a:avLst/>
          </a:prstGeom>
        </p:spPr>
      </p:pic>
      <p:sp>
        <p:nvSpPr>
          <p:cNvPr id="10" name="Hình chữ nhật: Góc Tròn 3"/>
          <p:cNvSpPr/>
          <p:nvPr/>
        </p:nvSpPr>
        <p:spPr>
          <a:xfrm>
            <a:off x="181429" y="741680"/>
            <a:ext cx="4466771" cy="5080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752600"/>
            <a:ext cx="7010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80" y="81280"/>
            <a:ext cx="1818640" cy="508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" y="589280"/>
            <a:ext cx="898144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1.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vi-V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vi-V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2.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vi-V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r>
              <a:rPr lang="vi-V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vi-V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0600" y="2743200"/>
            <a:ext cx="3810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17814" y="4876800"/>
            <a:ext cx="3810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80" y="81280"/>
            <a:ext cx="1818640" cy="508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" y="589280"/>
            <a:ext cx="898144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vi-V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vi-V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vi-V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0600" y="1752600"/>
            <a:ext cx="3810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17814" y="3886200"/>
            <a:ext cx="3810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80" y="81280"/>
            <a:ext cx="1818640" cy="508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" y="589280"/>
            <a:ext cx="898144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vi-VN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vi-VN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vi-VN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vi-VN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vi-VN" sz="2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sởi</a:t>
            </a:r>
            <a:endParaRPr lang="vi-VN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endParaRPr lang="vi-VN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lậu</a:t>
            </a:r>
            <a:r>
              <a:rPr lang="vi-VN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</a:t>
            </a:r>
            <a:r>
              <a:rPr lang="en-US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đay</a:t>
            </a:r>
            <a:r>
              <a:rPr lang="vi-VN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17814" y="3288776"/>
            <a:ext cx="3810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17814" y="4876800"/>
            <a:ext cx="3810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280" y="81280"/>
            <a:ext cx="1818640" cy="508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066800"/>
            <a:ext cx="7010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an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/>
          <p:cNvSpPr/>
          <p:nvPr/>
        </p:nvSpPr>
        <p:spPr>
          <a:xfrm>
            <a:off x="1556434" y="539371"/>
            <a:ext cx="6031132" cy="508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4886" y="34497"/>
            <a:ext cx="919114" cy="530428"/>
          </a:xfrm>
          <a:prstGeom prst="rect">
            <a:avLst/>
          </a:prstGeom>
        </p:spPr>
      </p:pic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xmlns="" id="{45E3E519-EC03-4AA8-A76F-542FCEC57A85}"/>
              </a:ext>
            </a:extLst>
          </p:cNvPr>
          <p:cNvSpPr/>
          <p:nvPr/>
        </p:nvSpPr>
        <p:spPr>
          <a:xfrm>
            <a:off x="510344" y="1047371"/>
            <a:ext cx="5506720" cy="508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9530C5-DD08-42C8-996D-2552D91B1312}"/>
              </a:ext>
            </a:extLst>
          </p:cNvPr>
          <p:cNvSpPr/>
          <p:nvPr/>
        </p:nvSpPr>
        <p:spPr>
          <a:xfrm>
            <a:off x="255172" y="1172869"/>
            <a:ext cx="86336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228600" algn="just">
              <a:lnSpc>
                <a:spcPct val="125000"/>
              </a:lnSpc>
              <a:spcAft>
                <a:spcPts val="0"/>
              </a:spcAft>
            </a:pPr>
            <a:r>
              <a:rPr lang="pt-BR" sz="2800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-  Học bài và hoàn thành bài tập vào VBT.</a:t>
            </a:r>
            <a:endParaRPr lang="en-US" sz="2400" dirty="0" smtClean="0">
              <a:effectLst/>
              <a:latin typeface="Times New Roman"/>
              <a:ea typeface="Times New Roman"/>
            </a:endParaRPr>
          </a:p>
          <a:p>
            <a:pPr marL="36195" marR="36195" indent="228600" algn="just">
              <a:lnSpc>
                <a:spcPct val="125000"/>
              </a:lnSpc>
              <a:spcAft>
                <a:spcPts val="0"/>
              </a:spcAft>
            </a:pPr>
            <a:r>
              <a:rPr lang="pt-BR" sz="2800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-</a:t>
            </a:r>
            <a:r>
              <a:rPr lang="pt-BR" sz="2800" dirty="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  <a:r>
              <a:rPr lang="vi-VN" sz="2800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Đọc trước </a:t>
            </a:r>
            <a:r>
              <a:rPr lang="en-US" sz="2800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bài</a:t>
            </a:r>
            <a:r>
              <a:rPr lang="en-US" sz="2800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mới</a:t>
            </a:r>
            <a:r>
              <a:rPr lang="en-US" sz="2800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:</a:t>
            </a:r>
            <a:r>
              <a:rPr lang="en-US" sz="2800" b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dirty="0" smtClean="0">
                <a:solidFill>
                  <a:srgbClr val="A20000"/>
                </a:solidFill>
                <a:effectLst/>
                <a:latin typeface="Times New Roman"/>
                <a:ea typeface="Times New Roman"/>
              </a:rPr>
              <a:t>BÀI 30 - MÁU VÀ HỆ TUẦN HOÀN Ở NGƯỜI.</a:t>
            </a:r>
            <a:endParaRPr lang="en-US" sz="2400" dirty="0" smtClean="0">
              <a:effectLst/>
              <a:latin typeface="Times New Roman"/>
              <a:ea typeface="Times New Roman"/>
            </a:endParaRPr>
          </a:p>
          <a:p>
            <a:pPr marL="36195" marR="36195" indent="228600" algn="just">
              <a:lnSpc>
                <a:spcPct val="125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- </a:t>
            </a:r>
            <a:r>
              <a:rPr lang="vi-VN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Nhóm 1: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Thực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hiện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hoạt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động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khởi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động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.</a:t>
            </a:r>
            <a:endParaRPr lang="en-US" sz="2400" dirty="0" smtClean="0">
              <a:effectLst/>
              <a:latin typeface="Times New Roman"/>
              <a:ea typeface="Times New Roman"/>
            </a:endParaRPr>
          </a:p>
          <a:p>
            <a:pPr marL="36195" marR="36195" indent="228600" algn="just">
              <a:lnSpc>
                <a:spcPct val="125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- </a:t>
            </a:r>
            <a:r>
              <a:rPr lang="vi-VN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Nhóm 2: Tìm hiểu về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máu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và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thành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phần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cấu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tạo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của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máu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.</a:t>
            </a:r>
            <a:endParaRPr lang="en-US" sz="2400" dirty="0" smtClean="0">
              <a:effectLst/>
              <a:latin typeface="Times New Roman"/>
              <a:ea typeface="Times New Roman"/>
            </a:endParaRPr>
          </a:p>
          <a:p>
            <a:pPr marL="36195" marR="36195" indent="228600" algn="just">
              <a:lnSpc>
                <a:spcPct val="125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- </a:t>
            </a:r>
            <a:r>
              <a:rPr lang="vi-VN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Nhóm 3: Tìm hiểu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về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miễn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dịch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.</a:t>
            </a:r>
            <a:endParaRPr lang="en-US" sz="2400" dirty="0" smtClean="0">
              <a:effectLst/>
              <a:latin typeface="Times New Roman"/>
              <a:ea typeface="Times New Roman"/>
            </a:endParaRPr>
          </a:p>
          <a:p>
            <a:pPr marL="36195" marR="36195" indent="228600" algn="just">
              <a:lnSpc>
                <a:spcPct val="125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- </a:t>
            </a:r>
            <a:r>
              <a:rPr lang="vi-VN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Nhóm 4: T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ìm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hiểu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về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nhóm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máu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và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truyền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1" i="1" dirty="0" err="1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máu</a:t>
            </a:r>
            <a:r>
              <a:rPr lang="en-US" sz="2800" b="1" i="1" dirty="0" smtClean="0">
                <a:solidFill>
                  <a:srgbClr val="000099"/>
                </a:solidFill>
                <a:effectLst/>
                <a:latin typeface="Times New Roman"/>
                <a:ea typeface="Times New Roman"/>
              </a:rPr>
              <a:t>.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01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.10K4E119Q896QK5\Desktop\do-qua-trinh-chan-nuoigieo-trong-san-xuat-thuc-ph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41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xmlns="" id="{4FECE148-4F54-2D29-C9F2-466E4E0E0F96}"/>
              </a:ext>
            </a:extLst>
          </p:cNvPr>
          <p:cNvSpPr/>
          <p:nvPr/>
        </p:nvSpPr>
        <p:spPr>
          <a:xfrm>
            <a:off x="1905000" y="990601"/>
            <a:ext cx="2667000" cy="2590799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F4E4B2B8-6EA4-4E78-2371-D0EDB8B73E38}"/>
              </a:ext>
            </a:extLst>
          </p:cNvPr>
          <p:cNvSpPr/>
          <p:nvPr/>
        </p:nvSpPr>
        <p:spPr>
          <a:xfrm>
            <a:off x="4572000" y="990600"/>
            <a:ext cx="2743200" cy="259079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C60AF3FE-7822-4C82-D6B2-F1E6C7E6D06A}"/>
              </a:ext>
            </a:extLst>
          </p:cNvPr>
          <p:cNvSpPr/>
          <p:nvPr/>
        </p:nvSpPr>
        <p:spPr>
          <a:xfrm>
            <a:off x="4572000" y="3581401"/>
            <a:ext cx="2743200" cy="259080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EA511FE9-95C4-C996-7A56-F381D457F9E8}"/>
              </a:ext>
            </a:extLst>
          </p:cNvPr>
          <p:cNvSpPr txBox="1"/>
          <p:nvPr/>
        </p:nvSpPr>
        <p:spPr>
          <a:xfrm>
            <a:off x="5821608" y="4191000"/>
            <a:ext cx="701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Flowchart: Process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A73C3FA7-9700-52CA-3272-EEF4DD22B742}"/>
              </a:ext>
            </a:extLst>
          </p:cNvPr>
          <p:cNvSpPr/>
          <p:nvPr/>
        </p:nvSpPr>
        <p:spPr>
          <a:xfrm>
            <a:off x="1905000" y="3581401"/>
            <a:ext cx="2667000" cy="2590801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CF88E229-FE6B-F542-E7F9-3FB794D37BBF}"/>
              </a:ext>
            </a:extLst>
          </p:cNvPr>
          <p:cNvSpPr txBox="1"/>
          <p:nvPr/>
        </p:nvSpPr>
        <p:spPr>
          <a:xfrm>
            <a:off x="2711930" y="4191000"/>
            <a:ext cx="661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396832-C35A-76B7-2D63-6E110B0A978E}"/>
              </a:ext>
            </a:extLst>
          </p:cNvPr>
          <p:cNvSpPr txBox="1"/>
          <p:nvPr/>
        </p:nvSpPr>
        <p:spPr>
          <a:xfrm>
            <a:off x="76200" y="616131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Right 1">
            <a:hlinkClick r:id="" action="ppaction://noaction"/>
            <a:extLst>
              <a:ext uri="{FF2B5EF4-FFF2-40B4-BE49-F238E27FC236}">
                <a16:creationId xmlns:a16="http://schemas.microsoft.com/office/drawing/2014/main" xmlns="" id="{5938234F-DB43-49E5-A1BC-93000561C6E3}"/>
              </a:ext>
            </a:extLst>
          </p:cNvPr>
          <p:cNvSpPr/>
          <p:nvPr/>
        </p:nvSpPr>
        <p:spPr>
          <a:xfrm>
            <a:off x="8229601" y="6216194"/>
            <a:ext cx="622169" cy="496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46802" y="201972"/>
            <a:ext cx="5850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CHƠI BỨC TRANH BÍ ẨN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5410200" y="1778168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2895601" y="1778169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/>
      <p:bldP spid="11" grpId="0" animBg="1"/>
      <p:bldP spid="12" grpId="0"/>
      <p:bldP spid="13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381000"/>
            <a:ext cx="6858000" cy="990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s-E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vi-VN" sz="2400" b="1" dirty="0">
                <a:solidFill>
                  <a:srgbClr val="FFFF00"/>
                </a:solidFill>
                <a:latin typeface="Times New Roman"/>
                <a:ea typeface="Calibri"/>
                <a:cs typeface="+mj-cs"/>
              </a:rPr>
              <a:t>Loại đường nào dưới đây được hình thành trong khoang miệng khi chúng ta nhai kĩ cơm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3514" y="1828800"/>
            <a:ext cx="29718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b="1" dirty="0">
                <a:solidFill>
                  <a:schemeClr val="bg1"/>
                </a:solidFill>
                <a:latin typeface="Times New Roman"/>
                <a:ea typeface="Calibri"/>
                <a:cs typeface="+mj-cs"/>
              </a:rPr>
              <a:t>Lact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+mj-cs"/>
              </a:rPr>
              <a:t>ose</a:t>
            </a:r>
            <a:r>
              <a:rPr lang="vi-VN" sz="2800" b="1" dirty="0">
                <a:solidFill>
                  <a:schemeClr val="tx1"/>
                </a:solidFill>
                <a:latin typeface="Times New Roman"/>
                <a:ea typeface="Calibri"/>
                <a:cs typeface="+mj-cs"/>
              </a:rPr>
              <a:t> </a:t>
            </a:r>
            <a:r>
              <a:rPr lang="vi-VN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1828800"/>
            <a:ext cx="29718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2800" b="1" dirty="0">
                <a:solidFill>
                  <a:schemeClr val="bg1"/>
                </a:solidFill>
                <a:latin typeface="Times New Roman"/>
                <a:ea typeface="Calibri"/>
                <a:cs typeface="+mj-cs"/>
              </a:rPr>
              <a:t>Gluc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+mj-cs"/>
              </a:rPr>
              <a:t>ose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95600"/>
            <a:ext cx="29718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2800" b="1" dirty="0">
                <a:solidFill>
                  <a:schemeClr val="bg1"/>
                </a:solidFill>
                <a:latin typeface="Times New Roman"/>
                <a:ea typeface="Calibri"/>
                <a:cs typeface="+mj-cs"/>
              </a:rPr>
              <a:t>Mant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+mj-cs"/>
              </a:rPr>
              <a:t>ose</a:t>
            </a:r>
            <a:r>
              <a:rPr lang="vi-VN" sz="2800" dirty="0">
                <a:solidFill>
                  <a:schemeClr val="bg1"/>
                </a:solidFill>
                <a:latin typeface="Times New Roman"/>
                <a:ea typeface="Calibri"/>
                <a:cs typeface="+mj-cs"/>
              </a:rPr>
              <a:t>  </a:t>
            </a:r>
            <a:r>
              <a:rPr lang="vi-VN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 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2895600"/>
            <a:ext cx="29718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2800" b="1" dirty="0">
                <a:solidFill>
                  <a:schemeClr val="bg1"/>
                </a:solidFill>
                <a:latin typeface="Times New Roman"/>
                <a:ea typeface="Calibri"/>
                <a:cs typeface="+mj-cs"/>
              </a:rPr>
              <a:t>Saccar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+mj-cs"/>
              </a:rPr>
              <a:t>ose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+mj-cs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 </a:t>
            </a:r>
            <a:endParaRPr lang="en-US" dirty="0"/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7124700" y="5638800"/>
            <a:ext cx="12954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381000"/>
            <a:ext cx="6858000" cy="990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s-E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24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Ở người, dịch tiêu hoá từ tuyến tuỵ sẽ đổ vào bộ phận nào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3514" y="1828800"/>
            <a:ext cx="29718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b="1" dirty="0" smtClean="0">
                <a:effectLst/>
                <a:latin typeface="Times New Roman"/>
                <a:ea typeface="Calibri"/>
              </a:rPr>
              <a:t>Thực quản </a:t>
            </a:r>
            <a:r>
              <a:rPr lang="vi-VN" sz="2800" dirty="0" smtClean="0">
                <a:effectLst/>
                <a:latin typeface="Times New Roman"/>
                <a:ea typeface="Calibri"/>
              </a:rPr>
              <a:t>    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1828800"/>
            <a:ext cx="29718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2800" b="1" dirty="0" smtClean="0">
                <a:effectLst/>
                <a:latin typeface="Times New Roman"/>
                <a:ea typeface="Calibri"/>
              </a:rPr>
              <a:t>Ruột già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95600"/>
            <a:ext cx="29718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2800" b="1" dirty="0" smtClean="0">
                <a:effectLst/>
                <a:latin typeface="Times New Roman"/>
                <a:ea typeface="Calibri"/>
              </a:rPr>
              <a:t>Dạ dày</a:t>
            </a:r>
            <a:r>
              <a:rPr lang="vi-VN" sz="2800" dirty="0" smtClean="0">
                <a:effectLst/>
                <a:latin typeface="Times New Roman"/>
                <a:ea typeface="Calibri"/>
              </a:rPr>
              <a:t>      </a:t>
            </a:r>
            <a:r>
              <a:rPr lang="vi-VN" sz="2800" dirty="0">
                <a:solidFill>
                  <a:schemeClr val="bg1"/>
                </a:solidFill>
                <a:latin typeface="Times New Roman"/>
                <a:ea typeface="Calibri"/>
                <a:cs typeface="+mj-cs"/>
              </a:rPr>
              <a:t> </a:t>
            </a:r>
            <a:r>
              <a:rPr lang="vi-VN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 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2895600"/>
            <a:ext cx="29718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2800" b="1" dirty="0" smtClean="0">
                <a:effectLst/>
                <a:latin typeface="Times New Roman"/>
                <a:ea typeface="Calibri"/>
              </a:rPr>
              <a:t>Ruột non</a:t>
            </a:r>
            <a:r>
              <a:rPr lang="vi-VN" sz="2800" b="1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 </a:t>
            </a:r>
            <a:endParaRPr lang="en-US" b="1" dirty="0"/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7924800" y="6063343"/>
            <a:ext cx="914400" cy="533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381000"/>
            <a:ext cx="6858000" cy="990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s-E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s-E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s-E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4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Sau khi trải qua quá trình tiêu hoá ở ruột non, prôtêin sẽ được biến đổi thành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Arial"/>
              </a:rPr>
              <a:t>:</a:t>
            </a:r>
            <a:endParaRPr lang="en-US" sz="1400" b="1" dirty="0">
              <a:solidFill>
                <a:srgbClr val="FFFF00"/>
              </a:solidFill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3514" y="1828800"/>
            <a:ext cx="29718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 Acid A</a:t>
            </a:r>
            <a:r>
              <a:rPr lang="vi-VN" sz="2800" b="1" dirty="0" smtClean="0">
                <a:effectLst/>
                <a:latin typeface="Times New Roman"/>
                <a:ea typeface="Calibri"/>
              </a:rPr>
              <a:t>min</a:t>
            </a:r>
            <a:r>
              <a:rPr 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/>
                <a:ea typeface="Calibri"/>
              </a:rPr>
              <a:t>	</a:t>
            </a:r>
            <a:r>
              <a:rPr lang="vi-VN" sz="2800" b="1" dirty="0" smtClean="0">
                <a:effectLst/>
                <a:latin typeface="Times New Roman"/>
                <a:ea typeface="Calibri"/>
              </a:rPr>
              <a:t> </a:t>
            </a:r>
            <a:r>
              <a:rPr lang="vi-VN" sz="2800" dirty="0" smtClean="0">
                <a:effectLst/>
                <a:latin typeface="Times New Roman"/>
                <a:ea typeface="Calibri"/>
              </a:rPr>
              <a:t>    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1828800"/>
            <a:ext cx="29718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dirty="0" smtClean="0">
                <a:effectLst/>
                <a:latin typeface="Times New Roman"/>
                <a:ea typeface="Calibri"/>
              </a:rPr>
              <a:t>A</a:t>
            </a:r>
            <a:r>
              <a:rPr lang="vi-VN" sz="2800" b="1" dirty="0" smtClean="0">
                <a:effectLst/>
                <a:latin typeface="Times New Roman"/>
                <a:ea typeface="Calibri"/>
              </a:rPr>
              <a:t>xit béo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95600"/>
            <a:ext cx="29718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2800" b="1" dirty="0" smtClean="0">
                <a:effectLst/>
                <a:latin typeface="Times New Roman"/>
                <a:ea typeface="Calibri"/>
              </a:rPr>
              <a:t>Gluc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ose</a:t>
            </a:r>
            <a:r>
              <a:rPr lang="vi-VN" sz="2800" dirty="0" smtClean="0">
                <a:effectLst/>
                <a:latin typeface="Times New Roman"/>
                <a:ea typeface="Calibri"/>
              </a:rPr>
              <a:t>	      </a:t>
            </a:r>
            <a:r>
              <a:rPr lang="vi-VN" sz="2800" dirty="0">
                <a:solidFill>
                  <a:schemeClr val="bg1"/>
                </a:solidFill>
                <a:latin typeface="Times New Roman"/>
                <a:ea typeface="Calibri"/>
                <a:cs typeface="+mj-cs"/>
              </a:rPr>
              <a:t> </a:t>
            </a:r>
            <a:r>
              <a:rPr lang="vi-VN" sz="2800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 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2895600"/>
            <a:ext cx="29718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2800" b="1" dirty="0" smtClean="0">
                <a:effectLst/>
                <a:latin typeface="Times New Roman"/>
                <a:ea typeface="Calibri"/>
              </a:rPr>
              <a:t>Glix</a:t>
            </a:r>
            <a:r>
              <a:rPr lang="en-US" sz="2800" b="1" dirty="0" err="1" smtClean="0">
                <a:effectLst/>
                <a:latin typeface="Times New Roman"/>
                <a:ea typeface="Calibri"/>
              </a:rPr>
              <a:t>erol</a:t>
            </a:r>
            <a:r>
              <a:rPr lang="vi-VN" sz="2800" b="1" dirty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 </a:t>
            </a:r>
            <a:endParaRPr lang="en-US" b="1" dirty="0"/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8153400" y="6172200"/>
            <a:ext cx="6858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3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381000"/>
            <a:ext cx="7315200" cy="990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s-E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vi-VN" sz="24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Tại ruột già xảy ra hoạt động nào dưới đây?</a:t>
            </a:r>
            <a:endParaRPr lang="en-US" sz="1400" b="1" dirty="0">
              <a:solidFill>
                <a:srgbClr val="FFFF00"/>
              </a:solidFill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828800"/>
            <a:ext cx="4114800" cy="609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400" b="1" dirty="0">
                <a:solidFill>
                  <a:prstClr val="white"/>
                </a:solidFill>
                <a:latin typeface="Times New Roman"/>
                <a:ea typeface="Calibri"/>
              </a:rPr>
              <a:t> </a:t>
            </a:r>
            <a:r>
              <a:rPr lang="vi-VN" sz="2400" b="1" dirty="0" smtClean="0">
                <a:effectLst/>
                <a:latin typeface="Times New Roman"/>
                <a:ea typeface="Calibri"/>
              </a:rPr>
              <a:t>Hấp thụ chất dinh dưỡng</a:t>
            </a:r>
            <a:r>
              <a:rPr lang="vi-VN" sz="2800" dirty="0">
                <a:solidFill>
                  <a:prstClr val="white"/>
                </a:solidFill>
                <a:latin typeface="Times New Roman"/>
                <a:ea typeface="Calibri"/>
              </a:rPr>
              <a:t>	</a:t>
            </a:r>
            <a:r>
              <a:rPr lang="vi-VN" sz="2800" b="1" dirty="0">
                <a:solidFill>
                  <a:prstClr val="white"/>
                </a:solidFill>
                <a:latin typeface="Times New Roman"/>
                <a:ea typeface="Calibri"/>
              </a:rPr>
              <a:t> </a:t>
            </a:r>
            <a:r>
              <a:rPr lang="vi-VN" sz="2800" dirty="0">
                <a:solidFill>
                  <a:prstClr val="white"/>
                </a:solidFill>
                <a:latin typeface="Times New Roman"/>
                <a:ea typeface="Calibri"/>
              </a:rPr>
              <a:t>     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1828800"/>
            <a:ext cx="3200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2400" b="1" dirty="0" smtClean="0">
                <a:effectLst/>
                <a:latin typeface="Times New Roman"/>
                <a:ea typeface="Calibri"/>
              </a:rPr>
              <a:t>Hấp thụ lại nước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895600"/>
            <a:ext cx="3962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400" b="1" dirty="0" smtClean="0">
                <a:effectLst/>
                <a:latin typeface="Times New Roman"/>
                <a:ea typeface="Calibri"/>
              </a:rPr>
              <a:t>Tiêu hoá thức ăn</a:t>
            </a:r>
            <a:r>
              <a:rPr lang="vi-VN" sz="2400" b="1" dirty="0">
                <a:solidFill>
                  <a:prstClr val="white"/>
                </a:solidFill>
                <a:latin typeface="Times New Roman"/>
                <a:ea typeface="Calibri"/>
              </a:rPr>
              <a:t>   </a:t>
            </a:r>
            <a:r>
              <a:rPr lang="vi-VN" sz="2800" dirty="0">
                <a:solidFill>
                  <a:prstClr val="white"/>
                </a:solidFill>
                <a:latin typeface="Times New Roman"/>
                <a:ea typeface="Calibri"/>
              </a:rPr>
              <a:t>    </a:t>
            </a:r>
            <a:r>
              <a:rPr lang="vi-VN" sz="2800" dirty="0">
                <a:solidFill>
                  <a:prstClr val="black"/>
                </a:solidFill>
                <a:latin typeface="Times New Roman"/>
                <a:ea typeface="Calibri"/>
              </a:rPr>
              <a:t> 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2895600"/>
            <a:ext cx="3200401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s-ES" sz="24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effectLst/>
                <a:latin typeface="Times New Roman"/>
                <a:ea typeface="Calibri"/>
              </a:rPr>
              <a:t>Nghiền nát thức ăn</a:t>
            </a:r>
            <a:r>
              <a:rPr lang="vi-VN" sz="2800" b="1" dirty="0">
                <a:solidFill>
                  <a:prstClr val="black"/>
                </a:solidFill>
                <a:latin typeface="Times New Roman"/>
                <a:ea typeface="Calibri"/>
              </a:rPr>
              <a:t> 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8153400" y="6096000"/>
            <a:ext cx="762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152400" y="1524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10 -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 DƯỠNG VÀ TIÊU HÓA Ở NGƯỜI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ác loại thực phẩm tốt cho hệ tiêu hóa của bạn - NHATHUOC.PRO">
            <a:extLst>
              <a:ext uri="{FF2B5EF4-FFF2-40B4-BE49-F238E27FC236}">
                <a16:creationId xmlns:a16="http://schemas.microsoft.com/office/drawing/2014/main" xmlns="" id="{D4AE9F73-12FC-4B49-85DA-2467218BE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1732946"/>
            <a:ext cx="90678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0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/>
          <p:cNvSpPr/>
          <p:nvPr/>
        </p:nvSpPr>
        <p:spPr>
          <a:xfrm>
            <a:off x="81280" y="81280"/>
            <a:ext cx="5506720" cy="508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BẢO VỆ HỆ TIÊU HÓA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4886" y="34497"/>
            <a:ext cx="919114" cy="530428"/>
          </a:xfrm>
          <a:prstGeom prst="rect">
            <a:avLst/>
          </a:prstGeom>
        </p:spPr>
      </p:pic>
      <p:sp>
        <p:nvSpPr>
          <p:cNvPr id="8" name="Hộp Văn bản 7"/>
          <p:cNvSpPr txBox="1"/>
          <p:nvPr/>
        </p:nvSpPr>
        <p:spPr>
          <a:xfrm>
            <a:off x="1688413" y="1249680"/>
            <a:ext cx="655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3"/>
          <p:cNvSpPr/>
          <p:nvPr/>
        </p:nvSpPr>
        <p:spPr>
          <a:xfrm>
            <a:off x="181429" y="741680"/>
            <a:ext cx="3933371" cy="5080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43301"/>
              </p:ext>
            </p:extLst>
          </p:nvPr>
        </p:nvGraphicFramePr>
        <p:xfrm>
          <a:off x="380999" y="2209800"/>
          <a:ext cx="8303444" cy="2971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51722"/>
                <a:gridCol w="4151722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dãy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dãy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cửa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4937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bức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lựa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bức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mất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bức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lựa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bức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4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1 Tùy chỉn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1 Tùy chỉn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1049</Words>
  <Application>Microsoft Office PowerPoint</Application>
  <PresentationFormat>On-screen Show (4:3)</PresentationFormat>
  <Paragraphs>176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1_Office Theme</vt:lpstr>
      <vt:lpstr>Chủ đề Office</vt:lpstr>
      <vt:lpstr>1_Chủ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Trình bày các phương pháp bảo quản và chế biến thực phẩm gia đình em thường sử dụng?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42</cp:revision>
  <dcterms:created xsi:type="dcterms:W3CDTF">2024-11-10T00:57:02Z</dcterms:created>
  <dcterms:modified xsi:type="dcterms:W3CDTF">2024-11-10T13:08:17Z</dcterms:modified>
</cp:coreProperties>
</file>