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300" r:id="rId3"/>
    <p:sldId id="301" r:id="rId4"/>
    <p:sldId id="302" r:id="rId5"/>
    <p:sldId id="303" r:id="rId6"/>
    <p:sldId id="281" r:id="rId7"/>
    <p:sldId id="261" r:id="rId8"/>
    <p:sldId id="262" r:id="rId9"/>
    <p:sldId id="295" r:id="rId10"/>
    <p:sldId id="296" r:id="rId11"/>
    <p:sldId id="275" r:id="rId12"/>
    <p:sldId id="291" r:id="rId13"/>
    <p:sldId id="284" r:id="rId14"/>
    <p:sldId id="285" r:id="rId15"/>
  </p:sldIdLst>
  <p:sldSz cx="117951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37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2FC53D"/>
    <a:srgbClr val="0FB7BD"/>
    <a:srgbClr val="1D9EFF"/>
    <a:srgbClr val="F16649"/>
    <a:srgbClr val="9CDDE0"/>
    <a:srgbClr val="AFDDFF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02" y="660"/>
      </p:cViewPr>
      <p:guideLst>
        <p:guide orient="horz" pos="1488"/>
        <p:guide pos="2904"/>
        <p:guide pos="37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4635" y="1122363"/>
            <a:ext cx="100258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4391" y="3602038"/>
            <a:ext cx="88463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40887" y="365125"/>
            <a:ext cx="254332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916" y="365125"/>
            <a:ext cx="748253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772" y="1709740"/>
            <a:ext cx="1017329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772" y="4589465"/>
            <a:ext cx="101732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915" y="1825625"/>
            <a:ext cx="501292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71282" y="1825625"/>
            <a:ext cx="501292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51" y="365127"/>
            <a:ext cx="101732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52" y="1681163"/>
            <a:ext cx="4989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452" y="2505075"/>
            <a:ext cx="498989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71283" y="1681163"/>
            <a:ext cx="50144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71283" y="2505075"/>
            <a:ext cx="501446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51" y="457200"/>
            <a:ext cx="380423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464" y="987427"/>
            <a:ext cx="597128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51" y="2057400"/>
            <a:ext cx="380423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51" y="457200"/>
            <a:ext cx="380423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14464" y="987427"/>
            <a:ext cx="597128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51" y="2057400"/>
            <a:ext cx="380423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915" y="365127"/>
            <a:ext cx="101732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915" y="1825625"/>
            <a:ext cx="101732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915" y="6356352"/>
            <a:ext cx="2653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135" y="6356352"/>
            <a:ext cx="3980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0307" y="6356352"/>
            <a:ext cx="2653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29.png"/><Relationship Id="rId10" Type="http://schemas.openxmlformats.org/officeDocument/2006/relationships/audio" Target="../media/audio4.wav"/><Relationship Id="rId4" Type="http://schemas.openxmlformats.org/officeDocument/2006/relationships/image" Target="../media/image28.png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E4765D-6B80-D6CD-1B48-32EA57551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95125" cy="674637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0536932C-3225-452C-AF69-B8B4142A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41" y="202826"/>
            <a:ext cx="9776344" cy="1282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51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Welcome to </a:t>
            </a:r>
            <a:r>
              <a:rPr lang="en-US" sz="851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</a:t>
            </a:r>
            <a:r>
              <a:rPr lang="en-US" sz="8513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 6A1</a:t>
            </a:r>
            <a:endParaRPr lang="en-US" sz="851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5 Innovative Ways To Create A Healthy/Positive Classroom Culture | Emerging  Education Technologies">
            <a:extLst>
              <a:ext uri="{FF2B5EF4-FFF2-40B4-BE49-F238E27FC236}">
                <a16:creationId xmlns:a16="http://schemas.microsoft.com/office/drawing/2014/main" xmlns="" id="{10436A3A-194D-4C56-8EB6-344401E8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7" y="2334743"/>
            <a:ext cx="5257283" cy="33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689B7D-1E16-F935-C740-C5026AEE3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1" y="4460972"/>
            <a:ext cx="2609524" cy="15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FC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FC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8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2">
            <a:hlinkClick r:id="" action="ppaction://media"/>
            <a:extLst>
              <a:ext uri="{FF2B5EF4-FFF2-40B4-BE49-F238E27FC236}">
                <a16:creationId xmlns:a16="http://schemas.microsoft.com/office/drawing/2014/main" xmlns="" id="{9C66779D-1663-8ABE-F97C-F330C933D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1193800"/>
            <a:ext cx="9677399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32D8D1-F263-91CD-62B1-EBDECD11047D}"/>
              </a:ext>
            </a:extLst>
          </p:cNvPr>
          <p:cNvSpPr txBox="1"/>
          <p:nvPr/>
        </p:nvSpPr>
        <p:spPr>
          <a:xfrm>
            <a:off x="355601" y="242900"/>
            <a:ext cx="10566400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Watch the video. Pay attention to the sounds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32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  <a:endParaRPr lang="en-US" sz="3200" dirty="0"/>
          </a:p>
        </p:txBody>
      </p:sp>
      <p:sp>
        <p:nvSpPr>
          <p:cNvPr id="7" name="Action Button: Go Back or Previous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A3CCC5C0-775F-4852-9520-782BE70555CB}"/>
              </a:ext>
            </a:extLst>
          </p:cNvPr>
          <p:cNvSpPr/>
          <p:nvPr/>
        </p:nvSpPr>
        <p:spPr>
          <a:xfrm>
            <a:off x="10972800" y="279400"/>
            <a:ext cx="533400" cy="448733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Sound 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xmlns="" id="{C5ED0A4C-87C9-1E32-D6E1-30D1BB3E637B}"/>
              </a:ext>
            </a:extLst>
          </p:cNvPr>
          <p:cNvSpPr/>
          <p:nvPr/>
        </p:nvSpPr>
        <p:spPr>
          <a:xfrm>
            <a:off x="498322" y="179493"/>
            <a:ext cx="381000" cy="397934"/>
          </a:xfrm>
          <a:prstGeom prst="actionButtonSoun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4509" y="0"/>
            <a:ext cx="11795125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8" y="138671"/>
            <a:ext cx="757717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41494" y="102513"/>
            <a:ext cx="100968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/ɪ/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8045" y="1121065"/>
            <a:ext cx="617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606" y="1945196"/>
            <a:ext cx="492252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578" y="4046997"/>
            <a:ext cx="634374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It’s a fantastic place to be.</a:t>
            </a:r>
          </a:p>
        </p:txBody>
      </p:sp>
      <p:pic>
        <p:nvPicPr>
          <p:cNvPr id="6" name="Graphic 5" descr="Volume">
            <a:extLst>
              <a:ext uri="{FF2B5EF4-FFF2-40B4-BE49-F238E27FC236}">
                <a16:creationId xmlns:a16="http://schemas.microsoft.com/office/drawing/2014/main" xmlns="" id="{DB496C41-A962-CC4E-8A78-3BD85927A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54733" y="138671"/>
            <a:ext cx="648614" cy="5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2">
            <a:hlinkClick r:id="" action="ppaction://media"/>
            <a:extLst>
              <a:ext uri="{FF2B5EF4-FFF2-40B4-BE49-F238E27FC236}">
                <a16:creationId xmlns:a16="http://schemas.microsoft.com/office/drawing/2014/main" xmlns="" id="{8F8307B8-7FA3-F300-2A01-8EC80C3F4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933" y="719666"/>
            <a:ext cx="10160004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90CF76-1362-737D-5025-084265C70194}"/>
              </a:ext>
            </a:extLst>
          </p:cNvPr>
          <p:cNvSpPr txBox="1"/>
          <p:nvPr/>
        </p:nvSpPr>
        <p:spPr>
          <a:xfrm>
            <a:off x="849133" y="184807"/>
            <a:ext cx="10096857" cy="4770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/ɪ/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/i:/.</a:t>
            </a:r>
          </a:p>
        </p:txBody>
      </p:sp>
    </p:spTree>
    <p:extLst>
      <p:ext uri="{BB962C8B-B14F-4D97-AF65-F5344CB8AC3E}">
        <p14:creationId xmlns:p14="http://schemas.microsoft.com/office/powerpoint/2010/main" val="35938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09666" y="4197094"/>
            <a:ext cx="10320734" cy="2502173"/>
          </a:xfrm>
          <a:prstGeom prst="bevel">
            <a:avLst>
              <a:gd name="adj" fmla="val 904"/>
            </a:avLst>
          </a:prstGeom>
          <a:gradFill flip="none" rotWithShape="1">
            <a:gsLst>
              <a:gs pos="0">
                <a:srgbClr val="3366FF">
                  <a:alpha val="67998"/>
                </a:srgbClr>
              </a:gs>
              <a:gs pos="100000">
                <a:srgbClr val="FFFFFF"/>
              </a:gs>
            </a:gsLst>
            <a:lin ang="108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HOMEWORK</a:t>
            </a:r>
          </a:p>
          <a:p>
            <a:r>
              <a:rPr lang="en-US" sz="2800" b="1" dirty="0"/>
              <a:t>- Learn by heart Vocab.</a:t>
            </a:r>
          </a:p>
          <a:p>
            <a:pPr marL="285750" indent="-285750">
              <a:buFontTx/>
              <a:buChar char="-"/>
            </a:pPr>
            <a:r>
              <a:rPr lang="en-US" sz="2800" b="1" dirty="0"/>
              <a:t>Find 5 more words with the sound </a:t>
            </a:r>
            <a:r>
              <a:rPr lang="en-US" sz="2800" b="1" dirty="0">
                <a:solidFill>
                  <a:srgbClr val="FF0000"/>
                </a:solidFill>
              </a:rPr>
              <a:t>/i/ </a:t>
            </a:r>
          </a:p>
          <a:p>
            <a:r>
              <a:rPr lang="en-US" sz="2800" b="1" dirty="0"/>
              <a:t>  and 5 more words with the sound </a:t>
            </a:r>
            <a:r>
              <a:rPr lang="en-US" sz="2800" b="1" dirty="0">
                <a:solidFill>
                  <a:srgbClr val="FF0000"/>
                </a:solidFill>
              </a:rPr>
              <a:t>/i:/.</a:t>
            </a:r>
          </a:p>
          <a:p>
            <a:pPr marL="285750" indent="-285750">
              <a:buFontTx/>
              <a:buChar char="-"/>
            </a:pPr>
            <a:r>
              <a:rPr lang="en-US" sz="2800" b="1" dirty="0"/>
              <a:t>Prepare lesson 3 . </a:t>
            </a:r>
          </a:p>
        </p:txBody>
      </p:sp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1041400" y="138071"/>
            <a:ext cx="9457266" cy="397934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SlantUp">
              <a:avLst>
                <a:gd name="adj" fmla="val 743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WRAP UP AND 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ECAD18-8A3C-2790-1106-042C6C2EFEE0}"/>
              </a:ext>
            </a:extLst>
          </p:cNvPr>
          <p:cNvSpPr/>
          <p:nvPr/>
        </p:nvSpPr>
        <p:spPr>
          <a:xfrm>
            <a:off x="2015067" y="1865864"/>
            <a:ext cx="7509932" cy="5164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main points we have just learnt?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B7A411-E6CB-69A3-DFC0-9370E1A87959}"/>
              </a:ext>
            </a:extLst>
          </p:cNvPr>
          <p:cNvSpPr txBox="1"/>
          <p:nvPr/>
        </p:nvSpPr>
        <p:spPr>
          <a:xfrm>
            <a:off x="2191725" y="2712495"/>
            <a:ext cx="190952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7D464E-3098-0F70-4DE8-DAE842421BF8}"/>
              </a:ext>
            </a:extLst>
          </p:cNvPr>
          <p:cNvSpPr txBox="1"/>
          <p:nvPr/>
        </p:nvSpPr>
        <p:spPr>
          <a:xfrm>
            <a:off x="6901453" y="2708064"/>
            <a:ext cx="235841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Pronunciation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CC7399-4F54-0494-D208-A346C9E32333}"/>
              </a:ext>
            </a:extLst>
          </p:cNvPr>
          <p:cNvSpPr/>
          <p:nvPr/>
        </p:nvSpPr>
        <p:spPr>
          <a:xfrm>
            <a:off x="949871" y="3565879"/>
            <a:ext cx="4393232" cy="5164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 in a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FFBF11-84DA-92DD-E5FF-A814151B223D}"/>
              </a:ext>
            </a:extLst>
          </p:cNvPr>
          <p:cNvSpPr txBox="1"/>
          <p:nvPr/>
        </p:nvSpPr>
        <p:spPr>
          <a:xfrm>
            <a:off x="6487317" y="3626717"/>
            <a:ext cx="318668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sounds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2756C6D-BD13-740C-7542-77F7B374C76C}"/>
              </a:ext>
            </a:extLst>
          </p:cNvPr>
          <p:cNvCxnSpPr>
            <a:stCxn id="2" idx="2"/>
            <a:endCxn id="3" idx="0"/>
          </p:cNvCxnSpPr>
          <p:nvPr/>
        </p:nvCxnSpPr>
        <p:spPr>
          <a:xfrm flipH="1">
            <a:off x="3146487" y="2382331"/>
            <a:ext cx="2623546" cy="3301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5F1DA93-426D-02BF-65B5-486069143A61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5770033" y="2382331"/>
            <a:ext cx="2310626" cy="3257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0F0E51DD-6EAF-BA3B-8E7F-89D8A43D40DE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3146487" y="3235715"/>
            <a:ext cx="0" cy="3301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4FD00CD-F0C9-4FCC-020E-E41B303DBEE9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8080659" y="3231284"/>
            <a:ext cx="0" cy="3954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">
            <a:extLst>
              <a:ext uri="{FF2B5EF4-FFF2-40B4-BE49-F238E27FC236}">
                <a16:creationId xmlns:a16="http://schemas.microsoft.com/office/drawing/2014/main" xmlns="" id="{68F153F8-B6C9-731C-9D7F-AF65ABA87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509" y="1161254"/>
            <a:ext cx="3557661" cy="64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84B1"/>
                </a:solidFill>
              </a:rPr>
              <a:t>Wrap up</a:t>
            </a:r>
          </a:p>
        </p:txBody>
      </p:sp>
      <p:pic>
        <p:nvPicPr>
          <p:cNvPr id="8193" name="Picture 3">
            <a:extLst>
              <a:ext uri="{FF2B5EF4-FFF2-40B4-BE49-F238E27FC236}">
                <a16:creationId xmlns:a16="http://schemas.microsoft.com/office/drawing/2014/main" xmlns="" id="{1FFCC470-CF0F-BE27-D817-4FB4BE6B5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72" y="567032"/>
            <a:ext cx="3515459" cy="7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6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795125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786342" y="1752600"/>
            <a:ext cx="10320734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2834724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285"/>
          <a:stretch/>
        </p:blipFill>
        <p:spPr>
          <a:xfrm>
            <a:off x="1958926" y="0"/>
            <a:ext cx="1833377" cy="1289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5562" y="1751526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You are in four big groups in which there are small groups of four.</a:t>
            </a:r>
          </a:p>
          <a:p>
            <a:pPr algn="just"/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You are going to see eight pictures appearing on the screen in turn in </a:t>
            </a:r>
            <a:r>
              <a:rPr lang="en-US" sz="2600" dirty="0">
                <a:solidFill>
                  <a:srgbClr val="FF0000"/>
                </a:solidFill>
              </a:rPr>
              <a:t>one minutes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You have to focus  to remember the most words from the pictures shown on the screen, any small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group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Which finishes first will represent the big group to go and write the answers on the board. The one who has the most correct words is the winner.</a:t>
            </a:r>
            <a:endParaRPr lang="en-US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285"/>
          <a:stretch/>
        </p:blipFill>
        <p:spPr>
          <a:xfrm>
            <a:off x="1650672" y="218040"/>
            <a:ext cx="1833377" cy="1289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60" t="22760" r="4188" b="2626"/>
          <a:stretch/>
        </p:blipFill>
        <p:spPr>
          <a:xfrm>
            <a:off x="4509768" y="2308726"/>
            <a:ext cx="2773221" cy="1874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329" t="16735" b="31180"/>
          <a:stretch/>
        </p:blipFill>
        <p:spPr>
          <a:xfrm>
            <a:off x="7660822" y="2311176"/>
            <a:ext cx="2579880" cy="1760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967" t="22824" r="3245"/>
          <a:stretch/>
        </p:blipFill>
        <p:spPr>
          <a:xfrm>
            <a:off x="4178808" y="151950"/>
            <a:ext cx="2839658" cy="1918952"/>
          </a:xfrm>
          <a:prstGeom prst="rect">
            <a:avLst/>
          </a:prstGeom>
        </p:spPr>
      </p:pic>
      <p:pic>
        <p:nvPicPr>
          <p:cNvPr id="1026" name="Picture 2" descr="Post office hi-res stock photography and images - Alam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1"/>
          <a:stretch/>
        </p:blipFill>
        <p:spPr bwMode="auto">
          <a:xfrm>
            <a:off x="4509768" y="4420793"/>
            <a:ext cx="2599609" cy="1918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398" y="2308726"/>
            <a:ext cx="2772473" cy="1833324"/>
          </a:xfrm>
          <a:prstGeom prst="rect">
            <a:avLst/>
          </a:prstGeom>
        </p:spPr>
      </p:pic>
      <p:pic>
        <p:nvPicPr>
          <p:cNvPr id="1028" name="Picture 4" descr="Happy School Children In Front Of School Building Stock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98" y="4420793"/>
            <a:ext cx="2814411" cy="19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3948" y="4420793"/>
            <a:ext cx="2626754" cy="1918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8776" t="21384" r="2514"/>
          <a:stretch/>
        </p:blipFill>
        <p:spPr>
          <a:xfrm>
            <a:off x="7393231" y="151950"/>
            <a:ext cx="2626754" cy="188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5" y="103031"/>
            <a:ext cx="8853992" cy="24210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77322" y="1975834"/>
            <a:ext cx="4403125" cy="820491"/>
            <a:chOff x="2321677" y="1811975"/>
            <a:chExt cx="4403125" cy="820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822" y="1811975"/>
              <a:ext cx="3514980" cy="7689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677" y="1854855"/>
              <a:ext cx="961782" cy="7776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858212" y="299985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4B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094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2" y="1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47" y="7484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2541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24552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83007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34887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571274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602967" y="3849809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922155" y="3267062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14715" y="6343404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:a16="http://schemas.microsoft.com/office/drawing/2014/main" xmlns="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16824" y="415594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2B3E2AA-DE4F-4163-9794-BB5CEDCAC015}"/>
              </a:ext>
            </a:extLst>
          </p:cNvPr>
          <p:cNvGrpSpPr/>
          <p:nvPr/>
        </p:nvGrpSpPr>
        <p:grpSpPr>
          <a:xfrm>
            <a:off x="2191968" y="5747772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xmlns="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8074216-EAF6-44EC-A481-4CFEF1D52B6D}"/>
              </a:ext>
            </a:extLst>
          </p:cNvPr>
          <p:cNvGrpSpPr/>
          <p:nvPr/>
        </p:nvGrpSpPr>
        <p:grpSpPr>
          <a:xfrm>
            <a:off x="8230764" y="5734027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xmlns="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42E21D5-9A91-4E33-9ADF-69B4FA33773E}"/>
              </a:ext>
            </a:extLst>
          </p:cNvPr>
          <p:cNvGrpSpPr/>
          <p:nvPr/>
        </p:nvGrpSpPr>
        <p:grpSpPr>
          <a:xfrm>
            <a:off x="5234527" y="5751319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xmlns="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C4DB64C9-3406-491F-BD56-16828DCD9909}"/>
              </a:ext>
            </a:extLst>
          </p:cNvPr>
          <p:cNvGrpSpPr/>
          <p:nvPr/>
        </p:nvGrpSpPr>
        <p:grpSpPr>
          <a:xfrm>
            <a:off x="2224618" y="3273554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xmlns="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86378203-204D-466F-8492-E2C6E8249667}"/>
              </a:ext>
            </a:extLst>
          </p:cNvPr>
          <p:cNvGrpSpPr/>
          <p:nvPr/>
        </p:nvGrpSpPr>
        <p:grpSpPr>
          <a:xfrm>
            <a:off x="7881709" y="3212371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xmlns="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29535" y="2494247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97867" y="2486721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15027" y="1831877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87548" y="1231741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866D76E-726A-432D-95C4-4F08817E7BBB}"/>
              </a:ext>
            </a:extLst>
          </p:cNvPr>
          <p:cNvGrpSpPr/>
          <p:nvPr/>
        </p:nvGrpSpPr>
        <p:grpSpPr>
          <a:xfrm>
            <a:off x="2768646" y="1215043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xmlns="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A2A7784-56BE-42B7-8854-0B81294B5F6E}"/>
              </a:ext>
            </a:extLst>
          </p:cNvPr>
          <p:cNvGrpSpPr/>
          <p:nvPr/>
        </p:nvGrpSpPr>
        <p:grpSpPr>
          <a:xfrm>
            <a:off x="5971503" y="1148816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xmlns="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4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784EB3-2A08-4D80-A5CD-BEA7A3C162FC}"/>
              </a:ext>
            </a:extLst>
          </p:cNvPr>
          <p:cNvSpPr txBox="1"/>
          <p:nvPr/>
        </p:nvSpPr>
        <p:spPr>
          <a:xfrm>
            <a:off x="1411915" y="544851"/>
            <a:ext cx="1429536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96EFF4-DC70-446E-93D9-2E404AF3388E}"/>
              </a:ext>
            </a:extLst>
          </p:cNvPr>
          <p:cNvSpPr txBox="1"/>
          <p:nvPr/>
        </p:nvSpPr>
        <p:spPr>
          <a:xfrm>
            <a:off x="1285022" y="2366045"/>
            <a:ext cx="1388188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5B3631-0C1E-4F1D-BD57-D49A9E638DED}"/>
              </a:ext>
            </a:extLst>
          </p:cNvPr>
          <p:cNvSpPr txBox="1"/>
          <p:nvPr/>
        </p:nvSpPr>
        <p:spPr>
          <a:xfrm>
            <a:off x="3169785" y="134617"/>
            <a:ext cx="1388186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8D86A4-B2A3-47D0-9B1F-F091F0A317DD}"/>
              </a:ext>
            </a:extLst>
          </p:cNvPr>
          <p:cNvSpPr txBox="1"/>
          <p:nvPr/>
        </p:nvSpPr>
        <p:spPr>
          <a:xfrm>
            <a:off x="5256863" y="124723"/>
            <a:ext cx="135548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28234A-3BD6-4447-A9E7-E7C12171AB58}"/>
              </a:ext>
            </a:extLst>
          </p:cNvPr>
          <p:cNvSpPr txBox="1"/>
          <p:nvPr/>
        </p:nvSpPr>
        <p:spPr>
          <a:xfrm>
            <a:off x="7211459" y="164895"/>
            <a:ext cx="1429536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hotel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659729-9FF5-4EEA-A00E-141F93759003}"/>
              </a:ext>
            </a:extLst>
          </p:cNvPr>
          <p:cNvSpPr txBox="1"/>
          <p:nvPr/>
        </p:nvSpPr>
        <p:spPr>
          <a:xfrm>
            <a:off x="9027758" y="511738"/>
            <a:ext cx="1145509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park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xmlns="" id="{9F583354-DBEE-FFE2-B9B7-FFA47BA894B3}"/>
              </a:ext>
            </a:extLst>
          </p:cNvPr>
          <p:cNvSpPr/>
          <p:nvPr/>
        </p:nvSpPr>
        <p:spPr>
          <a:xfrm>
            <a:off x="2637059" y="679269"/>
            <a:ext cx="6801393" cy="2749731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rial Narrow" pitchFamily="34" charset="0"/>
              </a:rPr>
              <a:t>Name some other places in your </a:t>
            </a:r>
            <a:r>
              <a:rPr lang="en-US" sz="2800" b="1" dirty="0" err="1">
                <a:solidFill>
                  <a:schemeClr val="tx1"/>
                </a:solidFill>
                <a:latin typeface=".VnArial Narrow" pitchFamily="34" charset="0"/>
              </a:rPr>
              <a:t>neighbourhood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6421C2-A1DF-4F80-D113-EE07789834B3}"/>
              </a:ext>
            </a:extLst>
          </p:cNvPr>
          <p:cNvSpPr txBox="1"/>
          <p:nvPr/>
        </p:nvSpPr>
        <p:spPr>
          <a:xfrm>
            <a:off x="9157815" y="1475252"/>
            <a:ext cx="1388188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cinema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9304B2-2985-C0B5-7BD6-CA239C4CFA8A}"/>
              </a:ext>
            </a:extLst>
          </p:cNvPr>
          <p:cNvSpPr txBox="1"/>
          <p:nvPr/>
        </p:nvSpPr>
        <p:spPr>
          <a:xfrm>
            <a:off x="8437027" y="2403991"/>
            <a:ext cx="1388188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CAB8B5-3CC2-16FF-D6FB-83357E9EAA7B}"/>
              </a:ext>
            </a:extLst>
          </p:cNvPr>
          <p:cNvSpPr txBox="1"/>
          <p:nvPr/>
        </p:nvSpPr>
        <p:spPr>
          <a:xfrm>
            <a:off x="920539" y="1465040"/>
            <a:ext cx="2024063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bookstore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0B772B-A57B-1450-9530-650307FD969E}"/>
              </a:ext>
            </a:extLst>
          </p:cNvPr>
          <p:cNvSpPr txBox="1"/>
          <p:nvPr/>
        </p:nvSpPr>
        <p:spPr>
          <a:xfrm>
            <a:off x="1687951" y="3269224"/>
            <a:ext cx="2024063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restaurant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4748F5-E680-F657-EA81-4C16E7F74334}"/>
              </a:ext>
            </a:extLst>
          </p:cNvPr>
          <p:cNvSpPr txBox="1"/>
          <p:nvPr/>
        </p:nvSpPr>
        <p:spPr>
          <a:xfrm>
            <a:off x="4332788" y="3387518"/>
            <a:ext cx="2465091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supermarket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82A82F-56BA-F838-D146-B8416D3C788E}"/>
              </a:ext>
            </a:extLst>
          </p:cNvPr>
          <p:cNvSpPr txBox="1"/>
          <p:nvPr/>
        </p:nvSpPr>
        <p:spPr>
          <a:xfrm>
            <a:off x="7248919" y="3250664"/>
            <a:ext cx="2024063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Post office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40C4D56-A005-9A47-C81D-08E630DAC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9" y="3972008"/>
            <a:ext cx="67529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057E256-3043-0733-B5C8-FE730B392F69}"/>
              </a:ext>
            </a:extLst>
          </p:cNvPr>
          <p:cNvSpPr txBox="1"/>
          <p:nvPr/>
        </p:nvSpPr>
        <p:spPr>
          <a:xfrm>
            <a:off x="1067177" y="3959211"/>
            <a:ext cx="947882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520DC1-E0DD-30BB-6175-ACAD11F775D4}"/>
              </a:ext>
            </a:extLst>
          </p:cNvPr>
          <p:cNvSpPr txBox="1"/>
          <p:nvPr/>
        </p:nvSpPr>
        <p:spPr>
          <a:xfrm>
            <a:off x="1067177" y="4420876"/>
            <a:ext cx="284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C731AAF-C31E-AAB2-A810-62BB3C46B16D}"/>
              </a:ext>
            </a:extLst>
          </p:cNvPr>
          <p:cNvSpPr txBox="1"/>
          <p:nvPr/>
        </p:nvSpPr>
        <p:spPr>
          <a:xfrm>
            <a:off x="942830" y="4944096"/>
            <a:ext cx="870976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b="1" dirty="0"/>
              <a:t>Is there a </a:t>
            </a:r>
            <a:r>
              <a:rPr lang="en-US" sz="2800" b="1" u="sng" dirty="0">
                <a:solidFill>
                  <a:srgbClr val="FF0000"/>
                </a:solidFill>
              </a:rPr>
              <a:t>square</a:t>
            </a:r>
            <a:r>
              <a:rPr lang="en-US" sz="2800" b="1" dirty="0"/>
              <a:t> in your </a:t>
            </a:r>
            <a:r>
              <a:rPr lang="en-US" sz="2800" b="1" dirty="0" err="1"/>
              <a:t>neighbourhood</a:t>
            </a:r>
            <a:r>
              <a:rPr lang="en-US" sz="28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b="1" dirty="0"/>
              <a:t>Yes, there is. / No, these isn’t.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F918DFF-2A10-246E-9FC9-2954E0C4E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77" y="4287804"/>
            <a:ext cx="3976039" cy="2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4708" y="45565"/>
            <a:ext cx="10523488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45565"/>
            <a:ext cx="93699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Group 5"/>
          <p:cNvGrpSpPr/>
          <p:nvPr/>
        </p:nvGrpSpPr>
        <p:grpSpPr>
          <a:xfrm>
            <a:off x="1760314" y="917685"/>
            <a:ext cx="9312276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63966" y="3075250"/>
            <a:ext cx="284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2527" y="3753115"/>
            <a:ext cx="870976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b="1" dirty="0"/>
              <a:t>Is your </a:t>
            </a:r>
            <a:r>
              <a:rPr lang="en-US" sz="3600" b="1" dirty="0" err="1"/>
              <a:t>neighbourhood</a:t>
            </a:r>
            <a:r>
              <a:rPr lang="en-US" sz="3600" b="1" dirty="0"/>
              <a:t> </a:t>
            </a:r>
            <a:r>
              <a:rPr lang="en-US" sz="3600" b="1" u="sng" dirty="0">
                <a:solidFill>
                  <a:srgbClr val="FF0000"/>
                </a:solidFill>
              </a:rPr>
              <a:t>quiet</a:t>
            </a:r>
            <a:r>
              <a:rPr lang="en-US" sz="36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b="1" dirty="0"/>
              <a:t>Yes, it is. / No, it’s </a:t>
            </a:r>
            <a:r>
              <a:rPr lang="en-US" sz="3600" b="1" u="sng" dirty="0">
                <a:solidFill>
                  <a:srgbClr val="FF0000"/>
                </a:solidFill>
              </a:rPr>
              <a:t>noisy</a:t>
            </a:r>
            <a:r>
              <a:rPr lang="en-US" sz="36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01D156-6CD2-286D-A4BA-C501F6BC2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38" y="2624235"/>
            <a:ext cx="4209362" cy="3782750"/>
          </a:xfrm>
          <a:prstGeom prst="rect">
            <a:avLst/>
          </a:prstGeom>
        </p:spPr>
      </p:pic>
      <p:sp>
        <p:nvSpPr>
          <p:cNvPr id="2" name="Action Button: Sound 1">
            <a:hlinkClick r:id="" action="ppaction://noaction" highlightClick="1">
              <a:snd r:embed="rId4" name="Activity3.wav"/>
            </a:hlinkClick>
            <a:extLst>
              <a:ext uri="{FF2B5EF4-FFF2-40B4-BE49-F238E27FC236}">
                <a16:creationId xmlns:a16="http://schemas.microsoft.com/office/drawing/2014/main" xmlns="" id="{5066BFBE-8BF7-A0F4-4807-AB90AC0D2BF0}"/>
              </a:ext>
            </a:extLst>
          </p:cNvPr>
          <p:cNvSpPr/>
          <p:nvPr/>
        </p:nvSpPr>
        <p:spPr>
          <a:xfrm>
            <a:off x="87450" y="920953"/>
            <a:ext cx="951376" cy="75320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Sound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xmlns="" id="{2A6C5B65-61EF-FE16-FA36-2E409418E406}"/>
              </a:ext>
            </a:extLst>
          </p:cNvPr>
          <p:cNvSpPr/>
          <p:nvPr/>
        </p:nvSpPr>
        <p:spPr>
          <a:xfrm>
            <a:off x="254814" y="887531"/>
            <a:ext cx="644910" cy="451546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4" y="886170"/>
            <a:ext cx="644910" cy="501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9724" y="856532"/>
            <a:ext cx="1030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/ɪ/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12317"/>
              </p:ext>
            </p:extLst>
          </p:nvPr>
        </p:nvGraphicFramePr>
        <p:xfrm>
          <a:off x="1831183" y="3210108"/>
          <a:ext cx="7847424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30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170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/ɪ/</a:t>
                      </a:r>
                    </a:p>
                  </a:txBody>
                  <a:tcPr marL="117951" marR="11795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/i:/</a:t>
                      </a:r>
                    </a:p>
                  </a:txBody>
                  <a:tcPr marL="117951" marR="117951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 marL="117951" marR="11795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 marL="117951" marR="1179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232732" y="1531425"/>
            <a:ext cx="9312276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31183" y="1511300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1182" y="1955647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6210" y="1511300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2811" y="1955647"/>
            <a:ext cx="2059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4443" y="1511300"/>
            <a:ext cx="195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5925" y="1955647"/>
            <a:ext cx="195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91383" y="1511300"/>
            <a:ext cx="223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96072" y="1955647"/>
            <a:ext cx="244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1495" y="2678549"/>
            <a:ext cx="969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3F95274-D4C9-4461-A330-E71D3EA957C5}"/>
              </a:ext>
            </a:extLst>
          </p:cNvPr>
          <p:cNvSpPr txBox="1"/>
          <p:nvPr/>
        </p:nvSpPr>
        <p:spPr>
          <a:xfrm>
            <a:off x="1831183" y="1506323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2D5D6E5-2910-4F77-B199-C78D5D2A5F1E}"/>
              </a:ext>
            </a:extLst>
          </p:cNvPr>
          <p:cNvSpPr txBox="1"/>
          <p:nvPr/>
        </p:nvSpPr>
        <p:spPr>
          <a:xfrm>
            <a:off x="1831182" y="1950670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E39698E-508E-45F4-9C0C-1B8A29E54C5A}"/>
              </a:ext>
            </a:extLst>
          </p:cNvPr>
          <p:cNvSpPr txBox="1"/>
          <p:nvPr/>
        </p:nvSpPr>
        <p:spPr>
          <a:xfrm>
            <a:off x="3936210" y="1506323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E72D8FF-2C4D-412F-9D2E-A92A64FDBD6A}"/>
              </a:ext>
            </a:extLst>
          </p:cNvPr>
          <p:cNvSpPr txBox="1"/>
          <p:nvPr/>
        </p:nvSpPr>
        <p:spPr>
          <a:xfrm>
            <a:off x="3852811" y="1950670"/>
            <a:ext cx="2059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D79F8D4-AF9D-4CB2-9383-E77A3DC9B619}"/>
              </a:ext>
            </a:extLst>
          </p:cNvPr>
          <p:cNvSpPr txBox="1"/>
          <p:nvPr/>
        </p:nvSpPr>
        <p:spPr>
          <a:xfrm>
            <a:off x="5874443" y="1506323"/>
            <a:ext cx="195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161C6AE-1F74-425A-953A-03CA9AE159FA}"/>
              </a:ext>
            </a:extLst>
          </p:cNvPr>
          <p:cNvSpPr txBox="1"/>
          <p:nvPr/>
        </p:nvSpPr>
        <p:spPr>
          <a:xfrm>
            <a:off x="5945925" y="1950670"/>
            <a:ext cx="195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733DF5B-8A4D-4C49-9B14-BE5DF4B21D44}"/>
              </a:ext>
            </a:extLst>
          </p:cNvPr>
          <p:cNvSpPr txBox="1"/>
          <p:nvPr/>
        </p:nvSpPr>
        <p:spPr>
          <a:xfrm>
            <a:off x="7991383" y="1506323"/>
            <a:ext cx="223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1C27DAB-19AF-4E2A-A8B0-DC5A7DA55BEF}"/>
              </a:ext>
            </a:extLst>
          </p:cNvPr>
          <p:cNvSpPr txBox="1"/>
          <p:nvPr/>
        </p:nvSpPr>
        <p:spPr>
          <a:xfrm>
            <a:off x="7896072" y="1950670"/>
            <a:ext cx="244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D8BEB5A-2307-4D6F-A104-BCB8CF3BDB8D}"/>
              </a:ext>
            </a:extLst>
          </p:cNvPr>
          <p:cNvSpPr txBox="1"/>
          <p:nvPr/>
        </p:nvSpPr>
        <p:spPr>
          <a:xfrm>
            <a:off x="3245757" y="3941352"/>
            <a:ext cx="964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623435A-38A9-481F-B7CB-8A6EA43FECDF}"/>
              </a:ext>
            </a:extLst>
          </p:cNvPr>
          <p:cNvSpPr txBox="1"/>
          <p:nvPr/>
        </p:nvSpPr>
        <p:spPr>
          <a:xfrm>
            <a:off x="6668622" y="3941352"/>
            <a:ext cx="1836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ED81175-5882-4291-B140-4EE52CD86415}"/>
              </a:ext>
            </a:extLst>
          </p:cNvPr>
          <p:cNvSpPr txBox="1"/>
          <p:nvPr/>
        </p:nvSpPr>
        <p:spPr>
          <a:xfrm>
            <a:off x="7141270" y="4517631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395BC97-E5B2-4827-8095-8CE436A6E786}"/>
              </a:ext>
            </a:extLst>
          </p:cNvPr>
          <p:cNvSpPr txBox="1"/>
          <p:nvPr/>
        </p:nvSpPr>
        <p:spPr>
          <a:xfrm>
            <a:off x="6973602" y="5115658"/>
            <a:ext cx="145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0509E44-FC93-4B2D-A239-0FD44574AF1C}"/>
              </a:ext>
            </a:extLst>
          </p:cNvPr>
          <p:cNvSpPr txBox="1"/>
          <p:nvPr/>
        </p:nvSpPr>
        <p:spPr>
          <a:xfrm>
            <a:off x="7270822" y="5713685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14063A6-DAD6-433E-9494-168D52192D34}"/>
              </a:ext>
            </a:extLst>
          </p:cNvPr>
          <p:cNvSpPr txBox="1"/>
          <p:nvPr/>
        </p:nvSpPr>
        <p:spPr>
          <a:xfrm>
            <a:off x="2886200" y="4517631"/>
            <a:ext cx="166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BB17ADD-8D5D-48EC-B832-5370EDE94CEC}"/>
              </a:ext>
            </a:extLst>
          </p:cNvPr>
          <p:cNvSpPr txBox="1"/>
          <p:nvPr/>
        </p:nvSpPr>
        <p:spPr>
          <a:xfrm>
            <a:off x="3015615" y="5142187"/>
            <a:ext cx="1331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0B9D326-6848-41E0-ADFE-54E87C9C197C}"/>
              </a:ext>
            </a:extLst>
          </p:cNvPr>
          <p:cNvSpPr txBox="1"/>
          <p:nvPr/>
        </p:nvSpPr>
        <p:spPr>
          <a:xfrm>
            <a:off x="3097526" y="5713685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51284" y="164513"/>
            <a:ext cx="347018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* Pronunciation: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71765" y="177694"/>
            <a:ext cx="244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/ɪ/ and /i:/</a:t>
            </a:r>
          </a:p>
        </p:txBody>
      </p:sp>
      <p:pic>
        <p:nvPicPr>
          <p:cNvPr id="6" name="Graphic 5" descr="Volume">
            <a:extLst>
              <a:ext uri="{FF2B5EF4-FFF2-40B4-BE49-F238E27FC236}">
                <a16:creationId xmlns:a16="http://schemas.microsoft.com/office/drawing/2014/main" xmlns="" id="{9221CD42-DF8C-B6C9-8F39-6177CE755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78607" y="192345"/>
            <a:ext cx="694503" cy="590665"/>
          </a:xfrm>
          <a:prstGeom prst="rect">
            <a:avLst/>
          </a:prstGeom>
        </p:spPr>
      </p:pic>
      <p:sp>
        <p:nvSpPr>
          <p:cNvPr id="3" name="Action Button: Video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661713B2-C582-018C-8EC7-EB0CA7786B57}"/>
              </a:ext>
            </a:extLst>
          </p:cNvPr>
          <p:cNvSpPr/>
          <p:nvPr/>
        </p:nvSpPr>
        <p:spPr>
          <a:xfrm>
            <a:off x="5032203" y="348603"/>
            <a:ext cx="722692" cy="328885"/>
          </a:xfrm>
          <a:prstGeom prst="actionButtonMovi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Video 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xmlns="" id="{E096A8DD-EC9F-B738-33BB-C635DDCB44A1}"/>
              </a:ext>
            </a:extLst>
          </p:cNvPr>
          <p:cNvSpPr/>
          <p:nvPr/>
        </p:nvSpPr>
        <p:spPr>
          <a:xfrm>
            <a:off x="8245769" y="348603"/>
            <a:ext cx="694503" cy="294701"/>
          </a:xfrm>
          <a:prstGeom prst="actionButtonMovi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Go Forward or Next 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03A85E84-6721-2CBF-68A6-15EB0E9EFB56}"/>
              </a:ext>
            </a:extLst>
          </p:cNvPr>
          <p:cNvSpPr/>
          <p:nvPr/>
        </p:nvSpPr>
        <p:spPr>
          <a:xfrm>
            <a:off x="10543841" y="6289964"/>
            <a:ext cx="522092" cy="229369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>
              <a:snd r:embed="rId10" name="i and i.wav"/>
            </a:hlinkClick>
            <a:extLst>
              <a:ext uri="{FF2B5EF4-FFF2-40B4-BE49-F238E27FC236}">
                <a16:creationId xmlns:a16="http://schemas.microsoft.com/office/drawing/2014/main" xmlns="" id="{FF05558F-E7CD-4B4E-B810-F4A435150240}"/>
              </a:ext>
            </a:extLst>
          </p:cNvPr>
          <p:cNvSpPr/>
          <p:nvPr/>
        </p:nvSpPr>
        <p:spPr>
          <a:xfrm>
            <a:off x="10736245" y="348603"/>
            <a:ext cx="388955" cy="314826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48991E-6 -3.7037E-6 L -0.10646 0.2935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1i">
            <a:hlinkClick r:id="" action="ppaction://media"/>
            <a:extLst>
              <a:ext uri="{FF2B5EF4-FFF2-40B4-BE49-F238E27FC236}">
                <a16:creationId xmlns:a16="http://schemas.microsoft.com/office/drawing/2014/main" xmlns="" id="{25DAB386-9A7D-7A05-601B-72D4C8EFC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067" y="1092200"/>
            <a:ext cx="9846733" cy="5190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B2D5C4-9259-C82D-A413-2720589CF48D}"/>
              </a:ext>
            </a:extLst>
          </p:cNvPr>
          <p:cNvSpPr txBox="1"/>
          <p:nvPr/>
        </p:nvSpPr>
        <p:spPr>
          <a:xfrm>
            <a:off x="999067" y="209034"/>
            <a:ext cx="9637183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Watch the video. Pay attention to the sounds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/ɪ/ </a:t>
            </a:r>
            <a:endParaRPr lang="en-US" sz="3200" dirty="0"/>
          </a:p>
        </p:txBody>
      </p:sp>
      <p:sp>
        <p:nvSpPr>
          <p:cNvPr id="7" name="Action Button: Go Back or Previous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0DE02850-6733-667C-5AA7-42B278BA98D3}"/>
              </a:ext>
            </a:extLst>
          </p:cNvPr>
          <p:cNvSpPr/>
          <p:nvPr/>
        </p:nvSpPr>
        <p:spPr>
          <a:xfrm>
            <a:off x="10972800" y="279400"/>
            <a:ext cx="533400" cy="448733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1788</TotalTime>
  <Words>516</Words>
  <Application>Microsoft Office PowerPoint</Application>
  <PresentationFormat>Custom</PresentationFormat>
  <Paragraphs>110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.VnArial Narrow</vt:lpstr>
      <vt:lpstr>Arial</vt:lpstr>
      <vt:lpstr>Calibri</vt:lpstr>
      <vt:lpstr>Calibri Light</vt:lpstr>
      <vt:lpstr>Times New Roman</vt:lpstr>
      <vt:lpstr>Office Theme</vt:lpstr>
      <vt:lpstr>Welcome to our class 6A1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account</cp:lastModifiedBy>
  <cp:revision>160</cp:revision>
  <dcterms:created xsi:type="dcterms:W3CDTF">2020-12-09T02:04:09Z</dcterms:created>
  <dcterms:modified xsi:type="dcterms:W3CDTF">2024-11-08T06:49:17Z</dcterms:modified>
</cp:coreProperties>
</file>