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8" r:id="rId3"/>
    <p:sldId id="275" r:id="rId4"/>
    <p:sldId id="276" r:id="rId5"/>
    <p:sldId id="259" r:id="rId6"/>
    <p:sldId id="279" r:id="rId7"/>
    <p:sldId id="281" r:id="rId8"/>
    <p:sldId id="346" r:id="rId9"/>
    <p:sldId id="347" r:id="rId10"/>
    <p:sldId id="348" r:id="rId11"/>
    <p:sldId id="349" r:id="rId12"/>
    <p:sldId id="283" r:id="rId13"/>
    <p:sldId id="340" r:id="rId14"/>
    <p:sldId id="341" r:id="rId15"/>
    <p:sldId id="342" r:id="rId16"/>
    <p:sldId id="343" r:id="rId17"/>
    <p:sldId id="270" r:id="rId18"/>
    <p:sldId id="287" r:id="rId19"/>
    <p:sldId id="288" r:id="rId20"/>
    <p:sldId id="269" r:id="rId21"/>
    <p:sldId id="289" r:id="rId22"/>
    <p:sldId id="292" r:id="rId23"/>
    <p:sldId id="285" r:id="rId24"/>
    <p:sldId id="290" r:id="rId25"/>
    <p:sldId id="286" r:id="rId26"/>
    <p:sldId id="291" r:id="rId27"/>
    <p:sldId id="293" r:id="rId28"/>
    <p:sldId id="284" r:id="rId29"/>
    <p:sldId id="274" r:id="rId30"/>
    <p:sldId id="294" r:id="rId31"/>
    <p:sldId id="298" r:id="rId32"/>
    <p:sldId id="296" r:id="rId33"/>
    <p:sldId id="301" r:id="rId34"/>
    <p:sldId id="300" r:id="rId35"/>
    <p:sldId id="262" r:id="rId36"/>
    <p:sldId id="267" r:id="rId37"/>
    <p:sldId id="272" r:id="rId38"/>
    <p:sldId id="295" r:id="rId39"/>
    <p:sldId id="353" r:id="rId40"/>
    <p:sldId id="271" r:id="rId41"/>
    <p:sldId id="273" r:id="rId42"/>
    <p:sldId id="302" r:id="rId43"/>
  </p:sldIdLst>
  <p:sldSz cx="18288000" cy="10287000"/>
  <p:notesSz cx="6858000" cy="9144000"/>
  <p:embeddedFontLst>
    <p:embeddedFont>
      <p:font typeface="Cambria Math" panose="02040503050406030204" pitchFamily="18" charset="0"/>
      <p:regular r:id="rId45"/>
    </p:embeddedFont>
    <p:embeddedFont>
      <p:font typeface="League Spartan"/>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B0"/>
    <a:srgbClr val="CAE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97" autoAdjust="0"/>
    <p:restoredTop sz="94721" autoAdjust="0"/>
  </p:normalViewPr>
  <p:slideViewPr>
    <p:cSldViewPr>
      <p:cViewPr varScale="1">
        <p:scale>
          <a:sx n="53" d="100"/>
          <a:sy n="53" d="100"/>
        </p:scale>
        <p:origin x="46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7EC52-7BA1-D84F-944B-901A6BBF8905}" type="datetimeFigureOut">
              <a:rPr lang="en-VN" smtClean="0"/>
              <a:t>11/04/2024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BC774-EC85-F245-BBFE-154DF0F2105F}" type="slidenum">
              <a:rPr lang="en-VN" smtClean="0"/>
              <a:t>‹#›</a:t>
            </a:fld>
            <a:endParaRPr lang="en-VN"/>
          </a:p>
        </p:txBody>
      </p:sp>
    </p:spTree>
    <p:extLst>
      <p:ext uri="{BB962C8B-B14F-4D97-AF65-F5344CB8AC3E}">
        <p14:creationId xmlns:p14="http://schemas.microsoft.com/office/powerpoint/2010/main" val="86770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854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560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451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70948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22.jp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5" Type="http://schemas.openxmlformats.org/officeDocument/2006/relationships/image" Target="../media/image52.png"/><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5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10.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630.pn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50.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70.png"/></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8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40.png"/></Relationships>
</file>

<file path=ppt/slides/_rels/slide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60.png"/></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8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sv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405269" y="8282709"/>
            <a:ext cx="6438717" cy="1384324"/>
          </a:xfrm>
          <a:custGeom>
            <a:avLst/>
            <a:gdLst/>
            <a:ahLst/>
            <a:cxnLst/>
            <a:rect l="l" t="t" r="r" b="b"/>
            <a:pathLst>
              <a:path w="6438717" h="1384324">
                <a:moveTo>
                  <a:pt x="0" y="0"/>
                </a:moveTo>
                <a:lnTo>
                  <a:pt x="6438717" y="0"/>
                </a:lnTo>
                <a:lnTo>
                  <a:pt x="6438717" y="1384325"/>
                </a:lnTo>
                <a:lnTo>
                  <a:pt x="0" y="1384325"/>
                </a:lnTo>
                <a:lnTo>
                  <a:pt x="0" y="0"/>
                </a:lnTo>
                <a:close/>
              </a:path>
            </a:pathLst>
          </a:custGeom>
          <a:blipFill>
            <a:blip r:embed="rId2"/>
            <a:stretch>
              <a:fillRect/>
            </a:stretch>
          </a:blipFill>
        </p:spPr>
      </p:sp>
      <p:sp>
        <p:nvSpPr>
          <p:cNvPr id="7" name="TextBox 7"/>
          <p:cNvSpPr txBox="1"/>
          <p:nvPr/>
        </p:nvSpPr>
        <p:spPr>
          <a:xfrm>
            <a:off x="1210566" y="3584194"/>
            <a:ext cx="15866868" cy="3118674"/>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NHIỆT LIỆT CHÀO MỪNG CÁC THẦY CÔ VỀ DỰ GIỜ LỚP 9A3 </a:t>
            </a:r>
          </a:p>
        </p:txBody>
      </p:sp>
      <p:sp>
        <p:nvSpPr>
          <p:cNvPr id="8" name="Freeform 8"/>
          <p:cNvSpPr/>
          <p:nvPr/>
        </p:nvSpPr>
        <p:spPr>
          <a:xfrm>
            <a:off x="12498044" y="4594848"/>
            <a:ext cx="5795818" cy="5795818"/>
          </a:xfrm>
          <a:custGeom>
            <a:avLst/>
            <a:gdLst/>
            <a:ahLst/>
            <a:cxnLst/>
            <a:rect l="l" t="t" r="r" b="b"/>
            <a:pathLst>
              <a:path w="5795818" h="5795818">
                <a:moveTo>
                  <a:pt x="0" y="0"/>
                </a:moveTo>
                <a:lnTo>
                  <a:pt x="5795819" y="0"/>
                </a:lnTo>
                <a:lnTo>
                  <a:pt x="5795819" y="5795818"/>
                </a:lnTo>
                <a:lnTo>
                  <a:pt x="0" y="57958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5833474" y="-103610"/>
            <a:ext cx="2076592" cy="2607965"/>
          </a:xfrm>
          <a:custGeom>
            <a:avLst/>
            <a:gdLst/>
            <a:ahLst/>
            <a:cxnLst/>
            <a:rect l="l" t="t" r="r" b="b"/>
            <a:pathLst>
              <a:path w="2076592" h="2607965">
                <a:moveTo>
                  <a:pt x="0" y="0"/>
                </a:moveTo>
                <a:lnTo>
                  <a:pt x="2076593" y="0"/>
                </a:lnTo>
                <a:lnTo>
                  <a:pt x="2076593" y="2607965"/>
                </a:lnTo>
                <a:lnTo>
                  <a:pt x="0" y="260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0" y="526630"/>
            <a:ext cx="6438717" cy="1384324"/>
          </a:xfrm>
          <a:custGeom>
            <a:avLst/>
            <a:gdLst/>
            <a:ahLst/>
            <a:cxnLst/>
            <a:rect l="l" t="t" r="r" b="b"/>
            <a:pathLst>
              <a:path w="6438717" h="1384324">
                <a:moveTo>
                  <a:pt x="0" y="0"/>
                </a:moveTo>
                <a:lnTo>
                  <a:pt x="6438717" y="0"/>
                </a:lnTo>
                <a:lnTo>
                  <a:pt x="6438717" y="1384324"/>
                </a:lnTo>
                <a:lnTo>
                  <a:pt x="0" y="1384324"/>
                </a:lnTo>
                <a:lnTo>
                  <a:pt x="0" y="0"/>
                </a:lnTo>
                <a:close/>
              </a:path>
            </a:pathLst>
          </a:custGeom>
          <a:blipFill>
            <a:blip r:embed="rId2"/>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2574046" y="2008571"/>
                <a:ext cx="13444706"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2.24. </a:t>
                </a:r>
                <a:r>
                  <a:rPr lang="en-VN" sz="4400" dirty="0">
                    <a:latin typeface="Arial" panose="020B0604020202020204" pitchFamily="34" charset="0"/>
                    <a:cs typeface="Arial" panose="020B0604020202020204" pitchFamily="34" charset="0"/>
                  </a:rPr>
                  <a:t>Nghiệm của bất phương trình 1 – 2x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2 – x là </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2574046" y="2008571"/>
                <a:ext cx="13444706" cy="769441"/>
              </a:xfrm>
              <a:prstGeom prst="rect">
                <a:avLst/>
              </a:prstGeom>
              <a:blipFill>
                <a:blip r:embed="rId4"/>
                <a:stretch>
                  <a:fillRect l="-1792" t="-14516" r="-660" b="-3709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32CC316-705C-63AA-1788-2F3B1B58B5AB}"/>
                  </a:ext>
                </a:extLst>
              </p:cNvPr>
              <p:cNvSpPr/>
              <p:nvPr/>
            </p:nvSpPr>
            <p:spPr>
              <a:xfrm>
                <a:off x="9829800" y="3761986"/>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-1</a:t>
                </a:r>
              </a:p>
            </p:txBody>
          </p:sp>
        </mc:Choice>
        <mc:Fallback xmlns="">
          <p:sp>
            <p:nvSpPr>
              <p:cNvPr id="10" name="Rectangle 9">
                <a:extLst>
                  <a:ext uri="{FF2B5EF4-FFF2-40B4-BE49-F238E27FC236}">
                    <a16:creationId xmlns:a16="http://schemas.microsoft.com/office/drawing/2014/main" id="{232CC316-705C-63AA-1788-2F3B1B58B5AB}"/>
                  </a:ext>
                </a:extLst>
              </p:cNvPr>
              <p:cNvSpPr>
                <a:spLocks noRot="1" noChangeAspect="1" noMove="1" noResize="1" noEditPoints="1" noAdjustHandles="1" noChangeArrowheads="1" noChangeShapeType="1" noTextEdit="1"/>
              </p:cNvSpPr>
              <p:nvPr/>
            </p:nvSpPr>
            <p:spPr>
              <a:xfrm>
                <a:off x="9829800" y="3761986"/>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18618583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5384797" y="2008571"/>
            <a:ext cx="7518405"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2.25. </a:t>
            </a:r>
            <a:r>
              <a:rPr lang="en-VN" sz="4400" dirty="0">
                <a:latin typeface="Arial" panose="020B0604020202020204" pitchFamily="34" charset="0"/>
                <a:cs typeface="Arial" panose="020B0604020202020204" pitchFamily="34" charset="0"/>
              </a:rPr>
              <a:t>Cho a &gt; b. Khi đó ta có:</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2a &gt; 3b</a:t>
            </a:r>
          </a:p>
        </p:txBody>
      </p:sp>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2a &gt; 2b + 1</a:t>
            </a:r>
            <a:endParaRPr lang="en-VN" sz="4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-3a &lt; -3b – 3</a:t>
            </a:r>
            <a:endParaRPr lang="en-VN" sz="4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9B4645-60F9-04CE-CE79-90CC4F0CD646}"/>
              </a:ext>
            </a:extLst>
          </p:cNvPr>
          <p:cNvSpPr/>
          <p:nvPr/>
        </p:nvSpPr>
        <p:spPr>
          <a:xfrm>
            <a:off x="9829800" y="3746249"/>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5a + 1 &gt; 5b + 1</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322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LUYỆN TẬP</a:t>
            </a:r>
          </a:p>
        </p:txBody>
      </p:sp>
      <p:sp>
        <p:nvSpPr>
          <p:cNvPr id="6" name="Freeform 28">
            <a:extLst>
              <a:ext uri="{FF2B5EF4-FFF2-40B4-BE49-F238E27FC236}">
                <a16:creationId xmlns:a16="http://schemas.microsoft.com/office/drawing/2014/main" id="{EBA43834-6F4B-73EA-3C43-8277C2DD4D37}"/>
              </a:ext>
            </a:extLst>
          </p:cNvPr>
          <p:cNvSpPr/>
          <p:nvPr/>
        </p:nvSpPr>
        <p:spPr>
          <a:xfrm rot="1773614">
            <a:off x="1677353" y="8636464"/>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3"/>
            <a:stretch>
              <a:fillRect/>
            </a:stretch>
          </a:blipFill>
        </p:spPr>
      </p:sp>
    </p:spTree>
    <p:extLst>
      <p:ext uri="{BB962C8B-B14F-4D97-AF65-F5344CB8AC3E}">
        <p14:creationId xmlns:p14="http://schemas.microsoft.com/office/powerpoint/2010/main" val="37145123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91"/>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38913888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66266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5256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0915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527104"/>
            <a:ext cx="16508350" cy="33641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118259" y="973917"/>
                <a:ext cx="13818320" cy="2171428"/>
              </a:xfrm>
              <a:prstGeom prst="rect">
                <a:avLst/>
              </a:prstGeom>
              <a:noFill/>
            </p:spPr>
            <p:txBody>
              <a:bodyPr wrap="square" rtlCol="0">
                <a:spAutoFit/>
              </a:bodyPr>
              <a:lstStyle/>
              <a:p>
                <a:pPr algn="ctr">
                  <a:lnSpc>
                    <a:spcPct val="150000"/>
                  </a:lnSpc>
                </a:pPr>
                <a:r>
                  <a:rPr lang="fr-FR" sz="48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vi-VN" sz="4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4800" dirty="0">
                    <a:solidFill>
                      <a:schemeClr val="bg1"/>
                    </a:solidFill>
                    <a:latin typeface="Arial" panose="020B0604020202020204" pitchFamily="34" charset="0"/>
                    <a:cs typeface="Arial" panose="020B0604020202020204" pitchFamily="34" charset="0"/>
                  </a:rPr>
                  <a:t>Nghiệm của phương trình</a:t>
                </a:r>
              </a:p>
              <a:p>
                <a:pPr algn="ctr">
                  <a:lnSpc>
                    <a:spcPct val="150000"/>
                  </a:lnSpc>
                </a:pPr>
                <a:r>
                  <a:rPr lang="vi-VN" sz="4800" dirty="0">
                    <a:solidFill>
                      <a:schemeClr val="bg1"/>
                    </a:solidFill>
                    <a:latin typeface="Arial" panose="020B0604020202020204" pitchFamily="34" charset="0"/>
                    <a:cs typeface="Arial" panose="020B0604020202020204" pitchFamily="34" charset="0"/>
                  </a:rPr>
                  <a:t> </a:t>
                </a:r>
                <a14:m>
                  <m:oMath xmlns:m="http://schemas.openxmlformats.org/officeDocument/2006/math">
                    <m:d>
                      <m:dPr>
                        <m:ctrlPr>
                          <a:rPr lang="en-VN" sz="4800" i="1">
                            <a:solidFill>
                              <a:schemeClr val="bg1"/>
                            </a:solidFill>
                            <a:latin typeface="Cambria Math" panose="02040503050406030204" pitchFamily="18" charset="0"/>
                          </a:rPr>
                        </m:ctrlPr>
                      </m:dPr>
                      <m:e>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d>
                      <m:dPr>
                        <m:ctrlPr>
                          <a:rPr lang="en-VN" sz="4800" i="1">
                            <a:solidFill>
                              <a:schemeClr val="bg1"/>
                            </a:solidFill>
                            <a:latin typeface="Cambria Math" panose="02040503050406030204" pitchFamily="18" charset="0"/>
                          </a:rPr>
                        </m:ctrlPr>
                      </m:dPr>
                      <m:e>
                        <m:r>
                          <a:rPr lang="vi-VN" sz="4800" i="0">
                            <a:solidFill>
                              <a:schemeClr val="bg1"/>
                            </a:solidFill>
                            <a:latin typeface="Cambria Math" panose="02040503050406030204" pitchFamily="18" charset="0"/>
                          </a:rPr>
                          <m:t>2</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e>
                    </m:d>
                    <m:r>
                      <a:rPr lang="vi-VN" sz="4800" i="0">
                        <a:solidFill>
                          <a:schemeClr val="bg1"/>
                        </a:solidFill>
                        <a:latin typeface="Cambria Math" panose="02040503050406030204" pitchFamily="18" charset="0"/>
                      </a:rPr>
                      <m:t>=(</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−1)(</m:t>
                    </m:r>
                    <m:r>
                      <m:rPr>
                        <m:sty m:val="p"/>
                      </m:rPr>
                      <a:rPr lang="vi-VN" sz="4800" i="0">
                        <a:solidFill>
                          <a:schemeClr val="bg1"/>
                        </a:solidFill>
                        <a:latin typeface="Cambria Math" panose="02040503050406030204" pitchFamily="18" charset="0"/>
                      </a:rPr>
                      <m:t>x</m:t>
                    </m:r>
                    <m:r>
                      <a:rPr lang="vi-VN" sz="4800" i="0">
                        <a:solidFill>
                          <a:schemeClr val="bg1"/>
                        </a:solidFill>
                        <a:latin typeface="Cambria Math" panose="02040503050406030204" pitchFamily="18" charset="0"/>
                      </a:rPr>
                      <m:t>+3)</m:t>
                    </m:r>
                  </m:oMath>
                </a14:m>
                <a:r>
                  <a:rPr lang="vi-VN" sz="4800" dirty="0">
                    <a:solidFill>
                      <a:schemeClr val="bg1"/>
                    </a:solidFill>
                    <a:latin typeface="Arial" panose="020B0604020202020204" pitchFamily="34" charset="0"/>
                    <a:cs typeface="Arial" panose="020B0604020202020204" pitchFamily="34" charset="0"/>
                  </a:rPr>
                  <a:t> là:</a:t>
                </a:r>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118259" y="973917"/>
                <a:ext cx="13818320" cy="2171428"/>
              </a:xfrm>
              <a:prstGeom prst="rect">
                <a:avLst/>
              </a:prstGeom>
              <a:blipFill>
                <a:blip r:embed="rId11"/>
                <a:stretch>
                  <a:fillRect b="-13953"/>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684533" y="7764736"/>
            <a:ext cx="8254174" cy="186701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3" y="4932112"/>
            <a:ext cx="8254174" cy="1877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886075" y="8296451"/>
            <a:ext cx="5851090" cy="830997"/>
          </a:xfrm>
          <a:prstGeom prst="rect">
            <a:avLst/>
          </a:prstGeom>
          <a:noFill/>
        </p:spPr>
        <p:txBody>
          <a:bodyPr wrap="square" rtlCol="0">
            <a:spAutoFit/>
          </a:bodyPr>
          <a:lstStyle/>
          <a:p>
            <a:pPr marR="30480" algn="ctr">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C. x = 1; x = 2</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3" y="5455277"/>
            <a:ext cx="6197494"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B. x = 1</a:t>
            </a:r>
          </a:p>
        </p:txBody>
      </p:sp>
      <p:sp>
        <p:nvSpPr>
          <p:cNvPr id="31" name="bang a">
            <a:extLst>
              <a:ext uri="{FF2B5EF4-FFF2-40B4-BE49-F238E27FC236}">
                <a16:creationId xmlns:a16="http://schemas.microsoft.com/office/drawing/2014/main" id="{8DD63B39-09F3-4F04-83CD-408FC7619A90}"/>
              </a:ext>
            </a:extLst>
          </p:cNvPr>
          <p:cNvSpPr/>
          <p:nvPr/>
        </p:nvSpPr>
        <p:spPr>
          <a:xfrm flipH="1">
            <a:off x="9027419" y="7728918"/>
            <a:ext cx="8254174" cy="18936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5001622"/>
            <a:ext cx="8254174" cy="1894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92001" y="8270294"/>
            <a:ext cx="4325010" cy="830997"/>
          </a:xfrm>
          <a:prstGeom prst="rect">
            <a:avLst/>
          </a:prstGeom>
          <a:noFill/>
        </p:spPr>
        <p:txBody>
          <a:bodyPr wrap="square" rtlCol="0">
            <a:spAutoFit/>
          </a:bodyPr>
          <a:lstStyle/>
          <a:p>
            <a:pPr marR="60960" algn="just">
              <a:spcBef>
                <a:spcPts val="1200"/>
              </a:spcBef>
              <a:spcAft>
                <a:spcPts val="1200"/>
              </a:spcAft>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rPr>
              <a:t>D. x = -1; x = 2</a:t>
            </a:r>
          </a:p>
        </p:txBody>
      </p:sp>
      <p:sp>
        <p:nvSpPr>
          <p:cNvPr id="34" name="cau hoi d">
            <a:extLst>
              <a:ext uri="{FF2B5EF4-FFF2-40B4-BE49-F238E27FC236}">
                <a16:creationId xmlns:a16="http://schemas.microsoft.com/office/drawing/2014/main" id="{42A746A3-96B8-42A5-8EFA-A104DB6B2F69}"/>
              </a:ext>
            </a:extLst>
          </p:cNvPr>
          <p:cNvSpPr txBox="1"/>
          <p:nvPr/>
        </p:nvSpPr>
        <p:spPr>
          <a:xfrm>
            <a:off x="2640172" y="5457233"/>
            <a:ext cx="4342896" cy="830997"/>
          </a:xfrm>
          <a:prstGeom prst="rect">
            <a:avLst/>
          </a:prstGeom>
          <a:noFill/>
        </p:spPr>
        <p:txBody>
          <a:bodyPr wrap="square" rtlCol="0">
            <a:spAutoFit/>
          </a:bodyPr>
          <a:lstStyle/>
          <a:p>
            <a:pPr marR="30480" algn="ct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A. x = 2</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221407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8988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2819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52534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7" y="495300"/>
            <a:ext cx="16508350" cy="4061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39389" y="727347"/>
                <a:ext cx="14576064" cy="3300327"/>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â</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u</m:t>
                      </m:r>
                      <m:r>
                        <m:rPr>
                          <m:nor/>
                        </m:rPr>
                        <a:rPr lang="fr-FR" sz="4800" b="1">
                          <a:solidFill>
                            <a:schemeClr val="bg1"/>
                          </a:solidFill>
                          <a:latin typeface="Arial" panose="020B0604020202020204" pitchFamily="34" charset="0"/>
                          <a:ea typeface="Arial" panose="020B0604020202020204" pitchFamily="34" charset="0"/>
                          <a:cs typeface="Arial" panose="020B0604020202020204" pitchFamily="34" charset="0"/>
                        </a:rPr>
                        <m:t> 2</m:t>
                      </m:r>
                      <m:r>
                        <m:rPr>
                          <m:nor/>
                        </m:rPr>
                        <a:rPr lang="fr-FR" sz="480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Nghi</m:t>
                      </m:r>
                      <m:r>
                        <m:rPr>
                          <m:nor/>
                        </m:rPr>
                        <a:rPr lang="fr-FR" sz="4800" smtClean="0">
                          <a:solidFill>
                            <a:schemeClr val="bg1"/>
                          </a:solidFill>
                          <a:latin typeface="Arial" panose="020B0604020202020204" pitchFamily="34" charset="0"/>
                          <a:cs typeface="Arial" panose="020B0604020202020204" pitchFamily="34" charset="0"/>
                        </a:rPr>
                        <m:t>ệ</m:t>
                      </m:r>
                      <m:r>
                        <m:rPr>
                          <m:nor/>
                        </m:rPr>
                        <a:rPr lang="fr-FR" sz="4800" smtClean="0">
                          <a:solidFill>
                            <a:schemeClr val="bg1"/>
                          </a:solidFill>
                          <a:latin typeface="Arial" panose="020B0604020202020204" pitchFamily="34" charset="0"/>
                          <a:cs typeface="Arial" panose="020B0604020202020204" pitchFamily="34" charset="0"/>
                        </a:rPr>
                        <m:t>m</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c</m:t>
                      </m:r>
                      <m:r>
                        <m:rPr>
                          <m:nor/>
                        </m:rPr>
                        <a:rPr lang="fr-FR" sz="4800" smtClean="0">
                          <a:solidFill>
                            <a:schemeClr val="bg1"/>
                          </a:solidFill>
                          <a:latin typeface="Arial" panose="020B0604020202020204" pitchFamily="34" charset="0"/>
                          <a:cs typeface="Arial" panose="020B0604020202020204" pitchFamily="34" charset="0"/>
                        </a:rPr>
                        <m:t>ủ</m:t>
                      </m:r>
                      <m:r>
                        <m:rPr>
                          <m:nor/>
                        </m:rPr>
                        <a:rPr lang="fr-FR" sz="4800" smtClean="0">
                          <a:solidFill>
                            <a:schemeClr val="bg1"/>
                          </a:solidFill>
                          <a:latin typeface="Arial" panose="020B0604020202020204" pitchFamily="34" charset="0"/>
                          <a:cs typeface="Arial" panose="020B0604020202020204" pitchFamily="34" charset="0"/>
                        </a:rPr>
                        <m:t>a</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ph</m:t>
                      </m:r>
                      <m:r>
                        <m:rPr>
                          <m:nor/>
                        </m:rPr>
                        <a:rPr lang="fr-FR" sz="4800" smtClean="0">
                          <a:solidFill>
                            <a:schemeClr val="bg1"/>
                          </a:solidFill>
                          <a:latin typeface="Arial" panose="020B0604020202020204" pitchFamily="34" charset="0"/>
                          <a:cs typeface="Arial" panose="020B0604020202020204" pitchFamily="34" charset="0"/>
                        </a:rPr>
                        <m:t>ươ</m:t>
                      </m:r>
                      <m:r>
                        <m:rPr>
                          <m:nor/>
                        </m:rPr>
                        <a:rPr lang="fr-FR" sz="4800" smtClean="0">
                          <a:solidFill>
                            <a:schemeClr val="bg1"/>
                          </a:solidFill>
                          <a:latin typeface="Arial" panose="020B0604020202020204" pitchFamily="34" charset="0"/>
                          <a:cs typeface="Arial" panose="020B0604020202020204" pitchFamily="34" charset="0"/>
                        </a:rPr>
                        <m:t>ng</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tr</m:t>
                      </m:r>
                      <m:r>
                        <m:rPr>
                          <m:nor/>
                        </m:rPr>
                        <a:rPr lang="fr-FR" sz="4800" smtClean="0">
                          <a:solidFill>
                            <a:schemeClr val="bg1"/>
                          </a:solidFill>
                          <a:latin typeface="Arial" panose="020B0604020202020204" pitchFamily="34" charset="0"/>
                          <a:cs typeface="Arial" panose="020B0604020202020204" pitchFamily="34" charset="0"/>
                        </a:rPr>
                        <m:t>ì</m:t>
                      </m:r>
                      <m:r>
                        <m:rPr>
                          <m:nor/>
                        </m:rPr>
                        <a:rPr lang="fr-FR" sz="4800" smtClean="0">
                          <a:solidFill>
                            <a:schemeClr val="bg1"/>
                          </a:solidFill>
                          <a:latin typeface="Arial" panose="020B0604020202020204" pitchFamily="34" charset="0"/>
                          <a:cs typeface="Arial" panose="020B0604020202020204" pitchFamily="34" charset="0"/>
                        </a:rPr>
                        <m:t>nh</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sau</m:t>
                      </m:r>
                      <m:r>
                        <m:rPr>
                          <m:nor/>
                        </m:rPr>
                        <a:rPr lang="fr-FR" sz="4800" smtClean="0">
                          <a:solidFill>
                            <a:schemeClr val="bg1"/>
                          </a:solidFill>
                          <a:latin typeface="Arial" panose="020B0604020202020204" pitchFamily="34" charset="0"/>
                          <a:cs typeface="Arial" panose="020B0604020202020204" pitchFamily="34" charset="0"/>
                        </a:rPr>
                        <m:t> </m:t>
                      </m:r>
                      <m:r>
                        <m:rPr>
                          <m:nor/>
                        </m:rPr>
                        <a:rPr lang="fr-FR" sz="4800" smtClean="0">
                          <a:solidFill>
                            <a:schemeClr val="bg1"/>
                          </a:solidFill>
                          <a:latin typeface="Arial" panose="020B0604020202020204" pitchFamily="34" charset="0"/>
                          <a:cs typeface="Arial" panose="020B0604020202020204" pitchFamily="34" charset="0"/>
                        </a:rPr>
                        <m:t>l</m:t>
                      </m:r>
                      <m:r>
                        <m:rPr>
                          <m:nor/>
                        </m:rPr>
                        <a:rPr lang="fr-FR" sz="4800" smtClean="0">
                          <a:solidFill>
                            <a:schemeClr val="bg1"/>
                          </a:solidFill>
                          <a:latin typeface="Arial" panose="020B0604020202020204" pitchFamily="34" charset="0"/>
                          <a:cs typeface="Arial" panose="020B0604020202020204" pitchFamily="34" charset="0"/>
                        </a:rPr>
                        <m:t>à:</m:t>
                      </m:r>
                    </m:oMath>
                  </m:oMathPara>
                </a14:m>
                <a:endParaRPr lang="en-VN" sz="4800" dirty="0">
                  <a:solidFill>
                    <a:schemeClr val="bg1"/>
                  </a:solidFill>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−1</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2</m:t>
                          </m:r>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+9</m:t>
                          </m:r>
                        </m:num>
                        <m:den>
                          <m:r>
                            <m:rPr>
                              <m:sty m:val="p"/>
                            </m:rPr>
                            <a:rPr lang="fr-FR"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+2</m:t>
                          </m:r>
                        </m:den>
                      </m:f>
                      <m:r>
                        <a:rPr lang="fr-FR" sz="4800" i="0">
                          <a:solidFill>
                            <a:schemeClr val="bg1"/>
                          </a:solidFill>
                          <a:latin typeface="Cambria Math" panose="02040503050406030204" pitchFamily="18" charset="0"/>
                        </a:rPr>
                        <m: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12</m:t>
                          </m:r>
                        </m:num>
                        <m:den>
                          <m:sSup>
                            <m:sSupPr>
                              <m:ctrlPr>
                                <a:rPr lang="en-VN" sz="4800" i="1">
                                  <a:solidFill>
                                    <a:schemeClr val="bg1"/>
                                  </a:solidFill>
                                  <a:latin typeface="Cambria Math" panose="02040503050406030204" pitchFamily="18" charset="0"/>
                                </a:rPr>
                              </m:ctrlPr>
                            </m:sSupPr>
                            <m:e>
                              <m:r>
                                <m:rPr>
                                  <m:sty m:val="p"/>
                                </m:rPr>
                                <a:rPr lang="fr-FR" sz="4800" i="0">
                                  <a:solidFill>
                                    <a:schemeClr val="bg1"/>
                                  </a:solidFill>
                                  <a:latin typeface="Cambria Math" panose="02040503050406030204" pitchFamily="18" charset="0"/>
                                </a:rPr>
                                <m:t>x</m:t>
                              </m:r>
                            </m:e>
                            <m:sup>
                              <m:r>
                                <a:rPr lang="fr-FR" sz="4800" i="0">
                                  <a:solidFill>
                                    <a:schemeClr val="bg1"/>
                                  </a:solidFill>
                                  <a:latin typeface="Cambria Math" panose="02040503050406030204" pitchFamily="18" charset="0"/>
                                </a:rPr>
                                <m:t>2</m:t>
                              </m:r>
                            </m:sup>
                          </m:sSup>
                          <m:r>
                            <a:rPr lang="fr-FR" sz="4800" i="0">
                              <a:solidFill>
                                <a:schemeClr val="bg1"/>
                              </a:solidFill>
                              <a:latin typeface="Cambria Math" panose="02040503050406030204" pitchFamily="18" charset="0"/>
                            </a:rPr>
                            <m:t>−4</m:t>
                          </m:r>
                        </m:den>
                      </m:f>
                    </m:oMath>
                  </m:oMathPara>
                </a14:m>
                <a:endParaRPr lang="en-VN" sz="4800" dirty="0">
                  <a:solidFill>
                    <a:schemeClr val="bg1"/>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39389" y="727347"/>
                <a:ext cx="14576064" cy="3300327"/>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171608" y="7903369"/>
            <a:ext cx="8254174" cy="1755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5425334"/>
            <a:ext cx="8254174" cy="1764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837582" y="7967330"/>
            <a:ext cx="5076062" cy="1569660"/>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D. Phương trình vô nghiệm</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773411" y="5649116"/>
            <a:ext cx="6197494" cy="1081002"/>
          </a:xfrm>
          <a:prstGeom prst="rect">
            <a:avLst/>
          </a:prstGeom>
          <a:noFill/>
        </p:spPr>
        <p:txBody>
          <a:bodyPr wrap="square" rtlCol="0">
            <a:spAutoFit/>
          </a:bodyPr>
          <a:lstStyle/>
          <a:p>
            <a:pPr marR="30480" algn="ctr">
              <a:lnSpc>
                <a:spcPct val="150000"/>
              </a:lnSpc>
            </a:pPr>
            <a:r>
              <a:rPr lang="vi-VN" sz="4800" dirty="0">
                <a:solidFill>
                  <a:schemeClr val="bg1"/>
                </a:solidFill>
                <a:ea typeface="Arial" panose="020B0604020202020204" pitchFamily="34" charset="0"/>
              </a:rPr>
              <a:t>A. x = 2</a:t>
            </a:r>
            <a:endParaRPr lang="en-US" sz="4200" kern="100" dirty="0">
              <a:solidFill>
                <a:schemeClr val="bg1"/>
              </a:solidFill>
              <a:ea typeface="Calibri" panose="020F050202020403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144000" y="5327306"/>
            <a:ext cx="8254174" cy="17800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916528"/>
            <a:ext cx="8254174" cy="17812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108582" y="5774118"/>
            <a:ext cx="4325010" cy="830997"/>
          </a:xfrm>
          <a:prstGeom prst="rect">
            <a:avLst/>
          </a:prstGeom>
          <a:noFill/>
        </p:spPr>
        <p:txBody>
          <a:bodyPr wrap="square" rtlCol="0">
            <a:spAutoFit/>
          </a:bodyPr>
          <a:lstStyle/>
          <a:p>
            <a:pPr marR="60960" algn="ctr">
              <a:spcBef>
                <a:spcPts val="1200"/>
              </a:spcBef>
              <a:spcAft>
                <a:spcPts val="1200"/>
              </a:spcAft>
            </a:pPr>
            <a:r>
              <a:rPr lang="vi-VN" sz="4800" dirty="0">
                <a:solidFill>
                  <a:schemeClr val="bg1"/>
                </a:solidFill>
                <a:ea typeface="Arial" panose="020B0604020202020204" pitchFamily="34" charset="0"/>
              </a:rPr>
              <a:t>B. x = -4 </a:t>
            </a:r>
            <a:endParaRPr lang="en-US" sz="4200" kern="0" dirty="0">
              <a:solidFill>
                <a:schemeClr val="bg1"/>
              </a:solidFill>
              <a:ea typeface="Times New Roman" panose="02020603050405020304" pitchFamily="18"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2374356" y="8022314"/>
            <a:ext cx="5254040" cy="1569660"/>
          </a:xfrm>
          <a:prstGeom prst="rect">
            <a:avLst/>
          </a:prstGeom>
          <a:noFill/>
        </p:spPr>
        <p:txBody>
          <a:bodyPr wrap="square" rtlCol="0">
            <a:spAutoFit/>
          </a:bodyPr>
          <a:lstStyle/>
          <a:p>
            <a:pPr marR="30480" algn="ctr"/>
            <a:r>
              <a:rPr lang="vi-VN" sz="4800" dirty="0">
                <a:solidFill>
                  <a:schemeClr val="bg1"/>
                </a:solidFill>
                <a:ea typeface="Arial" panose="020B0604020202020204" pitchFamily="34" charset="0"/>
              </a:rPr>
              <a:t>C. Phương trình vô số nghiệm</a:t>
            </a:r>
            <a:endParaRPr lang="en-US" sz="4200" kern="100" dirty="0">
              <a:solidFill>
                <a:schemeClr val="bg1"/>
              </a:solidFill>
              <a:ea typeface="Calibri" panose="020F050202020403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86423340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8288" y="871037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99569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7608" y="241403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5" y="733838"/>
            <a:ext cx="16508350" cy="33517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657280" y="1063935"/>
                <a:ext cx="14493808" cy="2672206"/>
              </a:xfrm>
              <a:prstGeom prst="rect">
                <a:avLst/>
              </a:prstGeom>
              <a:noFill/>
            </p:spPr>
            <p:txBody>
              <a:bodyPr wrap="square" rtlCol="0">
                <a:spAutoFit/>
              </a:bodyPr>
              <a:lstStyle/>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C</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â</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u</m:t>
                      </m:r>
                      <m:r>
                        <m:rPr>
                          <m:nor/>
                        </m:rPr>
                        <a:rPr lang="fr-FR" sz="4800" b="1"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3.</m:t>
                      </m:r>
                      <m:r>
                        <m:rPr>
                          <m:nor/>
                        </m:rPr>
                        <a:rPr lang="en-US" sz="4800" b="0" i="0" kern="0" smtClean="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m:t> </m:t>
                      </m:r>
                      <m:r>
                        <m:rPr>
                          <m:nor/>
                        </m:rPr>
                        <a:rPr lang="vi-VN" sz="4800" smtClean="0">
                          <a:solidFill>
                            <a:schemeClr val="bg1"/>
                          </a:solidFill>
                          <a:latin typeface="Arial" panose="020B0604020202020204" pitchFamily="34" charset="0"/>
                          <a:cs typeface="Arial" panose="020B0604020202020204" pitchFamily="34" charset="0"/>
                        </a:rPr>
                        <m:t>Nghi</m:t>
                      </m:r>
                      <m:r>
                        <m:rPr>
                          <m:nor/>
                        </m:rPr>
                        <a:rPr lang="vi-VN" sz="4800" smtClean="0">
                          <a:solidFill>
                            <a:schemeClr val="bg1"/>
                          </a:solidFill>
                          <a:latin typeface="Arial" panose="020B0604020202020204" pitchFamily="34" charset="0"/>
                          <a:cs typeface="Arial" panose="020B0604020202020204" pitchFamily="34" charset="0"/>
                        </a:rPr>
                        <m:t>ệ</m:t>
                      </m:r>
                      <m:r>
                        <m:rPr>
                          <m:nor/>
                        </m:rPr>
                        <a:rPr lang="vi-VN" sz="4800" smtClean="0">
                          <a:solidFill>
                            <a:schemeClr val="bg1"/>
                          </a:solidFill>
                          <a:latin typeface="Arial" panose="020B0604020202020204" pitchFamily="34" charset="0"/>
                          <a:cs typeface="Arial" panose="020B0604020202020204" pitchFamily="34" charset="0"/>
                        </a:rPr>
                        <m:t>m</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c</m:t>
                      </m:r>
                      <m:r>
                        <m:rPr>
                          <m:nor/>
                        </m:rPr>
                        <a:rPr lang="vi-VN" sz="4800" smtClean="0">
                          <a:solidFill>
                            <a:schemeClr val="bg1"/>
                          </a:solidFill>
                          <a:latin typeface="Arial" panose="020B0604020202020204" pitchFamily="34" charset="0"/>
                          <a:cs typeface="Arial" panose="020B0604020202020204" pitchFamily="34" charset="0"/>
                        </a:rPr>
                        <m:t>ủ</m:t>
                      </m:r>
                      <m:r>
                        <m:rPr>
                          <m:nor/>
                        </m:rPr>
                        <a:rPr lang="vi-VN" sz="4800" smtClean="0">
                          <a:solidFill>
                            <a:schemeClr val="bg1"/>
                          </a:solidFill>
                          <a:latin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b</m:t>
                      </m:r>
                      <m:r>
                        <m:rPr>
                          <m:nor/>
                        </m:rPr>
                        <a:rPr lang="vi-VN" sz="4800" smtClean="0">
                          <a:solidFill>
                            <a:schemeClr val="bg1"/>
                          </a:solidFill>
                          <a:latin typeface="Arial" panose="020B0604020202020204" pitchFamily="34" charset="0"/>
                          <a:cs typeface="Arial" panose="020B0604020202020204" pitchFamily="34" charset="0"/>
                        </a:rPr>
                        <m:t>ấ</m:t>
                      </m:r>
                      <m:r>
                        <m:rPr>
                          <m:nor/>
                        </m:rPr>
                        <a:rPr lang="vi-VN" sz="4800" smtClean="0">
                          <a:solidFill>
                            <a:schemeClr val="bg1"/>
                          </a:solidFill>
                          <a:latin typeface="Arial" panose="020B0604020202020204" pitchFamily="34" charset="0"/>
                          <a:cs typeface="Arial" panose="020B0604020202020204" pitchFamily="34" charset="0"/>
                        </a:rPr>
                        <m:t>t</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ph</m:t>
                      </m:r>
                      <m:r>
                        <m:rPr>
                          <m:nor/>
                        </m:rPr>
                        <a:rPr lang="vi-VN" sz="4800" smtClean="0">
                          <a:solidFill>
                            <a:schemeClr val="bg1"/>
                          </a:solidFill>
                          <a:latin typeface="Arial" panose="020B0604020202020204" pitchFamily="34" charset="0"/>
                          <a:cs typeface="Arial" panose="020B0604020202020204" pitchFamily="34" charset="0"/>
                        </a:rPr>
                        <m:t>ươ</m:t>
                      </m:r>
                      <m:r>
                        <m:rPr>
                          <m:nor/>
                        </m:rPr>
                        <a:rPr lang="vi-VN" sz="4800" smtClean="0">
                          <a:solidFill>
                            <a:schemeClr val="bg1"/>
                          </a:solidFill>
                          <a:latin typeface="Arial" panose="020B0604020202020204" pitchFamily="34" charset="0"/>
                          <a:cs typeface="Arial" panose="020B0604020202020204" pitchFamily="34" charset="0"/>
                        </a:rPr>
                        <m:t>ng</m:t>
                      </m:r>
                      <m:r>
                        <m:rPr>
                          <m:nor/>
                        </m:rPr>
                        <a:rPr lang="vi-VN" sz="4800" smtClean="0">
                          <a:solidFill>
                            <a:schemeClr val="bg1"/>
                          </a:solidFill>
                          <a:latin typeface="Arial" panose="020B0604020202020204" pitchFamily="34" charset="0"/>
                          <a:cs typeface="Arial" panose="020B0604020202020204" pitchFamily="34" charset="0"/>
                        </a:rPr>
                        <m:t> </m:t>
                      </m:r>
                      <m:r>
                        <m:rPr>
                          <m:nor/>
                        </m:rPr>
                        <a:rPr lang="vi-VN" sz="4800" smtClean="0">
                          <a:solidFill>
                            <a:schemeClr val="bg1"/>
                          </a:solidFill>
                          <a:latin typeface="Arial" panose="020B0604020202020204" pitchFamily="34" charset="0"/>
                          <a:cs typeface="Arial" panose="020B0604020202020204" pitchFamily="34" charset="0"/>
                        </a:rPr>
                        <m:t>tr</m:t>
                      </m:r>
                      <m:r>
                        <m:rPr>
                          <m:nor/>
                        </m:rPr>
                        <a:rPr lang="vi-VN" sz="4800" smtClean="0">
                          <a:solidFill>
                            <a:schemeClr val="bg1"/>
                          </a:solidFill>
                          <a:latin typeface="Arial" panose="020B0604020202020204" pitchFamily="34" charset="0"/>
                          <a:cs typeface="Arial" panose="020B0604020202020204" pitchFamily="34" charset="0"/>
                        </a:rPr>
                        <m:t>ì</m:t>
                      </m:r>
                      <m:r>
                        <m:rPr>
                          <m:nor/>
                        </m:rPr>
                        <a:rPr lang="vi-VN" sz="4800" smtClean="0">
                          <a:solidFill>
                            <a:schemeClr val="bg1"/>
                          </a:solidFill>
                          <a:latin typeface="Arial" panose="020B0604020202020204" pitchFamily="34" charset="0"/>
                          <a:cs typeface="Arial" panose="020B0604020202020204" pitchFamily="34" charset="0"/>
                        </a:rPr>
                        <m:t>nh</m:t>
                      </m:r>
                      <m:r>
                        <m:rPr>
                          <m:nor/>
                        </m:rPr>
                        <a:rPr lang="vi-VN" sz="4800" smtClean="0">
                          <a:solidFill>
                            <a:schemeClr val="bg1"/>
                          </a:solidFill>
                          <a:latin typeface="Arial" panose="020B0604020202020204" pitchFamily="34" charset="0"/>
                          <a:cs typeface="Arial" panose="020B0604020202020204" pitchFamily="34" charset="0"/>
                        </a:rPr>
                        <m:t> </m:t>
                      </m:r>
                    </m:oMath>
                  </m:oMathPara>
                </a14:m>
                <a:endParaRPr lang="en-US" sz="4800" dirty="0">
                  <a:solidFill>
                    <a:schemeClr val="bg1"/>
                  </a:solidFill>
                  <a:latin typeface="Arial" panose="020B0604020202020204" pitchFamily="34" charset="0"/>
                  <a:cs typeface="Arial" panose="020B0604020202020204" pitchFamily="34" charset="0"/>
                </a:endParaRPr>
              </a:p>
              <a:p>
                <a:pPr marR="6096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4800" i="1">
                          <a:solidFill>
                            <a:schemeClr val="bg1"/>
                          </a:solidFill>
                          <a:latin typeface="Cambria Math" panose="02040503050406030204" pitchFamily="18" charset="0"/>
                        </a:rPr>
                        <m:t>−5</m:t>
                      </m:r>
                      <m:r>
                        <a:rPr lang="vi-VN" sz="4800" i="1">
                          <a:solidFill>
                            <a:schemeClr val="bg1"/>
                          </a:solidFill>
                          <a:latin typeface="Cambria Math" panose="02040503050406030204" pitchFamily="18" charset="0"/>
                        </a:rPr>
                        <m:t>𝑥</m:t>
                      </m:r>
                      <m:r>
                        <a:rPr lang="vi-VN" sz="4800" i="1">
                          <a:solidFill>
                            <a:schemeClr val="bg1"/>
                          </a:solidFill>
                          <a:latin typeface="Cambria Math" panose="02040503050406030204" pitchFamily="18" charset="0"/>
                        </a:rPr>
                        <m:t>+4&lt;0</m:t>
                      </m:r>
                      <m:r>
                        <m:rPr>
                          <m:nor/>
                        </m:rPr>
                        <a:rPr lang="vi-VN" sz="4800">
                          <a:solidFill>
                            <a:schemeClr val="bg1"/>
                          </a:solidFill>
                          <a:latin typeface="Arial" panose="020B0604020202020204" pitchFamily="34" charset="0"/>
                          <a:cs typeface="Arial" panose="020B0604020202020204" pitchFamily="34" charset="0"/>
                        </a:rPr>
                        <m:t> </m:t>
                      </m:r>
                      <m:r>
                        <m:rPr>
                          <m:nor/>
                        </m:rPr>
                        <a:rPr lang="vi-VN" sz="4800">
                          <a:solidFill>
                            <a:schemeClr val="bg1"/>
                          </a:solidFill>
                          <a:latin typeface="Arial" panose="020B0604020202020204" pitchFamily="34" charset="0"/>
                          <a:cs typeface="Arial" panose="020B0604020202020204" pitchFamily="34" charset="0"/>
                        </a:rPr>
                        <m:t>l</m:t>
                      </m:r>
                      <m:r>
                        <m:rPr>
                          <m:nor/>
                        </m:rPr>
                        <a:rPr lang="vi-VN" sz="4800">
                          <a:solidFill>
                            <a:schemeClr val="bg1"/>
                          </a:solidFill>
                          <a:latin typeface="Arial" panose="020B0604020202020204" pitchFamily="34" charset="0"/>
                          <a:cs typeface="Arial" panose="020B0604020202020204" pitchFamily="34" charset="0"/>
                        </a:rPr>
                        <m:t>à:</m:t>
                      </m:r>
                    </m:oMath>
                  </m:oMathPara>
                </a14:m>
                <a:endParaRPr lang="en-VN" sz="4800" dirty="0">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657280" y="1063935"/>
                <a:ext cx="14493808" cy="2672206"/>
              </a:xfrm>
              <a:prstGeom prst="rect">
                <a:avLst/>
              </a:prstGeom>
              <a:blipFill>
                <a:blip r:embed="rId11"/>
                <a:stretch>
                  <a:fillRect/>
                </a:stretch>
              </a:blipFill>
            </p:spPr>
            <p:txBody>
              <a:bodyPr/>
              <a:lstStyle/>
              <a:p>
                <a:r>
                  <a:rPr lang="en-VN">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27419" y="5002706"/>
            <a:ext cx="8254174" cy="19253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7790829"/>
            <a:ext cx="8254174" cy="19359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225710" y="5018163"/>
                <a:ext cx="5851090" cy="1556580"/>
              </a:xfrm>
              <a:prstGeom prst="rect">
                <a:avLst/>
              </a:prstGeom>
              <a:noFill/>
            </p:spPr>
            <p:txBody>
              <a:bodyPr wrap="square" rtlCol="0">
                <a:spAutoFit/>
              </a:bodyPr>
              <a:lstStyle/>
              <a:p>
                <a:pPr marR="30480" algn="ctr">
                  <a:lnSpc>
                    <a:spcPct val="150000"/>
                  </a:lnSpc>
                  <a:spcBef>
                    <a:spcPts val="300"/>
                  </a:spcBef>
                  <a:spcAft>
                    <a:spcPts val="300"/>
                  </a:spcAft>
                  <a:defRPr/>
                </a:pPr>
                <a:r>
                  <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B.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endParaRPr lang="en-US" sz="480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225710" y="5018163"/>
                <a:ext cx="5851090" cy="1556580"/>
              </a:xfrm>
              <a:prstGeom prst="rect">
                <a:avLst/>
              </a:prstGeom>
              <a:blipFill>
                <a:blip r:embed="rId12"/>
                <a:stretch>
                  <a:fillRect b="-894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854088" y="7840580"/>
                <a:ext cx="6197494" cy="1556580"/>
              </a:xfrm>
              <a:prstGeom prst="rect">
                <a:avLst/>
              </a:prstGeom>
              <a:noFill/>
            </p:spPr>
            <p:txBody>
              <a:bodyPr wrap="square" rtlCol="0">
                <a:spAutoFit/>
              </a:bodyPr>
              <a:lstStyle/>
              <a:p>
                <a:pPr marR="30480" algn="ctr">
                  <a:lnSpc>
                    <a:spcPct val="150000"/>
                  </a:lnSpc>
                  <a:defRPr/>
                </a:pPr>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C. </a:t>
                </a:r>
                <a14:m>
                  <m:oMath xmlns:m="http://schemas.openxmlformats.org/officeDocument/2006/math">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vi-VN" sz="4800" dirty="0">
                    <a:solidFill>
                      <a:schemeClr val="bg1"/>
                    </a:solidFill>
                    <a:latin typeface="Arial" panose="020B0604020202020204" pitchFamily="34" charset="0"/>
                    <a:cs typeface="Arial" panose="020B0604020202020204" pitchFamily="34" charset="0"/>
                  </a:rPr>
                  <a:t>.</a:t>
                </a:r>
                <a:endPar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854088" y="7840580"/>
                <a:ext cx="6197494" cy="1556580"/>
              </a:xfrm>
              <a:prstGeom prst="rect">
                <a:avLst/>
              </a:prstGeom>
              <a:blipFill>
                <a:blip r:embed="rId13"/>
                <a:stretch>
                  <a:fillRect b="-8871"/>
                </a:stretch>
              </a:blipFill>
            </p:spPr>
            <p:txBody>
              <a:bodyPr/>
              <a:lstStyle/>
              <a:p>
                <a:r>
                  <a:rPr lang="en-VN">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27419" y="7733402"/>
            <a:ext cx="8254174" cy="19527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31529" y="5002706"/>
            <a:ext cx="8254174" cy="19540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282276" y="7765213"/>
                <a:ext cx="4325010" cy="1556580"/>
              </a:xfrm>
              <a:prstGeom prst="rect">
                <a:avLst/>
              </a:prstGeom>
              <a:noFill/>
            </p:spPr>
            <p:txBody>
              <a:bodyPr wrap="square" rtlCol="0">
                <a:spAutoFit/>
              </a:bodyPr>
              <a:lstStyle/>
              <a:p>
                <a:pPr marR="60960" algn="ctr">
                  <a:lnSpc>
                    <a:spcPct val="150000"/>
                  </a:lnSpc>
                  <a:spcBef>
                    <a:spcPts val="1200"/>
                  </a:spcBef>
                  <a:spcAft>
                    <a:spcPts val="1200"/>
                  </a:spcAft>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D</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i="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&gt;−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0"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a:rPr>
                  <a:t> </a:t>
                </a: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282276" y="7765213"/>
                <a:ext cx="4325010" cy="1556580"/>
              </a:xfrm>
              <a:prstGeom prst="rect">
                <a:avLst/>
              </a:prstGeom>
              <a:blipFill>
                <a:blip r:embed="rId14"/>
                <a:stretch>
                  <a:fillRect b="-81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492217" y="5026880"/>
                <a:ext cx="4342896" cy="1556580"/>
              </a:xfrm>
              <a:prstGeom prst="rect">
                <a:avLst/>
              </a:prstGeom>
              <a:noFill/>
            </p:spPr>
            <p:txBody>
              <a:bodyPr wrap="square" rtlCol="0">
                <a:spAutoFit/>
              </a:bodyPr>
              <a:lstStyle/>
              <a:p>
                <a:pPr marR="30480" algn="ctr">
                  <a:lnSpc>
                    <a:spcPct val="150000"/>
                  </a:lnSpc>
                  <a:defRPr/>
                </a:pPr>
                <a14:m>
                  <m:oMath xmlns:m="http://schemas.openxmlformats.org/officeDocument/2006/math">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A</m:t>
                    </m:r>
                    <m:r>
                      <m:rPr>
                        <m:nor/>
                      </m:rPr>
                      <a:rPr lang="vi-VN" sz="4800" smtClean="0">
                        <a:solidFill>
                          <a:schemeClr val="bg1"/>
                        </a:solidFill>
                        <a:latin typeface="Arial" panose="020B0604020202020204" pitchFamily="34" charset="0"/>
                        <a:ea typeface="Arial" panose="020B0604020202020204" pitchFamily="34" charset="0"/>
                        <a:cs typeface="Arial" panose="020B0604020202020204" pitchFamily="34" charset="0"/>
                      </a:rPr>
                      <m:t>.</m:t>
                    </m:r>
                    <m:r>
                      <m:rPr>
                        <m:nor/>
                      </m:rPr>
                      <a:rPr lang="en-US" sz="4800" b="0" smtClean="0">
                        <a:solidFill>
                          <a:schemeClr val="bg1"/>
                        </a:solidFill>
                        <a:latin typeface="Arial" panose="020B0604020202020204" pitchFamily="34" charset="0"/>
                        <a:ea typeface="Arial" panose="020B0604020202020204" pitchFamily="34" charset="0"/>
                        <a:cs typeface="Arial" panose="020B0604020202020204" pitchFamily="34" charset="0"/>
                      </a:rPr>
                      <m:t> </m:t>
                    </m:r>
                    <m:r>
                      <m:rPr>
                        <m:sty m:val="p"/>
                      </m:rPr>
                      <a:rPr lang="vi-VN" sz="4800" i="0">
                        <a:solidFill>
                          <a:schemeClr val="bg1"/>
                        </a:solidFill>
                        <a:latin typeface="Cambria Math" panose="02040503050406030204" pitchFamily="18" charset="0"/>
                      </a:rPr>
                      <m:t>x</m:t>
                    </m:r>
                    <m:r>
                      <a:rPr lang="fr-FR" sz="4800" i="0">
                        <a:solidFill>
                          <a:schemeClr val="bg1"/>
                        </a:solidFill>
                        <a:latin typeface="Cambria Math" panose="02040503050406030204" pitchFamily="18" charset="0"/>
                      </a:rPr>
                      <m:t>&lt;</m:t>
                    </m:r>
                    <m:f>
                      <m:fPr>
                        <m:ctrlPr>
                          <a:rPr lang="en-VN" sz="4800" i="1">
                            <a:solidFill>
                              <a:schemeClr val="bg1"/>
                            </a:solidFill>
                            <a:latin typeface="Cambria Math" panose="02040503050406030204" pitchFamily="18" charset="0"/>
                          </a:rPr>
                        </m:ctrlPr>
                      </m:fPr>
                      <m:num>
                        <m:r>
                          <a:rPr lang="fr-FR" sz="4800" i="0">
                            <a:solidFill>
                              <a:schemeClr val="bg1"/>
                            </a:solidFill>
                            <a:latin typeface="Cambria Math" panose="02040503050406030204" pitchFamily="18" charset="0"/>
                          </a:rPr>
                          <m:t>4</m:t>
                        </m:r>
                      </m:num>
                      <m:den>
                        <m:r>
                          <a:rPr lang="fr-FR" sz="4800" i="0">
                            <a:solidFill>
                              <a:schemeClr val="bg1"/>
                            </a:solidFill>
                            <a:latin typeface="Cambria Math" panose="02040503050406030204" pitchFamily="18" charset="0"/>
                          </a:rPr>
                          <m:t>5</m:t>
                        </m:r>
                      </m:den>
                    </m:f>
                  </m:oMath>
                </a14:m>
                <a:r>
                  <a:rPr lang="en-US" sz="48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rPr>
                  <a:t> </a:t>
                </a: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492217" y="5026880"/>
                <a:ext cx="4342896" cy="1556580"/>
              </a:xfrm>
              <a:prstGeom prst="rect">
                <a:avLst/>
              </a:prstGeom>
              <a:blipFill>
                <a:blip r:embed="rId15"/>
                <a:stretch>
                  <a:fillRect b="-6504"/>
                </a:stretch>
              </a:blipFill>
            </p:spPr>
            <p:txBody>
              <a:bodyPr/>
              <a:lstStyle/>
              <a:p>
                <a:r>
                  <a:rPr lang="en-VN">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13738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05963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295282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4694289"/>
            <a:ext cx="731046" cy="731046"/>
          </a:xfrm>
          <a:prstGeom prst="rect">
            <a:avLst/>
          </a:prstGeom>
        </p:spPr>
      </p:pic>
    </p:spTree>
    <p:extLst>
      <p:ext uri="{BB962C8B-B14F-4D97-AF65-F5344CB8AC3E}">
        <p14:creationId xmlns:p14="http://schemas.microsoft.com/office/powerpoint/2010/main" val="32127593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D69DEDD4-0B5F-71FE-1E81-56F8BF70D159}"/>
              </a:ext>
            </a:extLst>
          </p:cNvPr>
          <p:cNvSpPr txBox="1"/>
          <p:nvPr/>
        </p:nvSpPr>
        <p:spPr>
          <a:xfrm>
            <a:off x="4988054" y="800100"/>
            <a:ext cx="8311892"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2.26: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(3x – 1)</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(x + 2)</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0</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x(x + 1) =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1)</a:t>
            </a:r>
          </a:p>
        </p:txBody>
      </p:sp>
      <p:pic>
        <p:nvPicPr>
          <p:cNvPr id="5" name="Picture 11">
            <a:extLst>
              <a:ext uri="{FF2B5EF4-FFF2-40B4-BE49-F238E27FC236}">
                <a16:creationId xmlns:a16="http://schemas.microsoft.com/office/drawing/2014/main" id="{BEC131CE-B5FE-2386-BA7F-4C5974F9E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3628" y="6172200"/>
            <a:ext cx="4629873" cy="4114800"/>
          </a:xfrm>
          <a:prstGeom prst="rect">
            <a:avLst/>
          </a:prstGeom>
        </p:spPr>
      </p:pic>
      <p:pic>
        <p:nvPicPr>
          <p:cNvPr id="6" name="Picture 10">
            <a:extLst>
              <a:ext uri="{FF2B5EF4-FFF2-40B4-BE49-F238E27FC236}">
                <a16:creationId xmlns:a16="http://schemas.microsoft.com/office/drawing/2014/main" id="{5EB333A6-457B-1502-4E7C-C57EECD88E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6172200"/>
            <a:ext cx="5111553" cy="4114800"/>
          </a:xfrm>
          <a:prstGeom prst="rect">
            <a:avLst/>
          </a:prstGeom>
        </p:spPr>
      </p:pic>
    </p:spTree>
    <p:extLst>
      <p:ext uri="{BB962C8B-B14F-4D97-AF65-F5344CB8AC3E}">
        <p14:creationId xmlns:p14="http://schemas.microsoft.com/office/powerpoint/2010/main" val="27903693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828800" y="1028700"/>
                <a:ext cx="14401800" cy="851547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3</m:t>
                        </m:r>
                      </m:num>
                      <m:den>
                        <m:r>
                          <a:rPr lang="en-US" sz="4000" i="0">
                            <a:solidFill>
                              <a:srgbClr val="000000"/>
                            </a:solidFill>
                            <a:effectLst/>
                            <a:latin typeface="Cambria Math" panose="02040503050406030204" pitchFamily="18" charset="0"/>
                            <a:ea typeface="Calibri" panose="020F050202020403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en-US" sz="4000" i="0">
                            <a:solidFill>
                              <a:srgbClr val="000000"/>
                            </a:solidFill>
                            <a:effectLst/>
                            <a:latin typeface="Cambria Math" panose="02040503050406030204" pitchFamily="18" charset="0"/>
                            <a:ea typeface="Calibri" panose="020F0502020204030204" pitchFamily="34" charset="0"/>
                          </a:rPr>
                          <m:t>1</m:t>
                        </m:r>
                      </m:num>
                      <m:den>
                        <m:r>
                          <a:rPr lang="en-US" sz="4000" i="0">
                            <a:solidFill>
                              <a:srgbClr val="000000"/>
                            </a:solidFill>
                            <a:effectLst/>
                            <a:latin typeface="Cambria Math" panose="02040503050406030204" pitchFamily="18" charset="0"/>
                            <a:ea typeface="Calibri" panose="020F0502020204030204" pitchFamily="34" charset="0"/>
                          </a:rPr>
                          <m:t>4</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828800" y="1028700"/>
                <a:ext cx="14401800" cy="8515473"/>
              </a:xfrm>
              <a:prstGeom prst="rect">
                <a:avLst/>
              </a:prstGeom>
              <a:blipFill>
                <a:blip r:embed="rId4"/>
                <a:stretch>
                  <a:fillRect l="-1498" b="-596"/>
                </a:stretch>
              </a:blipFill>
            </p:spPr>
            <p:txBody>
              <a:bodyPr/>
              <a:lstStyle/>
              <a:p>
                <a:r>
                  <a:rPr lang="en-VN">
                    <a:noFill/>
                  </a:rPr>
                  <a:t> </a:t>
                </a:r>
              </a:p>
            </p:txBody>
          </p:sp>
        </mc:Fallback>
      </mc:AlternateContent>
    </p:spTree>
    <p:extLst>
      <p:ext uri="{BB962C8B-B14F-4D97-AF65-F5344CB8AC3E}">
        <p14:creationId xmlns:p14="http://schemas.microsoft.com/office/powerpoint/2010/main" val="40784445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785CB2-9359-495D-8CB5-C44EBBAD6841}"/>
                  </a:ext>
                </a:extLst>
              </p:cNvPr>
              <p:cNvSpPr txBox="1"/>
              <p:nvPr/>
            </p:nvSpPr>
            <p:spPr>
              <a:xfrm>
                <a:off x="1943100" y="1445312"/>
                <a:ext cx="14401800" cy="736490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−2</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e>
                    </m:d>
                    <m:r>
                      <a:rPr lang="fr-FR" sz="4000" i="0">
                        <a:solidFill>
                          <a:srgbClr val="000000"/>
                        </a:solidFill>
                        <a:effectLst/>
                        <a:latin typeface="Cambria Math" panose="02040503050406030204" pitchFamily="18" charset="0"/>
                        <a:ea typeface="Calibri" panose="020F0502020204030204" pitchFamily="34" charset="0"/>
                      </a:rPr>
                      <m:t>=0</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 pos="5715000"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48785CB2-9359-495D-8CB5-C44EBBAD6841}"/>
                  </a:ext>
                </a:extLst>
              </p:cNvPr>
              <p:cNvSpPr txBox="1">
                <a:spLocks noRot="1" noChangeAspect="1" noMove="1" noResize="1" noEditPoints="1" noAdjustHandles="1" noChangeArrowheads="1" noChangeShapeType="1" noTextEdit="1"/>
              </p:cNvSpPr>
              <p:nvPr/>
            </p:nvSpPr>
            <p:spPr>
              <a:xfrm>
                <a:off x="1943100" y="1445312"/>
                <a:ext cx="14401800" cy="7364901"/>
              </a:xfrm>
              <a:prstGeom prst="rect">
                <a:avLst/>
              </a:prstGeom>
              <a:blipFill>
                <a:blip r:embed="rId4"/>
                <a:stretch>
                  <a:fillRect l="-1587" b="-2582"/>
                </a:stretch>
              </a:blipFill>
            </p:spPr>
            <p:txBody>
              <a:bodyPr/>
              <a:lstStyle/>
              <a:p>
                <a:r>
                  <a:rPr lang="en-VN">
                    <a:noFill/>
                  </a:rPr>
                  <a:t> </a:t>
                </a:r>
              </a:p>
            </p:txBody>
          </p:sp>
        </mc:Fallback>
      </mc:AlternateContent>
    </p:spTree>
    <p:extLst>
      <p:ext uri="{BB962C8B-B14F-4D97-AF65-F5344CB8AC3E}">
        <p14:creationId xmlns:p14="http://schemas.microsoft.com/office/powerpoint/2010/main" val="709885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26"/>
          <p:cNvSpPr/>
          <p:nvPr/>
        </p:nvSpPr>
        <p:spPr>
          <a:xfrm rot="4349110" flipH="1">
            <a:off x="12122540" y="9473326"/>
            <a:ext cx="5490045" cy="5490045"/>
          </a:xfrm>
          <a:custGeom>
            <a:avLst/>
            <a:gdLst/>
            <a:ahLst/>
            <a:cxnLst/>
            <a:rect l="l" t="t" r="r" b="b"/>
            <a:pathLst>
              <a:path w="5490045" h="5490045">
                <a:moveTo>
                  <a:pt x="5490045" y="0"/>
                </a:moveTo>
                <a:lnTo>
                  <a:pt x="0" y="0"/>
                </a:lnTo>
                <a:lnTo>
                  <a:pt x="0" y="5490044"/>
                </a:lnTo>
                <a:lnTo>
                  <a:pt x="5490045" y="5490044"/>
                </a:lnTo>
                <a:lnTo>
                  <a:pt x="549004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TextBox 27"/>
          <p:cNvSpPr txBox="1"/>
          <p:nvPr/>
        </p:nvSpPr>
        <p:spPr>
          <a:xfrm>
            <a:off x="5983714" y="674586"/>
            <a:ext cx="6320571" cy="1015663"/>
          </a:xfrm>
          <a:prstGeom prst="rect">
            <a:avLst/>
          </a:prstGeom>
        </p:spPr>
        <p:txBody>
          <a:bodyPr lIns="0" tIns="0" rIns="0" bIns="0" rtlCol="0" anchor="t">
            <a:spAutoFit/>
          </a:bodyPr>
          <a:lstStyle/>
          <a:p>
            <a:pPr marL="0" lvl="0" indent="0" algn="ctr">
              <a:spcBef>
                <a:spcPct val="0"/>
              </a:spcBef>
            </a:pPr>
            <a:r>
              <a:rPr lang="en-US" sz="6600" b="1" dirty="0">
                <a:solidFill>
                  <a:srgbClr val="00B050"/>
                </a:solidFill>
                <a:latin typeface="Arial" panose="020B0604020202020204" pitchFamily="34" charset="0"/>
                <a:cs typeface="Arial" panose="020B0604020202020204" pitchFamily="34" charset="0"/>
              </a:rPr>
              <a:t>KHỞI ĐỘNG</a:t>
            </a:r>
          </a:p>
        </p:txBody>
      </p:sp>
      <p:sp>
        <p:nvSpPr>
          <p:cNvPr id="29" name="Freeform 29"/>
          <p:cNvSpPr/>
          <p:nvPr/>
        </p:nvSpPr>
        <p:spPr>
          <a:xfrm>
            <a:off x="15621000" y="0"/>
            <a:ext cx="2690446" cy="3328341"/>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523EBA1-5ECD-81F7-E83B-746413A6F70E}"/>
                  </a:ext>
                </a:extLst>
              </p:cNvPr>
              <p:cNvSpPr txBox="1"/>
              <p:nvPr/>
            </p:nvSpPr>
            <p:spPr>
              <a:xfrm>
                <a:off x="1972177" y="1856316"/>
                <a:ext cx="14343644" cy="6316666"/>
              </a:xfrm>
              <a:prstGeom prst="rect">
                <a:avLst/>
              </a:prstGeom>
              <a:noFill/>
            </p:spPr>
            <p:txBody>
              <a:bodyPr wrap="square">
                <a:spAutoFit/>
              </a:bodyPr>
              <a:lstStyle/>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1: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các</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sau</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e>
                    </m:d>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=9</m:t>
                    </m:r>
                  </m:oMath>
                </a14:m>
                <a:r>
                  <a:rPr lang="da-DK" sz="4400" dirty="0">
                    <a:effectLst/>
                    <a:latin typeface="Arial" panose="020B0604020202020204" pitchFamily="34" charset="0"/>
                    <a:ea typeface="Calibri" panose="020F0502020204030204" pitchFamily="34" charset="0"/>
                    <a:cs typeface="Arial" panose="020B0604020202020204" pitchFamily="34" charset="0"/>
                  </a:rPr>
                  <a:t>				</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200000"/>
                  </a:lnSpc>
                  <a:spcBef>
                    <a:spcPts val="600"/>
                  </a:spcBef>
                  <a:spcAft>
                    <a:spcPts val="600"/>
                  </a:spcAft>
                  <a:tabLst>
                    <a:tab pos="171450" algn="l"/>
                  </a:tabLst>
                </a:pPr>
                <a:r>
                  <a:rPr lang="da-DK" sz="4400" b="1"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Câu</a:t>
                </a:r>
                <a:r>
                  <a:rPr lang="da-DK" sz="44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2: </a:t>
                </a:r>
                <a:r>
                  <a:rPr lang="da-DK" sz="4400" dirty="0" err="1">
                    <a:effectLst/>
                    <a:latin typeface="Arial" panose="020B0604020202020204" pitchFamily="34" charset="0"/>
                    <a:ea typeface="Calibri" panose="020F0502020204030204" pitchFamily="34" charset="0"/>
                    <a:cs typeface="Arial" panose="020B0604020202020204" pitchFamily="34" charset="0"/>
                  </a:rPr>
                  <a:t>Giải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bất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phương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trình</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200000"/>
                  </a:lnSpc>
                  <a:spcBef>
                    <a:spcPts val="600"/>
                  </a:spcBef>
                  <a:spcAft>
                    <a:spcPts val="600"/>
                  </a:spcAft>
                  <a:tabLst>
                    <a:tab pos="171450" algn="l"/>
                  </a:tabLst>
                </a:pPr>
                <a14:m>
                  <m:oMath xmlns:m="http://schemas.openxmlformats.org/officeDocument/2006/math">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4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4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47" name="TextBox 46">
                <a:extLst>
                  <a:ext uri="{FF2B5EF4-FFF2-40B4-BE49-F238E27FC236}">
                    <a16:creationId xmlns:a16="http://schemas.microsoft.com/office/drawing/2014/main" id="{9523EBA1-5ECD-81F7-E83B-746413A6F70E}"/>
                  </a:ext>
                </a:extLst>
              </p:cNvPr>
              <p:cNvSpPr txBox="1">
                <a:spLocks noRot="1" noChangeAspect="1" noMove="1" noResize="1" noEditPoints="1" noAdjustHandles="1" noChangeArrowheads="1" noChangeShapeType="1" noTextEdit="1"/>
              </p:cNvSpPr>
              <p:nvPr/>
            </p:nvSpPr>
            <p:spPr>
              <a:xfrm>
                <a:off x="1972177" y="1856316"/>
                <a:ext cx="14343644" cy="6316666"/>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checkerboard(across)">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dissolve">
                                      <p:cBhvr>
                                        <p:cTn id="12" dur="500"/>
                                        <p:tgtEl>
                                          <p:spTgt spid="4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animEffect transition="in" filter="dissolve">
                                      <p:cBhvr>
                                        <p:cTn id="15" dur="500"/>
                                        <p:tgtEl>
                                          <p:spTgt spid="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7">
                                            <p:txEl>
                                              <p:pRg st="2" end="2"/>
                                            </p:txEl>
                                          </p:spTgt>
                                        </p:tgtEl>
                                        <p:attrNameLst>
                                          <p:attrName>style.visibility</p:attrName>
                                        </p:attrNameLst>
                                      </p:cBhvr>
                                      <p:to>
                                        <p:strVal val="visible"/>
                                      </p:to>
                                    </p:set>
                                    <p:animEffect transition="in" filter="dissolve">
                                      <p:cBhvr>
                                        <p:cTn id="20" dur="500"/>
                                        <p:tgtEl>
                                          <p:spTgt spid="47">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7">
                                            <p:txEl>
                                              <p:pRg st="3" end="3"/>
                                            </p:txEl>
                                          </p:spTgt>
                                        </p:tgtEl>
                                        <p:attrNameLst>
                                          <p:attrName>style.visibility</p:attrName>
                                        </p:attrNameLst>
                                      </p:cBhvr>
                                      <p:to>
                                        <p:strVal val="visible"/>
                                      </p:to>
                                    </p:set>
                                    <p:animEffect transition="in" filter="dissolve">
                                      <p:cBhvr>
                                        <p:cTn id="23"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EE6E72-5C30-3D84-C8D3-E8EB7ED42EFB}"/>
                  </a:ext>
                </a:extLst>
              </p:cNvPr>
              <p:cNvSpPr txBox="1"/>
              <p:nvPr/>
            </p:nvSpPr>
            <p:spPr>
              <a:xfrm>
                <a:off x="4988054" y="723900"/>
                <a:ext cx="8311892" cy="5241563"/>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2.27: </a:t>
                </a:r>
                <a:r>
                  <a:rPr lang="en-VN" sz="4400" dirty="0">
                    <a:latin typeface="Arial" panose="020B0604020202020204" pitchFamily="34" charset="0"/>
                    <a:cs typeface="Arial" panose="020B0604020202020204" pitchFamily="34" charset="0"/>
                  </a:rPr>
                  <a:t>Giải các phương trình sau:</a:t>
                </a:r>
              </a:p>
              <a:p>
                <a:pPr algn="ctr">
                  <a:lnSpc>
                    <a:spcPct val="200000"/>
                  </a:lnSpc>
                </a:pPr>
                <a:r>
                  <a:rPr lang="en-VN" sz="4400" dirty="0">
                    <a:latin typeface="Arial" panose="020B0604020202020204" pitchFamily="34" charset="0"/>
                    <a:cs typeface="Arial" panose="020B0604020202020204" pitchFamily="34" charset="0"/>
                  </a:rPr>
                  <a:t>a)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2</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+5</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−25</m:t>
                        </m:r>
                      </m:den>
                    </m:f>
                  </m:oMath>
                </a14:m>
                <a:endParaRPr lang="en-VN" sz="44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a:t>
                </a:r>
                <a14:m>
                  <m:oMath xmlns:m="http://schemas.openxmlformats.org/officeDocument/2006/math">
                    <m:f>
                      <m:fPr>
                        <m:ctrlPr>
                          <a:rPr lang="en-VN" sz="4400" i="1" smtClean="0">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1</m:t>
                        </m:r>
                      </m:num>
                      <m:den>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m:rPr>
                            <m:sty m:val="p"/>
                          </m:rPr>
                          <a:rPr lang="fr-FR" sz="4400" i="0">
                            <a:solidFill>
                              <a:srgbClr val="000000"/>
                            </a:solidFill>
                            <a:effectLst/>
                            <a:latin typeface="Cambria Math" panose="02040503050406030204" pitchFamily="18" charset="0"/>
                            <a:ea typeface="Calibri" panose="020F0502020204030204" pitchFamily="34" charset="0"/>
                          </a:rPr>
                          <m:t>x</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2</m:t>
                            </m:r>
                          </m:sup>
                        </m:sSup>
                        <m:r>
                          <a:rPr lang="en-US" sz="4400" i="0">
                            <a:solidFill>
                              <a:srgbClr val="000000"/>
                            </a:solidFill>
                            <a:effectLst/>
                            <a:latin typeface="Cambria Math" panose="02040503050406030204" pitchFamily="18" charset="0"/>
                            <a:ea typeface="Calibri" panose="020F0502020204030204" pitchFamily="34" charset="0"/>
                          </a:rPr>
                          <m:t>−</m:t>
                        </m:r>
                        <m:r>
                          <m:rPr>
                            <m:sty m:val="p"/>
                          </m:rPr>
                          <a:rPr lang="fr-FR" sz="4400" i="0">
                            <a:solidFill>
                              <a:srgbClr val="000000"/>
                            </a:solidFill>
                            <a:effectLst/>
                            <a:latin typeface="Cambria Math" panose="02040503050406030204" pitchFamily="18" charset="0"/>
                            <a:ea typeface="Calibri" panose="020F0502020204030204" pitchFamily="34" charset="0"/>
                          </a:rPr>
                          <m:t>x</m:t>
                        </m:r>
                        <m:r>
                          <a:rPr lang="en-US" sz="4400" i="0">
                            <a:solidFill>
                              <a:srgbClr val="000000"/>
                            </a:solidFill>
                            <a:effectLst/>
                            <a:latin typeface="Cambria Math" panose="02040503050406030204" pitchFamily="18" charset="0"/>
                            <a:ea typeface="Calibri" panose="020F0502020204030204" pitchFamily="34" charset="0"/>
                          </a:rPr>
                          <m:t>+1</m:t>
                        </m:r>
                      </m:den>
                    </m:f>
                    <m:r>
                      <a:rPr lang="en-US" sz="4400" i="0">
                        <a:solidFill>
                          <a:srgbClr val="000000"/>
                        </a:solidFill>
                        <a:effectLst/>
                        <a:latin typeface="Cambria Math" panose="02040503050406030204" pitchFamily="18" charset="0"/>
                        <a:ea typeface="Calibri" panose="020F0502020204030204" pitchFamily="34" charset="0"/>
                      </a:rPr>
                      <m:t>=</m:t>
                    </m:r>
                    <m:f>
                      <m:fPr>
                        <m:ctrlPr>
                          <a:rPr lang="en-VN" sz="4400" i="1">
                            <a:solidFill>
                              <a:srgbClr val="000000"/>
                            </a:solidFill>
                            <a:effectLst/>
                            <a:latin typeface="Cambria Math" panose="02040503050406030204" pitchFamily="18" charset="0"/>
                            <a:ea typeface="Calibri" panose="020F0502020204030204" pitchFamily="34" charset="0"/>
                          </a:rPr>
                        </m:ctrlPr>
                      </m:fPr>
                      <m:num>
                        <m:r>
                          <a:rPr lang="en-US" sz="4400" i="0">
                            <a:solidFill>
                              <a:srgbClr val="000000"/>
                            </a:solidFill>
                            <a:effectLst/>
                            <a:latin typeface="Cambria Math" panose="02040503050406030204" pitchFamily="18" charset="0"/>
                            <a:ea typeface="Calibri" panose="020F0502020204030204" pitchFamily="34" charset="0"/>
                          </a:rPr>
                          <m:t>3</m:t>
                        </m:r>
                      </m:num>
                      <m:den>
                        <m:sSup>
                          <m:sSupPr>
                            <m:ctrlPr>
                              <a:rPr lang="en-VN" sz="4400" i="1">
                                <a:solidFill>
                                  <a:srgbClr val="000000"/>
                                </a:solidFill>
                                <a:effectLst/>
                                <a:latin typeface="Cambria Math" panose="02040503050406030204" pitchFamily="18" charset="0"/>
                                <a:ea typeface="Calibri" panose="020F0502020204030204" pitchFamily="34" charset="0"/>
                              </a:rPr>
                            </m:ctrlPr>
                          </m:sSupPr>
                          <m:e>
                            <m:r>
                              <m:rPr>
                                <m:sty m:val="p"/>
                              </m:rPr>
                              <a:rPr lang="fr-FR" sz="4400" i="0">
                                <a:solidFill>
                                  <a:srgbClr val="000000"/>
                                </a:solidFill>
                                <a:effectLst/>
                                <a:latin typeface="Cambria Math" panose="02040503050406030204" pitchFamily="18" charset="0"/>
                                <a:ea typeface="Calibri" panose="020F0502020204030204" pitchFamily="34" charset="0"/>
                              </a:rPr>
                              <m:t>x</m:t>
                            </m:r>
                          </m:e>
                          <m:sup>
                            <m:r>
                              <a:rPr lang="en-US" sz="4400" i="0">
                                <a:solidFill>
                                  <a:srgbClr val="000000"/>
                                </a:solidFill>
                                <a:effectLst/>
                                <a:latin typeface="Cambria Math" panose="02040503050406030204" pitchFamily="18" charset="0"/>
                                <a:ea typeface="Calibri" panose="020F0502020204030204" pitchFamily="34" charset="0"/>
                              </a:rPr>
                              <m:t>3</m:t>
                            </m:r>
                          </m:sup>
                        </m:sSup>
                        <m:r>
                          <a:rPr lang="en-US" sz="4400" i="0">
                            <a:solidFill>
                              <a:srgbClr val="000000"/>
                            </a:solidFill>
                            <a:effectLst/>
                            <a:latin typeface="Cambria Math" panose="02040503050406030204" pitchFamily="18" charset="0"/>
                            <a:ea typeface="Calibri" panose="020F0502020204030204" pitchFamily="34" charset="0"/>
                          </a:rPr>
                          <m:t>+1</m:t>
                        </m:r>
                      </m:den>
                    </m:f>
                  </m:oMath>
                </a14:m>
                <a:endParaRPr lang="en-VN" sz="44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39EE6E72-5C30-3D84-C8D3-E8EB7ED42EFB}"/>
                  </a:ext>
                </a:extLst>
              </p:cNvPr>
              <p:cNvSpPr txBox="1">
                <a:spLocks noRot="1" noChangeAspect="1" noMove="1" noResize="1" noEditPoints="1" noAdjustHandles="1" noChangeArrowheads="1" noChangeShapeType="1" noTextEdit="1"/>
              </p:cNvSpPr>
              <p:nvPr/>
            </p:nvSpPr>
            <p:spPr>
              <a:xfrm>
                <a:off x="4988054" y="723900"/>
                <a:ext cx="8311892" cy="5241563"/>
              </a:xfrm>
              <a:prstGeom prst="rect">
                <a:avLst/>
              </a:prstGeom>
              <a:blipFill>
                <a:blip r:embed="rId4"/>
                <a:stretch>
                  <a:fillRect l="-2591" r="-2591" b="-1695"/>
                </a:stretch>
              </a:blipFill>
            </p:spPr>
            <p:txBody>
              <a:bodyPr/>
              <a:lstStyle/>
              <a:p>
                <a:r>
                  <a:rPr lang="en-VN">
                    <a:noFill/>
                  </a:rPr>
                  <a:t> </a:t>
                </a:r>
              </a:p>
            </p:txBody>
          </p:sp>
        </mc:Fallback>
      </mc:AlternateContent>
      <p:pic>
        <p:nvPicPr>
          <p:cNvPr id="5" name="Picture 3">
            <a:extLst>
              <a:ext uri="{FF2B5EF4-FFF2-40B4-BE49-F238E27FC236}">
                <a16:creationId xmlns:a16="http://schemas.microsoft.com/office/drawing/2014/main" id="{12F5366B-D011-D970-304C-46BADBBF92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200" y="7505700"/>
            <a:ext cx="4343400" cy="2524601"/>
          </a:xfrm>
          <a:prstGeom prst="rect">
            <a:avLst/>
          </a:prstGeom>
        </p:spPr>
      </p:pic>
      <p:pic>
        <p:nvPicPr>
          <p:cNvPr id="6" name="Picture 8">
            <a:extLst>
              <a:ext uri="{FF2B5EF4-FFF2-40B4-BE49-F238E27FC236}">
                <a16:creationId xmlns:a16="http://schemas.microsoft.com/office/drawing/2014/main" id="{0B081CCF-921F-26ED-FDC9-DE9293C65C5F}"/>
              </a:ext>
            </a:extLst>
          </p:cNvPr>
          <p:cNvPicPr>
            <a:picLocks noChangeAspect="1"/>
          </p:cNvPicPr>
          <p:nvPr/>
        </p:nvPicPr>
        <p:blipFill>
          <a:blip r:embed="rId7"/>
          <a:srcRect/>
          <a:stretch>
            <a:fillRect/>
          </a:stretch>
        </p:blipFill>
        <p:spPr>
          <a:xfrm>
            <a:off x="15047589" y="6822831"/>
            <a:ext cx="2783211" cy="3210401"/>
          </a:xfrm>
          <a:prstGeom prst="rect">
            <a:avLst/>
          </a:prstGeom>
        </p:spPr>
      </p:pic>
    </p:spTree>
    <p:extLst>
      <p:ext uri="{BB962C8B-B14F-4D97-AF65-F5344CB8AC3E}">
        <p14:creationId xmlns:p14="http://schemas.microsoft.com/office/powerpoint/2010/main" val="23300154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0270DE-2C4D-F738-EEF9-F9CD80B79F70}"/>
                  </a:ext>
                </a:extLst>
              </p:cNvPr>
              <p:cNvSpPr txBox="1"/>
              <p:nvPr/>
            </p:nvSpPr>
            <p:spPr>
              <a:xfrm>
                <a:off x="2895600" y="432205"/>
                <a:ext cx="10363200" cy="9454063"/>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VN" sz="3600" i="1" smtClean="0">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2</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−25</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≠−5</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den>
                    </m:f>
                  </m:oMath>
                </a14:m>
                <a:r>
                  <a:rPr lang="en-VN" sz="3600" dirty="0">
                    <a:effectLst/>
                    <a:latin typeface="Arial" panose="020B0604020202020204" pitchFamily="34" charset="0"/>
                    <a:ea typeface="Times New Roman" panose="02020603050405020304" pitchFamily="18" charset="0"/>
                    <a:cs typeface="Arial" panose="020B0604020202020204" pitchFamily="34" charset="0"/>
                  </a:rPr>
                  <a:t> </a:t>
                </a: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−2</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−5</m:t>
                        </m:r>
                      </m:e>
                    </m:d>
                    <m:r>
                      <a:rPr lang="fr-FR" sz="3600" i="0">
                        <a:solidFill>
                          <a:srgbClr val="000000"/>
                        </a:solidFill>
                        <a:effectLst/>
                        <a:latin typeface="Cambria Math" panose="02040503050406030204" pitchFamily="18" charset="0"/>
                        <a:ea typeface="Calibri" panose="020F0502020204030204" pitchFamily="34" charset="0"/>
                      </a:rPr>
                      <m:t>=</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+5</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3</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+10=0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10</m:t>
                        </m:r>
                      </m:num>
                      <m:den>
                        <m:r>
                          <a:rPr lang="fr-FR" sz="3600" i="0">
                            <a:solidFill>
                              <a:srgbClr val="000000"/>
                            </a:solidFill>
                            <a:effectLst/>
                            <a:latin typeface="Cambria Math" panose="02040503050406030204" pitchFamily="18" charset="0"/>
                            <a:ea typeface="Calibri" panose="020F0502020204030204" pitchFamily="34" charset="0"/>
                          </a:rPr>
                          <m:t>3</m:t>
                        </m:r>
                      </m:den>
                    </m:f>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10270DE-2C4D-F738-EEF9-F9CD80B79F70}"/>
                  </a:ext>
                </a:extLst>
              </p:cNvPr>
              <p:cNvSpPr txBox="1">
                <a:spLocks noRot="1" noChangeAspect="1" noMove="1" noResize="1" noEditPoints="1" noAdjustHandles="1" noChangeArrowheads="1" noChangeShapeType="1" noTextEdit="1"/>
              </p:cNvSpPr>
              <p:nvPr/>
            </p:nvSpPr>
            <p:spPr>
              <a:xfrm>
                <a:off x="2895600" y="432205"/>
                <a:ext cx="10363200" cy="9454063"/>
              </a:xfrm>
              <a:prstGeom prst="rect">
                <a:avLst/>
              </a:prstGeom>
              <a:blipFill>
                <a:blip r:embed="rId4"/>
                <a:stretch>
                  <a:fillRect l="-1838" b="-134"/>
                </a:stretch>
              </a:blipFill>
            </p:spPr>
            <p:txBody>
              <a:bodyPr/>
              <a:lstStyle/>
              <a:p>
                <a:r>
                  <a:rPr lang="en-VN">
                    <a:noFill/>
                  </a:rPr>
                  <a:t> </a:t>
                </a:r>
              </a:p>
            </p:txBody>
          </p:sp>
        </mc:Fallback>
      </mc:AlternateContent>
    </p:spTree>
    <p:extLst>
      <p:ext uri="{BB962C8B-B14F-4D97-AF65-F5344CB8AC3E}">
        <p14:creationId xmlns:p14="http://schemas.microsoft.com/office/powerpoint/2010/main" val="5812651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BE8203-170A-D30A-8F40-23E0BA4FED6A}"/>
                  </a:ext>
                </a:extLst>
              </p:cNvPr>
              <p:cNvSpPr txBox="1"/>
              <p:nvPr/>
            </p:nvSpPr>
            <p:spPr>
              <a:xfrm>
                <a:off x="1752600" y="642721"/>
                <a:ext cx="13941669" cy="8970084"/>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1</m:t>
                        </m:r>
                      </m:num>
                      <m:den>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2</m:t>
                            </m:r>
                          </m:sup>
                        </m:sSup>
                        <m:r>
                          <a:rPr lang="en-US"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3</m:t>
                        </m:r>
                      </m:num>
                      <m:den>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en-US" sz="3600" i="0">
                                <a:solidFill>
                                  <a:srgbClr val="000000"/>
                                </a:solidFill>
                                <a:effectLst/>
                                <a:latin typeface="Cambria Math" panose="02040503050406030204" pitchFamily="18" charset="0"/>
                                <a:ea typeface="Calibri" panose="020F0502020204030204" pitchFamily="34" charset="0"/>
                              </a:rPr>
                              <m:t>3</m:t>
                            </m:r>
                          </m:sup>
                        </m:sSup>
                        <m:r>
                          <a:rPr lang="en-US" sz="3600" i="0">
                            <a:solidFill>
                              <a:srgbClr val="000000"/>
                            </a:solidFill>
                            <a:effectLst/>
                            <a:latin typeface="Cambria Math" panose="02040503050406030204" pitchFamily="18" charset="0"/>
                            <a:ea typeface="Calibri" panose="020F0502020204030204" pitchFamily="34" charset="0"/>
                          </a:rPr>
                          <m:t>+1</m:t>
                        </m:r>
                      </m:den>
                    </m:f>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ĐKXĐ :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en-US" sz="3600" i="0">
                        <a:solidFill>
                          <a:srgbClr val="000000"/>
                        </a:solidFill>
                        <a:effectLst/>
                        <a:latin typeface="Cambria Math" panose="02040503050406030204" pitchFamily="18" charset="0"/>
                        <a:ea typeface="Calibri" panose="020F0502020204030204" pitchFamily="34" charset="0"/>
                      </a:rPr>
                      <m:t>≠−1</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14:m>
                  <m:oMathPara xmlns:m="http://schemas.openxmlformats.org/officeDocument/2006/math">
                    <m:oMathParaPr>
                      <m:jc m:val="left"/>
                    </m:oMathParaPr>
                    <m:oMath xmlns:m="http://schemas.openxmlformats.org/officeDocument/2006/math">
                      <m:f>
                        <m:fPr>
                          <m:ctrlPr>
                            <a:rPr lang="en-VN" sz="3600" i="1">
                              <a:solidFill>
                                <a:srgbClr val="000000"/>
                              </a:solidFill>
                              <a:effectLst/>
                              <a:latin typeface="Cambria Math" panose="02040503050406030204" pitchFamily="18" charset="0"/>
                              <a:ea typeface="Calibri" panose="020F0502020204030204" pitchFamily="34" charset="0"/>
                            </a:rPr>
                          </m:ctrlPr>
                        </m:fPr>
                        <m:num>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num>
                        <m:den>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num>
                        <m:den>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en-VN"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r>
                        <a:rPr lang="fr-FR" sz="3600" i="0">
                          <a:solidFill>
                            <a:srgbClr val="000000"/>
                          </a:solidFill>
                          <a:effectLst/>
                          <a:latin typeface="Cambria Math" panose="02040503050406030204" pitchFamily="18" charset="0"/>
                          <a:ea typeface="Calibri" panose="020F0502020204030204" pitchFamily="34" charset="0"/>
                        </a:rPr>
                        <m:t>=</m:t>
                      </m:r>
                      <m:f>
                        <m:fPr>
                          <m:ctrlPr>
                            <a:rPr lang="en-VN" sz="3600" i="1">
                              <a:solidFill>
                                <a:srgbClr val="000000"/>
                              </a:solidFill>
                              <a:effectLst/>
                              <a:latin typeface="Cambria Math" panose="02040503050406030204" pitchFamily="18" charset="0"/>
                              <a:ea typeface="Calibri" panose="020F0502020204030204" pitchFamily="34" charset="0"/>
                            </a:rPr>
                          </m:ctrlPr>
                        </m:fPr>
                        <m:num>
                          <m:r>
                            <a:rPr lang="fr-FR" sz="3600" i="0">
                              <a:solidFill>
                                <a:srgbClr val="000000"/>
                              </a:solidFill>
                              <a:effectLst/>
                              <a:latin typeface="Cambria Math" panose="02040503050406030204" pitchFamily="18" charset="0"/>
                              <a:ea typeface="Calibri" panose="020F0502020204030204" pitchFamily="34" charset="0"/>
                            </a:rPr>
                            <m:t>3</m:t>
                          </m:r>
                        </m:num>
                        <m:den>
                          <m:d>
                            <m:dPr>
                              <m:ctrlPr>
                                <a:rPr lang="fr-FR"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
                            <m:dPr>
                              <m:ctrlPr>
                                <a:rPr lang="fr-FR" sz="3600" i="1">
                                  <a:solidFill>
                                    <a:srgbClr val="000000"/>
                                  </a:solidFill>
                                  <a:effectLst/>
                                  <a:latin typeface="Cambria Math" panose="02040503050406030204" pitchFamily="18" charset="0"/>
                                  <a:ea typeface="Calibri" panose="020F0502020204030204" pitchFamily="34" charset="0"/>
                                </a:rPr>
                              </m:ctrlPr>
                            </m:dPr>
                            <m:e>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den>
                      </m:f>
                    </m:oMath>
                  </m:oMathPara>
                </a14:m>
                <a:endParaRPr lang="en-US" sz="3600" dirty="0">
                  <a:solidFill>
                    <a:srgbClr val="000000"/>
                  </a:solidFill>
                  <a:effectLst/>
                  <a:latin typeface="Arial" panose="020B0604020202020204" pitchFamily="34" charset="0"/>
                  <a:ea typeface="Calibri" panose="020F050202020403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r>
                      <m:rPr>
                        <m:sty m:val="p"/>
                      </m:rPr>
                      <a:rPr lang="fr-FR" sz="3600" i="0">
                        <a:solidFill>
                          <a:srgbClr val="000000"/>
                        </a:solidFill>
                        <a:effectLst/>
                        <a:latin typeface="Cambria Math" panose="02040503050406030204" pitchFamily="18" charset="0"/>
                        <a:ea typeface="Calibri" panose="020F0502020204030204" pitchFamily="34" charset="0"/>
                      </a:rPr>
                      <m:t>x</m:t>
                    </m:r>
                    <m:d>
                      <m:dPr>
                        <m:ctrlPr>
                          <a:rPr lang="en-VN" sz="3600" i="1">
                            <a:solidFill>
                              <a:srgbClr val="000000"/>
                            </a:solidFill>
                            <a:effectLst/>
                            <a:latin typeface="Cambria Math" panose="02040503050406030204" pitchFamily="18" charset="0"/>
                            <a:ea typeface="Calibri" panose="020F0502020204030204" pitchFamily="34" charset="0"/>
                          </a:rPr>
                        </m:ctrlPr>
                      </m:dPr>
                      <m:e>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e>
                    </m:d>
                    <m:r>
                      <a:rPr lang="fr-FR" sz="3600" i="0">
                        <a:solidFill>
                          <a:srgbClr val="000000"/>
                        </a:solidFill>
                        <a:effectLst/>
                        <a:latin typeface="Cambria Math" panose="02040503050406030204" pitchFamily="18" charset="0"/>
                        <a:ea typeface="Calibri" panose="020F0502020204030204" pitchFamily="34" charset="0"/>
                      </a:rPr>
                      <m:t>=3</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sSup>
                      <m:sSupPr>
                        <m:ctrlPr>
                          <a:rPr lang="en-VN" sz="3600" i="1">
                            <a:solidFill>
                              <a:srgbClr val="000000"/>
                            </a:solidFill>
                            <a:effectLst/>
                            <a:latin typeface="Cambria Math" panose="02040503050406030204" pitchFamily="18" charset="0"/>
                            <a:ea typeface="Calibri" panose="020F0502020204030204" pitchFamily="34" charset="0"/>
                          </a:rPr>
                        </m:ctrlPr>
                      </m:sSupPr>
                      <m:e>
                        <m:r>
                          <m:rPr>
                            <m:sty m:val="p"/>
                          </m:rPr>
                          <a:rPr lang="fr-FR" sz="3600" i="0">
                            <a:solidFill>
                              <a:srgbClr val="000000"/>
                            </a:solidFill>
                            <a:effectLst/>
                            <a:latin typeface="Cambria Math" panose="02040503050406030204" pitchFamily="18" charset="0"/>
                            <a:ea typeface="Calibri" panose="020F0502020204030204" pitchFamily="34" charset="0"/>
                          </a:rPr>
                          <m:t>x</m:t>
                        </m:r>
                      </m:e>
                      <m:sup>
                        <m:r>
                          <a:rPr lang="fr-FR" sz="3600" i="0">
                            <a:solidFill>
                              <a:srgbClr val="000000"/>
                            </a:solidFill>
                            <a:effectLst/>
                            <a:latin typeface="Cambria Math" panose="02040503050406030204" pitchFamily="18" charset="0"/>
                            <a:ea typeface="Calibri" panose="020F0502020204030204" pitchFamily="34" charset="0"/>
                          </a:rPr>
                          <m:t>2</m:t>
                        </m:r>
                      </m:sup>
                    </m:sSup>
                    <m:r>
                      <a:rPr lang="fr-FR" sz="3600" i="0">
                        <a:solidFill>
                          <a:srgbClr val="000000"/>
                        </a:solidFill>
                        <a:effectLst/>
                        <a:latin typeface="Cambria Math" panose="02040503050406030204" pitchFamily="18" charset="0"/>
                        <a:ea typeface="Calibri" panose="020F0502020204030204" pitchFamily="34" charset="0"/>
                      </a:rPr>
                      <m:t>−</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−3=0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0">
                        <a:solidFill>
                          <a:srgbClr val="000000"/>
                        </a:solidFill>
                        <a:effectLst/>
                        <a:latin typeface="Cambria Math" panose="02040503050406030204" pitchFamily="18" charset="0"/>
                        <a:ea typeface="Calibri" panose="020F0502020204030204" pitchFamily="34" charset="0"/>
                      </a:rPr>
                      <m:t>−2</m:t>
                    </m:r>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−2=0</m:t>
                    </m:r>
                  </m:oMath>
                </a14:m>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3600" i="0">
                        <a:solidFill>
                          <a:srgbClr val="000000"/>
                        </a:solidFill>
                        <a:effectLst/>
                        <a:latin typeface="Cambria Math" panose="02040503050406030204" pitchFamily="18" charset="0"/>
                        <a:ea typeface="Calibri" panose="020F0502020204030204" pitchFamily="34" charset="0"/>
                      </a:rPr>
                      <m:t>x</m:t>
                    </m:r>
                    <m:r>
                      <a:rPr lang="fr-FR" sz="3600" i="0">
                        <a:solidFill>
                          <a:srgbClr val="000000"/>
                        </a:solidFill>
                        <a:effectLst/>
                        <a:latin typeface="Cambria Math" panose="02040503050406030204" pitchFamily="18" charset="0"/>
                        <a:ea typeface="Calibri" panose="020F0502020204030204" pitchFamily="34" charset="0"/>
                      </a:rPr>
                      <m:t>=−1</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thỏa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vô</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A4BE8203-170A-D30A-8F40-23E0BA4FED6A}"/>
                  </a:ext>
                </a:extLst>
              </p:cNvPr>
              <p:cNvSpPr txBox="1">
                <a:spLocks noRot="1" noChangeAspect="1" noMove="1" noResize="1" noEditPoints="1" noAdjustHandles="1" noChangeArrowheads="1" noChangeShapeType="1" noTextEdit="1"/>
              </p:cNvSpPr>
              <p:nvPr/>
            </p:nvSpPr>
            <p:spPr>
              <a:xfrm>
                <a:off x="1752600" y="642721"/>
                <a:ext cx="13941669" cy="8970084"/>
              </a:xfrm>
              <a:prstGeom prst="rect">
                <a:avLst/>
              </a:prstGeom>
              <a:blipFill>
                <a:blip r:embed="rId4"/>
                <a:stretch>
                  <a:fillRect l="-1366" b="-1556"/>
                </a:stretch>
              </a:blipFill>
            </p:spPr>
            <p:txBody>
              <a:bodyPr/>
              <a:lstStyle/>
              <a:p>
                <a:r>
                  <a:rPr lang="en-VN">
                    <a:noFill/>
                  </a:rPr>
                  <a:t> </a:t>
                </a:r>
              </a:p>
            </p:txBody>
          </p:sp>
        </mc:Fallback>
      </mc:AlternateContent>
    </p:spTree>
    <p:extLst>
      <p:ext uri="{BB962C8B-B14F-4D97-AF65-F5344CB8AC3E}">
        <p14:creationId xmlns:p14="http://schemas.microsoft.com/office/powerpoint/2010/main" val="360290642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49249AAE-1DA3-0453-F822-B37D66DF3111}"/>
              </a:ext>
            </a:extLst>
          </p:cNvPr>
          <p:cNvSpPr txBox="1"/>
          <p:nvPr/>
        </p:nvSpPr>
        <p:spPr>
          <a:xfrm>
            <a:off x="5353539" y="876300"/>
            <a:ext cx="7580921"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2.28: </a:t>
            </a:r>
            <a:r>
              <a:rPr lang="en-VN" sz="4400" dirty="0">
                <a:latin typeface="Arial" panose="020B0604020202020204" pitchFamily="34" charset="0"/>
                <a:cs typeface="Arial" panose="020B0604020202020204" pitchFamily="34" charset="0"/>
              </a:rPr>
              <a:t>Cho a &lt; b, hãy so sánh:</a:t>
            </a:r>
          </a:p>
          <a:p>
            <a:pPr algn="ctr">
              <a:lnSpc>
                <a:spcPct val="200000"/>
              </a:lnSpc>
            </a:pP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a</a:t>
            </a:r>
            <a:r>
              <a:rPr lang="en-VN" sz="4400" dirty="0">
                <a:latin typeface="Arial" panose="020B0604020202020204" pitchFamily="34" charset="0"/>
                <a:cs typeface="Arial" panose="020B0604020202020204" pitchFamily="34" charset="0"/>
              </a:rPr>
              <a:t> + b + 5 với 2b + 5;</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-2a – 3 với –(a + b) - 3</a:t>
            </a:r>
          </a:p>
        </p:txBody>
      </p:sp>
      <p:pic>
        <p:nvPicPr>
          <p:cNvPr id="5" name="Picture 17">
            <a:extLst>
              <a:ext uri="{FF2B5EF4-FFF2-40B4-BE49-F238E27FC236}">
                <a16:creationId xmlns:a16="http://schemas.microsoft.com/office/drawing/2014/main" id="{1FD9CF69-7879-07B9-23DE-06E9F91657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7399" y="6362700"/>
            <a:ext cx="6553200" cy="3284791"/>
          </a:xfrm>
          <a:prstGeom prst="rect">
            <a:avLst/>
          </a:prstGeom>
        </p:spPr>
      </p:pic>
    </p:spTree>
    <p:extLst>
      <p:ext uri="{BB962C8B-B14F-4D97-AF65-F5344CB8AC3E}">
        <p14:creationId xmlns:p14="http://schemas.microsoft.com/office/powerpoint/2010/main" val="17842395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157265-F444-1FD9-BBDF-1DE5A192D9B4}"/>
                  </a:ext>
                </a:extLst>
              </p:cNvPr>
              <p:cNvSpPr txBox="1"/>
              <p:nvPr/>
            </p:nvSpPr>
            <p:spPr>
              <a:xfrm>
                <a:off x="1104900" y="1791561"/>
                <a:ext cx="16078200" cy="6672404"/>
              </a:xfrm>
              <a:prstGeom prst="rect">
                <a:avLst/>
              </a:prstGeom>
              <a:noFill/>
            </p:spPr>
            <p:txBody>
              <a:bodyPr wrap="square">
                <a:spAutoFit/>
              </a:bodyPr>
              <a:lstStyle/>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&lt;2</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+5&lt;2</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+5</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&lt;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−1&lt;0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đẳng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&gt;−(</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r>
                      <a:rPr lang="en-US" sz="4000" i="0">
                        <a:solidFill>
                          <a:srgbClr val="000000"/>
                        </a:solidFill>
                        <a:effectLst/>
                        <a:latin typeface="Cambria Math" panose="02040503050406030204" pitchFamily="18" charset="0"/>
                        <a:ea typeface="Calibri" panose="020F0502020204030204" pitchFamily="34" charset="0"/>
                      </a:rPr>
                      <m:t>)</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−3&gt;−</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a</m:t>
                        </m:r>
                        <m:r>
                          <a:rPr lang="en-US"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b</m:t>
                        </m:r>
                      </m:e>
                    </m:d>
                    <m:r>
                      <a:rPr lang="en-US" sz="4000" i="0">
                        <a:solidFill>
                          <a:srgbClr val="000000"/>
                        </a:solidFill>
                        <a:effectLst/>
                        <a:latin typeface="Cambria Math" panose="02040503050406030204" pitchFamily="18" charset="0"/>
                        <a:ea typeface="Calibri" panose="020F0502020204030204" pitchFamily="34" charset="0"/>
                      </a:rPr>
                      <m:t>−3</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81157265-F444-1FD9-BBDF-1DE5A192D9B4}"/>
                  </a:ext>
                </a:extLst>
              </p:cNvPr>
              <p:cNvSpPr txBox="1">
                <a:spLocks noRot="1" noChangeAspect="1" noMove="1" noResize="1" noEditPoints="1" noAdjustHandles="1" noChangeArrowheads="1" noChangeShapeType="1" noTextEdit="1"/>
              </p:cNvSpPr>
              <p:nvPr/>
            </p:nvSpPr>
            <p:spPr>
              <a:xfrm>
                <a:off x="1104900" y="1791561"/>
                <a:ext cx="16078200" cy="6672404"/>
              </a:xfrm>
              <a:prstGeom prst="rect">
                <a:avLst/>
              </a:prstGeom>
              <a:blipFill>
                <a:blip r:embed="rId4"/>
                <a:stretch>
                  <a:fillRect l="-1262" b="-3042"/>
                </a:stretch>
              </a:blipFill>
            </p:spPr>
            <p:txBody>
              <a:bodyPr/>
              <a:lstStyle/>
              <a:p>
                <a:r>
                  <a:rPr lang="en-VN">
                    <a:noFill/>
                  </a:rPr>
                  <a:t> </a:t>
                </a:r>
              </a:p>
            </p:txBody>
          </p:sp>
        </mc:Fallback>
      </mc:AlternateContent>
    </p:spTree>
    <p:extLst>
      <p:ext uri="{BB962C8B-B14F-4D97-AF65-F5344CB8AC3E}">
        <p14:creationId xmlns:p14="http://schemas.microsoft.com/office/powerpoint/2010/main" val="2992732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02D3E00-890E-9E5B-75F6-F7D179FDD5E9}"/>
              </a:ext>
            </a:extLst>
          </p:cNvPr>
          <p:cNvSpPr txBox="1"/>
          <p:nvPr/>
        </p:nvSpPr>
        <p:spPr>
          <a:xfrm>
            <a:off x="5035342" y="876300"/>
            <a:ext cx="8217314" cy="3944798"/>
          </a:xfrm>
          <a:prstGeom prst="rect">
            <a:avLst/>
          </a:prstGeom>
          <a:noFill/>
        </p:spPr>
        <p:txBody>
          <a:bodyPr wrap="none" rtlCol="0">
            <a:spAutoFit/>
          </a:bodyPr>
          <a:lstStyle/>
          <a:p>
            <a:pPr algn="ctr">
              <a:lnSpc>
                <a:spcPct val="200000"/>
              </a:lnSpc>
            </a:pPr>
            <a:r>
              <a:rPr lang="en-VN" sz="4400" b="1" dirty="0">
                <a:solidFill>
                  <a:schemeClr val="accent1">
                    <a:lumMod val="75000"/>
                  </a:schemeClr>
                </a:solidFill>
                <a:latin typeface="Arial" panose="020B0604020202020204" pitchFamily="34" charset="0"/>
                <a:cs typeface="Arial" panose="020B0604020202020204" pitchFamily="34" charset="0"/>
              </a:rPr>
              <a:t>2.29</a:t>
            </a:r>
            <a:r>
              <a:rPr lang="en-VN" sz="4400" b="1" dirty="0">
                <a:latin typeface="Arial" panose="020B0604020202020204" pitchFamily="34" charset="0"/>
                <a:cs typeface="Arial" panose="020B0604020202020204" pitchFamily="34" charset="0"/>
              </a:rPr>
              <a:t>: </a:t>
            </a:r>
            <a:r>
              <a:rPr lang="en-VN" sz="4400" dirty="0">
                <a:latin typeface="Arial" panose="020B0604020202020204" pitchFamily="34" charset="0"/>
                <a:cs typeface="Arial" panose="020B0604020202020204" pitchFamily="34" charset="0"/>
              </a:rPr>
              <a:t>Giải các bất phương trình:</a:t>
            </a:r>
          </a:p>
          <a:p>
            <a:pPr algn="ctr">
              <a:lnSpc>
                <a:spcPct val="200000"/>
              </a:lnSpc>
            </a:pPr>
            <a:r>
              <a:rPr lang="en-VN" sz="4400" dirty="0">
                <a:latin typeface="Arial" panose="020B0604020202020204" pitchFamily="34" charset="0"/>
                <a:cs typeface="Arial" panose="020B0604020202020204" pitchFamily="34" charset="0"/>
              </a:rPr>
              <a:t>a) 2x + 3(x + 1) &gt; 5x - (2x – 4)</a:t>
            </a:r>
            <a:endParaRPr lang="en-VN" sz="4400" baseline="30000" dirty="0">
              <a:latin typeface="Arial" panose="020B0604020202020204" pitchFamily="34" charset="0"/>
              <a:cs typeface="Arial" panose="020B0604020202020204" pitchFamily="34" charset="0"/>
            </a:endParaRPr>
          </a:p>
          <a:p>
            <a:pPr algn="ctr">
              <a:lnSpc>
                <a:spcPct val="200000"/>
              </a:lnSpc>
            </a:pPr>
            <a:r>
              <a:rPr lang="en-VN" sz="4400" dirty="0">
                <a:latin typeface="Arial" panose="020B0604020202020204" pitchFamily="34" charset="0"/>
                <a:cs typeface="Arial" panose="020B0604020202020204" pitchFamily="34" charset="0"/>
              </a:rPr>
              <a:t>b) (x + 1)(2x – 1) &lt; 2x</a:t>
            </a:r>
            <a:r>
              <a:rPr lang="en-VN" sz="4400" baseline="30000" dirty="0">
                <a:latin typeface="Arial" panose="020B0604020202020204" pitchFamily="34" charset="0"/>
                <a:cs typeface="Arial" panose="020B0604020202020204" pitchFamily="34" charset="0"/>
              </a:rPr>
              <a:t>2</a:t>
            </a:r>
            <a:r>
              <a:rPr lang="en-VN" sz="4400" dirty="0">
                <a:latin typeface="Arial" panose="020B0604020202020204" pitchFamily="34" charset="0"/>
                <a:cs typeface="Arial" panose="020B0604020202020204" pitchFamily="34" charset="0"/>
              </a:rPr>
              <a:t> – 4x + 1 </a:t>
            </a:r>
            <a:endParaRPr lang="en-VN" sz="4000" dirty="0">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89C06C6B-1F2E-264B-49EC-D721332D35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8785" y="6591300"/>
            <a:ext cx="10950429" cy="2983992"/>
          </a:xfrm>
          <a:prstGeom prst="rect">
            <a:avLst/>
          </a:prstGeom>
        </p:spPr>
      </p:pic>
    </p:spTree>
    <p:extLst>
      <p:ext uri="{BB962C8B-B14F-4D97-AF65-F5344CB8AC3E}">
        <p14:creationId xmlns:p14="http://schemas.microsoft.com/office/powerpoint/2010/main" val="4866600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2324100" y="1632181"/>
                <a:ext cx="13639800" cy="7054111"/>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+3</m:t>
                    </m:r>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+1</m:t>
                        </m:r>
                      </m:e>
                    </m:d>
                    <m:r>
                      <a:rPr lang="en-US" sz="4000" i="0">
                        <a:solidFill>
                          <a:srgbClr val="000000"/>
                        </a:solidFill>
                        <a:effectLst/>
                        <a:latin typeface="Cambria Math" panose="02040503050406030204" pitchFamily="18" charset="0"/>
                        <a:ea typeface="Calibri" panose="020F0502020204030204" pitchFamily="34" charset="0"/>
                      </a:rPr>
                      <m:t>&gt;5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en-US"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+3&gt;5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+4</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+3</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&gt;4−3</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&gt;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2324100" y="1632181"/>
                <a:ext cx="13639800" cy="7054111"/>
              </a:xfrm>
              <a:prstGeom prst="rect">
                <a:avLst/>
              </a:prstGeom>
              <a:blipFill>
                <a:blip r:embed="rId4"/>
                <a:stretch>
                  <a:fillRect l="-1487" b="-899"/>
                </a:stretch>
              </a:blipFill>
            </p:spPr>
            <p:txBody>
              <a:bodyPr/>
              <a:lstStyle/>
              <a:p>
                <a:r>
                  <a:rPr lang="en-VN">
                    <a:noFill/>
                  </a:rPr>
                  <a:t> </a:t>
                </a:r>
              </a:p>
            </p:txBody>
          </p:sp>
        </mc:Fallback>
      </mc:AlternateContent>
    </p:spTree>
    <p:extLst>
      <p:ext uri="{BB962C8B-B14F-4D97-AF65-F5344CB8AC3E}">
        <p14:creationId xmlns:p14="http://schemas.microsoft.com/office/powerpoint/2010/main" val="34261005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208CF-CA63-667D-AFEF-3E64200BF75A}"/>
                  </a:ext>
                </a:extLst>
              </p:cNvPr>
              <p:cNvSpPr txBox="1"/>
              <p:nvPr/>
            </p:nvSpPr>
            <p:spPr>
              <a:xfrm>
                <a:off x="3009900" y="2131943"/>
                <a:ext cx="12268200" cy="5991640"/>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d>
                      <m:dPr>
                        <m:ctrlPr>
                          <a:rPr lang="en-VN" sz="4000" i="1">
                            <a:solidFill>
                              <a:srgbClr val="000000"/>
                            </a:solidFill>
                            <a:effectLst/>
                            <a:latin typeface="Cambria Math" panose="02040503050406030204" pitchFamily="18" charset="0"/>
                            <a:ea typeface="Calibri" panose="020F0502020204030204" pitchFamily="34"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d>
                      <m:dPr>
                        <m:ctrlPr>
                          <a:rPr lang="en-VN" sz="4000" i="1">
                            <a:solidFill>
                              <a:srgbClr val="000000"/>
                            </a:solidFill>
                            <a:effectLst/>
                            <a:latin typeface="Cambria Math" panose="02040503050406030204" pitchFamily="18" charset="0"/>
                            <a:ea typeface="Calibri" panose="020F0502020204030204" pitchFamily="34" charset="0"/>
                          </a:rPr>
                        </m:ctrlPr>
                      </m:dPr>
                      <m:e>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e>
                    </m:d>
                    <m:r>
                      <a:rPr lang="fr-FR" sz="4000" i="0">
                        <a:solidFill>
                          <a:srgbClr val="000000"/>
                        </a:solidFill>
                        <a:effectLst/>
                        <a:latin typeface="Cambria Math" panose="02040503050406030204" pitchFamily="18" charset="0"/>
                        <a:ea typeface="Calibri" panose="020F0502020204030204" pitchFamily="34" charset="0"/>
                      </a:rPr>
                      <m:t>&lt;2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+2</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−1&lt;2</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a:solidFill>
                              <a:srgbClr val="000000"/>
                            </a:solidFill>
                            <a:effectLst/>
                            <a:latin typeface="Cambria Math" panose="02040503050406030204" pitchFamily="18" charset="0"/>
                            <a:ea typeface="Calibri" panose="020F0502020204030204" pitchFamily="34" charset="0"/>
                          </a:rPr>
                          <m:t>x</m:t>
                        </m:r>
                      </m:e>
                      <m:sup>
                        <m:r>
                          <a:rPr lang="fr-FR" sz="4000" i="0">
                            <a:solidFill>
                              <a:srgbClr val="000000"/>
                            </a:solidFill>
                            <a:effectLst/>
                            <a:latin typeface="Cambria Math" panose="02040503050406030204" pitchFamily="18" charset="0"/>
                            <a:ea typeface="Calibri" panose="020F0502020204030204" pitchFamily="34" charset="0"/>
                          </a:rPr>
                          <m:t>2</m:t>
                        </m:r>
                      </m:sup>
                    </m:sSup>
                    <m:r>
                      <a:rPr lang="fr-FR" sz="4000" i="0">
                        <a:solidFill>
                          <a:srgbClr val="000000"/>
                        </a:solidFill>
                        <a:effectLst/>
                        <a:latin typeface="Cambria Math" panose="02040503050406030204" pitchFamily="18" charset="0"/>
                        <a:ea typeface="Calibri" panose="020F0502020204030204" pitchFamily="34" charset="0"/>
                      </a:rPr>
                      <m:t>−4</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+1</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rPr>
                      <m:t>5</m:t>
                    </m:r>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&lt;2</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rPr>
                      <m:t>x</m:t>
                    </m:r>
                    <m:r>
                      <a:rPr lang="fr-FR" sz="4000" i="0">
                        <a:solidFill>
                          <a:srgbClr val="000000"/>
                        </a:solidFill>
                        <a:effectLst/>
                        <a:latin typeface="Cambria Math" panose="02040503050406030204" pitchFamily="18" charset="0"/>
                        <a:ea typeface="Calibri" panose="020F0502020204030204" pitchFamily="34" charset="0"/>
                      </a:rPr>
                      <m:t>&lt;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2</m:t>
                        </m:r>
                      </m:num>
                      <m:den>
                        <m:r>
                          <a:rPr lang="fr-FR" sz="4000" i="0">
                            <a:solidFill>
                              <a:srgbClr val="000000"/>
                            </a:solidFill>
                            <a:effectLst/>
                            <a:latin typeface="Cambria Math" panose="02040503050406030204" pitchFamily="18" charset="0"/>
                            <a:ea typeface="Calibri" panose="020F0502020204030204" pitchFamily="34" charset="0"/>
                          </a:rPr>
                          <m:t>5</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22208CF-CA63-667D-AFEF-3E64200BF75A}"/>
                  </a:ext>
                </a:extLst>
              </p:cNvPr>
              <p:cNvSpPr txBox="1">
                <a:spLocks noRot="1" noChangeAspect="1" noMove="1" noResize="1" noEditPoints="1" noAdjustHandles="1" noChangeArrowheads="1" noChangeShapeType="1" noTextEdit="1"/>
              </p:cNvSpPr>
              <p:nvPr/>
            </p:nvSpPr>
            <p:spPr>
              <a:xfrm>
                <a:off x="3009900" y="2131943"/>
                <a:ext cx="12268200" cy="5991640"/>
              </a:xfrm>
              <a:prstGeom prst="rect">
                <a:avLst/>
              </a:prstGeom>
              <a:blipFill>
                <a:blip r:embed="rId4"/>
                <a:stretch>
                  <a:fillRect l="-1863" b="-1059"/>
                </a:stretch>
              </a:blipFill>
            </p:spPr>
            <p:txBody>
              <a:bodyPr/>
              <a:lstStyle/>
              <a:p>
                <a:r>
                  <a:rPr lang="en-VN">
                    <a:noFill/>
                  </a:rPr>
                  <a:t> </a:t>
                </a:r>
              </a:p>
            </p:txBody>
          </p:sp>
        </mc:Fallback>
      </mc:AlternateContent>
    </p:spTree>
    <p:extLst>
      <p:ext uri="{BB962C8B-B14F-4D97-AF65-F5344CB8AC3E}">
        <p14:creationId xmlns:p14="http://schemas.microsoft.com/office/powerpoint/2010/main" val="9731339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C3178E11-5E80-D94B-2CEE-E34FF5B5C576}"/>
              </a:ext>
            </a:extLst>
          </p:cNvPr>
          <p:cNvSpPr/>
          <p:nvPr/>
        </p:nvSpPr>
        <p:spPr>
          <a:xfrm>
            <a:off x="2689984" y="150997"/>
            <a:ext cx="12908032" cy="9985005"/>
          </a:xfrm>
          <a:custGeom>
            <a:avLst/>
            <a:gdLst/>
            <a:ahLst/>
            <a:cxnLst/>
            <a:rect l="l" t="t" r="r" b="b"/>
            <a:pathLst>
              <a:path w="11190773" h="9985005">
                <a:moveTo>
                  <a:pt x="0" y="0"/>
                </a:moveTo>
                <a:lnTo>
                  <a:pt x="11190773" y="0"/>
                </a:lnTo>
                <a:lnTo>
                  <a:pt x="11190773" y="9985006"/>
                </a:lnTo>
                <a:lnTo>
                  <a:pt x="0" y="9985006"/>
                </a:lnTo>
                <a:lnTo>
                  <a:pt x="0" y="0"/>
                </a:lnTo>
                <a:close/>
              </a:path>
            </a:pathLst>
          </a:custGeom>
          <a:blipFill>
            <a:blip r:embed="rId2"/>
            <a:stretch>
              <a:fillRect r="-1105"/>
            </a:stretch>
          </a:blipFill>
        </p:spPr>
      </p:sp>
      <p:sp>
        <p:nvSpPr>
          <p:cNvPr id="5" name="TextBox 12">
            <a:extLst>
              <a:ext uri="{FF2B5EF4-FFF2-40B4-BE49-F238E27FC236}">
                <a16:creationId xmlns:a16="http://schemas.microsoft.com/office/drawing/2014/main" id="{0387942D-EB72-AB74-D063-7C4508D793BE}"/>
              </a:ext>
            </a:extLst>
          </p:cNvPr>
          <p:cNvSpPr txBox="1"/>
          <p:nvPr/>
        </p:nvSpPr>
        <p:spPr>
          <a:xfrm>
            <a:off x="5369883" y="4635667"/>
            <a:ext cx="7548234" cy="1015663"/>
          </a:xfrm>
          <a:prstGeom prst="rect">
            <a:avLst/>
          </a:prstGeom>
        </p:spPr>
        <p:txBody>
          <a:bodyPr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VẬN DỤNG</a:t>
            </a:r>
          </a:p>
        </p:txBody>
      </p:sp>
      <p:sp>
        <p:nvSpPr>
          <p:cNvPr id="3" name="Freeform 17">
            <a:extLst>
              <a:ext uri="{FF2B5EF4-FFF2-40B4-BE49-F238E27FC236}">
                <a16:creationId xmlns:a16="http://schemas.microsoft.com/office/drawing/2014/main" id="{AA835BDD-2354-A038-AB36-5569AD871319}"/>
              </a:ext>
            </a:extLst>
          </p:cNvPr>
          <p:cNvSpPr/>
          <p:nvPr/>
        </p:nvSpPr>
        <p:spPr>
          <a:xfrm rot="169232">
            <a:off x="1352619" y="593156"/>
            <a:ext cx="4010209" cy="1338407"/>
          </a:xfrm>
          <a:custGeom>
            <a:avLst/>
            <a:gdLst/>
            <a:ahLst/>
            <a:cxnLst/>
            <a:rect l="l" t="t" r="r" b="b"/>
            <a:pathLst>
              <a:path w="4010209" h="1338407">
                <a:moveTo>
                  <a:pt x="0" y="0"/>
                </a:moveTo>
                <a:lnTo>
                  <a:pt x="4010209" y="0"/>
                </a:lnTo>
                <a:lnTo>
                  <a:pt x="4010209" y="1338407"/>
                </a:lnTo>
                <a:lnTo>
                  <a:pt x="0" y="13384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8">
            <a:extLst>
              <a:ext uri="{FF2B5EF4-FFF2-40B4-BE49-F238E27FC236}">
                <a16:creationId xmlns:a16="http://schemas.microsoft.com/office/drawing/2014/main" id="{C94B4408-02A9-82F6-DA25-6040038B3DBF}"/>
              </a:ext>
            </a:extLst>
          </p:cNvPr>
          <p:cNvSpPr/>
          <p:nvPr/>
        </p:nvSpPr>
        <p:spPr>
          <a:xfrm rot="-92811">
            <a:off x="13632254" y="8030603"/>
            <a:ext cx="3931524" cy="1493979"/>
          </a:xfrm>
          <a:custGeom>
            <a:avLst/>
            <a:gdLst/>
            <a:ahLst/>
            <a:cxnLst/>
            <a:rect l="l" t="t" r="r" b="b"/>
            <a:pathLst>
              <a:path w="3931524" h="1493979">
                <a:moveTo>
                  <a:pt x="0" y="0"/>
                </a:moveTo>
                <a:lnTo>
                  <a:pt x="3931525" y="0"/>
                </a:lnTo>
                <a:lnTo>
                  <a:pt x="3931525" y="1493979"/>
                </a:lnTo>
                <a:lnTo>
                  <a:pt x="0" y="14939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1849616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250FBD09-B4F2-9D57-8C8E-F1E8FF99E546}"/>
              </a:ext>
            </a:extLst>
          </p:cNvPr>
          <p:cNvSpPr txBox="1"/>
          <p:nvPr/>
        </p:nvSpPr>
        <p:spPr>
          <a:xfrm>
            <a:off x="647697" y="213075"/>
            <a:ext cx="17297402" cy="9892323"/>
          </a:xfrm>
          <a:prstGeom prst="rect">
            <a:avLst/>
          </a:prstGeom>
          <a:noFill/>
        </p:spPr>
        <p:txBody>
          <a:bodyPr wrap="square" rtlCol="0">
            <a:spAutoFit/>
          </a:bodyPr>
          <a:lstStyle/>
          <a:p>
            <a:pPr algn="ctr">
              <a:lnSpc>
                <a:spcPct val="200000"/>
              </a:lnSpc>
            </a:pPr>
            <a:r>
              <a:rPr lang="en-VN" sz="3600" b="1" dirty="0">
                <a:solidFill>
                  <a:schemeClr val="accent1">
                    <a:lumMod val="75000"/>
                  </a:schemeClr>
                </a:solidFill>
                <a:latin typeface="Arial" panose="020B0604020202020204" pitchFamily="34" charset="0"/>
                <a:cs typeface="Arial" panose="020B0604020202020204" pitchFamily="34" charset="0"/>
              </a:rPr>
              <a:t>2.30: </a:t>
            </a:r>
            <a:r>
              <a:rPr lang="en-VN" sz="3600" dirty="0">
                <a:latin typeface="Arial" panose="020B0604020202020204" pitchFamily="34" charset="0"/>
                <a:cs typeface="Arial" panose="020B0604020202020204" pitchFamily="34" charset="0"/>
              </a:rPr>
              <a:t>Một hãng viễn thông nước ngoài có hai gói cước như sau:</a:t>
            </a: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endParaRPr lang="en-VN" sz="3600" dirty="0">
              <a:latin typeface="Arial" panose="020B0604020202020204" pitchFamily="34" charset="0"/>
              <a:cs typeface="Arial" panose="020B0604020202020204" pitchFamily="34" charset="0"/>
            </a:endParaRPr>
          </a:p>
          <a:p>
            <a:pPr>
              <a:lnSpc>
                <a:spcPct val="200000"/>
              </a:lnSpc>
            </a:pPr>
            <a:r>
              <a:rPr lang="en-VN" sz="3600" dirty="0">
                <a:latin typeface="Arial" panose="020B0604020202020204" pitchFamily="34" charset="0"/>
                <a:cs typeface="Arial" panose="020B0604020202020204" pitchFamily="34" charset="0"/>
              </a:rPr>
              <a:t>a) Hãy viết một phương trình xác định thời gian gọi (phút) mà phí phải trả trong cùng một tháng của hai gói cước là như nhau và giải phương trình đó.</a:t>
            </a:r>
          </a:p>
          <a:p>
            <a:pPr>
              <a:lnSpc>
                <a:spcPct val="200000"/>
              </a:lnSpc>
            </a:pPr>
            <a:r>
              <a:rPr lang="en-VN" sz="3600" dirty="0">
                <a:latin typeface="Arial" panose="020B0604020202020204" pitchFamily="34" charset="0"/>
                <a:cs typeface="Arial" panose="020B0604020202020204" pitchFamily="34" charset="0"/>
              </a:rPr>
              <a:t>b) Nếu khác hàng chỉ gọi tối đa là 180 phút trong 1 tháng thì nên dùng gói cước nào? Nếu khách hàng gọi 500 phút trong 1 tháng thì nên dùng gói cước nào?</a:t>
            </a:r>
          </a:p>
        </p:txBody>
      </p:sp>
      <p:graphicFrame>
        <p:nvGraphicFramePr>
          <p:cNvPr id="5" name="Table 5">
            <a:extLst>
              <a:ext uri="{FF2B5EF4-FFF2-40B4-BE49-F238E27FC236}">
                <a16:creationId xmlns:a16="http://schemas.microsoft.com/office/drawing/2014/main" id="{D9433309-55C2-6665-9ED2-F7009A6FB413}"/>
              </a:ext>
            </a:extLst>
          </p:cNvPr>
          <p:cNvGraphicFramePr>
            <a:graphicFrameLocks noGrp="1"/>
          </p:cNvGraphicFramePr>
          <p:nvPr>
            <p:extLst>
              <p:ext uri="{D42A27DB-BD31-4B8C-83A1-F6EECF244321}">
                <p14:modId xmlns:p14="http://schemas.microsoft.com/office/powerpoint/2010/main" val="1298816380"/>
              </p:ext>
            </p:extLst>
          </p:nvPr>
        </p:nvGraphicFramePr>
        <p:xfrm>
          <a:off x="1312982" y="1485900"/>
          <a:ext cx="15966831" cy="4018688"/>
        </p:xfrm>
        <a:graphic>
          <a:graphicData uri="http://schemas.openxmlformats.org/drawingml/2006/table">
            <a:tbl>
              <a:tblPr firstRow="1" bandRow="1">
                <a:tableStyleId>{5C22544A-7EE6-4342-B048-85BDC9FD1C3A}</a:tableStyleId>
              </a:tblPr>
              <a:tblGrid>
                <a:gridCol w="7795569">
                  <a:extLst>
                    <a:ext uri="{9D8B030D-6E8A-4147-A177-3AD203B41FA5}">
                      <a16:colId xmlns:a16="http://schemas.microsoft.com/office/drawing/2014/main" val="1299614148"/>
                    </a:ext>
                  </a:extLst>
                </a:gridCol>
                <a:gridCol w="8171262">
                  <a:extLst>
                    <a:ext uri="{9D8B030D-6E8A-4147-A177-3AD203B41FA5}">
                      <a16:colId xmlns:a16="http://schemas.microsoft.com/office/drawing/2014/main" val="2150282043"/>
                    </a:ext>
                  </a:extLst>
                </a:gridCol>
              </a:tblGrid>
              <a:tr h="1323544">
                <a:tc>
                  <a:txBody>
                    <a:bodyPr/>
                    <a:lstStyle/>
                    <a:p>
                      <a:pPr algn="ctr"/>
                      <a:r>
                        <a:rPr lang="en-VN" sz="3600" dirty="0">
                          <a:solidFill>
                            <a:schemeClr val="tx1"/>
                          </a:solidFill>
                          <a:latin typeface="Arial" panose="020B0604020202020204" pitchFamily="34" charset="0"/>
                          <a:cs typeface="Arial" panose="020B0604020202020204" pitchFamily="34" charset="0"/>
                        </a:rPr>
                        <a:t>Gói cước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r>
                        <a:rPr lang="en-VN" sz="3600" dirty="0">
                          <a:solidFill>
                            <a:schemeClr val="tx1"/>
                          </a:solidFill>
                          <a:latin typeface="Arial" panose="020B0604020202020204" pitchFamily="34" charset="0"/>
                          <a:cs typeface="Arial" panose="020B0604020202020204" pitchFamily="34" charset="0"/>
                        </a:rPr>
                        <a:t>Gói cước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3740687177"/>
                  </a:ext>
                </a:extLst>
              </a:tr>
              <a:tr h="2695144">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32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45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0,4 USD cho mỗi phút thêm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tc>
                  <a:txBody>
                    <a:bodyPr/>
                    <a:lstStyle/>
                    <a:p>
                      <a:pPr algn="ctr">
                        <a:lnSpc>
                          <a:spcPct val="150000"/>
                        </a:lnSpc>
                      </a:pPr>
                      <a:r>
                        <a:rPr lang="en-VN" sz="3600" dirty="0">
                          <a:solidFill>
                            <a:schemeClr val="tx1"/>
                          </a:solidFill>
                          <a:latin typeface="Arial" panose="020B0604020202020204" pitchFamily="34" charset="0"/>
                          <a:cs typeface="Arial" panose="020B0604020202020204" pitchFamily="34" charset="0"/>
                        </a:rPr>
                        <a:t>Cước thuê bao hàng tháng là 44 USD</a:t>
                      </a:r>
                    </a:p>
                    <a:p>
                      <a:pPr algn="ctr">
                        <a:lnSpc>
                          <a:spcPct val="150000"/>
                        </a:lnSpc>
                      </a:pPr>
                      <a:r>
                        <a:rPr lang="en-VN" sz="3600" dirty="0">
                          <a:solidFill>
                            <a:schemeClr val="tx1"/>
                          </a:solidFill>
                          <a:latin typeface="Arial" panose="020B0604020202020204" pitchFamily="34" charset="0"/>
                          <a:cs typeface="Arial" panose="020B0604020202020204" pitchFamily="34" charset="0"/>
                        </a:rPr>
                        <a:t>Không có phút miễn phí</a:t>
                      </a:r>
                    </a:p>
                    <a:p>
                      <a:pPr algn="ctr">
                        <a:lnSpc>
                          <a:spcPct val="150000"/>
                        </a:lnSpc>
                      </a:pPr>
                      <a:r>
                        <a:rPr lang="en-VN" sz="3600" dirty="0">
                          <a:solidFill>
                            <a:schemeClr val="tx1"/>
                          </a:solidFill>
                          <a:latin typeface="Arial" panose="020B0604020202020204" pitchFamily="34" charset="0"/>
                          <a:cs typeface="Arial" panose="020B0604020202020204" pitchFamily="34" charset="0"/>
                        </a:rPr>
                        <a:t>0,25 USD/phút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0"/>
                    </a:solidFill>
                  </a:tcPr>
                </a:tc>
                <a:extLst>
                  <a:ext uri="{0D108BD9-81ED-4DB2-BD59-A6C34878D82A}">
                    <a16:rowId xmlns:a16="http://schemas.microsoft.com/office/drawing/2014/main" val="653194468"/>
                  </a:ext>
                </a:extLst>
              </a:tr>
            </a:tbl>
          </a:graphicData>
        </a:graphic>
      </p:graphicFrame>
    </p:spTree>
    <p:extLst>
      <p:ext uri="{BB962C8B-B14F-4D97-AF65-F5344CB8AC3E}">
        <p14:creationId xmlns:p14="http://schemas.microsoft.com/office/powerpoint/2010/main" val="4281437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dissolve">
                                      <p:cBhvr>
                                        <p:cTn id="17" dur="500"/>
                                        <p:tgtEl>
                                          <p:spTgt spid="4">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dissolve">
                                      <p:cBhvr>
                                        <p:cTn id="2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77649" y="-3254806"/>
            <a:ext cx="10532702"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BA570E-8B91-A147-C59B-379E2057D362}"/>
                  </a:ext>
                </a:extLst>
              </p:cNvPr>
              <p:cNvSpPr txBox="1"/>
              <p:nvPr/>
            </p:nvSpPr>
            <p:spPr>
              <a:xfrm>
                <a:off x="2209800" y="906703"/>
                <a:ext cx="13868400" cy="8442119"/>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−9</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VN" sz="4000" i="1" dirty="0">
                        <a:latin typeface="Cambria Math" panose="02040503050406030204" pitchFamily="18" charset="0"/>
                        <a:ea typeface="Cambria Math" panose="02040503050406030204" pitchFamily="18" charset="0"/>
                        <a:cs typeface="Arial" panose="020B0604020202020204" pitchFamily="34"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hoặc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đã</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cho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2BA570E-8B91-A147-C59B-379E2057D362}"/>
                  </a:ext>
                </a:extLst>
              </p:cNvPr>
              <p:cNvSpPr txBox="1">
                <a:spLocks noRot="1" noChangeAspect="1" noMove="1" noResize="1" noEditPoints="1" noAdjustHandles="1" noChangeArrowheads="1" noChangeShapeType="1" noTextEdit="1"/>
              </p:cNvSpPr>
              <p:nvPr/>
            </p:nvSpPr>
            <p:spPr>
              <a:xfrm>
                <a:off x="2209800" y="906703"/>
                <a:ext cx="13868400" cy="8442119"/>
              </a:xfrm>
              <a:prstGeom prst="rect">
                <a:avLst/>
              </a:prstGeom>
              <a:blipFill>
                <a:blip r:embed="rId4"/>
                <a:stretch>
                  <a:fillRect l="-1647" b="-2102"/>
                </a:stretch>
              </a:blipFill>
            </p:spPr>
            <p:txBody>
              <a:bodyPr/>
              <a:lstStyle/>
              <a:p>
                <a:r>
                  <a:rPr lang="en-VN">
                    <a:noFill/>
                  </a:rPr>
                  <a:t> </a:t>
                </a:r>
              </a:p>
            </p:txBody>
          </p:sp>
        </mc:Fallback>
      </mc:AlternateContent>
    </p:spTree>
    <p:extLst>
      <p:ext uri="{BB962C8B-B14F-4D97-AF65-F5344CB8AC3E}">
        <p14:creationId xmlns:p14="http://schemas.microsoft.com/office/powerpoint/2010/main" val="1415861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arn(inVertical)">
                                      <p:cBhvr>
                                        <p:cTn id="16" dur="500"/>
                                        <p:tgtEl>
                                          <p:spTgt spid="6">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arn(inVertical)">
                                      <p:cBhvr>
                                        <p:cTn id="19" dur="500"/>
                                        <p:tgtEl>
                                          <p:spTgt spid="6">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arn(inVertical)">
                                      <p:cBhvr>
                                        <p:cTn id="28" dur="500"/>
                                        <p:tgtEl>
                                          <p:spTgt spid="6">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arn(inVertical)">
                                      <p:cBhvr>
                                        <p:cTn id="3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9A02C7-D5DC-2CDA-414F-8C568519EE6B}"/>
                  </a:ext>
                </a:extLst>
              </p:cNvPr>
              <p:cNvSpPr txBox="1"/>
              <p:nvPr/>
            </p:nvSpPr>
            <p:spPr>
              <a:xfrm>
                <a:off x="1066799" y="507643"/>
                <a:ext cx="16459200" cy="9303188"/>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D39A02C7-D5DC-2CDA-414F-8C568519EE6B}"/>
                  </a:ext>
                </a:extLst>
              </p:cNvPr>
              <p:cNvSpPr txBox="1">
                <a:spLocks noRot="1" noChangeAspect="1" noMove="1" noResize="1" noEditPoints="1" noAdjustHandles="1" noChangeArrowheads="1" noChangeShapeType="1" noTextEdit="1"/>
              </p:cNvSpPr>
              <p:nvPr/>
            </p:nvSpPr>
            <p:spPr>
              <a:xfrm>
                <a:off x="1066799" y="507643"/>
                <a:ext cx="16459200" cy="9303188"/>
              </a:xfrm>
              <a:prstGeom prst="rect">
                <a:avLst/>
              </a:prstGeom>
              <a:blipFill>
                <a:blip r:embed="rId4"/>
                <a:stretch>
                  <a:fillRect l="-1312" b="-1635"/>
                </a:stretch>
              </a:blipFill>
            </p:spPr>
            <p:txBody>
              <a:bodyPr/>
              <a:lstStyle/>
              <a:p>
                <a:r>
                  <a:rPr lang="en-VN">
                    <a:noFill/>
                  </a:rPr>
                  <a:t> </a:t>
                </a:r>
              </a:p>
            </p:txBody>
          </p:sp>
        </mc:Fallback>
      </mc:AlternateContent>
    </p:spTree>
    <p:extLst>
      <p:ext uri="{BB962C8B-B14F-4D97-AF65-F5344CB8AC3E}">
        <p14:creationId xmlns:p14="http://schemas.microsoft.com/office/powerpoint/2010/main" val="39950117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D39A02C7-D5DC-2CDA-414F-8C568519EE6B}"/>
              </a:ext>
            </a:extLst>
          </p:cNvPr>
          <p:cNvSpPr txBox="1"/>
          <p:nvPr/>
        </p:nvSpPr>
        <p:spPr>
          <a:xfrm>
            <a:off x="1066799" y="571500"/>
            <a:ext cx="16459200" cy="2902141"/>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8">
            <a:extLst>
              <a:ext uri="{FF2B5EF4-FFF2-40B4-BE49-F238E27FC236}">
                <a16:creationId xmlns:a16="http://schemas.microsoft.com/office/drawing/2014/main" id="{17D6B604-FD2D-FE8E-8941-D86A2ACA72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5905500"/>
            <a:ext cx="7315200" cy="3182112"/>
          </a:xfrm>
          <a:prstGeom prst="rect">
            <a:avLst/>
          </a:prstGeom>
        </p:spPr>
      </p:pic>
    </p:spTree>
    <p:extLst>
      <p:ext uri="{BB962C8B-B14F-4D97-AF65-F5344CB8AC3E}">
        <p14:creationId xmlns:p14="http://schemas.microsoft.com/office/powerpoint/2010/main" val="14817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800100" y="476512"/>
                <a:ext cx="16687800" cy="9365449"/>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−45≤180−45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−45≤135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≤32+0,4.135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86</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≤44+0,25.180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800100" y="476512"/>
                <a:ext cx="16687800" cy="9365449"/>
              </a:xfrm>
              <a:prstGeom prst="rect">
                <a:avLst/>
              </a:prstGeom>
              <a:blipFill>
                <a:blip r:embed="rId4"/>
                <a:stretch>
                  <a:fillRect l="-1216" b="-2710"/>
                </a:stretch>
              </a:blipFill>
            </p:spPr>
            <p:txBody>
              <a:bodyPr/>
              <a:lstStyle/>
              <a:p>
                <a:r>
                  <a:rPr lang="en-VN">
                    <a:noFill/>
                  </a:rPr>
                  <a:t> </a:t>
                </a:r>
              </a:p>
            </p:txBody>
          </p:sp>
        </mc:Fallback>
      </mc:AlternateContent>
    </p:spTree>
    <p:extLst>
      <p:ext uri="{BB962C8B-B14F-4D97-AF65-F5344CB8AC3E}">
        <p14:creationId xmlns:p14="http://schemas.microsoft.com/office/powerpoint/2010/main" val="3980756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647700"/>
                <a:ext cx="16687800" cy="813434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180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≤32+0,4.(500−45)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32+0,4</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214</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647700"/>
                <a:ext cx="16687800" cy="8134343"/>
              </a:xfrm>
              <a:prstGeom prst="rect">
                <a:avLst/>
              </a:prstGeom>
              <a:blipFill>
                <a:blip r:embed="rId4"/>
                <a:stretch>
                  <a:fillRect l="-1216" r="-1216" b="-2181"/>
                </a:stretch>
              </a:blipFill>
            </p:spPr>
            <p:txBody>
              <a:bodyPr/>
              <a:lstStyle/>
              <a:p>
                <a:r>
                  <a:rPr lang="en-VN">
                    <a:noFill/>
                  </a:rPr>
                  <a:t> </a:t>
                </a:r>
              </a:p>
            </p:txBody>
          </p:sp>
        </mc:Fallback>
      </mc:AlternateContent>
    </p:spTree>
    <p:extLst>
      <p:ext uri="{BB962C8B-B14F-4D97-AF65-F5344CB8AC3E}">
        <p14:creationId xmlns:p14="http://schemas.microsoft.com/office/powerpoint/2010/main" val="91055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93B271A-22B6-FB94-337A-3B64DA2E5A66}"/>
                  </a:ext>
                </a:extLst>
              </p:cNvPr>
              <p:cNvSpPr txBox="1"/>
              <p:nvPr/>
            </p:nvSpPr>
            <p:spPr>
              <a:xfrm>
                <a:off x="952499" y="800100"/>
                <a:ext cx="16687800" cy="7211013"/>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≤44+0,25.500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44+0,25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USD.</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500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phút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rẻ</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393B271A-22B6-FB94-337A-3B64DA2E5A66}"/>
                  </a:ext>
                </a:extLst>
              </p:cNvPr>
              <p:cNvSpPr txBox="1">
                <a:spLocks noRot="1" noChangeAspect="1" noMove="1" noResize="1" noEditPoints="1" noAdjustHandles="1" noChangeArrowheads="1" noChangeShapeType="1" noTextEdit="1"/>
              </p:cNvSpPr>
              <p:nvPr/>
            </p:nvSpPr>
            <p:spPr>
              <a:xfrm>
                <a:off x="952499" y="800100"/>
                <a:ext cx="16687800" cy="7211013"/>
              </a:xfrm>
              <a:prstGeom prst="rect">
                <a:avLst/>
              </a:prstGeom>
              <a:blipFill>
                <a:blip r:embed="rId4"/>
                <a:stretch>
                  <a:fillRect l="-1216" r="-1216" b="-2636"/>
                </a:stretch>
              </a:blipFill>
            </p:spPr>
            <p:txBody>
              <a:bodyPr/>
              <a:lstStyle/>
              <a:p>
                <a:r>
                  <a:rPr lang="en-VN">
                    <a:noFill/>
                  </a:rPr>
                  <a:t> </a:t>
                </a:r>
              </a:p>
            </p:txBody>
          </p:sp>
        </mc:Fallback>
      </mc:AlternateContent>
    </p:spTree>
    <p:extLst>
      <p:ext uri="{BB962C8B-B14F-4D97-AF65-F5344CB8AC3E}">
        <p14:creationId xmlns:p14="http://schemas.microsoft.com/office/powerpoint/2010/main" val="121436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339777" y="159166"/>
            <a:ext cx="17751791" cy="9968668"/>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5"/>
          <p:cNvGrpSpPr/>
          <p:nvPr/>
        </p:nvGrpSpPr>
        <p:grpSpPr>
          <a:xfrm>
            <a:off x="612005" y="205151"/>
            <a:ext cx="1593691" cy="159369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grpSp>
        <p:nvGrpSpPr>
          <p:cNvPr id="29" name="Group 29"/>
          <p:cNvGrpSpPr/>
          <p:nvPr/>
        </p:nvGrpSpPr>
        <p:grpSpPr>
          <a:xfrm>
            <a:off x="15849600" y="159166"/>
            <a:ext cx="1593691" cy="159369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E472"/>
            </a:solidFill>
          </p:spPr>
        </p:sp>
      </p:grpSp>
      <p:sp>
        <p:nvSpPr>
          <p:cNvPr id="35" name="TextBox 35"/>
          <p:cNvSpPr txBox="1"/>
          <p:nvPr/>
        </p:nvSpPr>
        <p:spPr>
          <a:xfrm>
            <a:off x="4416513" y="1594315"/>
            <a:ext cx="9598318" cy="1015663"/>
          </a:xfrm>
          <a:prstGeom prst="rect">
            <a:avLst/>
          </a:prstGeom>
        </p:spPr>
        <p:txBody>
          <a:bodyPr wrap="square" lIns="0" tIns="0" rIns="0" bIns="0" rtlCol="0" anchor="t">
            <a:spAutoFit/>
          </a:bodyPr>
          <a:lstStyle/>
          <a:p>
            <a:pPr marL="0" lvl="0" indent="0" algn="ctr">
              <a:spcBef>
                <a:spcPct val="0"/>
              </a:spcBef>
            </a:pPr>
            <a:r>
              <a:rPr lang="en-US" sz="6600" b="1" dirty="0">
                <a:solidFill>
                  <a:srgbClr val="156C99"/>
                </a:solidFill>
                <a:latin typeface="Arial" panose="020B0604020202020204" pitchFamily="34" charset="0"/>
                <a:cs typeface="Arial" panose="020B0604020202020204" pitchFamily="34" charset="0"/>
              </a:rPr>
              <a:t>HƯỚNG DẪN VỀ NHÀ</a:t>
            </a:r>
          </a:p>
        </p:txBody>
      </p:sp>
      <p:sp>
        <p:nvSpPr>
          <p:cNvPr id="39" name="TextBox 38">
            <a:extLst>
              <a:ext uri="{FF2B5EF4-FFF2-40B4-BE49-F238E27FC236}">
                <a16:creationId xmlns:a16="http://schemas.microsoft.com/office/drawing/2014/main" id="{02B4E8AD-5E3E-F05B-B363-2252BAD040A8}"/>
              </a:ext>
            </a:extLst>
          </p:cNvPr>
          <p:cNvSpPr txBox="1"/>
          <p:nvPr/>
        </p:nvSpPr>
        <p:spPr>
          <a:xfrm>
            <a:off x="2393720" y="3192292"/>
            <a:ext cx="13643904" cy="3902415"/>
          </a:xfrm>
          <a:prstGeom prst="rect">
            <a:avLst/>
          </a:prstGeom>
          <a:noFill/>
        </p:spPr>
        <p:txBody>
          <a:bodyPr wrap="square">
            <a:spAutoFit/>
          </a:bodyPr>
          <a:lstStyle/>
          <a:p>
            <a:pPr marL="571500" indent="-571500" algn="just">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200000"/>
              </a:lnSpc>
              <a:spcBef>
                <a:spcPts val="600"/>
              </a:spcBef>
              <a:spcAft>
                <a:spcPts val="600"/>
              </a:spcAft>
              <a:buFont typeface="Arial" panose="020B0604020202020204" pitchFamily="34" charset="0"/>
              <a:buChar char="•"/>
            </a:pP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SBT.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600"/>
              </a:spcBef>
              <a:spcAft>
                <a:spcPts val="600"/>
              </a:spcAft>
              <a:buFont typeface="Arial" panose="020B0604020202020204" pitchFamily="34" charset="0"/>
              <a:buChar char="•"/>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a:t>
            </a:r>
            <a:r>
              <a:rPr lang="pt-BR" sz="4000" dirty="0">
                <a:effectLst/>
                <a:latin typeface="Arial" panose="020B0604020202020204" pitchFamily="34" charset="0"/>
                <a:ea typeface="Calibri" panose="020F0502020204030204" pitchFamily="34" charset="0"/>
                <a:cs typeface="Arial" panose="020B0604020202020204" pitchFamily="34" charset="0"/>
              </a:rPr>
              <a:t>bài sau </a:t>
            </a:r>
            <a:r>
              <a:rPr lang="pt-BR" sz="4000" b="1" dirty="0">
                <a:latin typeface="Arial" panose="020B0604020202020204" pitchFamily="34" charset="0"/>
                <a:ea typeface="Calibri" panose="020F0502020204030204" pitchFamily="34" charset="0"/>
                <a:cs typeface="Arial" panose="020B0604020202020204" pitchFamily="34" charset="0"/>
              </a:rPr>
              <a:t>LÀM BÀI 2.31;2.32</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0" name="Freeform 29">
            <a:extLst>
              <a:ext uri="{FF2B5EF4-FFF2-40B4-BE49-F238E27FC236}">
                <a16:creationId xmlns:a16="http://schemas.microsoft.com/office/drawing/2014/main" id="{137DCB2A-7119-FC81-287A-213856163F02}"/>
              </a:ext>
            </a:extLst>
          </p:cNvPr>
          <p:cNvSpPr/>
          <p:nvPr/>
        </p:nvSpPr>
        <p:spPr>
          <a:xfrm>
            <a:off x="15213207" y="7201763"/>
            <a:ext cx="2884223" cy="2926070"/>
          </a:xfrm>
          <a:custGeom>
            <a:avLst/>
            <a:gdLst/>
            <a:ahLst/>
            <a:cxnLst/>
            <a:rect l="l" t="t" r="r" b="b"/>
            <a:pathLst>
              <a:path w="3728932" h="3859180">
                <a:moveTo>
                  <a:pt x="0" y="0"/>
                </a:moveTo>
                <a:lnTo>
                  <a:pt x="3728933" y="0"/>
                </a:lnTo>
                <a:lnTo>
                  <a:pt x="3728933" y="3859180"/>
                </a:lnTo>
                <a:lnTo>
                  <a:pt x="0" y="3859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800100" y="1084161"/>
            <a:ext cx="16687799" cy="8118675"/>
          </a:xfrm>
          <a:custGeom>
            <a:avLst/>
            <a:gdLst/>
            <a:ahLst/>
            <a:cxnLst/>
            <a:rect l="l" t="t" r="r" b="b"/>
            <a:pathLst>
              <a:path w="12413197" h="11075717">
                <a:moveTo>
                  <a:pt x="0" y="0"/>
                </a:moveTo>
                <a:lnTo>
                  <a:pt x="12413197" y="0"/>
                </a:lnTo>
                <a:lnTo>
                  <a:pt x="12413197" y="11075717"/>
                </a:lnTo>
                <a:lnTo>
                  <a:pt x="0" y="11075717"/>
                </a:lnTo>
                <a:lnTo>
                  <a:pt x="0" y="0"/>
                </a:lnTo>
                <a:close/>
              </a:path>
            </a:pathLst>
          </a:custGeom>
          <a:blipFill>
            <a:blip r:embed="rId2"/>
            <a:stretch>
              <a:fillRect r="-1105"/>
            </a:stretch>
          </a:blipFill>
        </p:spPr>
      </p:sp>
      <p:sp>
        <p:nvSpPr>
          <p:cNvPr id="4" name="TextBox 4"/>
          <p:cNvSpPr txBox="1"/>
          <p:nvPr/>
        </p:nvSpPr>
        <p:spPr>
          <a:xfrm>
            <a:off x="800100" y="4076700"/>
            <a:ext cx="15402840" cy="3118674"/>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CẢM ƠN QUÝ THẦY CÔ </a:t>
            </a:r>
          </a:p>
          <a:p>
            <a:pPr marL="0" lvl="0" indent="0" algn="ctr">
              <a:lnSpc>
                <a:spcPct val="150000"/>
              </a:lnSpc>
              <a:spcBef>
                <a:spcPct val="0"/>
              </a:spcBef>
            </a:pPr>
            <a:r>
              <a:rPr lang="en-US" sz="7200" b="1" dirty="0">
                <a:solidFill>
                  <a:srgbClr val="156C99"/>
                </a:solidFill>
                <a:latin typeface="Arial" panose="020B0604020202020204" pitchFamily="34" charset="0"/>
                <a:cs typeface="Arial" panose="020B0604020202020204" pitchFamily="34" charset="0"/>
              </a:rPr>
              <a:t>VÀ CÁC EM ĐÃ </a:t>
            </a:r>
            <a:r>
              <a:rPr lang="en-US" sz="7200" b="1">
                <a:solidFill>
                  <a:srgbClr val="156C99"/>
                </a:solidFill>
                <a:latin typeface="Arial" panose="020B0604020202020204" pitchFamily="34" charset="0"/>
                <a:cs typeface="Arial" panose="020B0604020202020204" pitchFamily="34" charset="0"/>
              </a:rPr>
              <a:t>LẮNG NGHE ! </a:t>
            </a:r>
            <a:endParaRPr lang="en-US" sz="7200" b="1" dirty="0">
              <a:solidFill>
                <a:srgbClr val="156C99"/>
              </a:solidFill>
              <a:latin typeface="Arial" panose="020B0604020202020204" pitchFamily="34" charset="0"/>
              <a:cs typeface="Arial" panose="020B0604020202020204" pitchFamily="34" charset="0"/>
            </a:endParaRPr>
          </a:p>
        </p:txBody>
      </p:sp>
      <p:sp>
        <p:nvSpPr>
          <p:cNvPr id="5" name="Freeform 5"/>
          <p:cNvSpPr/>
          <p:nvPr/>
        </p:nvSpPr>
        <p:spPr>
          <a:xfrm flipH="1">
            <a:off x="0" y="-32238"/>
            <a:ext cx="3168997" cy="3616432"/>
          </a:xfrm>
          <a:custGeom>
            <a:avLst/>
            <a:gdLst/>
            <a:ahLst/>
            <a:cxnLst/>
            <a:rect l="l" t="t" r="r" b="b"/>
            <a:pathLst>
              <a:path w="3898432" h="4895990">
                <a:moveTo>
                  <a:pt x="3898433" y="0"/>
                </a:moveTo>
                <a:lnTo>
                  <a:pt x="0" y="0"/>
                </a:lnTo>
                <a:lnTo>
                  <a:pt x="0" y="4895990"/>
                </a:lnTo>
                <a:lnTo>
                  <a:pt x="3898433" y="4895990"/>
                </a:lnTo>
                <a:lnTo>
                  <a:pt x="38984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4697554" y="5936883"/>
            <a:ext cx="4894892" cy="4760283"/>
          </a:xfrm>
          <a:custGeom>
            <a:avLst/>
            <a:gdLst/>
            <a:ahLst/>
            <a:cxnLst/>
            <a:rect l="l" t="t" r="r" b="b"/>
            <a:pathLst>
              <a:path w="4894892" h="4760283">
                <a:moveTo>
                  <a:pt x="0" y="0"/>
                </a:moveTo>
                <a:lnTo>
                  <a:pt x="4894893" y="0"/>
                </a:lnTo>
                <a:lnTo>
                  <a:pt x="4894893" y="4760283"/>
                </a:lnTo>
                <a:lnTo>
                  <a:pt x="0" y="476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D4392508-B016-590F-D49B-9B73B30B30B8}"/>
              </a:ext>
            </a:extLst>
          </p:cNvPr>
          <p:cNvSpPr txBox="1"/>
          <p:nvPr/>
        </p:nvSpPr>
        <p:spPr>
          <a:xfrm>
            <a:off x="647698" y="1515258"/>
            <a:ext cx="17297402" cy="7287957"/>
          </a:xfrm>
          <a:prstGeom prst="rect">
            <a:avLst/>
          </a:prstGeom>
          <a:noFill/>
        </p:spPr>
        <p:txBody>
          <a:bodyPr wrap="square" rtlCol="0">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2.31: </a:t>
            </a:r>
            <a:r>
              <a:rPr lang="en-VN" sz="4000" dirty="0">
                <a:latin typeface="Arial" panose="020B0604020202020204" pitchFamily="34" charset="0"/>
                <a:cs typeface="Arial" panose="020B0604020202020204" pitchFamily="34" charset="0"/>
              </a:rPr>
              <a:t>Thanh tham dự một kì kiểm tra năng lực tiếng Anh gồm 4 bài kiểm tra nghe, nói, đọc và viết. Mỗi bài kiểm tra có điểm là số nguyên từ 0 đến 10. Điểm trung bình của ba bài kiểm tra nghe, nói, đọc của Thanh là 6,7. Hỏi bài kiểm tra viết của Thanh cần được bao nhiêu điểm để điểm trung bình cả 4 bài kiểm tra được từ 7,0 trở lên? Biết điểm trung bình được tính gần đúng đến chữ số thập phân thứ nhất.</a:t>
            </a:r>
          </a:p>
        </p:txBody>
      </p:sp>
    </p:spTree>
    <p:extLst>
      <p:ext uri="{BB962C8B-B14F-4D97-AF65-F5344CB8AC3E}">
        <p14:creationId xmlns:p14="http://schemas.microsoft.com/office/powerpoint/2010/main" val="11597174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8522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0&lt;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 </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6,7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xấp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6,7.3≈20,1</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20.</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là : </a:t>
                </a:r>
                <a14:m>
                  <m:oMath xmlns:m="http://schemas.openxmlformats.org/officeDocument/2006/math">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8522013"/>
              </a:xfrm>
              <a:prstGeom prst="rect">
                <a:avLst/>
              </a:prstGeom>
              <a:blipFill>
                <a:blip r:embed="rId4"/>
                <a:stretch>
                  <a:fillRect l="-1288" r="-1288" b="-446"/>
                </a:stretch>
              </a:blipFill>
            </p:spPr>
            <p:txBody>
              <a:bodyPr/>
              <a:lstStyle/>
              <a:p>
                <a:r>
                  <a:rPr lang="en-VN">
                    <a:noFill/>
                  </a:rPr>
                  <a:t> </a:t>
                </a:r>
              </a:p>
            </p:txBody>
          </p:sp>
        </mc:Fallback>
      </mc:AlternateContent>
    </p:spTree>
    <p:extLst>
      <p:ext uri="{BB962C8B-B14F-4D97-AF65-F5344CB8AC3E}">
        <p14:creationId xmlns:p14="http://schemas.microsoft.com/office/powerpoint/2010/main" val="28970697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A2541F-1DA2-E2B1-7AB7-78D1053129C5}"/>
                  </a:ext>
                </a:extLst>
              </p:cNvPr>
              <p:cNvSpPr txBox="1"/>
              <p:nvPr/>
            </p:nvSpPr>
            <p:spPr>
              <a:xfrm>
                <a:off x="914399" y="495300"/>
                <a:ext cx="16764000" cy="778559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Thanh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1DA2541F-1DA2-E2B1-7AB7-78D1053129C5}"/>
                  </a:ext>
                </a:extLst>
              </p:cNvPr>
              <p:cNvSpPr txBox="1">
                <a:spLocks noRot="1" noChangeAspect="1" noMove="1" noResize="1" noEditPoints="1" noAdjustHandles="1" noChangeArrowheads="1" noChangeShapeType="1" noTextEdit="1"/>
              </p:cNvSpPr>
              <p:nvPr/>
            </p:nvSpPr>
            <p:spPr>
              <a:xfrm>
                <a:off x="914399" y="495300"/>
                <a:ext cx="16764000" cy="7785593"/>
              </a:xfrm>
              <a:prstGeom prst="rect">
                <a:avLst/>
              </a:prstGeom>
              <a:blipFill>
                <a:blip r:embed="rId4"/>
                <a:stretch>
                  <a:fillRect l="-1288" r="-1288" b="-2443"/>
                </a:stretch>
              </a:blipFill>
            </p:spPr>
            <p:txBody>
              <a:bodyPr/>
              <a:lstStyle/>
              <a:p>
                <a:r>
                  <a:rPr lang="en-VN">
                    <a:noFill/>
                  </a:rPr>
                  <a:t> </a:t>
                </a:r>
              </a:p>
            </p:txBody>
          </p:sp>
        </mc:Fallback>
      </mc:AlternateContent>
    </p:spTree>
    <p:extLst>
      <p:ext uri="{BB962C8B-B14F-4D97-AF65-F5344CB8AC3E}">
        <p14:creationId xmlns:p14="http://schemas.microsoft.com/office/powerpoint/2010/main" val="755203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2">
            <a:extLst>
              <a:ext uri="{FF2B5EF4-FFF2-40B4-BE49-F238E27FC236}">
                <a16:creationId xmlns:a16="http://schemas.microsoft.com/office/drawing/2014/main" id="{83439F5F-130D-EB54-60FF-0635506ECDB6}"/>
              </a:ext>
            </a:extLst>
          </p:cNvPr>
          <p:cNvSpPr/>
          <p:nvPr/>
        </p:nvSpPr>
        <p:spPr>
          <a:xfrm rot="5400000">
            <a:off x="3805723" y="-3091503"/>
            <a:ext cx="10676553" cy="16796611"/>
          </a:xfrm>
          <a:custGeom>
            <a:avLst/>
            <a:gdLst/>
            <a:ahLst/>
            <a:cxnLst/>
            <a:rect l="l" t="t" r="r" b="b"/>
            <a:pathLst>
              <a:path w="16540060" h="9288211">
                <a:moveTo>
                  <a:pt x="0" y="0"/>
                </a:moveTo>
                <a:lnTo>
                  <a:pt x="16540060" y="0"/>
                </a:lnTo>
                <a:lnTo>
                  <a:pt x="16540060" y="9288211"/>
                </a:lnTo>
                <a:lnTo>
                  <a:pt x="0" y="928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98349A-D66B-54B9-E602-1B603D4483F3}"/>
                  </a:ext>
                </a:extLst>
              </p:cNvPr>
              <p:cNvSpPr txBox="1"/>
              <p:nvPr/>
            </p:nvSpPr>
            <p:spPr>
              <a:xfrm>
                <a:off x="2362199" y="822449"/>
                <a:ext cx="13563600" cy="8610627"/>
              </a:xfrm>
              <a:prstGeom prst="rect">
                <a:avLst/>
              </a:prstGeom>
              <a:noFill/>
            </p:spPr>
            <p:txBody>
              <a:bodyPr wrap="square">
                <a:spAutoFit/>
              </a:bodyPr>
              <a:lstStyle/>
              <a:p>
                <a:pPr algn="just">
                  <a:lnSpc>
                    <a:spcPct val="150000"/>
                  </a:lnSpc>
                  <a:spcBef>
                    <a:spcPts val="600"/>
                  </a:spcBef>
                  <a:spcAft>
                    <a:spcPts val="600"/>
                  </a:spcAft>
                </a:pPr>
                <a:r>
                  <a:rPr lang="da-DK" sz="4000" b="1"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2:	</a:t>
                </a:r>
                <a:r>
                  <a:rPr lang="da-DK" sz="4000" b="1" dirty="0">
                    <a:effectLst/>
                    <a:latin typeface="Arial" panose="020B0604020202020204" pitchFamily="34" charset="0"/>
                    <a:ea typeface="Times New Roman" panose="02020603050405020304" pitchFamily="18" charset="0"/>
                    <a:cs typeface="Arial" panose="020B0604020202020204" pitchFamily="34" charset="0"/>
                  </a:rPr>
                  <a:t>				</a:t>
                </a: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50000"/>
                  </a:lnSpc>
                  <a:spcBef>
                    <a:spcPts val="600"/>
                  </a:spcBef>
                  <a:spcAft>
                    <a:spcPts val="600"/>
                  </a:spcAft>
                  <a:tabLst>
                    <a:tab pos="171450" algn="l"/>
                  </a:tabLst>
                </a:pPr>
                <a14:m>
                  <m:oMath xmlns:m="http://schemas.openxmlformats.org/officeDocument/2006/math">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+1&lt;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6</m:t>
                        </m:r>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x</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−5</m:t>
                        </m:r>
                      </m:num>
                      <m:den>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VN" sz="4000" i="1" dirty="0" smtClean="0">
                        <a:effectLst/>
                        <a:latin typeface="Cambria Math" panose="02040503050406030204" pitchFamily="18" charset="0"/>
                        <a:ea typeface="Cambria Math" panose="02040503050406030204" pitchFamily="18" charset="0"/>
                        <a:cs typeface="Arial" panose="020B0604020202020204" pitchFamily="34"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Suy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ra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+12&lt;2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+6−3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&lt;6+15−4−12</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&lt;5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Vậy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&gt;−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9A98349A-D66B-54B9-E602-1B603D4483F3}"/>
                  </a:ext>
                </a:extLst>
              </p:cNvPr>
              <p:cNvSpPr txBox="1">
                <a:spLocks noRot="1" noChangeAspect="1" noMove="1" noResize="1" noEditPoints="1" noAdjustHandles="1" noChangeArrowheads="1" noChangeShapeType="1" noTextEdit="1"/>
              </p:cNvSpPr>
              <p:nvPr/>
            </p:nvSpPr>
            <p:spPr>
              <a:xfrm>
                <a:off x="2362199" y="822449"/>
                <a:ext cx="13563600" cy="8610627"/>
              </a:xfrm>
              <a:prstGeom prst="rect">
                <a:avLst/>
              </a:prstGeom>
              <a:blipFill>
                <a:blip r:embed="rId4"/>
                <a:stretch>
                  <a:fillRect l="-1590" r="-187" b="-442"/>
                </a:stretch>
              </a:blipFill>
            </p:spPr>
            <p:txBody>
              <a:bodyPr/>
              <a:lstStyle/>
              <a:p>
                <a:r>
                  <a:rPr lang="en-VN">
                    <a:noFill/>
                  </a:rPr>
                  <a:t> </a:t>
                </a:r>
              </a:p>
            </p:txBody>
          </p:sp>
        </mc:Fallback>
      </mc:AlternateContent>
    </p:spTree>
    <p:extLst>
      <p:ext uri="{BB962C8B-B14F-4D97-AF65-F5344CB8AC3E}">
        <p14:creationId xmlns:p14="http://schemas.microsoft.com/office/powerpoint/2010/main" val="9301666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3F436D6F-950C-43CB-0292-F6DADA82FF6A}"/>
              </a:ext>
            </a:extLst>
          </p:cNvPr>
          <p:cNvSpPr txBox="1"/>
          <p:nvPr/>
        </p:nvSpPr>
        <p:spPr>
          <a:xfrm>
            <a:off x="1028700" y="1483784"/>
            <a:ext cx="16230600" cy="7287957"/>
          </a:xfrm>
          <a:prstGeom prst="rect">
            <a:avLst/>
          </a:prstGeom>
          <a:noFill/>
        </p:spPr>
        <p:txBody>
          <a:bodyPr wrap="square">
            <a:spAutoFit/>
          </a:bodyPr>
          <a:lstStyle/>
          <a:p>
            <a:pPr algn="ctr">
              <a:lnSpc>
                <a:spcPct val="200000"/>
              </a:lnSpc>
            </a:pPr>
            <a:r>
              <a:rPr lang="en-VN" sz="4000" b="1" dirty="0">
                <a:solidFill>
                  <a:schemeClr val="accent1">
                    <a:lumMod val="75000"/>
                  </a:schemeClr>
                </a:solidFill>
                <a:latin typeface="Arial" panose="020B0604020202020204" pitchFamily="34" charset="0"/>
                <a:cs typeface="Arial" panose="020B0604020202020204" pitchFamily="34" charset="0"/>
              </a:rPr>
              <a:t>2.32: </a:t>
            </a:r>
            <a:r>
              <a:rPr lang="en-VN" sz="4000" dirty="0">
                <a:latin typeface="Arial" panose="020B0604020202020204" pitchFamily="34" charset="0"/>
                <a:cs typeface="Arial" panose="020B0604020202020204" pitchFamily="34" charset="0"/>
              </a:rPr>
              <a:t>Để lập đội tuyển năng khiếu về bóng rổ của trường, thầy thể dục đưa ra quy định tuyển chọn như sau: mỗi bạn dự tuyển sẽ được ném 15 quả bóng vào rổ, quả bóng vào rổ được cộng 2 điểm; quả bóng ném ra ngoài bị trừ 1 điểm. Nếu bạn nào có số điểm từ điểm 15 điểm trở lên thì sẽ được chọn vào đội tuyển. Hỏi một học sinh muốn được chọn vào đội tuyển thì phải ném ít nhất bao nhiêu quả vào rổ?</a:t>
            </a:r>
          </a:p>
        </p:txBody>
      </p:sp>
    </p:spTree>
    <p:extLst>
      <p:ext uri="{BB962C8B-B14F-4D97-AF65-F5344CB8AC3E}">
        <p14:creationId xmlns:p14="http://schemas.microsoft.com/office/powerpoint/2010/main" val="20681485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723900"/>
                <a:ext cx="15392400" cy="721101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cộng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d>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723900"/>
                <a:ext cx="15392400" cy="7211013"/>
              </a:xfrm>
              <a:prstGeom prst="rect">
                <a:avLst/>
              </a:prstGeom>
              <a:blipFill>
                <a:blip r:embed="rId4"/>
                <a:stretch>
                  <a:fillRect l="-1401" r="-1484" b="-2641"/>
                </a:stretch>
              </a:blipFill>
            </p:spPr>
            <p:txBody>
              <a:bodyPr/>
              <a:lstStyle/>
              <a:p>
                <a:r>
                  <a:rPr lang="en-VN">
                    <a:noFill/>
                  </a:rPr>
                  <a:t> </a:t>
                </a:r>
              </a:p>
            </p:txBody>
          </p:sp>
        </mc:Fallback>
      </mc:AlternateContent>
    </p:spTree>
    <p:extLst>
      <p:ext uri="{BB962C8B-B14F-4D97-AF65-F5344CB8AC3E}">
        <p14:creationId xmlns:p14="http://schemas.microsoft.com/office/powerpoint/2010/main" val="17607545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arn(inVertic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A72329-94D2-981D-3976-3260D124F2CB}"/>
                  </a:ext>
                </a:extLst>
              </p:cNvPr>
              <p:cNvSpPr txBox="1"/>
              <p:nvPr/>
            </p:nvSpPr>
            <p:spPr>
              <a:xfrm>
                <a:off x="1600199" y="571500"/>
                <a:ext cx="15392400" cy="7903510"/>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−15≥15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rổ</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DA72329-94D2-981D-3976-3260D124F2CB}"/>
                  </a:ext>
                </a:extLst>
              </p:cNvPr>
              <p:cNvSpPr txBox="1">
                <a:spLocks noRot="1" noChangeAspect="1" noMove="1" noResize="1" noEditPoints="1" noAdjustHandles="1" noChangeArrowheads="1" noChangeShapeType="1" noTextEdit="1"/>
              </p:cNvSpPr>
              <p:nvPr/>
            </p:nvSpPr>
            <p:spPr>
              <a:xfrm>
                <a:off x="1600199" y="571500"/>
                <a:ext cx="15392400" cy="7903510"/>
              </a:xfrm>
              <a:prstGeom prst="rect">
                <a:avLst/>
              </a:prstGeom>
              <a:blipFill>
                <a:blip r:embed="rId4"/>
                <a:stretch>
                  <a:fillRect l="-1401" r="-1484" b="-2247"/>
                </a:stretch>
              </a:blipFill>
            </p:spPr>
            <p:txBody>
              <a:bodyPr/>
              <a:lstStyle/>
              <a:p>
                <a:r>
                  <a:rPr lang="en-VN">
                    <a:noFill/>
                  </a:rPr>
                  <a:t> </a:t>
                </a:r>
              </a:p>
            </p:txBody>
          </p:sp>
        </mc:Fallback>
      </mc:AlternateContent>
    </p:spTree>
    <p:extLst>
      <p:ext uri="{BB962C8B-B14F-4D97-AF65-F5344CB8AC3E}">
        <p14:creationId xmlns:p14="http://schemas.microsoft.com/office/powerpoint/2010/main" val="37475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DF7"/>
        </a:solidFill>
        <a:effectLst/>
      </p:bgPr>
    </p:bg>
    <p:spTree>
      <p:nvGrpSpPr>
        <p:cNvPr id="1" name=""/>
        <p:cNvGrpSpPr/>
        <p:nvPr/>
      </p:nvGrpSpPr>
      <p:grpSpPr>
        <a:xfrm>
          <a:off x="0" y="0"/>
          <a:ext cx="0" cy="0"/>
          <a:chOff x="0" y="0"/>
          <a:chExt cx="0" cy="0"/>
        </a:xfrm>
      </p:grpSpPr>
      <p:sp>
        <p:nvSpPr>
          <p:cNvPr id="2" name="Freeform 2"/>
          <p:cNvSpPr/>
          <p:nvPr/>
        </p:nvSpPr>
        <p:spPr>
          <a:xfrm>
            <a:off x="1300528" y="1310789"/>
            <a:ext cx="15686944" cy="7665422"/>
          </a:xfrm>
          <a:custGeom>
            <a:avLst/>
            <a:gdLst/>
            <a:ahLst/>
            <a:cxnLst/>
            <a:rect l="l" t="t" r="r" b="b"/>
            <a:pathLst>
              <a:path w="15686944" h="12922120">
                <a:moveTo>
                  <a:pt x="0" y="0"/>
                </a:moveTo>
                <a:lnTo>
                  <a:pt x="15686944" y="0"/>
                </a:lnTo>
                <a:lnTo>
                  <a:pt x="15686944" y="12922120"/>
                </a:lnTo>
                <a:lnTo>
                  <a:pt x="0" y="12922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325600" y="0"/>
            <a:ext cx="3586460" cy="3501282"/>
          </a:xfrm>
          <a:custGeom>
            <a:avLst/>
            <a:gdLst/>
            <a:ahLst/>
            <a:cxnLst/>
            <a:rect l="l" t="t" r="r" b="b"/>
            <a:pathLst>
              <a:path w="3586460" h="3501282">
                <a:moveTo>
                  <a:pt x="0" y="0"/>
                </a:moveTo>
                <a:lnTo>
                  <a:pt x="3586460" y="0"/>
                </a:lnTo>
                <a:lnTo>
                  <a:pt x="3586460" y="3501282"/>
                </a:lnTo>
                <a:lnTo>
                  <a:pt x="0" y="3501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16501" y="7248328"/>
            <a:ext cx="5025061" cy="4654463"/>
          </a:xfrm>
          <a:custGeom>
            <a:avLst/>
            <a:gdLst/>
            <a:ahLst/>
            <a:cxnLst/>
            <a:rect l="l" t="t" r="r" b="b"/>
            <a:pathLst>
              <a:path w="5025061" h="4654463">
                <a:moveTo>
                  <a:pt x="0" y="0"/>
                </a:moveTo>
                <a:lnTo>
                  <a:pt x="5025061" y="0"/>
                </a:lnTo>
                <a:lnTo>
                  <a:pt x="5025061" y="4654463"/>
                </a:lnTo>
                <a:lnTo>
                  <a:pt x="0" y="4654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5044170"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B</a:t>
            </a:r>
          </a:p>
        </p:txBody>
      </p:sp>
      <p:sp>
        <p:nvSpPr>
          <p:cNvPr id="25" name="TextBox 25"/>
          <p:cNvSpPr txBox="1"/>
          <p:nvPr/>
        </p:nvSpPr>
        <p:spPr>
          <a:xfrm>
            <a:off x="9532138" y="7451286"/>
            <a:ext cx="823736" cy="1014236"/>
          </a:xfrm>
          <a:prstGeom prst="rect">
            <a:avLst/>
          </a:prstGeom>
        </p:spPr>
        <p:txBody>
          <a:bodyPr lIns="0" tIns="0" rIns="0" bIns="0" rtlCol="0" anchor="t">
            <a:spAutoFit/>
          </a:bodyPr>
          <a:lstStyle/>
          <a:p>
            <a:pPr marL="0" lvl="1" indent="0" algn="ctr">
              <a:lnSpc>
                <a:spcPts val="8539"/>
              </a:lnSpc>
              <a:spcBef>
                <a:spcPct val="0"/>
              </a:spcBef>
            </a:pPr>
            <a:r>
              <a:rPr lang="en-US" sz="5439">
                <a:solidFill>
                  <a:srgbClr val="FFFFFF"/>
                </a:solidFill>
                <a:latin typeface="League Spartan"/>
              </a:rPr>
              <a:t>D</a:t>
            </a:r>
          </a:p>
        </p:txBody>
      </p:sp>
      <p:sp>
        <p:nvSpPr>
          <p:cNvPr id="27" name="TextBox 26">
            <a:extLst>
              <a:ext uri="{FF2B5EF4-FFF2-40B4-BE49-F238E27FC236}">
                <a16:creationId xmlns:a16="http://schemas.microsoft.com/office/drawing/2014/main" id="{3638F89E-6E6E-8116-1686-69C75F212E2F}"/>
              </a:ext>
            </a:extLst>
          </p:cNvPr>
          <p:cNvSpPr txBox="1"/>
          <p:nvPr/>
        </p:nvSpPr>
        <p:spPr>
          <a:xfrm>
            <a:off x="2826727" y="4628292"/>
            <a:ext cx="12634546" cy="1200329"/>
          </a:xfrm>
          <a:prstGeom prst="rect">
            <a:avLst/>
          </a:prstGeom>
          <a:noFill/>
        </p:spPr>
        <p:txBody>
          <a:bodyPr wrap="square">
            <a:spAutoFit/>
          </a:bodyPr>
          <a:lstStyle/>
          <a:p>
            <a:pPr algn="ctr"/>
            <a:r>
              <a:rPr lang="pt-BR" sz="7200" b="1" kern="0" dirty="0">
                <a:solidFill>
                  <a:srgbClr val="0070C0"/>
                </a:solidFill>
                <a:effectLst/>
                <a:latin typeface="Arial" panose="020B0604020202020204" pitchFamily="34" charset="0"/>
                <a:ea typeface="Calibri" panose="020F0502020204030204" pitchFamily="34" charset="0"/>
                <a:cs typeface="Arial" panose="020B0604020202020204" pitchFamily="34" charset="0"/>
              </a:rPr>
              <a:t>BÀI TẬP CUỐI CHƯƠNG II </a:t>
            </a:r>
            <a:endParaRPr lang="en-VN" sz="7200" dirty="0">
              <a:latin typeface="Arial" panose="020B0604020202020204" pitchFamily="34" charset="0"/>
              <a:cs typeface="Arial" panose="020B0604020202020204" pitchFamily="34" charset="0"/>
            </a:endParaRPr>
          </a:p>
        </p:txBody>
      </p:sp>
      <p:sp>
        <p:nvSpPr>
          <p:cNvPr id="28" name="Freeform 16">
            <a:extLst>
              <a:ext uri="{FF2B5EF4-FFF2-40B4-BE49-F238E27FC236}">
                <a16:creationId xmlns:a16="http://schemas.microsoft.com/office/drawing/2014/main" id="{9EDBBBD7-73CD-2879-E2A1-8998F832F75F}"/>
              </a:ext>
            </a:extLst>
          </p:cNvPr>
          <p:cNvSpPr/>
          <p:nvPr/>
        </p:nvSpPr>
        <p:spPr>
          <a:xfrm flipH="1">
            <a:off x="29308" y="-102438"/>
            <a:ext cx="4095007" cy="4421061"/>
          </a:xfrm>
          <a:custGeom>
            <a:avLst/>
            <a:gdLst/>
            <a:ahLst/>
            <a:cxnLst/>
            <a:rect l="l" t="t" r="r" b="b"/>
            <a:pathLst>
              <a:path w="4095007" h="4421061">
                <a:moveTo>
                  <a:pt x="4095007" y="0"/>
                </a:moveTo>
                <a:lnTo>
                  <a:pt x="0" y="0"/>
                </a:lnTo>
                <a:lnTo>
                  <a:pt x="0" y="4421061"/>
                </a:lnTo>
                <a:lnTo>
                  <a:pt x="4095007" y="4421061"/>
                </a:lnTo>
                <a:lnTo>
                  <a:pt x="4095007"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2552700" y="1841836"/>
            <a:ext cx="13182600" cy="6603327"/>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F6DA7B17-74F5-FDC4-70A9-4F627BA9BDDC}"/>
              </a:ext>
            </a:extLst>
          </p:cNvPr>
          <p:cNvSpPr txBox="1"/>
          <p:nvPr/>
        </p:nvSpPr>
        <p:spPr>
          <a:xfrm>
            <a:off x="2826727" y="3652198"/>
            <a:ext cx="12634546" cy="2951129"/>
          </a:xfrm>
          <a:prstGeom prst="rect">
            <a:avLst/>
          </a:prstGeom>
          <a:noFill/>
        </p:spPr>
        <p:txBody>
          <a:bodyPr wrap="square">
            <a:spAutoFit/>
          </a:bodyPr>
          <a:lstStyle/>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Hoạt</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động</a:t>
            </a:r>
            <a:r>
              <a:rPr lang="pt-BR" sz="6600" b="1" kern="0" dirty="0">
                <a:solidFill>
                  <a:srgbClr val="00B050"/>
                </a:solidFill>
                <a:latin typeface="Arial" panose="020B0604020202020204" pitchFamily="34" charset="0"/>
                <a:cs typeface="Arial" panose="020B0604020202020204" pitchFamily="34" charset="0"/>
              </a:rPr>
              <a:t> 1:</a:t>
            </a:r>
          </a:p>
          <a:p>
            <a:pPr algn="ctr">
              <a:lnSpc>
                <a:spcPct val="150000"/>
              </a:lnSpc>
            </a:pPr>
            <a:r>
              <a:rPr lang="pt-BR" sz="6600" b="1" kern="0" dirty="0" err="1">
                <a:solidFill>
                  <a:srgbClr val="00B050"/>
                </a:solidFill>
                <a:latin typeface="Arial" panose="020B0604020202020204" pitchFamily="34" charset="0"/>
                <a:cs typeface="Arial" panose="020B0604020202020204" pitchFamily="34" charset="0"/>
              </a:rPr>
              <a:t>Ôn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lại</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kiến</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thức</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đã</a:t>
            </a:r>
            <a:r>
              <a:rPr lang="pt-BR" sz="6600" b="1" kern="0" dirty="0">
                <a:solidFill>
                  <a:srgbClr val="00B050"/>
                </a:solidFill>
                <a:latin typeface="Arial" panose="020B0604020202020204" pitchFamily="34" charset="0"/>
                <a:cs typeface="Arial" panose="020B0604020202020204" pitchFamily="34" charset="0"/>
              </a:rPr>
              <a:t> </a:t>
            </a:r>
            <a:r>
              <a:rPr lang="pt-BR" sz="6600" b="1" kern="0" dirty="0" err="1">
                <a:solidFill>
                  <a:srgbClr val="00B050"/>
                </a:solidFill>
                <a:latin typeface="Arial" panose="020B0604020202020204" pitchFamily="34" charset="0"/>
                <a:cs typeface="Arial" panose="020B0604020202020204" pitchFamily="34" charset="0"/>
              </a:rPr>
              <a:t>học</a:t>
            </a:r>
            <a:endParaRPr lang="en-VN" sz="6600" dirty="0">
              <a:solidFill>
                <a:srgbClr val="00B050"/>
              </a:solidFill>
              <a:latin typeface="Arial" panose="020B0604020202020204" pitchFamily="34" charset="0"/>
              <a:cs typeface="Arial" panose="020B0604020202020204" pitchFamily="34" charset="0"/>
            </a:endParaRPr>
          </a:p>
        </p:txBody>
      </p:sp>
      <p:sp>
        <p:nvSpPr>
          <p:cNvPr id="5" name="Freeform 28">
            <a:extLst>
              <a:ext uri="{FF2B5EF4-FFF2-40B4-BE49-F238E27FC236}">
                <a16:creationId xmlns:a16="http://schemas.microsoft.com/office/drawing/2014/main" id="{7E611110-982C-171C-F0B8-E3C0EE95A84C}"/>
              </a:ext>
            </a:extLst>
          </p:cNvPr>
          <p:cNvSpPr/>
          <p:nvPr/>
        </p:nvSpPr>
        <p:spPr>
          <a:xfrm rot="1773614">
            <a:off x="12007602" y="2005358"/>
            <a:ext cx="3737558" cy="803575"/>
          </a:xfrm>
          <a:custGeom>
            <a:avLst/>
            <a:gdLst/>
            <a:ahLst/>
            <a:cxnLst/>
            <a:rect l="l" t="t" r="r" b="b"/>
            <a:pathLst>
              <a:path w="3737558" h="803575">
                <a:moveTo>
                  <a:pt x="0" y="0"/>
                </a:moveTo>
                <a:lnTo>
                  <a:pt x="3737557" y="0"/>
                </a:lnTo>
                <a:lnTo>
                  <a:pt x="3737557" y="803575"/>
                </a:lnTo>
                <a:lnTo>
                  <a:pt x="0" y="803575"/>
                </a:lnTo>
                <a:lnTo>
                  <a:pt x="0" y="0"/>
                </a:lnTo>
                <a:close/>
              </a:path>
            </a:pathLst>
          </a:custGeom>
          <a:blipFill>
            <a:blip r:embed="rId4"/>
            <a:stretch>
              <a:fillRect/>
            </a:stretch>
          </a:blipFill>
        </p:spPr>
      </p:sp>
    </p:spTree>
    <p:extLst>
      <p:ext uri="{BB962C8B-B14F-4D97-AF65-F5344CB8AC3E}">
        <p14:creationId xmlns:p14="http://schemas.microsoft.com/office/powerpoint/2010/main" val="13315987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2836824" y="2008571"/>
            <a:ext cx="12614351"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2.21. </a:t>
            </a:r>
            <a:r>
              <a:rPr lang="en-VN" sz="4400" dirty="0">
                <a:latin typeface="Arial" panose="020B0604020202020204" pitchFamily="34" charset="0"/>
                <a:cs typeface="Arial" panose="020B0604020202020204" pitchFamily="34" charset="0"/>
              </a:rPr>
              <a:t>Nghiệm của bất phương trình -2x + 1 &lt; 0 là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&gt;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endParaRPr lang="en-VN" sz="44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AA849E6-A4DD-BDF8-5CF9-167206EFBBE3}"/>
                  </a:ext>
                </a:extLst>
              </p:cNvPr>
              <p:cNvSpPr/>
              <p:nvPr/>
            </p:nvSpPr>
            <p:spPr>
              <a:xfrm>
                <a:off x="709246" y="6435612"/>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b="1" dirty="0">
                    <a:latin typeface="Arial" panose="020B0604020202020204" pitchFamily="34" charset="0"/>
                    <a:cs typeface="Arial" panose="020B0604020202020204" pitchFamily="34" charset="0"/>
                  </a:rPr>
                  <a:t>B</a:t>
                </a:r>
                <a:r>
                  <a:rPr lang="en-VN" sz="44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&lt;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9" name="Rectangle 8">
                <a:extLst>
                  <a:ext uri="{FF2B5EF4-FFF2-40B4-BE49-F238E27FC236}">
                    <a16:creationId xmlns:a16="http://schemas.microsoft.com/office/drawing/2014/main" id="{0AA849E6-A4DD-BDF8-5CF9-167206EFBBE3}"/>
                  </a:ext>
                </a:extLst>
              </p:cNvPr>
              <p:cNvSpPr>
                <a:spLocks noRot="1" noChangeAspect="1" noMove="1" noResize="1" noEditPoints="1" noAdjustHandles="1" noChangeArrowheads="1" noChangeShapeType="1" noTextEdit="1"/>
              </p:cNvSpPr>
              <p:nvPr/>
            </p:nvSpPr>
            <p:spPr>
              <a:xfrm>
                <a:off x="709246" y="6435612"/>
                <a:ext cx="7619999" cy="1752600"/>
              </a:xfrm>
              <a:prstGeom prst="rect">
                <a:avLst/>
              </a:prstGeom>
              <a:blipFill>
                <a:blip r:embed="rId8"/>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6984211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030-1418-7954-60E3-19B918ECCDF9}"/>
                  </a:ext>
                </a:extLst>
              </p:cNvPr>
              <p:cNvSpPr txBox="1"/>
              <p:nvPr/>
            </p:nvSpPr>
            <p:spPr>
              <a:xfrm>
                <a:off x="498428" y="1692394"/>
                <a:ext cx="17291144" cy="1085618"/>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2.22. </a:t>
                </a:r>
                <a:r>
                  <a:rPr lang="en-VN" sz="4400" dirty="0">
                    <a:latin typeface="Arial" panose="020B0604020202020204" pitchFamily="34" charset="0"/>
                    <a:cs typeface="Arial" panose="020B0604020202020204" pitchFamily="34" charset="0"/>
                  </a:rPr>
                  <a:t>Điều kiện xác định của phương trình </a:t>
                </a:r>
                <a14:m>
                  <m:oMath xmlns:m="http://schemas.openxmlformats.org/officeDocument/2006/math">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 </a:t>
                </a:r>
                <a14:m>
                  <m:oMath xmlns:m="http://schemas.openxmlformats.org/officeDocument/2006/math">
                    <m:f>
                      <m:fPr>
                        <m:ctrlPr>
                          <a:rPr lang="en-VN" sz="4400" i="1">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𝑥</m:t>
                        </m:r>
                      </m:num>
                      <m:den>
                        <m:r>
                          <a:rPr lang="en-US" sz="4400" b="0" i="1" smtClean="0">
                            <a:latin typeface="Cambria Math" panose="02040503050406030204" pitchFamily="18" charset="0"/>
                            <a:cs typeface="Arial" panose="020B0604020202020204" pitchFamily="34" charset="0"/>
                          </a:rPr>
                          <m:t>(2</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+1)(</m:t>
                        </m:r>
                        <m:r>
                          <a:rPr lang="en-US" sz="4400" b="0" i="1" smtClean="0">
                            <a:latin typeface="Cambria Math" panose="02040503050406030204" pitchFamily="18" charset="0"/>
                            <a:cs typeface="Arial" panose="020B0604020202020204" pitchFamily="34" charset="0"/>
                          </a:rPr>
                          <m:t>𝑥</m:t>
                        </m:r>
                        <m:r>
                          <a:rPr lang="en-US" sz="4400" b="0" i="1" smtClean="0">
                            <a:latin typeface="Cambria Math" panose="02040503050406030204" pitchFamily="18" charset="0"/>
                            <a:cs typeface="Arial" panose="020B0604020202020204" pitchFamily="34" charset="0"/>
                          </a:rPr>
                          <m:t> −5)</m:t>
                        </m:r>
                      </m:den>
                    </m:f>
                  </m:oMath>
                </a14:m>
                <a:r>
                  <a:rPr lang="en-VN" sz="4400" dirty="0">
                    <a:latin typeface="Arial" panose="020B0604020202020204" pitchFamily="34" charset="0"/>
                    <a:cs typeface="Arial" panose="020B0604020202020204" pitchFamily="34" charset="0"/>
                  </a:rPr>
                  <a:t> là</a:t>
                </a:r>
              </a:p>
            </p:txBody>
          </p:sp>
        </mc:Choice>
        <mc:Fallback xmlns="">
          <p:sp>
            <p:nvSpPr>
              <p:cNvPr id="4" name="TextBox 3">
                <a:extLst>
                  <a:ext uri="{FF2B5EF4-FFF2-40B4-BE49-F238E27FC236}">
                    <a16:creationId xmlns:a16="http://schemas.microsoft.com/office/drawing/2014/main" id="{31AC8030-1418-7954-60E3-19B918ECCDF9}"/>
                  </a:ext>
                </a:extLst>
              </p:cNvPr>
              <p:cNvSpPr txBox="1">
                <a:spLocks noRot="1" noChangeAspect="1" noMove="1" noResize="1" noEditPoints="1" noAdjustHandles="1" noChangeArrowheads="1" noChangeShapeType="1" noTextEdit="1"/>
              </p:cNvSpPr>
              <p:nvPr/>
            </p:nvSpPr>
            <p:spPr>
              <a:xfrm>
                <a:off x="498428" y="1692394"/>
                <a:ext cx="17291144" cy="1085618"/>
              </a:xfrm>
              <a:prstGeom prst="rect">
                <a:avLst/>
              </a:prstGeom>
              <a:blipFill>
                <a:blip r:embed="rId4"/>
                <a:stretch>
                  <a:fillRect l="-1468" t="-3488" r="-514" b="-1627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5" name="Rectangle 4">
                <a:extLst>
                  <a:ext uri="{FF2B5EF4-FFF2-40B4-BE49-F238E27FC236}">
                    <a16:creationId xmlns:a16="http://schemas.microsoft.com/office/drawing/2014/main" id="{9BF6A242-E602-D569-567E-618861B953F6}"/>
                  </a:ext>
                </a:extLst>
              </p:cNvPr>
              <p:cNvSpPr>
                <a:spLocks noRot="1" noChangeAspect="1" noMove="1" noResize="1" noEditPoints="1" noAdjustHandles="1" noChangeArrowheads="1" noChangeShapeType="1" noTextEdit="1"/>
              </p:cNvSpPr>
              <p:nvPr/>
            </p:nvSpPr>
            <p:spPr>
              <a:xfrm>
                <a:off x="9829800" y="3746249"/>
                <a:ext cx="7619999" cy="1752600"/>
              </a:xfrm>
              <a:prstGeom prst="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m:t>
                    </m:r>
                    <m:f>
                      <m:fPr>
                        <m:ctrlPr>
                          <a:rPr lang="en-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8" name="Rectangle 7">
                <a:extLst>
                  <a:ext uri="{FF2B5EF4-FFF2-40B4-BE49-F238E27FC236}">
                    <a16:creationId xmlns:a16="http://schemas.microsoft.com/office/drawing/2014/main" id="{E88213BA-CEE6-CBCE-7852-1A4F34092130}"/>
                  </a:ext>
                </a:extLst>
              </p:cNvPr>
              <p:cNvSpPr>
                <a:spLocks noRot="1" noChangeAspect="1" noMove="1" noResize="1" noEditPoints="1" noAdjustHandles="1" noChangeArrowheads="1" noChangeShapeType="1" noTextEdit="1"/>
              </p:cNvSpPr>
              <p:nvPr/>
            </p:nvSpPr>
            <p:spPr>
              <a:xfrm>
                <a:off x="9829800" y="6435612"/>
                <a:ext cx="7619999" cy="1752600"/>
              </a:xfrm>
              <a:prstGeom prst="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488FEC1-D386-3F14-5461-929FEE2E279C}"/>
                  </a:ext>
                </a:extLst>
              </p:cNvPr>
              <p:cNvSpPr/>
              <p:nvPr/>
            </p:nvSpPr>
            <p:spPr>
              <a:xfrm>
                <a:off x="9829800" y="640923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US" sz="4400">
                        <a:latin typeface="Cambria Math" panose="02040503050406030204" pitchFamily="18" charset="0"/>
                        <a:cs typeface="Arial" panose="020B0604020202020204" pitchFamily="34" charset="0"/>
                      </a:rPr>
                      <m:t>−</m:t>
                    </m:r>
                    <m:f>
                      <m:fPr>
                        <m:ctrlPr>
                          <a:rPr lang="en-VN"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VN" sz="4400" dirty="0">
                    <a:latin typeface="Arial" panose="020B0604020202020204" pitchFamily="34" charset="0"/>
                    <a:cs typeface="Arial" panose="020B0604020202020204" pitchFamily="34" charset="0"/>
                  </a:rPr>
                  <a:t> và </a:t>
                </a:r>
                <a:r>
                  <a:rPr lang="en-US" sz="4400" dirty="0">
                    <a:latin typeface="Arial" panose="020B0604020202020204" pitchFamily="34" charset="0"/>
                    <a:cs typeface="Arial" panose="020B0604020202020204" pitchFamily="34" charset="0"/>
                  </a:rPr>
                  <a:t>x</a:t>
                </a:r>
                <a:r>
                  <a:rPr lang="en-VN" sz="4400" dirty="0">
                    <a:latin typeface="Arial" panose="020B060402020202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5</a:t>
                </a:r>
              </a:p>
            </p:txBody>
          </p:sp>
        </mc:Choice>
        <mc:Fallback xmlns="">
          <p:sp>
            <p:nvSpPr>
              <p:cNvPr id="10" name="Rectangle 9">
                <a:extLst>
                  <a:ext uri="{FF2B5EF4-FFF2-40B4-BE49-F238E27FC236}">
                    <a16:creationId xmlns:a16="http://schemas.microsoft.com/office/drawing/2014/main" id="{B488FEC1-D386-3F14-5461-929FEE2E279C}"/>
                  </a:ext>
                </a:extLst>
              </p:cNvPr>
              <p:cNvSpPr>
                <a:spLocks noRot="1" noChangeAspect="1" noMove="1" noResize="1" noEditPoints="1" noAdjustHandles="1" noChangeArrowheads="1" noChangeShapeType="1" noTextEdit="1"/>
              </p:cNvSpPr>
              <p:nvPr/>
            </p:nvSpPr>
            <p:spPr>
              <a:xfrm>
                <a:off x="9829800" y="6409235"/>
                <a:ext cx="7619999" cy="1752600"/>
              </a:xfrm>
              <a:prstGeom prst="rect">
                <a:avLst/>
              </a:prstGeom>
              <a:blipFill>
                <a:blip r:embed="rId9"/>
                <a:stretch>
                  <a:fillRect/>
                </a:stretch>
              </a:blipFill>
            </p:spPr>
            <p:txBody>
              <a:bodyPr/>
              <a:lstStyle/>
              <a:p>
                <a:r>
                  <a:rPr lang="en-VN">
                    <a:noFill/>
                  </a:rPr>
                  <a:t> </a:t>
                </a:r>
              </a:p>
            </p:txBody>
          </p:sp>
        </mc:Fallback>
      </mc:AlternateContent>
    </p:spTree>
    <p:extLst>
      <p:ext uri="{BB962C8B-B14F-4D97-AF65-F5344CB8AC3E}">
        <p14:creationId xmlns:p14="http://schemas.microsoft.com/office/powerpoint/2010/main" val="24203850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2ABA5-1A3B-155C-0E2C-ED841865EAA8}"/>
              </a:ext>
            </a:extLst>
          </p:cNvPr>
          <p:cNvSpPr/>
          <p:nvPr/>
        </p:nvSpPr>
        <p:spPr>
          <a:xfrm>
            <a:off x="0" y="-31474"/>
            <a:ext cx="18288000" cy="10318474"/>
          </a:xfrm>
          <a:prstGeom prst="rect">
            <a:avLst/>
          </a:prstGeom>
          <a:solidFill>
            <a:srgbClr val="CAEEF7"/>
          </a:solidFill>
          <a:ln>
            <a:solidFill>
              <a:srgbClr val="CAE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2">
            <a:extLst>
              <a:ext uri="{FF2B5EF4-FFF2-40B4-BE49-F238E27FC236}">
                <a16:creationId xmlns:a16="http://schemas.microsoft.com/office/drawing/2014/main" id="{C418A9CA-7B7D-A283-6947-D4F2A14FEEC0}"/>
              </a:ext>
            </a:extLst>
          </p:cNvPr>
          <p:cNvSpPr/>
          <p:nvPr/>
        </p:nvSpPr>
        <p:spPr>
          <a:xfrm>
            <a:off x="0" y="0"/>
            <a:ext cx="18592799" cy="10318474"/>
          </a:xfrm>
          <a:custGeom>
            <a:avLst/>
            <a:gdLst/>
            <a:ahLst/>
            <a:cxnLst/>
            <a:rect l="l" t="t" r="r" b="b"/>
            <a:pathLst>
              <a:path w="17751791" h="9968668">
                <a:moveTo>
                  <a:pt x="0" y="0"/>
                </a:moveTo>
                <a:lnTo>
                  <a:pt x="17751792" y="0"/>
                </a:lnTo>
                <a:lnTo>
                  <a:pt x="17751792" y="9968668"/>
                </a:lnTo>
                <a:lnTo>
                  <a:pt x="0" y="9968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1AC8030-1418-7954-60E3-19B918ECCDF9}"/>
              </a:ext>
            </a:extLst>
          </p:cNvPr>
          <p:cNvSpPr txBox="1"/>
          <p:nvPr/>
        </p:nvSpPr>
        <p:spPr>
          <a:xfrm>
            <a:off x="1794873" y="2008571"/>
            <a:ext cx="14698254" cy="769441"/>
          </a:xfrm>
          <a:prstGeom prst="rect">
            <a:avLst/>
          </a:prstGeom>
          <a:noFill/>
        </p:spPr>
        <p:txBody>
          <a:bodyPr wrap="none" rtlCol="0">
            <a:spAutoFit/>
          </a:bodyPr>
          <a:lstStyle/>
          <a:p>
            <a:r>
              <a:rPr lang="en-VN" sz="4400" dirty="0">
                <a:solidFill>
                  <a:srgbClr val="C00000"/>
                </a:solidFill>
                <a:latin typeface="Arial" panose="020B0604020202020204" pitchFamily="34" charset="0"/>
                <a:cs typeface="Arial" panose="020B0604020202020204" pitchFamily="34" charset="0"/>
              </a:rPr>
              <a:t>2.23. </a:t>
            </a:r>
            <a:r>
              <a:rPr lang="en-VN" sz="4400" dirty="0">
                <a:latin typeface="Arial" panose="020B0604020202020204" pitchFamily="34" charset="0"/>
                <a:cs typeface="Arial" panose="020B0604020202020204" pitchFamily="34" charset="0"/>
              </a:rPr>
              <a:t>Phương trình x – 1 = m + 4 có nghiệm lớn hơn 1 với</a:t>
            </a:r>
          </a:p>
        </p:txBody>
      </p:sp>
      <p:sp>
        <p:nvSpPr>
          <p:cNvPr id="5" name="Rectangle 4">
            <a:extLst>
              <a:ext uri="{FF2B5EF4-FFF2-40B4-BE49-F238E27FC236}">
                <a16:creationId xmlns:a16="http://schemas.microsoft.com/office/drawing/2014/main" id="{9BF6A242-E602-D569-567E-618861B953F6}"/>
              </a:ext>
            </a:extLst>
          </p:cNvPr>
          <p:cNvSpPr/>
          <p:nvPr/>
        </p:nvSpPr>
        <p:spPr>
          <a:xfrm>
            <a:off x="9829800" y="3746249"/>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E915E71-6AEA-7ACE-30A3-995F6527FBF3}"/>
                  </a:ext>
                </a:extLst>
              </p:cNvPr>
              <p:cNvSpPr/>
              <p:nvPr/>
            </p:nvSpPr>
            <p:spPr>
              <a:xfrm>
                <a:off x="709247" y="37305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6" name="Rectangle 5">
                <a:extLst>
                  <a:ext uri="{FF2B5EF4-FFF2-40B4-BE49-F238E27FC236}">
                    <a16:creationId xmlns:a16="http://schemas.microsoft.com/office/drawing/2014/main" id="{4E915E71-6AEA-7ACE-30A3-995F6527FBF3}"/>
                  </a:ext>
                </a:extLst>
              </p:cNvPr>
              <p:cNvSpPr>
                <a:spLocks noRot="1" noChangeAspect="1" noMove="1" noResize="1" noEditPoints="1" noAdjustHandles="1" noChangeArrowheads="1" noChangeShapeType="1" noTextEdit="1"/>
              </p:cNvSpPr>
              <p:nvPr/>
            </p:nvSpPr>
            <p:spPr>
              <a:xfrm>
                <a:off x="709247" y="3730512"/>
                <a:ext cx="7619999" cy="1752600"/>
              </a:xfrm>
              <a:prstGeom prst="rect">
                <a:avLst/>
              </a:prstGeom>
              <a:blipFill>
                <a:blip r:embed="rId4"/>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701CEE0-FC0F-748A-014E-4125BBA4BF9E}"/>
                  </a:ext>
                </a:extLst>
              </p:cNvPr>
              <p:cNvSpPr/>
              <p:nvPr/>
            </p:nvSpPr>
            <p:spPr>
              <a:xfrm>
                <a:off x="709248"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m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4</a:t>
                </a:r>
              </a:p>
            </p:txBody>
          </p:sp>
        </mc:Choice>
        <mc:Fallback xmlns="">
          <p:sp>
            <p:nvSpPr>
              <p:cNvPr id="7" name="Rectangle 6">
                <a:extLst>
                  <a:ext uri="{FF2B5EF4-FFF2-40B4-BE49-F238E27FC236}">
                    <a16:creationId xmlns:a16="http://schemas.microsoft.com/office/drawing/2014/main" id="{3701CEE0-FC0F-748A-014E-4125BBA4BF9E}"/>
                  </a:ext>
                </a:extLst>
              </p:cNvPr>
              <p:cNvSpPr>
                <a:spLocks noRot="1" noChangeAspect="1" noMove="1" noResize="1" noEditPoints="1" noAdjustHandles="1" noChangeArrowheads="1" noChangeShapeType="1" noTextEdit="1"/>
              </p:cNvSpPr>
              <p:nvPr/>
            </p:nvSpPr>
            <p:spPr>
              <a:xfrm>
                <a:off x="709248" y="6435612"/>
                <a:ext cx="7619999" cy="1752600"/>
              </a:xfrm>
              <a:prstGeom prst="rect">
                <a:avLst/>
              </a:prstGeom>
              <a:blipFill>
                <a:blip r:embed="rId5"/>
                <a:stretch>
                  <a:fillRect/>
                </a:stretch>
              </a:blipFill>
            </p:spPr>
            <p:txBody>
              <a:bodyPr/>
              <a:lstStyle/>
              <a:p>
                <a:r>
                  <a:rPr lang="en-VN">
                    <a:noFill/>
                  </a:rPr>
                  <a:t> </a:t>
                </a:r>
              </a:p>
            </p:txBody>
          </p:sp>
        </mc:Fallback>
      </mc:AlternateContent>
      <p:sp>
        <p:nvSpPr>
          <p:cNvPr id="8" name="Rectangle 7">
            <a:extLst>
              <a:ext uri="{FF2B5EF4-FFF2-40B4-BE49-F238E27FC236}">
                <a16:creationId xmlns:a16="http://schemas.microsoft.com/office/drawing/2014/main" id="{E88213BA-CEE6-CBCE-7852-1A4F34092130}"/>
              </a:ext>
            </a:extLst>
          </p:cNvPr>
          <p:cNvSpPr/>
          <p:nvPr/>
        </p:nvSpPr>
        <p:spPr>
          <a:xfrm>
            <a:off x="9829800" y="6435612"/>
            <a:ext cx="7619999" cy="1752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m</a:t>
            </a:r>
            <a:r>
              <a:rPr lang="en-VN" sz="4400" dirty="0">
                <a:latin typeface="Arial" panose="020B0604020202020204" pitchFamily="34" charset="0"/>
                <a:cs typeface="Arial" panose="020B0604020202020204" pitchFamily="34" charset="0"/>
              </a:rPr>
              <a:t> &lt; -4</a:t>
            </a:r>
          </a:p>
        </p:txBody>
      </p:sp>
      <p:sp>
        <p:nvSpPr>
          <p:cNvPr id="10" name="Rectangle 9">
            <a:extLst>
              <a:ext uri="{FF2B5EF4-FFF2-40B4-BE49-F238E27FC236}">
                <a16:creationId xmlns:a16="http://schemas.microsoft.com/office/drawing/2014/main" id="{D9380FE6-96BC-1461-FB4E-53EC44E21316}"/>
              </a:ext>
            </a:extLst>
          </p:cNvPr>
          <p:cNvSpPr/>
          <p:nvPr/>
        </p:nvSpPr>
        <p:spPr>
          <a:xfrm>
            <a:off x="9829799" y="3714775"/>
            <a:ext cx="7619999" cy="17526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4400" dirty="0">
                <a:latin typeface="Arial" panose="020B0604020202020204" pitchFamily="34" charset="0"/>
                <a:cs typeface="Arial" panose="020B0604020202020204" pitchFamily="34" charset="0"/>
              </a:rPr>
              <a:t>C. </a:t>
            </a:r>
            <a:r>
              <a:rPr lang="en-US" sz="4400" dirty="0">
                <a:latin typeface="Arial" panose="020B0604020202020204" pitchFamily="34" charset="0"/>
                <a:cs typeface="Arial" panose="020B0604020202020204" pitchFamily="34" charset="0"/>
              </a:rPr>
              <a:t>m &gt; -4</a:t>
            </a:r>
            <a:endParaRPr lang="en-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347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2372</Words>
  <Application>Microsoft Office PowerPoint</Application>
  <PresentationFormat>Custom</PresentationFormat>
  <Paragraphs>219</Paragraphs>
  <Slides>42</Slides>
  <Notes>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Cambria Math</vt:lpstr>
      <vt:lpstr>Times New Roman</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MayTinhThanhOai</cp:lastModifiedBy>
  <cp:revision>9</cp:revision>
  <dcterms:created xsi:type="dcterms:W3CDTF">2006-08-16T00:00:00Z</dcterms:created>
  <dcterms:modified xsi:type="dcterms:W3CDTF">2024-11-04T03:18:21Z</dcterms:modified>
  <dc:identifier>DAGGqX3u_uY</dc:identifier>
</cp:coreProperties>
</file>