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336" r:id="rId3"/>
    <p:sldId id="323" r:id="rId4"/>
    <p:sldId id="292" r:id="rId5"/>
    <p:sldId id="320" r:id="rId6"/>
    <p:sldId id="327" r:id="rId7"/>
    <p:sldId id="324" r:id="rId8"/>
    <p:sldId id="335" r:id="rId9"/>
    <p:sldId id="315" r:id="rId10"/>
    <p:sldId id="330" r:id="rId11"/>
    <p:sldId id="331" r:id="rId12"/>
    <p:sldId id="337" r:id="rId13"/>
    <p:sldId id="338" r:id="rId14"/>
    <p:sldId id="342" r:id="rId15"/>
    <p:sldId id="340" r:id="rId16"/>
    <p:sldId id="343" r:id="rId17"/>
    <p:sldId id="341" r:id="rId18"/>
    <p:sldId id="328" r:id="rId19"/>
    <p:sldId id="321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C9EA02-BDB6-461C-82D3-588AE8E389C2}">
          <p14:sldIdLst>
            <p14:sldId id="285"/>
            <p14:sldId id="336"/>
            <p14:sldId id="323"/>
            <p14:sldId id="292"/>
            <p14:sldId id="320"/>
            <p14:sldId id="327"/>
            <p14:sldId id="324"/>
            <p14:sldId id="335"/>
            <p14:sldId id="315"/>
            <p14:sldId id="330"/>
            <p14:sldId id="331"/>
            <p14:sldId id="337"/>
            <p14:sldId id="338"/>
            <p14:sldId id="342"/>
            <p14:sldId id="340"/>
            <p14:sldId id="343"/>
            <p14:sldId id="341"/>
            <p14:sldId id="328"/>
            <p14:sldId id="321"/>
          </p14:sldIdLst>
        </p14:section>
        <p14:section name="Untitled Section" id="{FF2B0C2D-ED8F-44D3-8EF6-19743683C115}">
          <p14:sldIdLst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2" y="4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EF399-53E8-4F0A-A427-200752356EA4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7132D-54BB-4341-8717-090F835F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B2685C9-CC66-332E-2D84-A3B1C09422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FFFB10-2710-4DF5-B894-E1B5BCC363F4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Slide Image Placeholder 1">
            <a:extLst>
              <a:ext uri="{FF2B5EF4-FFF2-40B4-BE49-F238E27FC236}">
                <a16:creationId xmlns:a16="http://schemas.microsoft.com/office/drawing/2014/main" id="{F68CB1B5-C0C3-3E20-42D3-C1BF38FA3A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Notes Placeholder 2">
            <a:extLst>
              <a:ext uri="{FF2B5EF4-FFF2-40B4-BE49-F238E27FC236}">
                <a16:creationId xmlns:a16="http://schemas.microsoft.com/office/drawing/2014/main" id="{3BECF8D8-A38F-4231-7AE8-8846BFE6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Slide Number Placeholder 3">
            <a:extLst>
              <a:ext uri="{FF2B5EF4-FFF2-40B4-BE49-F238E27FC236}">
                <a16:creationId xmlns:a16="http://schemas.microsoft.com/office/drawing/2014/main" id="{8309F880-CACB-F5CB-E8C8-9CE62970B3C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09023D-61BB-45D7-8D3F-278373B1AFBE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7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4760-436D-C46B-2330-81BABC240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D05BA-D927-E561-3C04-B3BDF5AF1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72C76-1D0B-342F-7BC6-75D00052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E5AF8-0B7C-ED94-1C7A-6FC9D654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82F90-FD9A-6E8E-4100-0BE94460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2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91F3-5E96-1953-9C50-72DE6CA9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E5236-1EDC-779C-CEF2-3B2C705B4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CF8B9-BB73-6006-DC70-26782422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E34C5-8BC5-2C6E-EAE5-F75C9D9C7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7C6A5-5564-1C7C-A592-A4314FB24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9A811-87EA-D78E-4D31-11E5075B5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57388-F612-A52D-5BC0-AE4A08F38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EE12-E8D3-B620-29C4-0F56880F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BEBF0-AE77-C2E3-F287-C0755B4E9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9F6F2-7534-C684-B835-502F4A54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8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4B94-61AD-0696-95E9-52DAFEC2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D13F1-C3A2-2091-BA0C-44BCD368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47C53-DBEE-FE60-F2B6-48E7BA40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454EE-C0B3-4F0A-487B-E9BB00A7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0A759-93A5-EA72-C1B5-6F601B74A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57288-6218-C27E-DCB3-E24179AB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EB21E-D457-F5BB-2EED-0B35989EA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481A1-74BE-F0D1-1727-8E50BAA7B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C14F7-512E-06BE-121E-E4F09264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FD75D-BEDE-FBD1-0195-0861BFCC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55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1DE67-D05E-2E01-664B-0F7DB7F6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94630-B43B-5F2B-5F51-6540B0A18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FAA33-AFE1-A8C5-78CC-E9E7DB929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0F4F3-2BC4-29AB-63C8-ADC3AFBF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08B90-50D3-C70C-F1BC-6F3EECB82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10EB-6A99-2293-74F2-DFDB07AB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7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3394-DD2E-ED74-AC12-D88BCBC5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42B71-2473-0CE2-79B5-DEACEC9B2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751DD-88C5-2549-87FC-A1AB57B78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F930C4-D6A9-945B-70DE-15DD21D77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E9FD07-F2E2-BA2E-22D1-26F430313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0921A-8D8C-5005-358B-1B30A4A1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568E1-531C-6C0D-7ABC-393FB164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F66189-D940-E52E-833A-797474D3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2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C2C5-7023-9D6C-89FA-C23EDCF3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1092D-0666-0FBE-99BB-79F5580B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7EE86-AD75-49EB-C04E-E4383EC4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F3AF7-DBCC-2385-1BB4-7500149D3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6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23E58-7766-2D34-2834-ED2AE639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732E2-37E9-637A-85FF-0806A908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24C01-D63C-6676-0ECD-A58EC3C9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3ABE7-A44A-B372-547D-77B87AE8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685F6-6F4C-3471-574B-3701C4C0C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9A895-49B8-1998-B2E2-A6586FC57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9807B-B473-A814-EFF6-E8D1A9A4A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9F773-C197-AF95-BB6B-A6874437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29017-A51B-6273-A9AB-4DFFC720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F9B6-9CD5-E3F2-31D6-50DD834A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AFD25-0C40-86DC-9AF9-77965DCD2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8F5D6-C839-CA1E-F189-8AA2DCAF1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34C81-1367-C671-6249-8DA31F9B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1C56A-82B5-0AB9-51F0-7C20402A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1E215-FB67-72F2-814B-2C724B7A9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3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95F41-E47A-7448-A0B0-BBE2CC6A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86280-1362-07E9-929D-7CEB9C05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7C2E8-5388-FEE6-C065-A6F19FC89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B9663-1606-4349-BCB9-DD7ECBBE4C91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7089B-5123-528D-8141-0729896F4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CC979-221C-2DAA-2795-704119937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2EE17-F99A-4D67-9FAD-4D07A68E8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9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13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audio" Target="../media/media2.MP3"/><Relationship Id="rId10" Type="http://schemas.openxmlformats.org/officeDocument/2006/relationships/image" Target="../media/image3.png"/><Relationship Id="rId4" Type="http://schemas.microsoft.com/office/2007/relationships/media" Target="../media/media2.MP3"/><Relationship Id="rId9" Type="http://schemas.openxmlformats.org/officeDocument/2006/relationships/image" Target="../media/image2.wmf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2">
            <a:extLst>
              <a:ext uri="{FF2B5EF4-FFF2-40B4-BE49-F238E27FC236}">
                <a16:creationId xmlns:a16="http://schemas.microsoft.com/office/drawing/2014/main" id="{0E4C743E-53F4-2B91-95CD-4B2BBFF823E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62198" y="4165497"/>
            <a:ext cx="7924800" cy="116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1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Thị Minh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2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altLang="en-US" sz="2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vi-VN" altLang="en-US" sz="2200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4" descr="POINSET3">
            <a:extLst>
              <a:ext uri="{FF2B5EF4-FFF2-40B4-BE49-F238E27FC236}">
                <a16:creationId xmlns:a16="http://schemas.microsoft.com/office/drawing/2014/main" id="{632421B5-B53F-1F08-40DB-FADB903E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617" y="3957373"/>
            <a:ext cx="2057402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 descr="POINSET2">
            <a:extLst>
              <a:ext uri="{FF2B5EF4-FFF2-40B4-BE49-F238E27FC236}">
                <a16:creationId xmlns:a16="http://schemas.microsoft.com/office/drawing/2014/main" id="{651E1449-5CDF-99F4-4D8D-CE6A657BC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35"/>
            <a:ext cx="2209800" cy="35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POINSET2">
            <a:extLst>
              <a:ext uri="{FF2B5EF4-FFF2-40B4-BE49-F238E27FC236}">
                <a16:creationId xmlns:a16="http://schemas.microsoft.com/office/drawing/2014/main" id="{94C8DD00-D898-C718-39B9-C3E9A56F5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3798623"/>
            <a:ext cx="20574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" descr="POINSET2">
            <a:extLst>
              <a:ext uri="{FF2B5EF4-FFF2-40B4-BE49-F238E27FC236}">
                <a16:creationId xmlns:a16="http://schemas.microsoft.com/office/drawing/2014/main" id="{54658DCB-A2BE-6DAB-B231-E9AE7214E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58400" y="-17465"/>
            <a:ext cx="2209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972D67-8A2C-CFAD-7BCA-6B090589CCFF}"/>
              </a:ext>
            </a:extLst>
          </p:cNvPr>
          <p:cNvSpPr txBox="1"/>
          <p:nvPr/>
        </p:nvSpPr>
        <p:spPr>
          <a:xfrm>
            <a:off x="2438338" y="166225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==========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009026-5FF0-A77C-2FD0-32318C00D59B}"/>
              </a:ext>
            </a:extLst>
          </p:cNvPr>
          <p:cNvSpPr/>
          <p:nvPr/>
        </p:nvSpPr>
        <p:spPr>
          <a:xfrm>
            <a:off x="3305176" y="1294756"/>
            <a:ext cx="5778863" cy="15703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488A82-E24E-A078-7BEF-68F9E1BDF825}"/>
              </a:ext>
            </a:extLst>
          </p:cNvPr>
          <p:cNvSpPr txBox="1"/>
          <p:nvPr/>
        </p:nvSpPr>
        <p:spPr>
          <a:xfrm>
            <a:off x="4071078" y="1591312"/>
            <a:ext cx="4586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TRƯỜNG MÔN HĐTN HN LỚP 6 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68C1F-A7F7-50F5-C61F-09B767180380}"/>
              </a:ext>
            </a:extLst>
          </p:cNvPr>
          <p:cNvSpPr txBox="1"/>
          <p:nvPr/>
        </p:nvSpPr>
        <p:spPr>
          <a:xfrm>
            <a:off x="1900548" y="2910597"/>
            <a:ext cx="9562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KHÁM PHÁ BẢN THÂN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7- SỞ THÍCH VÀ KHẢ NĂNG CỦA EM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7F37E593-E053-ABDC-2165-5051D38788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21718" y="355447"/>
            <a:ext cx="609600" cy="609600"/>
          </a:xfrm>
          <a:prstGeom prst="rect">
            <a:avLst/>
          </a:prstGeom>
        </p:spPr>
      </p:pic>
      <p:pic>
        <p:nvPicPr>
          <p:cNvPr id="7" name="Picture 12" descr="Logo&#10;&#10;Description automatically generated">
            <a:extLst>
              <a:ext uri="{FF2B5EF4-FFF2-40B4-BE49-F238E27FC236}">
                <a16:creationId xmlns:a16="http://schemas.microsoft.com/office/drawing/2014/main" id="{B133860F-0175-E669-25E3-5FB6E679A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90" y="-77194"/>
            <a:ext cx="2018838" cy="17762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logo of a book&#10;&#10;Description automatically generated">
            <a:extLst>
              <a:ext uri="{FF2B5EF4-FFF2-40B4-BE49-F238E27FC236}">
                <a16:creationId xmlns:a16="http://schemas.microsoft.com/office/drawing/2014/main" id="{B4152338-DE74-DB26-DE39-8C2C08FEA9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22851"/>
          <a:stretch/>
        </p:blipFill>
        <p:spPr>
          <a:xfrm>
            <a:off x="10545518" y="0"/>
            <a:ext cx="1722682" cy="1748104"/>
          </a:xfrm>
          <a:prstGeom prst="rect">
            <a:avLst/>
          </a:prstGeom>
        </p:spPr>
      </p:pic>
      <p:pic>
        <p:nvPicPr>
          <p:cNvPr id="11" name="Picture 10" descr="A person in a red dress&#10;&#10;Description automatically generated">
            <a:extLst>
              <a:ext uri="{FF2B5EF4-FFF2-40B4-BE49-F238E27FC236}">
                <a16:creationId xmlns:a16="http://schemas.microsoft.com/office/drawing/2014/main" id="{0CFD1FFE-979B-6F00-293D-84295EECA1F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3" t="6385" r="22699"/>
          <a:stretch/>
        </p:blipFill>
        <p:spPr>
          <a:xfrm>
            <a:off x="-142162" y="1810631"/>
            <a:ext cx="3408375" cy="356676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56CF099-5674-8CD4-B7F5-857554D9A054}"/>
              </a:ext>
            </a:extLst>
          </p:cNvPr>
          <p:cNvSpPr/>
          <p:nvPr/>
        </p:nvSpPr>
        <p:spPr>
          <a:xfrm>
            <a:off x="3816376" y="5333616"/>
            <a:ext cx="6286769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i="1" dirty="0">
                <a:solidFill>
                  <a:srgbClr val="0070C0"/>
                </a:solidFill>
                <a:latin typeface="+mj-lt"/>
              </a:rPr>
              <a:t>Quảng Phú Cầu, tháng </a:t>
            </a:r>
            <a:r>
              <a:rPr lang="vi-VN" sz="2000" b="1" i="1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000" b="1" i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vi-VN" sz="2000" b="1" i="1" dirty="0" smtClean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2000" b="1" i="1" dirty="0">
                <a:solidFill>
                  <a:srgbClr val="0070C0"/>
                </a:solidFill>
                <a:latin typeface="+mj-lt"/>
              </a:rPr>
              <a:t>năm 202</a:t>
            </a:r>
            <a:r>
              <a:rPr lang="en-US" sz="2000" b="1" i="1" dirty="0">
                <a:solidFill>
                  <a:srgbClr val="0070C0"/>
                </a:solidFill>
                <a:latin typeface="+mj-lt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F1A268-0027-4E54-3269-4E088F0C82DB}"/>
              </a:ext>
            </a:extLst>
          </p:cNvPr>
          <p:cNvSpPr txBox="1"/>
          <p:nvPr/>
        </p:nvSpPr>
        <p:spPr>
          <a:xfrm>
            <a:off x="12192000" y="6198109"/>
            <a:ext cx="12633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i="1" dirty="0">
                <a:solidFill>
                  <a:srgbClr val="7030A0"/>
                </a:solidFill>
                <a:latin typeface="+mj-lt"/>
              </a:rPr>
              <a:t>Nhiệt liệt chào mừng quý thầy cô giáo về dự </a:t>
            </a:r>
            <a:r>
              <a:rPr lang="en-US" sz="2400" b="1" i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hoạt</a:t>
            </a:r>
            <a:r>
              <a:rPr lang="en-US" sz="2400" b="1" i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2400" b="1" i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trải</a:t>
            </a:r>
            <a:r>
              <a:rPr lang="en-US" sz="2400" b="1" i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nghiệm</a:t>
            </a:r>
            <a:r>
              <a:rPr lang="en-US" sz="2400" b="1" i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hướng</a:t>
            </a:r>
            <a:r>
              <a:rPr lang="en-US" sz="2400" b="1" i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nghiệp</a:t>
            </a:r>
            <a:r>
              <a:rPr lang="en-US" sz="2400" b="1" i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lớp</a:t>
            </a:r>
            <a:r>
              <a:rPr lang="en-US" sz="2400" b="1" i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6A4</a:t>
            </a:r>
            <a:endParaRPr lang="vi-VN" sz="2400" b="1" i="1" dirty="0">
              <a:solidFill>
                <a:srgbClr val="7030A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" name="nhạc chao mung dai biêu">
            <a:hlinkClick r:id="" action="ppaction://media"/>
            <a:extLst>
              <a:ext uri="{FF2B5EF4-FFF2-40B4-BE49-F238E27FC236}">
                <a16:creationId xmlns:a16="http://schemas.microsoft.com/office/drawing/2014/main" id="{BE8BE714-0CC0-80A1-5135-88BE66C8C39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97259" y="2046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2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0.60143 -0.00324 L -1.11836 0.00046 " pathEditMode="relative" rAng="0" ptsTypes="AA">
                                      <p:cBhvr>
                                        <p:cTn id="8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838" y="0"/>
            <a:ext cx="9104236" cy="71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47" y="0"/>
            <a:ext cx="8795305" cy="68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318156"/>
              </p:ext>
            </p:extLst>
          </p:nvPr>
        </p:nvGraphicFramePr>
        <p:xfrm>
          <a:off x="1082842" y="397043"/>
          <a:ext cx="10094495" cy="58232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6900">
                  <a:extLst>
                    <a:ext uri="{9D8B030D-6E8A-4147-A177-3AD203B41FA5}">
                      <a16:colId xmlns:a16="http://schemas.microsoft.com/office/drawing/2014/main" val="1794129458"/>
                    </a:ext>
                  </a:extLst>
                </a:gridCol>
                <a:gridCol w="5898935">
                  <a:extLst>
                    <a:ext uri="{9D8B030D-6E8A-4147-A177-3AD203B41FA5}">
                      <a16:colId xmlns:a16="http://schemas.microsoft.com/office/drawing/2014/main" val="1765826997"/>
                    </a:ext>
                  </a:extLst>
                </a:gridCol>
                <a:gridCol w="1048660">
                  <a:extLst>
                    <a:ext uri="{9D8B030D-6E8A-4147-A177-3AD203B41FA5}">
                      <a16:colId xmlns:a16="http://schemas.microsoft.com/office/drawing/2014/main" val="2693906399"/>
                    </a:ext>
                  </a:extLst>
                </a:gridCol>
              </a:tblGrid>
              <a:tr h="1256258">
                <a:tc gridSpan="3">
                  <a:txBody>
                    <a:bodyPr/>
                    <a:lstStyle/>
                    <a:p>
                      <a:pPr marL="0" marR="4953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BẢNG TIÊU CHÍ ĐÁNH GIÁ</a:t>
                      </a:r>
                      <a:endParaRPr lang="en-US" sz="1400">
                        <a:effectLst/>
                      </a:endParaRPr>
                    </a:p>
                    <a:p>
                      <a:pPr marL="0" marR="4953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(dành cho hoạt động nhóm lên thuyết trình)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040400"/>
                  </a:ext>
                </a:extLst>
              </a:tr>
              <a:tr h="1884388"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Hoạt động</a:t>
                      </a:r>
                      <a:endParaRPr lang="en-US" sz="140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Hình thức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Tích cực, sôi nổi, tương tác tốt</a:t>
                      </a:r>
                      <a:endParaRPr lang="en-US" sz="140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Viết:Trình bày cân đối, sạch đẹp, không mắc lỗi chính tả.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2đ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9817146"/>
                  </a:ext>
                </a:extLst>
              </a:tr>
              <a:tr h="798248"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Nội dung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Đúng kiến thức bài học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5đ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9415906"/>
                  </a:ext>
                </a:extLst>
              </a:tr>
              <a:tr h="1884388"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Điều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hành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(</a:t>
                      </a:r>
                      <a:r>
                        <a:rPr lang="en-US" sz="2400" dirty="0" err="1">
                          <a:effectLst/>
                        </a:rPr>
                        <a:t>Thuyết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trình</a:t>
                      </a:r>
                      <a:endParaRPr lang="en-US" sz="2400" dirty="0" smtClean="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</a:rPr>
                        <a:t>Trình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</a:rPr>
                        <a:t>bày</a:t>
                      </a:r>
                      <a:r>
                        <a:rPr lang="en-US" sz="2400" dirty="0" smtClean="0">
                          <a:effectLst/>
                        </a:rPr>
                        <a:t>)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To, rõ, lưu loát, tự tin</a:t>
                      </a:r>
                      <a:endParaRPr lang="en-US" sz="140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Có giới thiệu và kết thúc</a:t>
                      </a:r>
                      <a:endParaRPr lang="en-US" sz="1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3đ</a:t>
                      </a:r>
                      <a:endParaRPr lang="en-US" sz="1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308163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77636" y="685648"/>
            <a:ext cx="17748562" cy="78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9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961568"/>
              </p:ext>
            </p:extLst>
          </p:nvPr>
        </p:nvGraphicFramePr>
        <p:xfrm>
          <a:off x="1671053" y="1453592"/>
          <a:ext cx="9121273" cy="466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322">
                  <a:extLst>
                    <a:ext uri="{9D8B030D-6E8A-4147-A177-3AD203B41FA5}">
                      <a16:colId xmlns:a16="http://schemas.microsoft.com/office/drawing/2014/main" val="2418522487"/>
                    </a:ext>
                  </a:extLst>
                </a:gridCol>
                <a:gridCol w="4496128">
                  <a:extLst>
                    <a:ext uri="{9D8B030D-6E8A-4147-A177-3AD203B41FA5}">
                      <a16:colId xmlns:a16="http://schemas.microsoft.com/office/drawing/2014/main" val="2913635501"/>
                    </a:ext>
                  </a:extLst>
                </a:gridCol>
                <a:gridCol w="2314823">
                  <a:extLst>
                    <a:ext uri="{9D8B030D-6E8A-4147-A177-3AD203B41FA5}">
                      <a16:colId xmlns:a16="http://schemas.microsoft.com/office/drawing/2014/main" val="3334714539"/>
                    </a:ext>
                  </a:extLst>
                </a:gridCol>
              </a:tblGrid>
              <a:tr h="5717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Tiêu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chí</a:t>
                      </a:r>
                      <a:endParaRPr lang="en-US" sz="24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Mô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tả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chi </a:t>
                      </a:r>
                      <a:r>
                        <a:rPr lang="en-US" sz="24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tiết</a:t>
                      </a:r>
                      <a:endParaRPr lang="en-US" sz="24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Điểm</a:t>
                      </a:r>
                      <a:r>
                        <a:rPr lang="en-US" sz="24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(thang </a:t>
                      </a:r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10)</a:t>
                      </a:r>
                      <a:endParaRPr lang="en-US" sz="24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217304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1. </a:t>
                      </a:r>
                      <a:r>
                        <a:rPr lang="en-US" b="1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Nội</a:t>
                      </a:r>
                      <a:r>
                        <a:rPr lang="en-US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dung </a:t>
                      </a:r>
                      <a:r>
                        <a:rPr lang="en-US" b="1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bài</a:t>
                      </a:r>
                      <a:r>
                        <a:rPr lang="en-US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hát</a:t>
                      </a: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 </a:t>
                      </a:r>
                      <a:r>
                        <a:rPr lang="en-US" dirty="0" err="1" smtClean="0"/>
                        <a:t>Bài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hát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có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nội</a:t>
                      </a:r>
                      <a:r>
                        <a:rPr lang="en-US" dirty="0" smtClean="0"/>
                        <a:t> dung </a:t>
                      </a:r>
                      <a:r>
                        <a:rPr lang="en-US" dirty="0" err="1" smtClean="0"/>
                        <a:t>lành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mạnh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phù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hợp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với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lứa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tuổi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học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sinh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2đ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720916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Phong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cách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trình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bày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Thể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hiện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tự</a:t>
                      </a:r>
                      <a:r>
                        <a:rPr lang="en-US" dirty="0" smtClean="0"/>
                        <a:t> tin, </a:t>
                      </a:r>
                      <a:r>
                        <a:rPr lang="en-US" dirty="0" err="1" smtClean="0"/>
                        <a:t>phù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hợp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với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nội</a:t>
                      </a:r>
                      <a:r>
                        <a:rPr lang="en-US" dirty="0" smtClean="0"/>
                        <a:t> dung </a:t>
                      </a:r>
                      <a:r>
                        <a:rPr lang="en-US" dirty="0" err="1" smtClean="0"/>
                        <a:t>bài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hát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2đ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089917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Giọng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hát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Hát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đúng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giai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điệu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rõ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lời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không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sai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nhạc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2đ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447322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Sự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phối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hợp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trong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nhóm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 </a:t>
                      </a:r>
                      <a:r>
                        <a:rPr lang="en-US" dirty="0" err="1" smtClean="0"/>
                        <a:t>Các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thành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viên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phối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hợp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nhịp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nhàng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có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sự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đồng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đều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trong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trình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bày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2đ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748480"/>
                  </a:ext>
                </a:extLst>
              </a:tr>
              <a:tr h="463757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Tinh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thần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đồng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đội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 </a:t>
                      </a:r>
                      <a:r>
                        <a:rPr lang="en-US" dirty="0" err="1" smtClean="0"/>
                        <a:t>Các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thành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viên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hỗ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trợ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nhau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trong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quá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trình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biểu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diễn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thể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hiện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tinh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thần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đoàn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kết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2đ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0575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16324" y="657544"/>
            <a:ext cx="7332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TIÊU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CHÍ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CHẤM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TRÌNH</a:t>
            </a:r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BÀY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endParaRPr lang="en-US" sz="20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838" y="0"/>
            <a:ext cx="9104236" cy="71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226710"/>
              </p:ext>
            </p:extLst>
          </p:nvPr>
        </p:nvGraphicFramePr>
        <p:xfrm>
          <a:off x="1671053" y="1453592"/>
          <a:ext cx="9121273" cy="466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322">
                  <a:extLst>
                    <a:ext uri="{9D8B030D-6E8A-4147-A177-3AD203B41FA5}">
                      <a16:colId xmlns:a16="http://schemas.microsoft.com/office/drawing/2014/main" val="2418522487"/>
                    </a:ext>
                  </a:extLst>
                </a:gridCol>
                <a:gridCol w="4496128">
                  <a:extLst>
                    <a:ext uri="{9D8B030D-6E8A-4147-A177-3AD203B41FA5}">
                      <a16:colId xmlns:a16="http://schemas.microsoft.com/office/drawing/2014/main" val="2913635501"/>
                    </a:ext>
                  </a:extLst>
                </a:gridCol>
                <a:gridCol w="2314823">
                  <a:extLst>
                    <a:ext uri="{9D8B030D-6E8A-4147-A177-3AD203B41FA5}">
                      <a16:colId xmlns:a16="http://schemas.microsoft.com/office/drawing/2014/main" val="3334714539"/>
                    </a:ext>
                  </a:extLst>
                </a:gridCol>
              </a:tblGrid>
              <a:tr h="5717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Tiêu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chí</a:t>
                      </a:r>
                      <a:endParaRPr lang="en-US" sz="24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Mô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tả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chi </a:t>
                      </a:r>
                      <a:r>
                        <a:rPr lang="en-US" sz="24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tiết</a:t>
                      </a:r>
                      <a:endParaRPr lang="en-US" sz="24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Điểm</a:t>
                      </a:r>
                      <a:r>
                        <a:rPr lang="en-US" sz="24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 thang </a:t>
                      </a:r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10)</a:t>
                      </a:r>
                      <a:endParaRPr lang="en-US" sz="24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217304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1. </a:t>
                      </a:r>
                      <a:r>
                        <a:rPr lang="en-US" b="1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Nội</a:t>
                      </a:r>
                      <a:r>
                        <a:rPr lang="en-US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dung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tranh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vẽ</a:t>
                      </a: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+mj-lt"/>
                        </a:rPr>
                        <a:t>- Tranh có nội dung rõ ràng, phù hợp với chủ đề được lựa chọn và thể hiện được sở thích.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2đ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720916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Bố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cục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Bố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cục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tranh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cân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đối</a:t>
                      </a:r>
                      <a:r>
                        <a:rPr lang="en-US" dirty="0" smtClean="0">
                          <a:latin typeface="+mj-lt"/>
                        </a:rPr>
                        <a:t>, </a:t>
                      </a:r>
                      <a:r>
                        <a:rPr lang="en-US" dirty="0" err="1" smtClean="0">
                          <a:latin typeface="+mj-lt"/>
                        </a:rPr>
                        <a:t>hợp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lý</a:t>
                      </a:r>
                      <a:r>
                        <a:rPr lang="en-US" dirty="0" smtClean="0">
                          <a:latin typeface="+mj-lt"/>
                        </a:rPr>
                        <a:t>, </a:t>
                      </a:r>
                      <a:r>
                        <a:rPr lang="en-US" dirty="0" err="1" smtClean="0">
                          <a:latin typeface="+mj-lt"/>
                        </a:rPr>
                        <a:t>hài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hòa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giữa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các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yếu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tố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trong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tranh</a:t>
                      </a:r>
                      <a:r>
                        <a:rPr lang="en-US" dirty="0" smtClean="0">
                          <a:latin typeface="+mj-lt"/>
                        </a:rPr>
                        <a:t>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2đ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089917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Màu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sắc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+mj-lt"/>
                        </a:rPr>
                        <a:t>- Sử dụng màu sắc hài hòa, hợp lý, thể hiện được cảm xúc và ý nghĩa của bức tranh.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2đ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447322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Kĩ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thuật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vẽ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+mj-lt"/>
                        </a:rPr>
                        <a:t>Thể hiện kỹ năng vẽ tốt, các đường nét rõ ràng, thể hiện sự tỉ mỉ và cẩn thận.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2đ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748480"/>
                  </a:ext>
                </a:extLst>
              </a:tr>
              <a:tr h="463757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Phong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cách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trình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bày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-</a:t>
                      </a:r>
                      <a:r>
                        <a:rPr lang="vi-VN" dirty="0" smtClean="0">
                          <a:latin typeface="+mj-lt"/>
                        </a:rPr>
                        <a:t>Nhóm trình bày rõ ràng, tự tin, giải thích được ý nghĩa của tranh và cách thể hiện.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</a:rPr>
                        <a:t>2đ</a:t>
                      </a:r>
                      <a:endParaRPr lang="en-US" dirty="0" smtClean="0">
                        <a:latin typeface="+mj-lt"/>
                      </a:endParaRPr>
                    </a:p>
                    <a:p>
                      <a:endParaRPr lang="en-US" dirty="0" smtClean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0575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84687" y="657544"/>
            <a:ext cx="7596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TIÊU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CHÍ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CHẤM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TRÌNH</a:t>
            </a:r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BÀY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VẼ</a:t>
            </a:r>
            <a:endParaRPr lang="en-US" sz="20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47" y="0"/>
            <a:ext cx="8795305" cy="68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4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12585"/>
              </p:ext>
            </p:extLst>
          </p:nvPr>
        </p:nvGraphicFramePr>
        <p:xfrm>
          <a:off x="1671053" y="1453592"/>
          <a:ext cx="9121273" cy="466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322">
                  <a:extLst>
                    <a:ext uri="{9D8B030D-6E8A-4147-A177-3AD203B41FA5}">
                      <a16:colId xmlns:a16="http://schemas.microsoft.com/office/drawing/2014/main" val="2418522487"/>
                    </a:ext>
                  </a:extLst>
                </a:gridCol>
                <a:gridCol w="4496128">
                  <a:extLst>
                    <a:ext uri="{9D8B030D-6E8A-4147-A177-3AD203B41FA5}">
                      <a16:colId xmlns:a16="http://schemas.microsoft.com/office/drawing/2014/main" val="2913635501"/>
                    </a:ext>
                  </a:extLst>
                </a:gridCol>
                <a:gridCol w="2314823">
                  <a:extLst>
                    <a:ext uri="{9D8B030D-6E8A-4147-A177-3AD203B41FA5}">
                      <a16:colId xmlns:a16="http://schemas.microsoft.com/office/drawing/2014/main" val="3334714539"/>
                    </a:ext>
                  </a:extLst>
                </a:gridCol>
              </a:tblGrid>
              <a:tr h="5717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Tiêu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chí</a:t>
                      </a:r>
                      <a:endParaRPr lang="en-US" sz="24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Mô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tả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chi </a:t>
                      </a:r>
                      <a:r>
                        <a:rPr lang="en-US" sz="24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tiết</a:t>
                      </a:r>
                      <a:endParaRPr lang="en-US" sz="24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Điểm</a:t>
                      </a:r>
                      <a:r>
                        <a:rPr lang="en-US" sz="24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 thang </a:t>
                      </a:r>
                      <a:r>
                        <a:rPr lang="en-US" sz="24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10)</a:t>
                      </a:r>
                      <a:endParaRPr lang="en-US" sz="24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217304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1. </a:t>
                      </a:r>
                      <a:r>
                        <a:rPr lang="en-US" b="1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Nội</a:t>
                      </a:r>
                      <a:r>
                        <a:rPr lang="en-US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dung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bài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thơ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+mj-lt"/>
                        </a:rPr>
                        <a:t>- Lựa chọn bài thơ có nội dung phù hợp, lành mạnh, thể hiện được sở thích của nhóm..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+mj-lt"/>
                        </a:rPr>
                        <a:t>2đ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720916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Phong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cách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đọc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+mj-lt"/>
                        </a:rPr>
                        <a:t>Đọc diễn cảm, phù hợp với nội dung bài thơ, thể hiện được cảm xúc.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+mj-lt"/>
                        </a:rPr>
                        <a:t>2đ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089917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3.Giọng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đọc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- </a:t>
                      </a:r>
                      <a:r>
                        <a:rPr lang="en-US" dirty="0" err="1" smtClean="0">
                          <a:latin typeface="+mj-lt"/>
                        </a:rPr>
                        <a:t>Giọng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rõ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ràng</a:t>
                      </a:r>
                      <a:r>
                        <a:rPr lang="en-US" dirty="0" smtClean="0">
                          <a:latin typeface="+mj-lt"/>
                        </a:rPr>
                        <a:t>, </a:t>
                      </a:r>
                      <a:r>
                        <a:rPr lang="en-US" dirty="0" err="1" smtClean="0">
                          <a:latin typeface="+mj-lt"/>
                        </a:rPr>
                        <a:t>mạch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lạc</a:t>
                      </a:r>
                      <a:r>
                        <a:rPr lang="en-US" dirty="0" smtClean="0">
                          <a:latin typeface="+mj-lt"/>
                        </a:rPr>
                        <a:t>, </a:t>
                      </a:r>
                      <a:r>
                        <a:rPr lang="en-US" dirty="0" err="1" smtClean="0">
                          <a:latin typeface="+mj-lt"/>
                        </a:rPr>
                        <a:t>phát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âm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chuẩn</a:t>
                      </a:r>
                      <a:r>
                        <a:rPr lang="en-US" dirty="0" smtClean="0">
                          <a:latin typeface="+mj-lt"/>
                        </a:rPr>
                        <a:t>, </a:t>
                      </a:r>
                      <a:r>
                        <a:rPr lang="en-US" dirty="0" err="1" smtClean="0">
                          <a:latin typeface="+mj-lt"/>
                        </a:rPr>
                        <a:t>ngắt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nghỉ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đúng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chỗ</a:t>
                      </a:r>
                      <a:r>
                        <a:rPr lang="en-US" dirty="0" smtClean="0">
                          <a:latin typeface="+mj-lt"/>
                        </a:rPr>
                        <a:t>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+mj-lt"/>
                        </a:rPr>
                        <a:t>2đ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447322"/>
                  </a:ext>
                </a:extLst>
              </a:tr>
              <a:tr h="8004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Sự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phối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hợp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trong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nhóm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+mj-lt"/>
                        </a:rPr>
                        <a:t>Các thành viên đọc thơ nhịp nhàng, phối hợp ăn ý trong quá trình trình bày.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+mj-lt"/>
                        </a:rPr>
                        <a:t>2đ</a:t>
                      </a:r>
                      <a:endParaRPr lang="en-US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748480"/>
                  </a:ext>
                </a:extLst>
              </a:tr>
              <a:tr h="463757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5.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Phong</a:t>
                      </a:r>
                      <a:r>
                        <a:rPr lang="en-US" b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cách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trình</a:t>
                      </a:r>
                      <a:r>
                        <a:rPr lang="en-US" b="1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bày</a:t>
                      </a:r>
                      <a:endParaRPr lang="en-US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 smtClean="0">
                          <a:latin typeface="+mj-lt"/>
                        </a:rPr>
                        <a:t>Thể hiện tự tin, phong thái thoải mái, tạo ấn tượng tốt cho người nghe.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+mj-lt"/>
                        </a:rPr>
                        <a:t>2đ</a:t>
                      </a:r>
                      <a:endParaRPr lang="en-US" b="1" dirty="0" smtClean="0">
                        <a:latin typeface="+mj-lt"/>
                      </a:endParaRPr>
                    </a:p>
                    <a:p>
                      <a:endParaRPr lang="en-US" b="1" dirty="0" smtClean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0575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173687" y="657544"/>
            <a:ext cx="7418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TIÊU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CHÍ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CHẤM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TRÌNH</a:t>
            </a:r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BÀY</a:t>
            </a:r>
            <a:r>
              <a:rPr lang="en-US" sz="2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endParaRPr lang="en-US" sz="20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5663" y="1584995"/>
            <a:ext cx="10190747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pt-BR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một số hành </a:t>
            </a:r>
            <a:r>
              <a:rPr lang="pt-BR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động, việc làm  </a:t>
            </a:r>
            <a:r>
              <a:rPr lang="pt-BR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em và một số bạn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thể hiện sở thích lành mạnh phát huy khả năng của bản thân?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3200400" algn="ctr"/>
              </a:tabLst>
            </a:pPr>
            <a:r>
              <a:rPr lang="en-US" sz="2800" spc="4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3200400" algn="ctr"/>
              </a:tabLst>
            </a:pPr>
            <a:r>
              <a:rPr lang="en-US" sz="2800" spc="4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0105" y="1010653"/>
            <a:ext cx="2075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0293" y="3609474"/>
            <a:ext cx="8911414" cy="1950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7000"/>
              </a:lnSpc>
              <a:tabLst>
                <a:tab pos="3200400" algn="ctr"/>
              </a:tabLs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"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",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3200400" algn="ctr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...",</a:t>
            </a:r>
          </a:p>
          <a:p>
            <a:pPr algn="just">
              <a:lnSpc>
                <a:spcPct val="107000"/>
              </a:lnSpc>
              <a:tabLst>
                <a:tab pos="3200400" algn="ctr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"...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3200400" algn="ctr"/>
              </a:tabLst>
            </a:pPr>
            <a:r>
              <a:rPr lang="en-US" sz="2400" spc="4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6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EEF70D-FA8B-AF47-4C42-6FB9263994C0}"/>
              </a:ext>
            </a:extLst>
          </p:cNvPr>
          <p:cNvSpPr txBox="1"/>
          <p:nvPr/>
        </p:nvSpPr>
        <p:spPr>
          <a:xfrm>
            <a:off x="1021695" y="351645"/>
            <a:ext cx="9870510" cy="3337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dẫn học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-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Vận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dụng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kiến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thức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chỉnh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hành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vi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sở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thích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lành</a:t>
            </a:r>
            <a:r>
              <a:rPr lang="en-US" sz="2800" i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mạnh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hàng</a:t>
            </a:r>
            <a:r>
              <a:rPr lang="en-US" sz="2800" i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i="1" dirty="0" err="1"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Chuẩn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bị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tiết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8: “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Tìm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hiểu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giá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trị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thân</a:t>
            </a:r>
            <a:r>
              <a:rPr lang="en-US" sz="28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”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qua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hoàn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thiện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phiếu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: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chia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sẻ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giá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trị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lang="en-US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latin typeface="Times" panose="02020603050405020304" pitchFamily="18" charset="0"/>
                <a:cs typeface="Times" panose="02020603050405020304" pitchFamily="18" charset="0"/>
              </a:rPr>
              <a:t>thân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990430"/>
              </p:ext>
            </p:extLst>
          </p:nvPr>
        </p:nvGraphicFramePr>
        <p:xfrm>
          <a:off x="1275348" y="3253400"/>
          <a:ext cx="8386009" cy="23915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3614">
                  <a:extLst>
                    <a:ext uri="{9D8B030D-6E8A-4147-A177-3AD203B41FA5}">
                      <a16:colId xmlns:a16="http://schemas.microsoft.com/office/drawing/2014/main" val="1490344046"/>
                    </a:ext>
                  </a:extLst>
                </a:gridCol>
                <a:gridCol w="3562395">
                  <a:extLst>
                    <a:ext uri="{9D8B030D-6E8A-4147-A177-3AD203B41FA5}">
                      <a16:colId xmlns:a16="http://schemas.microsoft.com/office/drawing/2014/main" val="701531022"/>
                    </a:ext>
                  </a:extLst>
                </a:gridCol>
              </a:tblGrid>
              <a:tr h="237108">
                <a:tc gridSpan="2">
                  <a:txBody>
                    <a:bodyPr/>
                    <a:lstStyle/>
                    <a:p>
                      <a:pPr marL="0" marR="4953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rgbClr val="FF0000"/>
                          </a:solidFill>
                          <a:effectLst/>
                        </a:rPr>
                        <a:t>PHIẾU HỌC TẬP 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413828"/>
                  </a:ext>
                </a:extLst>
              </a:tr>
              <a:tr h="412932">
                <a:tc gridSpan="2">
                  <a:txBody>
                    <a:bodyPr/>
                    <a:lstStyle/>
                    <a:p>
                      <a:pPr marL="0" marR="4953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C00000"/>
                          </a:solidFill>
                          <a:effectLst/>
                        </a:rPr>
                        <a:t>   </a:t>
                      </a:r>
                      <a:r>
                        <a:rPr lang="pt-BR" sz="1400" dirty="0">
                          <a:solidFill>
                            <a:srgbClr val="C00000"/>
                          </a:solidFill>
                          <a:effectLst/>
                        </a:rPr>
                        <a:t>PHÁT HIỆN VÀ GHI RA NHỮNG GIÁ TRỊ TỐT ĐẸP CỦA BẢN THÂN CON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4953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C00000"/>
                          </a:solidFill>
                          <a:effectLst/>
                        </a:rPr>
                        <a:t>                                      VÀ CỦA NGƯỜI BẠN THÂN NHẤT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329580"/>
                  </a:ext>
                </a:extLst>
              </a:tr>
              <a:tr h="481641"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effectLst/>
                        </a:rPr>
                        <a:t>        5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</a:rPr>
                        <a:t>giá trị tốt đẹp của bản thân con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5 giá trị tốt đẹp của một người bạn thân nhất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484634"/>
                  </a:ext>
                </a:extLst>
              </a:tr>
              <a:tr h="237108"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34516"/>
                  </a:ext>
                </a:extLst>
              </a:tr>
              <a:tr h="237108"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3103075"/>
                  </a:ext>
                </a:extLst>
              </a:tr>
              <a:tr h="237108"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1418620"/>
                  </a:ext>
                </a:extLst>
              </a:tr>
              <a:tr h="237108"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3074746"/>
                  </a:ext>
                </a:extLst>
              </a:tr>
              <a:tr h="237108"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4953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47719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1695" y="5847347"/>
            <a:ext cx="5403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Vẽ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sơ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đồ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tư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duy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khái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quát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chủ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latin typeface="Times" panose="02020603050405020304" pitchFamily="18" charset="0"/>
                <a:cs typeface="Times" panose="02020603050405020304" pitchFamily="18" charset="0"/>
              </a:rPr>
              <a:t>đề</a:t>
            </a:r>
            <a:r>
              <a:rPr lang="en-US" sz="2800" dirty="0" smtClean="0">
                <a:latin typeface="Times" panose="02020603050405020304" pitchFamily="18" charset="0"/>
                <a:cs typeface="Times" panose="02020603050405020304" pitchFamily="18" charset="0"/>
              </a:rPr>
              <a:t> 2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3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675425"/>
              </p:ext>
            </p:extLst>
          </p:nvPr>
        </p:nvGraphicFramePr>
        <p:xfrm>
          <a:off x="806117" y="276727"/>
          <a:ext cx="10876546" cy="59038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2367">
                  <a:extLst>
                    <a:ext uri="{9D8B030D-6E8A-4147-A177-3AD203B41FA5}">
                      <a16:colId xmlns:a16="http://schemas.microsoft.com/office/drawing/2014/main" val="763645619"/>
                    </a:ext>
                  </a:extLst>
                </a:gridCol>
                <a:gridCol w="6264278">
                  <a:extLst>
                    <a:ext uri="{9D8B030D-6E8A-4147-A177-3AD203B41FA5}">
                      <a16:colId xmlns:a16="http://schemas.microsoft.com/office/drawing/2014/main" val="2153596779"/>
                    </a:ext>
                  </a:extLst>
                </a:gridCol>
                <a:gridCol w="1129901">
                  <a:extLst>
                    <a:ext uri="{9D8B030D-6E8A-4147-A177-3AD203B41FA5}">
                      <a16:colId xmlns:a16="http://schemas.microsoft.com/office/drawing/2014/main" val="982181811"/>
                    </a:ext>
                  </a:extLst>
                </a:gridCol>
              </a:tblGrid>
              <a:tr h="1362435">
                <a:tc gridSpan="3">
                  <a:txBody>
                    <a:bodyPr/>
                    <a:lstStyle/>
                    <a:p>
                      <a:pPr marL="0" marR="4953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BẢNG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TIÊU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CHÍ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ĐÁNH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GIÁ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4953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dành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cho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HS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lên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điều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hành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giờ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truy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bài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kiểm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tra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bài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cũ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đầu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giờ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)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635912"/>
                  </a:ext>
                </a:extLst>
              </a:tr>
              <a:tr h="1816581"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Hoạt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động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Điều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hành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giúp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bạn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ôn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bài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: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Tự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tin,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nói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to,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rõ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lưu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loát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xử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lí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linh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hoạt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có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nhiều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bạn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tương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tác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2đ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15659"/>
                  </a:ext>
                </a:extLst>
              </a:tr>
              <a:tr h="908290"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Nội</a:t>
                      </a:r>
                      <a:r>
                        <a:rPr lang="en-US" sz="2200" dirty="0">
                          <a:effectLst/>
                        </a:rPr>
                        <a:t> dung</a:t>
                      </a:r>
                      <a:endParaRPr lang="en-US" sz="13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Câu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hỏi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dễ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hiểu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dễ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trả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lời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Đúng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kiến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thức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bài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học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5đ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222014"/>
                  </a:ext>
                </a:extLst>
              </a:tr>
              <a:tr h="1816581"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Điều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hành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Đúng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các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bước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Phát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câu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hỏi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gọi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bạn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nhận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xét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cho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điểm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người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điều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hành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nhận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xét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cho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điểm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kết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luận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effectLst/>
                        </a:rPr>
                        <a:t>).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</a:endParaRPr>
                    </a:p>
                    <a:p>
                      <a:pPr marL="0" marR="4953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1"/>
                          </a:solidFill>
                          <a:effectLst/>
                        </a:rPr>
                        <a:t>3đ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760" marR="62760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15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25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Benh vien Laptop\My Documents\My Pictures\1082175hw7bdgap2x.gif">
            <a:extLst>
              <a:ext uri="{FF2B5EF4-FFF2-40B4-BE49-F238E27FC236}">
                <a16:creationId xmlns:a16="http://schemas.microsoft.com/office/drawing/2014/main" id="{AB63E70F-D783-23AC-F45D-E74B0514FF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02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29">
            <a:extLst>
              <a:ext uri="{FF2B5EF4-FFF2-40B4-BE49-F238E27FC236}">
                <a16:creationId xmlns:a16="http://schemas.microsoft.com/office/drawing/2014/main" id="{EB02EFA0-FD19-1A30-BAAE-32A020D1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9765323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38BBCA-C2D1-8EDE-435B-60AE895BACE8}"/>
              </a:ext>
            </a:extLst>
          </p:cNvPr>
          <p:cNvSpPr/>
          <p:nvPr/>
        </p:nvSpPr>
        <p:spPr>
          <a:xfrm>
            <a:off x="3658029" y="2087284"/>
            <a:ext cx="5908431" cy="1758462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Xin </a:t>
            </a:r>
            <a:r>
              <a:rPr lang="en-US" sz="54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chân</a:t>
            </a:r>
            <a:r>
              <a:rPr lang="en-US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thành</a:t>
            </a:r>
            <a:r>
              <a:rPr lang="en-US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cảm</a:t>
            </a:r>
            <a:r>
              <a:rPr lang="en-US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ơn</a:t>
            </a:r>
            <a:r>
              <a:rPr lang="en-US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quý</a:t>
            </a:r>
            <a:r>
              <a:rPr lang="en-US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54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thầy</a:t>
            </a:r>
            <a:r>
              <a:rPr lang="en-US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cô</a:t>
            </a:r>
            <a:r>
              <a:rPr lang="en-US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vi-VN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và các con </a:t>
            </a:r>
          </a:p>
          <a:p>
            <a:pPr algn="ctr">
              <a:defRPr/>
            </a:pPr>
            <a:r>
              <a:rPr lang="en-US" sz="540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đã</a:t>
            </a:r>
            <a:r>
              <a:rPr lang="en-US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vi-VN" sz="540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tham dự tiết học !</a:t>
            </a:r>
            <a:endParaRPr lang="en-US" sz="54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5999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khơi dong">
            <a:hlinkClick r:id="" action="ppaction://media"/>
            <a:extLst>
              <a:ext uri="{FF2B5EF4-FFF2-40B4-BE49-F238E27FC236}">
                <a16:creationId xmlns:a16="http://schemas.microsoft.com/office/drawing/2014/main" id="{235164FA-6B34-157D-0375-12EC0D741E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713A7-D212-41D2-8A8F-E95632C99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96"/>
            <a:ext cx="12192000" cy="6618899"/>
          </a:xfrm>
          <a:prstGeom prst="rect">
            <a:avLst/>
          </a:prstGeom>
        </p:spPr>
      </p:pic>
      <p:cxnSp>
        <p:nvCxnSpPr>
          <p:cNvPr id="57" name="Straight Arrow Connector 56"/>
          <p:cNvCxnSpPr>
            <a:cxnSpLocks/>
          </p:cNvCxnSpPr>
          <p:nvPr/>
        </p:nvCxnSpPr>
        <p:spPr>
          <a:xfrm flipH="1">
            <a:off x="1374735" y="870401"/>
            <a:ext cx="4453375" cy="151539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1F1B22B-123D-48EB-BD61-E19946D5783E}"/>
              </a:ext>
            </a:extLst>
          </p:cNvPr>
          <p:cNvGrpSpPr/>
          <p:nvPr/>
        </p:nvGrpSpPr>
        <p:grpSpPr>
          <a:xfrm>
            <a:off x="1576137" y="204315"/>
            <a:ext cx="9646912" cy="687465"/>
            <a:chOff x="1117600" y="2571750"/>
            <a:chExt cx="7636933" cy="889000"/>
          </a:xfrm>
        </p:grpSpPr>
        <p:sp>
          <p:nvSpPr>
            <p:cNvPr id="61" name="Rectangle: Rounded Corners 9">
              <a:extLst>
                <a:ext uri="{FF2B5EF4-FFF2-40B4-BE49-F238E27FC236}">
                  <a16:creationId xmlns:a16="http://schemas.microsoft.com/office/drawing/2014/main" id="{95EB7250-0D1E-4CF9-9851-C12B8D503117}"/>
                </a:ext>
              </a:extLst>
            </p:cNvPr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dirty="0">
                <a:solidFill>
                  <a:prstClr val="white"/>
                </a:solidFill>
              </a:endParaRPr>
            </a:p>
          </p:txBody>
        </p:sp>
        <p:sp>
          <p:nvSpPr>
            <p:cNvPr id="62" name="Rectangle: Rounded Corners 10">
              <a:extLst>
                <a:ext uri="{FF2B5EF4-FFF2-40B4-BE49-F238E27FC236}">
                  <a16:creationId xmlns:a16="http://schemas.microsoft.com/office/drawing/2014/main" id="{702CD730-556D-4FF3-9E7C-E91CF19C0CB6}"/>
                </a:ext>
              </a:extLst>
            </p:cNvPr>
            <p:cNvSpPr/>
            <p:nvPr/>
          </p:nvSpPr>
          <p:spPr>
            <a:xfrm>
              <a:off x="1210734" y="2639483"/>
              <a:ext cx="7414821" cy="7556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248285" algn="ctr">
                <a:lnSpc>
                  <a:spcPct val="115000"/>
                </a:lnSpc>
                <a:tabLst>
                  <a:tab pos="457200" algn="l"/>
                  <a:tab pos="942975" algn="l"/>
                </a:tabLst>
              </a:pPr>
              <a:r>
                <a:rPr lang="vi-VN" sz="28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 DUNG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CHỦ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2: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KHÁM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PHÁ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</a:t>
              </a:r>
              <a:endPara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8" name="Straight Arrow Connector 67"/>
          <p:cNvCxnSpPr>
            <a:cxnSpLocks/>
          </p:cNvCxnSpPr>
          <p:nvPr/>
        </p:nvCxnSpPr>
        <p:spPr>
          <a:xfrm>
            <a:off x="5856502" y="836831"/>
            <a:ext cx="4379594" cy="154896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E75EDB0-A9ED-5002-DBB0-B2F723902371}"/>
              </a:ext>
            </a:extLst>
          </p:cNvPr>
          <p:cNvSpPr txBox="1"/>
          <p:nvPr/>
        </p:nvSpPr>
        <p:spPr>
          <a:xfrm>
            <a:off x="3335422" y="3220195"/>
            <a:ext cx="1925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solidFill>
                <a:srgbClr val="1F9922"/>
              </a:solidFill>
              <a:effectLst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53084" y="2385794"/>
            <a:ext cx="2931068" cy="2152504"/>
            <a:chOff x="353084" y="2385794"/>
            <a:chExt cx="2931068" cy="21525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1F1B22B-123D-48EB-BD61-E19946D5783E}"/>
                </a:ext>
              </a:extLst>
            </p:cNvPr>
            <p:cNvGrpSpPr/>
            <p:nvPr/>
          </p:nvGrpSpPr>
          <p:grpSpPr>
            <a:xfrm>
              <a:off x="353084" y="2385794"/>
              <a:ext cx="2621885" cy="2152504"/>
              <a:chOff x="1117600" y="2571750"/>
              <a:chExt cx="7636933" cy="889000"/>
            </a:xfrm>
          </p:grpSpPr>
          <p:sp>
            <p:nvSpPr>
              <p:cNvPr id="6" name="Rectangle: Rounded Corners 9">
                <a:extLst>
                  <a:ext uri="{FF2B5EF4-FFF2-40B4-BE49-F238E27FC236}">
                    <a16:creationId xmlns:a16="http://schemas.microsoft.com/office/drawing/2014/main" id="{95EB7250-0D1E-4CF9-9851-C12B8D503117}"/>
                  </a:ext>
                </a:extLst>
              </p:cNvPr>
              <p:cNvSpPr/>
              <p:nvPr/>
            </p:nvSpPr>
            <p:spPr>
              <a:xfrm>
                <a:off x="1117600" y="2571750"/>
                <a:ext cx="7636933" cy="88900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: Rounded Corners 10">
                <a:extLst>
                  <a:ext uri="{FF2B5EF4-FFF2-40B4-BE49-F238E27FC236}">
                    <a16:creationId xmlns:a16="http://schemas.microsoft.com/office/drawing/2014/main" id="{702CD730-556D-4FF3-9E7C-E91CF19C0CB6}"/>
                  </a:ext>
                </a:extLst>
              </p:cNvPr>
              <p:cNvSpPr/>
              <p:nvPr/>
            </p:nvSpPr>
            <p:spPr>
              <a:xfrm>
                <a:off x="1210735" y="2639484"/>
                <a:ext cx="7414820" cy="7556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C9F259-9911-34AD-DA62-B1D2A1D3E179}"/>
                </a:ext>
              </a:extLst>
            </p:cNvPr>
            <p:cNvSpPr txBox="1"/>
            <p:nvPr/>
          </p:nvSpPr>
          <p:spPr>
            <a:xfrm>
              <a:off x="639833" y="3016659"/>
              <a:ext cx="26443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lớn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hơn</a:t>
              </a:r>
              <a:endParaRPr lang="zh-CN" alt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84152" y="2477026"/>
            <a:ext cx="3043537" cy="2177290"/>
            <a:chOff x="4639281" y="2586100"/>
            <a:chExt cx="2852089" cy="208215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3B34A8-0816-F320-22CC-C23BB4F4D783}"/>
                </a:ext>
              </a:extLst>
            </p:cNvPr>
            <p:cNvGrpSpPr/>
            <p:nvPr/>
          </p:nvGrpSpPr>
          <p:grpSpPr>
            <a:xfrm>
              <a:off x="4639281" y="2586100"/>
              <a:ext cx="2316733" cy="2082153"/>
              <a:chOff x="1117600" y="2571750"/>
              <a:chExt cx="7636933" cy="889000"/>
            </a:xfrm>
          </p:grpSpPr>
          <p:sp>
            <p:nvSpPr>
              <p:cNvPr id="24" name="Rectangle: Rounded Corners 9">
                <a:extLst>
                  <a:ext uri="{FF2B5EF4-FFF2-40B4-BE49-F238E27FC236}">
                    <a16:creationId xmlns:a16="http://schemas.microsoft.com/office/drawing/2014/main" id="{42DAE4B9-A5F1-337E-3467-55B04B3C007A}"/>
                  </a:ext>
                </a:extLst>
              </p:cNvPr>
              <p:cNvSpPr/>
              <p:nvPr/>
            </p:nvSpPr>
            <p:spPr>
              <a:xfrm>
                <a:off x="1117600" y="2571750"/>
                <a:ext cx="7636933" cy="88900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: Rounded Corners 10">
                <a:extLst>
                  <a:ext uri="{FF2B5EF4-FFF2-40B4-BE49-F238E27FC236}">
                    <a16:creationId xmlns:a16="http://schemas.microsoft.com/office/drawing/2014/main" id="{0955DD81-17AE-337B-3575-11ED47B596D4}"/>
                  </a:ext>
                </a:extLst>
              </p:cNvPr>
              <p:cNvSpPr/>
              <p:nvPr/>
            </p:nvSpPr>
            <p:spPr>
              <a:xfrm>
                <a:off x="1228653" y="2623178"/>
                <a:ext cx="7414820" cy="7556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7EC56C-21AF-520F-E03D-380EBD9FB1D5}"/>
                </a:ext>
              </a:extLst>
            </p:cNvPr>
            <p:cNvSpPr txBox="1"/>
            <p:nvPr/>
          </p:nvSpPr>
          <p:spPr>
            <a:xfrm>
              <a:off x="4847051" y="2995175"/>
              <a:ext cx="2644319" cy="912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Đức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đặc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trưng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em</a:t>
              </a:r>
              <a:endParaRPr lang="zh-CN" alt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32039" y="2385793"/>
            <a:ext cx="2687684" cy="2228875"/>
            <a:chOff x="8271151" y="2535630"/>
            <a:chExt cx="2687684" cy="22288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1D6443-DDAC-2BB7-7867-C014061D863C}"/>
                </a:ext>
              </a:extLst>
            </p:cNvPr>
            <p:cNvGrpSpPr/>
            <p:nvPr/>
          </p:nvGrpSpPr>
          <p:grpSpPr>
            <a:xfrm>
              <a:off x="8271151" y="2535630"/>
              <a:ext cx="2444329" cy="2228875"/>
              <a:chOff x="1117600" y="2571750"/>
              <a:chExt cx="7636933" cy="889000"/>
            </a:xfrm>
          </p:grpSpPr>
          <p:sp>
            <p:nvSpPr>
              <p:cNvPr id="28" name="Rectangle: Rounded Corners 9">
                <a:extLst>
                  <a:ext uri="{FF2B5EF4-FFF2-40B4-BE49-F238E27FC236}">
                    <a16:creationId xmlns:a16="http://schemas.microsoft.com/office/drawing/2014/main" id="{C57DD1A4-AFE1-9B1F-8A26-35A0BEA3C642}"/>
                  </a:ext>
                </a:extLst>
              </p:cNvPr>
              <p:cNvSpPr/>
              <p:nvPr/>
            </p:nvSpPr>
            <p:spPr>
              <a:xfrm>
                <a:off x="1117600" y="2571750"/>
                <a:ext cx="7636933" cy="88900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: Rounded Corners 10">
                <a:extLst>
                  <a:ext uri="{FF2B5EF4-FFF2-40B4-BE49-F238E27FC236}">
                    <a16:creationId xmlns:a16="http://schemas.microsoft.com/office/drawing/2014/main" id="{AE17936E-ED82-3D8F-9453-617655BC3489}"/>
                  </a:ext>
                </a:extLst>
              </p:cNvPr>
              <p:cNvSpPr/>
              <p:nvPr/>
            </p:nvSpPr>
            <p:spPr>
              <a:xfrm>
                <a:off x="1210735" y="2639484"/>
                <a:ext cx="7414820" cy="7556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DBE3C3-6B31-74EF-BE15-961B02CA1E8A}"/>
                </a:ext>
              </a:extLst>
            </p:cNvPr>
            <p:cNvSpPr txBox="1"/>
            <p:nvPr/>
          </p:nvSpPr>
          <p:spPr>
            <a:xfrm>
              <a:off x="8314516" y="2931211"/>
              <a:ext cx="264431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Sở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thích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khả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năng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em</a:t>
              </a:r>
              <a:endParaRPr lang="zh-CN" alt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21AF6A-88CF-930E-BAE0-F39A48D42C07}"/>
              </a:ext>
            </a:extLst>
          </p:cNvPr>
          <p:cNvCxnSpPr>
            <a:cxnSpLocks/>
          </p:cNvCxnSpPr>
          <p:nvPr/>
        </p:nvCxnSpPr>
        <p:spPr>
          <a:xfrm>
            <a:off x="5884162" y="874799"/>
            <a:ext cx="1152411" cy="1478809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grpSp>
        <p:nvGrpSpPr>
          <p:cNvPr id="32" name="Group 31"/>
          <p:cNvGrpSpPr/>
          <p:nvPr/>
        </p:nvGrpSpPr>
        <p:grpSpPr>
          <a:xfrm>
            <a:off x="9056832" y="2425441"/>
            <a:ext cx="2699511" cy="2228875"/>
            <a:chOff x="8271151" y="2535630"/>
            <a:chExt cx="2699511" cy="222887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C1D6443-DDAC-2BB7-7867-C014061D863C}"/>
                </a:ext>
              </a:extLst>
            </p:cNvPr>
            <p:cNvGrpSpPr/>
            <p:nvPr/>
          </p:nvGrpSpPr>
          <p:grpSpPr>
            <a:xfrm>
              <a:off x="8271151" y="2535630"/>
              <a:ext cx="2444329" cy="2228875"/>
              <a:chOff x="1117600" y="2571750"/>
              <a:chExt cx="7636933" cy="889000"/>
            </a:xfrm>
          </p:grpSpPr>
          <p:sp>
            <p:nvSpPr>
              <p:cNvPr id="36" name="Rectangle: Rounded Corners 9">
                <a:extLst>
                  <a:ext uri="{FF2B5EF4-FFF2-40B4-BE49-F238E27FC236}">
                    <a16:creationId xmlns:a16="http://schemas.microsoft.com/office/drawing/2014/main" id="{C57DD1A4-AFE1-9B1F-8A26-35A0BEA3C642}"/>
                  </a:ext>
                </a:extLst>
              </p:cNvPr>
              <p:cNvSpPr/>
              <p:nvPr/>
            </p:nvSpPr>
            <p:spPr>
              <a:xfrm>
                <a:off x="1117600" y="2571750"/>
                <a:ext cx="7636933" cy="88900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7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: Rounded Corners 10">
                <a:extLst>
                  <a:ext uri="{FF2B5EF4-FFF2-40B4-BE49-F238E27FC236}">
                    <a16:creationId xmlns:a16="http://schemas.microsoft.com/office/drawing/2014/main" id="{AE17936E-ED82-3D8F-9453-617655BC3489}"/>
                  </a:ext>
                </a:extLst>
              </p:cNvPr>
              <p:cNvSpPr/>
              <p:nvPr/>
            </p:nvSpPr>
            <p:spPr>
              <a:xfrm>
                <a:off x="1210735" y="2639484"/>
                <a:ext cx="7414820" cy="7556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457200" algn="l"/>
                    <a:tab pos="942975" algn="l"/>
                  </a:tabLst>
                </a:pPr>
                <a:endParaRPr lang="vi-VN" sz="24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DBE3C3-6B31-74EF-BE15-961B02CA1E8A}"/>
                </a:ext>
              </a:extLst>
            </p:cNvPr>
            <p:cNvSpPr txBox="1"/>
            <p:nvPr/>
          </p:nvSpPr>
          <p:spPr>
            <a:xfrm>
              <a:off x="8326343" y="2995098"/>
              <a:ext cx="264431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giá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trị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800" dirty="0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ea typeface="思源黑体 CN Medium" panose="020B0600000000000000" pitchFamily="34" charset="-122"/>
                  <a:cs typeface="Times New Roman" panose="02020603050405020304" pitchFamily="18" charset="0"/>
                </a:rPr>
                <a:t>thân</a:t>
              </a:r>
              <a:endParaRPr lang="zh-CN" altLang="en-US" sz="2800" dirty="0">
                <a:solidFill>
                  <a:srgbClr val="00B0F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321AF6A-88CF-930E-BAE0-F39A48D42C07}"/>
              </a:ext>
            </a:extLst>
          </p:cNvPr>
          <p:cNvCxnSpPr>
            <a:cxnSpLocks/>
          </p:cNvCxnSpPr>
          <p:nvPr/>
        </p:nvCxnSpPr>
        <p:spPr>
          <a:xfrm flipH="1">
            <a:off x="4440270" y="891780"/>
            <a:ext cx="1384009" cy="1549585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6048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ở thi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4957" y="146008"/>
            <a:ext cx="8342086" cy="60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E1CC3D-49AD-4622-81C7-92F99A8C9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652058"/>
              </p:ext>
            </p:extLst>
          </p:nvPr>
        </p:nvGraphicFramePr>
        <p:xfrm>
          <a:off x="263046" y="225468"/>
          <a:ext cx="11724363" cy="524505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5862182">
                  <a:extLst>
                    <a:ext uri="{9D8B030D-6E8A-4147-A177-3AD203B41FA5}">
                      <a16:colId xmlns:a16="http://schemas.microsoft.com/office/drawing/2014/main" val="2261765500"/>
                    </a:ext>
                  </a:extLst>
                </a:gridCol>
                <a:gridCol w="5862181">
                  <a:extLst>
                    <a:ext uri="{9D8B030D-6E8A-4147-A177-3AD203B41FA5}">
                      <a16:colId xmlns:a16="http://schemas.microsoft.com/office/drawing/2014/main" val="4146480159"/>
                    </a:ext>
                  </a:extLst>
                </a:gridCol>
              </a:tblGrid>
              <a:tr h="423320">
                <a:tc gridSpan="2">
                  <a:txBody>
                    <a:bodyPr/>
                    <a:lstStyle/>
                    <a:p>
                      <a:pPr marR="4927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0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470468"/>
                  </a:ext>
                </a:extLst>
              </a:tr>
              <a:tr h="432615">
                <a:tc gridSpan="2">
                  <a:txBody>
                    <a:bodyPr/>
                    <a:lstStyle/>
                    <a:p>
                      <a:pPr marR="4927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NHẬN DIỆN SỞ THÍCH CỦA BẢN THÂN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770931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Sở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thích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con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Sở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thích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bạn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610493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endParaRPr lang="vi-VN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7988091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567444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713542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154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endParaRPr lang="en-US" sz="2800" b="1" dirty="0" smtClean="0">
                        <a:solidFill>
                          <a:srgbClr val="FF000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Nhận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xét</a:t>
                      </a:r>
                      <a:endParaRPr lang="en-US" sz="2800" b="1" baseline="0" dirty="0" smtClean="0">
                        <a:solidFill>
                          <a:srgbClr val="FF000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l"/>
                      <a:endParaRPr lang="en-US" sz="2800" b="1" baseline="0" dirty="0" smtClean="0">
                        <a:solidFill>
                          <a:srgbClr val="FF000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l"/>
                      <a:endParaRPr lang="en-US" sz="2800" b="1" dirty="0">
                        <a:solidFill>
                          <a:srgbClr val="FF000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236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75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E1CC3D-49AD-4622-81C7-92F99A8C9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981283"/>
              </p:ext>
            </p:extLst>
          </p:nvPr>
        </p:nvGraphicFramePr>
        <p:xfrm>
          <a:off x="233818" y="742826"/>
          <a:ext cx="11724363" cy="396489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5862182">
                  <a:extLst>
                    <a:ext uri="{9D8B030D-6E8A-4147-A177-3AD203B41FA5}">
                      <a16:colId xmlns:a16="http://schemas.microsoft.com/office/drawing/2014/main" val="2261765500"/>
                    </a:ext>
                  </a:extLst>
                </a:gridCol>
                <a:gridCol w="5862181">
                  <a:extLst>
                    <a:ext uri="{9D8B030D-6E8A-4147-A177-3AD203B41FA5}">
                      <a16:colId xmlns:a16="http://schemas.microsoft.com/office/drawing/2014/main" val="4146480159"/>
                    </a:ext>
                  </a:extLst>
                </a:gridCol>
              </a:tblGrid>
              <a:tr h="423320">
                <a:tc gridSpan="2">
                  <a:txBody>
                    <a:bodyPr/>
                    <a:lstStyle/>
                    <a:p>
                      <a:pPr marR="4927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vi-VN" sz="2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0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470468"/>
                  </a:ext>
                </a:extLst>
              </a:tr>
              <a:tr h="432615">
                <a:tc gridSpan="2">
                  <a:txBody>
                    <a:bodyPr/>
                    <a:lstStyle/>
                    <a:p>
                      <a:pPr marR="49276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 smtClean="0">
                          <a:solidFill>
                            <a:srgbClr val="FF0000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NHẬN DIỆN KHẢ</a:t>
                      </a:r>
                      <a:r>
                        <a:rPr lang="pt-BR" sz="2000" b="1" baseline="0" dirty="0" smtClean="0">
                          <a:solidFill>
                            <a:srgbClr val="FF0000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NĂNG</a:t>
                      </a:r>
                      <a:r>
                        <a:rPr lang="pt-BR" sz="2000" b="1" dirty="0" smtClean="0">
                          <a:solidFill>
                            <a:srgbClr val="FF0000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CỦA BẢN THÂN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770931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Những</a:t>
                      </a:r>
                      <a:r>
                        <a:rPr lang="en-US" sz="28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việc</a:t>
                      </a:r>
                      <a:r>
                        <a:rPr lang="en-US" sz="28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được</a:t>
                      </a:r>
                      <a:endParaRPr lang="en-US" sz="28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việc</a:t>
                      </a:r>
                      <a:r>
                        <a:rPr lang="en-US" sz="28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con </a:t>
                      </a:r>
                      <a:r>
                        <a:rPr lang="en-US" sz="28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tốt</a:t>
                      </a:r>
                      <a:endParaRPr lang="en-US" sz="28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610493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endParaRPr lang="vi-VN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7988091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567444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713542"/>
                  </a:ext>
                </a:extLst>
              </a:tr>
              <a:tr h="432615"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154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endParaRPr lang="en-US" sz="2800" b="1" dirty="0" smtClean="0">
                        <a:solidFill>
                          <a:srgbClr val="FF0000"/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236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41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539"/>
            <a:ext cx="10518592" cy="68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3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994</Words>
  <Application>Microsoft Office PowerPoint</Application>
  <PresentationFormat>Widescreen</PresentationFormat>
  <Paragraphs>160</Paragraphs>
  <Slides>20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.VnTime</vt:lpstr>
      <vt:lpstr>Arial</vt:lpstr>
      <vt:lpstr>Calibri</vt:lpstr>
      <vt:lpstr>Calibri Light</vt:lpstr>
      <vt:lpstr>Times</vt:lpstr>
      <vt:lpstr>Times New Roman</vt:lpstr>
      <vt:lpstr>思源黑体 CN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Mai Thị Minh</cp:lastModifiedBy>
  <cp:revision>50</cp:revision>
  <dcterms:created xsi:type="dcterms:W3CDTF">2023-12-09T14:21:08Z</dcterms:created>
  <dcterms:modified xsi:type="dcterms:W3CDTF">2024-10-26T00:09:03Z</dcterms:modified>
</cp:coreProperties>
</file>