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5" r:id="rId2"/>
    <p:sldId id="493" r:id="rId3"/>
    <p:sldId id="471" r:id="rId4"/>
    <p:sldId id="279" r:id="rId5"/>
    <p:sldId id="486" r:id="rId6"/>
    <p:sldId id="485" r:id="rId7"/>
    <p:sldId id="399" r:id="rId8"/>
    <p:sldId id="498" r:id="rId9"/>
    <p:sldId id="483" r:id="rId10"/>
    <p:sldId id="497" r:id="rId11"/>
    <p:sldId id="499" r:id="rId12"/>
    <p:sldId id="495" r:id="rId13"/>
    <p:sldId id="321"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7" autoAdjust="0"/>
    <p:restoredTop sz="93162" autoAdjust="0"/>
  </p:normalViewPr>
  <p:slideViewPr>
    <p:cSldViewPr snapToGrid="0">
      <p:cViewPr varScale="1">
        <p:scale>
          <a:sx n="76" d="100"/>
          <a:sy n="76" d="100"/>
        </p:scale>
        <p:origin x="96" y="34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31/10/2024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192599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8B2685C9-CC66-332E-2D84-A3B1C094224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38FFFB10-2710-4DF5-B894-E1B5BCC363F4}" type="slidenum">
              <a:rPr lang="en-US" altLang="en-US"/>
              <a:pPr algn="r" eaLnBrk="1" hangingPunct="1">
                <a:spcBef>
                  <a:spcPct val="0"/>
                </a:spcBef>
              </a:pPr>
              <a:t>1</a:t>
            </a:fld>
            <a:endParaRPr lang="en-US" altLang="en-US"/>
          </a:p>
        </p:txBody>
      </p:sp>
      <p:sp>
        <p:nvSpPr>
          <p:cNvPr id="4099" name="Slide Image Placeholder 1">
            <a:extLst>
              <a:ext uri="{FF2B5EF4-FFF2-40B4-BE49-F238E27FC236}">
                <a16:creationId xmlns:a16="http://schemas.microsoft.com/office/drawing/2014/main" id="{F68CB1B5-C0C3-3E20-42D3-C1BF38FA3A23}"/>
              </a:ext>
            </a:extLst>
          </p:cNvPr>
          <p:cNvSpPr>
            <a:spLocks noGrp="1" noRot="1" noChangeAspect="1" noChangeArrowheads="1" noTextEdit="1"/>
          </p:cNvSpPr>
          <p:nvPr>
            <p:ph type="sldImg"/>
          </p:nvPr>
        </p:nvSpPr>
        <p:spPr>
          <a:ln/>
        </p:spPr>
      </p:sp>
      <p:sp>
        <p:nvSpPr>
          <p:cNvPr id="4100" name="Notes Placeholder 2">
            <a:extLst>
              <a:ext uri="{FF2B5EF4-FFF2-40B4-BE49-F238E27FC236}">
                <a16:creationId xmlns:a16="http://schemas.microsoft.com/office/drawing/2014/main" id="{3BECF8D8-A38F-4231-7AE8-8846BFE6C6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101" name="Slide Number Placeholder 3">
            <a:extLst>
              <a:ext uri="{FF2B5EF4-FFF2-40B4-BE49-F238E27FC236}">
                <a16:creationId xmlns:a16="http://schemas.microsoft.com/office/drawing/2014/main" id="{8309F880-CACB-F5CB-E8C8-9CE62970B3C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409023D-61BB-45D7-8D3F-278373B1AFBE}" type="slidenum">
              <a:rPr lang="en-US" altLang="en-US"/>
              <a:pPr algn="r" eaLnBrk="1" hangingPunct="1">
                <a:spcBef>
                  <a:spcPct val="0"/>
                </a:spcBef>
              </a:pPr>
              <a:t>1</a:t>
            </a:fld>
            <a:endParaRPr lang="en-US" altLang="en-US"/>
          </a:p>
        </p:txBody>
      </p:sp>
    </p:spTree>
    <p:extLst>
      <p:ext uri="{BB962C8B-B14F-4D97-AF65-F5344CB8AC3E}">
        <p14:creationId xmlns:p14="http://schemas.microsoft.com/office/powerpoint/2010/main" val="229517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178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322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303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448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246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9897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34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9EDFCA-E461-4CAD-B757-27D6FF8E4E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
        <p:nvSpPr>
          <p:cNvPr id="2" name="Title 1">
            <a:extLst>
              <a:ext uri="{FF2B5EF4-FFF2-40B4-BE49-F238E27FC236}">
                <a16:creationId xmlns:a16="http://schemas.microsoft.com/office/drawing/2014/main" id="{1FE05446-B278-45F3-A228-828BF6C83AD1}"/>
              </a:ext>
            </a:extLst>
          </p:cNvPr>
          <p:cNvSpPr>
            <a:spLocks noGrp="1"/>
          </p:cNvSpPr>
          <p:nvPr>
            <p:ph type="ctrTitle"/>
          </p:nvPr>
        </p:nvSpPr>
        <p:spPr>
          <a:xfrm>
            <a:off x="1524000" y="1894114"/>
            <a:ext cx="9144000" cy="178566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824AD254-0465-42DE-82F7-418D8C0EE727}"/>
              </a:ext>
            </a:extLst>
          </p:cNvPr>
          <p:cNvSpPr>
            <a:spLocks noGrp="1"/>
          </p:cNvSpPr>
          <p:nvPr>
            <p:ph type="subTitle" idx="1"/>
          </p:nvPr>
        </p:nvSpPr>
        <p:spPr>
          <a:xfrm>
            <a:off x="1524000" y="3771855"/>
            <a:ext cx="9144000" cy="1309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092730A5-07BA-4154-A050-A64D2A3A9EF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66734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433F3FA-08F3-4106-AE12-DDA10EB8A4BC}" type="datetime1">
              <a:rPr lang="en-US" smtClean="0"/>
              <a:t>31/10/2024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36938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31/10/2024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7539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87B6-1FF5-4ECA-954C-C384D1E38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F15B4-D13C-437C-9816-A95724A4A5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A2D1631-EFC8-4C88-8FCD-A7CE3541F145}"/>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1393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66F3-4448-41A8-BE74-80458F013994}"/>
              </a:ext>
            </a:extLst>
          </p:cNvPr>
          <p:cNvSpPr>
            <a:spLocks noGrp="1"/>
          </p:cNvSpPr>
          <p:nvPr>
            <p:ph type="title"/>
          </p:nvPr>
        </p:nvSpPr>
        <p:spPr>
          <a:xfrm>
            <a:off x="831850" y="1985554"/>
            <a:ext cx="10515600" cy="202828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2440803E-E3C9-4110-A81E-1382FF40819B}"/>
              </a:ext>
            </a:extLst>
          </p:cNvPr>
          <p:cNvSpPr>
            <a:spLocks noGrp="1"/>
          </p:cNvSpPr>
          <p:nvPr>
            <p:ph type="body" idx="1"/>
          </p:nvPr>
        </p:nvSpPr>
        <p:spPr>
          <a:xfrm>
            <a:off x="831850" y="40408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17D58D93-EE1D-46B5-868A-09E6ED559C8C}"/>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14941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D499-03D1-4CEC-A494-06ACFE1636A1}"/>
              </a:ext>
            </a:extLst>
          </p:cNvPr>
          <p:cNvSpPr>
            <a:spLocks noGrp="1"/>
          </p:cNvSpPr>
          <p:nvPr>
            <p:ph type="title"/>
          </p:nvPr>
        </p:nvSpPr>
        <p:spPr>
          <a:xfrm>
            <a:off x="446314" y="798605"/>
            <a:ext cx="11323284" cy="690562"/>
          </a:xfrm>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B85005C3-52EB-42CA-A7EA-CA0955D11E83}"/>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43603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4B6D6F-9A73-4F95-A497-E0999AAFBD89}"/>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05599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053DAE-B2E0-4863-AA77-5D8FC856F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971578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AD4B9-CC17-4DF5-98E0-18A9B62D39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385849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
        <p:nvSpPr>
          <p:cNvPr id="10" name="TextBox 9">
            <a:extLst>
              <a:ext uri="{FF2B5EF4-FFF2-40B4-BE49-F238E27FC236}">
                <a16:creationId xmlns:a16="http://schemas.microsoft.com/office/drawing/2014/main" id="{3BD24F2E-9AE2-4081-82E9-068B1CD5BF4E}"/>
              </a:ext>
            </a:extLst>
          </p:cNvPr>
          <p:cNvSpPr txBox="1"/>
          <p:nvPr userDrawn="1"/>
        </p:nvSpPr>
        <p:spPr>
          <a:xfrm>
            <a:off x="2791098" y="3075057"/>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extLst>
      <p:ext uri="{BB962C8B-B14F-4D97-AF65-F5344CB8AC3E}">
        <p14:creationId xmlns:p14="http://schemas.microsoft.com/office/powerpoint/2010/main" val="408480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5982"/>
          <a:stretch/>
        </p:blipFill>
        <p:spPr>
          <a:xfrm>
            <a:off x="0" y="0"/>
            <a:ext cx="12192000" cy="301752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28404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62BC70-1C6B-4512-8C32-1214B5924F5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
        <p:nvSpPr>
          <p:cNvPr id="2" name="Title Placeholder 1">
            <a:extLst>
              <a:ext uri="{FF2B5EF4-FFF2-40B4-BE49-F238E27FC236}">
                <a16:creationId xmlns:a16="http://schemas.microsoft.com/office/drawing/2014/main" id="{CAC5FAE8-AC4C-425D-A3A0-729C9B11C392}"/>
              </a:ext>
            </a:extLst>
          </p:cNvPr>
          <p:cNvSpPr>
            <a:spLocks noGrp="1"/>
          </p:cNvSpPr>
          <p:nvPr>
            <p:ph type="title"/>
          </p:nvPr>
        </p:nvSpPr>
        <p:spPr>
          <a:xfrm>
            <a:off x="446314" y="798604"/>
            <a:ext cx="11323284" cy="10270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24AE8-0D6A-4CF9-BE95-261D48B42520}"/>
              </a:ext>
            </a:extLst>
          </p:cNvPr>
          <p:cNvSpPr>
            <a:spLocks noGrp="1"/>
          </p:cNvSpPr>
          <p:nvPr>
            <p:ph type="body" idx="1"/>
          </p:nvPr>
        </p:nvSpPr>
        <p:spPr>
          <a:xfrm>
            <a:off x="448490" y="1983581"/>
            <a:ext cx="113211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583DD3A-7DF7-4860-86EA-26BF111A5E6C}"/>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E36C4244-8667-4452-9A72-D44C31FCB7CC}" type="slidenum">
              <a:rPr lang="en-US" smtClean="0"/>
              <a:pPr/>
              <a:t>‹#›</a:t>
            </a:fld>
            <a:endParaRPr lang="en-US"/>
          </a:p>
        </p:txBody>
      </p:sp>
    </p:spTree>
    <p:extLst>
      <p:ext uri="{BB962C8B-B14F-4D97-AF65-F5344CB8AC3E}">
        <p14:creationId xmlns:p14="http://schemas.microsoft.com/office/powerpoint/2010/main" val="2538899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61" r:id="rId7"/>
    <p:sldLayoutId id="2147483657" r:id="rId8"/>
    <p:sldLayoutId id="2147483660"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30000"/>
        </a:lnSpc>
        <a:spcBef>
          <a:spcPts val="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30000"/>
        </a:lnSpc>
        <a:spcBef>
          <a:spcPts val="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13" Type="http://schemas.microsoft.com/office/2007/relationships/hdphoto" Target="../media/hdphoto1.wdp"/><Relationship Id="rId3" Type="http://schemas.openxmlformats.org/officeDocument/2006/relationships/audio" Target="../media/media1.mp3"/><Relationship Id="rId7" Type="http://schemas.openxmlformats.org/officeDocument/2006/relationships/notesSlide" Target="../notesSlides/notesSlide1.xml"/><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5.xml"/><Relationship Id="rId11" Type="http://schemas.openxmlformats.org/officeDocument/2006/relationships/image" Target="../media/image11.png"/><Relationship Id="rId5" Type="http://schemas.openxmlformats.org/officeDocument/2006/relationships/audio" Target="../media/media2.MP3"/><Relationship Id="rId10" Type="http://schemas.openxmlformats.org/officeDocument/2006/relationships/image" Target="../media/image10.png"/><Relationship Id="rId4" Type="http://schemas.microsoft.com/office/2007/relationships/media" Target="../media/media2.MP3"/><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2">
            <a:extLst>
              <a:ext uri="{FF2B5EF4-FFF2-40B4-BE49-F238E27FC236}">
                <a16:creationId xmlns:a16="http://schemas.microsoft.com/office/drawing/2014/main" id="{0E4C743E-53F4-2B91-95CD-4B2BBFF823EB}"/>
              </a:ext>
            </a:extLst>
          </p:cNvPr>
          <p:cNvSpPr txBox="1">
            <a:spLocks noChangeArrowheads="1"/>
          </p:cNvSpPr>
          <p:nvPr>
            <p:custDataLst>
              <p:tags r:id="rId1"/>
            </p:custDataLst>
          </p:nvPr>
        </p:nvSpPr>
        <p:spPr bwMode="auto">
          <a:xfrm>
            <a:off x="2362198" y="4165497"/>
            <a:ext cx="7924800" cy="1169551"/>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a:solidFill>
                  <a:srgbClr val="0066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1800" b="1" dirty="0">
                <a:solidFill>
                  <a:srgbClr val="006600"/>
                </a:solidFill>
                <a:latin typeface="Times New Roman" panose="02020603050405020304" pitchFamily="18" charset="0"/>
                <a:cs typeface="Times New Roman" panose="02020603050405020304" pitchFamily="18" charset="0"/>
              </a:rPr>
              <a:t>GIÁO VIÊN</a:t>
            </a:r>
            <a:r>
              <a:rPr lang="en-US" altLang="en-US" sz="2200" b="1" dirty="0">
                <a:solidFill>
                  <a:srgbClr val="006600"/>
                </a:solidFill>
                <a:latin typeface="Times New Roman" panose="02020603050405020304" pitchFamily="18" charset="0"/>
                <a:cs typeface="Times New Roman" panose="02020603050405020304" pitchFamily="18" charset="0"/>
              </a:rPr>
              <a:t>:</a:t>
            </a:r>
            <a:r>
              <a:rPr lang="vi-VN" altLang="en-US" sz="2200" b="1" i="1" dirty="0">
                <a:solidFill>
                  <a:srgbClr val="006600"/>
                </a:solidFill>
                <a:latin typeface="Times New Roman" panose="02020603050405020304" pitchFamily="18" charset="0"/>
                <a:cs typeface="Times New Roman" panose="02020603050405020304" pitchFamily="18" charset="0"/>
              </a:rPr>
              <a:t> </a:t>
            </a:r>
            <a:r>
              <a:rPr lang="en-US" altLang="en-US" sz="2200" b="1" i="1" dirty="0" err="1">
                <a:solidFill>
                  <a:srgbClr val="006600"/>
                </a:solidFill>
                <a:latin typeface="Times New Roman" panose="02020603050405020304" pitchFamily="18" charset="0"/>
                <a:cs typeface="Times New Roman" panose="02020603050405020304" pitchFamily="18" charset="0"/>
              </a:rPr>
              <a:t>Nguyễn</a:t>
            </a:r>
            <a:r>
              <a:rPr lang="en-US" altLang="en-US" sz="2200" b="1" i="1" dirty="0">
                <a:solidFill>
                  <a:srgbClr val="006600"/>
                </a:solidFill>
                <a:latin typeface="Times New Roman" panose="02020603050405020304" pitchFamily="18" charset="0"/>
                <a:cs typeface="Times New Roman" panose="02020603050405020304" pitchFamily="18" charset="0"/>
              </a:rPr>
              <a:t> Văn </a:t>
            </a:r>
            <a:r>
              <a:rPr lang="en-US" altLang="en-US" sz="2200" b="1" i="1" dirty="0" err="1">
                <a:solidFill>
                  <a:srgbClr val="006600"/>
                </a:solidFill>
                <a:latin typeface="Times New Roman" panose="02020603050405020304" pitchFamily="18" charset="0"/>
                <a:cs typeface="Times New Roman" panose="02020603050405020304" pitchFamily="18" charset="0"/>
              </a:rPr>
              <a:t>Dương</a:t>
            </a:r>
            <a:endParaRPr lang="en-US" altLang="en-US" sz="2200" b="1" i="1" dirty="0">
              <a:solidFill>
                <a:srgbClr val="0066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200" b="1" i="1" dirty="0">
                <a:solidFill>
                  <a:srgbClr val="006600"/>
                </a:solidFill>
                <a:latin typeface="Times New Roman" panose="02020603050405020304" pitchFamily="18" charset="0"/>
                <a:cs typeface="Times New Roman" panose="02020603050405020304" pitchFamily="18" charset="0"/>
              </a:rPr>
              <a:t>                     </a:t>
            </a:r>
            <a:r>
              <a:rPr lang="en-US" altLang="en-US" sz="2200" b="1" i="1" dirty="0" err="1">
                <a:solidFill>
                  <a:srgbClr val="006600"/>
                </a:solidFill>
                <a:latin typeface="Times New Roman" panose="02020603050405020304" pitchFamily="18" charset="0"/>
                <a:cs typeface="Times New Roman" panose="02020603050405020304" pitchFamily="18" charset="0"/>
              </a:rPr>
              <a:t>Trường</a:t>
            </a:r>
            <a:r>
              <a:rPr lang="en-US" altLang="en-US" sz="2200" b="1" i="1" dirty="0">
                <a:solidFill>
                  <a:srgbClr val="006600"/>
                </a:solidFill>
                <a:latin typeface="Times New Roman" panose="02020603050405020304" pitchFamily="18" charset="0"/>
                <a:cs typeface="Times New Roman" panose="02020603050405020304" pitchFamily="18" charset="0"/>
              </a:rPr>
              <a:t>: THCS </a:t>
            </a:r>
            <a:r>
              <a:rPr lang="en-US" altLang="en-US" sz="2200" b="1" i="1" dirty="0" err="1">
                <a:solidFill>
                  <a:srgbClr val="006600"/>
                </a:solidFill>
                <a:latin typeface="Times New Roman" panose="02020603050405020304" pitchFamily="18" charset="0"/>
                <a:cs typeface="Times New Roman" panose="02020603050405020304" pitchFamily="18" charset="0"/>
              </a:rPr>
              <a:t>Quảng</a:t>
            </a:r>
            <a:r>
              <a:rPr lang="en-US" altLang="en-US" sz="2200" b="1" i="1" dirty="0">
                <a:solidFill>
                  <a:srgbClr val="006600"/>
                </a:solidFill>
                <a:latin typeface="Times New Roman" panose="02020603050405020304" pitchFamily="18" charset="0"/>
                <a:cs typeface="Times New Roman" panose="02020603050405020304" pitchFamily="18" charset="0"/>
              </a:rPr>
              <a:t> </a:t>
            </a:r>
            <a:r>
              <a:rPr lang="en-US" altLang="en-US" sz="2200" b="1" i="1" dirty="0" err="1">
                <a:solidFill>
                  <a:srgbClr val="006600"/>
                </a:solidFill>
                <a:latin typeface="Times New Roman" panose="02020603050405020304" pitchFamily="18" charset="0"/>
                <a:cs typeface="Times New Roman" panose="02020603050405020304" pitchFamily="18" charset="0"/>
              </a:rPr>
              <a:t>Phú</a:t>
            </a:r>
            <a:r>
              <a:rPr lang="en-US" altLang="en-US" sz="2200" b="1" i="1" dirty="0">
                <a:solidFill>
                  <a:srgbClr val="006600"/>
                </a:solidFill>
                <a:latin typeface="Times New Roman" panose="02020603050405020304" pitchFamily="18" charset="0"/>
                <a:cs typeface="Times New Roman" panose="02020603050405020304" pitchFamily="18" charset="0"/>
              </a:rPr>
              <a:t> </a:t>
            </a:r>
            <a:r>
              <a:rPr lang="en-US" altLang="en-US" sz="2200" b="1" i="1" dirty="0" err="1">
                <a:solidFill>
                  <a:srgbClr val="006600"/>
                </a:solidFill>
                <a:latin typeface="Times New Roman" panose="02020603050405020304" pitchFamily="18" charset="0"/>
                <a:cs typeface="Times New Roman" panose="02020603050405020304" pitchFamily="18" charset="0"/>
              </a:rPr>
              <a:t>Cầu</a:t>
            </a:r>
            <a:endParaRPr lang="vi-VN" altLang="en-US" sz="2200" b="1" i="1" dirty="0">
              <a:solidFill>
                <a:srgbClr val="006600"/>
              </a:solidFill>
              <a:latin typeface="Times New Roman" panose="02020603050405020304" pitchFamily="18" charset="0"/>
              <a:cs typeface="Times New Roman" panose="02020603050405020304" pitchFamily="18" charset="0"/>
            </a:endParaRPr>
          </a:p>
        </p:txBody>
      </p:sp>
      <p:pic>
        <p:nvPicPr>
          <p:cNvPr id="3078" name="Picture 4" descr="POINSET3">
            <a:extLst>
              <a:ext uri="{FF2B5EF4-FFF2-40B4-BE49-F238E27FC236}">
                <a16:creationId xmlns:a16="http://schemas.microsoft.com/office/drawing/2014/main" id="{632421B5-B53F-1F08-40DB-FADB903EC6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2617" y="3957373"/>
            <a:ext cx="205740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descr="POINSET2">
            <a:extLst>
              <a:ext uri="{FF2B5EF4-FFF2-40B4-BE49-F238E27FC236}">
                <a16:creationId xmlns:a16="http://schemas.microsoft.com/office/drawing/2014/main" id="{651E1449-5CDF-99F4-4D8D-CE6A657BC7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72035"/>
            <a:ext cx="2209800" cy="352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descr="POINSET2">
            <a:extLst>
              <a:ext uri="{FF2B5EF4-FFF2-40B4-BE49-F238E27FC236}">
                <a16:creationId xmlns:a16="http://schemas.microsoft.com/office/drawing/2014/main" id="{94C8DD00-D898-C718-39B9-C3E9A56F5B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flipH="1">
            <a:off x="0" y="3798623"/>
            <a:ext cx="20574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3" descr="POINSET2">
            <a:extLst>
              <a:ext uri="{FF2B5EF4-FFF2-40B4-BE49-F238E27FC236}">
                <a16:creationId xmlns:a16="http://schemas.microsoft.com/office/drawing/2014/main" id="{54658DCB-A2BE-6DAB-B231-E9AE7214E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058400" y="-17465"/>
            <a:ext cx="22098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A972D67-8A2C-CFAD-7BCA-6B090589CCFF}"/>
              </a:ext>
            </a:extLst>
          </p:cNvPr>
          <p:cNvSpPr txBox="1"/>
          <p:nvPr/>
        </p:nvSpPr>
        <p:spPr>
          <a:xfrm>
            <a:off x="2438338" y="166225"/>
            <a:ext cx="7696200" cy="1015663"/>
          </a:xfrm>
          <a:prstGeom prst="rect">
            <a:avLst/>
          </a:prstGeom>
          <a:noFill/>
        </p:spPr>
        <p:txBody>
          <a:bodyPr wrap="square" rtlCol="0">
            <a:spAutoFit/>
          </a:bodyPr>
          <a:lstStyle/>
          <a:p>
            <a:pPr algn="ctr"/>
            <a:endParaRPr lang="en-US" sz="2000" b="1"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000" b="1" dirty="0" err="1">
                <a:solidFill>
                  <a:schemeClr val="accent6">
                    <a:lumMod val="75000"/>
                  </a:schemeClr>
                </a:solidFill>
                <a:latin typeface="Times New Roman" panose="02020603050405020304" pitchFamily="18" charset="0"/>
                <a:cs typeface="Times New Roman" panose="02020603050405020304" pitchFamily="18" charset="0"/>
              </a:rPr>
              <a:t>TRƯỜNG</a:t>
            </a:r>
            <a:r>
              <a:rPr lang="en-US" sz="2000" b="1" dirty="0">
                <a:solidFill>
                  <a:schemeClr val="accent6">
                    <a:lumMod val="75000"/>
                  </a:schemeClr>
                </a:solidFill>
                <a:latin typeface="Times New Roman" panose="02020603050405020304" pitchFamily="18" charset="0"/>
                <a:cs typeface="Times New Roman" panose="02020603050405020304" pitchFamily="18" charset="0"/>
              </a:rPr>
              <a:t> THCS </a:t>
            </a:r>
            <a:r>
              <a:rPr lang="en-US" sz="2000" b="1" dirty="0" err="1">
                <a:solidFill>
                  <a:schemeClr val="accent6">
                    <a:lumMod val="75000"/>
                  </a:schemeClr>
                </a:solidFill>
                <a:latin typeface="Times New Roman" panose="02020603050405020304" pitchFamily="18" charset="0"/>
                <a:cs typeface="Times New Roman" panose="02020603050405020304" pitchFamily="18" charset="0"/>
              </a:rPr>
              <a:t>QUẢNG</a:t>
            </a:r>
            <a:r>
              <a:rPr lang="en-US" sz="2000" b="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75000"/>
                  </a:schemeClr>
                </a:solidFill>
                <a:latin typeface="Times New Roman" panose="02020603050405020304" pitchFamily="18" charset="0"/>
                <a:cs typeface="Times New Roman" panose="02020603050405020304" pitchFamily="18" charset="0"/>
              </a:rPr>
              <a:t>PHÚ</a:t>
            </a:r>
            <a:r>
              <a:rPr lang="en-US" sz="2000" b="1" dirty="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75000"/>
                  </a:schemeClr>
                </a:solidFill>
                <a:latin typeface="Times New Roman" panose="02020603050405020304" pitchFamily="18" charset="0"/>
                <a:cs typeface="Times New Roman" panose="02020603050405020304" pitchFamily="18" charset="0"/>
              </a:rPr>
              <a:t>CẦU</a:t>
            </a:r>
            <a:r>
              <a:rPr lang="en-US" sz="2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p>
        </p:txBody>
      </p:sp>
      <p:sp>
        <p:nvSpPr>
          <p:cNvPr id="3" name="Oval 2">
            <a:extLst>
              <a:ext uri="{FF2B5EF4-FFF2-40B4-BE49-F238E27FC236}">
                <a16:creationId xmlns:a16="http://schemas.microsoft.com/office/drawing/2014/main" id="{3D009026-5FF0-A77C-2FD0-32318C00D59B}"/>
              </a:ext>
            </a:extLst>
          </p:cNvPr>
          <p:cNvSpPr/>
          <p:nvPr/>
        </p:nvSpPr>
        <p:spPr>
          <a:xfrm>
            <a:off x="3305176" y="1294756"/>
            <a:ext cx="5778863" cy="157039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488A82-E24E-A078-7BEF-68F9E1BDF825}"/>
              </a:ext>
            </a:extLst>
          </p:cNvPr>
          <p:cNvSpPr txBox="1"/>
          <p:nvPr/>
        </p:nvSpPr>
        <p:spPr>
          <a:xfrm>
            <a:off x="4071078" y="1591312"/>
            <a:ext cx="4586989" cy="923330"/>
          </a:xfrm>
          <a:prstGeom prst="rect">
            <a:avLst/>
          </a:prstGeom>
          <a:noFill/>
        </p:spPr>
        <p:txBody>
          <a:bodyPr wrap="square" rtlCol="0">
            <a:spAutoFit/>
          </a:bodyPr>
          <a:lstStyle/>
          <a:p>
            <a:pPr algn="ctr"/>
            <a:r>
              <a:rPr lang="en-US" b="1" i="1" u="sng" dirty="0">
                <a:solidFill>
                  <a:srgbClr val="0000CC"/>
                </a:solidFill>
                <a:latin typeface="Times New Roman" panose="02020603050405020304" pitchFamily="18" charset="0"/>
                <a:cs typeface="Times New Roman" panose="02020603050405020304" pitchFamily="18" charset="0"/>
              </a:rPr>
              <a:t>HỘI THI GIÁO VIÊN DẠY GIỎI CẤP TRƯỜNG MÔN HĐTN HN LỚP 7 </a:t>
            </a:r>
          </a:p>
          <a:p>
            <a:pPr algn="ctr"/>
            <a:endParaRPr lang="en-US"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0368C1F-A7F7-50F5-C61F-09B767180380}"/>
              </a:ext>
            </a:extLst>
          </p:cNvPr>
          <p:cNvSpPr txBox="1"/>
          <p:nvPr/>
        </p:nvSpPr>
        <p:spPr>
          <a:xfrm>
            <a:off x="1900548" y="2910597"/>
            <a:ext cx="9562787" cy="107721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CHỦ ĐỀ 3: TRÁCH NHIỆM VỚI BẢN THÂN</a:t>
            </a:r>
          </a:p>
          <a:p>
            <a:pPr algn="ctr"/>
            <a:r>
              <a:rPr lang="en-US" sz="3200" b="1" dirty="0">
                <a:solidFill>
                  <a:srgbClr val="FF0000"/>
                </a:solidFill>
                <a:latin typeface="Times New Roman" panose="02020603050405020304" pitchFamily="18" charset="0"/>
                <a:cs typeface="Times New Roman" panose="02020603050405020304" pitchFamily="18" charset="0"/>
              </a:rPr>
              <a:t>TIẾT 8 – VƯỢT QUA KHÓ KHĂN</a:t>
            </a:r>
          </a:p>
        </p:txBody>
      </p:sp>
      <p:pic>
        <p:nvPicPr>
          <p:cNvPr id="5" name="sound1">
            <a:hlinkClick r:id="" action="ppaction://media"/>
            <a:extLst>
              <a:ext uri="{FF2B5EF4-FFF2-40B4-BE49-F238E27FC236}">
                <a16:creationId xmlns:a16="http://schemas.microsoft.com/office/drawing/2014/main" id="{7F37E593-E053-ABDC-2165-5051D38788B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621718" y="355447"/>
            <a:ext cx="609600" cy="609600"/>
          </a:xfrm>
          <a:prstGeom prst="rect">
            <a:avLst/>
          </a:prstGeom>
        </p:spPr>
      </p:pic>
      <p:pic>
        <p:nvPicPr>
          <p:cNvPr id="7" name="Picture 12" descr="Logo&#10;&#10;Description automatically generated">
            <a:extLst>
              <a:ext uri="{FF2B5EF4-FFF2-40B4-BE49-F238E27FC236}">
                <a16:creationId xmlns:a16="http://schemas.microsoft.com/office/drawing/2014/main" id="{B133860F-0175-E669-25E3-5FB6E679AA3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290" y="-77194"/>
            <a:ext cx="2018838" cy="1776281"/>
          </a:xfrm>
          <a:prstGeom prst="ellipse">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A logo of a book&#10;&#10;Description automatically generated">
            <a:extLst>
              <a:ext uri="{FF2B5EF4-FFF2-40B4-BE49-F238E27FC236}">
                <a16:creationId xmlns:a16="http://schemas.microsoft.com/office/drawing/2014/main" id="{B4152338-DE74-DB26-DE39-8C2C08FEA945}"/>
              </a:ext>
            </a:extLst>
          </p:cNvPr>
          <p:cNvPicPr>
            <a:picLocks noChangeAspect="1"/>
          </p:cNvPicPr>
          <p:nvPr/>
        </p:nvPicPr>
        <p:blipFill rotWithShape="1">
          <a:blip r:embed="rId12" cstate="hqprint">
            <a:clrChange>
              <a:clrFrom>
                <a:srgbClr val="FFFFFF"/>
              </a:clrFrom>
              <a:clrTo>
                <a:srgbClr val="FFFFFF">
                  <a:alpha val="0"/>
                </a:srgbClr>
              </a:clrTo>
            </a:clrChange>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21716" r="22851"/>
          <a:stretch/>
        </p:blipFill>
        <p:spPr>
          <a:xfrm>
            <a:off x="10545518" y="0"/>
            <a:ext cx="1722682" cy="1748104"/>
          </a:xfrm>
          <a:prstGeom prst="rect">
            <a:avLst/>
          </a:prstGeom>
        </p:spPr>
      </p:pic>
      <p:sp>
        <p:nvSpPr>
          <p:cNvPr id="8" name="Oval 7">
            <a:extLst>
              <a:ext uri="{FF2B5EF4-FFF2-40B4-BE49-F238E27FC236}">
                <a16:creationId xmlns:a16="http://schemas.microsoft.com/office/drawing/2014/main" id="{256CF099-5674-8CD4-B7F5-857554D9A054}"/>
              </a:ext>
            </a:extLst>
          </p:cNvPr>
          <p:cNvSpPr/>
          <p:nvPr/>
        </p:nvSpPr>
        <p:spPr>
          <a:xfrm>
            <a:off x="3305176" y="5333616"/>
            <a:ext cx="7316542"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i="1" dirty="0">
                <a:solidFill>
                  <a:srgbClr val="0070C0"/>
                </a:solidFill>
                <a:latin typeface="+mj-lt"/>
              </a:rPr>
              <a:t>Quảng Phú Cầu,</a:t>
            </a:r>
            <a:r>
              <a:rPr lang="en-US" sz="2000" b="1" i="1" dirty="0">
                <a:solidFill>
                  <a:srgbClr val="0070C0"/>
                </a:solidFill>
                <a:latin typeface="+mj-lt"/>
              </a:rPr>
              <a:t> </a:t>
            </a:r>
            <a:r>
              <a:rPr lang="en-US" sz="2000" b="1" i="1" dirty="0" err="1">
                <a:solidFill>
                  <a:srgbClr val="0070C0"/>
                </a:solidFill>
                <a:latin typeface="+mj-lt"/>
              </a:rPr>
              <a:t>ngày</a:t>
            </a:r>
            <a:r>
              <a:rPr lang="en-US" sz="2000" b="1" i="1" dirty="0">
                <a:solidFill>
                  <a:srgbClr val="0070C0"/>
                </a:solidFill>
                <a:latin typeface="+mj-lt"/>
              </a:rPr>
              <a:t> 01</a:t>
            </a:r>
            <a:r>
              <a:rPr lang="vi-VN" sz="2000" b="1" i="1" dirty="0">
                <a:solidFill>
                  <a:srgbClr val="0070C0"/>
                </a:solidFill>
                <a:latin typeface="+mj-lt"/>
              </a:rPr>
              <a:t> tháng </a:t>
            </a:r>
            <a:r>
              <a:rPr lang="en-US" sz="2000" b="1" i="1" dirty="0">
                <a:solidFill>
                  <a:srgbClr val="0070C0"/>
                </a:solidFill>
                <a:latin typeface="+mj-lt"/>
              </a:rPr>
              <a:t>11 </a:t>
            </a:r>
            <a:r>
              <a:rPr lang="vi-VN" sz="2000" b="1" i="1" dirty="0">
                <a:solidFill>
                  <a:srgbClr val="0070C0"/>
                </a:solidFill>
                <a:latin typeface="+mj-lt"/>
              </a:rPr>
              <a:t>năm 202</a:t>
            </a:r>
            <a:r>
              <a:rPr lang="en-US" sz="2000" b="1" i="1" dirty="0">
                <a:solidFill>
                  <a:srgbClr val="0070C0"/>
                </a:solidFill>
                <a:latin typeface="+mj-lt"/>
              </a:rPr>
              <a:t>4</a:t>
            </a:r>
          </a:p>
        </p:txBody>
      </p:sp>
      <p:sp>
        <p:nvSpPr>
          <p:cNvPr id="10" name="TextBox 9">
            <a:extLst>
              <a:ext uri="{FF2B5EF4-FFF2-40B4-BE49-F238E27FC236}">
                <a16:creationId xmlns:a16="http://schemas.microsoft.com/office/drawing/2014/main" id="{A8F1A268-0027-4E54-3269-4E088F0C82DB}"/>
              </a:ext>
            </a:extLst>
          </p:cNvPr>
          <p:cNvSpPr txBox="1"/>
          <p:nvPr/>
        </p:nvSpPr>
        <p:spPr>
          <a:xfrm>
            <a:off x="12223530" y="6198109"/>
            <a:ext cx="12633587" cy="461665"/>
          </a:xfrm>
          <a:prstGeom prst="rect">
            <a:avLst/>
          </a:prstGeom>
          <a:noFill/>
        </p:spPr>
        <p:txBody>
          <a:bodyPr wrap="none" rtlCol="0">
            <a:spAutoFit/>
          </a:bodyPr>
          <a:lstStyle/>
          <a:p>
            <a:r>
              <a:rPr lang="vi-VN" sz="2400" b="1" i="1" dirty="0">
                <a:solidFill>
                  <a:srgbClr val="7030A0"/>
                </a:solidFill>
                <a:latin typeface="+mj-lt"/>
              </a:rPr>
              <a:t>Nhiệt liệt chào mừng quý thầy cô giáo về dự </a:t>
            </a:r>
            <a:r>
              <a:rPr lang="en-US" sz="2400" b="1" i="1" dirty="0" err="1">
                <a:solidFill>
                  <a:srgbClr val="7030A0"/>
                </a:solidFill>
                <a:latin typeface="Times" panose="02020603050405020304" pitchFamily="18" charset="0"/>
                <a:cs typeface="Times" panose="02020603050405020304" pitchFamily="18" charset="0"/>
              </a:rPr>
              <a:t>tiết</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học</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hoạt</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động</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trải</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nghiệm</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hướng</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nghiệp</a:t>
            </a:r>
            <a:r>
              <a:rPr lang="en-US" sz="2400" b="1" i="1" dirty="0">
                <a:solidFill>
                  <a:srgbClr val="7030A0"/>
                </a:solidFill>
                <a:latin typeface="Times" panose="02020603050405020304" pitchFamily="18" charset="0"/>
                <a:cs typeface="Times" panose="02020603050405020304" pitchFamily="18" charset="0"/>
              </a:rPr>
              <a:t> </a:t>
            </a:r>
            <a:r>
              <a:rPr lang="en-US" sz="2400" b="1" i="1" dirty="0" err="1">
                <a:solidFill>
                  <a:srgbClr val="7030A0"/>
                </a:solidFill>
                <a:latin typeface="Times" panose="02020603050405020304" pitchFamily="18" charset="0"/>
                <a:cs typeface="Times" panose="02020603050405020304" pitchFamily="18" charset="0"/>
              </a:rPr>
              <a:t>lớp</a:t>
            </a:r>
            <a:r>
              <a:rPr lang="en-US" sz="2400" b="1" i="1" dirty="0">
                <a:solidFill>
                  <a:srgbClr val="7030A0"/>
                </a:solidFill>
                <a:latin typeface="Times" panose="02020603050405020304" pitchFamily="18" charset="0"/>
                <a:cs typeface="Times" panose="02020603050405020304" pitchFamily="18" charset="0"/>
              </a:rPr>
              <a:t> 7A4</a:t>
            </a:r>
            <a:endParaRPr lang="vi-VN" sz="2400" b="1" i="1" dirty="0">
              <a:solidFill>
                <a:srgbClr val="7030A0"/>
              </a:solidFill>
              <a:latin typeface="Times" panose="02020603050405020304" pitchFamily="18" charset="0"/>
              <a:cs typeface="Times" panose="02020603050405020304" pitchFamily="18" charset="0"/>
            </a:endParaRPr>
          </a:p>
        </p:txBody>
      </p:sp>
      <p:pic>
        <p:nvPicPr>
          <p:cNvPr id="12" name="nhạc chao mung dai biêu">
            <a:hlinkClick r:id="" action="ppaction://media"/>
            <a:extLst>
              <a:ext uri="{FF2B5EF4-FFF2-40B4-BE49-F238E27FC236}">
                <a16:creationId xmlns:a16="http://schemas.microsoft.com/office/drawing/2014/main" id="{BE8BE714-0CC0-80A1-5135-88BE66C8C397}"/>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0797259" y="2046854"/>
            <a:ext cx="609600" cy="609600"/>
          </a:xfrm>
          <a:prstGeom prst="rect">
            <a:avLst/>
          </a:prstGeom>
        </p:spPr>
      </p:pic>
    </p:spTree>
    <p:extLst>
      <p:ext uri="{BB962C8B-B14F-4D97-AF65-F5344CB8AC3E}">
        <p14:creationId xmlns:p14="http://schemas.microsoft.com/office/powerpoint/2010/main" val="32202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652" fill="hold"/>
                                        <p:tgtEl>
                                          <p:spTgt spid="5"/>
                                        </p:tgtEl>
                                      </p:cBhvr>
                                    </p:cmd>
                                  </p:childTnLst>
                                </p:cTn>
                              </p:par>
                              <p:par>
                                <p:cTn id="7" presetID="35" presetClass="path" presetSubtype="0" repeatCount="indefinite" accel="50000" decel="50000" fill="hold" grpId="0" nodeType="withEffect">
                                  <p:stCondLst>
                                    <p:cond delay="0"/>
                                  </p:stCondLst>
                                  <p:endCondLst>
                                    <p:cond evt="onNext" delay="0">
                                      <p:tgtEl>
                                        <p:sldTgt/>
                                      </p:tgtEl>
                                    </p:cond>
                                  </p:endCondLst>
                                  <p:iterate type="wd">
                                    <p:tmPct val="10000"/>
                                  </p:iterate>
                                  <p:childTnLst>
                                    <p:animMotion origin="layout" path="M -0.60143 -0.00324 L -1.11836 0.00046 " pathEditMode="relative" rAng="0" ptsTypes="AA">
                                      <p:cBhvr>
                                        <p:cTn id="8" dur="4250" fill="hold"/>
                                        <p:tgtEl>
                                          <p:spTgt spid="10"/>
                                        </p:tgtEl>
                                        <p:attrNameLst>
                                          <p:attrName>ppt_x</p:attrName>
                                          <p:attrName>ppt_y</p:attrName>
                                        </p:attrNameLst>
                                      </p:cBhvr>
                                      <p:rCtr x="-25846" y="185"/>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20000"/>
                                  </p:stCondLst>
                                  <p:childTnLst>
                                    <p:cmd type="call" cmd="playFrom(0.0)">
                                      <p:cBhvr>
                                        <p:cTn id="12" dur="5616" fill="hold"/>
                                        <p:tgtEl>
                                          <p:spTgt spid="12"/>
                                        </p:tgtEl>
                                      </p:cBhvr>
                                    </p:cmd>
                                  </p:childTnLst>
                                  <p:subTnLst>
                                    <p:set>
                                      <p:cBhvr override="childStyle">
                                        <p:cTn dur="1" fill="hold" display="0" masterRel="sameClick" afterEffect="1">
                                          <p:stCondLst>
                                            <p:cond evt="end" delay="0">
                                              <p:tn val="11"/>
                                            </p:cond>
                                          </p:stCondLst>
                                        </p:cTn>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indefinite"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14"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A3633C1E-1A0C-4195-A35D-57B3FC3ABDDE}"/>
              </a:ext>
            </a:extLst>
          </p:cNvPr>
          <p:cNvGraphicFramePr>
            <a:graphicFrameLocks noGrp="1"/>
          </p:cNvGraphicFramePr>
          <p:nvPr>
            <p:extLst>
              <p:ext uri="{D42A27DB-BD31-4B8C-83A1-F6EECF244321}">
                <p14:modId xmlns:p14="http://schemas.microsoft.com/office/powerpoint/2010/main" val="1586666129"/>
              </p:ext>
            </p:extLst>
          </p:nvPr>
        </p:nvGraphicFramePr>
        <p:xfrm>
          <a:off x="353784" y="1484784"/>
          <a:ext cx="10998800" cy="4099376"/>
        </p:xfrm>
        <a:graphic>
          <a:graphicData uri="http://schemas.openxmlformats.org/drawingml/2006/table">
            <a:tbl>
              <a:tblPr firstRow="1" bandRow="1">
                <a:tableStyleId>{BC89EF96-8CEA-46FF-86C4-4CE0E7609802}</a:tableStyleId>
              </a:tblPr>
              <a:tblGrid>
                <a:gridCol w="2199760">
                  <a:extLst>
                    <a:ext uri="{9D8B030D-6E8A-4147-A177-3AD203B41FA5}">
                      <a16:colId xmlns:a16="http://schemas.microsoft.com/office/drawing/2014/main" val="506189214"/>
                    </a:ext>
                  </a:extLst>
                </a:gridCol>
                <a:gridCol w="2199760">
                  <a:extLst>
                    <a:ext uri="{9D8B030D-6E8A-4147-A177-3AD203B41FA5}">
                      <a16:colId xmlns:a16="http://schemas.microsoft.com/office/drawing/2014/main" val="79475862"/>
                    </a:ext>
                  </a:extLst>
                </a:gridCol>
                <a:gridCol w="2199760">
                  <a:extLst>
                    <a:ext uri="{9D8B030D-6E8A-4147-A177-3AD203B41FA5}">
                      <a16:colId xmlns:a16="http://schemas.microsoft.com/office/drawing/2014/main" val="3047521029"/>
                    </a:ext>
                  </a:extLst>
                </a:gridCol>
                <a:gridCol w="2199760">
                  <a:extLst>
                    <a:ext uri="{9D8B030D-6E8A-4147-A177-3AD203B41FA5}">
                      <a16:colId xmlns:a16="http://schemas.microsoft.com/office/drawing/2014/main" val="2840124880"/>
                    </a:ext>
                  </a:extLst>
                </a:gridCol>
                <a:gridCol w="2199760">
                  <a:extLst>
                    <a:ext uri="{9D8B030D-6E8A-4147-A177-3AD203B41FA5}">
                      <a16:colId xmlns:a16="http://schemas.microsoft.com/office/drawing/2014/main" val="63989601"/>
                    </a:ext>
                  </a:extLst>
                </a:gridCol>
              </a:tblGrid>
              <a:tr h="1939136">
                <a:tc>
                  <a:txBody>
                    <a:bodyPr/>
                    <a:lstStyle/>
                    <a:p>
                      <a:pPr algn="ct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v</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ợt</a:t>
                      </a:r>
                      <a:r>
                        <a:rPr lang="en-US" sz="2800" dirty="0">
                          <a:latin typeface="Times New Roman" panose="02020603050405020304" pitchFamily="18" charset="0"/>
                          <a:cs typeface="Times New Roman" panose="02020603050405020304" pitchFamily="18" charset="0"/>
                        </a:rPr>
                        <a:t> qua</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v</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a:latin typeface="Times New Roman" panose="02020603050405020304" pitchFamily="18" charset="0"/>
                          <a:cs typeface="Times New Roman" panose="02020603050405020304" pitchFamily="18" charset="0"/>
                        </a:rPr>
                        <a:t>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hỗ</a:t>
                      </a:r>
                      <a:r>
                        <a:rPr lang="en-US" sz="2800">
                          <a:latin typeface="Times New Roman" panose="02020603050405020304" pitchFamily="18" charset="0"/>
                          <a:cs typeface="Times New Roman" panose="02020603050405020304" pitchFamily="18" charset="0"/>
                        </a:rPr>
                        <a:t> trợ</a:t>
                      </a:r>
                    </a:p>
                    <a:p>
                      <a:pPr algn="ctr"/>
                      <a:r>
                        <a:rPr lang="en-US" sz="2800">
                          <a:latin typeface="Times New Roman" panose="02020603050405020304" pitchFamily="18" charset="0"/>
                          <a:cs typeface="Times New Roman" panose="02020603050405020304" pitchFamily="18" charset="0"/>
                        </a:rPr>
                        <a:t>(nếu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86055034"/>
                  </a:ext>
                </a:extLst>
              </a:tr>
              <a:tr h="2160240">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1056043469"/>
                  </a:ext>
                </a:extLst>
              </a:tr>
            </a:tbl>
          </a:graphicData>
        </a:graphic>
      </p:graphicFrame>
      <p:sp>
        <p:nvSpPr>
          <p:cNvPr id="22" name="TextBox 21">
            <a:extLst>
              <a:ext uri="{FF2B5EF4-FFF2-40B4-BE49-F238E27FC236}">
                <a16:creationId xmlns:a16="http://schemas.microsoft.com/office/drawing/2014/main" id="{EF709A85-1945-421F-887E-8298DC24C5E7}"/>
              </a:ext>
            </a:extLst>
          </p:cNvPr>
          <p:cNvSpPr txBox="1"/>
          <p:nvPr/>
        </p:nvSpPr>
        <p:spPr>
          <a:xfrm rot="10800000" flipV="1">
            <a:off x="2423592" y="358437"/>
            <a:ext cx="7161715" cy="101566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2</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v</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endParaRPr lang="en-US" sz="2800" dirty="0">
              <a:latin typeface="Times New Roman" panose="02020603050405020304" pitchFamily="18" charset="0"/>
              <a:cs typeface="Times New Roman" panose="02020603050405020304" pitchFamily="18" charset="0"/>
            </a:endParaRPr>
          </a:p>
        </p:txBody>
      </p:sp>
      <p:pic>
        <p:nvPicPr>
          <p:cNvPr id="2" name="Countdown 5 minutes-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79000" y="0"/>
            <a:ext cx="2413000" cy="1357313"/>
          </a:xfrm>
          <a:prstGeom prst="rect">
            <a:avLst/>
          </a:prstGeom>
        </p:spPr>
      </p:pic>
    </p:spTree>
    <p:extLst>
      <p:ext uri="{BB962C8B-B14F-4D97-AF65-F5344CB8AC3E}">
        <p14:creationId xmlns:p14="http://schemas.microsoft.com/office/powerpoint/2010/main" val="180683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6C4244-8667-4452-9A72-D44C31FCB7CC}" type="slidenum">
              <a:rPr lang="en-US" smtClean="0"/>
              <a:pPr/>
              <a:t>11</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651225498"/>
              </p:ext>
            </p:extLst>
          </p:nvPr>
        </p:nvGraphicFramePr>
        <p:xfrm>
          <a:off x="774699" y="0"/>
          <a:ext cx="10312400" cy="6972777"/>
        </p:xfrm>
        <a:graphic>
          <a:graphicData uri="http://schemas.openxmlformats.org/drawingml/2006/table">
            <a:tbl>
              <a:tblPr firstRow="1" firstCol="1" bandRow="1">
                <a:tableStyleId>{5C22544A-7EE6-4342-B048-85BDC9FD1C3A}</a:tableStyleId>
              </a:tblPr>
              <a:tblGrid>
                <a:gridCol w="2062480">
                  <a:extLst>
                    <a:ext uri="{9D8B030D-6E8A-4147-A177-3AD203B41FA5}">
                      <a16:colId xmlns:a16="http://schemas.microsoft.com/office/drawing/2014/main" val="4271615163"/>
                    </a:ext>
                  </a:extLst>
                </a:gridCol>
                <a:gridCol w="2062480">
                  <a:extLst>
                    <a:ext uri="{9D8B030D-6E8A-4147-A177-3AD203B41FA5}">
                      <a16:colId xmlns:a16="http://schemas.microsoft.com/office/drawing/2014/main" val="2613592322"/>
                    </a:ext>
                  </a:extLst>
                </a:gridCol>
                <a:gridCol w="2062480">
                  <a:extLst>
                    <a:ext uri="{9D8B030D-6E8A-4147-A177-3AD203B41FA5}">
                      <a16:colId xmlns:a16="http://schemas.microsoft.com/office/drawing/2014/main" val="880260656"/>
                    </a:ext>
                  </a:extLst>
                </a:gridCol>
                <a:gridCol w="2062480">
                  <a:extLst>
                    <a:ext uri="{9D8B030D-6E8A-4147-A177-3AD203B41FA5}">
                      <a16:colId xmlns:a16="http://schemas.microsoft.com/office/drawing/2014/main" val="133840938"/>
                    </a:ext>
                  </a:extLst>
                </a:gridCol>
                <a:gridCol w="2062480">
                  <a:extLst>
                    <a:ext uri="{9D8B030D-6E8A-4147-A177-3AD203B41FA5}">
                      <a16:colId xmlns:a16="http://schemas.microsoft.com/office/drawing/2014/main" val="2205920091"/>
                    </a:ext>
                  </a:extLst>
                </a:gridCol>
              </a:tblGrid>
              <a:tr h="566387">
                <a:tc gridSpan="5">
                  <a:txBody>
                    <a:bodyPr/>
                    <a:lstStyle/>
                    <a:p>
                      <a:pPr algn="ctr">
                        <a:lnSpc>
                          <a:spcPct val="107000"/>
                        </a:lnSpc>
                        <a:spcAft>
                          <a:spcPts val="0"/>
                        </a:spcAft>
                      </a:pPr>
                      <a:r>
                        <a:rPr lang="en-US" sz="1800" spc="40" dirty="0" err="1">
                          <a:effectLst/>
                          <a:latin typeface="Times" panose="02020603050405020304" pitchFamily="18" charset="0"/>
                          <a:cs typeface="Times" panose="02020603050405020304" pitchFamily="18" charset="0"/>
                        </a:rPr>
                        <a:t>PHIẾU</a:t>
                      </a:r>
                      <a:r>
                        <a:rPr lang="en-US" sz="1800" spc="40" dirty="0">
                          <a:effectLst/>
                          <a:latin typeface="Times" panose="02020603050405020304" pitchFamily="18" charset="0"/>
                          <a:cs typeface="Times" panose="02020603050405020304" pitchFamily="18" charset="0"/>
                        </a:rPr>
                        <a:t> </a:t>
                      </a:r>
                      <a:r>
                        <a:rPr lang="en-US" sz="1800" spc="40" dirty="0" err="1">
                          <a:effectLst/>
                          <a:latin typeface="Times" panose="02020603050405020304" pitchFamily="18" charset="0"/>
                          <a:cs typeface="Times" panose="02020603050405020304" pitchFamily="18" charset="0"/>
                        </a:rPr>
                        <a:t>HỌC</a:t>
                      </a:r>
                      <a:r>
                        <a:rPr lang="en-US" sz="1800" spc="40" dirty="0">
                          <a:effectLst/>
                          <a:latin typeface="Times" panose="02020603050405020304" pitchFamily="18" charset="0"/>
                          <a:cs typeface="Times" panose="02020603050405020304" pitchFamily="18" charset="0"/>
                        </a:rPr>
                        <a:t> </a:t>
                      </a:r>
                      <a:r>
                        <a:rPr lang="en-US" sz="1800" spc="40" dirty="0" err="1">
                          <a:effectLst/>
                          <a:latin typeface="Times" panose="02020603050405020304" pitchFamily="18" charset="0"/>
                          <a:cs typeface="Times" panose="02020603050405020304" pitchFamily="18" charset="0"/>
                        </a:rPr>
                        <a:t>TẬP</a:t>
                      </a:r>
                      <a:r>
                        <a:rPr lang="en-US" sz="1800" spc="40" dirty="0">
                          <a:effectLst/>
                          <a:latin typeface="Times" panose="02020603050405020304" pitchFamily="18" charset="0"/>
                          <a:cs typeface="Times" panose="02020603050405020304" pitchFamily="18" charset="0"/>
                        </a:rPr>
                        <a:t> </a:t>
                      </a:r>
                      <a:r>
                        <a:rPr lang="en-US" sz="1800" spc="40" dirty="0" err="1">
                          <a:effectLst/>
                          <a:latin typeface="Times" panose="02020603050405020304" pitchFamily="18" charset="0"/>
                          <a:cs typeface="Times" panose="02020603050405020304" pitchFamily="18" charset="0"/>
                        </a:rPr>
                        <a:t>SỐ</a:t>
                      </a:r>
                      <a:r>
                        <a:rPr lang="en-US" sz="1800" spc="40" dirty="0">
                          <a:effectLst/>
                          <a:latin typeface="Times" panose="02020603050405020304" pitchFamily="18" charset="0"/>
                          <a:cs typeface="Times" panose="02020603050405020304" pitchFamily="18" charset="0"/>
                        </a:rPr>
                        <a:t> 2</a:t>
                      </a:r>
                      <a:endParaRPr lang="en-US" sz="1800" dirty="0">
                        <a:effectLst/>
                        <a:latin typeface="Times" panose="02020603050405020304" pitchFamily="18" charset="0"/>
                        <a:cs typeface="Times" panose="02020603050405020304" pitchFamily="18" charset="0"/>
                      </a:endParaRPr>
                    </a:p>
                    <a:p>
                      <a:pPr algn="just">
                        <a:lnSpc>
                          <a:spcPct val="107000"/>
                        </a:lnSpc>
                        <a:spcAft>
                          <a:spcPts val="0"/>
                        </a:spcAft>
                        <a:tabLst>
                          <a:tab pos="3200400" algn="ctr"/>
                        </a:tabLst>
                      </a:pPr>
                      <a:r>
                        <a:rPr lang="en-US" sz="1800" spc="40" dirty="0">
                          <a:effectLst/>
                          <a:latin typeface="Times" panose="02020603050405020304" pitchFamily="18" charset="0"/>
                          <a:cs typeface="Times" panose="02020603050405020304" pitchFamily="18" charset="0"/>
                        </a:rPr>
                        <a:t> </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31797100"/>
                  </a:ext>
                </a:extLst>
              </a:tr>
              <a:tr h="809340">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Khó khăn bản thân cần vượt qua</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Biện pháp vượt qua khó khăn</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Thời</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gian</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Người</a:t>
                      </a:r>
                      <a:r>
                        <a:rPr lang="en-US" sz="1800" dirty="0">
                          <a:effectLst/>
                          <a:latin typeface="Times" panose="02020603050405020304" pitchFamily="18" charset="0"/>
                          <a:cs typeface="Times" panose="02020603050405020304" pitchFamily="18" charset="0"/>
                        </a:rPr>
                        <a:t> / </a:t>
                      </a:r>
                      <a:r>
                        <a:rPr lang="en-US" sz="1800" dirty="0" err="1">
                          <a:effectLst/>
                          <a:latin typeface="Times" panose="02020603050405020304" pitchFamily="18" charset="0"/>
                          <a:cs typeface="Times" panose="02020603050405020304" pitchFamily="18" charset="0"/>
                        </a:rPr>
                        <a:t>phương</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tiện</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hỗ</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trợ</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nếu</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cần</a:t>
                      </a:r>
                      <a:r>
                        <a:rPr lang="en-US" sz="1800" dirty="0">
                          <a:effectLst/>
                          <a:latin typeface="Times" panose="02020603050405020304" pitchFamily="18" charset="0"/>
                          <a:cs typeface="Times" panose="02020603050405020304" pitchFamily="18" charset="0"/>
                        </a:rPr>
                        <a:t>)</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Kết quả dự kiến</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extLst>
                  <a:ext uri="{0D108BD9-81ED-4DB2-BD59-A6C34878D82A}">
                    <a16:rowId xmlns:a16="http://schemas.microsoft.com/office/drawing/2014/main" val="1988395556"/>
                  </a:ext>
                </a:extLst>
              </a:tr>
              <a:tr h="2265547">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Khó khăn trong việc tập trung khi học bài ở </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nhà</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-Tạo không gian học tập yên tĩnh</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Tránh xa điện thoại và thiết bị gây xao nhãng</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đặt báo thức nhắc nhở sau mỗi 30 phút học tập</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19h30p đến 21h </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hàng ngày</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dirty="0">
                          <a:effectLst/>
                          <a:latin typeface="Times" panose="02020603050405020304" pitchFamily="18" charset="0"/>
                          <a:cs typeface="Times" panose="02020603050405020304" pitchFamily="18" charset="0"/>
                        </a:rPr>
                        <a:t>-</a:t>
                      </a:r>
                      <a:r>
                        <a:rPr lang="en-US" sz="1800" dirty="0" err="1">
                          <a:effectLst/>
                          <a:latin typeface="Times" panose="02020603050405020304" pitchFamily="18" charset="0"/>
                          <a:cs typeface="Times" panose="02020603050405020304" pitchFamily="18" charset="0"/>
                        </a:rPr>
                        <a:t>Đồng</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hồ</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báo</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thức</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Gia</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đình</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hỗ</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trợ</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duy</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trì</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yên</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tĩnh</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Tăng khả năng tập trung khi học tập</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extLst>
                  <a:ext uri="{0D108BD9-81ED-4DB2-BD59-A6C34878D82A}">
                    <a16:rowId xmlns:a16="http://schemas.microsoft.com/office/drawing/2014/main" val="508429134"/>
                  </a:ext>
                </a:extLst>
              </a:tr>
              <a:tr h="1415967">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Thiếu tự tin khi thuyết trình trước lớp</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-Thực hành thuyết trình trước gương và bạn bè thân thiết;</a:t>
                      </a:r>
                    </a:p>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Ghi lại video để tự xem lại và cải thiện</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20h đến 20h30 </a:t>
                      </a:r>
                    </a:p>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hàng ngày</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gn="just">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Gương</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điện</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thoại</a:t>
                      </a:r>
                      <a:endParaRPr lang="en-US" sz="1800" dirty="0">
                        <a:effectLst/>
                        <a:latin typeface="Times" panose="02020603050405020304" pitchFamily="18" charset="0"/>
                        <a:cs typeface="Times" panose="02020603050405020304" pitchFamily="18" charset="0"/>
                      </a:endParaRPr>
                    </a:p>
                    <a:p>
                      <a:pPr algn="just">
                        <a:lnSpc>
                          <a:spcPct val="107000"/>
                        </a:lnSpc>
                        <a:spcAft>
                          <a:spcPts val="0"/>
                        </a:spcAft>
                        <a:tabLst>
                          <a:tab pos="3200400" algn="ctr"/>
                        </a:tabLst>
                      </a:pP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ghi</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hình</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Tự tin hơn khi </a:t>
                      </a:r>
                    </a:p>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thuyết trình</a:t>
                      </a:r>
                    </a:p>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trước lớp</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extLst>
                  <a:ext uri="{0D108BD9-81ED-4DB2-BD59-A6C34878D82A}">
                    <a16:rowId xmlns:a16="http://schemas.microsoft.com/office/drawing/2014/main" val="2170330968"/>
                  </a:ext>
                </a:extLst>
              </a:tr>
              <a:tr h="1415967">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Khó khăn trong việc quản lý thời gian</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Lập danh sách công việc hàng ngày, ưu tiên theo mức độ </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quan trọng và </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thực hiện theothứ tự</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Sắp xếp thời gian</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buổi tối trước</a:t>
                      </a:r>
                    </a:p>
                    <a:p>
                      <a:pPr>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khi đi ngủ</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Sổ</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ghi</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chép</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ứng</a:t>
                      </a:r>
                      <a:r>
                        <a:rPr lang="en-US" sz="1800" dirty="0">
                          <a:effectLst/>
                          <a:latin typeface="Times" panose="02020603050405020304" pitchFamily="18" charset="0"/>
                          <a:cs typeface="Times" panose="02020603050405020304" pitchFamily="18" charset="0"/>
                        </a:rPr>
                        <a:t> </a:t>
                      </a:r>
                    </a:p>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dụng</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quản</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lý</a:t>
                      </a:r>
                      <a:r>
                        <a:rPr lang="en-US" sz="1800" dirty="0">
                          <a:effectLst/>
                          <a:latin typeface="Times" panose="02020603050405020304" pitchFamily="18" charset="0"/>
                          <a:cs typeface="Times" panose="02020603050405020304" pitchFamily="18" charset="0"/>
                        </a:rPr>
                        <a:t> </a:t>
                      </a:r>
                    </a:p>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công</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việc</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Hoàn</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thành</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công</a:t>
                      </a:r>
                      <a:r>
                        <a:rPr lang="en-US" sz="1800" dirty="0">
                          <a:effectLst/>
                          <a:latin typeface="Times" panose="02020603050405020304" pitchFamily="18" charset="0"/>
                          <a:cs typeface="Times" panose="02020603050405020304" pitchFamily="18" charset="0"/>
                        </a:rPr>
                        <a:t> </a:t>
                      </a:r>
                    </a:p>
                    <a:p>
                      <a:pPr>
                        <a:lnSpc>
                          <a:spcPct val="107000"/>
                        </a:lnSpc>
                        <a:spcAft>
                          <a:spcPts val="0"/>
                        </a:spcAft>
                        <a:tabLst>
                          <a:tab pos="3200400" algn="ctr"/>
                        </a:tabLst>
                      </a:pPr>
                      <a:r>
                        <a:rPr lang="en-US" sz="1800" dirty="0" err="1">
                          <a:effectLst/>
                          <a:latin typeface="Times" panose="02020603050405020304" pitchFamily="18" charset="0"/>
                          <a:cs typeface="Times" panose="02020603050405020304" pitchFamily="18" charset="0"/>
                        </a:rPr>
                        <a:t>việc</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hiệu</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quả</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hơn</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và</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đúng</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thời</a:t>
                      </a:r>
                      <a:r>
                        <a:rPr lang="en-US" sz="1800" dirty="0">
                          <a:effectLst/>
                          <a:latin typeface="Times" panose="02020603050405020304" pitchFamily="18" charset="0"/>
                          <a:cs typeface="Times" panose="02020603050405020304" pitchFamily="18" charset="0"/>
                        </a:rPr>
                        <a:t> </a:t>
                      </a:r>
                      <a:r>
                        <a:rPr lang="en-US" sz="1800" dirty="0" err="1">
                          <a:effectLst/>
                          <a:latin typeface="Times" panose="02020603050405020304" pitchFamily="18" charset="0"/>
                          <a:cs typeface="Times" panose="02020603050405020304" pitchFamily="18" charset="0"/>
                        </a:rPr>
                        <a:t>gian</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extLst>
                  <a:ext uri="{0D108BD9-81ED-4DB2-BD59-A6C34878D82A}">
                    <a16:rowId xmlns:a16="http://schemas.microsoft.com/office/drawing/2014/main" val="495672059"/>
                  </a:ext>
                </a:extLst>
              </a:tr>
              <a:tr h="283193">
                <a:tc>
                  <a:txBody>
                    <a:bodyPr/>
                    <a:lstStyle/>
                    <a:p>
                      <a:pPr algn="just">
                        <a:lnSpc>
                          <a:spcPct val="107000"/>
                        </a:lnSpc>
                        <a:spcAft>
                          <a:spcPts val="0"/>
                        </a:spcAft>
                        <a:tabLst>
                          <a:tab pos="3200400" algn="ctr"/>
                        </a:tabLst>
                      </a:pPr>
                      <a:r>
                        <a:rPr lang="en-US" sz="1800">
                          <a:effectLst/>
                          <a:latin typeface="Times" panose="02020603050405020304" pitchFamily="18" charset="0"/>
                          <a:cs typeface="Times" panose="02020603050405020304" pitchFamily="18" charset="0"/>
                        </a:rPr>
                        <a:t> </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spc="40">
                          <a:effectLst/>
                          <a:latin typeface="Times" panose="02020603050405020304" pitchFamily="18" charset="0"/>
                          <a:cs typeface="Times" panose="02020603050405020304" pitchFamily="18" charset="0"/>
                        </a:rPr>
                        <a:t> </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spc="40">
                          <a:effectLst/>
                          <a:latin typeface="Times" panose="02020603050405020304" pitchFamily="18" charset="0"/>
                          <a:cs typeface="Times" panose="02020603050405020304" pitchFamily="18" charset="0"/>
                        </a:rPr>
                        <a:t> </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spc="40">
                          <a:effectLst/>
                          <a:latin typeface="Times" panose="02020603050405020304" pitchFamily="18" charset="0"/>
                          <a:cs typeface="Times" panose="02020603050405020304" pitchFamily="18" charset="0"/>
                        </a:rPr>
                        <a:t> </a:t>
                      </a:r>
                      <a:endParaRPr lang="en-US" sz="180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tc>
                  <a:txBody>
                    <a:bodyPr/>
                    <a:lstStyle/>
                    <a:p>
                      <a:pPr>
                        <a:lnSpc>
                          <a:spcPct val="107000"/>
                        </a:lnSpc>
                        <a:spcAft>
                          <a:spcPts val="0"/>
                        </a:spcAft>
                        <a:tabLst>
                          <a:tab pos="3200400" algn="ctr"/>
                        </a:tabLst>
                      </a:pPr>
                      <a:r>
                        <a:rPr lang="en-US" sz="1800" spc="40" dirty="0">
                          <a:effectLst/>
                          <a:latin typeface="Times" panose="02020603050405020304" pitchFamily="18" charset="0"/>
                          <a:cs typeface="Times" panose="02020603050405020304" pitchFamily="18" charset="0"/>
                        </a:rPr>
                        <a:t> </a:t>
                      </a:r>
                      <a:endParaRPr lang="en-US" sz="1800" dirty="0">
                        <a:effectLst/>
                        <a:latin typeface="Times" panose="02020603050405020304" pitchFamily="18" charset="0"/>
                        <a:ea typeface="Calibri" panose="020F0502020204030204" pitchFamily="34" charset="0"/>
                        <a:cs typeface="Times" panose="02020603050405020304" pitchFamily="18" charset="0"/>
                      </a:endParaRPr>
                    </a:p>
                  </a:txBody>
                  <a:tcPr marL="53526" marR="53526" marT="0" marB="0">
                    <a:solidFill>
                      <a:srgbClr val="00B050"/>
                    </a:solidFill>
                  </a:tcPr>
                </a:tc>
                <a:extLst>
                  <a:ext uri="{0D108BD9-81ED-4DB2-BD59-A6C34878D82A}">
                    <a16:rowId xmlns:a16="http://schemas.microsoft.com/office/drawing/2014/main" val="537564898"/>
                  </a:ext>
                </a:extLst>
              </a:tr>
            </a:tbl>
          </a:graphicData>
        </a:graphic>
      </p:graphicFrame>
    </p:spTree>
    <p:extLst>
      <p:ext uri="{BB962C8B-B14F-4D97-AF65-F5344CB8AC3E}">
        <p14:creationId xmlns:p14="http://schemas.microsoft.com/office/powerpoint/2010/main" val="1202980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172132" y="-1351076"/>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1" name="Google Shape;101;p41"/>
          <p:cNvSpPr/>
          <p:nvPr/>
        </p:nvSpPr>
        <p:spPr>
          <a:xfrm rot="2700000">
            <a:off x="1419614" y="-363458"/>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827647" y="-53844"/>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5160235" y="5980392"/>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26" name="Picture 6" descr="FLOWER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679" y="5073755"/>
            <a:ext cx="2112714" cy="18132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0068" y="1836357"/>
            <a:ext cx="6664482" cy="3879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F0682B6E-00DB-4866-B1CD-C602F895E042}"/>
              </a:ext>
            </a:extLst>
          </p:cNvPr>
          <p:cNvSpPr txBox="1"/>
          <p:nvPr/>
        </p:nvSpPr>
        <p:spPr>
          <a:xfrm>
            <a:off x="346433" y="1144630"/>
            <a:ext cx="9422863" cy="369332"/>
          </a:xfrm>
          <a:prstGeom prst="rect">
            <a:avLst/>
          </a:prstGeom>
          <a:noFill/>
        </p:spPr>
        <p:txBody>
          <a:bodyPr wrap="square" rtlCol="0">
            <a:spAutoFit/>
          </a:bodyPr>
          <a:lstStyle/>
          <a:p>
            <a:r>
              <a:rPr lang="en-US" b="1" dirty="0" smtClean="0">
                <a:solidFill>
                  <a:srgbClr val="7030A0"/>
                </a:solidFill>
                <a:latin typeface="Times New Roman" panose="020206030504050203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S</a:t>
            </a:r>
            <a:r>
              <a:rPr lang="vi-VN" b="1" dirty="0">
                <a:solidFill>
                  <a:srgbClr val="7030A0"/>
                </a:solidFill>
                <a:latin typeface="Times New Roman" panose="02020603050405020304" pitchFamily="18" charset="0"/>
                <a:cs typeface="Times New Roman" panose="02020603050405020304" pitchFamily="18" charset="0"/>
              </a:rPr>
              <a:t>ư</a:t>
            </a:r>
            <a:r>
              <a:rPr lang="en-US" b="1" dirty="0">
                <a:solidFill>
                  <a:srgbClr val="7030A0"/>
                </a:solidFill>
                <a:latin typeface="Times New Roman" panose="02020603050405020304" pitchFamily="18" charset="0"/>
                <a:cs typeface="Times New Roman" panose="02020603050405020304" pitchFamily="18" charset="0"/>
              </a:rPr>
              <a:t>u </a:t>
            </a:r>
            <a:r>
              <a:rPr lang="en-US" b="1" dirty="0" err="1">
                <a:solidFill>
                  <a:srgbClr val="7030A0"/>
                </a:solidFill>
                <a:latin typeface="Times New Roman" panose="02020603050405020304" pitchFamily="18" charset="0"/>
                <a:cs typeface="Times New Roman" panose="02020603050405020304" pitchFamily="18" charset="0"/>
              </a:rPr>
              <a:t>tầm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tấm</a:t>
            </a:r>
            <a:r>
              <a:rPr lang="en-US" b="1" dirty="0">
                <a:solidFill>
                  <a:srgbClr val="7030A0"/>
                </a:solidFill>
                <a:latin typeface="Times New Roman" panose="02020603050405020304" pitchFamily="18" charset="0"/>
                <a:cs typeface="Times New Roman" panose="02020603050405020304" pitchFamily="18" charset="0"/>
              </a:rPr>
              <a:t> g</a:t>
            </a:r>
            <a:r>
              <a:rPr lang="vi-VN" b="1" dirty="0">
                <a:solidFill>
                  <a:srgbClr val="7030A0"/>
                </a:solidFill>
                <a:latin typeface="Times New Roman" panose="02020603050405020304" pitchFamily="18" charset="0"/>
                <a:cs typeface="Times New Roman" panose="02020603050405020304" pitchFamily="18" charset="0"/>
              </a:rPr>
              <a:t>ư</a:t>
            </a:r>
            <a:r>
              <a:rPr lang="en-US" b="1" dirty="0" err="1">
                <a:solidFill>
                  <a:srgbClr val="7030A0"/>
                </a:solidFill>
                <a:latin typeface="Times New Roman" panose="02020603050405020304" pitchFamily="18" charset="0"/>
                <a:cs typeface="Times New Roman" panose="02020603050405020304" pitchFamily="18" charset="0"/>
              </a:rPr>
              <a:t>ơng</a:t>
            </a:r>
            <a:r>
              <a:rPr lang="en-US" b="1" dirty="0">
                <a:solidFill>
                  <a:srgbClr val="7030A0"/>
                </a:solidFill>
                <a:latin typeface="Times New Roman" panose="02020603050405020304" pitchFamily="18" charset="0"/>
                <a:cs typeface="Times New Roman" panose="02020603050405020304" pitchFamily="18" charset="0"/>
              </a:rPr>
              <a:t> v</a:t>
            </a:r>
            <a:r>
              <a:rPr lang="vi-VN" b="1" dirty="0">
                <a:solidFill>
                  <a:srgbClr val="7030A0"/>
                </a:solidFill>
                <a:latin typeface="Times New Roman" panose="02020603050405020304" pitchFamily="18" charset="0"/>
                <a:cs typeface="Times New Roman" panose="02020603050405020304" pitchFamily="18" charset="0"/>
              </a:rPr>
              <a:t>ư</a:t>
            </a:r>
            <a:r>
              <a:rPr lang="en-US" b="1" dirty="0" err="1">
                <a:solidFill>
                  <a:srgbClr val="7030A0"/>
                </a:solidFill>
                <a:latin typeface="Times New Roman" panose="02020603050405020304" pitchFamily="18" charset="0"/>
                <a:cs typeface="Times New Roman" panose="02020603050405020304" pitchFamily="18" charset="0"/>
              </a:rPr>
              <a:t>ợt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khó</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học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kinh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nghiệm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cho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bản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thân</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2D984D6-4EEB-4E85-A4C8-E5551834A459}"/>
              </a:ext>
            </a:extLst>
          </p:cNvPr>
          <p:cNvSpPr txBox="1"/>
          <p:nvPr/>
        </p:nvSpPr>
        <p:spPr>
          <a:xfrm>
            <a:off x="0" y="5778406"/>
            <a:ext cx="9604540" cy="923330"/>
          </a:xfrm>
          <a:prstGeom prst="rect">
            <a:avLst/>
          </a:prstGeom>
          <a:noFill/>
        </p:spPr>
        <p:txBody>
          <a:bodyPr wrap="square" rtlCol="0">
            <a:spAutoFit/>
          </a:bodyPr>
          <a:lstStyle/>
          <a:p>
            <a:pPr marL="285750" indent="-285750">
              <a:buFontTx/>
              <a:buChar char="-"/>
            </a:pPr>
            <a:r>
              <a:rPr lang="en-US" b="1" dirty="0">
                <a:solidFill>
                  <a:srgbClr val="7030A0"/>
                </a:solidFill>
                <a:latin typeface="Times New Roman" panose="02020603050405020304" pitchFamily="18" charset="0"/>
                <a:cs typeface="Times New Roman" panose="02020603050405020304" pitchFamily="18" charset="0"/>
              </a:rPr>
              <a:t>Ở </a:t>
            </a:r>
            <a:r>
              <a:rPr lang="en-US" b="1" dirty="0" err="1">
                <a:solidFill>
                  <a:srgbClr val="7030A0"/>
                </a:solidFill>
                <a:latin typeface="Times New Roman" panose="02020603050405020304" pitchFamily="18" charset="0"/>
                <a:cs typeface="Times New Roman" panose="02020603050405020304" pitchFamily="18" charset="0"/>
              </a:rPr>
              <a:t>địa</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ph</a:t>
            </a:r>
            <a:r>
              <a:rPr lang="vi-VN" b="1" dirty="0">
                <a:solidFill>
                  <a:srgbClr val="7030A0"/>
                </a:solidFill>
                <a:latin typeface="Times New Roman" panose="02020603050405020304" pitchFamily="18" charset="0"/>
                <a:cs typeface="Times New Roman" panose="02020603050405020304" pitchFamily="18" charset="0"/>
              </a:rPr>
              <a:t>ư</a:t>
            </a:r>
            <a:r>
              <a:rPr lang="en-US" b="1" dirty="0" err="1">
                <a:solidFill>
                  <a:srgbClr val="7030A0"/>
                </a:solidFill>
                <a:latin typeface="Times New Roman" panose="02020603050405020304" pitchFamily="18" charset="0"/>
                <a:cs typeface="Times New Roman" panose="02020603050405020304" pitchFamily="18" charset="0"/>
              </a:rPr>
              <a:t>ơng</a:t>
            </a:r>
            <a:r>
              <a:rPr lang="en-US" b="1" dirty="0">
                <a:solidFill>
                  <a:srgbClr val="7030A0"/>
                </a:solidFill>
                <a:latin typeface="Times New Roman" panose="02020603050405020304" pitchFamily="18" charset="0"/>
                <a:cs typeface="Times New Roman" panose="02020603050405020304" pitchFamily="18" charset="0"/>
              </a:rPr>
              <a:t>, tr</a:t>
            </a:r>
            <a:r>
              <a:rPr lang="vi-VN" b="1" dirty="0">
                <a:solidFill>
                  <a:srgbClr val="7030A0"/>
                </a:solidFill>
                <a:latin typeface="Times New Roman" panose="02020603050405020304" pitchFamily="18" charset="0"/>
                <a:cs typeface="Times New Roman" panose="02020603050405020304" pitchFamily="18" charset="0"/>
              </a:rPr>
              <a:t>ư</a:t>
            </a:r>
            <a:r>
              <a:rPr lang="en-US" b="1" dirty="0" err="1">
                <a:solidFill>
                  <a:srgbClr val="7030A0"/>
                </a:solidFill>
                <a:latin typeface="Times New Roman" panose="02020603050405020304" pitchFamily="18" charset="0"/>
                <a:cs typeface="Times New Roman" panose="02020603050405020304" pitchFamily="18" charset="0"/>
              </a:rPr>
              <a:t>ờng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lớp</a:t>
            </a:r>
            <a:endParaRPr lang="en-US" b="1" dirty="0">
              <a:solidFill>
                <a:srgbClr val="7030A0"/>
              </a:solidFill>
              <a:latin typeface="Times New Roman" panose="02020603050405020304" pitchFamily="18" charset="0"/>
              <a:cs typeface="Times New Roman" panose="02020603050405020304" pitchFamily="18" charset="0"/>
            </a:endParaRPr>
          </a:p>
          <a:p>
            <a:pPr marL="285750" indent="-285750">
              <a:buFontTx/>
              <a:buChar char="-"/>
            </a:pPr>
            <a:r>
              <a:rPr lang="en-US" b="1" dirty="0" err="1">
                <a:solidFill>
                  <a:srgbClr val="7030A0"/>
                </a:solidFill>
                <a:latin typeface="Times New Roman" panose="02020603050405020304" pitchFamily="18" charset="0"/>
                <a:cs typeface="Times New Roman" panose="02020603050405020304" pitchFamily="18" charset="0"/>
              </a:rPr>
              <a:t>Rút</a:t>
            </a:r>
            <a:r>
              <a:rPr lang="en-US" b="1" dirty="0">
                <a:solidFill>
                  <a:srgbClr val="7030A0"/>
                </a:solidFill>
                <a:latin typeface="Times New Roman" panose="02020603050405020304" pitchFamily="18" charset="0"/>
                <a:cs typeface="Times New Roman" panose="02020603050405020304" pitchFamily="18" charset="0"/>
              </a:rPr>
              <a:t> ra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học</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kinh</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nghiệm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và</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làm</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theo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tấm</a:t>
            </a:r>
            <a:r>
              <a:rPr lang="en-US" b="1" dirty="0">
                <a:solidFill>
                  <a:srgbClr val="7030A0"/>
                </a:solidFill>
                <a:latin typeface="Times New Roman" panose="02020603050405020304" pitchFamily="18" charset="0"/>
                <a:cs typeface="Times New Roman" panose="02020603050405020304" pitchFamily="18" charset="0"/>
              </a:rPr>
              <a:t> g</a:t>
            </a:r>
            <a:r>
              <a:rPr lang="vi-VN" b="1" dirty="0">
                <a:solidFill>
                  <a:srgbClr val="7030A0"/>
                </a:solidFill>
                <a:latin typeface="Times New Roman" panose="02020603050405020304" pitchFamily="18" charset="0"/>
                <a:cs typeface="Times New Roman" panose="02020603050405020304" pitchFamily="18" charset="0"/>
              </a:rPr>
              <a:t>ư</a:t>
            </a:r>
            <a:r>
              <a:rPr lang="en-US" b="1" dirty="0" err="1">
                <a:solidFill>
                  <a:srgbClr val="7030A0"/>
                </a:solidFill>
                <a:latin typeface="Times New Roman" panose="02020603050405020304" pitchFamily="18" charset="0"/>
                <a:cs typeface="Times New Roman" panose="02020603050405020304" pitchFamily="18" charset="0"/>
              </a:rPr>
              <a:t>ơng</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đó</a:t>
            </a:r>
            <a:endParaRPr lang="en-US" b="1" dirty="0">
              <a:solidFill>
                <a:srgbClr val="7030A0"/>
              </a:solidFill>
              <a:latin typeface="Times New Roman" panose="02020603050405020304" pitchFamily="18" charset="0"/>
              <a:cs typeface="Times New Roman" panose="02020603050405020304" pitchFamily="18" charset="0"/>
            </a:endParaRPr>
          </a:p>
          <a:p>
            <a:pPr marL="285750" indent="-285750">
              <a:buFontTx/>
              <a:buChar char="-"/>
            </a:pP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7" name="Down Ribbon 4">
            <a:extLst>
              <a:ext uri="{FF2B5EF4-FFF2-40B4-BE49-F238E27FC236}">
                <a16:creationId xmlns:a16="http://schemas.microsoft.com/office/drawing/2014/main" id="{B2975233-F1B2-442B-BBDF-D2458A51B9FE}"/>
              </a:ext>
            </a:extLst>
          </p:cNvPr>
          <p:cNvSpPr/>
          <p:nvPr/>
        </p:nvSpPr>
        <p:spPr>
          <a:xfrm>
            <a:off x="612544" y="0"/>
            <a:ext cx="10194887" cy="929165"/>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solidFill>
                  <a:schemeClr val="bg1"/>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581360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EF70D-FA8B-AF47-4C42-6FB9263994C0}"/>
              </a:ext>
            </a:extLst>
          </p:cNvPr>
          <p:cNvSpPr txBox="1"/>
          <p:nvPr/>
        </p:nvSpPr>
        <p:spPr>
          <a:xfrm>
            <a:off x="1021695" y="351645"/>
            <a:ext cx="9870510" cy="2875339"/>
          </a:xfrm>
          <a:prstGeom prst="rect">
            <a:avLst/>
          </a:prstGeom>
          <a:noFill/>
        </p:spPr>
        <p:txBody>
          <a:bodyPr wrap="square">
            <a:spAutoFit/>
          </a:bodyPr>
          <a:lstStyle/>
          <a:p>
            <a:pPr>
              <a:lnSpc>
                <a:spcPct val="107000"/>
              </a:lnSpc>
              <a:spcAft>
                <a:spcPts val="800"/>
              </a:spcAft>
            </a:pPr>
            <a:r>
              <a:rPr lang="vi-VN"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dẫn học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panose="02020603050405020304" pitchFamily="18" charset="0"/>
                <a:ea typeface="Calibri" panose="020F0502020204030204" pitchFamily="34" charset="0"/>
                <a:cs typeface="Times" panose="02020603050405020304" pitchFamily="18" charset="0"/>
              </a:rPr>
              <a:t>-</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Vận</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dụng</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kiến</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thức</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đã</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học</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để</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áp</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dụng</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vào</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cuộc</a:t>
            </a:r>
            <a:r>
              <a:rPr lang="en-US" sz="2800" i="1" dirty="0">
                <a:latin typeface="Times" panose="02020603050405020304" pitchFamily="18" charset="0"/>
                <a:cs typeface="Times" panose="02020603050405020304" pitchFamily="18" charset="0"/>
              </a:rPr>
              <a:t> </a:t>
            </a:r>
            <a:r>
              <a:rPr lang="en-US" sz="2800" i="1" dirty="0" err="1">
                <a:latin typeface="Times" panose="02020603050405020304" pitchFamily="18" charset="0"/>
                <a:cs typeface="Times" panose="02020603050405020304" pitchFamily="18" charset="0"/>
              </a:rPr>
              <a:t>sống</a:t>
            </a:r>
            <a:r>
              <a:rPr lang="en-US" sz="2800" i="1" dirty="0">
                <a:latin typeface="Times" panose="02020603050405020304" pitchFamily="18" charset="0"/>
                <a:cs typeface="Times" panose="02020603050405020304" pitchFamily="18" charset="0"/>
              </a:rPr>
              <a:t> hang </a:t>
            </a:r>
            <a:r>
              <a:rPr lang="en-US" sz="2800" i="1" dirty="0" err="1">
                <a:latin typeface="Times" panose="02020603050405020304" pitchFamily="18" charset="0"/>
                <a:cs typeface="Times" panose="02020603050405020304" pitchFamily="18" charset="0"/>
              </a:rPr>
              <a:t>ngày</a:t>
            </a:r>
            <a:endParaRPr lang="en-US" sz="2800" dirty="0">
              <a:latin typeface="Times" panose="02020603050405020304" pitchFamily="18" charset="0"/>
              <a:cs typeface="Times" panose="02020603050405020304" pitchFamily="18" charset="0"/>
            </a:endParaRPr>
          </a:p>
          <a:p>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Chuẩn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bị</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bài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học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tiết</a:t>
            </a:r>
            <a:r>
              <a:rPr lang="en-US" sz="2800" dirty="0">
                <a:latin typeface="Times" panose="02020603050405020304" pitchFamily="18" charset="0"/>
                <a:cs typeface="Times" panose="02020603050405020304" pitchFamily="18" charset="0"/>
              </a:rPr>
              <a:t> 9: “</a:t>
            </a:r>
            <a:r>
              <a:rPr lang="en-US" sz="2800" dirty="0" err="1">
                <a:latin typeface="Times" panose="02020603050405020304" pitchFamily="18" charset="0"/>
                <a:cs typeface="Times" panose="02020603050405020304" pitchFamily="18" charset="0"/>
              </a:rPr>
              <a:t>Tự</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bảo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vệ</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trong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tình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huống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nguy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hiểm</a:t>
            </a:r>
            <a:r>
              <a:rPr lang="en-US" sz="2800" b="1" dirty="0" err="1">
                <a:latin typeface="Times" panose="02020603050405020304" pitchFamily="18" charset="0"/>
                <a:cs typeface="Times" panose="02020603050405020304" pitchFamily="18" charset="0"/>
              </a:rPr>
              <a:t>”</a:t>
            </a:r>
            <a:r>
              <a:rPr lang="en-US" sz="2800" dirty="0" err="1">
                <a:latin typeface="Times" panose="02020603050405020304" pitchFamily="18" charset="0"/>
                <a:cs typeface="Times" panose="02020603050405020304" pitchFamily="18" charset="0"/>
              </a:rPr>
              <a:t>qua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việc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hoàn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thiện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phiếu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học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tập</a:t>
            </a:r>
            <a:r>
              <a:rPr lang="en-US" sz="2800" dirty="0">
                <a:latin typeface="Times" panose="02020603050405020304" pitchFamily="18" charset="0"/>
                <a:cs typeface="Times" panose="02020603050405020304" pitchFamily="18" charset="0"/>
              </a:rPr>
              <a:t> : </a:t>
            </a:r>
            <a:r>
              <a:rPr lang="en-US" sz="2800" dirty="0" err="1">
                <a:latin typeface="Times" panose="02020603050405020304" pitchFamily="18" charset="0"/>
                <a:cs typeface="Times" panose="02020603050405020304" pitchFamily="18" charset="0"/>
              </a:rPr>
              <a:t>Để</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Vượt</a:t>
            </a:r>
            <a:r>
              <a:rPr lang="en-US" sz="2800" dirty="0">
                <a:latin typeface="Times" panose="02020603050405020304" pitchFamily="18" charset="0"/>
                <a:cs typeface="Times" panose="02020603050405020304" pitchFamily="18" charset="0"/>
              </a:rPr>
              <a:t> qua </a:t>
            </a:r>
            <a:r>
              <a:rPr lang="en-US" sz="2800" dirty="0" err="1">
                <a:latin typeface="Times" panose="02020603050405020304" pitchFamily="18" charset="0"/>
                <a:cs typeface="Times" panose="02020603050405020304" pitchFamily="18" charset="0"/>
              </a:rPr>
              <a:t>được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khó</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khăn</a:t>
            </a:r>
            <a:r>
              <a:rPr lang="en-US" sz="2800" dirty="0">
                <a:latin typeface="Times" panose="02020603050405020304" pitchFamily="18" charset="0"/>
                <a:cs typeface="Times" panose="02020603050405020304" pitchFamily="18" charset="0"/>
              </a:rPr>
              <a:t>.</a:t>
            </a:r>
          </a:p>
          <a:p>
            <a:pPr>
              <a:lnSpc>
                <a:spcPct val="107000"/>
              </a:lnSpc>
              <a:spcAft>
                <a:spcPts val="800"/>
              </a:spcAft>
            </a:pPr>
            <a:endParaRPr lang="en-US" sz="2800" dirty="0">
              <a:effectLst/>
              <a:latin typeface="Times" panose="02020603050405020304" pitchFamily="18" charset="0"/>
              <a:ea typeface="Calibri" panose="020F0502020204030204" pitchFamily="34" charset="0"/>
              <a:cs typeface="Times"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02130707"/>
              </p:ext>
            </p:extLst>
          </p:nvPr>
        </p:nvGraphicFramePr>
        <p:xfrm>
          <a:off x="1275348" y="3253400"/>
          <a:ext cx="8386009" cy="2441403"/>
        </p:xfrm>
        <a:graphic>
          <a:graphicData uri="http://schemas.openxmlformats.org/drawingml/2006/table">
            <a:tbl>
              <a:tblPr firstRow="1" firstCol="1" bandRow="1">
                <a:tableStyleId>{5C22544A-7EE6-4342-B048-85BDC9FD1C3A}</a:tableStyleId>
              </a:tblPr>
              <a:tblGrid>
                <a:gridCol w="4823614">
                  <a:extLst>
                    <a:ext uri="{9D8B030D-6E8A-4147-A177-3AD203B41FA5}">
                      <a16:colId xmlns:a16="http://schemas.microsoft.com/office/drawing/2014/main" val="1490344046"/>
                    </a:ext>
                  </a:extLst>
                </a:gridCol>
                <a:gridCol w="3562395">
                  <a:extLst>
                    <a:ext uri="{9D8B030D-6E8A-4147-A177-3AD203B41FA5}">
                      <a16:colId xmlns:a16="http://schemas.microsoft.com/office/drawing/2014/main" val="701531022"/>
                    </a:ext>
                  </a:extLst>
                </a:gridCol>
              </a:tblGrid>
              <a:tr h="237108">
                <a:tc gridSpan="2">
                  <a:txBody>
                    <a:bodyPr/>
                    <a:lstStyle/>
                    <a:p>
                      <a:pPr marL="0" marR="49530" algn="ctr">
                        <a:lnSpc>
                          <a:spcPct val="107000"/>
                        </a:lnSpc>
                        <a:spcBef>
                          <a:spcPts val="0"/>
                        </a:spcBef>
                        <a:spcAft>
                          <a:spcPts val="0"/>
                        </a:spcAft>
                      </a:pPr>
                      <a:r>
                        <a:rPr lang="pt-BR" sz="1600" dirty="0">
                          <a:solidFill>
                            <a:srgbClr val="FF0000"/>
                          </a:solidFill>
                          <a:effectLst/>
                        </a:rPr>
                        <a:t>PHIẾU HỌC TẬP </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341413828"/>
                  </a:ext>
                </a:extLst>
              </a:tr>
              <a:tr h="734019">
                <a:tc gridSpan="2">
                  <a:txBody>
                    <a:bodyPr/>
                    <a:lstStyle/>
                    <a:p>
                      <a:pPr marL="0" marR="49530" algn="ctr">
                        <a:lnSpc>
                          <a:spcPct val="107000"/>
                        </a:lnSpc>
                        <a:spcBef>
                          <a:spcPts val="0"/>
                        </a:spcBef>
                        <a:spcAft>
                          <a:spcPts val="0"/>
                        </a:spcAft>
                      </a:pPr>
                      <a:r>
                        <a:rPr lang="pt-BR" sz="1200" dirty="0">
                          <a:solidFill>
                            <a:srgbClr val="C00000"/>
                          </a:solidFill>
                          <a:effectLst/>
                        </a:rPr>
                        <a:t>   </a:t>
                      </a:r>
                      <a:r>
                        <a:rPr lang="en-US" sz="1400" dirty="0">
                          <a:solidFill>
                            <a:srgbClr val="C00000"/>
                          </a:solidFill>
                          <a:effectLst/>
                        </a:rPr>
                        <a:t>LẤY VÍ DỤ VƯỢT QUA KHÓ KHĂN</a:t>
                      </a:r>
                      <a:endPar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629329580"/>
                  </a:ext>
                </a:extLst>
              </a:tr>
              <a:tr h="132080">
                <a:tc>
                  <a:txBody>
                    <a:bodyPr/>
                    <a:lstStyle/>
                    <a:p>
                      <a:pPr marL="0" marR="49530">
                        <a:lnSpc>
                          <a:spcPct val="107000"/>
                        </a:lnSpc>
                        <a:spcBef>
                          <a:spcPts val="0"/>
                        </a:spcBef>
                        <a:spcAft>
                          <a:spcPts val="0"/>
                        </a:spcAft>
                      </a:pPr>
                      <a:r>
                        <a:rPr lang="pt-BR" sz="1600" dirty="0">
                          <a:solidFill>
                            <a:schemeClr val="tx1"/>
                          </a:solidFill>
                          <a:effectLst/>
                        </a:rPr>
                        <a:t>        5  Ví dụ về vượt qua khó khăn của lớp 7A 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49530">
                        <a:lnSpc>
                          <a:spcPct val="107000"/>
                        </a:lnSpc>
                        <a:spcBef>
                          <a:spcPts val="0"/>
                        </a:spcBef>
                        <a:spcAft>
                          <a:spcPts val="0"/>
                        </a:spcAft>
                      </a:pPr>
                      <a:r>
                        <a:rPr lang="pt-BR" sz="1600" b="1" dirty="0">
                          <a:solidFill>
                            <a:schemeClr val="tx1"/>
                          </a:solidFill>
                          <a:effectLst/>
                        </a:rPr>
                        <a:t>5 ví dụ các bạn trong khối 7</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484634"/>
                  </a:ext>
                </a:extLst>
              </a:tr>
              <a:tr h="237108">
                <a:tc>
                  <a:txBody>
                    <a:bodyPr/>
                    <a:lstStyle/>
                    <a:p>
                      <a:pPr marL="0" marR="49530">
                        <a:lnSpc>
                          <a:spcPct val="107000"/>
                        </a:lnSpc>
                        <a:spcBef>
                          <a:spcPts val="0"/>
                        </a:spcBef>
                        <a:spcAft>
                          <a:spcPts val="0"/>
                        </a:spcAft>
                      </a:pPr>
                      <a:r>
                        <a:rPr lang="pt-BR"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49530">
                        <a:lnSpc>
                          <a:spcPct val="107000"/>
                        </a:lnSpc>
                        <a:spcBef>
                          <a:spcPts val="0"/>
                        </a:spcBef>
                        <a:spcAft>
                          <a:spcPts val="0"/>
                        </a:spcAft>
                      </a:pPr>
                      <a:r>
                        <a:rPr lang="pt-BR"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434516"/>
                  </a:ext>
                </a:extLst>
              </a:tr>
              <a:tr h="237108">
                <a:tc>
                  <a:txBody>
                    <a:bodyPr/>
                    <a:lstStyle/>
                    <a:p>
                      <a:pPr marL="0" marR="49530">
                        <a:lnSpc>
                          <a:spcPct val="107000"/>
                        </a:lnSpc>
                        <a:spcBef>
                          <a:spcPts val="0"/>
                        </a:spcBef>
                        <a:spcAft>
                          <a:spcPts val="0"/>
                        </a:spcAft>
                      </a:pPr>
                      <a:r>
                        <a:rPr lang="pt-BR"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49530">
                        <a:lnSpc>
                          <a:spcPct val="107000"/>
                        </a:lnSpc>
                        <a:spcBef>
                          <a:spcPts val="0"/>
                        </a:spcBef>
                        <a:spcAft>
                          <a:spcPts val="0"/>
                        </a:spcAft>
                      </a:pPr>
                      <a:r>
                        <a:rPr lang="pt-BR"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3103075"/>
                  </a:ext>
                </a:extLst>
              </a:tr>
              <a:tr h="237108">
                <a:tc>
                  <a:txBody>
                    <a:bodyPr/>
                    <a:lstStyle/>
                    <a:p>
                      <a:pPr marL="0" marR="49530">
                        <a:lnSpc>
                          <a:spcPct val="107000"/>
                        </a:lnSpc>
                        <a:spcBef>
                          <a:spcPts val="0"/>
                        </a:spcBef>
                        <a:spcAft>
                          <a:spcPts val="0"/>
                        </a:spcAft>
                      </a:pPr>
                      <a:r>
                        <a:rPr lang="pt-BR"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49530">
                        <a:lnSpc>
                          <a:spcPct val="107000"/>
                        </a:lnSpc>
                        <a:spcBef>
                          <a:spcPts val="0"/>
                        </a:spcBef>
                        <a:spcAft>
                          <a:spcPts val="0"/>
                        </a:spcAft>
                      </a:pPr>
                      <a:r>
                        <a:rPr lang="pt-BR"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1418620"/>
                  </a:ext>
                </a:extLst>
              </a:tr>
              <a:tr h="237108">
                <a:tc>
                  <a:txBody>
                    <a:bodyPr/>
                    <a:lstStyle/>
                    <a:p>
                      <a:pPr marL="0" marR="49530">
                        <a:lnSpc>
                          <a:spcPct val="107000"/>
                        </a:lnSpc>
                        <a:spcBef>
                          <a:spcPts val="0"/>
                        </a:spcBef>
                        <a:spcAft>
                          <a:spcPts val="0"/>
                        </a:spcAft>
                      </a:pPr>
                      <a:r>
                        <a:rPr lang="pt-BR"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49530">
                        <a:lnSpc>
                          <a:spcPct val="107000"/>
                        </a:lnSpc>
                        <a:spcBef>
                          <a:spcPts val="0"/>
                        </a:spcBef>
                        <a:spcAft>
                          <a:spcPts val="0"/>
                        </a:spcAft>
                      </a:pPr>
                      <a:r>
                        <a:rPr lang="pt-BR"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3074746"/>
                  </a:ext>
                </a:extLst>
              </a:tr>
              <a:tr h="237108">
                <a:tc>
                  <a:txBody>
                    <a:bodyPr/>
                    <a:lstStyle/>
                    <a:p>
                      <a:pPr marL="0" marR="49530">
                        <a:lnSpc>
                          <a:spcPct val="107000"/>
                        </a:lnSpc>
                        <a:spcBef>
                          <a:spcPts val="0"/>
                        </a:spcBef>
                        <a:spcAft>
                          <a:spcPts val="0"/>
                        </a:spcAft>
                      </a:pPr>
                      <a:r>
                        <a:rPr lang="pt-BR"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49530">
                        <a:lnSpc>
                          <a:spcPct val="107000"/>
                        </a:lnSpc>
                        <a:spcBef>
                          <a:spcPts val="0"/>
                        </a:spcBef>
                        <a:spcAft>
                          <a:spcPts val="0"/>
                        </a:spcAft>
                      </a:pPr>
                      <a:r>
                        <a:rPr lang="pt-BR"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4771915"/>
                  </a:ext>
                </a:extLst>
              </a:tr>
            </a:tbl>
          </a:graphicData>
        </a:graphic>
      </p:graphicFrame>
      <p:sp>
        <p:nvSpPr>
          <p:cNvPr id="4" name="TextBox 3"/>
          <p:cNvSpPr txBox="1"/>
          <p:nvPr/>
        </p:nvSpPr>
        <p:spPr>
          <a:xfrm>
            <a:off x="923723" y="5890890"/>
            <a:ext cx="5403980" cy="523220"/>
          </a:xfrm>
          <a:prstGeom prst="rect">
            <a:avLst/>
          </a:prstGeom>
          <a:noFill/>
        </p:spPr>
        <p:txBody>
          <a:bodyPr wrap="none" rtlCol="0">
            <a:spAutoFit/>
          </a:bodyPr>
          <a:lstStyle/>
          <a:p>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Vẽ</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sơ</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đồ</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tư</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duy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khái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quát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chủ</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đề</a:t>
            </a:r>
            <a:r>
              <a:rPr lang="en-US" sz="2800" dirty="0">
                <a:latin typeface="Times" panose="02020603050405020304" pitchFamily="18" charset="0"/>
                <a:cs typeface="Times" panose="02020603050405020304" pitchFamily="18" charset="0"/>
              </a:rPr>
              <a:t> 3</a:t>
            </a:r>
          </a:p>
        </p:txBody>
      </p:sp>
    </p:spTree>
    <p:extLst>
      <p:ext uri="{BB962C8B-B14F-4D97-AF65-F5344CB8AC3E}">
        <p14:creationId xmlns:p14="http://schemas.microsoft.com/office/powerpoint/2010/main" val="3263135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Benh vien Laptop\My Documents\My Pictures\1082175hw7bdgap2x.gif">
            <a:extLst>
              <a:ext uri="{FF2B5EF4-FFF2-40B4-BE49-F238E27FC236}">
                <a16:creationId xmlns:a16="http://schemas.microsoft.com/office/drawing/2014/main" id="{AB63E70F-D783-23AC-F45D-E74B0514FF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0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29">
            <a:extLst>
              <a:ext uri="{FF2B5EF4-FFF2-40B4-BE49-F238E27FC236}">
                <a16:creationId xmlns:a16="http://schemas.microsoft.com/office/drawing/2014/main" id="{EB02EFA0-FD19-1A30-BAAE-32A020D10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0"/>
            <a:ext cx="9765323"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D38BBCA-C2D1-8EDE-435B-60AE895BACE8}"/>
              </a:ext>
            </a:extLst>
          </p:cNvPr>
          <p:cNvSpPr/>
          <p:nvPr/>
        </p:nvSpPr>
        <p:spPr>
          <a:xfrm>
            <a:off x="3658029" y="2087284"/>
            <a:ext cx="5908431" cy="1758462"/>
          </a:xfrm>
          <a:prstGeom prst="rect">
            <a:avLst/>
          </a:prstGeom>
          <a:noFill/>
        </p:spPr>
        <p:txBody>
          <a:bodyPr wrap="none">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Xin </a:t>
            </a: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chân</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thành</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cảm</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ơn</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quý</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p>
          <a:p>
            <a:pPr algn="ctr">
              <a:defRPr/>
            </a:pP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thầy</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cô</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vi-VN"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và các con </a:t>
            </a:r>
          </a:p>
          <a:p>
            <a:pPr algn="ctr">
              <a:defRPr/>
            </a:pPr>
            <a:r>
              <a:rPr lang="en-US" sz="5400" spc="50" dirty="0" err="1">
                <a:ln w="11430"/>
                <a:solidFill>
                  <a:srgbClr val="FF0000"/>
                </a:solidFill>
                <a:effectLst>
                  <a:outerShdw blurRad="76200" dist="50800" dir="5400000" algn="tl" rotWithShape="0">
                    <a:srgbClr val="000000">
                      <a:alpha val="65000"/>
                    </a:srgbClr>
                  </a:outerShdw>
                </a:effectLst>
                <a:latin typeface="Arial" charset="0"/>
                <a:cs typeface="Arial" charset="0"/>
              </a:rPr>
              <a:t>đã</a:t>
            </a:r>
            <a:r>
              <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 </a:t>
            </a:r>
            <a:r>
              <a:rPr lang="vi-VN" sz="5400" spc="50" dirty="0">
                <a:ln w="11430"/>
                <a:solidFill>
                  <a:srgbClr val="FF0000"/>
                </a:solidFill>
                <a:effectLst>
                  <a:outerShdw blurRad="76200" dist="50800" dir="5400000" algn="tl" rotWithShape="0">
                    <a:srgbClr val="000000">
                      <a:alpha val="65000"/>
                    </a:srgbClr>
                  </a:outerShdw>
                </a:effectLst>
                <a:latin typeface="Arial" charset="0"/>
                <a:cs typeface="Arial" charset="0"/>
              </a:rPr>
              <a:t>tham dự tiết học !</a:t>
            </a:r>
            <a:endParaRPr lang="en-US" sz="5400" spc="50" dirty="0">
              <a:ln w="11430"/>
              <a:solidFill>
                <a:srgbClr val="FF0000"/>
              </a:solidFill>
              <a:effectLst>
                <a:outerShdw blurRad="76200" dist="50800" dir="5400000" algn="tl" rotWithShape="0">
                  <a:srgbClr val="000000">
                    <a:alpha val="65000"/>
                  </a:srgbClr>
                </a:outerShdw>
              </a:effectLst>
              <a:latin typeface="Arial" charset="0"/>
              <a:cs typeface="Arial" charset="0"/>
            </a:endParaRPr>
          </a:p>
        </p:txBody>
      </p:sp>
    </p:spTree>
    <p:extLst>
      <p:ext uri="{BB962C8B-B14F-4D97-AF65-F5344CB8AC3E}">
        <p14:creationId xmlns:p14="http://schemas.microsoft.com/office/powerpoint/2010/main" val="424835999"/>
      </p:ext>
    </p:extLst>
  </p:cSld>
  <p:clrMapOvr>
    <a:masterClrMapping/>
  </p:clrMapOvr>
  <p:transition spd="slow" advClick="0" advTm="5000">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0607E-A1D6-477C-700F-DC0C7582269F}"/>
              </a:ext>
            </a:extLst>
          </p:cNvPr>
          <p:cNvSpPr>
            <a:spLocks noGrp="1"/>
          </p:cNvSpPr>
          <p:nvPr>
            <p:ph type="sldNum" sz="quarter" idx="10"/>
          </p:nvPr>
        </p:nvSpPr>
        <p:spPr/>
        <p:txBody>
          <a:bodyPr/>
          <a:lstStyle/>
          <a:p>
            <a:fld id="{E36C4244-8667-4452-9A72-D44C31FCB7CC}" type="slidenum">
              <a:rPr lang="en-US" smtClean="0"/>
              <a:pPr/>
              <a:t>2</a:t>
            </a:fld>
            <a:endParaRPr lang="en-US"/>
          </a:p>
        </p:txBody>
      </p:sp>
      <p:pic>
        <p:nvPicPr>
          <p:cNvPr id="3" name="5976409549084 (1)">
            <a:hlinkClick r:id="" action="ppaction://media"/>
            <a:extLst>
              <a:ext uri="{FF2B5EF4-FFF2-40B4-BE49-F238E27FC236}">
                <a16:creationId xmlns:a16="http://schemas.microsoft.com/office/drawing/2014/main" id="{0033DEF2-8F7A-847E-5C2B-8BEF6E559C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87800" y="111383"/>
            <a:ext cx="5461000" cy="6381492"/>
          </a:xfrm>
          <a:prstGeom prst="rect">
            <a:avLst/>
          </a:prstGeom>
        </p:spPr>
      </p:pic>
    </p:spTree>
    <p:extLst>
      <p:ext uri="{BB962C8B-B14F-4D97-AF65-F5344CB8AC3E}">
        <p14:creationId xmlns:p14="http://schemas.microsoft.com/office/powerpoint/2010/main" val="12726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99856" y="-1394331"/>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5160235" y="5980392"/>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26" name="Picture 6" descr="FLOWER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679" y="5073755"/>
            <a:ext cx="2112714" cy="18132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864CE63-1D69-4BDD-A5DB-AD7C46C34ECF}"/>
              </a:ext>
            </a:extLst>
          </p:cNvPr>
          <p:cNvSpPr txBox="1"/>
          <p:nvPr/>
        </p:nvSpPr>
        <p:spPr>
          <a:xfrm>
            <a:off x="381119" y="971359"/>
            <a:ext cx="10017133" cy="830997"/>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tấm</a:t>
            </a:r>
            <a:r>
              <a:rPr lang="en-US" sz="2400" b="1" dirty="0">
                <a:solidFill>
                  <a:srgbClr val="FF0000"/>
                </a:solidFill>
                <a:latin typeface="Times New Roman" panose="02020603050405020304" pitchFamily="18" charset="0"/>
                <a:cs typeface="Times New Roman" panose="02020603050405020304" pitchFamily="18" charset="0"/>
              </a:rPr>
              <a:t> g</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ơng</a:t>
            </a:r>
            <a:r>
              <a:rPr lang="en-US" sz="2400" b="1" dirty="0">
                <a:solidFill>
                  <a:srgbClr val="FF0000"/>
                </a:solidFill>
                <a:latin typeface="Times New Roman" panose="02020603050405020304" pitchFamily="18" charset="0"/>
                <a:cs typeface="Times New Roman" panose="02020603050405020304" pitchFamily="18" charset="0"/>
              </a:rPr>
              <a:t> v</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ợt</a:t>
            </a:r>
            <a:r>
              <a:rPr lang="en-US" sz="2400" b="1" dirty="0">
                <a:solidFill>
                  <a:srgbClr val="FF0000"/>
                </a:solidFill>
                <a:latin typeface="Times New Roman" panose="02020603050405020304" pitchFamily="18" charset="0"/>
                <a:cs typeface="Times New Roman" panose="02020603050405020304" pitchFamily="18" charset="0"/>
              </a:rPr>
              <a:t> qua </a:t>
            </a:r>
            <a:r>
              <a:rPr lang="en-US" sz="2400" b="1" dirty="0" err="1">
                <a:solidFill>
                  <a:srgbClr val="FF0000"/>
                </a:solidFill>
                <a:latin typeface="Times New Roman" panose="02020603050405020304" pitchFamily="18" charset="0"/>
                <a:cs typeface="Times New Roman" panose="02020603050405020304" pitchFamily="18" charset="0"/>
              </a:rPr>
              <a:t>khó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gặp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a:t>
            </a:r>
            <a:r>
              <a:rPr lang="en-US" sz="2400" b="1" dirty="0">
                <a:solidFill>
                  <a:srgbClr val="FF0000"/>
                </a:solidFill>
                <a:latin typeface="Times New Roman" panose="02020603050405020304" pitchFamily="18" charset="0"/>
                <a:cs typeface="Times New Roman" panose="02020603050405020304" pitchFamily="18" charset="0"/>
              </a:rPr>
              <a:t> v</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ợt</a:t>
            </a:r>
            <a:r>
              <a:rPr lang="en-US" sz="2400" b="1" dirty="0">
                <a:solidFill>
                  <a:srgbClr val="FF0000"/>
                </a:solidFill>
                <a:latin typeface="Times New Roman" panose="02020603050405020304" pitchFamily="18" charset="0"/>
                <a:cs typeface="Times New Roman" panose="02020603050405020304" pitchFamily="18" charset="0"/>
              </a:rPr>
              <a:t> qua </a:t>
            </a:r>
            <a:r>
              <a:rPr lang="en-US" sz="2400" b="1" dirty="0" err="1">
                <a:solidFill>
                  <a:srgbClr val="FF0000"/>
                </a:solidFill>
                <a:latin typeface="Times New Roman" panose="02020603050405020304" pitchFamily="18" charset="0"/>
                <a:cs typeface="Times New Roman" panose="02020603050405020304" pitchFamily="18" charset="0"/>
              </a:rPr>
              <a:t>khó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đó</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4" name="Picture 2">
            <a:extLst>
              <a:ext uri="{FF2B5EF4-FFF2-40B4-BE49-F238E27FC236}">
                <a16:creationId xmlns:a16="http://schemas.microsoft.com/office/drawing/2014/main" id="{5E7A07FE-FB94-41A9-BD9B-7C2D65D67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079204"/>
            <a:ext cx="7205331" cy="464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Down Ribbon 4">
            <a:extLst>
              <a:ext uri="{FF2B5EF4-FFF2-40B4-BE49-F238E27FC236}">
                <a16:creationId xmlns:a16="http://schemas.microsoft.com/office/drawing/2014/main" id="{3D20B6A8-B09E-4FDD-9B5E-A6D3B642D5FE}"/>
              </a:ext>
            </a:extLst>
          </p:cNvPr>
          <p:cNvSpPr/>
          <p:nvPr/>
        </p:nvSpPr>
        <p:spPr>
          <a:xfrm>
            <a:off x="497799" y="0"/>
            <a:ext cx="10194887" cy="929165"/>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solidFill>
                  <a:schemeClr val="bg1"/>
                </a:solidFill>
                <a:latin typeface="Times New Roman" pitchFamily="18" charset="0"/>
                <a:cs typeface="Times New Roman" pitchFamily="18" charset="0"/>
              </a:rPr>
              <a:t>KHÁM PHÁ- KẾT NỐI</a:t>
            </a:r>
          </a:p>
        </p:txBody>
      </p:sp>
    </p:spTree>
    <p:extLst>
      <p:ext uri="{BB962C8B-B14F-4D97-AF65-F5344CB8AC3E}">
        <p14:creationId xmlns:p14="http://schemas.microsoft.com/office/powerpoint/2010/main" val="18344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18"/>
            <a:ext cx="10424160" cy="581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864524" y="757189"/>
            <a:ext cx="5443698" cy="442922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60000"/>
              </a:lnSpc>
              <a:buFontTx/>
              <a:buChar char="-"/>
            </a:pPr>
            <a:r>
              <a:rPr lang="vi-VN" sz="2000" dirty="0">
                <a:latin typeface="+mj-lt"/>
              </a:rPr>
              <a:t>Đôi tay bị liệt từ nhỏ, nhưng thầy đã dùng đôi chân để luyện chữ, để viết, để học và để vẽ lên một huyền thoại, một biểu tượng về tinh thần vượt khó cho nhiều thế hệ noi theo</a:t>
            </a:r>
            <a:r>
              <a:rPr lang="en-US" sz="2000" b="1" dirty="0">
                <a:solidFill>
                  <a:srgbClr val="0070C0"/>
                </a:solidFill>
                <a:latin typeface="+mj-lt"/>
              </a:rPr>
              <a:t>.=&gt;</a:t>
            </a:r>
            <a:r>
              <a:rPr lang="vi-VN" sz="2000" b="1" dirty="0">
                <a:solidFill>
                  <a:srgbClr val="0070C0"/>
                </a:solidFill>
                <a:latin typeface="+mj-lt"/>
              </a:rPr>
              <a:t>Tấm gương sáng ngời về nghị lực vươn lên số phận của thầy</a:t>
            </a:r>
            <a:r>
              <a:rPr lang="en-US" sz="2000" b="1" dirty="0">
                <a:solidFill>
                  <a:srgbClr val="0070C0"/>
                </a:solidFill>
                <a:latin typeface="+mj-lt"/>
              </a:rPr>
              <a:t>, </a:t>
            </a:r>
            <a:r>
              <a:rPr lang="en-US" sz="2000" b="1" dirty="0" err="1">
                <a:solidFill>
                  <a:srgbClr val="0070C0"/>
                </a:solidFill>
                <a:latin typeface="Times New Roman" pitchFamily="18" charset="0"/>
                <a:cs typeface="Times New Roman" pitchFamily="18" charset="0"/>
              </a:rPr>
              <a:t>về</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sự</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tự</a:t>
            </a:r>
            <a:r>
              <a:rPr lang="en-US" sz="2000" b="1" dirty="0">
                <a:solidFill>
                  <a:srgbClr val="0070C0"/>
                </a:solidFill>
                <a:latin typeface="Times New Roman" pitchFamily="18" charset="0"/>
                <a:cs typeface="Times New Roman" pitchFamily="18" charset="0"/>
              </a:rPr>
              <a:t> v</a:t>
            </a:r>
            <a:r>
              <a:rPr lang="vi-VN" sz="2000" b="1" dirty="0">
                <a:solidFill>
                  <a:srgbClr val="0070C0"/>
                </a:solidFill>
                <a:latin typeface="Times New Roman" pitchFamily="18" charset="0"/>
                <a:cs typeface="Times New Roman" pitchFamily="18" charset="0"/>
              </a:rPr>
              <a:t>ư</a:t>
            </a:r>
            <a:r>
              <a:rPr lang="en-US" sz="2000" b="1" dirty="0" err="1">
                <a:solidFill>
                  <a:srgbClr val="0070C0"/>
                </a:solidFill>
                <a:latin typeface="Times New Roman" pitchFamily="18" charset="0"/>
                <a:cs typeface="Times New Roman" pitchFamily="18" charset="0"/>
              </a:rPr>
              <a:t>ợt</a:t>
            </a:r>
            <a:r>
              <a:rPr lang="en-US" sz="2000" b="1" dirty="0">
                <a:solidFill>
                  <a:srgbClr val="0070C0"/>
                </a:solidFill>
                <a:latin typeface="Times New Roman" pitchFamily="18" charset="0"/>
                <a:cs typeface="Times New Roman" pitchFamily="18" charset="0"/>
              </a:rPr>
              <a:t> qua </a:t>
            </a:r>
            <a:r>
              <a:rPr lang="en-US" sz="2000" b="1" dirty="0" err="1">
                <a:solidFill>
                  <a:srgbClr val="0070C0"/>
                </a:solidFill>
                <a:latin typeface="Times New Roman" pitchFamily="18" charset="0"/>
                <a:cs typeface="Times New Roman" pitchFamily="18" charset="0"/>
              </a:rPr>
              <a:t>khó</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khăn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để</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tự</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hoàn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thiện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bản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thân</a:t>
            </a:r>
            <a:r>
              <a:rPr lang="en-US" sz="2000" b="1" dirty="0">
                <a:solidFill>
                  <a:srgbClr val="0070C0"/>
                </a:solidFill>
                <a:latin typeface="Times New Roman" pitchFamily="18" charset="0"/>
                <a:cs typeface="Times New Roman" pitchFamily="18" charset="0"/>
              </a:rPr>
              <a:t>.</a:t>
            </a:r>
          </a:p>
          <a:p>
            <a:pPr>
              <a:lnSpc>
                <a:spcPct val="160000"/>
              </a:lnSpc>
              <a:buFontTx/>
              <a:buChar char="-"/>
            </a:pPr>
            <a:r>
              <a:rPr lang="en-US" sz="2000" dirty="0" err="1">
                <a:latin typeface="Times New Roman" pitchFamily="18" charset="0"/>
                <a:cs typeface="Times New Roman" pitchFamily="18" charset="0"/>
              </a:rPr>
              <a:t>Thầy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xấu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hổ</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khuyết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Nguyễn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Ký</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vươn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hoàn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thiện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hơn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mỗi</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ngày</a:t>
            </a:r>
            <a:r>
              <a:rPr lang="en-US" sz="2000" b="1" dirty="0">
                <a:solidFill>
                  <a:srgbClr val="0070C0"/>
                </a:solidFill>
                <a:latin typeface="Times New Roman" pitchFamily="18" charset="0"/>
                <a:cs typeface="Times New Roman" pitchFamily="18" charset="0"/>
              </a:rPr>
              <a:t>.</a:t>
            </a:r>
          </a:p>
          <a:p>
            <a:pPr marL="0" indent="0">
              <a:lnSpc>
                <a:spcPct val="160000"/>
              </a:lnSpc>
              <a:buNone/>
            </a:pPr>
            <a:r>
              <a:rPr lang="en-US" sz="2000" b="1" dirty="0">
                <a:solidFill>
                  <a:srgbClr val="FF0000"/>
                </a:solidFill>
                <a:latin typeface="Times New Roman" pitchFamily="18" charset="0"/>
                <a:cs typeface="Times New Roman" pitchFamily="18" charset="0"/>
              </a:rPr>
              <a:t>=&gt; NGUYỄN NGỌC KÝ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tấm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gương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sự</a:t>
            </a:r>
            <a:r>
              <a:rPr lang="en-US" sz="2000" b="1" dirty="0">
                <a:solidFill>
                  <a:srgbClr val="FF0000"/>
                </a:solidFill>
                <a:latin typeface="Times New Roman" pitchFamily="18" charset="0"/>
                <a:cs typeface="Times New Roman" pitchFamily="18" charset="0"/>
              </a:rPr>
              <a:t>  TỰ V</a:t>
            </a:r>
            <a:r>
              <a:rPr lang="vi-VN" sz="2000" b="1" dirty="0">
                <a:solidFill>
                  <a:srgbClr val="FF0000"/>
                </a:solidFill>
                <a:latin typeface="Times New Roman" pitchFamily="18" charset="0"/>
                <a:cs typeface="Times New Roman" pitchFamily="18" charset="0"/>
              </a:rPr>
              <a:t>Ư</a:t>
            </a:r>
            <a:r>
              <a:rPr lang="en-US" sz="2000" b="1" dirty="0">
                <a:solidFill>
                  <a:srgbClr val="FF0000"/>
                </a:solidFill>
                <a:latin typeface="Times New Roman" pitchFamily="18" charset="0"/>
                <a:cs typeface="Times New Roman" pitchFamily="18" charset="0"/>
              </a:rPr>
              <a:t>ỢT QUA KHÓ KHĂN </a:t>
            </a:r>
            <a:r>
              <a:rPr lang="en-US" sz="2000" b="1" dirty="0" err="1">
                <a:solidFill>
                  <a:srgbClr val="FF0000"/>
                </a:solidFill>
                <a:latin typeface="Times New Roman" pitchFamily="18" charset="0"/>
                <a:cs typeface="Times New Roman" pitchFamily="18" charset="0"/>
              </a:rPr>
              <a:t>để</a:t>
            </a:r>
            <a:r>
              <a:rPr lang="en-US" sz="2000" b="1" dirty="0">
                <a:solidFill>
                  <a:srgbClr val="FF0000"/>
                </a:solidFill>
                <a:latin typeface="Times New Roman" pitchFamily="18" charset="0"/>
                <a:cs typeface="Times New Roman" pitchFamily="18" charset="0"/>
              </a:rPr>
              <a:t> ta </a:t>
            </a:r>
            <a:r>
              <a:rPr lang="en-US" sz="2000" b="1" dirty="0" err="1">
                <a:solidFill>
                  <a:srgbClr val="FF0000"/>
                </a:solidFill>
                <a:latin typeface="Times New Roman" pitchFamily="18" charset="0"/>
                <a:cs typeface="Times New Roman" pitchFamily="18" charset="0"/>
              </a:rPr>
              <a:t>học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noi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theo.</a:t>
            </a:r>
            <a:endParaRPr lang="en-US" sz="2000" b="1" dirty="0">
              <a:solidFill>
                <a:srgbClr val="FF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1000"/>
            <a:ext cx="365369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124200"/>
            <a:ext cx="365369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FLOWERS2">
            <a:extLst>
              <a:ext uri="{FF2B5EF4-FFF2-40B4-BE49-F238E27FC236}">
                <a16:creationId xmlns:a16="http://schemas.microsoft.com/office/drawing/2014/main" id="{95255BC9-8161-43F8-845F-395EBA3E8A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2940" y="5415807"/>
            <a:ext cx="1680354" cy="1442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LOWERS2">
            <a:extLst>
              <a:ext uri="{FF2B5EF4-FFF2-40B4-BE49-F238E27FC236}">
                <a16:creationId xmlns:a16="http://schemas.microsoft.com/office/drawing/2014/main" id="{8C2CA048-76C8-4CEF-B063-B86E6DD367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797942"/>
            <a:ext cx="1919994" cy="164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81124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CBBAB3A-7326-48CA-8710-73C4FC6165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1541" y="721096"/>
            <a:ext cx="2639568" cy="4091081"/>
          </a:xfrm>
        </p:spPr>
      </p:pic>
      <p:sp>
        <p:nvSpPr>
          <p:cNvPr id="4" name="Slide Number Placeholder 3">
            <a:extLst>
              <a:ext uri="{FF2B5EF4-FFF2-40B4-BE49-F238E27FC236}">
                <a16:creationId xmlns:a16="http://schemas.microsoft.com/office/drawing/2014/main" id="{3CB3DF9F-DF70-4924-9C2C-E43C3A27F125}"/>
              </a:ext>
            </a:extLst>
          </p:cNvPr>
          <p:cNvSpPr>
            <a:spLocks noGrp="1"/>
          </p:cNvSpPr>
          <p:nvPr>
            <p:ph type="sldNum" sz="quarter" idx="10"/>
          </p:nvPr>
        </p:nvSpPr>
        <p:spPr/>
        <p:txBody>
          <a:bodyPr/>
          <a:lstStyle/>
          <a:p>
            <a:fld id="{E36C4244-8667-4452-9A72-D44C31FCB7CC}" type="slidenum">
              <a:rPr lang="en-US" smtClean="0"/>
              <a:pPr/>
              <a:t>5</a:t>
            </a:fld>
            <a:endParaRPr lang="en-US"/>
          </a:p>
        </p:txBody>
      </p:sp>
      <p:sp>
        <p:nvSpPr>
          <p:cNvPr id="7" name="Google Shape;102;p41">
            <a:extLst>
              <a:ext uri="{FF2B5EF4-FFF2-40B4-BE49-F238E27FC236}">
                <a16:creationId xmlns:a16="http://schemas.microsoft.com/office/drawing/2014/main" id="{620CE76D-75FD-4946-8AA9-D8E8FB2677EF}"/>
              </a:ext>
            </a:extLst>
          </p:cNvPr>
          <p:cNvSpPr/>
          <p:nvPr/>
        </p:nvSpPr>
        <p:spPr>
          <a:xfrm rot="2700000">
            <a:off x="9652922" y="-106341"/>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100;p41">
            <a:extLst>
              <a:ext uri="{FF2B5EF4-FFF2-40B4-BE49-F238E27FC236}">
                <a16:creationId xmlns:a16="http://schemas.microsoft.com/office/drawing/2014/main" id="{2899BFBC-3672-4717-8C93-7437EAD52D6E}"/>
              </a:ext>
            </a:extLst>
          </p:cNvPr>
          <p:cNvSpPr/>
          <p:nvPr/>
        </p:nvSpPr>
        <p:spPr>
          <a:xfrm rot="2700000">
            <a:off x="99856" y="-1394331"/>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 name="Google Shape;104;p41">
            <a:extLst>
              <a:ext uri="{FF2B5EF4-FFF2-40B4-BE49-F238E27FC236}">
                <a16:creationId xmlns:a16="http://schemas.microsoft.com/office/drawing/2014/main" id="{1680BCEE-0851-4ACA-AFAC-432BF46D57D2}"/>
              </a:ext>
            </a:extLst>
          </p:cNvPr>
          <p:cNvSpPr/>
          <p:nvPr/>
        </p:nvSpPr>
        <p:spPr>
          <a:xfrm rot="2700000">
            <a:off x="-148534" y="2752378"/>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04;p41">
            <a:extLst>
              <a:ext uri="{FF2B5EF4-FFF2-40B4-BE49-F238E27FC236}">
                <a16:creationId xmlns:a16="http://schemas.microsoft.com/office/drawing/2014/main" id="{4DE0A2B7-3757-4B47-9658-E1696F06DF97}"/>
              </a:ext>
            </a:extLst>
          </p:cNvPr>
          <p:cNvSpPr/>
          <p:nvPr/>
        </p:nvSpPr>
        <p:spPr>
          <a:xfrm rot="2700000">
            <a:off x="5307546" y="5074055"/>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6" descr="FLOWERS2">
            <a:extLst>
              <a:ext uri="{FF2B5EF4-FFF2-40B4-BE49-F238E27FC236}">
                <a16:creationId xmlns:a16="http://schemas.microsoft.com/office/drawing/2014/main" id="{C124EB52-DDFE-46F2-B550-3ADDF4ED8E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6315" y="5415807"/>
            <a:ext cx="1680354" cy="14421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LOWERS2">
            <a:extLst>
              <a:ext uri="{FF2B5EF4-FFF2-40B4-BE49-F238E27FC236}">
                <a16:creationId xmlns:a16="http://schemas.microsoft.com/office/drawing/2014/main" id="{8AA8490D-B182-4C46-BA1C-D672782638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2940" y="5415807"/>
            <a:ext cx="1680354" cy="14421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LOWERS2">
            <a:extLst>
              <a:ext uri="{FF2B5EF4-FFF2-40B4-BE49-F238E27FC236}">
                <a16:creationId xmlns:a16="http://schemas.microsoft.com/office/drawing/2014/main" id="{CF6F7C8B-292B-4391-AF7C-D12594C2F4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15807"/>
            <a:ext cx="1254933" cy="10770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LOWERS2">
            <a:extLst>
              <a:ext uri="{FF2B5EF4-FFF2-40B4-BE49-F238E27FC236}">
                <a16:creationId xmlns:a16="http://schemas.microsoft.com/office/drawing/2014/main" id="{AD2757A8-EE3B-4F00-9A7B-98E86A195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1646" y="0"/>
            <a:ext cx="1680354" cy="14421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A5AEB7-DEA2-4814-AC36-ED654355585C}"/>
              </a:ext>
            </a:extLst>
          </p:cNvPr>
          <p:cNvSpPr txBox="1"/>
          <p:nvPr/>
        </p:nvSpPr>
        <p:spPr>
          <a:xfrm>
            <a:off x="954832" y="4901118"/>
            <a:ext cx="2732986"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Nick-</a:t>
            </a:r>
            <a:r>
              <a:rPr lang="en-US" b="1" dirty="0" smtClean="0">
                <a:solidFill>
                  <a:srgbClr val="FF0000"/>
                </a:solidFill>
              </a:rPr>
              <a:t> </a:t>
            </a:r>
            <a:r>
              <a:rPr lang="en-US" b="1" dirty="0" err="1">
                <a:solidFill>
                  <a:srgbClr val="FF0000"/>
                </a:solidFill>
              </a:rPr>
              <a:t>Vujicic</a:t>
            </a:r>
            <a:endParaRPr lang="en-US" b="1" dirty="0">
              <a:solidFill>
                <a:srgbClr val="FF0000"/>
              </a:solidFill>
              <a:latin typeface="Times New Roman" panose="02020603050405020304" pitchFamily="18" charset="0"/>
              <a:cs typeface="Times New Roman" panose="02020603050405020304" pitchFamily="18" charset="0"/>
            </a:endParaRPr>
          </a:p>
          <a:p>
            <a:r>
              <a:rPr lang="en-US" b="1" dirty="0">
                <a:solidFill>
                  <a:srgbClr val="FF0000"/>
                </a:solidFill>
                <a:latin typeface="Times New Roman" panose="02020603050405020304" pitchFamily="18" charset="0"/>
                <a:cs typeface="Times New Roman" panose="02020603050405020304" pitchFamily="18" charset="0"/>
              </a:rPr>
              <a:t>ng</a:t>
            </a:r>
            <a:r>
              <a:rPr lang="vi-VN" b="1" dirty="0">
                <a:solidFill>
                  <a:srgbClr val="FF0000"/>
                </a:solidFill>
                <a:latin typeface="Times New Roman" panose="02020603050405020304" pitchFamily="18" charset="0"/>
                <a:cs typeface="Times New Roman" panose="02020603050405020304" pitchFamily="18" charset="0"/>
              </a:rPr>
              <a:t>ư</a:t>
            </a:r>
            <a:r>
              <a:rPr lang="en-US" b="1" dirty="0" err="1">
                <a:solidFill>
                  <a:srgbClr val="FF0000"/>
                </a:solidFill>
                <a:latin typeface="Times New Roman" panose="02020603050405020304" pitchFamily="18" charset="0"/>
                <a:cs typeface="Times New Roman" panose="02020603050405020304" pitchFamily="18" charset="0"/>
              </a:rPr>
              <a:t>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truyền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cảm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hứng</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75395BD-55B5-4756-B848-F59746C10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704" y="765191"/>
            <a:ext cx="6345644" cy="4091832"/>
          </a:xfrm>
          <a:prstGeom prst="rect">
            <a:avLst/>
          </a:prstGeom>
        </p:spPr>
      </p:pic>
      <p:sp>
        <p:nvSpPr>
          <p:cNvPr id="18" name="TextBox 17">
            <a:extLst>
              <a:ext uri="{FF2B5EF4-FFF2-40B4-BE49-F238E27FC236}">
                <a16:creationId xmlns:a16="http://schemas.microsoft.com/office/drawing/2014/main" id="{72321F44-EF62-49A0-824B-6C52C719D4AD}"/>
              </a:ext>
            </a:extLst>
          </p:cNvPr>
          <p:cNvSpPr txBox="1"/>
          <p:nvPr/>
        </p:nvSpPr>
        <p:spPr>
          <a:xfrm>
            <a:off x="3729705" y="4909995"/>
            <a:ext cx="6619964" cy="1477328"/>
          </a:xfrm>
          <a:prstGeom prst="rect">
            <a:avLst/>
          </a:prstGeom>
          <a:noFill/>
        </p:spPr>
        <p:txBody>
          <a:bodyPr wrap="square" rtlCol="0">
            <a:spAutoFit/>
          </a:bodyPr>
          <a:lstStyle/>
          <a:p>
            <a:r>
              <a:rPr lang="vi-VN" dirty="0">
                <a:solidFill>
                  <a:srgbClr val="FF0000"/>
                </a:solidFill>
              </a:rPr>
              <a:t>Y Julie, 18 tuổi ở làng Kon Drei, xã Đăk Blà, thành phố</a:t>
            </a:r>
            <a:endParaRPr lang="en-US" dirty="0">
              <a:solidFill>
                <a:srgbClr val="FF0000"/>
              </a:solidFill>
            </a:endParaRPr>
          </a:p>
          <a:p>
            <a:r>
              <a:rPr lang="vi-VN" dirty="0">
                <a:solidFill>
                  <a:srgbClr val="FF0000"/>
                </a:solidFill>
              </a:rPr>
              <a:t> Kon Tum (tỉnh Kon Tum), sinh viên năm nhất ngành </a:t>
            </a:r>
            <a:endParaRPr lang="en-US" dirty="0">
              <a:solidFill>
                <a:srgbClr val="FF0000"/>
              </a:solidFill>
            </a:endParaRPr>
          </a:p>
          <a:p>
            <a:r>
              <a:rPr lang="vi-VN" dirty="0">
                <a:solidFill>
                  <a:srgbClr val="FF0000"/>
                </a:solidFill>
              </a:rPr>
              <a:t>Công nghệ thông tin ở Phân hiệu Đại học Đà Nẵng tại Kon Tum vẫn không ngừng nỗ lực vươn lên trong học tập</a:t>
            </a:r>
            <a:endParaRPr lang="en-US" dirty="0">
              <a:solidFill>
                <a:srgbClr val="FF0000"/>
              </a:solidFill>
            </a:endParaRPr>
          </a:p>
          <a:p>
            <a:endParaRPr lang="en-US" dirty="0"/>
          </a:p>
        </p:txBody>
      </p:sp>
    </p:spTree>
    <p:extLst>
      <p:ext uri="{BB962C8B-B14F-4D97-AF65-F5344CB8AC3E}">
        <p14:creationId xmlns:p14="http://schemas.microsoft.com/office/powerpoint/2010/main" val="347851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157701" y="-1351077"/>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lt1"/>
                </a:solidFill>
                <a:latin typeface="Calibri"/>
                <a:ea typeface="Calibri"/>
                <a:cs typeface="Calibri"/>
                <a:sym typeface="Calibri"/>
              </a:rPr>
              <a:t>Chia </a:t>
            </a:r>
            <a:r>
              <a:rPr lang="en-US" sz="1800" b="0" i="0" u="none" strike="noStrike" cap="none" dirty="0" err="1" smtClean="0">
                <a:solidFill>
                  <a:schemeClr val="lt1"/>
                </a:solidFill>
                <a:latin typeface="Calibri"/>
                <a:ea typeface="Calibri"/>
                <a:cs typeface="Calibri"/>
                <a:sym typeface="Calibri"/>
              </a:rPr>
              <a:t>sẻ</a:t>
            </a:r>
            <a:endParaRPr sz="1800" b="0" i="0" u="none" strike="noStrike" cap="none" dirty="0">
              <a:solidFill>
                <a:schemeClr val="lt1"/>
              </a:solidFill>
              <a:latin typeface="Calibri"/>
              <a:ea typeface="Calibri"/>
              <a:cs typeface="Calibri"/>
              <a:sym typeface="Calibri"/>
            </a:endParaRPr>
          </a:p>
        </p:txBody>
      </p:sp>
      <p:sp>
        <p:nvSpPr>
          <p:cNvPr id="101" name="Google Shape;101;p41"/>
          <p:cNvSpPr/>
          <p:nvPr/>
        </p:nvSpPr>
        <p:spPr>
          <a:xfrm rot="2700000">
            <a:off x="1419614" y="-363458"/>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5160235" y="5980392"/>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26" name="Picture 6" descr="FLOWER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679" y="5073755"/>
            <a:ext cx="2112714" cy="1813274"/>
          </a:xfrm>
          <a:prstGeom prst="rect">
            <a:avLst/>
          </a:prstGeom>
          <a:noFill/>
          <a:extLst>
            <a:ext uri="{909E8E84-426E-40DD-AFC4-6F175D3DCCD1}">
              <a14:hiddenFill xmlns:a14="http://schemas.microsoft.com/office/drawing/2010/main">
                <a:solidFill>
                  <a:srgbClr val="FFFFFF"/>
                </a:solidFill>
              </a14:hiddenFill>
            </a:ext>
          </a:extLst>
        </p:spPr>
      </p:pic>
      <p:sp>
        <p:nvSpPr>
          <p:cNvPr id="19" name="Down Ribbon 4">
            <a:extLst>
              <a:ext uri="{FF2B5EF4-FFF2-40B4-BE49-F238E27FC236}">
                <a16:creationId xmlns:a16="http://schemas.microsoft.com/office/drawing/2014/main" id="{3D20B6A8-B09E-4FDD-9B5E-A6D3B642D5FE}"/>
              </a:ext>
            </a:extLst>
          </p:cNvPr>
          <p:cNvSpPr/>
          <p:nvPr/>
        </p:nvSpPr>
        <p:spPr>
          <a:xfrm>
            <a:off x="497799" y="0"/>
            <a:ext cx="10194887" cy="929165"/>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solidFill>
                  <a:schemeClr val="bg1"/>
                </a:solidFill>
                <a:latin typeface="Times New Roman" pitchFamily="18" charset="0"/>
                <a:cs typeface="Times New Roman" pitchFamily="18" charset="0"/>
              </a:rPr>
              <a:t>KHÁM PHÁ- KẾT NỐI</a:t>
            </a:r>
          </a:p>
        </p:txBody>
      </p:sp>
      <p:pic>
        <p:nvPicPr>
          <p:cNvPr id="5" name="Picture 4">
            <a:extLst>
              <a:ext uri="{FF2B5EF4-FFF2-40B4-BE49-F238E27FC236}">
                <a16:creationId xmlns:a16="http://schemas.microsoft.com/office/drawing/2014/main" id="{DF6CF51E-3C3B-44CD-A7F2-AF9D23DF3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376" y="2170354"/>
            <a:ext cx="5649113" cy="3724795"/>
          </a:xfrm>
          <a:prstGeom prst="rect">
            <a:avLst/>
          </a:prstGeom>
        </p:spPr>
      </p:pic>
      <p:sp>
        <p:nvSpPr>
          <p:cNvPr id="20" name="TextBox 19">
            <a:extLst>
              <a:ext uri="{FF2B5EF4-FFF2-40B4-BE49-F238E27FC236}">
                <a16:creationId xmlns:a16="http://schemas.microsoft.com/office/drawing/2014/main" id="{4C19E6B2-8098-46A5-B976-E783EA9F8E4E}"/>
              </a:ext>
            </a:extLst>
          </p:cNvPr>
          <p:cNvSpPr txBox="1"/>
          <p:nvPr/>
        </p:nvSpPr>
        <p:spPr>
          <a:xfrm>
            <a:off x="2587170" y="1158236"/>
            <a:ext cx="7966529" cy="830997"/>
          </a:xfrm>
          <a:prstGeom prst="rect">
            <a:avLst/>
          </a:prstGeom>
          <a:noFill/>
        </p:spPr>
        <p:txBody>
          <a:bodyPr wrap="square" rtlCol="0">
            <a:spAutoFit/>
          </a:bodyPr>
          <a:lstStyle/>
          <a:p>
            <a:r>
              <a:rPr lang="en-US" sz="2400" dirty="0" err="1">
                <a:solidFill>
                  <a:srgbClr val="FF0000"/>
                </a:solidFill>
                <a:latin typeface="Times" panose="02020603050405020304" pitchFamily="18" charset="0"/>
                <a:cs typeface="Times" panose="02020603050405020304" pitchFamily="18" charset="0"/>
              </a:rPr>
              <a:t>Hãy</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liệt</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kê</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những</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khó</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khăn</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mà</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em</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đã</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gặp</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phải</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trong</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học</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tập</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hoặc</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cuộc</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sống</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Ghi</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rõ</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lý</a:t>
            </a:r>
            <a:r>
              <a:rPr lang="en-US" sz="2400" dirty="0">
                <a:solidFill>
                  <a:srgbClr val="FF0000"/>
                </a:solidFill>
                <a:latin typeface="Times" panose="02020603050405020304" pitchFamily="18" charset="0"/>
                <a:cs typeface="Times" panose="02020603050405020304" pitchFamily="18" charset="0"/>
              </a:rPr>
              <a:t> do </a:t>
            </a:r>
            <a:r>
              <a:rPr lang="en-US" sz="2400" dirty="0" err="1">
                <a:solidFill>
                  <a:srgbClr val="FF0000"/>
                </a:solidFill>
                <a:latin typeface="Times" panose="02020603050405020304" pitchFamily="18" charset="0"/>
                <a:cs typeface="Times" panose="02020603050405020304" pitchFamily="18" charset="0"/>
              </a:rPr>
              <a:t>em</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cho</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rằng</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đó</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là</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một</a:t>
            </a:r>
            <a:r>
              <a:rPr lang="en-US" sz="2400" dirty="0">
                <a:solidFill>
                  <a:srgbClr val="FF0000"/>
                </a:solidFill>
                <a:latin typeface="Times" panose="02020603050405020304" pitchFamily="18" charset="0"/>
                <a:cs typeface="Times" panose="02020603050405020304" pitchFamily="18" charset="0"/>
              </a:rPr>
              <a:t> </a:t>
            </a:r>
            <a:r>
              <a:rPr lang="en-US" sz="2400" dirty="0" err="1">
                <a:solidFill>
                  <a:srgbClr val="FF0000"/>
                </a:solidFill>
                <a:latin typeface="Times" panose="02020603050405020304" pitchFamily="18" charset="0"/>
                <a:cs typeface="Times" panose="02020603050405020304" pitchFamily="18" charset="0"/>
              </a:rPr>
              <a:t>khó</a:t>
            </a:r>
            <a:r>
              <a:rPr lang="en-US" sz="2400" dirty="0">
                <a:solidFill>
                  <a:srgbClr val="FF0000"/>
                </a:solidFill>
                <a:latin typeface="Times" panose="02020603050405020304" pitchFamily="18" charset="0"/>
                <a:cs typeface="Times" panose="02020603050405020304" pitchFamily="18" charset="0"/>
              </a:rPr>
              <a:t> </a:t>
            </a:r>
            <a:r>
              <a:rPr lang="en-US" sz="2400" dirty="0" err="1" smtClean="0">
                <a:solidFill>
                  <a:srgbClr val="FF0000"/>
                </a:solidFill>
                <a:latin typeface="Times" panose="02020603050405020304" pitchFamily="18" charset="0"/>
                <a:cs typeface="Times" panose="02020603050405020304" pitchFamily="18" charset="0"/>
              </a:rPr>
              <a:t>khăn</a:t>
            </a:r>
            <a:r>
              <a:rPr lang="en-US" sz="2400" dirty="0" smtClean="0">
                <a:solidFill>
                  <a:srgbClr val="FF0000"/>
                </a:solidFill>
                <a:latin typeface="Times" panose="02020603050405020304" pitchFamily="18" charset="0"/>
                <a:cs typeface="Times" panose="02020603050405020304" pitchFamily="18" charset="0"/>
              </a:rPr>
              <a:t>?</a:t>
            </a:r>
            <a:endParaRPr lang="en-US" sz="2400" b="1" dirty="0">
              <a:solidFill>
                <a:srgbClr val="FF0000"/>
              </a:solidFill>
              <a:latin typeface="Times" panose="02020603050405020304" pitchFamily="18" charset="0"/>
              <a:cs typeface="Times" panose="02020603050405020304" pitchFamily="18" charset="0"/>
            </a:endParaRPr>
          </a:p>
        </p:txBody>
      </p:sp>
      <p:sp>
        <p:nvSpPr>
          <p:cNvPr id="4" name="TextBox 3"/>
          <p:cNvSpPr txBox="1"/>
          <p:nvPr/>
        </p:nvSpPr>
        <p:spPr>
          <a:xfrm>
            <a:off x="377719" y="982576"/>
            <a:ext cx="1406154" cy="584775"/>
          </a:xfrm>
          <a:prstGeom prst="rect">
            <a:avLst/>
          </a:prstGeom>
          <a:noFill/>
        </p:spPr>
        <p:txBody>
          <a:bodyPr wrap="none" rtlCol="0">
            <a:spAutoFit/>
          </a:bodyPr>
          <a:lstStyle/>
          <a:p>
            <a:r>
              <a:rPr lang="en-US" sz="3200" dirty="0" smtClean="0">
                <a:solidFill>
                  <a:srgbClr val="FF0000"/>
                </a:solidFill>
                <a:latin typeface="Times" panose="02020603050405020304" pitchFamily="18" charset="0"/>
                <a:cs typeface="Times" panose="02020603050405020304" pitchFamily="18" charset="0"/>
              </a:rPr>
              <a:t>Chia </a:t>
            </a:r>
            <a:r>
              <a:rPr lang="en-US" sz="3200" dirty="0" err="1" smtClean="0">
                <a:solidFill>
                  <a:srgbClr val="FF0000"/>
                </a:solidFill>
                <a:latin typeface="Times" panose="02020603050405020304" pitchFamily="18" charset="0"/>
                <a:cs typeface="Times" panose="02020603050405020304" pitchFamily="18" charset="0"/>
              </a:rPr>
              <a:t>sẻ</a:t>
            </a:r>
            <a:endParaRPr lang="en-US" sz="3200" dirty="0">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12661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A3633C1E-1A0C-4195-A35D-57B3FC3ABDDE}"/>
              </a:ext>
            </a:extLst>
          </p:cNvPr>
          <p:cNvGraphicFramePr>
            <a:graphicFrameLocks noGrp="1"/>
          </p:cNvGraphicFramePr>
          <p:nvPr>
            <p:extLst>
              <p:ext uri="{D42A27DB-BD31-4B8C-83A1-F6EECF244321}">
                <p14:modId xmlns:p14="http://schemas.microsoft.com/office/powerpoint/2010/main" val="1823478109"/>
              </p:ext>
            </p:extLst>
          </p:nvPr>
        </p:nvGraphicFramePr>
        <p:xfrm>
          <a:off x="353784" y="1484784"/>
          <a:ext cx="9883013" cy="4099376"/>
        </p:xfrm>
        <a:graphic>
          <a:graphicData uri="http://schemas.openxmlformats.org/drawingml/2006/table">
            <a:tbl>
              <a:tblPr firstRow="1" bandRow="1">
                <a:tableStyleId>{BC89EF96-8CEA-46FF-86C4-4CE0E7609802}</a:tableStyleId>
              </a:tblPr>
              <a:tblGrid>
                <a:gridCol w="4441372">
                  <a:extLst>
                    <a:ext uri="{9D8B030D-6E8A-4147-A177-3AD203B41FA5}">
                      <a16:colId xmlns:a16="http://schemas.microsoft.com/office/drawing/2014/main" val="3047521029"/>
                    </a:ext>
                  </a:extLst>
                </a:gridCol>
                <a:gridCol w="5441641">
                  <a:extLst>
                    <a:ext uri="{9D8B030D-6E8A-4147-A177-3AD203B41FA5}">
                      <a16:colId xmlns:a16="http://schemas.microsoft.com/office/drawing/2014/main" val="2840124880"/>
                    </a:ext>
                  </a:extLst>
                </a:gridCol>
              </a:tblGrid>
              <a:tr h="1939136">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Mô</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tả</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khó</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khăn</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Nguyên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nhân</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gây</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ra</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khó</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khăn</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86055034"/>
                  </a:ext>
                </a:extLst>
              </a:tr>
              <a:tr h="2160240">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105604346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643502380"/>
              </p:ext>
            </p:extLst>
          </p:nvPr>
        </p:nvGraphicFramePr>
        <p:xfrm>
          <a:off x="353783" y="698500"/>
          <a:ext cx="9883013" cy="844126"/>
        </p:xfrm>
        <a:graphic>
          <a:graphicData uri="http://schemas.openxmlformats.org/drawingml/2006/table">
            <a:tbl>
              <a:tblPr firstRow="1" bandRow="1">
                <a:tableStyleId>{5C22544A-7EE6-4342-B048-85BDC9FD1C3A}</a:tableStyleId>
              </a:tblPr>
              <a:tblGrid>
                <a:gridCol w="6913538">
                  <a:extLst>
                    <a:ext uri="{9D8B030D-6E8A-4147-A177-3AD203B41FA5}">
                      <a16:colId xmlns:a16="http://schemas.microsoft.com/office/drawing/2014/main" val="3172869178"/>
                    </a:ext>
                  </a:extLst>
                </a:gridCol>
                <a:gridCol w="2969475">
                  <a:extLst>
                    <a:ext uri="{9D8B030D-6E8A-4147-A177-3AD203B41FA5}">
                      <a16:colId xmlns:a16="http://schemas.microsoft.com/office/drawing/2014/main" val="1239650157"/>
                    </a:ext>
                  </a:extLst>
                </a:gridCol>
              </a:tblGrid>
              <a:tr h="844126">
                <a:tc>
                  <a:txBody>
                    <a:bodyPr/>
                    <a:lstStyle/>
                    <a:p>
                      <a:pPr algn="ctr"/>
                      <a:r>
                        <a:rPr lang="en-US" sz="2400" dirty="0" smtClean="0">
                          <a:solidFill>
                            <a:schemeClr val="bg1"/>
                          </a:solidFill>
                          <a:latin typeface="Times" panose="02020603050405020304" pitchFamily="18" charset="0"/>
                          <a:cs typeface="Times" panose="02020603050405020304" pitchFamily="18" charset="0"/>
                        </a:rPr>
                        <a:t>                                    </a:t>
                      </a:r>
                      <a:r>
                        <a:rPr lang="en-US" sz="2400" dirty="0" err="1" smtClean="0">
                          <a:solidFill>
                            <a:schemeClr val="bg1"/>
                          </a:solidFill>
                          <a:latin typeface="Times" panose="02020603050405020304" pitchFamily="18" charset="0"/>
                          <a:cs typeface="Times" panose="02020603050405020304" pitchFamily="18" charset="0"/>
                        </a:rPr>
                        <a:t>PHIẾU</a:t>
                      </a:r>
                      <a:r>
                        <a:rPr lang="en-US" sz="2400" baseline="0" dirty="0" smtClean="0">
                          <a:solidFill>
                            <a:schemeClr val="bg1"/>
                          </a:solidFill>
                          <a:latin typeface="Times" panose="02020603050405020304" pitchFamily="18" charset="0"/>
                          <a:cs typeface="Times" panose="02020603050405020304" pitchFamily="18" charset="0"/>
                        </a:rPr>
                        <a:t> </a:t>
                      </a:r>
                      <a:r>
                        <a:rPr lang="en-US" sz="2400" baseline="0" dirty="0" err="1" smtClean="0">
                          <a:solidFill>
                            <a:schemeClr val="bg1"/>
                          </a:solidFill>
                          <a:latin typeface="Times" panose="02020603050405020304" pitchFamily="18" charset="0"/>
                          <a:cs typeface="Times" panose="02020603050405020304" pitchFamily="18" charset="0"/>
                        </a:rPr>
                        <a:t>HỌC</a:t>
                      </a:r>
                      <a:r>
                        <a:rPr lang="en-US" sz="2400" baseline="0" dirty="0" smtClean="0">
                          <a:solidFill>
                            <a:schemeClr val="bg1"/>
                          </a:solidFill>
                          <a:latin typeface="Times" panose="02020603050405020304" pitchFamily="18" charset="0"/>
                          <a:cs typeface="Times" panose="02020603050405020304" pitchFamily="18" charset="0"/>
                        </a:rPr>
                        <a:t> </a:t>
                      </a:r>
                      <a:r>
                        <a:rPr lang="en-US" sz="2400" baseline="0" dirty="0" err="1" smtClean="0">
                          <a:solidFill>
                            <a:schemeClr val="bg1"/>
                          </a:solidFill>
                          <a:latin typeface="Times" panose="02020603050405020304" pitchFamily="18" charset="0"/>
                          <a:cs typeface="Times" panose="02020603050405020304" pitchFamily="18" charset="0"/>
                        </a:rPr>
                        <a:t>TẬP</a:t>
                      </a:r>
                      <a:r>
                        <a:rPr lang="en-US" sz="2400" baseline="0" dirty="0" smtClean="0">
                          <a:solidFill>
                            <a:schemeClr val="bg1"/>
                          </a:solidFill>
                          <a:latin typeface="Times" panose="02020603050405020304" pitchFamily="18" charset="0"/>
                          <a:cs typeface="Times" panose="02020603050405020304" pitchFamily="18" charset="0"/>
                        </a:rPr>
                        <a:t> </a:t>
                      </a:r>
                      <a:r>
                        <a:rPr lang="en-US" sz="2400" baseline="0" dirty="0" err="1" smtClean="0">
                          <a:solidFill>
                            <a:schemeClr val="bg1"/>
                          </a:solidFill>
                          <a:latin typeface="Times" panose="02020603050405020304" pitchFamily="18" charset="0"/>
                          <a:cs typeface="Times" panose="02020603050405020304" pitchFamily="18" charset="0"/>
                        </a:rPr>
                        <a:t>SỐ</a:t>
                      </a:r>
                      <a:r>
                        <a:rPr lang="en-US" sz="2400" baseline="0" dirty="0" smtClean="0">
                          <a:solidFill>
                            <a:schemeClr val="bg1"/>
                          </a:solidFill>
                          <a:latin typeface="Times" panose="02020603050405020304" pitchFamily="18" charset="0"/>
                          <a:cs typeface="Times" panose="02020603050405020304" pitchFamily="18" charset="0"/>
                        </a:rPr>
                        <a:t> 1</a:t>
                      </a:r>
                      <a:endParaRPr lang="en-US" sz="2400" dirty="0">
                        <a:solidFill>
                          <a:schemeClr val="bg1"/>
                        </a:solidFill>
                        <a:latin typeface="Times" panose="02020603050405020304" pitchFamily="18" charset="0"/>
                        <a:cs typeface="Times" panose="02020603050405020304" pitchFamily="18" charset="0"/>
                      </a:endParaRPr>
                    </a:p>
                  </a:txBody>
                  <a:tcPr/>
                </a:tc>
                <a:tc>
                  <a:txBody>
                    <a:bodyPr/>
                    <a:lstStyle/>
                    <a:p>
                      <a:pPr algn="ctr"/>
                      <a:endParaRPr lang="en-US" dirty="0"/>
                    </a:p>
                  </a:txBody>
                  <a:tcPr/>
                </a:tc>
                <a:extLst>
                  <a:ext uri="{0D108BD9-81ED-4DB2-BD59-A6C34878D82A}">
                    <a16:rowId xmlns:a16="http://schemas.microsoft.com/office/drawing/2014/main" val="3747185517"/>
                  </a:ext>
                </a:extLst>
              </a:tr>
            </a:tbl>
          </a:graphicData>
        </a:graphic>
      </p:graphicFrame>
      <p:pic>
        <p:nvPicPr>
          <p:cNvPr id="3" name="Countdown 3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29997" y="0"/>
            <a:ext cx="2413597" cy="1542626"/>
          </a:xfrm>
          <a:prstGeom prst="rect">
            <a:avLst/>
          </a:prstGeom>
        </p:spPr>
      </p:pic>
    </p:spTree>
    <p:extLst>
      <p:ext uri="{BB962C8B-B14F-4D97-AF65-F5344CB8AC3E}">
        <p14:creationId xmlns:p14="http://schemas.microsoft.com/office/powerpoint/2010/main" val="34184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A3633C1E-1A0C-4195-A35D-57B3FC3ABDDE}"/>
              </a:ext>
            </a:extLst>
          </p:cNvPr>
          <p:cNvGraphicFramePr>
            <a:graphicFrameLocks noGrp="1"/>
          </p:cNvGraphicFramePr>
          <p:nvPr>
            <p:extLst>
              <p:ext uri="{D42A27DB-BD31-4B8C-83A1-F6EECF244321}">
                <p14:modId xmlns:p14="http://schemas.microsoft.com/office/powerpoint/2010/main" val="4064854028"/>
              </p:ext>
            </p:extLst>
          </p:nvPr>
        </p:nvGraphicFramePr>
        <p:xfrm>
          <a:off x="972765" y="1220211"/>
          <a:ext cx="9883013" cy="4818045"/>
        </p:xfrm>
        <a:graphic>
          <a:graphicData uri="http://schemas.openxmlformats.org/drawingml/2006/table">
            <a:tbl>
              <a:tblPr firstRow="1" bandRow="1">
                <a:tableStyleId>{BC89EF96-8CEA-46FF-86C4-4CE0E7609802}</a:tableStyleId>
              </a:tblPr>
              <a:tblGrid>
                <a:gridCol w="4441372">
                  <a:extLst>
                    <a:ext uri="{9D8B030D-6E8A-4147-A177-3AD203B41FA5}">
                      <a16:colId xmlns:a16="http://schemas.microsoft.com/office/drawing/2014/main" val="3047521029"/>
                    </a:ext>
                  </a:extLst>
                </a:gridCol>
                <a:gridCol w="5441641">
                  <a:extLst>
                    <a:ext uri="{9D8B030D-6E8A-4147-A177-3AD203B41FA5}">
                      <a16:colId xmlns:a16="http://schemas.microsoft.com/office/drawing/2014/main" val="2840124880"/>
                    </a:ext>
                  </a:extLst>
                </a:gridCol>
              </a:tblGrid>
              <a:tr h="703245">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Mô</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tả</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khó</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khăn</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Nguyên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nhân</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gây</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ra</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khó</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khăn</a:t>
                      </a:r>
                      <a:endParaRPr lang="en-US"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86055034"/>
                  </a:ext>
                </a:extLst>
              </a:tr>
              <a:tr h="2160240">
                <a:tc>
                  <a:txBody>
                    <a:bodyPr/>
                    <a:lstStyle/>
                    <a:p>
                      <a:pPr marL="342900" indent="-342900">
                        <a:buFontTx/>
                        <a:buChar char="-"/>
                      </a:pPr>
                      <a:r>
                        <a:rPr lang="en-US" sz="2400" dirty="0" err="1" smtClean="0">
                          <a:latin typeface="Times" panose="02020603050405020304" pitchFamily="18" charset="0"/>
                          <a:cs typeface="Times" panose="02020603050405020304" pitchFamily="18" charset="0"/>
                        </a:rPr>
                        <a:t>Gặp</a:t>
                      </a:r>
                      <a:r>
                        <a:rPr lang="en-US" sz="2400" dirty="0" smtClean="0">
                          <a:latin typeface="Times" panose="02020603050405020304" pitchFamily="18" charset="0"/>
                          <a:cs typeface="Times" panose="02020603050405020304" pitchFamily="18" charset="0"/>
                        </a:rPr>
                        <a:t> </a:t>
                      </a:r>
                      <a:r>
                        <a:rPr lang="en-US" sz="2400" dirty="0" err="1" smtClean="0">
                          <a:latin typeface="Times" panose="02020603050405020304" pitchFamily="18" charset="0"/>
                          <a:cs typeface="Times" panose="02020603050405020304" pitchFamily="18" charset="0"/>
                        </a:rPr>
                        <a:t>khó</a:t>
                      </a:r>
                      <a:r>
                        <a:rPr lang="en-US" sz="2400" dirty="0" smtClean="0">
                          <a:latin typeface="Times" panose="02020603050405020304" pitchFamily="18" charset="0"/>
                          <a:cs typeface="Times" panose="02020603050405020304" pitchFamily="18" charset="0"/>
                        </a:rPr>
                        <a:t> </a:t>
                      </a:r>
                      <a:r>
                        <a:rPr lang="en-US" sz="2400" dirty="0" err="1" smtClean="0">
                          <a:latin typeface="Times" panose="02020603050405020304" pitchFamily="18" charset="0"/>
                          <a:cs typeface="Times" panose="02020603050405020304" pitchFamily="18" charset="0"/>
                        </a:rPr>
                        <a:t>khăn</a:t>
                      </a:r>
                      <a:r>
                        <a:rPr lang="en-US" sz="2400" dirty="0" smtClean="0">
                          <a:latin typeface="Times" panose="02020603050405020304" pitchFamily="18" charset="0"/>
                          <a:cs typeface="Times" panose="02020603050405020304" pitchFamily="18" charset="0"/>
                        </a:rPr>
                        <a:t> </a:t>
                      </a:r>
                      <a:r>
                        <a:rPr lang="en-US" sz="2400" dirty="0" err="1" smtClean="0">
                          <a:latin typeface="Times" panose="02020603050405020304" pitchFamily="18" charset="0"/>
                          <a:cs typeface="Times" panose="02020603050405020304" pitchFamily="18" charset="0"/>
                        </a:rPr>
                        <a:t>khi</a:t>
                      </a:r>
                      <a:r>
                        <a:rPr lang="en-US" sz="2400" dirty="0" smtClean="0">
                          <a:latin typeface="Times" panose="02020603050405020304" pitchFamily="18" charset="0"/>
                          <a:cs typeface="Times" panose="02020603050405020304" pitchFamily="18" charset="0"/>
                        </a:rPr>
                        <a:t> </a:t>
                      </a:r>
                      <a:r>
                        <a:rPr lang="en-US" sz="2400" dirty="0" err="1" smtClean="0">
                          <a:latin typeface="Times" panose="02020603050405020304" pitchFamily="18" charset="0"/>
                          <a:cs typeface="Times" panose="02020603050405020304" pitchFamily="18" charset="0"/>
                        </a:rPr>
                        <a:t>học</a:t>
                      </a:r>
                      <a:r>
                        <a:rPr lang="en-US" sz="2400" dirty="0" smtClean="0">
                          <a:latin typeface="Times" panose="02020603050405020304" pitchFamily="18" charset="0"/>
                          <a:cs typeface="Times" panose="02020603050405020304" pitchFamily="18" charset="0"/>
                        </a:rPr>
                        <a:t> </a:t>
                      </a:r>
                      <a:r>
                        <a:rPr lang="en-US" sz="2400" dirty="0" err="1" smtClean="0">
                          <a:latin typeface="Times" panose="02020603050405020304" pitchFamily="18" charset="0"/>
                          <a:cs typeface="Times" panose="02020603050405020304" pitchFamily="18" charset="0"/>
                        </a:rPr>
                        <a:t>môn</a:t>
                      </a:r>
                      <a:r>
                        <a:rPr lang="en-US" sz="2400" dirty="0" smtClean="0">
                          <a:latin typeface="Times" panose="02020603050405020304" pitchFamily="18" charset="0"/>
                          <a:cs typeface="Times" panose="02020603050405020304" pitchFamily="18" charset="0"/>
                        </a:rPr>
                        <a:t> </a:t>
                      </a:r>
                      <a:r>
                        <a:rPr lang="en-US" sz="2400" dirty="0" err="1" smtClean="0">
                          <a:latin typeface="Times" panose="02020603050405020304" pitchFamily="18" charset="0"/>
                          <a:cs typeface="Times" panose="02020603050405020304" pitchFamily="18" charset="0"/>
                        </a:rPr>
                        <a:t>Toán</a:t>
                      </a:r>
                      <a:r>
                        <a:rPr lang="en-US" sz="2400" dirty="0" smtClean="0">
                          <a:latin typeface="Times" panose="02020603050405020304" pitchFamily="18" charset="0"/>
                          <a:cs typeface="Times" panose="02020603050405020304" pitchFamily="18" charset="0"/>
                        </a:rPr>
                        <a:t>…</a:t>
                      </a:r>
                    </a:p>
                    <a:p>
                      <a:pPr marL="0" indent="0">
                        <a:buFontTx/>
                        <a:buNone/>
                      </a:pPr>
                      <a:endParaRPr lang="en-US" sz="2400" dirty="0" smtClean="0">
                        <a:latin typeface="Times" panose="02020603050405020304" pitchFamily="18" charset="0"/>
                        <a:cs typeface="Times" panose="02020603050405020304" pitchFamily="18" charset="0"/>
                      </a:endParaRPr>
                    </a:p>
                    <a:p>
                      <a:pPr marL="0" indent="0">
                        <a:buFontTx/>
                        <a:buNone/>
                      </a:pPr>
                      <a:endParaRPr lang="en-US" sz="2400" dirty="0" smtClean="0">
                        <a:latin typeface="Times" panose="02020603050405020304" pitchFamily="18" charset="0"/>
                        <a:cs typeface="Times" panose="02020603050405020304" pitchFamily="18" charset="0"/>
                      </a:endParaRPr>
                    </a:p>
                    <a:p>
                      <a:r>
                        <a:rPr lang="en-US" sz="2400" dirty="0" smtClean="0">
                          <a:latin typeface="Times" panose="02020603050405020304" pitchFamily="18" charset="0"/>
                          <a:cs typeface="Times" panose="02020603050405020304" pitchFamily="18" charset="0"/>
                        </a:rPr>
                        <a:t>-</a:t>
                      </a:r>
                      <a:r>
                        <a:rPr lang="vi-VN" sz="2400" dirty="0" smtClean="0">
                          <a:latin typeface="Times" panose="02020603050405020304" pitchFamily="18" charset="0"/>
                          <a:cs typeface="Times" panose="02020603050405020304" pitchFamily="18" charset="0"/>
                        </a:rPr>
                        <a:t>Thiếu tự tin khi thuyết trình trước lớp…</a:t>
                      </a:r>
                      <a:endParaRPr lang="en-US" sz="2400" dirty="0" smtClean="0">
                        <a:latin typeface="Times" panose="02020603050405020304" pitchFamily="18" charset="0"/>
                        <a:cs typeface="Times" panose="02020603050405020304" pitchFamily="18" charset="0"/>
                      </a:endParaRPr>
                    </a:p>
                    <a:p>
                      <a:endParaRPr lang="en-US" sz="2400" dirty="0" smtClean="0">
                        <a:latin typeface="Times" panose="02020603050405020304" pitchFamily="18" charset="0"/>
                        <a:cs typeface="Times" panose="02020603050405020304" pitchFamily="18" charset="0"/>
                      </a:endParaRPr>
                    </a:p>
                    <a:p>
                      <a:endParaRPr lang="en-US" sz="2400" dirty="0" smtClean="0">
                        <a:solidFill>
                          <a:schemeClr val="tx1"/>
                        </a:solidFill>
                        <a:latin typeface="Times" panose="02020603050405020304" pitchFamily="18" charset="0"/>
                        <a:cs typeface="Times" panose="02020603050405020304" pitchFamily="18" charset="0"/>
                      </a:endParaRPr>
                    </a:p>
                    <a:p>
                      <a:r>
                        <a:rPr lang="en-US" sz="2400" dirty="0" smtClean="0">
                          <a:solidFill>
                            <a:schemeClr val="tx1"/>
                          </a:solidFill>
                          <a:latin typeface="Times" panose="02020603050405020304" pitchFamily="18" charset="0"/>
                          <a:cs typeface="Times" panose="02020603050405020304" pitchFamily="18" charset="0"/>
                        </a:rPr>
                        <a:t>- </a:t>
                      </a:r>
                      <a:r>
                        <a:rPr lang="en-US" sz="2400" dirty="0" err="1" smtClean="0">
                          <a:solidFill>
                            <a:schemeClr val="tx1"/>
                          </a:solidFill>
                          <a:latin typeface="Times" panose="02020603050405020304" pitchFamily="18" charset="0"/>
                          <a:cs typeface="Times" panose="02020603050405020304" pitchFamily="18" charset="0"/>
                        </a:rPr>
                        <a:t>Không</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biết</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cách</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thực</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hiện</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những</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nhiệm</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vụ</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học</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tập</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thầy</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cô</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giao</a:t>
                      </a:r>
                      <a:r>
                        <a:rPr lang="en-US" sz="2400" baseline="0" dirty="0" smtClean="0">
                          <a:solidFill>
                            <a:schemeClr val="tx1"/>
                          </a:solidFill>
                          <a:latin typeface="Times" panose="02020603050405020304" pitchFamily="18" charset="0"/>
                          <a:cs typeface="Times" panose="02020603050405020304" pitchFamily="18" charset="0"/>
                        </a:rPr>
                        <a:t> ở </a:t>
                      </a:r>
                      <a:r>
                        <a:rPr lang="en-US" sz="2400" baseline="0" dirty="0" err="1" smtClean="0">
                          <a:solidFill>
                            <a:schemeClr val="tx1"/>
                          </a:solidFill>
                          <a:latin typeface="Times" panose="02020603050405020304" pitchFamily="18" charset="0"/>
                          <a:cs typeface="Times" panose="02020603050405020304" pitchFamily="18" charset="0"/>
                        </a:rPr>
                        <a:t>nhà</a:t>
                      </a:r>
                      <a:endParaRPr lang="en-US" sz="2400" dirty="0">
                        <a:solidFill>
                          <a:schemeClr val="tx1"/>
                        </a:solidFill>
                        <a:latin typeface="Times" panose="02020603050405020304" pitchFamily="18" charset="0"/>
                        <a:cs typeface="Times" panose="02020603050405020304" pitchFamily="18" charset="0"/>
                      </a:endParaRPr>
                    </a:p>
                  </a:txBody>
                  <a:tcPr>
                    <a:solidFill>
                      <a:schemeClr val="bg1">
                        <a:alpha val="20000"/>
                      </a:schemeClr>
                    </a:solidFill>
                  </a:tcPr>
                </a:tc>
                <a:tc>
                  <a:txBody>
                    <a:bodyPr/>
                    <a:lstStyle/>
                    <a:p>
                      <a:r>
                        <a:rPr lang="en-US" sz="2400" dirty="0" smtClean="0">
                          <a:latin typeface="Times" panose="02020603050405020304" pitchFamily="18" charset="0"/>
                          <a:cs typeface="Times" panose="02020603050405020304" pitchFamily="18" charset="0"/>
                        </a:rPr>
                        <a:t>-</a:t>
                      </a:r>
                      <a:r>
                        <a:rPr lang="vi-VN" sz="2400" dirty="0" smtClean="0">
                          <a:latin typeface="Times" panose="02020603050405020304" pitchFamily="18" charset="0"/>
                          <a:cs typeface="Times" panose="02020603050405020304" pitchFamily="18" charset="0"/>
                        </a:rPr>
                        <a:t>Chưa hiểu bài</a:t>
                      </a:r>
                      <a:r>
                        <a:rPr lang="en-US" sz="2400" dirty="0" smtClean="0">
                          <a:latin typeface="Times" panose="02020603050405020304" pitchFamily="18" charset="0"/>
                          <a:cs typeface="Times" panose="02020603050405020304" pitchFamily="18" charset="0"/>
                        </a:rPr>
                        <a:t>,</a:t>
                      </a:r>
                      <a:r>
                        <a:rPr lang="en-US" sz="2400" baseline="0" dirty="0" smtClean="0">
                          <a:latin typeface="Times" panose="02020603050405020304" pitchFamily="18" charset="0"/>
                          <a:cs typeface="Times" panose="02020603050405020304" pitchFamily="18" charset="0"/>
                        </a:rPr>
                        <a:t> t</a:t>
                      </a:r>
                      <a:r>
                        <a:rPr lang="vi-VN" sz="2400" dirty="0" smtClean="0">
                          <a:latin typeface="Times" panose="02020603050405020304" pitchFamily="18" charset="0"/>
                          <a:cs typeface="Times" panose="02020603050405020304" pitchFamily="18" charset="0"/>
                        </a:rPr>
                        <a:t>hiếu thời gian ôn tập</a:t>
                      </a:r>
                      <a:r>
                        <a:rPr lang="en-US" sz="2400" dirty="0" smtClean="0">
                          <a:latin typeface="Times" panose="02020603050405020304" pitchFamily="18" charset="0"/>
                          <a:cs typeface="Times" panose="02020603050405020304" pitchFamily="18" charset="0"/>
                        </a:rPr>
                        <a:t>,</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chưa</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nắm</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được</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phương</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pháp</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học</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chưa</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tự</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giác</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tự</a:t>
                      </a:r>
                      <a:r>
                        <a:rPr lang="en-US" sz="2400" baseline="0" dirty="0" smtClean="0">
                          <a:latin typeface="Times" panose="02020603050405020304" pitchFamily="18" charset="0"/>
                          <a:cs typeface="Times" panose="02020603050405020304" pitchFamily="18" charset="0"/>
                        </a:rPr>
                        <a:t> </a:t>
                      </a:r>
                      <a:r>
                        <a:rPr lang="en-US" sz="2400" baseline="0" dirty="0" err="1" smtClean="0">
                          <a:latin typeface="Times" panose="02020603050405020304" pitchFamily="18" charset="0"/>
                          <a:cs typeface="Times" panose="02020603050405020304" pitchFamily="18" charset="0"/>
                        </a:rPr>
                        <a:t>học</a:t>
                      </a:r>
                      <a:endParaRPr lang="en-US" sz="2400" baseline="0" dirty="0" smtClean="0">
                        <a:latin typeface="Times" panose="02020603050405020304" pitchFamily="18" charset="0"/>
                        <a:cs typeface="Times" panose="02020603050405020304" pitchFamily="18" charset="0"/>
                      </a:endParaRPr>
                    </a:p>
                    <a:p>
                      <a:endParaRPr lang="en-US" sz="2400" dirty="0" smtClean="0">
                        <a:latin typeface="Times" panose="02020603050405020304" pitchFamily="18" charset="0"/>
                        <a:cs typeface="Times" panose="02020603050405020304" pitchFamily="18" charset="0"/>
                      </a:endParaRPr>
                    </a:p>
                    <a:p>
                      <a:r>
                        <a:rPr lang="en-US" sz="2400" dirty="0" smtClean="0">
                          <a:solidFill>
                            <a:schemeClr val="tx1"/>
                          </a:solidFill>
                          <a:latin typeface="Times" panose="02020603050405020304" pitchFamily="18" charset="0"/>
                          <a:cs typeface="Times" panose="02020603050405020304" pitchFamily="18" charset="0"/>
                        </a:rPr>
                        <a:t>-</a:t>
                      </a:r>
                      <a:r>
                        <a:rPr lang="en-US" sz="2400" dirty="0" err="1" smtClean="0">
                          <a:solidFill>
                            <a:schemeClr val="tx1"/>
                          </a:solidFill>
                          <a:latin typeface="Times" panose="02020603050405020304" pitchFamily="18" charset="0"/>
                          <a:cs typeface="Times" panose="02020603050405020304" pitchFamily="18" charset="0"/>
                        </a:rPr>
                        <a:t>Còn</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nhút</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nhát</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tâm</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lí</a:t>
                      </a:r>
                      <a:r>
                        <a:rPr lang="en-US" sz="2400" baseline="0" dirty="0" smtClean="0">
                          <a:solidFill>
                            <a:schemeClr val="tx1"/>
                          </a:solidFill>
                          <a:latin typeface="Times" panose="02020603050405020304" pitchFamily="18" charset="0"/>
                          <a:cs typeface="Times" panose="02020603050405020304" pitchFamily="18" charset="0"/>
                        </a:rPr>
                        <a:t> e </a:t>
                      </a:r>
                      <a:r>
                        <a:rPr lang="en-US" sz="2400" baseline="0" dirty="0" err="1" smtClean="0">
                          <a:solidFill>
                            <a:schemeClr val="tx1"/>
                          </a:solidFill>
                          <a:latin typeface="Times" panose="02020603050405020304" pitchFamily="18" charset="0"/>
                          <a:cs typeface="Times" panose="02020603050405020304" pitchFamily="18" charset="0"/>
                        </a:rPr>
                        <a:t>ngại</a:t>
                      </a:r>
                      <a:endParaRPr lang="en-US" sz="2400" baseline="0" dirty="0" smtClean="0">
                        <a:solidFill>
                          <a:schemeClr val="tx1"/>
                        </a:solidFill>
                        <a:latin typeface="Times" panose="02020603050405020304" pitchFamily="18" charset="0"/>
                        <a:cs typeface="Times" panose="02020603050405020304" pitchFamily="18" charset="0"/>
                      </a:endParaRPr>
                    </a:p>
                    <a:p>
                      <a:r>
                        <a:rPr lang="en-US" sz="2400" dirty="0" smtClean="0">
                          <a:latin typeface="Times" panose="02020603050405020304" pitchFamily="18" charset="0"/>
                          <a:cs typeface="Times" panose="02020603050405020304" pitchFamily="18" charset="0"/>
                        </a:rPr>
                        <a:t>-</a:t>
                      </a:r>
                      <a:r>
                        <a:rPr lang="en-US" sz="2400" dirty="0" err="1" smtClean="0">
                          <a:latin typeface="Times" panose="02020603050405020304" pitchFamily="18" charset="0"/>
                          <a:cs typeface="Times" panose="02020603050405020304" pitchFamily="18" charset="0"/>
                        </a:rPr>
                        <a:t>Chưa</a:t>
                      </a:r>
                      <a:r>
                        <a:rPr lang="en-US" sz="2400" baseline="0" dirty="0" smtClean="0">
                          <a:latin typeface="Times" panose="02020603050405020304" pitchFamily="18" charset="0"/>
                          <a:cs typeface="Times" panose="02020603050405020304" pitchFamily="18" charset="0"/>
                        </a:rPr>
                        <a:t> c</a:t>
                      </a:r>
                      <a:r>
                        <a:rPr lang="vi-VN" sz="2400" dirty="0" smtClean="0">
                          <a:latin typeface="Times" panose="02020603050405020304" pitchFamily="18" charset="0"/>
                          <a:cs typeface="Times" panose="02020603050405020304" pitchFamily="18" charset="0"/>
                        </a:rPr>
                        <a:t>huẩn bị nội dung bài thuyết trình từ sớm và luyện tập ở nhà .</a:t>
                      </a:r>
                      <a:endParaRPr lang="en-US" sz="2400" dirty="0" smtClean="0">
                        <a:latin typeface="Times" panose="02020603050405020304" pitchFamily="18" charset="0"/>
                        <a:cs typeface="Times" panose="02020603050405020304" pitchFamily="18" charset="0"/>
                      </a:endParaRPr>
                    </a:p>
                    <a:p>
                      <a:endParaRPr lang="en-US" sz="2400" dirty="0" smtClean="0">
                        <a:solidFill>
                          <a:schemeClr val="tx1"/>
                        </a:solidFill>
                        <a:latin typeface="Times" panose="02020603050405020304" pitchFamily="18" charset="0"/>
                        <a:cs typeface="Times" panose="02020603050405020304" pitchFamily="18" charset="0"/>
                      </a:endParaRPr>
                    </a:p>
                    <a:p>
                      <a:r>
                        <a:rPr lang="en-US" sz="2400" dirty="0" smtClean="0">
                          <a:solidFill>
                            <a:schemeClr val="tx1"/>
                          </a:solidFill>
                          <a:latin typeface="Times" panose="02020603050405020304" pitchFamily="18" charset="0"/>
                          <a:cs typeface="Times" panose="02020603050405020304" pitchFamily="18" charset="0"/>
                        </a:rPr>
                        <a:t>- </a:t>
                      </a:r>
                      <a:r>
                        <a:rPr lang="en-US" sz="2400" dirty="0" err="1" smtClean="0">
                          <a:solidFill>
                            <a:schemeClr val="tx1"/>
                          </a:solidFill>
                          <a:latin typeface="Times" panose="02020603050405020304" pitchFamily="18" charset="0"/>
                          <a:cs typeface="Times" panose="02020603050405020304" pitchFamily="18" charset="0"/>
                        </a:rPr>
                        <a:t>Không</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chú</a:t>
                      </a:r>
                      <a:r>
                        <a:rPr lang="en-US" sz="2400" baseline="0" dirty="0" smtClean="0">
                          <a:solidFill>
                            <a:schemeClr val="tx1"/>
                          </a:solidFill>
                          <a:latin typeface="Times" panose="02020603050405020304" pitchFamily="18" charset="0"/>
                          <a:cs typeface="Times" panose="02020603050405020304" pitchFamily="18" charset="0"/>
                        </a:rPr>
                        <a:t> ý </a:t>
                      </a:r>
                      <a:r>
                        <a:rPr lang="en-US" sz="2400" baseline="0" dirty="0" err="1" smtClean="0">
                          <a:solidFill>
                            <a:schemeClr val="tx1"/>
                          </a:solidFill>
                          <a:latin typeface="Times" panose="02020603050405020304" pitchFamily="18" charset="0"/>
                          <a:cs typeface="Times" panose="02020603050405020304" pitchFamily="18" charset="0"/>
                        </a:rPr>
                        <a:t>nghe</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thầy</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cô</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hướng</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dẫn</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làm</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bài</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tập</a:t>
                      </a:r>
                      <a:r>
                        <a:rPr lang="en-US" sz="2400" baseline="0" dirty="0" smtClean="0">
                          <a:solidFill>
                            <a:schemeClr val="tx1"/>
                          </a:solidFill>
                          <a:latin typeface="Times" panose="02020603050405020304" pitchFamily="18" charset="0"/>
                          <a:cs typeface="Times" panose="02020603050405020304" pitchFamily="18" charset="0"/>
                        </a:rPr>
                        <a:t> ở </a:t>
                      </a:r>
                      <a:r>
                        <a:rPr lang="en-US" sz="2400" baseline="0" dirty="0" err="1" smtClean="0">
                          <a:solidFill>
                            <a:schemeClr val="tx1"/>
                          </a:solidFill>
                          <a:latin typeface="Times" panose="02020603050405020304" pitchFamily="18" charset="0"/>
                          <a:cs typeface="Times" panose="02020603050405020304" pitchFamily="18" charset="0"/>
                        </a:rPr>
                        <a:t>nhà</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mải</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nói</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chuyện</a:t>
                      </a:r>
                      <a:r>
                        <a:rPr lang="en-US" sz="2400" baseline="0" dirty="0" smtClean="0">
                          <a:solidFill>
                            <a:schemeClr val="tx1"/>
                          </a:solidFill>
                          <a:latin typeface="Times" panose="02020603050405020304" pitchFamily="18" charset="0"/>
                          <a:cs typeface="Times" panose="02020603050405020304" pitchFamily="18" charset="0"/>
                        </a:rPr>
                        <a:t> </a:t>
                      </a:r>
                      <a:r>
                        <a:rPr lang="en-US" sz="2400" baseline="0" dirty="0" err="1" smtClean="0">
                          <a:solidFill>
                            <a:schemeClr val="tx1"/>
                          </a:solidFill>
                          <a:latin typeface="Times" panose="02020603050405020304" pitchFamily="18" charset="0"/>
                          <a:cs typeface="Times" panose="02020603050405020304" pitchFamily="18" charset="0"/>
                        </a:rPr>
                        <a:t>riêng</a:t>
                      </a:r>
                      <a:r>
                        <a:rPr lang="en-US" sz="2400" baseline="0" dirty="0" smtClean="0">
                          <a:solidFill>
                            <a:schemeClr val="tx1"/>
                          </a:solidFill>
                          <a:latin typeface="Times" panose="02020603050405020304" pitchFamily="18" charset="0"/>
                          <a:cs typeface="Times" panose="02020603050405020304" pitchFamily="18" charset="0"/>
                        </a:rPr>
                        <a:t>…</a:t>
                      </a:r>
                      <a:endParaRPr lang="en-US" sz="2400" dirty="0">
                        <a:solidFill>
                          <a:schemeClr val="tx1"/>
                        </a:solidFill>
                        <a:latin typeface="Times" panose="02020603050405020304" pitchFamily="18" charset="0"/>
                        <a:cs typeface="Times" panose="02020603050405020304" pitchFamily="18" charset="0"/>
                      </a:endParaRPr>
                    </a:p>
                  </a:txBody>
                  <a:tcPr>
                    <a:solidFill>
                      <a:schemeClr val="bg1">
                        <a:alpha val="20000"/>
                      </a:schemeClr>
                    </a:solidFill>
                  </a:tcPr>
                </a:tc>
                <a:extLst>
                  <a:ext uri="{0D108BD9-81ED-4DB2-BD59-A6C34878D82A}">
                    <a16:rowId xmlns:a16="http://schemas.microsoft.com/office/drawing/2014/main" val="1056043469"/>
                  </a:ext>
                </a:extLst>
              </a:tr>
            </a:tbl>
          </a:graphicData>
        </a:graphic>
      </p:graphicFrame>
    </p:spTree>
    <p:extLst>
      <p:ext uri="{BB962C8B-B14F-4D97-AF65-F5344CB8AC3E}">
        <p14:creationId xmlns:p14="http://schemas.microsoft.com/office/powerpoint/2010/main" val="280018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41"/>
          <p:cNvSpPr/>
          <p:nvPr/>
        </p:nvSpPr>
        <p:spPr>
          <a:xfrm rot="2700000">
            <a:off x="99856" y="-1394331"/>
            <a:ext cx="2424873" cy="3611191"/>
          </a:xfrm>
          <a:custGeom>
            <a:avLst/>
            <a:gdLst/>
            <a:ahLst/>
            <a:cxnLst/>
            <a:rect l="l" t="t" r="r" b="b"/>
            <a:pathLst>
              <a:path w="2424873" h="3611191" extrusionOk="0">
                <a:moveTo>
                  <a:pt x="0" y="2424874"/>
                </a:moveTo>
                <a:lnTo>
                  <a:pt x="2424873" y="0"/>
                </a:lnTo>
                <a:lnTo>
                  <a:pt x="2424873" y="3611191"/>
                </a:lnTo>
                <a:lnTo>
                  <a:pt x="1186317" y="361119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1" name="Google Shape;101;p41"/>
          <p:cNvSpPr/>
          <p:nvPr/>
        </p:nvSpPr>
        <p:spPr>
          <a:xfrm rot="2700000">
            <a:off x="1419614" y="-363458"/>
            <a:ext cx="1635955" cy="1635955"/>
          </a:xfrm>
          <a:custGeom>
            <a:avLst/>
            <a:gdLst/>
            <a:ahLst/>
            <a:cxnLst/>
            <a:rect l="l" t="t" r="r" b="b"/>
            <a:pathLst>
              <a:path w="1635955" h="1635955" extrusionOk="0">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1"/>
          <p:cNvSpPr/>
          <p:nvPr/>
        </p:nvSpPr>
        <p:spPr>
          <a:xfrm rot="2700000">
            <a:off x="9627985" y="-6588"/>
            <a:ext cx="4059393" cy="2548110"/>
          </a:xfrm>
          <a:custGeom>
            <a:avLst/>
            <a:gdLst/>
            <a:ahLst/>
            <a:cxnLst/>
            <a:rect l="l" t="t" r="r" b="b"/>
            <a:pathLst>
              <a:path w="4059393" h="2548110" extrusionOk="0">
                <a:moveTo>
                  <a:pt x="0" y="1511282"/>
                </a:moveTo>
                <a:lnTo>
                  <a:pt x="1511282" y="0"/>
                </a:lnTo>
                <a:lnTo>
                  <a:pt x="4059393" y="2548110"/>
                </a:lnTo>
                <a:lnTo>
                  <a:pt x="0" y="2548110"/>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1"/>
          <p:cNvSpPr/>
          <p:nvPr/>
        </p:nvSpPr>
        <p:spPr>
          <a:xfrm rot="2700000">
            <a:off x="10262924" y="1465780"/>
            <a:ext cx="1185708" cy="11857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41"/>
          <p:cNvSpPr/>
          <p:nvPr/>
        </p:nvSpPr>
        <p:spPr>
          <a:xfrm rot="2700000">
            <a:off x="-29557" y="5198743"/>
            <a:ext cx="2444907" cy="2366116"/>
          </a:xfrm>
          <a:custGeom>
            <a:avLst/>
            <a:gdLst/>
            <a:ahLst/>
            <a:cxnLst/>
            <a:rect l="l" t="t" r="r" b="b"/>
            <a:pathLst>
              <a:path w="2203753" h="2132734" extrusionOk="0">
                <a:moveTo>
                  <a:pt x="0" y="0"/>
                </a:moveTo>
                <a:lnTo>
                  <a:pt x="2203753" y="0"/>
                </a:lnTo>
                <a:lnTo>
                  <a:pt x="2203753" y="576461"/>
                </a:lnTo>
                <a:lnTo>
                  <a:pt x="647480" y="2132734"/>
                </a:lnTo>
                <a:lnTo>
                  <a:pt x="0" y="1485255"/>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1"/>
          <p:cNvSpPr/>
          <p:nvPr/>
        </p:nvSpPr>
        <p:spPr>
          <a:xfrm rot="2700000">
            <a:off x="1769787" y="5439893"/>
            <a:ext cx="928467" cy="928467"/>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41"/>
          <p:cNvSpPr/>
          <p:nvPr/>
        </p:nvSpPr>
        <p:spPr>
          <a:xfrm rot="2700000">
            <a:off x="2700283" y="33283"/>
            <a:ext cx="6791435" cy="6791435"/>
          </a:xfrm>
          <a:custGeom>
            <a:avLst/>
            <a:gdLst/>
            <a:ahLst/>
            <a:cxnLst/>
            <a:rect l="l" t="t" r="r" b="b"/>
            <a:pathLst>
              <a:path w="6791435" h="6791435" extrusionOk="0">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41"/>
          <p:cNvSpPr/>
          <p:nvPr/>
        </p:nvSpPr>
        <p:spPr>
          <a:xfrm rot="2700000">
            <a:off x="9629823" y="5457591"/>
            <a:ext cx="2231794" cy="2568811"/>
          </a:xfrm>
          <a:custGeom>
            <a:avLst/>
            <a:gdLst/>
            <a:ahLst/>
            <a:cxnLst/>
            <a:rect l="l" t="t" r="r" b="b"/>
            <a:pathLst>
              <a:path w="2940086" h="3384061" extrusionOk="0">
                <a:moveTo>
                  <a:pt x="0" y="0"/>
                </a:moveTo>
                <a:lnTo>
                  <a:pt x="2496112" y="0"/>
                </a:lnTo>
                <a:lnTo>
                  <a:pt x="2940086" y="443975"/>
                </a:lnTo>
                <a:lnTo>
                  <a:pt x="0" y="3384061"/>
                </a:lnTo>
                <a:close/>
              </a:path>
            </a:pathLst>
          </a:cu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1"/>
          <p:cNvSpPr/>
          <p:nvPr/>
        </p:nvSpPr>
        <p:spPr>
          <a:xfrm rot="2700000">
            <a:off x="9720059" y="5243545"/>
            <a:ext cx="959985" cy="959985"/>
          </a:xfrm>
          <a:prstGeom prst="rect">
            <a:avLst/>
          </a:prstGeom>
          <a:solidFill>
            <a:schemeClr val="accent4">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 name="Straight Connector 20">
            <a:extLst>
              <a:ext uri="{FF2B5EF4-FFF2-40B4-BE49-F238E27FC236}">
                <a16:creationId xmlns:a16="http://schemas.microsoft.com/office/drawing/2014/main" id="{3247B8C0-774D-44A7-8D46-05DF1138B503}"/>
              </a:ext>
            </a:extLst>
          </p:cNvPr>
          <p:cNvCxnSpPr/>
          <p:nvPr/>
        </p:nvCxnSpPr>
        <p:spPr>
          <a:xfrm>
            <a:off x="5160235" y="5980392"/>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26" name="Picture 6" descr="FLOWER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5679" y="5073755"/>
            <a:ext cx="2112714" cy="1813274"/>
          </a:xfrm>
          <a:prstGeom prst="rect">
            <a:avLst/>
          </a:prstGeom>
          <a:noFill/>
          <a:extLst>
            <a:ext uri="{909E8E84-426E-40DD-AFC4-6F175D3DCCD1}">
              <a14:hiddenFill xmlns:a14="http://schemas.microsoft.com/office/drawing/2010/main">
                <a:solidFill>
                  <a:srgbClr val="FFFFFF"/>
                </a:solidFill>
              </a14:hiddenFill>
            </a:ext>
          </a:extLst>
        </p:spPr>
      </p:pic>
      <p:sp>
        <p:nvSpPr>
          <p:cNvPr id="19" name="Down Ribbon 4">
            <a:extLst>
              <a:ext uri="{FF2B5EF4-FFF2-40B4-BE49-F238E27FC236}">
                <a16:creationId xmlns:a16="http://schemas.microsoft.com/office/drawing/2014/main" id="{3D20B6A8-B09E-4FDD-9B5E-A6D3B642D5FE}"/>
              </a:ext>
            </a:extLst>
          </p:cNvPr>
          <p:cNvSpPr/>
          <p:nvPr/>
        </p:nvSpPr>
        <p:spPr>
          <a:xfrm>
            <a:off x="497800" y="-16030"/>
            <a:ext cx="10194887" cy="929165"/>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a:solidFill>
                  <a:schemeClr val="bg1"/>
                </a:solidFill>
                <a:latin typeface="Times New Roman" pitchFamily="18" charset="0"/>
                <a:cs typeface="Times New Roman" pitchFamily="18" charset="0"/>
              </a:rPr>
              <a:t>THỰC HÀNH</a:t>
            </a:r>
          </a:p>
        </p:txBody>
      </p:sp>
      <p:sp>
        <p:nvSpPr>
          <p:cNvPr id="20" name="TextBox 19">
            <a:extLst>
              <a:ext uri="{FF2B5EF4-FFF2-40B4-BE49-F238E27FC236}">
                <a16:creationId xmlns:a16="http://schemas.microsoft.com/office/drawing/2014/main" id="{AA9A6B36-73F2-4127-9848-5F370377DC27}"/>
              </a:ext>
            </a:extLst>
          </p:cNvPr>
          <p:cNvSpPr txBox="1"/>
          <p:nvPr/>
        </p:nvSpPr>
        <p:spPr>
          <a:xfrm>
            <a:off x="2505203" y="1241633"/>
            <a:ext cx="7144937" cy="523220"/>
          </a:xfrm>
          <a:prstGeom prst="rect">
            <a:avLst/>
          </a:prstGeom>
          <a:noFill/>
        </p:spPr>
        <p:txBody>
          <a:bodyPr wrap="square" rtlCol="0">
            <a:spAutoFit/>
          </a:bodyPr>
          <a:lstStyle/>
          <a:p>
            <a:r>
              <a:rPr lang="en-US" sz="2800" dirty="0" err="1">
                <a:solidFill>
                  <a:srgbClr val="7030A0"/>
                </a:solidFill>
                <a:latin typeface="Times New Roman" panose="02020603050405020304" pitchFamily="18" charset="0"/>
                <a:cs typeface="Times New Roman" panose="02020603050405020304" pitchFamily="18" charset="0"/>
              </a:rPr>
              <a:t>Lập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thực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hiện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kế</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hoạch</a:t>
            </a:r>
            <a:r>
              <a:rPr lang="en-US" sz="2800" dirty="0">
                <a:solidFill>
                  <a:srgbClr val="7030A0"/>
                </a:solidFill>
                <a:latin typeface="Times New Roman" panose="02020603050405020304" pitchFamily="18" charset="0"/>
                <a:cs typeface="Times New Roman" panose="02020603050405020304" pitchFamily="18" charset="0"/>
              </a:rPr>
              <a:t> v</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ợt</a:t>
            </a:r>
            <a:r>
              <a:rPr lang="en-US" sz="2800" dirty="0">
                <a:solidFill>
                  <a:srgbClr val="7030A0"/>
                </a:solidFill>
                <a:latin typeface="Times New Roman" panose="02020603050405020304" pitchFamily="18" charset="0"/>
                <a:cs typeface="Times New Roman" panose="02020603050405020304" pitchFamily="18" charset="0"/>
              </a:rPr>
              <a:t> qua </a:t>
            </a:r>
            <a:r>
              <a:rPr lang="en-US" sz="2800" dirty="0" err="1">
                <a:solidFill>
                  <a:srgbClr val="7030A0"/>
                </a:solidFill>
                <a:latin typeface="Times New Roman" panose="02020603050405020304" pitchFamily="18" charset="0"/>
                <a:cs typeface="Times New Roman" panose="02020603050405020304" pitchFamily="18" charset="0"/>
              </a:rPr>
              <a:t>khó</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khăn</a:t>
            </a:r>
            <a:endParaRPr lang="en-US" sz="2800" dirty="0">
              <a:solidFill>
                <a:srgbClr val="7030A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A3633C1E-1A0C-4195-A35D-57B3FC3ABDDE}"/>
              </a:ext>
            </a:extLst>
          </p:cNvPr>
          <p:cNvGraphicFramePr>
            <a:graphicFrameLocks noGrp="1"/>
          </p:cNvGraphicFramePr>
          <p:nvPr>
            <p:extLst>
              <p:ext uri="{D42A27DB-BD31-4B8C-83A1-F6EECF244321}">
                <p14:modId xmlns:p14="http://schemas.microsoft.com/office/powerpoint/2010/main" val="2013370065"/>
              </p:ext>
            </p:extLst>
          </p:nvPr>
        </p:nvGraphicFramePr>
        <p:xfrm>
          <a:off x="1888540" y="2754635"/>
          <a:ext cx="8128000" cy="23774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506189214"/>
                    </a:ext>
                  </a:extLst>
                </a:gridCol>
                <a:gridCol w="1625600">
                  <a:extLst>
                    <a:ext uri="{9D8B030D-6E8A-4147-A177-3AD203B41FA5}">
                      <a16:colId xmlns:a16="http://schemas.microsoft.com/office/drawing/2014/main" val="79475862"/>
                    </a:ext>
                  </a:extLst>
                </a:gridCol>
                <a:gridCol w="1625600">
                  <a:extLst>
                    <a:ext uri="{9D8B030D-6E8A-4147-A177-3AD203B41FA5}">
                      <a16:colId xmlns:a16="http://schemas.microsoft.com/office/drawing/2014/main" val="3047521029"/>
                    </a:ext>
                  </a:extLst>
                </a:gridCol>
                <a:gridCol w="1625600">
                  <a:extLst>
                    <a:ext uri="{9D8B030D-6E8A-4147-A177-3AD203B41FA5}">
                      <a16:colId xmlns:a16="http://schemas.microsoft.com/office/drawing/2014/main" val="2840124880"/>
                    </a:ext>
                  </a:extLst>
                </a:gridCol>
                <a:gridCol w="1625600">
                  <a:extLst>
                    <a:ext uri="{9D8B030D-6E8A-4147-A177-3AD203B41FA5}">
                      <a16:colId xmlns:a16="http://schemas.microsoft.com/office/drawing/2014/main" val="63989601"/>
                    </a:ext>
                  </a:extLst>
                </a:gridCol>
              </a:tblGrid>
              <a:tr h="370840">
                <a:tc>
                  <a:txBody>
                    <a:bodyPr/>
                    <a:lstStyle/>
                    <a:p>
                      <a:r>
                        <a:rPr lang="en-US" sz="1800" dirty="0" err="1">
                          <a:solidFill>
                            <a:schemeClr val="tx1"/>
                          </a:solidFill>
                          <a:latin typeface="Times New Roman" panose="02020603050405020304" pitchFamily="18" charset="0"/>
                          <a:cs typeface="Times New Roman" panose="02020603050405020304" pitchFamily="18" charset="0"/>
                        </a:rPr>
                        <a:t>Khó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khăn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bản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cần</a:t>
                      </a:r>
                      <a:r>
                        <a:rPr lang="en-US" sz="1800" dirty="0">
                          <a:solidFill>
                            <a:schemeClr val="tx1"/>
                          </a:solidFill>
                          <a:latin typeface="Times New Roman" panose="02020603050405020304" pitchFamily="18" charset="0"/>
                          <a:cs typeface="Times New Roman" panose="02020603050405020304" pitchFamily="18" charset="0"/>
                        </a:rPr>
                        <a:t> v</a:t>
                      </a:r>
                      <a:r>
                        <a:rPr lang="vi-VN" sz="1800" dirty="0">
                          <a:solidFill>
                            <a:schemeClr val="tx1"/>
                          </a:solidFill>
                          <a:latin typeface="Times New Roman" panose="02020603050405020304" pitchFamily="18" charset="0"/>
                          <a:cs typeface="Times New Roman" panose="02020603050405020304" pitchFamily="18" charset="0"/>
                        </a:rPr>
                        <a:t>ư</a:t>
                      </a:r>
                      <a:r>
                        <a:rPr lang="en-US" sz="1800" dirty="0" err="1">
                          <a:solidFill>
                            <a:schemeClr val="tx1"/>
                          </a:solidFill>
                          <a:latin typeface="Times New Roman" panose="02020603050405020304" pitchFamily="18" charset="0"/>
                          <a:cs typeface="Times New Roman" panose="02020603050405020304" pitchFamily="18" charset="0"/>
                        </a:rPr>
                        <a:t>ợt</a:t>
                      </a:r>
                      <a:r>
                        <a:rPr lang="en-US" sz="1800" dirty="0">
                          <a:solidFill>
                            <a:schemeClr val="tx1"/>
                          </a:solidFill>
                          <a:latin typeface="Times New Roman" panose="02020603050405020304" pitchFamily="18" charset="0"/>
                          <a:cs typeface="Times New Roman" panose="02020603050405020304" pitchFamily="18" charset="0"/>
                        </a:rPr>
                        <a:t> qua</a:t>
                      </a:r>
                    </a:p>
                  </a:txBody>
                  <a:tcPr>
                    <a:solidFill>
                      <a:schemeClr val="accent4">
                        <a:lumMod val="60000"/>
                        <a:lumOff val="4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Biện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pháp</a:t>
                      </a:r>
                      <a:r>
                        <a:rPr lang="en-US" sz="1800" dirty="0">
                          <a:solidFill>
                            <a:schemeClr val="tx1"/>
                          </a:solidFill>
                          <a:latin typeface="Times New Roman" panose="02020603050405020304" pitchFamily="18" charset="0"/>
                          <a:cs typeface="Times New Roman" panose="02020603050405020304" pitchFamily="18" charset="0"/>
                        </a:rPr>
                        <a:t> v</a:t>
                      </a:r>
                      <a:r>
                        <a:rPr lang="vi-VN" sz="1800" dirty="0">
                          <a:solidFill>
                            <a:schemeClr val="tx1"/>
                          </a:solidFill>
                          <a:latin typeface="Times New Roman" panose="02020603050405020304" pitchFamily="18" charset="0"/>
                          <a:cs typeface="Times New Roman" panose="02020603050405020304" pitchFamily="18" charset="0"/>
                        </a:rPr>
                        <a:t>ư</a:t>
                      </a:r>
                      <a:r>
                        <a:rPr lang="en-US" sz="1800" dirty="0" err="1">
                          <a:solidFill>
                            <a:schemeClr val="tx1"/>
                          </a:solidFill>
                          <a:latin typeface="Times New Roman" panose="02020603050405020304" pitchFamily="18" charset="0"/>
                          <a:cs typeface="Times New Roman" panose="02020603050405020304" pitchFamily="18" charset="0"/>
                        </a:rPr>
                        <a:t>ợt</a:t>
                      </a:r>
                      <a:r>
                        <a:rPr lang="en-US" sz="1800" dirty="0">
                          <a:solidFill>
                            <a:schemeClr val="tx1"/>
                          </a:solidFill>
                          <a:latin typeface="Times New Roman" panose="02020603050405020304" pitchFamily="18" charset="0"/>
                          <a:cs typeface="Times New Roman" panose="02020603050405020304" pitchFamily="18" charset="0"/>
                        </a:rPr>
                        <a:t> qua </a:t>
                      </a:r>
                      <a:r>
                        <a:rPr lang="en-US" sz="1800" dirty="0" err="1">
                          <a:solidFill>
                            <a:schemeClr val="tx1"/>
                          </a:solidFill>
                          <a:latin typeface="Times New Roman" panose="02020603050405020304" pitchFamily="18" charset="0"/>
                          <a:cs typeface="Times New Roman" panose="02020603050405020304" pitchFamily="18" charset="0"/>
                        </a:rPr>
                        <a:t>khó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khăn</a:t>
                      </a:r>
                      <a:r>
                        <a:rPr lang="en-US" sz="1800" dirty="0">
                          <a:solidFill>
                            <a:schemeClr val="tx1"/>
                          </a:solidFill>
                          <a:latin typeface="Times New Roman" panose="02020603050405020304" pitchFamily="18" charset="0"/>
                          <a:cs typeface="Times New Roman" panose="02020603050405020304" pitchFamily="18" charset="0"/>
                        </a:rPr>
                        <a:t> </a:t>
                      </a:r>
                    </a:p>
                  </a:txBody>
                  <a:tcPr>
                    <a:solidFill>
                      <a:schemeClr val="accent4">
                        <a:lumMod val="60000"/>
                        <a:lumOff val="4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Thời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gian</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r>
                        <a:rPr lang="en-US" sz="1800" dirty="0">
                          <a:solidFill>
                            <a:schemeClr val="tx1"/>
                          </a:solidFill>
                          <a:latin typeface="Times New Roman" panose="02020603050405020304" pitchFamily="18" charset="0"/>
                          <a:cs typeface="Times New Roman" panose="02020603050405020304" pitchFamily="18" charset="0"/>
                        </a:rPr>
                        <a:t>Ng</a:t>
                      </a:r>
                      <a:r>
                        <a:rPr lang="vi-VN" sz="1800" dirty="0">
                          <a:solidFill>
                            <a:schemeClr val="tx1"/>
                          </a:solidFill>
                          <a:latin typeface="Times New Roman" panose="02020603050405020304" pitchFamily="18" charset="0"/>
                          <a:cs typeface="Times New Roman" panose="02020603050405020304" pitchFamily="18" charset="0"/>
                        </a:rPr>
                        <a:t>ư</a:t>
                      </a:r>
                      <a:r>
                        <a:rPr lang="en-US" sz="1800" dirty="0" err="1">
                          <a:solidFill>
                            <a:schemeClr val="tx1"/>
                          </a:solidFill>
                          <a:latin typeface="Times New Roman" panose="02020603050405020304" pitchFamily="18" charset="0"/>
                          <a:cs typeface="Times New Roman" panose="02020603050405020304" pitchFamily="18" charset="0"/>
                        </a:rPr>
                        <a:t>ời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a:t>
                      </a:r>
                      <a:r>
                        <a:rPr lang="vi-VN" sz="1800" dirty="0">
                          <a:solidFill>
                            <a:schemeClr val="tx1"/>
                          </a:solidFill>
                          <a:latin typeface="Times New Roman" panose="02020603050405020304" pitchFamily="18" charset="0"/>
                          <a:cs typeface="Times New Roman" panose="02020603050405020304" pitchFamily="18" charset="0"/>
                        </a:rPr>
                        <a:t>ư</a:t>
                      </a:r>
                      <a:r>
                        <a:rPr lang="en-US" sz="1800" dirty="0" err="1">
                          <a:solidFill>
                            <a:schemeClr val="tx1"/>
                          </a:solidFill>
                          <a:latin typeface="Times New Roman" panose="02020603050405020304" pitchFamily="18" charset="0"/>
                          <a:cs typeface="Times New Roman" panose="02020603050405020304" pitchFamily="18" charset="0"/>
                        </a:rPr>
                        <a:t>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hỗ</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nếu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cần</a:t>
                      </a:r>
                      <a:r>
                        <a:rPr lang="en-US" sz="1800" dirty="0">
                          <a:solidFill>
                            <a:schemeClr val="tx1"/>
                          </a:solidFill>
                          <a:latin typeface="Times New Roman" panose="02020603050405020304" pitchFamily="18" charset="0"/>
                          <a:cs typeface="Times New Roman" panose="02020603050405020304" pitchFamily="18" charset="0"/>
                        </a:rPr>
                        <a:t>)</a:t>
                      </a:r>
                    </a:p>
                  </a:txBody>
                  <a:tcPr>
                    <a:solidFill>
                      <a:schemeClr val="accent4">
                        <a:lumMod val="60000"/>
                        <a:lumOff val="4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Kết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dự</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kiến</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extLst>
                  <a:ext uri="{0D108BD9-81ED-4DB2-BD59-A6C34878D82A}">
                    <a16:rowId xmlns:a16="http://schemas.microsoft.com/office/drawing/2014/main" val="2686055034"/>
                  </a:ext>
                </a:extLst>
              </a:tr>
              <a:tr h="370840">
                <a:tc>
                  <a:txBody>
                    <a:bodyPr/>
                    <a:lstStyle/>
                    <a:p>
                      <a:r>
                        <a:rPr lang="en-US" sz="1800" dirty="0" err="1">
                          <a:solidFill>
                            <a:schemeClr val="tx1"/>
                          </a:solidFill>
                          <a:latin typeface="Times New Roman" panose="02020603050405020304" pitchFamily="18" charset="0"/>
                          <a:cs typeface="Times New Roman" panose="02020603050405020304" pitchFamily="18" charset="0"/>
                        </a:rPr>
                        <a:t>Gặp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khăn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giao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anh</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Luyện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âm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ngày</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19g </a:t>
                      </a:r>
                      <a:r>
                        <a:rPr lang="en-US" sz="1800" dirty="0" err="1">
                          <a:solidFill>
                            <a:schemeClr val="tx1"/>
                          </a:solidFill>
                          <a:latin typeface="Times New Roman" panose="02020603050405020304" pitchFamily="18" charset="0"/>
                          <a:cs typeface="Times New Roman" panose="02020603050405020304" pitchFamily="18" charset="0"/>
                        </a:rPr>
                        <a:t>đến</a:t>
                      </a:r>
                      <a:r>
                        <a:rPr lang="en-US" sz="1800" dirty="0">
                          <a:solidFill>
                            <a:schemeClr val="tx1"/>
                          </a:solidFill>
                          <a:latin typeface="Times New Roman" panose="02020603050405020304" pitchFamily="18" charset="0"/>
                          <a:cs typeface="Times New Roman" panose="02020603050405020304" pitchFamily="18" charset="0"/>
                        </a:rPr>
                        <a:t> 19h30 </a:t>
                      </a:r>
                      <a:r>
                        <a:rPr lang="en-US" sz="1800" dirty="0" err="1">
                          <a:solidFill>
                            <a:schemeClr val="tx1"/>
                          </a:solidFill>
                          <a:latin typeface="Times New Roman" panose="02020603050405020304" pitchFamily="18" charset="0"/>
                          <a:cs typeface="Times New Roman" panose="02020603050405020304" pitchFamily="18" charset="0"/>
                        </a:rPr>
                        <a:t>hằng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ngày</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Máy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tính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hoặc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thoại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nối</a:t>
                      </a:r>
                      <a:r>
                        <a:rPr lang="en-US" sz="1800" dirty="0">
                          <a:solidFill>
                            <a:schemeClr val="tx1"/>
                          </a:solidFill>
                          <a:latin typeface="Times New Roman" panose="02020603050405020304" pitchFamily="18" charset="0"/>
                          <a:cs typeface="Times New Roman" panose="02020603050405020304" pitchFamily="18" charset="0"/>
                        </a:rPr>
                        <a:t> internet</a:t>
                      </a:r>
                    </a:p>
                  </a:txBody>
                  <a:tcPr>
                    <a:solidFill>
                      <a:schemeClr val="accent4">
                        <a:lumMod val="40000"/>
                        <a:lumOff val="60000"/>
                      </a:schemeClr>
                    </a:solidFill>
                  </a:tcPr>
                </a:tc>
                <a:tc>
                  <a:txBody>
                    <a:bodyPr/>
                    <a:lstStyle/>
                    <a:p>
                      <a:r>
                        <a:rPr lang="en-US" sz="1800" dirty="0" err="1">
                          <a:solidFill>
                            <a:schemeClr val="tx1"/>
                          </a:solidFill>
                          <a:latin typeface="Times New Roman" panose="02020603050405020304" pitchFamily="18" charset="0"/>
                          <a:cs typeface="Times New Roman" panose="02020603050405020304" pitchFamily="18" charset="0"/>
                        </a:rPr>
                        <a:t>Tự</a:t>
                      </a:r>
                      <a:r>
                        <a:rPr lang="en-US" sz="1800" dirty="0">
                          <a:solidFill>
                            <a:schemeClr val="tx1"/>
                          </a:solidFill>
                          <a:latin typeface="Times New Roman" panose="02020603050405020304" pitchFamily="18" charset="0"/>
                          <a:cs typeface="Times New Roman" panose="02020603050405020304" pitchFamily="18" charset="0"/>
                        </a:rPr>
                        <a:t> tin </a:t>
                      </a:r>
                      <a:r>
                        <a:rPr lang="en-US" sz="1800" dirty="0" err="1">
                          <a:solidFill>
                            <a:schemeClr val="tx1"/>
                          </a:solidFill>
                          <a:latin typeface="Times New Roman" panose="02020603050405020304" pitchFamily="18" charset="0"/>
                          <a:cs typeface="Times New Roman" panose="02020603050405020304" pitchFamily="18" charset="0"/>
                        </a:rPr>
                        <a:t>khi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giao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anh</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56043469"/>
                  </a:ext>
                </a:extLst>
              </a:tr>
            </a:tbl>
          </a:graphicData>
        </a:graphic>
      </p:graphicFrame>
      <p:sp>
        <p:nvSpPr>
          <p:cNvPr id="22" name="TextBox 21">
            <a:extLst>
              <a:ext uri="{FF2B5EF4-FFF2-40B4-BE49-F238E27FC236}">
                <a16:creationId xmlns:a16="http://schemas.microsoft.com/office/drawing/2014/main" id="{EF709A85-1945-421F-887E-8298DC24C5E7}"/>
              </a:ext>
            </a:extLst>
          </p:cNvPr>
          <p:cNvSpPr txBox="1"/>
          <p:nvPr/>
        </p:nvSpPr>
        <p:spPr>
          <a:xfrm rot="10800000" flipV="1">
            <a:off x="3090800" y="2058634"/>
            <a:ext cx="431470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v</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36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32&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TotalTime>
  <Words>993</Words>
  <Application>Microsoft Office PowerPoint</Application>
  <PresentationFormat>Widescreen</PresentationFormat>
  <Paragraphs>137</Paragraphs>
  <Slides>14</Slides>
  <Notes>8</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vt:lpstr>
      <vt:lpstr>Myriad Pro</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Lục Văn Hào</dc:creator>
  <cp:lastModifiedBy>Mai Thị Minh</cp:lastModifiedBy>
  <cp:revision>194</cp:revision>
  <dcterms:created xsi:type="dcterms:W3CDTF">2022-04-05T12:52:23Z</dcterms:created>
  <dcterms:modified xsi:type="dcterms:W3CDTF">2024-10-31T12:33:05Z</dcterms:modified>
</cp:coreProperties>
</file>