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34" r:id="rId2"/>
    <p:sldId id="257" r:id="rId3"/>
    <p:sldId id="428" r:id="rId4"/>
    <p:sldId id="312" r:id="rId5"/>
    <p:sldId id="308" r:id="rId6"/>
    <p:sldId id="429" r:id="rId7"/>
    <p:sldId id="317" r:id="rId8"/>
    <p:sldId id="430" r:id="rId9"/>
    <p:sldId id="447" r:id="rId10"/>
    <p:sldId id="431" r:id="rId11"/>
    <p:sldId id="435" r:id="rId12"/>
    <p:sldId id="432" r:id="rId13"/>
    <p:sldId id="436" r:id="rId14"/>
    <p:sldId id="445" r:id="rId15"/>
    <p:sldId id="442" r:id="rId16"/>
    <p:sldId id="438" r:id="rId17"/>
    <p:sldId id="443" r:id="rId18"/>
    <p:sldId id="444" r:id="rId19"/>
    <p:sldId id="440" r:id="rId20"/>
    <p:sldId id="448" r:id="rId21"/>
    <p:sldId id="446" r:id="rId22"/>
    <p:sldId id="34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9DAC6-624D-4686-BB29-E8A5E5AA95D2}"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DA447-3204-474C-8F6F-3738459DCD2F}" type="slidenum">
              <a:rPr lang="en-US" smtClean="0"/>
              <a:t>‹#›</a:t>
            </a:fld>
            <a:endParaRPr lang="en-US"/>
          </a:p>
        </p:txBody>
      </p:sp>
    </p:spTree>
    <p:extLst>
      <p:ext uri="{BB962C8B-B14F-4D97-AF65-F5344CB8AC3E}">
        <p14:creationId xmlns:p14="http://schemas.microsoft.com/office/powerpoint/2010/main" val="243717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4</a:t>
            </a:fld>
            <a:endParaRPr lang="zh-CN" altLang="en-US"/>
          </a:p>
        </p:txBody>
      </p:sp>
    </p:spTree>
    <p:extLst>
      <p:ext uri="{BB962C8B-B14F-4D97-AF65-F5344CB8AC3E}">
        <p14:creationId xmlns:p14="http://schemas.microsoft.com/office/powerpoint/2010/main" val="159039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18</a:t>
            </a:fld>
            <a:endParaRPr lang="zh-CN" altLang="en-US"/>
          </a:p>
        </p:txBody>
      </p:sp>
    </p:spTree>
    <p:extLst>
      <p:ext uri="{BB962C8B-B14F-4D97-AF65-F5344CB8AC3E}">
        <p14:creationId xmlns:p14="http://schemas.microsoft.com/office/powerpoint/2010/main" val="1185274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3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0">
            <a:extLst>
              <a:ext uri="{FF2B5EF4-FFF2-40B4-BE49-F238E27FC236}">
                <a16:creationId xmlns:a16="http://schemas.microsoft.com/office/drawing/2014/main" id="{CA5E19A4-FD3D-E554-E9FF-0A581D0976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DE0DBB-A1C9-47C1-8CEE-9481E2F7E72F}" type="slidenum">
              <a:rPr lang="en-US" altLang="vi-VN" sz="1800" smtClean="0"/>
              <a:pPr/>
              <a:t>22</a:t>
            </a:fld>
            <a:endParaRPr lang="en-US" altLang="vi-VN" sz="1800"/>
          </a:p>
        </p:txBody>
      </p:sp>
      <p:sp>
        <p:nvSpPr>
          <p:cNvPr id="31747" name="Rectangle 1">
            <a:extLst>
              <a:ext uri="{FF2B5EF4-FFF2-40B4-BE49-F238E27FC236}">
                <a16:creationId xmlns:a16="http://schemas.microsoft.com/office/drawing/2014/main" id="{A0ABBC17-9448-4FA1-5049-4318B045F9FD}"/>
              </a:ext>
            </a:extLst>
          </p:cNvPr>
          <p:cNvSpPr>
            <a:spLocks noGrp="1" noRot="1" noChangeAspect="1" noTextEdit="1"/>
          </p:cNvSpPr>
          <p:nvPr>
            <p:ph type="sldImg"/>
          </p:nvPr>
        </p:nvSpPr>
        <p:spPr bwMode="auto">
          <a:solidFill>
            <a:srgbClr val="FFFFFF"/>
          </a:solidFill>
          <a:ln>
            <a:solidFill>
              <a:srgbClr val="000000"/>
            </a:solidFill>
            <a:miter lim="800000"/>
            <a:headEnd/>
            <a:tailEnd/>
          </a:ln>
        </p:spPr>
      </p:sp>
      <p:sp>
        <p:nvSpPr>
          <p:cNvPr id="31748" name="Text Box 2">
            <a:extLst>
              <a:ext uri="{FF2B5EF4-FFF2-40B4-BE49-F238E27FC236}">
                <a16:creationId xmlns:a16="http://schemas.microsoft.com/office/drawing/2014/main" id="{1432DF55-E515-9AF8-3643-89025D0EB81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US"/>
          </a:p>
        </p:txBody>
      </p:sp>
    </p:spTree>
    <p:extLst>
      <p:ext uri="{BB962C8B-B14F-4D97-AF65-F5344CB8AC3E}">
        <p14:creationId xmlns:p14="http://schemas.microsoft.com/office/powerpoint/2010/main" val="363473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5</a:t>
            </a:fld>
            <a:endParaRPr lang="zh-CN" altLang="en-US"/>
          </a:p>
        </p:txBody>
      </p:sp>
    </p:spTree>
    <p:extLst>
      <p:ext uri="{BB962C8B-B14F-4D97-AF65-F5344CB8AC3E}">
        <p14:creationId xmlns:p14="http://schemas.microsoft.com/office/powerpoint/2010/main" val="351206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6</a:t>
            </a:fld>
            <a:endParaRPr lang="zh-CN" altLang="en-US"/>
          </a:p>
        </p:txBody>
      </p:sp>
    </p:spTree>
    <p:extLst>
      <p:ext uri="{BB962C8B-B14F-4D97-AF65-F5344CB8AC3E}">
        <p14:creationId xmlns:p14="http://schemas.microsoft.com/office/powerpoint/2010/main" val="351206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10</a:t>
            </a:fld>
            <a:endParaRPr lang="zh-CN" altLang="en-US"/>
          </a:p>
        </p:txBody>
      </p:sp>
    </p:spTree>
    <p:extLst>
      <p:ext uri="{BB962C8B-B14F-4D97-AF65-F5344CB8AC3E}">
        <p14:creationId xmlns:p14="http://schemas.microsoft.com/office/powerpoint/2010/main" val="159039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12</a:t>
            </a:fld>
            <a:endParaRPr lang="zh-CN" altLang="en-US"/>
          </a:p>
        </p:txBody>
      </p:sp>
    </p:spTree>
    <p:extLst>
      <p:ext uri="{BB962C8B-B14F-4D97-AF65-F5344CB8AC3E}">
        <p14:creationId xmlns:p14="http://schemas.microsoft.com/office/powerpoint/2010/main" val="159039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13</a:t>
            </a:fld>
            <a:endParaRPr lang="zh-CN" altLang="en-US"/>
          </a:p>
        </p:txBody>
      </p:sp>
    </p:spTree>
    <p:extLst>
      <p:ext uri="{BB962C8B-B14F-4D97-AF65-F5344CB8AC3E}">
        <p14:creationId xmlns:p14="http://schemas.microsoft.com/office/powerpoint/2010/main" val="159039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14</a:t>
            </a:fld>
            <a:endParaRPr lang="zh-CN" altLang="en-US"/>
          </a:p>
        </p:txBody>
      </p:sp>
    </p:spTree>
    <p:extLst>
      <p:ext uri="{BB962C8B-B14F-4D97-AF65-F5344CB8AC3E}">
        <p14:creationId xmlns:p14="http://schemas.microsoft.com/office/powerpoint/2010/main" val="165873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16</a:t>
            </a:fld>
            <a:endParaRPr lang="zh-CN" altLang="en-US"/>
          </a:p>
        </p:txBody>
      </p:sp>
    </p:spTree>
    <p:extLst>
      <p:ext uri="{BB962C8B-B14F-4D97-AF65-F5344CB8AC3E}">
        <p14:creationId xmlns:p14="http://schemas.microsoft.com/office/powerpoint/2010/main" val="1590391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53BD82-BAFB-4DDD-A7E0-9D3C397FABB8}" type="slidenum">
              <a:rPr lang="zh-CN" altLang="en-US" smtClean="0"/>
              <a:t>17</a:t>
            </a:fld>
            <a:endParaRPr lang="zh-CN" altLang="en-US"/>
          </a:p>
        </p:txBody>
      </p:sp>
    </p:spTree>
    <p:extLst>
      <p:ext uri="{BB962C8B-B14F-4D97-AF65-F5344CB8AC3E}">
        <p14:creationId xmlns:p14="http://schemas.microsoft.com/office/powerpoint/2010/main" val="227010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933D-C852-4571-A57E-0358801ABA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40FBC3-A74D-1E20-12B0-8A9AD12DF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15EBB-A579-F6A3-6864-5C4CB6F631D9}"/>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5" name="Footer Placeholder 4">
            <a:extLst>
              <a:ext uri="{FF2B5EF4-FFF2-40B4-BE49-F238E27FC236}">
                <a16:creationId xmlns:a16="http://schemas.microsoft.com/office/drawing/2014/main" id="{3B4238D9-3D40-8217-2342-126E9206A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E27C9-FCDD-AA33-A03B-4E4C8A997A19}"/>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319767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8911-4860-F649-243C-E40896548B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56248F-3AFC-2A40-310B-A5DBF1ED3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9AFB1-62D1-B83C-5D8F-77DD49D10DDB}"/>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5" name="Footer Placeholder 4">
            <a:extLst>
              <a:ext uri="{FF2B5EF4-FFF2-40B4-BE49-F238E27FC236}">
                <a16:creationId xmlns:a16="http://schemas.microsoft.com/office/drawing/2014/main" id="{69B404D0-BD3D-1F88-8B05-21A3C25EE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CA3BE-2C98-29E3-B8D7-BF0AE59F1206}"/>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219497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87652-02E6-0F9B-D88A-3FFD20E40D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0841D-8633-66F8-6E4E-D35B561875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14171-09E8-67E5-9D93-CF3FC72E7E5D}"/>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5" name="Footer Placeholder 4">
            <a:extLst>
              <a:ext uri="{FF2B5EF4-FFF2-40B4-BE49-F238E27FC236}">
                <a16:creationId xmlns:a16="http://schemas.microsoft.com/office/drawing/2014/main" id="{DAEBCA88-77FB-9593-876F-5324BC36D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91C65-8B29-37A5-3077-F69C31F4E488}"/>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332310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464801" y="0"/>
            <a:ext cx="1727200" cy="1769288"/>
          </a:xfrm>
          <a:prstGeom prst="rect">
            <a:avLst/>
          </a:prstGeom>
        </p:spPr>
      </p:pic>
    </p:spTree>
    <p:extLst>
      <p:ext uri="{BB962C8B-B14F-4D97-AF65-F5344CB8AC3E}">
        <p14:creationId xmlns:p14="http://schemas.microsoft.com/office/powerpoint/2010/main" val="383971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23"/>
        <p:cNvGrpSpPr/>
        <p:nvPr/>
      </p:nvGrpSpPr>
      <p:grpSpPr>
        <a:xfrm>
          <a:off x="0" y="0"/>
          <a:ext cx="0" cy="0"/>
          <a:chOff x="0" y="0"/>
          <a:chExt cx="0" cy="0"/>
        </a:xfrm>
      </p:grpSpPr>
      <p:sp>
        <p:nvSpPr>
          <p:cNvPr id="24" name="Google Shape;24;p4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 name="Google Shape;25;p42"/>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 name="Google Shape;26;p42"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9692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4333" cy="113665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A72104-DEFF-817F-4E13-D00B4A360259}"/>
              </a:ext>
            </a:extLst>
          </p:cNvPr>
          <p:cNvSpPr>
            <a:spLocks noGrp="1"/>
          </p:cNvSpPr>
          <p:nvPr>
            <p:ph type="dt" idx="10"/>
          </p:nvPr>
        </p:nvSpPr>
        <p:spPr>
          <a:xfrm>
            <a:off x="609600" y="6245225"/>
            <a:ext cx="2836863" cy="4699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531337E1-6BBF-53C9-13D4-41393554599B}"/>
              </a:ext>
            </a:extLst>
          </p:cNvPr>
          <p:cNvSpPr>
            <a:spLocks noGrp="1"/>
          </p:cNvSpPr>
          <p:nvPr>
            <p:ph type="ftr" idx="11"/>
          </p:nvPr>
        </p:nvSpPr>
        <p:spPr>
          <a:xfrm>
            <a:off x="4165600" y="6245225"/>
            <a:ext cx="3852863" cy="4699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FDD1A4B-8DB6-FAEB-CCA2-8EAD4CA423BE}"/>
              </a:ext>
            </a:extLst>
          </p:cNvPr>
          <p:cNvSpPr>
            <a:spLocks noGrp="1"/>
          </p:cNvSpPr>
          <p:nvPr>
            <p:ph type="sldNum" idx="12"/>
          </p:nvPr>
        </p:nvSpPr>
        <p:spPr>
          <a:xfrm>
            <a:off x="9253538" y="6311900"/>
            <a:ext cx="2836862" cy="469900"/>
          </a:xfrm>
        </p:spPr>
        <p:txBody>
          <a:bodyPr/>
          <a:lstStyle>
            <a:lvl1pPr>
              <a:defRPr/>
            </a:lvl1pPr>
          </a:lstStyle>
          <a:p>
            <a:pPr>
              <a:defRPr/>
            </a:pPr>
            <a:r>
              <a:rPr lang="en-US" altLang="vi-VN"/>
              <a:t>             		    </a:t>
            </a:r>
            <a:fld id="{C78D4F43-E30A-4647-AF98-C45BBB3727F6}" type="slidenum">
              <a:rPr lang="en-US" altLang="vi-VN" smtClean="0"/>
              <a:pPr>
                <a:defRPr/>
              </a:pPr>
              <a:t>‹#›</a:t>
            </a:fld>
            <a:endParaRPr lang="en-US" altLang="vi-VN"/>
          </a:p>
        </p:txBody>
      </p:sp>
    </p:spTree>
    <p:extLst>
      <p:ext uri="{BB962C8B-B14F-4D97-AF65-F5344CB8AC3E}">
        <p14:creationId xmlns:p14="http://schemas.microsoft.com/office/powerpoint/2010/main" val="95248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D4E5-0B77-FD38-71A3-F12F1E66D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7992E-9563-2A50-ACEF-B59EFF869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A73D3-FFA9-CEAB-E0EC-115913AB95FD}"/>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5" name="Footer Placeholder 4">
            <a:extLst>
              <a:ext uri="{FF2B5EF4-FFF2-40B4-BE49-F238E27FC236}">
                <a16:creationId xmlns:a16="http://schemas.microsoft.com/office/drawing/2014/main" id="{8BF0BCB8-8C7B-B443-2321-3932D448D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ABF52-64AC-3227-0427-E5A2FC04BF0C}"/>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91685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D6AD-89FD-9F32-8627-8CE7D1F366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AE3B78-E57E-35F3-7482-305FC4DEB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30540A-5E68-174A-72DB-41B43486CF70}"/>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5" name="Footer Placeholder 4">
            <a:extLst>
              <a:ext uri="{FF2B5EF4-FFF2-40B4-BE49-F238E27FC236}">
                <a16:creationId xmlns:a16="http://schemas.microsoft.com/office/drawing/2014/main" id="{8DBBD21D-E633-30D2-7AC3-83955BE35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0175D-CE2F-F170-26A4-AF9D5326C543}"/>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126231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F4CA-6D73-6C54-6F67-91B5BE44B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42188-BF22-EEE0-6694-BB31080301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D3D783-97B0-533D-93BC-42BFA63360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D08F12-3F84-11A7-D91D-78F81CCF7302}"/>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6" name="Footer Placeholder 5">
            <a:extLst>
              <a:ext uri="{FF2B5EF4-FFF2-40B4-BE49-F238E27FC236}">
                <a16:creationId xmlns:a16="http://schemas.microsoft.com/office/drawing/2014/main" id="{72E02EE3-2B81-5CA4-2347-83F0A4E31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DB540-478C-5E56-D609-AB323D8AE8AE}"/>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22589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9015-D48B-F459-5A9E-CAC12923D7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CA8935-B00E-84C3-BFCC-549C67A61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D5611-D9B7-1459-197C-2348EEA882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03A06-0A9F-BFA7-D760-15ED43224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74B282-47C8-FEA2-8546-BFAC50E1B6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AC968-0CAA-E171-F7B7-155EE970C3EE}"/>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8" name="Footer Placeholder 7">
            <a:extLst>
              <a:ext uri="{FF2B5EF4-FFF2-40B4-BE49-F238E27FC236}">
                <a16:creationId xmlns:a16="http://schemas.microsoft.com/office/drawing/2014/main" id="{863C18C9-EAA9-9972-1F11-780E293271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5C63F-F72A-5D93-DACF-DC5B503E6CB4}"/>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107416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75D6-5D10-C0E3-759C-123D01FEE7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6335C8-F2C3-CBDF-69D1-DA4914B0353F}"/>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4" name="Footer Placeholder 3">
            <a:extLst>
              <a:ext uri="{FF2B5EF4-FFF2-40B4-BE49-F238E27FC236}">
                <a16:creationId xmlns:a16="http://schemas.microsoft.com/office/drawing/2014/main" id="{7448F81A-8BFC-1747-62E0-D65D515B94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6C5E50-8617-FE9D-3401-09AB2DA9B5EB}"/>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42829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0497E-DB4C-2C1B-A263-A37E06FEF905}"/>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3" name="Footer Placeholder 2">
            <a:extLst>
              <a:ext uri="{FF2B5EF4-FFF2-40B4-BE49-F238E27FC236}">
                <a16:creationId xmlns:a16="http://schemas.microsoft.com/office/drawing/2014/main" id="{012C3BC2-9611-79B0-516A-22FAD4A675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A2E0AC-2B0D-D470-017E-A921BFB166BD}"/>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41705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CE64-DA6B-9E0E-DA2C-6EC5AC3A3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0EE51F-37E7-AD43-1EDE-EDB650CCE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C46F5E-226E-B7B6-2356-4A3B12FBA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E5466-3149-2F14-7649-42CCB788DD77}"/>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6" name="Footer Placeholder 5">
            <a:extLst>
              <a:ext uri="{FF2B5EF4-FFF2-40B4-BE49-F238E27FC236}">
                <a16:creationId xmlns:a16="http://schemas.microsoft.com/office/drawing/2014/main" id="{6AE4A8CD-2109-0CF9-518D-DA3134BC6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8D07F-3504-714A-C07D-58ECE41A2B39}"/>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145998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52D76-76DE-499B-1190-9D400BA95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F2F0B-148B-CCEC-02EA-6E7A6CF96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57C373-E3D8-C5D7-36F6-6FD8F9EF9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7C92F4-361C-3026-441B-12A41DB46708}"/>
              </a:ext>
            </a:extLst>
          </p:cNvPr>
          <p:cNvSpPr>
            <a:spLocks noGrp="1"/>
          </p:cNvSpPr>
          <p:nvPr>
            <p:ph type="dt" sz="half" idx="10"/>
          </p:nvPr>
        </p:nvSpPr>
        <p:spPr/>
        <p:txBody>
          <a:bodyPr/>
          <a:lstStyle/>
          <a:p>
            <a:fld id="{66EF0CF9-05EA-4F09-9627-12EB569D4BBD}" type="datetimeFigureOut">
              <a:rPr lang="en-US" smtClean="0"/>
              <a:t>4/22/2024</a:t>
            </a:fld>
            <a:endParaRPr lang="en-US"/>
          </a:p>
        </p:txBody>
      </p:sp>
      <p:sp>
        <p:nvSpPr>
          <p:cNvPr id="6" name="Footer Placeholder 5">
            <a:extLst>
              <a:ext uri="{FF2B5EF4-FFF2-40B4-BE49-F238E27FC236}">
                <a16:creationId xmlns:a16="http://schemas.microsoft.com/office/drawing/2014/main" id="{FB1351BB-97D5-89AE-A212-40E009DE6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A6E79-0A88-BF9F-7589-9E244859E786}"/>
              </a:ext>
            </a:extLst>
          </p:cNvPr>
          <p:cNvSpPr>
            <a:spLocks noGrp="1"/>
          </p:cNvSpPr>
          <p:nvPr>
            <p:ph type="sldNum" sz="quarter" idx="12"/>
          </p:nvPr>
        </p:nvSpPr>
        <p:spPr/>
        <p:txBody>
          <a:bodyPr/>
          <a:lstStyle/>
          <a:p>
            <a:fld id="{8BB5421E-26E4-4C1F-BE97-1AD9E836C97B}" type="slidenum">
              <a:rPr lang="en-US" smtClean="0"/>
              <a:t>‹#›</a:t>
            </a:fld>
            <a:endParaRPr lang="en-US"/>
          </a:p>
        </p:txBody>
      </p:sp>
    </p:spTree>
    <p:extLst>
      <p:ext uri="{BB962C8B-B14F-4D97-AF65-F5344CB8AC3E}">
        <p14:creationId xmlns:p14="http://schemas.microsoft.com/office/powerpoint/2010/main" val="160506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31129A-343B-1603-5C6C-94F70B198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CD74A9-32ED-9EA8-69D0-5DCA9DF6D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057BF-6409-C10D-3D7B-C7604BB91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F0CF9-05EA-4F09-9627-12EB569D4BBD}" type="datetimeFigureOut">
              <a:rPr lang="en-US" smtClean="0"/>
              <a:t>4/22/2024</a:t>
            </a:fld>
            <a:endParaRPr lang="en-US"/>
          </a:p>
        </p:txBody>
      </p:sp>
      <p:sp>
        <p:nvSpPr>
          <p:cNvPr id="5" name="Footer Placeholder 4">
            <a:extLst>
              <a:ext uri="{FF2B5EF4-FFF2-40B4-BE49-F238E27FC236}">
                <a16:creationId xmlns:a16="http://schemas.microsoft.com/office/drawing/2014/main" id="{2745C8F9-95C0-3A43-C779-920DFA5E1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D70585-B5B9-46F6-A3F8-B92649162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5421E-26E4-4C1F-BE97-1AD9E836C97B}" type="slidenum">
              <a:rPr lang="en-US" smtClean="0"/>
              <a:t>‹#›</a:t>
            </a:fld>
            <a:endParaRPr lang="en-US"/>
          </a:p>
        </p:txBody>
      </p:sp>
    </p:spTree>
    <p:extLst>
      <p:ext uri="{BB962C8B-B14F-4D97-AF65-F5344CB8AC3E}">
        <p14:creationId xmlns:p14="http://schemas.microsoft.com/office/powerpoint/2010/main" val="13100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71699" y="1178432"/>
            <a:ext cx="7848600" cy="646331"/>
          </a:xfrm>
          <a:prstGeom prst="rect">
            <a:avLst/>
          </a:prstGeom>
        </p:spPr>
        <p:txBody>
          <a:bodyPr wrap="square">
            <a:spAutoFit/>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PHÒNG GIÁO DỤC VÀ ĐÀO TẠO HUYỆN ỨNG HÒA</a:t>
            </a:r>
          </a:p>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TRƯỜNG THCS QUẢNG PHÚ CẦU</a:t>
            </a:r>
          </a:p>
        </p:txBody>
      </p:sp>
      <p:sp>
        <p:nvSpPr>
          <p:cNvPr id="7" name="Rectangle 6"/>
          <p:cNvSpPr/>
          <p:nvPr/>
        </p:nvSpPr>
        <p:spPr>
          <a:xfrm>
            <a:off x="2844248" y="5825567"/>
            <a:ext cx="5562600" cy="677108"/>
          </a:xfrm>
          <a:prstGeom prst="rect">
            <a:avLst/>
          </a:prstGeom>
        </p:spPr>
        <p:txBody>
          <a:bodyPr wrap="square">
            <a:spAutoFit/>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GIÁO VIÊN: NGUYỄN THỊ ÁNH TUYẾT</a:t>
            </a:r>
          </a:p>
          <a:p>
            <a:pPr algn="ctr"/>
            <a:r>
              <a:rPr lang="en-US" sz="2000" b="1" dirty="0" err="1">
                <a:solidFill>
                  <a:srgbClr val="002060"/>
                </a:solidFill>
                <a:latin typeface="Times New Roman" panose="02020603050405020304" pitchFamily="18" charset="0"/>
                <a:cs typeface="Times New Roman" panose="02020603050405020304" pitchFamily="18" charset="0"/>
              </a:rPr>
              <a:t>Năm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học</a:t>
            </a:r>
            <a:r>
              <a:rPr lang="en-US" sz="2000" b="1" dirty="0">
                <a:solidFill>
                  <a:srgbClr val="002060"/>
                </a:solidFill>
                <a:latin typeface="Times New Roman" panose="02020603050405020304" pitchFamily="18" charset="0"/>
                <a:cs typeface="Times New Roman" panose="02020603050405020304" pitchFamily="18" charset="0"/>
              </a:rPr>
              <a:t>: 2022 -2023</a:t>
            </a:r>
            <a:endParaRPr lang="en-US" sz="2000" b="1" dirty="0">
              <a:solidFill>
                <a:srgbClr val="002060"/>
              </a:solidFill>
            </a:endParaRPr>
          </a:p>
        </p:txBody>
      </p:sp>
      <p:sp>
        <p:nvSpPr>
          <p:cNvPr id="4" name="TextBox 3"/>
          <p:cNvSpPr txBox="1"/>
          <p:nvPr/>
        </p:nvSpPr>
        <p:spPr>
          <a:xfrm>
            <a:off x="1152889" y="2568613"/>
            <a:ext cx="10366513" cy="1384995"/>
          </a:xfrm>
          <a:prstGeom prst="rect">
            <a:avLst/>
          </a:prstGeom>
          <a:noFill/>
        </p:spPr>
        <p:txBody>
          <a:bodyPr wrap="square" rtlCol="0">
            <a:spAutoFit/>
          </a:bodyPr>
          <a:lstStyle/>
          <a:p>
            <a:pPr algn="ctr"/>
            <a:r>
              <a:rPr lang="vi-VN" sz="2800" b="1" dirty="0">
                <a:solidFill>
                  <a:srgbClr val="FF0000"/>
                </a:solidFill>
                <a:effectLst/>
                <a:latin typeface="Times New Roman" panose="02020603050405020304" pitchFamily="18" charset="0"/>
                <a:ea typeface="Calibri" panose="020F0502020204030204" pitchFamily="34" charset="0"/>
              </a:rPr>
              <a:t>LỒNG GHÉP TRÒ CHƠI, THÍ NGHIỆM MINH HỌA HIỆN TƯỢNG THỰC TẾ TRONG TIẾT ÔN TẬP MÔN VẬT LÝ NHẰM TẠO HỨNG THÚ HỌC TẬP CHO HỌC SINH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92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402045" y="1981276"/>
            <a:ext cx="3448380" cy="646331"/>
          </a:xfrm>
          <a:prstGeom prst="rect">
            <a:avLst/>
          </a:prstGeom>
        </p:spPr>
        <p:txBody>
          <a:bodyPr wrap="none">
            <a:spAutoFit/>
          </a:bodyPr>
          <a:lstStyle/>
          <a:p>
            <a:r>
              <a:rPr lang="en-US" altLang="zh-CN" sz="3600" b="1" dirty="0" err="1">
                <a:solidFill>
                  <a:schemeClr val="accent1"/>
                </a:solidFill>
                <a:latin typeface="Times New Roman" panose="02020603050405020304" pitchFamily="18" charset="0"/>
                <a:cs typeface="Times New Roman" panose="02020603050405020304" pitchFamily="18" charset="0"/>
                <a:sym typeface="+mn-lt"/>
              </a:rPr>
              <a:t>Tổ</a:t>
            </a:r>
            <a:r>
              <a:rPr lang="en-US" altLang="zh-CN" sz="3600" b="1" dirty="0">
                <a:solidFill>
                  <a:schemeClr val="accent1"/>
                </a:solidFill>
                <a:latin typeface="Times New Roman" panose="02020603050405020304" pitchFamily="18" charset="0"/>
                <a:cs typeface="Times New Roman" panose="02020603050405020304" pitchFamily="18" charset="0"/>
                <a:sym typeface="+mn-lt"/>
              </a:rPr>
              <a:t> </a:t>
            </a:r>
            <a:r>
              <a:rPr lang="en-US" altLang="zh-CN" sz="3600" b="1" dirty="0" err="1">
                <a:solidFill>
                  <a:schemeClr val="accent1"/>
                </a:solidFill>
                <a:latin typeface="Times New Roman" panose="02020603050405020304" pitchFamily="18" charset="0"/>
                <a:cs typeface="Times New Roman" panose="02020603050405020304" pitchFamily="18" charset="0"/>
                <a:sym typeface="+mn-lt"/>
              </a:rPr>
              <a:t>chức</a:t>
            </a:r>
            <a:r>
              <a:rPr lang="en-US" altLang="zh-CN" sz="3600" b="1" dirty="0">
                <a:solidFill>
                  <a:schemeClr val="accent1"/>
                </a:solidFill>
                <a:latin typeface="Times New Roman" panose="02020603050405020304" pitchFamily="18" charset="0"/>
                <a:cs typeface="Times New Roman" panose="02020603050405020304" pitchFamily="18" charset="0"/>
                <a:sym typeface="+mn-lt"/>
              </a:rPr>
              <a:t> </a:t>
            </a:r>
            <a:r>
              <a:rPr lang="en-US" altLang="zh-CN" sz="3600" b="1" dirty="0" err="1">
                <a:solidFill>
                  <a:schemeClr val="accent1"/>
                </a:solidFill>
                <a:latin typeface="Times New Roman" panose="02020603050405020304" pitchFamily="18" charset="0"/>
                <a:cs typeface="Times New Roman" panose="02020603050405020304" pitchFamily="18" charset="0"/>
                <a:sym typeface="+mn-lt"/>
              </a:rPr>
              <a:t>trò</a:t>
            </a:r>
            <a:r>
              <a:rPr lang="en-US" altLang="zh-CN" sz="3600" b="1" dirty="0">
                <a:solidFill>
                  <a:schemeClr val="accent1"/>
                </a:solidFill>
                <a:latin typeface="Times New Roman" panose="02020603050405020304" pitchFamily="18" charset="0"/>
                <a:cs typeface="Times New Roman" panose="02020603050405020304" pitchFamily="18" charset="0"/>
                <a:sym typeface="+mn-lt"/>
              </a:rPr>
              <a:t> </a:t>
            </a:r>
            <a:r>
              <a:rPr lang="en-US" altLang="zh-CN" sz="3600" b="1" dirty="0" err="1">
                <a:solidFill>
                  <a:schemeClr val="accent1"/>
                </a:solidFill>
                <a:latin typeface="Times New Roman" panose="02020603050405020304" pitchFamily="18" charset="0"/>
                <a:cs typeface="Times New Roman" panose="02020603050405020304" pitchFamily="18" charset="0"/>
                <a:sym typeface="+mn-lt"/>
              </a:rPr>
              <a:t>chơi</a:t>
            </a:r>
            <a:endParaRPr lang="zh-CN" altLang="en-US" sz="3600" b="1" dirty="0">
              <a:solidFill>
                <a:schemeClr val="accent1"/>
              </a:solidFill>
              <a:latin typeface="Times New Roman" panose="02020603050405020304" pitchFamily="18" charset="0"/>
              <a:cs typeface="Times New Roman" panose="02020603050405020304" pitchFamily="18" charset="0"/>
              <a:sym typeface="+mn-lt"/>
            </a:endParaRPr>
          </a:p>
        </p:txBody>
      </p:sp>
      <p:sp>
        <p:nvSpPr>
          <p:cNvPr id="51" name="Rounded Rectangle 14"/>
          <p:cNvSpPr>
            <a:spLocks noChangeAspect="1"/>
          </p:cNvSpPr>
          <p:nvPr/>
        </p:nvSpPr>
        <p:spPr>
          <a:xfrm>
            <a:off x="359579" y="1665900"/>
            <a:ext cx="1042466" cy="1042466"/>
          </a:xfrm>
          <a:prstGeom prst="roundRect">
            <a:avLst/>
          </a:prstGeom>
          <a:solidFill>
            <a:schemeClr val="accent1"/>
          </a:solidFill>
          <a:ln w="25400">
            <a:noFill/>
          </a:ln>
        </p:spPr>
        <p:txBody>
          <a:bodyPr vert="horz" wrap="square" lIns="0" tIns="0" rIns="0" bIns="0" numCol="1" anchor="ctr" anchorCtr="0" compatLnSpc="1">
            <a:prstTxWarp prst="textNoShape">
              <a:avLst/>
            </a:prstTxWarp>
          </a:bodyPr>
          <a:lstStyle/>
          <a:p>
            <a:pPr algn="ctr"/>
            <a:r>
              <a:rPr lang="en-US" altLang="zh-CN" sz="4000" dirty="0">
                <a:solidFill>
                  <a:schemeClr val="bg1"/>
                </a:solidFill>
                <a:latin typeface="Times New Roman" panose="02020603050405020304" pitchFamily="18" charset="0"/>
                <a:cs typeface="Times New Roman" panose="02020603050405020304" pitchFamily="18" charset="0"/>
                <a:sym typeface="+mn-lt"/>
              </a:rPr>
              <a:t>01</a:t>
            </a:r>
            <a:endParaRPr lang="zh-CN" altLang="zh-CN" sz="4000" dirty="0">
              <a:solidFill>
                <a:schemeClr val="bg1"/>
              </a:solidFill>
              <a:latin typeface="Times New Roman" panose="02020603050405020304" pitchFamily="18" charset="0"/>
              <a:cs typeface="Times New Roman" panose="02020603050405020304" pitchFamily="18" charset="0"/>
              <a:sym typeface="+mn-lt"/>
            </a:endParaRPr>
          </a:p>
        </p:txBody>
      </p:sp>
      <p:sp>
        <p:nvSpPr>
          <p:cNvPr id="53" name="矩形 52"/>
          <p:cNvSpPr/>
          <p:nvPr/>
        </p:nvSpPr>
        <p:spPr>
          <a:xfrm>
            <a:off x="1199510" y="3074205"/>
            <a:ext cx="9792980" cy="1200329"/>
          </a:xfrm>
          <a:prstGeom prst="rect">
            <a:avLst/>
          </a:prstGeom>
        </p:spPr>
        <p:txBody>
          <a:bodyPr wrap="square">
            <a:spAutoFit/>
          </a:bodyPr>
          <a:lstStyle/>
          <a:p>
            <a:pPr algn="ctr"/>
            <a:r>
              <a:rPr lang="vi-VN" sz="3600" b="1" dirty="0">
                <a:solidFill>
                  <a:schemeClr val="accent1"/>
                </a:solidFill>
                <a:latin typeface="Times New Roman" panose="02020603050405020304" pitchFamily="18" charset="0"/>
                <a:cs typeface="Times New Roman" panose="02020603050405020304" pitchFamily="18" charset="0"/>
              </a:rPr>
              <a:t>Tiến hành các thí nghiệm </a:t>
            </a:r>
            <a:r>
              <a:rPr lang="en-US" sz="3600" b="1" dirty="0" smtClean="0">
                <a:solidFill>
                  <a:schemeClr val="accent1"/>
                </a:solidFill>
                <a:latin typeface="Times New Roman" panose="02020603050405020304" pitchFamily="18" charset="0"/>
                <a:cs typeface="Times New Roman" panose="02020603050405020304" pitchFamily="18" charset="0"/>
              </a:rPr>
              <a:t>minh </a:t>
            </a:r>
            <a:r>
              <a:rPr lang="en-US" sz="3600" b="1" dirty="0" err="1" smtClean="0">
                <a:solidFill>
                  <a:schemeClr val="accent1"/>
                </a:solidFill>
                <a:latin typeface="Times New Roman" panose="02020603050405020304" pitchFamily="18" charset="0"/>
                <a:cs typeface="Times New Roman" panose="02020603050405020304" pitchFamily="18" charset="0"/>
              </a:rPr>
              <a:t>họa</a:t>
            </a:r>
            <a:r>
              <a:rPr lang="en-US" sz="3600" b="1" dirty="0" smtClean="0">
                <a:solidFill>
                  <a:schemeClr val="accent1"/>
                </a:solidFill>
                <a:latin typeface="Times New Roman" panose="02020603050405020304" pitchFamily="18" charset="0"/>
                <a:cs typeface="Times New Roman" panose="02020603050405020304" pitchFamily="18" charset="0"/>
              </a:rPr>
              <a:t> </a:t>
            </a:r>
            <a:r>
              <a:rPr lang="en-US" sz="3600" b="1" dirty="0" err="1" smtClean="0">
                <a:solidFill>
                  <a:schemeClr val="accent1"/>
                </a:solidFill>
                <a:latin typeface="Times New Roman" panose="02020603050405020304" pitchFamily="18" charset="0"/>
                <a:cs typeface="Times New Roman" panose="02020603050405020304" pitchFamily="18" charset="0"/>
              </a:rPr>
              <a:t>thực</a:t>
            </a:r>
            <a:r>
              <a:rPr lang="en-US" sz="3600" b="1" dirty="0" smtClean="0">
                <a:solidFill>
                  <a:schemeClr val="accent1"/>
                </a:solidFill>
                <a:latin typeface="Times New Roman" panose="02020603050405020304" pitchFamily="18" charset="0"/>
                <a:cs typeface="Times New Roman" panose="02020603050405020304" pitchFamily="18" charset="0"/>
              </a:rPr>
              <a:t> </a:t>
            </a:r>
            <a:r>
              <a:rPr lang="en-US" sz="3600" b="1" dirty="0" err="1" smtClean="0">
                <a:solidFill>
                  <a:schemeClr val="accent1"/>
                </a:solidFill>
                <a:latin typeface="Times New Roman" panose="02020603050405020304" pitchFamily="18" charset="0"/>
                <a:cs typeface="Times New Roman" panose="02020603050405020304" pitchFamily="18" charset="0"/>
              </a:rPr>
              <a:t>tế</a:t>
            </a:r>
            <a:r>
              <a:rPr lang="en-US" sz="3600" b="1" dirty="0" smtClean="0">
                <a:solidFill>
                  <a:schemeClr val="accent1"/>
                </a:solidFill>
                <a:latin typeface="Times New Roman" panose="02020603050405020304" pitchFamily="18" charset="0"/>
                <a:cs typeface="Times New Roman" panose="02020603050405020304" pitchFamily="18" charset="0"/>
              </a:rPr>
              <a:t> </a:t>
            </a:r>
            <a:r>
              <a:rPr lang="vi-VN" sz="3600" b="1" dirty="0" smtClean="0">
                <a:solidFill>
                  <a:schemeClr val="accent1"/>
                </a:solidFill>
                <a:latin typeface="Times New Roman" panose="02020603050405020304" pitchFamily="18" charset="0"/>
                <a:cs typeface="Times New Roman" panose="02020603050405020304" pitchFamily="18" charset="0"/>
              </a:rPr>
              <a:t>có </a:t>
            </a:r>
            <a:r>
              <a:rPr lang="vi-VN" sz="3600" b="1" dirty="0">
                <a:solidFill>
                  <a:schemeClr val="accent1"/>
                </a:solidFill>
                <a:latin typeface="Times New Roman" panose="02020603050405020304" pitchFamily="18" charset="0"/>
                <a:cs typeface="Times New Roman" panose="02020603050405020304" pitchFamily="18" charset="0"/>
              </a:rPr>
              <a:t>liên quan đến nội dung kiến thức cần ôn tập</a:t>
            </a:r>
            <a:endParaRPr lang="zh-CN" altLang="en-US" sz="3600" b="1" dirty="0">
              <a:solidFill>
                <a:schemeClr val="accent1"/>
              </a:solidFill>
              <a:latin typeface="Times New Roman" panose="02020603050405020304" pitchFamily="18" charset="0"/>
              <a:cs typeface="Times New Roman" panose="02020603050405020304" pitchFamily="18" charset="0"/>
              <a:sym typeface="+mn-lt"/>
            </a:endParaRPr>
          </a:p>
        </p:txBody>
      </p:sp>
      <p:sp>
        <p:nvSpPr>
          <p:cNvPr id="54" name="Rounded Rectangle 14"/>
          <p:cNvSpPr>
            <a:spLocks noChangeAspect="1"/>
          </p:cNvSpPr>
          <p:nvPr/>
        </p:nvSpPr>
        <p:spPr>
          <a:xfrm>
            <a:off x="294646" y="3120671"/>
            <a:ext cx="1107399" cy="1107399"/>
          </a:xfrm>
          <a:prstGeom prst="roundRect">
            <a:avLst/>
          </a:prstGeom>
          <a:solidFill>
            <a:schemeClr val="accent2"/>
          </a:solidFill>
          <a:ln w="25400">
            <a:noFill/>
          </a:ln>
        </p:spPr>
        <p:txBody>
          <a:bodyPr vert="horz" wrap="square" lIns="0" tIns="0" rIns="0" bIns="0" numCol="1" anchor="ctr" anchorCtr="0" compatLnSpc="1">
            <a:prstTxWarp prst="textNoShape">
              <a:avLst/>
            </a:prstTxWarp>
          </a:bodyPr>
          <a:lstStyle/>
          <a:p>
            <a:pPr algn="ctr"/>
            <a:r>
              <a:rPr lang="en-US" altLang="zh-CN" sz="4000" dirty="0">
                <a:solidFill>
                  <a:schemeClr val="bg1"/>
                </a:solidFill>
                <a:latin typeface="Times New Roman" panose="02020603050405020304" pitchFamily="18" charset="0"/>
                <a:cs typeface="Times New Roman" panose="02020603050405020304" pitchFamily="18" charset="0"/>
                <a:sym typeface="+mn-lt"/>
              </a:rPr>
              <a:t>02</a:t>
            </a:r>
            <a:endParaRPr lang="zh-CN" altLang="zh-CN" sz="4000" dirty="0">
              <a:solidFill>
                <a:schemeClr val="bg1"/>
              </a:solidFill>
              <a:latin typeface="Times New Roman" panose="02020603050405020304" pitchFamily="18" charset="0"/>
              <a:cs typeface="Times New Roman" panose="02020603050405020304" pitchFamily="18" charset="0"/>
              <a:sym typeface="+mn-lt"/>
            </a:endParaRPr>
          </a:p>
        </p:txBody>
      </p:sp>
      <p:sp>
        <p:nvSpPr>
          <p:cNvPr id="19" name="MH_Entry_1"/>
          <p:cNvSpPr/>
          <p:nvPr>
            <p:custDataLst>
              <p:tags r:id="rId1"/>
            </p:custDataLst>
          </p:nvPr>
        </p:nvSpPr>
        <p:spPr>
          <a:xfrm>
            <a:off x="1429864" y="274765"/>
            <a:ext cx="7637915" cy="73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altLang="zh-CN" sz="4000" b="1" spc="-200" dirty="0">
                <a:solidFill>
                  <a:schemeClr val="accent1"/>
                </a:solidFill>
                <a:latin typeface="Times New Roman" panose="02020603050405020304" pitchFamily="18" charset="0"/>
                <a:cs typeface="Times New Roman" panose="02020603050405020304" pitchFamily="18" charset="0"/>
                <a:sym typeface="+mn-lt"/>
              </a:rPr>
              <a:t>NỘI DUNG BIỆN PHÁP</a:t>
            </a:r>
            <a:endParaRPr lang="zh-CN" altLang="en-US" sz="4000" b="1" spc="-200" dirty="0">
              <a:solidFill>
                <a:schemeClr val="accent1"/>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96640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1500"/>
                                        <p:tgtEl>
                                          <p:spTgt spid="51"/>
                                        </p:tgtEl>
                                      </p:cBhvr>
                                    </p:animEffect>
                                  </p:childTnLst>
                                </p:cTn>
                              </p:par>
                            </p:childTnLst>
                          </p:cTn>
                        </p:par>
                        <p:par>
                          <p:cTn id="8" fill="hold">
                            <p:stCondLst>
                              <p:cond delay="1500"/>
                            </p:stCondLst>
                            <p:childTnLst>
                              <p:par>
                                <p:cTn id="9" presetID="17" presetClass="entr" presetSubtype="1" fill="hold" grpId="0" nodeType="afterEffect">
                                  <p:stCondLst>
                                    <p:cond delay="0"/>
                                  </p:stCondLst>
                                  <p:iterate type="lt">
                                    <p:tmPct val="40000"/>
                                  </p:iterate>
                                  <p:childTnLst>
                                    <p:set>
                                      <p:cBhvr>
                                        <p:cTn id="10" dur="1" fill="hold">
                                          <p:stCondLst>
                                            <p:cond delay="0"/>
                                          </p:stCondLst>
                                        </p:cTn>
                                        <p:tgtEl>
                                          <p:spTgt spid="50"/>
                                        </p:tgtEl>
                                        <p:attrNameLst>
                                          <p:attrName>style.visibility</p:attrName>
                                        </p:attrNameLst>
                                      </p:cBhvr>
                                      <p:to>
                                        <p:strVal val="visible"/>
                                      </p:to>
                                    </p:set>
                                    <p:anim calcmode="lin" valueType="num">
                                      <p:cBhvr>
                                        <p:cTn id="11" dur="250" fill="hold"/>
                                        <p:tgtEl>
                                          <p:spTgt spid="50"/>
                                        </p:tgtEl>
                                        <p:attrNameLst>
                                          <p:attrName>ppt_x</p:attrName>
                                        </p:attrNameLst>
                                      </p:cBhvr>
                                      <p:tavLst>
                                        <p:tav tm="0">
                                          <p:val>
                                            <p:strVal val="#ppt_x"/>
                                          </p:val>
                                        </p:tav>
                                        <p:tav tm="100000">
                                          <p:val>
                                            <p:strVal val="#ppt_x"/>
                                          </p:val>
                                        </p:tav>
                                      </p:tavLst>
                                    </p:anim>
                                    <p:anim calcmode="lin" valueType="num">
                                      <p:cBhvr>
                                        <p:cTn id="12" dur="250" fill="hold"/>
                                        <p:tgtEl>
                                          <p:spTgt spid="50"/>
                                        </p:tgtEl>
                                        <p:attrNameLst>
                                          <p:attrName>ppt_y</p:attrName>
                                        </p:attrNameLst>
                                      </p:cBhvr>
                                      <p:tavLst>
                                        <p:tav tm="0">
                                          <p:val>
                                            <p:strVal val="#ppt_y-#ppt_h/2"/>
                                          </p:val>
                                        </p:tav>
                                        <p:tav tm="100000">
                                          <p:val>
                                            <p:strVal val="#ppt_y"/>
                                          </p:val>
                                        </p:tav>
                                      </p:tavLst>
                                    </p:anim>
                                    <p:anim calcmode="lin" valueType="num">
                                      <p:cBhvr>
                                        <p:cTn id="13" dur="250" fill="hold"/>
                                        <p:tgtEl>
                                          <p:spTgt spid="50"/>
                                        </p:tgtEl>
                                        <p:attrNameLst>
                                          <p:attrName>ppt_w</p:attrName>
                                        </p:attrNameLst>
                                      </p:cBhvr>
                                      <p:tavLst>
                                        <p:tav tm="0">
                                          <p:val>
                                            <p:strVal val="#ppt_w"/>
                                          </p:val>
                                        </p:tav>
                                        <p:tav tm="100000">
                                          <p:val>
                                            <p:strVal val="#ppt_w"/>
                                          </p:val>
                                        </p:tav>
                                      </p:tavLst>
                                    </p:anim>
                                    <p:anim calcmode="lin" valueType="num">
                                      <p:cBhvr>
                                        <p:cTn id="14" dur="250" fill="hold"/>
                                        <p:tgtEl>
                                          <p:spTgt spid="50"/>
                                        </p:tgtEl>
                                        <p:attrNameLst>
                                          <p:attrName>ppt_h</p:attrName>
                                        </p:attrNameLst>
                                      </p:cBhvr>
                                      <p:tavLst>
                                        <p:tav tm="0">
                                          <p:val>
                                            <p:fltVal val="0"/>
                                          </p:val>
                                        </p:tav>
                                        <p:tav tm="100000">
                                          <p:val>
                                            <p:strVal val="#ppt_h"/>
                                          </p:val>
                                        </p:tav>
                                      </p:tavLst>
                                    </p:anim>
                                  </p:childTnLst>
                                </p:cTn>
                              </p:par>
                            </p:childTnLst>
                          </p:cTn>
                        </p:par>
                        <p:par>
                          <p:cTn id="15" fill="hold">
                            <p:stCondLst>
                              <p:cond delay="2950"/>
                            </p:stCondLst>
                            <p:childTnLst>
                              <p:par>
                                <p:cTn id="16" presetID="14" presetClass="entr" presetSubtype="1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randombar(horizontal)">
                                      <p:cBhvr>
                                        <p:cTn id="18" dur="1500"/>
                                        <p:tgtEl>
                                          <p:spTgt spid="54"/>
                                        </p:tgtEl>
                                      </p:cBhvr>
                                    </p:animEffect>
                                  </p:childTnLst>
                                </p:cTn>
                              </p:par>
                            </p:childTnLst>
                          </p:cTn>
                        </p:par>
                        <p:par>
                          <p:cTn id="19" fill="hold">
                            <p:stCondLst>
                              <p:cond delay="445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53"/>
                                        </p:tgtEl>
                                        <p:attrNameLst>
                                          <p:attrName>style.visibility</p:attrName>
                                        </p:attrNameLst>
                                      </p:cBhvr>
                                      <p:to>
                                        <p:strVal val="visible"/>
                                      </p:to>
                                    </p:set>
                                    <p:anim calcmode="lin" valueType="num">
                                      <p:cBhvr>
                                        <p:cTn id="22" dur="250" fill="hold"/>
                                        <p:tgtEl>
                                          <p:spTgt spid="53"/>
                                        </p:tgtEl>
                                        <p:attrNameLst>
                                          <p:attrName>ppt_x</p:attrName>
                                        </p:attrNameLst>
                                      </p:cBhvr>
                                      <p:tavLst>
                                        <p:tav tm="0">
                                          <p:val>
                                            <p:strVal val="#ppt_x"/>
                                          </p:val>
                                        </p:tav>
                                        <p:tav tm="100000">
                                          <p:val>
                                            <p:strVal val="#ppt_x"/>
                                          </p:val>
                                        </p:tav>
                                      </p:tavLst>
                                    </p:anim>
                                    <p:anim calcmode="lin" valueType="num">
                                      <p:cBhvr>
                                        <p:cTn id="23" dur="250" fill="hold"/>
                                        <p:tgtEl>
                                          <p:spTgt spid="53"/>
                                        </p:tgtEl>
                                        <p:attrNameLst>
                                          <p:attrName>ppt_y</p:attrName>
                                        </p:attrNameLst>
                                      </p:cBhvr>
                                      <p:tavLst>
                                        <p:tav tm="0">
                                          <p:val>
                                            <p:strVal val="#ppt_y-#ppt_h/2"/>
                                          </p:val>
                                        </p:tav>
                                        <p:tav tm="100000">
                                          <p:val>
                                            <p:strVal val="#ppt_y"/>
                                          </p:val>
                                        </p:tav>
                                      </p:tavLst>
                                    </p:anim>
                                    <p:anim calcmode="lin" valueType="num">
                                      <p:cBhvr>
                                        <p:cTn id="24" dur="250" fill="hold"/>
                                        <p:tgtEl>
                                          <p:spTgt spid="53"/>
                                        </p:tgtEl>
                                        <p:attrNameLst>
                                          <p:attrName>ppt_w</p:attrName>
                                        </p:attrNameLst>
                                      </p:cBhvr>
                                      <p:tavLst>
                                        <p:tav tm="0">
                                          <p:val>
                                            <p:strVal val="#ppt_w"/>
                                          </p:val>
                                        </p:tav>
                                        <p:tav tm="100000">
                                          <p:val>
                                            <p:strVal val="#ppt_w"/>
                                          </p:val>
                                        </p:tav>
                                      </p:tavLst>
                                    </p:anim>
                                    <p:anim calcmode="lin" valueType="num">
                                      <p:cBhvr>
                                        <p:cTn id="25" dur="25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3" grpId="0"/>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Slide Đẹp, Chuyên Nghiệp, Tạo Dấu Ấn Cho Người X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6191"/>
            <a:ext cx="12192000" cy="6864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20681" y="221978"/>
            <a:ext cx="10710229" cy="523220"/>
          </a:xfrm>
          <a:prstGeom prst="rect">
            <a:avLst/>
          </a:prstGeom>
          <a:noFill/>
          <a:ln>
            <a:no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 1.MỘT SỐ LƯU Ý KHI THIẾT KẾ TRÒ CHƠI</a:t>
            </a:r>
          </a:p>
        </p:txBody>
      </p:sp>
      <p:grpSp>
        <p:nvGrpSpPr>
          <p:cNvPr id="8" name="Group 221"/>
          <p:cNvGrpSpPr>
            <a:grpSpLocks/>
          </p:cNvGrpSpPr>
          <p:nvPr/>
        </p:nvGrpSpPr>
        <p:grpSpPr bwMode="auto">
          <a:xfrm>
            <a:off x="503030" y="959199"/>
            <a:ext cx="9803529" cy="1266568"/>
            <a:chOff x="1440" y="1680"/>
            <a:chExt cx="3476" cy="432"/>
          </a:xfrm>
        </p:grpSpPr>
        <p:sp>
          <p:nvSpPr>
            <p:cNvPr id="9" name="AutoShape 66"/>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0" name="Oval 67"/>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1" name="Oval 68"/>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2"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3" name="Text Box 70"/>
            <p:cNvSpPr txBox="1">
              <a:spLocks noChangeArrowheads="1"/>
            </p:cNvSpPr>
            <p:nvPr/>
          </p:nvSpPr>
          <p:spPr bwMode="auto">
            <a:xfrm>
              <a:off x="1920" y="1728"/>
              <a:ext cx="2160" cy="157"/>
            </a:xfrm>
            <a:prstGeom prst="rect">
              <a:avLst/>
            </a:prstGeom>
            <a:noFill/>
            <a:ln w="9525">
              <a:noFill/>
              <a:miter lim="800000"/>
              <a:headEnd/>
              <a:tailEnd/>
            </a:ln>
          </p:spPr>
          <p:txBody>
            <a:bodyPr>
              <a:spAutoFit/>
            </a:bodyPr>
            <a:lstStyle/>
            <a:p>
              <a:pPr defTabSz="457200"/>
              <a:r>
                <a:rPr lang="en-US" altLang="en-US" sz="2400" b="1">
                  <a:solidFill>
                    <a:srgbClr val="000000"/>
                  </a:solidFill>
                  <a:latin typeface="Times New Roman" panose="02020603050405020304" pitchFamily="18" charset="0"/>
                  <a:ea typeface="MS PGothic" pitchFamily="34" charset="-128"/>
                  <a:cs typeface="Times New Roman" pitchFamily="18" charset="0"/>
                </a:rPr>
                <a:t>Click to add Title</a:t>
              </a:r>
            </a:p>
          </p:txBody>
        </p:sp>
        <p:sp>
          <p:nvSpPr>
            <p:cNvPr id="14" name="Text Box 71"/>
            <p:cNvSpPr txBox="1">
              <a:spLocks noChangeArrowheads="1"/>
            </p:cNvSpPr>
            <p:nvPr/>
          </p:nvSpPr>
          <p:spPr bwMode="auto">
            <a:xfrm>
              <a:off x="1560" y="1698"/>
              <a:ext cx="120" cy="157"/>
            </a:xfrm>
            <a:prstGeom prst="rect">
              <a:avLst/>
            </a:prstGeom>
            <a:noFill/>
            <a:ln w="9525">
              <a:noFill/>
              <a:miter lim="800000"/>
              <a:headEnd/>
              <a:tailEnd/>
            </a:ln>
          </p:spPr>
          <p:txBody>
            <a:bodyPr wrap="none">
              <a:spAutoFit/>
            </a:bodyPr>
            <a:lstStyle/>
            <a:p>
              <a:pPr defTabSz="457200"/>
              <a:r>
                <a:rPr lang="en-US" altLang="en-US" sz="2400" b="1">
                  <a:solidFill>
                    <a:srgbClr val="FFFFFF"/>
                  </a:solidFill>
                  <a:latin typeface="Times New Roman" panose="02020603050405020304" pitchFamily="18" charset="0"/>
                  <a:ea typeface="MS PGothic" pitchFamily="34" charset="-128"/>
                  <a:cs typeface="Times New Roman" pitchFamily="18" charset="0"/>
                </a:rPr>
                <a:t>2</a:t>
              </a:r>
            </a:p>
          </p:txBody>
        </p:sp>
        <p:sp>
          <p:nvSpPr>
            <p:cNvPr id="15" name="AutoShape 103"/>
            <p:cNvSpPr>
              <a:spLocks noChangeArrowheads="1"/>
            </p:cNvSpPr>
            <p:nvPr/>
          </p:nvSpPr>
          <p:spPr bwMode="gray">
            <a:xfrm>
              <a:off x="1654" y="1709"/>
              <a:ext cx="3194" cy="345"/>
            </a:xfrm>
            <a:prstGeom prst="roundRect">
              <a:avLst>
                <a:gd name="adj" fmla="val 50000"/>
              </a:avLst>
            </a:prstGeom>
            <a:gradFill rotWithShape="1">
              <a:gsLst>
                <a:gs pos="0">
                  <a:schemeClr val="accent6">
                    <a:lumMod val="60000"/>
                    <a:lumOff val="40000"/>
                  </a:schemeClr>
                </a:gs>
                <a:gs pos="100000">
                  <a:srgbClr val="D5D8FF"/>
                </a:gs>
              </a:gsLst>
              <a:lin ang="0" scaled="1"/>
            </a:gradFill>
            <a:ln w="38100" algn="ctr">
              <a:solidFill>
                <a:srgbClr val="6D85E9"/>
              </a:solidFill>
              <a:round/>
            </a:ln>
          </p:spPr>
          <p:txBody>
            <a:bodyPr vert="eaVert" wrap="none" anchor="ctr"/>
            <a:lstStyle/>
            <a:p>
              <a:pPr defTabSz="457200">
                <a:defRPr/>
              </a:pPr>
              <a:endParaRPr lang="en-US" sz="2400" b="1">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6" name="Oval 104"/>
            <p:cNvSpPr>
              <a:spLocks noChangeArrowheads="1"/>
            </p:cNvSpPr>
            <p:nvPr/>
          </p:nvSpPr>
          <p:spPr bwMode="auto">
            <a:xfrm rot="1758052">
              <a:off x="1454" y="1695"/>
              <a:ext cx="514" cy="417"/>
            </a:xfrm>
            <a:prstGeom prst="ellipse">
              <a:avLst/>
            </a:prstGeom>
            <a:solidFill>
              <a:srgbClr val="55497D"/>
            </a:soli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7" name="Oval 105"/>
            <p:cNvSpPr>
              <a:spLocks noChangeArrowheads="1"/>
            </p:cNvSpPr>
            <p:nvPr/>
          </p:nvSpPr>
          <p:spPr bwMode="auto">
            <a:xfrm rot="1758052">
              <a:off x="1440" y="1680"/>
              <a:ext cx="514" cy="417"/>
            </a:xfrm>
            <a:prstGeom prst="ellipse">
              <a:avLst/>
            </a:prstGeom>
            <a:solidFill>
              <a:srgbClr val="FFC000"/>
            </a:soli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8" name="Text Box 107"/>
            <p:cNvSpPr txBox="1">
              <a:spLocks noChangeArrowheads="1"/>
            </p:cNvSpPr>
            <p:nvPr/>
          </p:nvSpPr>
          <p:spPr bwMode="auto">
            <a:xfrm>
              <a:off x="1973" y="1728"/>
              <a:ext cx="2943" cy="147"/>
            </a:xfrm>
            <a:prstGeom prst="rect">
              <a:avLst/>
            </a:prstGeom>
            <a:noFill/>
            <a:ln w="9525">
              <a:noFill/>
              <a:miter lim="800000"/>
              <a:headEnd/>
              <a:tailEnd/>
            </a:ln>
          </p:spPr>
          <p:txBody>
            <a:bodyPr>
              <a:spAutoFit/>
            </a:bodyPr>
            <a:lstStyle/>
            <a:p>
              <a:pPr defTabSz="457200"/>
              <a:endParaRPr lang="en-US" altLang="en-US" sz="2200" b="1" dirty="0">
                <a:solidFill>
                  <a:srgbClr val="000000"/>
                </a:solidFill>
                <a:latin typeface="Times New Roman" panose="02020603050405020304" pitchFamily="18" charset="0"/>
                <a:ea typeface="MS PGothic" pitchFamily="34" charset="-128"/>
                <a:cs typeface="Times New Roman" pitchFamily="18" charset="0"/>
              </a:endParaRPr>
            </a:p>
          </p:txBody>
        </p:sp>
        <p:pic>
          <p:nvPicPr>
            <p:cNvPr id="19" name="Picture 216" descr="Picture1"/>
            <p:cNvPicPr>
              <a:picLocks noChangeAspect="1"/>
            </p:cNvPicPr>
            <p:nvPr/>
          </p:nvPicPr>
          <p:blipFill>
            <a:blip r:embed="rId3" cstate="print"/>
            <a:srcRect/>
            <a:stretch>
              <a:fillRect/>
            </a:stretch>
          </p:blipFill>
          <p:spPr bwMode="auto">
            <a:xfrm>
              <a:off x="1488" y="1704"/>
              <a:ext cx="239" cy="243"/>
            </a:xfrm>
            <a:prstGeom prst="rect">
              <a:avLst/>
            </a:prstGeom>
            <a:noFill/>
            <a:ln w="9525">
              <a:noFill/>
              <a:miter lim="800000"/>
              <a:headEnd/>
              <a:tailEnd/>
            </a:ln>
          </p:spPr>
        </p:pic>
        <p:sp>
          <p:nvSpPr>
            <p:cNvPr id="20" name="Text Box 108"/>
            <p:cNvSpPr txBox="1">
              <a:spLocks noChangeArrowheads="1"/>
            </p:cNvSpPr>
            <p:nvPr/>
          </p:nvSpPr>
          <p:spPr bwMode="auto">
            <a:xfrm>
              <a:off x="1626" y="1698"/>
              <a:ext cx="129" cy="178"/>
            </a:xfrm>
            <a:prstGeom prst="rect">
              <a:avLst/>
            </a:prstGeom>
            <a:noFill/>
            <a:ln w="9525">
              <a:noFill/>
              <a:miter lim="800000"/>
              <a:headEnd/>
              <a:tailEnd/>
            </a:ln>
          </p:spPr>
          <p:txBody>
            <a:bodyPr wrap="none">
              <a:spAutoFit/>
            </a:bodyPr>
            <a:lstStyle/>
            <a:p>
              <a:pPr algn="ctr" defTabSz="457200"/>
              <a:r>
                <a:rPr lang="vi-VN" altLang="en-US" sz="2800" b="1">
                  <a:solidFill>
                    <a:srgbClr val="FF0000"/>
                  </a:solidFill>
                  <a:latin typeface="Times New Roman" pitchFamily="18" charset="0"/>
                  <a:ea typeface="MS PGothic" pitchFamily="34" charset="-128"/>
                  <a:cs typeface="Times New Roman" pitchFamily="18" charset="0"/>
                </a:rPr>
                <a:t>1</a:t>
              </a:r>
              <a:endParaRPr lang="en-US" altLang="en-US" sz="2800" b="1">
                <a:solidFill>
                  <a:srgbClr val="FF0000"/>
                </a:solidFill>
                <a:latin typeface="Times New Roman" pitchFamily="18" charset="0"/>
                <a:ea typeface="MS PGothic" pitchFamily="34" charset="-128"/>
                <a:cs typeface="Times New Roman" pitchFamily="18" charset="0"/>
              </a:endParaRPr>
            </a:p>
          </p:txBody>
        </p:sp>
      </p:grpSp>
      <p:grpSp>
        <p:nvGrpSpPr>
          <p:cNvPr id="21" name="Group 222"/>
          <p:cNvGrpSpPr>
            <a:grpSpLocks/>
          </p:cNvGrpSpPr>
          <p:nvPr/>
        </p:nvGrpSpPr>
        <p:grpSpPr bwMode="auto">
          <a:xfrm>
            <a:off x="1382239" y="2484179"/>
            <a:ext cx="9866790" cy="1446615"/>
            <a:chOff x="1440" y="2160"/>
            <a:chExt cx="3628" cy="432"/>
          </a:xfrm>
        </p:grpSpPr>
        <p:sp>
          <p:nvSpPr>
            <p:cNvPr id="22" name="AutoShape 156"/>
            <p:cNvSpPr>
              <a:spLocks noChangeArrowheads="1"/>
            </p:cNvSpPr>
            <p:nvPr/>
          </p:nvSpPr>
          <p:spPr bwMode="auto">
            <a:xfrm>
              <a:off x="1654" y="2189"/>
              <a:ext cx="2714" cy="345"/>
            </a:xfrm>
            <a:prstGeom prst="roundRect">
              <a:avLst>
                <a:gd name="adj" fmla="val 50000"/>
              </a:avLst>
            </a:prstGeom>
            <a:gradFill rotWithShape="1">
              <a:gsLst>
                <a:gs pos="0">
                  <a:srgbClr val="F9F5D5"/>
                </a:gs>
                <a:gs pos="100000">
                  <a:srgbClr val="F5EEB7"/>
                </a:gs>
              </a:gsLst>
              <a:lin ang="0" scaled="1"/>
            </a:gradFill>
            <a:ln w="38100">
              <a:solidFill>
                <a:srgbClr val="C5A667"/>
              </a:solidFill>
              <a:round/>
              <a:headEnd/>
              <a:tailEnd/>
            </a:ln>
          </p:spPr>
          <p:txBody>
            <a:bodyPr vert="eaVert"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3" name="Oval 158"/>
            <p:cNvSpPr>
              <a:spLocks noChangeArrowheads="1"/>
            </p:cNvSpPr>
            <p:nvPr/>
          </p:nvSpPr>
          <p:spPr bwMode="auto">
            <a:xfrm rot="1758052">
              <a:off x="1454" y="2175"/>
              <a:ext cx="514" cy="417"/>
            </a:xfrm>
            <a:prstGeom prst="ellipse">
              <a:avLst/>
            </a:prstGeom>
            <a:solidFill>
              <a:srgbClr val="333333"/>
            </a:soli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4" name="Oval 159"/>
            <p:cNvSpPr>
              <a:spLocks noChangeArrowheads="1"/>
            </p:cNvSpPr>
            <p:nvPr/>
          </p:nvSpPr>
          <p:spPr bwMode="auto">
            <a:xfrm rot="1758052">
              <a:off x="1440" y="2160"/>
              <a:ext cx="514" cy="417"/>
            </a:xfrm>
            <a:prstGeom prst="ellipse">
              <a:avLst/>
            </a:prstGeom>
            <a:gradFill rotWithShape="1">
              <a:gsLst>
                <a:gs pos="0">
                  <a:srgbClr val="A67A32"/>
                </a:gs>
                <a:gs pos="100000">
                  <a:srgbClr val="4D3817"/>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5" name="Oval 160"/>
            <p:cNvSpPr>
              <a:spLocks noChangeArrowheads="1"/>
            </p:cNvSpPr>
            <p:nvPr/>
          </p:nvSpPr>
          <p:spPr bwMode="auto">
            <a:xfrm>
              <a:off x="1491" y="218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6" name="Text Box 161"/>
            <p:cNvSpPr txBox="1">
              <a:spLocks noChangeArrowheads="1"/>
            </p:cNvSpPr>
            <p:nvPr/>
          </p:nvSpPr>
          <p:spPr bwMode="auto">
            <a:xfrm>
              <a:off x="1920" y="2208"/>
              <a:ext cx="2160" cy="119"/>
            </a:xfrm>
            <a:prstGeom prst="rect">
              <a:avLst/>
            </a:prstGeom>
            <a:noFill/>
            <a:ln w="9525">
              <a:noFill/>
              <a:miter lim="800000"/>
              <a:headEnd/>
              <a:tailEnd/>
            </a:ln>
          </p:spPr>
          <p:txBody>
            <a:bodyPr>
              <a:spAutoFit/>
            </a:bodyPr>
            <a:lstStyle/>
            <a:p>
              <a:pPr defTabSz="457200"/>
              <a:r>
                <a:rPr lang="en-US" altLang="en-US" sz="2000" b="1">
                  <a:solidFill>
                    <a:srgbClr val="000000"/>
                  </a:solidFill>
                  <a:latin typeface="Times New Roman" panose="02020603050405020304" pitchFamily="18" charset="0"/>
                  <a:ea typeface="MS PGothic" pitchFamily="34" charset="-128"/>
                  <a:cs typeface="Times New Roman" pitchFamily="18" charset="0"/>
                </a:rPr>
                <a:t>Click to add Title</a:t>
              </a:r>
            </a:p>
          </p:txBody>
        </p:sp>
        <p:sp>
          <p:nvSpPr>
            <p:cNvPr id="27" name="Text Box 162"/>
            <p:cNvSpPr txBox="1">
              <a:spLocks noChangeArrowheads="1"/>
            </p:cNvSpPr>
            <p:nvPr/>
          </p:nvSpPr>
          <p:spPr bwMode="auto">
            <a:xfrm>
              <a:off x="1560" y="2178"/>
              <a:ext cx="115" cy="119"/>
            </a:xfrm>
            <a:prstGeom prst="rect">
              <a:avLst/>
            </a:prstGeom>
            <a:noFill/>
            <a:ln w="9525">
              <a:noFill/>
              <a:miter lim="800000"/>
              <a:headEnd/>
              <a:tailEnd/>
            </a:ln>
          </p:spPr>
          <p:txBody>
            <a:bodyPr wrap="none">
              <a:spAutoFit/>
            </a:bodyPr>
            <a:lstStyle/>
            <a:p>
              <a:pPr defTabSz="457200"/>
              <a:r>
                <a:rPr lang="en-US" altLang="en-US" sz="2000" b="1">
                  <a:solidFill>
                    <a:srgbClr val="FFFFFF"/>
                  </a:solidFill>
                  <a:latin typeface="Times New Roman" panose="02020603050405020304" pitchFamily="18" charset="0"/>
                  <a:ea typeface="MS PGothic" pitchFamily="34" charset="-128"/>
                  <a:cs typeface="Times New Roman" pitchFamily="18" charset="0"/>
                </a:rPr>
                <a:t>1</a:t>
              </a:r>
            </a:p>
          </p:txBody>
        </p:sp>
        <p:sp>
          <p:nvSpPr>
            <p:cNvPr id="28" name="AutoShape 171"/>
            <p:cNvSpPr>
              <a:spLocks noChangeArrowheads="1"/>
            </p:cNvSpPr>
            <p:nvPr/>
          </p:nvSpPr>
          <p:spPr bwMode="gray">
            <a:xfrm>
              <a:off x="1849" y="2196"/>
              <a:ext cx="3194" cy="345"/>
            </a:xfrm>
            <a:prstGeom prst="roundRect">
              <a:avLst>
                <a:gd name="adj" fmla="val 50000"/>
              </a:avLst>
            </a:prstGeom>
            <a:gradFill rotWithShape="1">
              <a:gsLst>
                <a:gs pos="0">
                  <a:schemeClr val="accent6">
                    <a:lumMod val="60000"/>
                    <a:lumOff val="40000"/>
                  </a:schemeClr>
                </a:gs>
                <a:gs pos="100000">
                  <a:srgbClr val="B1E6FB"/>
                </a:gs>
              </a:gsLst>
              <a:lin ang="0" scaled="1"/>
            </a:gradFill>
            <a:ln w="38100" algn="ctr">
              <a:solidFill>
                <a:srgbClr val="4CCAE8"/>
              </a:solidFill>
              <a:round/>
            </a:ln>
          </p:spPr>
          <p:txBody>
            <a:bodyPr vert="eaVert" wrap="none" anchor="ctr"/>
            <a:lstStyle/>
            <a:p>
              <a:pPr defTabSz="457200">
                <a:defRPr/>
              </a:pPr>
              <a:endParaRPr lang="en-US" sz="200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9" name="Oval 173"/>
            <p:cNvSpPr>
              <a:spLocks noChangeArrowheads="1"/>
            </p:cNvSpPr>
            <p:nvPr/>
          </p:nvSpPr>
          <p:spPr bwMode="auto">
            <a:xfrm rot="1758052">
              <a:off x="1454" y="2175"/>
              <a:ext cx="514" cy="417"/>
            </a:xfrm>
            <a:prstGeom prst="ellipse">
              <a:avLst/>
            </a:prstGeom>
            <a:solidFill>
              <a:srgbClr val="3A6092"/>
            </a:soli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0" name="Oval 174"/>
            <p:cNvSpPr>
              <a:spLocks noChangeArrowheads="1"/>
            </p:cNvSpPr>
            <p:nvPr/>
          </p:nvSpPr>
          <p:spPr bwMode="auto">
            <a:xfrm rot="1758052">
              <a:off x="1440" y="2160"/>
              <a:ext cx="514" cy="417"/>
            </a:xfrm>
            <a:prstGeom prst="ellipse">
              <a:avLst/>
            </a:prstGeom>
            <a:gradFill rotWithShape="1">
              <a:gsLst>
                <a:gs pos="0">
                  <a:srgbClr val="FFC000"/>
                </a:gs>
                <a:gs pos="100000">
                  <a:srgbClr val="235D6B"/>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1" name="Text Box 176"/>
            <p:cNvSpPr txBox="1">
              <a:spLocks noChangeArrowheads="1"/>
            </p:cNvSpPr>
            <p:nvPr/>
          </p:nvSpPr>
          <p:spPr bwMode="auto">
            <a:xfrm>
              <a:off x="2089" y="2208"/>
              <a:ext cx="2979" cy="119"/>
            </a:xfrm>
            <a:prstGeom prst="rect">
              <a:avLst/>
            </a:prstGeom>
            <a:noFill/>
            <a:ln w="9525">
              <a:noFill/>
              <a:miter lim="800000"/>
              <a:headEnd/>
              <a:tailEnd/>
            </a:ln>
          </p:spPr>
          <p:txBody>
            <a:bodyPr>
              <a:spAutoFit/>
            </a:bodyPr>
            <a:lstStyle/>
            <a:p>
              <a:pPr defTabSz="457200"/>
              <a:endParaRPr lang="vi-VN" altLang="en-US" sz="2000" b="1" dirty="0">
                <a:solidFill>
                  <a:srgbClr val="000000"/>
                </a:solidFill>
                <a:latin typeface="Times New Roman" panose="02020603050405020304" pitchFamily="18" charset="0"/>
                <a:ea typeface="MS PGothic" pitchFamily="34" charset="-128"/>
                <a:cs typeface="Times New Roman" pitchFamily="18" charset="0"/>
              </a:endParaRPr>
            </a:p>
          </p:txBody>
        </p:sp>
        <p:pic>
          <p:nvPicPr>
            <p:cNvPr id="32" name="Picture 217" descr="Picture1"/>
            <p:cNvPicPr>
              <a:picLocks noChangeAspect="1"/>
            </p:cNvPicPr>
            <p:nvPr/>
          </p:nvPicPr>
          <p:blipFill>
            <a:blip r:embed="rId3" cstate="print"/>
            <a:srcRect/>
            <a:stretch>
              <a:fillRect/>
            </a:stretch>
          </p:blipFill>
          <p:spPr bwMode="auto">
            <a:xfrm>
              <a:off x="1521" y="2181"/>
              <a:ext cx="239" cy="243"/>
            </a:xfrm>
            <a:prstGeom prst="rect">
              <a:avLst/>
            </a:prstGeom>
            <a:noFill/>
            <a:ln w="9525">
              <a:noFill/>
              <a:miter lim="800000"/>
              <a:headEnd/>
              <a:tailEnd/>
            </a:ln>
          </p:spPr>
        </p:pic>
        <p:sp>
          <p:nvSpPr>
            <p:cNvPr id="33" name="Text Box 177"/>
            <p:cNvSpPr txBox="1">
              <a:spLocks noChangeArrowheads="1"/>
            </p:cNvSpPr>
            <p:nvPr/>
          </p:nvSpPr>
          <p:spPr bwMode="auto">
            <a:xfrm>
              <a:off x="1584" y="2178"/>
              <a:ext cx="143" cy="175"/>
            </a:xfrm>
            <a:prstGeom prst="rect">
              <a:avLst/>
            </a:prstGeom>
            <a:noFill/>
            <a:ln w="9525">
              <a:noFill/>
              <a:miter lim="800000"/>
              <a:headEnd/>
              <a:tailEnd/>
            </a:ln>
          </p:spPr>
          <p:txBody>
            <a:bodyPr wrap="none">
              <a:spAutoFit/>
            </a:bodyPr>
            <a:lstStyle/>
            <a:p>
              <a:pPr defTabSz="457200"/>
              <a:r>
                <a:rPr lang="en-US" altLang="en-US" sz="3200" b="1">
                  <a:solidFill>
                    <a:srgbClr val="FFFFFF"/>
                  </a:solidFill>
                  <a:latin typeface="Times New Roman" panose="02020603050405020304" pitchFamily="18" charset="0"/>
                  <a:ea typeface="MS PGothic" pitchFamily="34" charset="-128"/>
                  <a:cs typeface="Times New Roman" pitchFamily="18" charset="0"/>
                </a:rPr>
                <a:t>2</a:t>
              </a:r>
            </a:p>
          </p:txBody>
        </p:sp>
      </p:grpSp>
      <p:grpSp>
        <p:nvGrpSpPr>
          <p:cNvPr id="34" name="Group 223"/>
          <p:cNvGrpSpPr>
            <a:grpSpLocks/>
          </p:cNvGrpSpPr>
          <p:nvPr/>
        </p:nvGrpSpPr>
        <p:grpSpPr bwMode="auto">
          <a:xfrm>
            <a:off x="1764578" y="4247867"/>
            <a:ext cx="10009405" cy="1699171"/>
            <a:chOff x="1440" y="2640"/>
            <a:chExt cx="3431" cy="432"/>
          </a:xfrm>
        </p:grpSpPr>
        <p:sp>
          <p:nvSpPr>
            <p:cNvPr id="35" name="AutoShape 164"/>
            <p:cNvSpPr>
              <a:spLocks noChangeArrowheads="1"/>
            </p:cNvSpPr>
            <p:nvPr/>
          </p:nvSpPr>
          <p:spPr bwMode="auto">
            <a:xfrm>
              <a:off x="1654" y="266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6" name="Oval 165"/>
            <p:cNvSpPr>
              <a:spLocks noChangeArrowheads="1"/>
            </p:cNvSpPr>
            <p:nvPr/>
          </p:nvSpPr>
          <p:spPr bwMode="auto">
            <a:xfrm rot="1758052">
              <a:off x="1454" y="2655"/>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7" name="Oval 166"/>
            <p:cNvSpPr>
              <a:spLocks noChangeArrowheads="1"/>
            </p:cNvSpPr>
            <p:nvPr/>
          </p:nvSpPr>
          <p:spPr bwMode="auto">
            <a:xfrm rot="1758052">
              <a:off x="1440" y="2640"/>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8" name="Oval 167"/>
            <p:cNvSpPr>
              <a:spLocks noChangeArrowheads="1"/>
            </p:cNvSpPr>
            <p:nvPr/>
          </p:nvSpPr>
          <p:spPr bwMode="auto">
            <a:xfrm>
              <a:off x="1491" y="266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9" name="Text Box 168"/>
            <p:cNvSpPr txBox="1">
              <a:spLocks noChangeArrowheads="1"/>
            </p:cNvSpPr>
            <p:nvPr/>
          </p:nvSpPr>
          <p:spPr bwMode="auto">
            <a:xfrm>
              <a:off x="1920" y="2688"/>
              <a:ext cx="2160" cy="102"/>
            </a:xfrm>
            <a:prstGeom prst="rect">
              <a:avLst/>
            </a:prstGeom>
            <a:noFill/>
            <a:ln w="9525">
              <a:noFill/>
              <a:miter lim="800000"/>
              <a:headEnd/>
              <a:tailEnd/>
            </a:ln>
          </p:spPr>
          <p:txBody>
            <a:bodyPr>
              <a:spAutoFit/>
            </a:bodyPr>
            <a:lstStyle/>
            <a:p>
              <a:pPr defTabSz="457200"/>
              <a:r>
                <a:rPr lang="en-US" altLang="en-US" sz="2000" b="1">
                  <a:solidFill>
                    <a:srgbClr val="000000"/>
                  </a:solidFill>
                  <a:latin typeface="Times New Roman" panose="02020603050405020304" pitchFamily="18" charset="0"/>
                  <a:ea typeface="MS PGothic" pitchFamily="34" charset="-128"/>
                  <a:cs typeface="Times New Roman" pitchFamily="18" charset="0"/>
                </a:rPr>
                <a:t>Click to add Title</a:t>
              </a:r>
            </a:p>
          </p:txBody>
        </p:sp>
        <p:sp>
          <p:nvSpPr>
            <p:cNvPr id="40" name="Text Box 169"/>
            <p:cNvSpPr txBox="1">
              <a:spLocks noChangeArrowheads="1"/>
            </p:cNvSpPr>
            <p:nvPr/>
          </p:nvSpPr>
          <p:spPr bwMode="auto">
            <a:xfrm>
              <a:off x="1560" y="2658"/>
              <a:ext cx="107" cy="102"/>
            </a:xfrm>
            <a:prstGeom prst="rect">
              <a:avLst/>
            </a:prstGeom>
            <a:noFill/>
            <a:ln w="9525">
              <a:noFill/>
              <a:miter lim="800000"/>
              <a:headEnd/>
              <a:tailEnd/>
            </a:ln>
          </p:spPr>
          <p:txBody>
            <a:bodyPr wrap="none">
              <a:spAutoFit/>
            </a:bodyPr>
            <a:lstStyle/>
            <a:p>
              <a:pPr defTabSz="457200"/>
              <a:r>
                <a:rPr lang="en-US" altLang="en-US" sz="2000" b="1">
                  <a:solidFill>
                    <a:srgbClr val="FFFFFF"/>
                  </a:solidFill>
                  <a:latin typeface="Times New Roman" panose="02020603050405020304" pitchFamily="18" charset="0"/>
                  <a:ea typeface="MS PGothic" pitchFamily="34" charset="-128"/>
                  <a:cs typeface="Times New Roman" pitchFamily="18" charset="0"/>
                </a:rPr>
                <a:t>2</a:t>
              </a:r>
            </a:p>
          </p:txBody>
        </p:sp>
        <p:sp>
          <p:nvSpPr>
            <p:cNvPr id="41" name="AutoShape 179"/>
            <p:cNvSpPr>
              <a:spLocks noChangeArrowheads="1"/>
            </p:cNvSpPr>
            <p:nvPr/>
          </p:nvSpPr>
          <p:spPr bwMode="auto">
            <a:xfrm>
              <a:off x="1589" y="2668"/>
              <a:ext cx="3194" cy="345"/>
            </a:xfrm>
            <a:prstGeom prst="roundRect">
              <a:avLst>
                <a:gd name="adj" fmla="val 50000"/>
              </a:avLst>
            </a:prstGeom>
            <a:gradFill rotWithShape="1">
              <a:gsLst>
                <a:gs pos="0">
                  <a:srgbClr val="FFFFFF"/>
                </a:gs>
                <a:gs pos="100000">
                  <a:srgbClr val="D5D8FF"/>
                </a:gs>
              </a:gsLst>
              <a:lin ang="0" scaled="1"/>
            </a:gradFill>
            <a:ln w="38100">
              <a:solidFill>
                <a:srgbClr val="6D85E9"/>
              </a:solidFill>
              <a:round/>
              <a:headEnd/>
              <a:tailEnd/>
            </a:ln>
          </p:spPr>
          <p:txBody>
            <a:bodyPr vert="eaVert"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42" name="Oval 180"/>
            <p:cNvSpPr>
              <a:spLocks noChangeArrowheads="1"/>
            </p:cNvSpPr>
            <p:nvPr/>
          </p:nvSpPr>
          <p:spPr bwMode="auto">
            <a:xfrm rot="1758052">
              <a:off x="1454" y="2655"/>
              <a:ext cx="514" cy="417"/>
            </a:xfrm>
            <a:prstGeom prst="ellipse">
              <a:avLst/>
            </a:prstGeom>
            <a:solidFill>
              <a:srgbClr val="55497D"/>
            </a:soli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43" name="Oval 181"/>
            <p:cNvSpPr>
              <a:spLocks noChangeArrowheads="1"/>
            </p:cNvSpPr>
            <p:nvPr/>
          </p:nvSpPr>
          <p:spPr bwMode="gray">
            <a:xfrm rot="1758052">
              <a:off x="1440" y="2644"/>
              <a:ext cx="514" cy="417"/>
            </a:xfrm>
            <a:prstGeom prst="ellipse">
              <a:avLst/>
            </a:prstGeom>
            <a:gradFill rotWithShape="1">
              <a:gsLst>
                <a:gs pos="0">
                  <a:schemeClr val="accent6">
                    <a:lumMod val="50000"/>
                  </a:schemeClr>
                </a:gs>
                <a:gs pos="100000">
                  <a:srgbClr val="454E74"/>
                </a:gs>
              </a:gsLst>
              <a:lin ang="5400000" scaled="1"/>
            </a:gradFill>
            <a:ln w="9525">
              <a:noFill/>
              <a:round/>
            </a:ln>
          </p:spPr>
          <p:txBody>
            <a:bodyPr wrap="none" anchor="ctr"/>
            <a:lstStyle/>
            <a:p>
              <a:pPr defTabSz="457200">
                <a:defRPr/>
              </a:pPr>
              <a:endParaRPr lang="en-US" sz="200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44" name="Text Box 183"/>
            <p:cNvSpPr txBox="1">
              <a:spLocks noChangeArrowheads="1"/>
            </p:cNvSpPr>
            <p:nvPr/>
          </p:nvSpPr>
          <p:spPr bwMode="auto">
            <a:xfrm>
              <a:off x="1943" y="2701"/>
              <a:ext cx="2928" cy="227"/>
            </a:xfrm>
            <a:prstGeom prst="rect">
              <a:avLst/>
            </a:prstGeom>
            <a:noFill/>
            <a:ln w="9525">
              <a:noFill/>
              <a:miter lim="800000"/>
              <a:headEnd/>
              <a:tailEnd/>
            </a:ln>
          </p:spPr>
          <p:txBody>
            <a:bodyPr>
              <a:spAutoFit/>
            </a:bodyPr>
            <a:lstStyle/>
            <a:p>
              <a:r>
                <a:rPr lang="en-US" altLang="en-US" sz="3200" b="1" dirty="0">
                  <a:solidFill>
                    <a:srgbClr val="000000"/>
                  </a:solidFill>
                  <a:latin typeface="Times New Roman" pitchFamily="18" charset="0"/>
                  <a:ea typeface="MS PGothic" pitchFamily="34" charset="-128"/>
                  <a:cs typeface="Times New Roman" pitchFamily="18" charset="0"/>
                </a:rPr>
                <a:t> </a:t>
              </a:r>
              <a:r>
                <a:rPr lang="en-US" altLang="zh-CN" sz="3200" b="1" dirty="0" err="1">
                  <a:solidFill>
                    <a:schemeClr val="accent1"/>
                  </a:solidFill>
                  <a:latin typeface="Times New Roman" pitchFamily="18" charset="0"/>
                  <a:cs typeface="Times New Roman" pitchFamily="18" charset="0"/>
                  <a:sym typeface="+mn-lt"/>
                </a:rPr>
                <a:t>Vấn</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đề</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cách</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tiến</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hành</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tổ</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chức</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trò</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chơi</a:t>
              </a:r>
              <a:r>
                <a:rPr lang="en-US" altLang="zh-CN" sz="3200" b="1" dirty="0">
                  <a:solidFill>
                    <a:schemeClr val="accent1"/>
                  </a:solidFill>
                  <a:latin typeface="Times New Roman" pitchFamily="18" charset="0"/>
                  <a:cs typeface="Times New Roman" pitchFamily="18" charset="0"/>
                  <a:sym typeface="+mn-lt"/>
                </a:rPr>
                <a:t> </a:t>
              </a:r>
            </a:p>
            <a:p>
              <a:pPr defTabSz="457200"/>
              <a:endParaRPr lang="en-US" altLang="en-US" sz="2000" b="1" dirty="0">
                <a:solidFill>
                  <a:srgbClr val="000000"/>
                </a:solidFill>
                <a:latin typeface="Times New Roman" pitchFamily="18" charset="0"/>
                <a:ea typeface="MS PGothic" pitchFamily="34" charset="-128"/>
                <a:cs typeface="Times New Roman" pitchFamily="18" charset="0"/>
              </a:endParaRPr>
            </a:p>
          </p:txBody>
        </p:sp>
        <p:pic>
          <p:nvPicPr>
            <p:cNvPr id="45" name="Picture 218" descr="Picture1"/>
            <p:cNvPicPr>
              <a:picLocks noChangeAspect="1"/>
            </p:cNvPicPr>
            <p:nvPr/>
          </p:nvPicPr>
          <p:blipFill>
            <a:blip r:embed="rId3" cstate="print"/>
            <a:srcRect/>
            <a:stretch>
              <a:fillRect/>
            </a:stretch>
          </p:blipFill>
          <p:spPr bwMode="auto">
            <a:xfrm>
              <a:off x="1488" y="2661"/>
              <a:ext cx="239" cy="243"/>
            </a:xfrm>
            <a:prstGeom prst="rect">
              <a:avLst/>
            </a:prstGeom>
            <a:noFill/>
            <a:ln w="9525">
              <a:noFill/>
              <a:miter lim="800000"/>
              <a:headEnd/>
              <a:tailEnd/>
            </a:ln>
          </p:spPr>
        </p:pic>
        <p:sp>
          <p:nvSpPr>
            <p:cNvPr id="46" name="Text Box 184"/>
            <p:cNvSpPr txBox="1">
              <a:spLocks noChangeArrowheads="1"/>
            </p:cNvSpPr>
            <p:nvPr/>
          </p:nvSpPr>
          <p:spPr bwMode="auto">
            <a:xfrm>
              <a:off x="1584" y="2658"/>
              <a:ext cx="134" cy="149"/>
            </a:xfrm>
            <a:prstGeom prst="rect">
              <a:avLst/>
            </a:prstGeom>
            <a:noFill/>
            <a:ln w="9525">
              <a:noFill/>
              <a:miter lim="800000"/>
              <a:headEnd/>
              <a:tailEnd/>
            </a:ln>
          </p:spPr>
          <p:txBody>
            <a:bodyPr wrap="none">
              <a:spAutoFit/>
            </a:bodyPr>
            <a:lstStyle/>
            <a:p>
              <a:pPr defTabSz="457200"/>
              <a:r>
                <a:rPr lang="en-US" altLang="en-US" sz="3200" b="1">
                  <a:solidFill>
                    <a:srgbClr val="FFFFFF"/>
                  </a:solidFill>
                  <a:latin typeface="Times New Roman" panose="02020603050405020304" pitchFamily="18" charset="0"/>
                  <a:ea typeface="MS PGothic" pitchFamily="34" charset="-128"/>
                  <a:cs typeface="Times New Roman" pitchFamily="18" charset="0"/>
                </a:rPr>
                <a:t>3</a:t>
              </a:r>
            </a:p>
          </p:txBody>
        </p:sp>
      </p:grpSp>
      <p:sp>
        <p:nvSpPr>
          <p:cNvPr id="4" name="Rectangle 3"/>
          <p:cNvSpPr/>
          <p:nvPr/>
        </p:nvSpPr>
        <p:spPr>
          <a:xfrm>
            <a:off x="1927523" y="1080229"/>
            <a:ext cx="8502834" cy="1077218"/>
          </a:xfrm>
          <a:prstGeom prst="rect">
            <a:avLst/>
          </a:prstGeom>
        </p:spPr>
        <p:txBody>
          <a:bodyPr wrap="square">
            <a:spAutoFit/>
          </a:bodyPr>
          <a:lstStyle/>
          <a:p>
            <a:r>
              <a:rPr lang="vi-VN" sz="3200" b="1" dirty="0">
                <a:solidFill>
                  <a:schemeClr val="accent1"/>
                </a:solidFill>
                <a:latin typeface="Times New Roman" panose="02020603050405020304" pitchFamily="18" charset="0"/>
                <a:cs typeface="Times New Roman" panose="02020603050405020304" pitchFamily="18" charset="0"/>
              </a:rPr>
              <a:t>Giáo viên phải soạn hệ thống câu hỏi nhằm giúp học sinh ôn tập</a:t>
            </a:r>
            <a:endParaRPr lang="en-US" sz="3200" b="1" dirty="0">
              <a:solidFill>
                <a:schemeClr val="accent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29322" y="2719676"/>
            <a:ext cx="8333911" cy="1077218"/>
          </a:xfrm>
          <a:prstGeom prst="rect">
            <a:avLst/>
          </a:prstGeom>
        </p:spPr>
        <p:txBody>
          <a:bodyPr wrap="square">
            <a:spAutoFit/>
          </a:bodyPr>
          <a:lstStyle/>
          <a:p>
            <a:r>
              <a:rPr lang="vi-VN" sz="3200" b="1" dirty="0">
                <a:solidFill>
                  <a:schemeClr val="accent1"/>
                </a:solidFill>
                <a:latin typeface="Times New Roman" panose="02020603050405020304" pitchFamily="18" charset="0"/>
                <a:cs typeface="Times New Roman" panose="02020603050405020304" pitchFamily="18" charset="0"/>
              </a:rPr>
              <a:t>Yêu cầu học sinh về nhà chuẩn bị</a:t>
            </a:r>
            <a:r>
              <a:rPr lang="en-US" sz="3200" b="1" dirty="0">
                <a:solidFill>
                  <a:schemeClr val="accent1"/>
                </a:solidFill>
                <a:latin typeface="Times New Roman" panose="02020603050405020304" pitchFamily="18" charset="0"/>
                <a:cs typeface="Times New Roman" panose="02020603050405020304" pitchFamily="18" charset="0"/>
              </a:rPr>
              <a:t> </a:t>
            </a:r>
            <a:r>
              <a:rPr lang="en-US" sz="3200" b="1" dirty="0" err="1">
                <a:solidFill>
                  <a:schemeClr val="accent1"/>
                </a:solidFill>
                <a:latin typeface="Times New Roman" panose="02020603050405020304" pitchFamily="18" charset="0"/>
                <a:cs typeface="Times New Roman" panose="02020603050405020304" pitchFamily="18" charset="0"/>
              </a:rPr>
              <a:t>nội</a:t>
            </a:r>
            <a:r>
              <a:rPr lang="en-US" sz="3200" b="1" dirty="0">
                <a:solidFill>
                  <a:schemeClr val="accent1"/>
                </a:solidFill>
                <a:latin typeface="Times New Roman" panose="02020603050405020304" pitchFamily="18" charset="0"/>
                <a:cs typeface="Times New Roman" panose="02020603050405020304" pitchFamily="18" charset="0"/>
              </a:rPr>
              <a:t> dung </a:t>
            </a:r>
            <a:r>
              <a:rPr lang="en-US" sz="3200" b="1" dirty="0" err="1">
                <a:solidFill>
                  <a:schemeClr val="accent1"/>
                </a:solidFill>
                <a:latin typeface="Times New Roman" panose="02020603050405020304" pitchFamily="18" charset="0"/>
                <a:cs typeface="Times New Roman" panose="02020603050405020304" pitchFamily="18" charset="0"/>
              </a:rPr>
              <a:t>cần</a:t>
            </a:r>
            <a:r>
              <a:rPr lang="en-US" sz="3200" b="1" dirty="0">
                <a:solidFill>
                  <a:schemeClr val="accent1"/>
                </a:solidFill>
                <a:latin typeface="Times New Roman" panose="02020603050405020304" pitchFamily="18" charset="0"/>
                <a:cs typeface="Times New Roman" panose="02020603050405020304" pitchFamily="18" charset="0"/>
              </a:rPr>
              <a:t> </a:t>
            </a:r>
            <a:r>
              <a:rPr lang="en-US" sz="3200" b="1" dirty="0" err="1">
                <a:solidFill>
                  <a:schemeClr val="accent1"/>
                </a:solidFill>
                <a:latin typeface="Times New Roman" panose="02020603050405020304" pitchFamily="18" charset="0"/>
                <a:cs typeface="Times New Roman" panose="02020603050405020304" pitchFamily="18" charset="0"/>
              </a:rPr>
              <a:t>ôn</a:t>
            </a:r>
            <a:r>
              <a:rPr lang="en-US" sz="3200" b="1" dirty="0">
                <a:solidFill>
                  <a:schemeClr val="accent1"/>
                </a:solidFill>
                <a:latin typeface="Times New Roman" panose="02020603050405020304" pitchFamily="18" charset="0"/>
                <a:cs typeface="Times New Roman" panose="02020603050405020304" pitchFamily="18" charset="0"/>
              </a:rPr>
              <a:t> </a:t>
            </a:r>
            <a:r>
              <a:rPr lang="en-US" sz="3200" b="1" dirty="0" err="1">
                <a:solidFill>
                  <a:schemeClr val="accent1"/>
                </a:solidFill>
                <a:latin typeface="Times New Roman" panose="02020603050405020304" pitchFamily="18" charset="0"/>
                <a:cs typeface="Times New Roman" panose="02020603050405020304" pitchFamily="18" charset="0"/>
              </a:rPr>
              <a:t>tập</a:t>
            </a:r>
            <a:endParaRPr lang="en-US" altLang="zh-CN" sz="3200" b="1" dirty="0">
              <a:solidFill>
                <a:schemeClr val="accent1"/>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8518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arn(inVertical)">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176761" y="1398181"/>
            <a:ext cx="11015239" cy="3170099"/>
          </a:xfrm>
          <a:prstGeom prst="rect">
            <a:avLst/>
          </a:prstGeom>
        </p:spPr>
        <p:txBody>
          <a:bodyPr wrap="square">
            <a:spAutoFit/>
          </a:bodyPr>
          <a:lstStyle/>
          <a:p>
            <a:r>
              <a:rPr lang="vi-VN" sz="2800" b="1" dirty="0">
                <a:latin typeface="+mj-lt"/>
              </a:rPr>
              <a:t>Trò chơi Ai nhanh hơn</a:t>
            </a:r>
            <a:endParaRPr lang="vi-VN" sz="2800" dirty="0">
              <a:latin typeface="+mj-lt"/>
            </a:endParaRPr>
          </a:p>
          <a:p>
            <a:r>
              <a:rPr lang="vi-VN" sz="2800" dirty="0">
                <a:latin typeface="+mj-lt"/>
              </a:rPr>
              <a:t>Nội dung ôn tập: Đơn vị đo độ dài, khối lượng và thời gian – sách KHTN 6</a:t>
            </a:r>
          </a:p>
          <a:p>
            <a:r>
              <a:rPr lang="en-US" sz="2800" b="1" dirty="0">
                <a:solidFill>
                  <a:srgbClr val="385623"/>
                </a:solidFill>
                <a:latin typeface="+mj-lt"/>
                <a:ea typeface="Calibri" panose="020F0502020204030204" pitchFamily="34" charset="0"/>
                <a:cs typeface="Times New Roman" panose="02020603050405020304" pitchFamily="18" charset="0"/>
              </a:rPr>
              <a:t>* </a:t>
            </a:r>
            <a:r>
              <a:rPr lang="en-US" sz="2800" b="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mj-lt"/>
              </a:rPr>
              <a:t>+ Giúp học sinh nhớ lại kiến thức về các đơn vị đo.</a:t>
            </a:r>
          </a:p>
          <a:p>
            <a:endParaRPr lang="en-GB" sz="2800" b="1" dirty="0">
              <a:latin typeface="+mj-lt"/>
              <a:cs typeface="Times New Roman" pitchFamily="18" charset="0"/>
            </a:endParaRPr>
          </a:p>
          <a:p>
            <a:endParaRPr lang="en-GB" sz="2000" b="1" dirty="0">
              <a:latin typeface="+mj-lt"/>
              <a:cs typeface="Times New Roman" pitchFamily="18" charset="0"/>
            </a:endParaRPr>
          </a:p>
          <a:p>
            <a:endParaRPr lang="en-GB" sz="2000" b="1" dirty="0">
              <a:latin typeface="+mj-lt"/>
              <a:cs typeface="Times New Roman" pitchFamily="18" charset="0"/>
            </a:endParaRPr>
          </a:p>
          <a:p>
            <a:endParaRPr lang="en-US" sz="2000" dirty="0">
              <a:latin typeface="+mj-lt"/>
              <a:cs typeface="Times New Roman" pitchFamily="18" charset="0"/>
            </a:endParaRPr>
          </a:p>
        </p:txBody>
      </p:sp>
      <p:sp>
        <p:nvSpPr>
          <p:cNvPr id="51" name="Rounded Rectangle 14"/>
          <p:cNvSpPr>
            <a:spLocks noChangeAspect="1"/>
          </p:cNvSpPr>
          <p:nvPr/>
        </p:nvSpPr>
        <p:spPr>
          <a:xfrm>
            <a:off x="134295" y="1665900"/>
            <a:ext cx="1042466" cy="1042466"/>
          </a:xfrm>
          <a:prstGeom prst="roundRect">
            <a:avLst/>
          </a:prstGeom>
          <a:solidFill>
            <a:schemeClr val="accent1"/>
          </a:solidFill>
          <a:ln w="25400">
            <a:noFill/>
          </a:ln>
        </p:spPr>
        <p:txBody>
          <a:bodyPr vert="horz" wrap="square" lIns="0" tIns="0" rIns="0" bIns="0" numCol="1" anchor="ctr" anchorCtr="0" compatLnSpc="1">
            <a:prstTxWarp prst="textNoShape">
              <a:avLst/>
            </a:prstTxWarp>
          </a:bodyPr>
          <a:lstStyle/>
          <a:p>
            <a:pPr algn="ctr"/>
            <a:r>
              <a:rPr lang="en-US" altLang="zh-CN" sz="4000" dirty="0">
                <a:solidFill>
                  <a:schemeClr val="bg1"/>
                </a:solidFill>
                <a:latin typeface="Times New Roman" panose="02020603050405020304" pitchFamily="18" charset="0"/>
                <a:cs typeface="Times New Roman" panose="02020603050405020304" pitchFamily="18" charset="0"/>
                <a:sym typeface="+mn-lt"/>
              </a:rPr>
              <a:t>VD</a:t>
            </a:r>
            <a:endParaRPr lang="zh-CN" altLang="zh-CN" sz="4000" dirty="0">
              <a:solidFill>
                <a:schemeClr val="bg1"/>
              </a:solidFill>
              <a:latin typeface="Times New Roman" panose="02020603050405020304" pitchFamily="18" charset="0"/>
              <a:cs typeface="Times New Roman" panose="02020603050405020304" pitchFamily="18" charset="0"/>
              <a:sym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65" y="4028660"/>
            <a:ext cx="5372415" cy="244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032" y="4028660"/>
            <a:ext cx="5260698" cy="244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40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1500"/>
                                        <p:tgtEl>
                                          <p:spTgt spid="51"/>
                                        </p:tgtEl>
                                      </p:cBhvr>
                                    </p:animEffect>
                                  </p:childTnLst>
                                </p:cTn>
                              </p:par>
                            </p:childTnLst>
                          </p:cTn>
                        </p:par>
                        <p:par>
                          <p:cTn id="8" fill="hold">
                            <p:stCondLst>
                              <p:cond delay="1500"/>
                            </p:stCondLst>
                            <p:childTnLst>
                              <p:par>
                                <p:cTn id="9" presetID="17" presetClass="entr" presetSubtype="1" fill="hold" grpId="0" nodeType="afterEffect">
                                  <p:stCondLst>
                                    <p:cond delay="0"/>
                                  </p:stCondLst>
                                  <p:iterate type="lt">
                                    <p:tmPct val="40000"/>
                                  </p:iterate>
                                  <p:childTnLst>
                                    <p:set>
                                      <p:cBhvr>
                                        <p:cTn id="10" dur="1" fill="hold">
                                          <p:stCondLst>
                                            <p:cond delay="0"/>
                                          </p:stCondLst>
                                        </p:cTn>
                                        <p:tgtEl>
                                          <p:spTgt spid="50"/>
                                        </p:tgtEl>
                                        <p:attrNameLst>
                                          <p:attrName>style.visibility</p:attrName>
                                        </p:attrNameLst>
                                      </p:cBhvr>
                                      <p:to>
                                        <p:strVal val="visible"/>
                                      </p:to>
                                    </p:set>
                                    <p:anim calcmode="lin" valueType="num">
                                      <p:cBhvr>
                                        <p:cTn id="11" dur="250" fill="hold"/>
                                        <p:tgtEl>
                                          <p:spTgt spid="50"/>
                                        </p:tgtEl>
                                        <p:attrNameLst>
                                          <p:attrName>ppt_x</p:attrName>
                                        </p:attrNameLst>
                                      </p:cBhvr>
                                      <p:tavLst>
                                        <p:tav tm="0">
                                          <p:val>
                                            <p:strVal val="#ppt_x"/>
                                          </p:val>
                                        </p:tav>
                                        <p:tav tm="100000">
                                          <p:val>
                                            <p:strVal val="#ppt_x"/>
                                          </p:val>
                                        </p:tav>
                                      </p:tavLst>
                                    </p:anim>
                                    <p:anim calcmode="lin" valueType="num">
                                      <p:cBhvr>
                                        <p:cTn id="12" dur="250" fill="hold"/>
                                        <p:tgtEl>
                                          <p:spTgt spid="50"/>
                                        </p:tgtEl>
                                        <p:attrNameLst>
                                          <p:attrName>ppt_y</p:attrName>
                                        </p:attrNameLst>
                                      </p:cBhvr>
                                      <p:tavLst>
                                        <p:tav tm="0">
                                          <p:val>
                                            <p:strVal val="#ppt_y-#ppt_h/2"/>
                                          </p:val>
                                        </p:tav>
                                        <p:tav tm="100000">
                                          <p:val>
                                            <p:strVal val="#ppt_y"/>
                                          </p:val>
                                        </p:tav>
                                      </p:tavLst>
                                    </p:anim>
                                    <p:anim calcmode="lin" valueType="num">
                                      <p:cBhvr>
                                        <p:cTn id="13" dur="250" fill="hold"/>
                                        <p:tgtEl>
                                          <p:spTgt spid="50"/>
                                        </p:tgtEl>
                                        <p:attrNameLst>
                                          <p:attrName>ppt_w</p:attrName>
                                        </p:attrNameLst>
                                      </p:cBhvr>
                                      <p:tavLst>
                                        <p:tav tm="0">
                                          <p:val>
                                            <p:strVal val="#ppt_w"/>
                                          </p:val>
                                        </p:tav>
                                        <p:tav tm="100000">
                                          <p:val>
                                            <p:strVal val="#ppt_w"/>
                                          </p:val>
                                        </p:tav>
                                      </p:tavLst>
                                    </p:anim>
                                    <p:anim calcmode="lin" valueType="num">
                                      <p:cBhvr>
                                        <p:cTn id="14" dur="250" fill="hold"/>
                                        <p:tgtEl>
                                          <p:spTgt spid="5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barn(inVertical)">
                                      <p:cBhvr>
                                        <p:cTn id="2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176761" y="1398181"/>
            <a:ext cx="11015239" cy="3600986"/>
          </a:xfrm>
          <a:prstGeom prst="rect">
            <a:avLst/>
          </a:prstGeom>
        </p:spPr>
        <p:txBody>
          <a:bodyPr wrap="square">
            <a:spAutoFit/>
          </a:bodyPr>
          <a:lstStyle/>
          <a:p>
            <a:r>
              <a:rPr lang="vi-VN" sz="2400" b="1" dirty="0">
                <a:latin typeface="+mj-lt"/>
              </a:rPr>
              <a:t>Trò chơi lật hình</a:t>
            </a:r>
            <a:endParaRPr lang="vi-VN" sz="2400" dirty="0">
              <a:latin typeface="+mj-lt"/>
            </a:endParaRPr>
          </a:p>
          <a:p>
            <a:r>
              <a:rPr lang="vi-VN" sz="2400" dirty="0">
                <a:latin typeface="+mj-lt"/>
              </a:rPr>
              <a:t>Nội dung ôn tập: Chương Cơ học lớp 8</a:t>
            </a:r>
          </a:p>
          <a:p>
            <a:r>
              <a:rPr lang="vi-VN" sz="2400" dirty="0">
                <a:latin typeface="+mj-lt"/>
              </a:rPr>
              <a:t> Mục đích giáo dục: </a:t>
            </a:r>
          </a:p>
          <a:p>
            <a:r>
              <a:rPr lang="vi-VN" sz="2400" dirty="0">
                <a:latin typeface="+mj-lt"/>
              </a:rPr>
              <a:t>	+ Giúp học sinh nhớ lại kiến thức Chương Cơ học.</a:t>
            </a:r>
          </a:p>
          <a:p>
            <a:r>
              <a:rPr lang="vi-VN" sz="2400" dirty="0">
                <a:latin typeface="+mj-lt"/>
              </a:rPr>
              <a:t>	+ Cung cấp thêm thông tin về nhà Vật lí nổi tiếng </a:t>
            </a:r>
            <a:r>
              <a:rPr lang="vi-VN" sz="2400" dirty="0" err="1">
                <a:latin typeface="+mj-lt"/>
              </a:rPr>
              <a:t>Acsimet</a:t>
            </a:r>
            <a:r>
              <a:rPr lang="vi-VN" dirty="0"/>
              <a:t>.</a:t>
            </a:r>
          </a:p>
          <a:p>
            <a:pPr marL="342900" indent="-342900">
              <a:buFont typeface="Arial" pitchFamily="34" charset="0"/>
              <a:buChar char="•"/>
            </a:pPr>
            <a:endParaRPr lang="en-GB" sz="2400" b="1" dirty="0">
              <a:latin typeface="Times New Roman" pitchFamily="18" charset="0"/>
              <a:cs typeface="Times New Roman" pitchFamily="18" charset="0"/>
            </a:endParaRPr>
          </a:p>
          <a:p>
            <a:endParaRPr lang="en-GB" sz="2400" b="1" dirty="0">
              <a:latin typeface="Times New Roman" pitchFamily="18" charset="0"/>
              <a:cs typeface="Times New Roman" pitchFamily="18" charset="0"/>
            </a:endParaRPr>
          </a:p>
          <a:p>
            <a:endParaRPr lang="en-GB" sz="2000" b="1" dirty="0">
              <a:latin typeface="Times New Roman" pitchFamily="18" charset="0"/>
              <a:cs typeface="Times New Roman" pitchFamily="18" charset="0"/>
            </a:endParaRPr>
          </a:p>
          <a:p>
            <a:endParaRPr lang="en-GB" sz="2000" b="1"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51" name="Rounded Rectangle 14"/>
          <p:cNvSpPr>
            <a:spLocks noChangeAspect="1"/>
          </p:cNvSpPr>
          <p:nvPr/>
        </p:nvSpPr>
        <p:spPr>
          <a:xfrm>
            <a:off x="134295" y="1665900"/>
            <a:ext cx="1042466" cy="1042466"/>
          </a:xfrm>
          <a:prstGeom prst="roundRect">
            <a:avLst/>
          </a:prstGeom>
          <a:solidFill>
            <a:schemeClr val="accent1"/>
          </a:solidFill>
          <a:ln w="25400">
            <a:noFill/>
          </a:ln>
        </p:spPr>
        <p:txBody>
          <a:bodyPr vert="horz" wrap="square" lIns="0" tIns="0" rIns="0" bIns="0" numCol="1" anchor="ctr" anchorCtr="0" compatLnSpc="1">
            <a:prstTxWarp prst="textNoShape">
              <a:avLst/>
            </a:prstTxWarp>
          </a:bodyPr>
          <a:lstStyle/>
          <a:p>
            <a:pPr algn="ctr"/>
            <a:r>
              <a:rPr lang="en-US" altLang="zh-CN" sz="3200" dirty="0">
                <a:solidFill>
                  <a:schemeClr val="bg1"/>
                </a:solidFill>
                <a:latin typeface="Times New Roman" panose="02020603050405020304" pitchFamily="18" charset="0"/>
                <a:cs typeface="Times New Roman" panose="02020603050405020304" pitchFamily="18" charset="0"/>
                <a:sym typeface="+mn-lt"/>
              </a:rPr>
              <a:t>VD2</a:t>
            </a:r>
            <a:endParaRPr lang="zh-CN" altLang="zh-CN" sz="3200" dirty="0">
              <a:solidFill>
                <a:schemeClr val="bg1"/>
              </a:solidFill>
              <a:latin typeface="Times New Roman" panose="02020603050405020304" pitchFamily="18" charset="0"/>
              <a:cs typeface="Times New Roman" panose="02020603050405020304" pitchFamily="18" charset="0"/>
              <a:sym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761" y="3723861"/>
            <a:ext cx="4998751" cy="242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174" y="3723861"/>
            <a:ext cx="5599043" cy="24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84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1500"/>
                                        <p:tgtEl>
                                          <p:spTgt spid="51"/>
                                        </p:tgtEl>
                                      </p:cBhvr>
                                    </p:animEffect>
                                  </p:childTnLst>
                                </p:cTn>
                              </p:par>
                            </p:childTnLst>
                          </p:cTn>
                        </p:par>
                        <p:par>
                          <p:cTn id="8" fill="hold">
                            <p:stCondLst>
                              <p:cond delay="1500"/>
                            </p:stCondLst>
                            <p:childTnLst>
                              <p:par>
                                <p:cTn id="9" presetID="17" presetClass="entr" presetSubtype="1" fill="hold" grpId="0" nodeType="afterEffect">
                                  <p:stCondLst>
                                    <p:cond delay="0"/>
                                  </p:stCondLst>
                                  <p:iterate type="lt">
                                    <p:tmPct val="40000"/>
                                  </p:iterate>
                                  <p:childTnLst>
                                    <p:set>
                                      <p:cBhvr>
                                        <p:cTn id="10" dur="1" fill="hold">
                                          <p:stCondLst>
                                            <p:cond delay="0"/>
                                          </p:stCondLst>
                                        </p:cTn>
                                        <p:tgtEl>
                                          <p:spTgt spid="50"/>
                                        </p:tgtEl>
                                        <p:attrNameLst>
                                          <p:attrName>style.visibility</p:attrName>
                                        </p:attrNameLst>
                                      </p:cBhvr>
                                      <p:to>
                                        <p:strVal val="visible"/>
                                      </p:to>
                                    </p:set>
                                    <p:anim calcmode="lin" valueType="num">
                                      <p:cBhvr>
                                        <p:cTn id="11" dur="250" fill="hold"/>
                                        <p:tgtEl>
                                          <p:spTgt spid="50"/>
                                        </p:tgtEl>
                                        <p:attrNameLst>
                                          <p:attrName>ppt_x</p:attrName>
                                        </p:attrNameLst>
                                      </p:cBhvr>
                                      <p:tavLst>
                                        <p:tav tm="0">
                                          <p:val>
                                            <p:strVal val="#ppt_x"/>
                                          </p:val>
                                        </p:tav>
                                        <p:tav tm="100000">
                                          <p:val>
                                            <p:strVal val="#ppt_x"/>
                                          </p:val>
                                        </p:tav>
                                      </p:tavLst>
                                    </p:anim>
                                    <p:anim calcmode="lin" valueType="num">
                                      <p:cBhvr>
                                        <p:cTn id="12" dur="250" fill="hold"/>
                                        <p:tgtEl>
                                          <p:spTgt spid="50"/>
                                        </p:tgtEl>
                                        <p:attrNameLst>
                                          <p:attrName>ppt_y</p:attrName>
                                        </p:attrNameLst>
                                      </p:cBhvr>
                                      <p:tavLst>
                                        <p:tav tm="0">
                                          <p:val>
                                            <p:strVal val="#ppt_y-#ppt_h/2"/>
                                          </p:val>
                                        </p:tav>
                                        <p:tav tm="100000">
                                          <p:val>
                                            <p:strVal val="#ppt_y"/>
                                          </p:val>
                                        </p:tav>
                                      </p:tavLst>
                                    </p:anim>
                                    <p:anim calcmode="lin" valueType="num">
                                      <p:cBhvr>
                                        <p:cTn id="13" dur="250" fill="hold"/>
                                        <p:tgtEl>
                                          <p:spTgt spid="50"/>
                                        </p:tgtEl>
                                        <p:attrNameLst>
                                          <p:attrName>ppt_w</p:attrName>
                                        </p:attrNameLst>
                                      </p:cBhvr>
                                      <p:tavLst>
                                        <p:tav tm="0">
                                          <p:val>
                                            <p:strVal val="#ppt_w"/>
                                          </p:val>
                                        </p:tav>
                                        <p:tav tm="100000">
                                          <p:val>
                                            <p:strVal val="#ppt_w"/>
                                          </p:val>
                                        </p:tav>
                                      </p:tavLst>
                                    </p:anim>
                                    <p:anim calcmode="lin" valueType="num">
                                      <p:cBhvr>
                                        <p:cTn id="14" dur="250" fill="hold"/>
                                        <p:tgtEl>
                                          <p:spTgt spid="5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heel(1)">
                                      <p:cBhvr>
                                        <p:cTn id="19" dur="2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circle(in)">
                                      <p:cBhvr>
                                        <p:cTn id="24"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14"/>
          <p:cNvSpPr>
            <a:spLocks noChangeAspect="1"/>
          </p:cNvSpPr>
          <p:nvPr/>
        </p:nvSpPr>
        <p:spPr>
          <a:xfrm>
            <a:off x="134295" y="1665900"/>
            <a:ext cx="1042466" cy="1042466"/>
          </a:xfrm>
          <a:prstGeom prst="roundRect">
            <a:avLst/>
          </a:prstGeom>
          <a:solidFill>
            <a:schemeClr val="accent1"/>
          </a:solidFill>
          <a:ln w="25400">
            <a:noFill/>
          </a:ln>
        </p:spPr>
        <p:txBody>
          <a:bodyPr vert="horz" wrap="square" lIns="0" tIns="0" rIns="0" bIns="0" numCol="1" anchor="ctr" anchorCtr="0" compatLnSpc="1">
            <a:prstTxWarp prst="textNoShape">
              <a:avLst/>
            </a:prstTxWarp>
          </a:bodyPr>
          <a:lstStyle/>
          <a:p>
            <a:pPr algn="ctr"/>
            <a:r>
              <a:rPr lang="en-US" altLang="zh-CN" sz="3200" dirty="0">
                <a:solidFill>
                  <a:schemeClr val="bg1"/>
                </a:solidFill>
                <a:latin typeface="Times New Roman" panose="02020603050405020304" pitchFamily="18" charset="0"/>
                <a:cs typeface="Times New Roman" panose="02020603050405020304" pitchFamily="18" charset="0"/>
                <a:sym typeface="+mn-lt"/>
              </a:rPr>
              <a:t>VD3</a:t>
            </a:r>
            <a:endParaRPr lang="zh-CN" altLang="zh-CN" sz="3200" dirty="0">
              <a:solidFill>
                <a:schemeClr val="bg1"/>
              </a:solidFill>
              <a:latin typeface="Times New Roman" panose="02020603050405020304" pitchFamily="18" charset="0"/>
              <a:cs typeface="Times New Roman" panose="02020603050405020304" pitchFamily="18" charset="0"/>
              <a:sym typeface="+mn-lt"/>
            </a:endParaRPr>
          </a:p>
        </p:txBody>
      </p:sp>
      <p:sp>
        <p:nvSpPr>
          <p:cNvPr id="3" name="Rectangle 6">
            <a:extLst>
              <a:ext uri="{FF2B5EF4-FFF2-40B4-BE49-F238E27FC236}">
                <a16:creationId xmlns:a16="http://schemas.microsoft.com/office/drawing/2014/main" id="{06BA65DB-27C8-D2C8-6883-4C7DD40F74DF}"/>
              </a:ext>
            </a:extLst>
          </p:cNvPr>
          <p:cNvSpPr>
            <a:spLocks noChangeArrowheads="1"/>
          </p:cNvSpPr>
          <p:nvPr/>
        </p:nvSpPr>
        <p:spPr bwMode="auto">
          <a:xfrm>
            <a:off x="1176761" y="1002930"/>
            <a:ext cx="10880944" cy="236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spcBef>
                <a:spcPts val="400"/>
              </a:spcBef>
              <a:spcAft>
                <a:spcPts val="800"/>
              </a:spcAft>
              <a:tabLst>
                <a:tab pos="1437005" algn="l"/>
              </a:tabLs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Mỗi bạn sẽ được phát 1 chai nhựa có sẵn bóng bên trong, đáy của chai nhựa được đục 1 lỗ nhỏ. Giáo viên yêu cầu các em tìm cách để thổi được quả bóng bên trong lên mà k bị xịt.</a:t>
            </a:r>
          </a:p>
          <a:p>
            <a:pPr algn="just">
              <a:lnSpc>
                <a:spcPct val="120000"/>
              </a:lnSpc>
              <a:spcBef>
                <a:spcPts val="400"/>
              </a:spcBef>
              <a:spcAft>
                <a:spcPts val="800"/>
              </a:spcAft>
              <a:tabLst>
                <a:tab pos="1437005" algn="l"/>
              </a:tabLs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Khi học sinh tham gia chưa thành công giáo viên có thể gợi ý. Sau đó đặt câu hỏi </a:t>
            </a:r>
          </a:p>
          <a:p>
            <a:pPr algn="just">
              <a:lnSpc>
                <a:spcPct val="120000"/>
              </a:lnSpc>
              <a:spcBef>
                <a:spcPts val="400"/>
              </a:spcBef>
              <a:spcAft>
                <a:spcPts val="800"/>
              </a:spcAft>
              <a:tabLst>
                <a:tab pos="1437005" algn="l"/>
              </a:tabLs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Tại sao khi bịt lỗ nhỏ ở đáy chai thì bóng lại k bị xịt?</a:t>
            </a:r>
          </a:p>
          <a:p>
            <a:pPr algn="just">
              <a:lnSpc>
                <a:spcPct val="120000"/>
              </a:lnSpc>
              <a:spcBef>
                <a:spcPts val="400"/>
              </a:spcBef>
              <a:spcAft>
                <a:spcPts val="800"/>
              </a:spcAft>
              <a:tabLst>
                <a:tab pos="1437005" algn="l"/>
              </a:tabLs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Chúng ta đã ứng dụng kiến thức vật lý nào trong trò chơi này?</a:t>
            </a:r>
          </a:p>
        </p:txBody>
      </p:sp>
      <p:sp>
        <p:nvSpPr>
          <p:cNvPr id="5" name="TextBox 4">
            <a:extLst>
              <a:ext uri="{FF2B5EF4-FFF2-40B4-BE49-F238E27FC236}">
                <a16:creationId xmlns:a16="http://schemas.microsoft.com/office/drawing/2014/main" id="{7C0DC169-81AD-5F82-5D22-80F5572D4B8C}"/>
              </a:ext>
            </a:extLst>
          </p:cNvPr>
          <p:cNvSpPr txBox="1"/>
          <p:nvPr/>
        </p:nvSpPr>
        <p:spPr>
          <a:xfrm>
            <a:off x="1899137" y="345049"/>
            <a:ext cx="8167213" cy="564257"/>
          </a:xfrm>
          <a:prstGeom prst="rect">
            <a:avLst/>
          </a:prstGeom>
          <a:noFill/>
        </p:spPr>
        <p:txBody>
          <a:bodyPr wrap="square">
            <a:spAutoFit/>
          </a:bodyPr>
          <a:lstStyle/>
          <a:p>
            <a:pPr algn="just">
              <a:lnSpc>
                <a:spcPct val="120000"/>
              </a:lnSpc>
              <a:spcBef>
                <a:spcPts val="400"/>
              </a:spcBef>
              <a:spcAft>
                <a:spcPts val="800"/>
              </a:spcAft>
              <a:tabLst>
                <a:tab pos="1437005" algn="l"/>
              </a:tabLst>
            </a:pPr>
            <a:r>
              <a:rPr lang="vi-VN" sz="2800" b="1" dirty="0">
                <a:latin typeface="Times New Roman" panose="02020603050405020304" pitchFamily="18" charset="0"/>
                <a:ea typeface="Calibri" panose="020F0502020204030204" pitchFamily="34" charset="0"/>
                <a:cs typeface="Times New Roman" panose="02020603050405020304" pitchFamily="18" charset="0"/>
              </a:rPr>
              <a:t>T</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hổi bóng trong chai nhựa</a:t>
            </a:r>
            <a:r>
              <a:rPr lang="vi-VN" sz="2800" b="1" dirty="0">
                <a:latin typeface="Times New Roman" panose="02020603050405020304" pitchFamily="18" charset="0"/>
                <a:ea typeface="Calibri" panose="020F0502020204030204" pitchFamily="34" charset="0"/>
                <a:cs typeface="Times New Roman" panose="02020603050405020304" pitchFamily="18" charset="0"/>
              </a:rPr>
              <a:t> – Áp suất khí quyển</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100" name="Picture 103" descr="A picture containing person, indoor, standing&#10;&#10;Description automatically generated">
            <a:extLst>
              <a:ext uri="{FF2B5EF4-FFF2-40B4-BE49-F238E27FC236}">
                <a16:creationId xmlns:a16="http://schemas.microsoft.com/office/drawing/2014/main" id="{72298616-E5E5-F25E-C9FC-44FCA96EC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56" y="3516891"/>
            <a:ext cx="2773363" cy="280439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102" descr="A picture containing person, indoor&#10;&#10;Description automatically generated">
            <a:extLst>
              <a:ext uri="{FF2B5EF4-FFF2-40B4-BE49-F238E27FC236}">
                <a16:creationId xmlns:a16="http://schemas.microsoft.com/office/drawing/2014/main" id="{7702B5D8-E08A-F334-25D7-FF858C095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658" y="3541747"/>
            <a:ext cx="2963863" cy="27795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104" descr="A person holding a water bottle&#10;&#10;Description automatically generated with low confidence">
            <a:extLst>
              <a:ext uri="{FF2B5EF4-FFF2-40B4-BE49-F238E27FC236}">
                <a16:creationId xmlns:a16="http://schemas.microsoft.com/office/drawing/2014/main" id="{90062803-6FF3-F884-BE1A-4D6BD057A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102" y="3532767"/>
            <a:ext cx="2781300" cy="2779538"/>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05" descr="A picture containing person, indoor&#10;&#10;Description automatically generated">
            <a:extLst>
              <a:ext uri="{FF2B5EF4-FFF2-40B4-BE49-F238E27FC236}">
                <a16:creationId xmlns:a16="http://schemas.microsoft.com/office/drawing/2014/main" id="{75A6A081-0746-10A1-DBE3-69403D5183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8984" y="3541747"/>
            <a:ext cx="2700854" cy="27795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93B8DB1E-0D63-36A3-B725-0A7EB4377958}"/>
              </a:ext>
            </a:extLst>
          </p:cNvPr>
          <p:cNvSpPr>
            <a:spLocks noChangeArrowheads="1"/>
          </p:cNvSpPr>
          <p:nvPr/>
        </p:nvSpPr>
        <p:spPr bwMode="auto">
          <a:xfrm>
            <a:off x="1176761" y="6514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6">
            <a:extLst>
              <a:ext uri="{FF2B5EF4-FFF2-40B4-BE49-F238E27FC236}">
                <a16:creationId xmlns:a16="http://schemas.microsoft.com/office/drawing/2014/main" id="{F5BDC1F9-34D6-C741-B362-39F3CA7D5582}"/>
              </a:ext>
            </a:extLst>
          </p:cNvPr>
          <p:cNvSpPr>
            <a:spLocks noChangeArrowheads="1"/>
          </p:cNvSpPr>
          <p:nvPr/>
        </p:nvSpPr>
        <p:spPr bwMode="auto">
          <a:xfrm>
            <a:off x="1176761" y="33613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624F035C-A972-1BF0-894C-C11DECDE7A2F}"/>
              </a:ext>
            </a:extLst>
          </p:cNvPr>
          <p:cNvSpPr>
            <a:spLocks noChangeArrowheads="1"/>
          </p:cNvSpPr>
          <p:nvPr/>
        </p:nvSpPr>
        <p:spPr bwMode="auto">
          <a:xfrm>
            <a:off x="1176761" y="55711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7" name="Rectangle 8">
            <a:extLst>
              <a:ext uri="{FF2B5EF4-FFF2-40B4-BE49-F238E27FC236}">
                <a16:creationId xmlns:a16="http://schemas.microsoft.com/office/drawing/2014/main" id="{2EC8116B-10A8-AFBB-6832-FA110B5AFF5D}"/>
              </a:ext>
            </a:extLst>
          </p:cNvPr>
          <p:cNvSpPr>
            <a:spLocks noChangeArrowheads="1"/>
          </p:cNvSpPr>
          <p:nvPr/>
        </p:nvSpPr>
        <p:spPr bwMode="auto">
          <a:xfrm>
            <a:off x="1176761" y="79634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0F802CFD-D4E6-18D7-BE27-E893DD03738F}"/>
              </a:ext>
            </a:extLst>
          </p:cNvPr>
          <p:cNvSpPr>
            <a:spLocks noChangeArrowheads="1"/>
          </p:cNvSpPr>
          <p:nvPr/>
        </p:nvSpPr>
        <p:spPr bwMode="auto">
          <a:xfrm>
            <a:off x="1176761" y="103717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327351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1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Slide Đẹp, Chuyên Nghiệp, Tạo Dấu Ấn Cho Người X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6191"/>
            <a:ext cx="12192000" cy="6864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20681" y="221978"/>
            <a:ext cx="10710229" cy="523220"/>
          </a:xfrm>
          <a:prstGeom prst="rect">
            <a:avLst/>
          </a:prstGeom>
          <a:noFill/>
          <a:ln>
            <a:no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 2.Tiến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nghiệm</a:t>
            </a:r>
            <a:r>
              <a:rPr lang="en-US" sz="2800" b="1" dirty="0">
                <a:solidFill>
                  <a:srgbClr val="FF0000"/>
                </a:solidFill>
                <a:latin typeface="Times New Roman" panose="02020603050405020304" pitchFamily="18" charset="0"/>
                <a:cs typeface="Times New Roman" panose="02020603050405020304" pitchFamily="18" charset="0"/>
              </a:rPr>
              <a:t> </a:t>
            </a:r>
          </a:p>
        </p:txBody>
      </p:sp>
      <p:grpSp>
        <p:nvGrpSpPr>
          <p:cNvPr id="8" name="Group 221"/>
          <p:cNvGrpSpPr>
            <a:grpSpLocks/>
          </p:cNvGrpSpPr>
          <p:nvPr/>
        </p:nvGrpSpPr>
        <p:grpSpPr bwMode="auto">
          <a:xfrm>
            <a:off x="503030" y="959199"/>
            <a:ext cx="9803529" cy="1266568"/>
            <a:chOff x="1440" y="1680"/>
            <a:chExt cx="3476" cy="432"/>
          </a:xfrm>
        </p:grpSpPr>
        <p:sp>
          <p:nvSpPr>
            <p:cNvPr id="9" name="AutoShape 66"/>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0" name="Oval 67"/>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1" name="Oval 68"/>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2"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3" name="Text Box 70"/>
            <p:cNvSpPr txBox="1">
              <a:spLocks noChangeArrowheads="1"/>
            </p:cNvSpPr>
            <p:nvPr/>
          </p:nvSpPr>
          <p:spPr bwMode="auto">
            <a:xfrm>
              <a:off x="1920" y="1728"/>
              <a:ext cx="2160" cy="157"/>
            </a:xfrm>
            <a:prstGeom prst="rect">
              <a:avLst/>
            </a:prstGeom>
            <a:noFill/>
            <a:ln w="9525">
              <a:noFill/>
              <a:miter lim="800000"/>
              <a:headEnd/>
              <a:tailEnd/>
            </a:ln>
          </p:spPr>
          <p:txBody>
            <a:bodyPr>
              <a:spAutoFit/>
            </a:bodyPr>
            <a:lstStyle/>
            <a:p>
              <a:pPr defTabSz="457200"/>
              <a:r>
                <a:rPr lang="en-US" altLang="en-US" sz="2400" b="1">
                  <a:solidFill>
                    <a:srgbClr val="000000"/>
                  </a:solidFill>
                  <a:latin typeface="Times New Roman" panose="02020603050405020304" pitchFamily="18" charset="0"/>
                  <a:ea typeface="MS PGothic" pitchFamily="34" charset="-128"/>
                  <a:cs typeface="Times New Roman" pitchFamily="18" charset="0"/>
                </a:rPr>
                <a:t>Click to add Title</a:t>
              </a:r>
            </a:p>
          </p:txBody>
        </p:sp>
        <p:sp>
          <p:nvSpPr>
            <p:cNvPr id="14" name="Text Box 71"/>
            <p:cNvSpPr txBox="1">
              <a:spLocks noChangeArrowheads="1"/>
            </p:cNvSpPr>
            <p:nvPr/>
          </p:nvSpPr>
          <p:spPr bwMode="auto">
            <a:xfrm>
              <a:off x="1560" y="1698"/>
              <a:ext cx="120" cy="157"/>
            </a:xfrm>
            <a:prstGeom prst="rect">
              <a:avLst/>
            </a:prstGeom>
            <a:noFill/>
            <a:ln w="9525">
              <a:noFill/>
              <a:miter lim="800000"/>
              <a:headEnd/>
              <a:tailEnd/>
            </a:ln>
          </p:spPr>
          <p:txBody>
            <a:bodyPr wrap="none">
              <a:spAutoFit/>
            </a:bodyPr>
            <a:lstStyle/>
            <a:p>
              <a:pPr defTabSz="457200"/>
              <a:r>
                <a:rPr lang="en-US" altLang="en-US" sz="2400" b="1">
                  <a:solidFill>
                    <a:srgbClr val="FFFFFF"/>
                  </a:solidFill>
                  <a:latin typeface="Times New Roman" panose="02020603050405020304" pitchFamily="18" charset="0"/>
                  <a:ea typeface="MS PGothic" pitchFamily="34" charset="-128"/>
                  <a:cs typeface="Times New Roman" pitchFamily="18" charset="0"/>
                </a:rPr>
                <a:t>2</a:t>
              </a:r>
            </a:p>
          </p:txBody>
        </p:sp>
        <p:sp>
          <p:nvSpPr>
            <p:cNvPr id="15" name="AutoShape 103"/>
            <p:cNvSpPr>
              <a:spLocks noChangeArrowheads="1"/>
            </p:cNvSpPr>
            <p:nvPr/>
          </p:nvSpPr>
          <p:spPr bwMode="gray">
            <a:xfrm>
              <a:off x="1654" y="1709"/>
              <a:ext cx="3194" cy="345"/>
            </a:xfrm>
            <a:prstGeom prst="roundRect">
              <a:avLst>
                <a:gd name="adj" fmla="val 50000"/>
              </a:avLst>
            </a:prstGeom>
            <a:gradFill rotWithShape="1">
              <a:gsLst>
                <a:gs pos="0">
                  <a:schemeClr val="accent6">
                    <a:lumMod val="60000"/>
                    <a:lumOff val="40000"/>
                  </a:schemeClr>
                </a:gs>
                <a:gs pos="100000">
                  <a:srgbClr val="D5D8FF"/>
                </a:gs>
              </a:gsLst>
              <a:lin ang="0" scaled="1"/>
            </a:gradFill>
            <a:ln w="38100" algn="ctr">
              <a:solidFill>
                <a:srgbClr val="6D85E9"/>
              </a:solidFill>
              <a:round/>
            </a:ln>
          </p:spPr>
          <p:txBody>
            <a:bodyPr vert="eaVert" wrap="none" anchor="ctr"/>
            <a:lstStyle/>
            <a:p>
              <a:pPr defTabSz="457200">
                <a:defRPr/>
              </a:pPr>
              <a:endParaRPr lang="en-US" sz="2400" b="1">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6" name="Oval 104"/>
            <p:cNvSpPr>
              <a:spLocks noChangeArrowheads="1"/>
            </p:cNvSpPr>
            <p:nvPr/>
          </p:nvSpPr>
          <p:spPr bwMode="auto">
            <a:xfrm rot="1758052">
              <a:off x="1454" y="1695"/>
              <a:ext cx="514" cy="417"/>
            </a:xfrm>
            <a:prstGeom prst="ellipse">
              <a:avLst/>
            </a:prstGeom>
            <a:solidFill>
              <a:srgbClr val="55497D"/>
            </a:soli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7" name="Oval 105"/>
            <p:cNvSpPr>
              <a:spLocks noChangeArrowheads="1"/>
            </p:cNvSpPr>
            <p:nvPr/>
          </p:nvSpPr>
          <p:spPr bwMode="auto">
            <a:xfrm rot="1758052">
              <a:off x="1440" y="1680"/>
              <a:ext cx="514" cy="417"/>
            </a:xfrm>
            <a:prstGeom prst="ellipse">
              <a:avLst/>
            </a:prstGeom>
            <a:solidFill>
              <a:srgbClr val="FFC000"/>
            </a:soli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8" name="Text Box 107"/>
            <p:cNvSpPr txBox="1">
              <a:spLocks noChangeArrowheads="1"/>
            </p:cNvSpPr>
            <p:nvPr/>
          </p:nvSpPr>
          <p:spPr bwMode="auto">
            <a:xfrm>
              <a:off x="1973" y="1728"/>
              <a:ext cx="2943" cy="147"/>
            </a:xfrm>
            <a:prstGeom prst="rect">
              <a:avLst/>
            </a:prstGeom>
            <a:noFill/>
            <a:ln w="9525">
              <a:noFill/>
              <a:miter lim="800000"/>
              <a:headEnd/>
              <a:tailEnd/>
            </a:ln>
          </p:spPr>
          <p:txBody>
            <a:bodyPr>
              <a:spAutoFit/>
            </a:bodyPr>
            <a:lstStyle/>
            <a:p>
              <a:pPr defTabSz="457200"/>
              <a:endParaRPr lang="en-US" altLang="en-US" sz="2200" b="1" dirty="0">
                <a:solidFill>
                  <a:srgbClr val="000000"/>
                </a:solidFill>
                <a:latin typeface="Times New Roman" panose="02020603050405020304" pitchFamily="18" charset="0"/>
                <a:ea typeface="MS PGothic" pitchFamily="34" charset="-128"/>
                <a:cs typeface="Times New Roman" pitchFamily="18" charset="0"/>
              </a:endParaRPr>
            </a:p>
          </p:txBody>
        </p:sp>
        <p:pic>
          <p:nvPicPr>
            <p:cNvPr id="19" name="Picture 216" descr="Picture1"/>
            <p:cNvPicPr>
              <a:picLocks noChangeAspect="1"/>
            </p:cNvPicPr>
            <p:nvPr/>
          </p:nvPicPr>
          <p:blipFill>
            <a:blip r:embed="rId3" cstate="print"/>
            <a:srcRect/>
            <a:stretch>
              <a:fillRect/>
            </a:stretch>
          </p:blipFill>
          <p:spPr bwMode="auto">
            <a:xfrm>
              <a:off x="1488" y="1704"/>
              <a:ext cx="239" cy="243"/>
            </a:xfrm>
            <a:prstGeom prst="rect">
              <a:avLst/>
            </a:prstGeom>
            <a:noFill/>
            <a:ln w="9525">
              <a:noFill/>
              <a:miter lim="800000"/>
              <a:headEnd/>
              <a:tailEnd/>
            </a:ln>
          </p:spPr>
        </p:pic>
        <p:sp>
          <p:nvSpPr>
            <p:cNvPr id="20" name="Text Box 108"/>
            <p:cNvSpPr txBox="1">
              <a:spLocks noChangeArrowheads="1"/>
            </p:cNvSpPr>
            <p:nvPr/>
          </p:nvSpPr>
          <p:spPr bwMode="auto">
            <a:xfrm>
              <a:off x="1626" y="1698"/>
              <a:ext cx="129" cy="178"/>
            </a:xfrm>
            <a:prstGeom prst="rect">
              <a:avLst/>
            </a:prstGeom>
            <a:noFill/>
            <a:ln w="9525">
              <a:noFill/>
              <a:miter lim="800000"/>
              <a:headEnd/>
              <a:tailEnd/>
            </a:ln>
          </p:spPr>
          <p:txBody>
            <a:bodyPr wrap="none">
              <a:spAutoFit/>
            </a:bodyPr>
            <a:lstStyle/>
            <a:p>
              <a:pPr algn="ctr" defTabSz="457200"/>
              <a:r>
                <a:rPr lang="vi-VN" altLang="en-US" sz="2800" b="1">
                  <a:solidFill>
                    <a:srgbClr val="FF0000"/>
                  </a:solidFill>
                  <a:latin typeface="Times New Roman" pitchFamily="18" charset="0"/>
                  <a:ea typeface="MS PGothic" pitchFamily="34" charset="-128"/>
                  <a:cs typeface="Times New Roman" pitchFamily="18" charset="0"/>
                </a:rPr>
                <a:t>1</a:t>
              </a:r>
              <a:endParaRPr lang="en-US" altLang="en-US" sz="2800" b="1">
                <a:solidFill>
                  <a:srgbClr val="FF0000"/>
                </a:solidFill>
                <a:latin typeface="Times New Roman" pitchFamily="18" charset="0"/>
                <a:ea typeface="MS PGothic" pitchFamily="34" charset="-128"/>
                <a:cs typeface="Times New Roman" pitchFamily="18" charset="0"/>
              </a:endParaRPr>
            </a:p>
          </p:txBody>
        </p:sp>
      </p:grpSp>
      <p:grpSp>
        <p:nvGrpSpPr>
          <p:cNvPr id="21" name="Group 222"/>
          <p:cNvGrpSpPr>
            <a:grpSpLocks/>
          </p:cNvGrpSpPr>
          <p:nvPr/>
        </p:nvGrpSpPr>
        <p:grpSpPr bwMode="auto">
          <a:xfrm>
            <a:off x="1382239" y="2484179"/>
            <a:ext cx="9866790" cy="1446615"/>
            <a:chOff x="1440" y="2160"/>
            <a:chExt cx="3628" cy="432"/>
          </a:xfrm>
        </p:grpSpPr>
        <p:sp>
          <p:nvSpPr>
            <p:cNvPr id="22" name="AutoShape 156"/>
            <p:cNvSpPr>
              <a:spLocks noChangeArrowheads="1"/>
            </p:cNvSpPr>
            <p:nvPr/>
          </p:nvSpPr>
          <p:spPr bwMode="auto">
            <a:xfrm>
              <a:off x="1654" y="2189"/>
              <a:ext cx="2714" cy="345"/>
            </a:xfrm>
            <a:prstGeom prst="roundRect">
              <a:avLst>
                <a:gd name="adj" fmla="val 50000"/>
              </a:avLst>
            </a:prstGeom>
            <a:gradFill rotWithShape="1">
              <a:gsLst>
                <a:gs pos="0">
                  <a:srgbClr val="F9F5D5"/>
                </a:gs>
                <a:gs pos="100000">
                  <a:srgbClr val="F5EEB7"/>
                </a:gs>
              </a:gsLst>
              <a:lin ang="0" scaled="1"/>
            </a:gradFill>
            <a:ln w="38100">
              <a:solidFill>
                <a:srgbClr val="C5A667"/>
              </a:solidFill>
              <a:round/>
              <a:headEnd/>
              <a:tailEnd/>
            </a:ln>
          </p:spPr>
          <p:txBody>
            <a:bodyPr vert="eaVert"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3" name="Oval 158"/>
            <p:cNvSpPr>
              <a:spLocks noChangeArrowheads="1"/>
            </p:cNvSpPr>
            <p:nvPr/>
          </p:nvSpPr>
          <p:spPr bwMode="auto">
            <a:xfrm rot="1758052">
              <a:off x="1454" y="2175"/>
              <a:ext cx="514" cy="417"/>
            </a:xfrm>
            <a:prstGeom prst="ellipse">
              <a:avLst/>
            </a:prstGeom>
            <a:solidFill>
              <a:srgbClr val="333333"/>
            </a:soli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4" name="Oval 159"/>
            <p:cNvSpPr>
              <a:spLocks noChangeArrowheads="1"/>
            </p:cNvSpPr>
            <p:nvPr/>
          </p:nvSpPr>
          <p:spPr bwMode="auto">
            <a:xfrm rot="1758052">
              <a:off x="1440" y="2160"/>
              <a:ext cx="514" cy="417"/>
            </a:xfrm>
            <a:prstGeom prst="ellipse">
              <a:avLst/>
            </a:prstGeom>
            <a:gradFill rotWithShape="1">
              <a:gsLst>
                <a:gs pos="0">
                  <a:srgbClr val="A67A32"/>
                </a:gs>
                <a:gs pos="100000">
                  <a:srgbClr val="4D3817"/>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5" name="Oval 160"/>
            <p:cNvSpPr>
              <a:spLocks noChangeArrowheads="1"/>
            </p:cNvSpPr>
            <p:nvPr/>
          </p:nvSpPr>
          <p:spPr bwMode="auto">
            <a:xfrm>
              <a:off x="1491" y="218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6" name="Text Box 161"/>
            <p:cNvSpPr txBox="1">
              <a:spLocks noChangeArrowheads="1"/>
            </p:cNvSpPr>
            <p:nvPr/>
          </p:nvSpPr>
          <p:spPr bwMode="auto">
            <a:xfrm>
              <a:off x="1920" y="2208"/>
              <a:ext cx="2160" cy="119"/>
            </a:xfrm>
            <a:prstGeom prst="rect">
              <a:avLst/>
            </a:prstGeom>
            <a:noFill/>
            <a:ln w="9525">
              <a:noFill/>
              <a:miter lim="800000"/>
              <a:headEnd/>
              <a:tailEnd/>
            </a:ln>
          </p:spPr>
          <p:txBody>
            <a:bodyPr>
              <a:spAutoFit/>
            </a:bodyPr>
            <a:lstStyle/>
            <a:p>
              <a:pPr defTabSz="457200"/>
              <a:r>
                <a:rPr lang="en-US" altLang="en-US" sz="2000" b="1">
                  <a:solidFill>
                    <a:srgbClr val="000000"/>
                  </a:solidFill>
                  <a:latin typeface="Times New Roman" panose="02020603050405020304" pitchFamily="18" charset="0"/>
                  <a:ea typeface="MS PGothic" pitchFamily="34" charset="-128"/>
                  <a:cs typeface="Times New Roman" pitchFamily="18" charset="0"/>
                </a:rPr>
                <a:t>Click to add Title</a:t>
              </a:r>
            </a:p>
          </p:txBody>
        </p:sp>
        <p:sp>
          <p:nvSpPr>
            <p:cNvPr id="27" name="Text Box 162"/>
            <p:cNvSpPr txBox="1">
              <a:spLocks noChangeArrowheads="1"/>
            </p:cNvSpPr>
            <p:nvPr/>
          </p:nvSpPr>
          <p:spPr bwMode="auto">
            <a:xfrm>
              <a:off x="1560" y="2178"/>
              <a:ext cx="115" cy="119"/>
            </a:xfrm>
            <a:prstGeom prst="rect">
              <a:avLst/>
            </a:prstGeom>
            <a:noFill/>
            <a:ln w="9525">
              <a:noFill/>
              <a:miter lim="800000"/>
              <a:headEnd/>
              <a:tailEnd/>
            </a:ln>
          </p:spPr>
          <p:txBody>
            <a:bodyPr wrap="none">
              <a:spAutoFit/>
            </a:bodyPr>
            <a:lstStyle/>
            <a:p>
              <a:pPr defTabSz="457200"/>
              <a:r>
                <a:rPr lang="en-US" altLang="en-US" sz="2000" b="1">
                  <a:solidFill>
                    <a:srgbClr val="FFFFFF"/>
                  </a:solidFill>
                  <a:latin typeface="Times New Roman" panose="02020603050405020304" pitchFamily="18" charset="0"/>
                  <a:ea typeface="MS PGothic" pitchFamily="34" charset="-128"/>
                  <a:cs typeface="Times New Roman" pitchFamily="18" charset="0"/>
                </a:rPr>
                <a:t>1</a:t>
              </a:r>
            </a:p>
          </p:txBody>
        </p:sp>
        <p:sp>
          <p:nvSpPr>
            <p:cNvPr id="28" name="AutoShape 171"/>
            <p:cNvSpPr>
              <a:spLocks noChangeArrowheads="1"/>
            </p:cNvSpPr>
            <p:nvPr/>
          </p:nvSpPr>
          <p:spPr bwMode="gray">
            <a:xfrm>
              <a:off x="1849" y="2196"/>
              <a:ext cx="3194" cy="345"/>
            </a:xfrm>
            <a:prstGeom prst="roundRect">
              <a:avLst>
                <a:gd name="adj" fmla="val 50000"/>
              </a:avLst>
            </a:prstGeom>
            <a:gradFill rotWithShape="1">
              <a:gsLst>
                <a:gs pos="0">
                  <a:schemeClr val="accent6">
                    <a:lumMod val="60000"/>
                    <a:lumOff val="40000"/>
                  </a:schemeClr>
                </a:gs>
                <a:gs pos="100000">
                  <a:srgbClr val="B1E6FB"/>
                </a:gs>
              </a:gsLst>
              <a:lin ang="0" scaled="1"/>
            </a:gradFill>
            <a:ln w="38100" algn="ctr">
              <a:solidFill>
                <a:srgbClr val="4CCAE8"/>
              </a:solidFill>
              <a:round/>
            </a:ln>
          </p:spPr>
          <p:txBody>
            <a:bodyPr vert="eaVert" wrap="none" anchor="ctr"/>
            <a:lstStyle/>
            <a:p>
              <a:pPr defTabSz="457200">
                <a:defRPr/>
              </a:pPr>
              <a:endParaRPr lang="en-US" sz="200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9" name="Oval 173"/>
            <p:cNvSpPr>
              <a:spLocks noChangeArrowheads="1"/>
            </p:cNvSpPr>
            <p:nvPr/>
          </p:nvSpPr>
          <p:spPr bwMode="auto">
            <a:xfrm rot="1758052">
              <a:off x="1454" y="2175"/>
              <a:ext cx="514" cy="417"/>
            </a:xfrm>
            <a:prstGeom prst="ellipse">
              <a:avLst/>
            </a:prstGeom>
            <a:solidFill>
              <a:srgbClr val="3A6092"/>
            </a:soli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0" name="Oval 174"/>
            <p:cNvSpPr>
              <a:spLocks noChangeArrowheads="1"/>
            </p:cNvSpPr>
            <p:nvPr/>
          </p:nvSpPr>
          <p:spPr bwMode="auto">
            <a:xfrm rot="1758052">
              <a:off x="1440" y="2160"/>
              <a:ext cx="514" cy="417"/>
            </a:xfrm>
            <a:prstGeom prst="ellipse">
              <a:avLst/>
            </a:prstGeom>
            <a:gradFill rotWithShape="1">
              <a:gsLst>
                <a:gs pos="0">
                  <a:srgbClr val="FFC000"/>
                </a:gs>
                <a:gs pos="100000">
                  <a:srgbClr val="235D6B"/>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1" name="Text Box 176"/>
            <p:cNvSpPr txBox="1">
              <a:spLocks noChangeArrowheads="1"/>
            </p:cNvSpPr>
            <p:nvPr/>
          </p:nvSpPr>
          <p:spPr bwMode="auto">
            <a:xfrm>
              <a:off x="2089" y="2208"/>
              <a:ext cx="2979" cy="119"/>
            </a:xfrm>
            <a:prstGeom prst="rect">
              <a:avLst/>
            </a:prstGeom>
            <a:noFill/>
            <a:ln w="9525">
              <a:noFill/>
              <a:miter lim="800000"/>
              <a:headEnd/>
              <a:tailEnd/>
            </a:ln>
          </p:spPr>
          <p:txBody>
            <a:bodyPr>
              <a:spAutoFit/>
            </a:bodyPr>
            <a:lstStyle/>
            <a:p>
              <a:pPr defTabSz="457200"/>
              <a:endParaRPr lang="vi-VN" altLang="en-US" sz="2000" b="1" dirty="0">
                <a:solidFill>
                  <a:srgbClr val="000000"/>
                </a:solidFill>
                <a:latin typeface="Times New Roman" panose="02020603050405020304" pitchFamily="18" charset="0"/>
                <a:ea typeface="MS PGothic" pitchFamily="34" charset="-128"/>
                <a:cs typeface="Times New Roman" pitchFamily="18" charset="0"/>
              </a:endParaRPr>
            </a:p>
          </p:txBody>
        </p:sp>
        <p:pic>
          <p:nvPicPr>
            <p:cNvPr id="32" name="Picture 217" descr="Picture1"/>
            <p:cNvPicPr>
              <a:picLocks noChangeAspect="1"/>
            </p:cNvPicPr>
            <p:nvPr/>
          </p:nvPicPr>
          <p:blipFill>
            <a:blip r:embed="rId3" cstate="print"/>
            <a:srcRect/>
            <a:stretch>
              <a:fillRect/>
            </a:stretch>
          </p:blipFill>
          <p:spPr bwMode="auto">
            <a:xfrm>
              <a:off x="1521" y="2181"/>
              <a:ext cx="239" cy="243"/>
            </a:xfrm>
            <a:prstGeom prst="rect">
              <a:avLst/>
            </a:prstGeom>
            <a:noFill/>
            <a:ln w="9525">
              <a:noFill/>
              <a:miter lim="800000"/>
              <a:headEnd/>
              <a:tailEnd/>
            </a:ln>
          </p:spPr>
        </p:pic>
        <p:sp>
          <p:nvSpPr>
            <p:cNvPr id="33" name="Text Box 177"/>
            <p:cNvSpPr txBox="1">
              <a:spLocks noChangeArrowheads="1"/>
            </p:cNvSpPr>
            <p:nvPr/>
          </p:nvSpPr>
          <p:spPr bwMode="auto">
            <a:xfrm>
              <a:off x="1584" y="2178"/>
              <a:ext cx="143" cy="175"/>
            </a:xfrm>
            <a:prstGeom prst="rect">
              <a:avLst/>
            </a:prstGeom>
            <a:noFill/>
            <a:ln w="9525">
              <a:noFill/>
              <a:miter lim="800000"/>
              <a:headEnd/>
              <a:tailEnd/>
            </a:ln>
          </p:spPr>
          <p:txBody>
            <a:bodyPr wrap="none">
              <a:spAutoFit/>
            </a:bodyPr>
            <a:lstStyle/>
            <a:p>
              <a:pPr defTabSz="457200"/>
              <a:r>
                <a:rPr lang="en-US" altLang="en-US" sz="3200" b="1">
                  <a:solidFill>
                    <a:srgbClr val="FFFFFF"/>
                  </a:solidFill>
                  <a:latin typeface="Times New Roman" panose="02020603050405020304" pitchFamily="18" charset="0"/>
                  <a:ea typeface="MS PGothic" pitchFamily="34" charset="-128"/>
                  <a:cs typeface="Times New Roman" pitchFamily="18" charset="0"/>
                </a:rPr>
                <a:t>2</a:t>
              </a:r>
            </a:p>
          </p:txBody>
        </p:sp>
      </p:grpSp>
      <p:grpSp>
        <p:nvGrpSpPr>
          <p:cNvPr id="34" name="Group 223"/>
          <p:cNvGrpSpPr>
            <a:grpSpLocks/>
          </p:cNvGrpSpPr>
          <p:nvPr/>
        </p:nvGrpSpPr>
        <p:grpSpPr bwMode="auto">
          <a:xfrm>
            <a:off x="1764578" y="4247867"/>
            <a:ext cx="9752679" cy="1699171"/>
            <a:chOff x="1440" y="2640"/>
            <a:chExt cx="3343" cy="432"/>
          </a:xfrm>
        </p:grpSpPr>
        <p:sp>
          <p:nvSpPr>
            <p:cNvPr id="35" name="AutoShape 164"/>
            <p:cNvSpPr>
              <a:spLocks noChangeArrowheads="1"/>
            </p:cNvSpPr>
            <p:nvPr/>
          </p:nvSpPr>
          <p:spPr bwMode="auto">
            <a:xfrm>
              <a:off x="1654" y="266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6" name="Oval 165"/>
            <p:cNvSpPr>
              <a:spLocks noChangeArrowheads="1"/>
            </p:cNvSpPr>
            <p:nvPr/>
          </p:nvSpPr>
          <p:spPr bwMode="auto">
            <a:xfrm rot="1758052">
              <a:off x="1454" y="2655"/>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7" name="Oval 166"/>
            <p:cNvSpPr>
              <a:spLocks noChangeArrowheads="1"/>
            </p:cNvSpPr>
            <p:nvPr/>
          </p:nvSpPr>
          <p:spPr bwMode="auto">
            <a:xfrm rot="1758052">
              <a:off x="1440" y="2640"/>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8" name="Oval 167"/>
            <p:cNvSpPr>
              <a:spLocks noChangeArrowheads="1"/>
            </p:cNvSpPr>
            <p:nvPr/>
          </p:nvSpPr>
          <p:spPr bwMode="auto">
            <a:xfrm>
              <a:off x="1491" y="266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9" name="Text Box 168"/>
            <p:cNvSpPr txBox="1">
              <a:spLocks noChangeArrowheads="1"/>
            </p:cNvSpPr>
            <p:nvPr/>
          </p:nvSpPr>
          <p:spPr bwMode="auto">
            <a:xfrm>
              <a:off x="1920" y="2688"/>
              <a:ext cx="2160" cy="102"/>
            </a:xfrm>
            <a:prstGeom prst="rect">
              <a:avLst/>
            </a:prstGeom>
            <a:noFill/>
            <a:ln w="9525">
              <a:noFill/>
              <a:miter lim="800000"/>
              <a:headEnd/>
              <a:tailEnd/>
            </a:ln>
          </p:spPr>
          <p:txBody>
            <a:bodyPr>
              <a:spAutoFit/>
            </a:bodyPr>
            <a:lstStyle/>
            <a:p>
              <a:pPr defTabSz="457200"/>
              <a:r>
                <a:rPr lang="en-US" altLang="en-US" sz="2000" b="1">
                  <a:solidFill>
                    <a:srgbClr val="000000"/>
                  </a:solidFill>
                  <a:latin typeface="Times New Roman" panose="02020603050405020304" pitchFamily="18" charset="0"/>
                  <a:ea typeface="MS PGothic" pitchFamily="34" charset="-128"/>
                  <a:cs typeface="Times New Roman" pitchFamily="18" charset="0"/>
                </a:rPr>
                <a:t>Click to add Title</a:t>
              </a:r>
            </a:p>
          </p:txBody>
        </p:sp>
        <p:sp>
          <p:nvSpPr>
            <p:cNvPr id="40" name="Text Box 169"/>
            <p:cNvSpPr txBox="1">
              <a:spLocks noChangeArrowheads="1"/>
            </p:cNvSpPr>
            <p:nvPr/>
          </p:nvSpPr>
          <p:spPr bwMode="auto">
            <a:xfrm>
              <a:off x="1560" y="2658"/>
              <a:ext cx="107" cy="102"/>
            </a:xfrm>
            <a:prstGeom prst="rect">
              <a:avLst/>
            </a:prstGeom>
            <a:noFill/>
            <a:ln w="9525">
              <a:noFill/>
              <a:miter lim="800000"/>
              <a:headEnd/>
              <a:tailEnd/>
            </a:ln>
          </p:spPr>
          <p:txBody>
            <a:bodyPr wrap="none">
              <a:spAutoFit/>
            </a:bodyPr>
            <a:lstStyle/>
            <a:p>
              <a:pPr defTabSz="457200"/>
              <a:r>
                <a:rPr lang="en-US" altLang="en-US" sz="2000" b="1">
                  <a:solidFill>
                    <a:srgbClr val="FFFFFF"/>
                  </a:solidFill>
                  <a:latin typeface="Times New Roman" panose="02020603050405020304" pitchFamily="18" charset="0"/>
                  <a:ea typeface="MS PGothic" pitchFamily="34" charset="-128"/>
                  <a:cs typeface="Times New Roman" pitchFamily="18" charset="0"/>
                </a:rPr>
                <a:t>2</a:t>
              </a:r>
            </a:p>
          </p:txBody>
        </p:sp>
        <p:sp>
          <p:nvSpPr>
            <p:cNvPr id="41" name="AutoShape 179"/>
            <p:cNvSpPr>
              <a:spLocks noChangeArrowheads="1"/>
            </p:cNvSpPr>
            <p:nvPr/>
          </p:nvSpPr>
          <p:spPr bwMode="auto">
            <a:xfrm>
              <a:off x="1589" y="2668"/>
              <a:ext cx="3194" cy="345"/>
            </a:xfrm>
            <a:prstGeom prst="roundRect">
              <a:avLst>
                <a:gd name="adj" fmla="val 50000"/>
              </a:avLst>
            </a:prstGeom>
            <a:gradFill rotWithShape="1">
              <a:gsLst>
                <a:gs pos="0">
                  <a:srgbClr val="FFFFFF"/>
                </a:gs>
                <a:gs pos="100000">
                  <a:srgbClr val="D5D8FF"/>
                </a:gs>
              </a:gsLst>
              <a:lin ang="0" scaled="1"/>
            </a:gradFill>
            <a:ln w="38100">
              <a:solidFill>
                <a:srgbClr val="6D85E9"/>
              </a:solidFill>
              <a:round/>
              <a:headEnd/>
              <a:tailEnd/>
            </a:ln>
          </p:spPr>
          <p:txBody>
            <a:bodyPr vert="eaVert"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42" name="Oval 180"/>
            <p:cNvSpPr>
              <a:spLocks noChangeArrowheads="1"/>
            </p:cNvSpPr>
            <p:nvPr/>
          </p:nvSpPr>
          <p:spPr bwMode="auto">
            <a:xfrm rot="1758052">
              <a:off x="1454" y="2655"/>
              <a:ext cx="514" cy="417"/>
            </a:xfrm>
            <a:prstGeom prst="ellipse">
              <a:avLst/>
            </a:prstGeom>
            <a:solidFill>
              <a:srgbClr val="55497D"/>
            </a:soli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43" name="Oval 181"/>
            <p:cNvSpPr>
              <a:spLocks noChangeArrowheads="1"/>
            </p:cNvSpPr>
            <p:nvPr/>
          </p:nvSpPr>
          <p:spPr bwMode="gray">
            <a:xfrm rot="1758052">
              <a:off x="1440" y="2644"/>
              <a:ext cx="514" cy="417"/>
            </a:xfrm>
            <a:prstGeom prst="ellipse">
              <a:avLst/>
            </a:prstGeom>
            <a:gradFill rotWithShape="1">
              <a:gsLst>
                <a:gs pos="0">
                  <a:schemeClr val="accent6">
                    <a:lumMod val="50000"/>
                  </a:schemeClr>
                </a:gs>
                <a:gs pos="100000">
                  <a:srgbClr val="454E74"/>
                </a:gs>
              </a:gsLst>
              <a:lin ang="5400000" scaled="1"/>
            </a:gradFill>
            <a:ln w="9525">
              <a:noFill/>
              <a:round/>
            </a:ln>
          </p:spPr>
          <p:txBody>
            <a:bodyPr wrap="none" anchor="ctr"/>
            <a:lstStyle/>
            <a:p>
              <a:pPr defTabSz="457200">
                <a:defRPr/>
              </a:pPr>
              <a:endParaRPr lang="en-US" sz="200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44" name="Text Box 183"/>
            <p:cNvSpPr txBox="1">
              <a:spLocks noChangeArrowheads="1"/>
            </p:cNvSpPr>
            <p:nvPr/>
          </p:nvSpPr>
          <p:spPr bwMode="auto">
            <a:xfrm>
              <a:off x="1943" y="2701"/>
              <a:ext cx="2774" cy="352"/>
            </a:xfrm>
            <a:prstGeom prst="rect">
              <a:avLst/>
            </a:prstGeom>
            <a:noFill/>
            <a:ln w="9525">
              <a:noFill/>
              <a:miter lim="800000"/>
              <a:headEnd/>
              <a:tailEnd/>
            </a:ln>
          </p:spPr>
          <p:txBody>
            <a:bodyPr wrap="square">
              <a:spAutoFit/>
            </a:bodyPr>
            <a:lstStyle/>
            <a:p>
              <a:r>
                <a:rPr lang="en-US" altLang="en-US" sz="3200" b="1" dirty="0">
                  <a:solidFill>
                    <a:srgbClr val="000000"/>
                  </a:solidFill>
                  <a:latin typeface="Times New Roman" pitchFamily="18" charset="0"/>
                  <a:ea typeface="MS PGothic" pitchFamily="34" charset="-128"/>
                  <a:cs typeface="Times New Roman" pitchFamily="18" charset="0"/>
                </a:rPr>
                <a:t> </a:t>
              </a:r>
              <a:r>
                <a:rPr lang="en-US" altLang="zh-CN" sz="3200" b="1" dirty="0">
                  <a:solidFill>
                    <a:schemeClr val="accent1"/>
                  </a:solidFill>
                  <a:latin typeface="Times New Roman" pitchFamily="18" charset="0"/>
                  <a:cs typeface="Times New Roman" pitchFamily="18" charset="0"/>
                  <a:sym typeface="+mn-lt"/>
                </a:rPr>
                <a:t>HS </a:t>
              </a:r>
              <a:r>
                <a:rPr lang="en-US" altLang="zh-CN" sz="3200" b="1" dirty="0" err="1">
                  <a:solidFill>
                    <a:schemeClr val="accent1"/>
                  </a:solidFill>
                  <a:latin typeface="Times New Roman" pitchFamily="18" charset="0"/>
                  <a:cs typeface="Times New Roman" pitchFamily="18" charset="0"/>
                  <a:sym typeface="+mn-lt"/>
                </a:rPr>
                <a:t>giải</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thích</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nhắc</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lại</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kiến</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thức</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dựa</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vào</a:t>
              </a:r>
              <a:r>
                <a:rPr lang="en-US" altLang="zh-CN" sz="3200" b="1" dirty="0">
                  <a:solidFill>
                    <a:schemeClr val="accent1"/>
                  </a:solidFill>
                  <a:latin typeface="Times New Roman" pitchFamily="18" charset="0"/>
                  <a:cs typeface="Times New Roman" pitchFamily="18" charset="0"/>
                  <a:sym typeface="+mn-lt"/>
                </a:rPr>
                <a:t> TN </a:t>
              </a:r>
              <a:r>
                <a:rPr lang="en-US" altLang="zh-CN" sz="3200" b="1" dirty="0" err="1">
                  <a:solidFill>
                    <a:schemeClr val="accent1"/>
                  </a:solidFill>
                  <a:latin typeface="Times New Roman" pitchFamily="18" charset="0"/>
                  <a:cs typeface="Times New Roman" pitchFamily="18" charset="0"/>
                  <a:sym typeface="+mn-lt"/>
                </a:rPr>
                <a:t>đã</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quan</a:t>
              </a:r>
              <a:r>
                <a:rPr lang="en-US" altLang="zh-CN" sz="3200" b="1" dirty="0">
                  <a:solidFill>
                    <a:schemeClr val="accent1"/>
                  </a:solidFill>
                  <a:latin typeface="Times New Roman" pitchFamily="18" charset="0"/>
                  <a:cs typeface="Times New Roman" pitchFamily="18" charset="0"/>
                  <a:sym typeface="+mn-lt"/>
                </a:rPr>
                <a:t> </a:t>
              </a:r>
              <a:r>
                <a:rPr lang="en-US" altLang="zh-CN" sz="3200" b="1" dirty="0" err="1">
                  <a:solidFill>
                    <a:schemeClr val="accent1"/>
                  </a:solidFill>
                  <a:latin typeface="Times New Roman" pitchFamily="18" charset="0"/>
                  <a:cs typeface="Times New Roman" pitchFamily="18" charset="0"/>
                  <a:sym typeface="+mn-lt"/>
                </a:rPr>
                <a:t>sát</a:t>
              </a:r>
              <a:r>
                <a:rPr lang="en-US" altLang="zh-CN" sz="3200" b="1" dirty="0">
                  <a:solidFill>
                    <a:schemeClr val="accent1"/>
                  </a:solidFill>
                  <a:latin typeface="Times New Roman" pitchFamily="18" charset="0"/>
                  <a:cs typeface="Times New Roman" pitchFamily="18" charset="0"/>
                  <a:sym typeface="+mn-lt"/>
                </a:rPr>
                <a:t>.</a:t>
              </a:r>
            </a:p>
            <a:p>
              <a:pPr defTabSz="457200"/>
              <a:endParaRPr lang="en-US" altLang="en-US" sz="2000" b="1" dirty="0">
                <a:solidFill>
                  <a:srgbClr val="000000"/>
                </a:solidFill>
                <a:latin typeface="Times New Roman" pitchFamily="18" charset="0"/>
                <a:ea typeface="MS PGothic" pitchFamily="34" charset="-128"/>
                <a:cs typeface="Times New Roman" pitchFamily="18" charset="0"/>
              </a:endParaRPr>
            </a:p>
          </p:txBody>
        </p:sp>
        <p:pic>
          <p:nvPicPr>
            <p:cNvPr id="45" name="Picture 218" descr="Picture1"/>
            <p:cNvPicPr>
              <a:picLocks noChangeAspect="1"/>
            </p:cNvPicPr>
            <p:nvPr/>
          </p:nvPicPr>
          <p:blipFill>
            <a:blip r:embed="rId3" cstate="print"/>
            <a:srcRect/>
            <a:stretch>
              <a:fillRect/>
            </a:stretch>
          </p:blipFill>
          <p:spPr bwMode="auto">
            <a:xfrm>
              <a:off x="1488" y="2661"/>
              <a:ext cx="239" cy="243"/>
            </a:xfrm>
            <a:prstGeom prst="rect">
              <a:avLst/>
            </a:prstGeom>
            <a:noFill/>
            <a:ln w="9525">
              <a:noFill/>
              <a:miter lim="800000"/>
              <a:headEnd/>
              <a:tailEnd/>
            </a:ln>
          </p:spPr>
        </p:pic>
        <p:sp>
          <p:nvSpPr>
            <p:cNvPr id="46" name="Text Box 184"/>
            <p:cNvSpPr txBox="1">
              <a:spLocks noChangeArrowheads="1"/>
            </p:cNvSpPr>
            <p:nvPr/>
          </p:nvSpPr>
          <p:spPr bwMode="auto">
            <a:xfrm>
              <a:off x="1584" y="2658"/>
              <a:ext cx="134" cy="149"/>
            </a:xfrm>
            <a:prstGeom prst="rect">
              <a:avLst/>
            </a:prstGeom>
            <a:noFill/>
            <a:ln w="9525">
              <a:noFill/>
              <a:miter lim="800000"/>
              <a:headEnd/>
              <a:tailEnd/>
            </a:ln>
          </p:spPr>
          <p:txBody>
            <a:bodyPr wrap="none">
              <a:spAutoFit/>
            </a:bodyPr>
            <a:lstStyle/>
            <a:p>
              <a:pPr defTabSz="457200"/>
              <a:r>
                <a:rPr lang="en-US" altLang="en-US" sz="3200" b="1">
                  <a:solidFill>
                    <a:srgbClr val="FFFFFF"/>
                  </a:solidFill>
                  <a:latin typeface="Times New Roman" panose="02020603050405020304" pitchFamily="18" charset="0"/>
                  <a:ea typeface="MS PGothic" pitchFamily="34" charset="-128"/>
                  <a:cs typeface="Times New Roman" pitchFamily="18" charset="0"/>
                </a:rPr>
                <a:t>3</a:t>
              </a:r>
            </a:p>
          </p:txBody>
        </p:sp>
      </p:grpSp>
      <p:sp>
        <p:nvSpPr>
          <p:cNvPr id="4" name="Rectangle 3"/>
          <p:cNvSpPr/>
          <p:nvPr/>
        </p:nvSpPr>
        <p:spPr>
          <a:xfrm>
            <a:off x="1851156" y="1110108"/>
            <a:ext cx="8502834" cy="584775"/>
          </a:xfrm>
          <a:prstGeom prst="rect">
            <a:avLst/>
          </a:prstGeom>
        </p:spPr>
        <p:txBody>
          <a:bodyPr wrap="square">
            <a:spAutoFit/>
          </a:bodyPr>
          <a:lstStyle/>
          <a:p>
            <a:r>
              <a:rPr lang="vi-VN" sz="3200" b="1" dirty="0">
                <a:solidFill>
                  <a:schemeClr val="accent1"/>
                </a:solidFill>
                <a:latin typeface="Times New Roman" panose="02020603050405020304" pitchFamily="18" charset="0"/>
                <a:cs typeface="Times New Roman" panose="02020603050405020304" pitchFamily="18" charset="0"/>
              </a:rPr>
              <a:t>Lựa chọn TN có liên quan đến nội dung ôn tập.</a:t>
            </a:r>
            <a:endParaRPr lang="en-US" sz="3200" b="1" dirty="0">
              <a:solidFill>
                <a:schemeClr val="accent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29322" y="2719676"/>
            <a:ext cx="8333911" cy="1077218"/>
          </a:xfrm>
          <a:prstGeom prst="rect">
            <a:avLst/>
          </a:prstGeom>
        </p:spPr>
        <p:txBody>
          <a:bodyPr wrap="square">
            <a:spAutoFit/>
          </a:bodyPr>
          <a:lstStyle/>
          <a:p>
            <a:r>
              <a:rPr lang="vi-VN" sz="3200" b="1" dirty="0">
                <a:solidFill>
                  <a:schemeClr val="accent1"/>
                </a:solidFill>
                <a:latin typeface="Times New Roman" panose="02020603050405020304" pitchFamily="18" charset="0"/>
                <a:cs typeface="Times New Roman" panose="02020603050405020304" pitchFamily="18" charset="0"/>
              </a:rPr>
              <a:t>Yêu cầu học sinh quan sát và nêu tên hiện tượng vật lý có liên quan.</a:t>
            </a:r>
            <a:endParaRPr lang="en-US" altLang="zh-CN" sz="3200" b="1" dirty="0">
              <a:solidFill>
                <a:schemeClr val="accent1"/>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1093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arn(inVertical)">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14"/>
          <p:cNvSpPr>
            <a:spLocks noChangeAspect="1"/>
          </p:cNvSpPr>
          <p:nvPr/>
        </p:nvSpPr>
        <p:spPr>
          <a:xfrm>
            <a:off x="134295" y="1665900"/>
            <a:ext cx="1042466" cy="1042466"/>
          </a:xfrm>
          <a:prstGeom prst="roundRect">
            <a:avLst/>
          </a:prstGeom>
          <a:solidFill>
            <a:schemeClr val="accent1"/>
          </a:solidFill>
          <a:ln w="25400">
            <a:noFill/>
          </a:ln>
        </p:spPr>
        <p:txBody>
          <a:bodyPr vert="horz" wrap="square" lIns="0" tIns="0" rIns="0" bIns="0" numCol="1" anchor="ctr" anchorCtr="0" compatLnSpc="1">
            <a:prstTxWarp prst="textNoShape">
              <a:avLst/>
            </a:prstTxWarp>
          </a:bodyPr>
          <a:lstStyle/>
          <a:p>
            <a:pPr algn="ctr"/>
            <a:r>
              <a:rPr lang="en-US" altLang="zh-CN" sz="3200" dirty="0">
                <a:solidFill>
                  <a:schemeClr val="bg1"/>
                </a:solidFill>
                <a:latin typeface="Times New Roman" panose="02020603050405020304" pitchFamily="18" charset="0"/>
                <a:cs typeface="Times New Roman" panose="02020603050405020304" pitchFamily="18" charset="0"/>
                <a:sym typeface="+mn-lt"/>
              </a:rPr>
              <a:t>VD1</a:t>
            </a:r>
            <a:endParaRPr lang="zh-CN" altLang="zh-CN" sz="3200" dirty="0">
              <a:solidFill>
                <a:schemeClr val="bg1"/>
              </a:solidFill>
              <a:latin typeface="Times New Roman" panose="02020603050405020304" pitchFamily="18" charset="0"/>
              <a:cs typeface="Times New Roman" panose="02020603050405020304" pitchFamily="18" charset="0"/>
              <a:sym typeface="+mn-lt"/>
            </a:endParaRPr>
          </a:p>
        </p:txBody>
      </p:sp>
      <p:pic>
        <p:nvPicPr>
          <p:cNvPr id="1029" name="Picture 98">
            <a:extLst>
              <a:ext uri="{FF2B5EF4-FFF2-40B4-BE49-F238E27FC236}">
                <a16:creationId xmlns:a16="http://schemas.microsoft.com/office/drawing/2014/main" id="{912EF7EB-9910-AEF0-7C06-C0A50B7CD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359943"/>
            <a:ext cx="3970214" cy="2829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99" descr="A picture containing text, person, standing&#10;&#10;Description automatically generated">
            <a:extLst>
              <a:ext uri="{FF2B5EF4-FFF2-40B4-BE49-F238E27FC236}">
                <a16:creationId xmlns:a16="http://schemas.microsoft.com/office/drawing/2014/main" id="{737283B7-FD59-EAC0-AB23-8D79E1272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13" y="3359943"/>
            <a:ext cx="4156625" cy="28298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06BA65DB-27C8-D2C8-6883-4C7DD40F74DF}"/>
              </a:ext>
            </a:extLst>
          </p:cNvPr>
          <p:cNvSpPr>
            <a:spLocks noChangeArrowheads="1"/>
          </p:cNvSpPr>
          <p:nvPr/>
        </p:nvSpPr>
        <p:spPr bwMode="auto">
          <a:xfrm>
            <a:off x="1176761" y="1063748"/>
            <a:ext cx="1032170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vi-VN" altLang="vi-VN" sz="2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Yêu cầu 2 bận cùng bàn làm 1 nhóm thực hiện lấy 2 quyển sách giống nhau và đan từng trang vào nhau lần lượt cho tới hết theo hướng dẫn của GV.</a:t>
            </a:r>
            <a:endParaRPr kumimoji="0" lang="vi-VN" altLang="vi-VN" sz="28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vi-VN" altLang="vi-VN" sz="2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Mỗi bạn sẽ giữ gáy 1 quyển sách và kéo ra.</a:t>
            </a:r>
            <a:endParaRPr kumimoji="0" lang="vi-VN" altLang="vi-VN" sz="28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Vì sao lại khó có thể kéo tách riêng biệt từng quyển sách?</a:t>
            </a:r>
            <a:endParaRPr kumimoji="0" lang="vi-VN" altLang="vi-VN" sz="2800" b="0" i="0" u="none" strike="noStrike" cap="none" normalizeH="0" baseline="0" dirty="0">
              <a:ln>
                <a:noFill/>
              </a:ln>
              <a:solidFill>
                <a:schemeClr val="tx1"/>
              </a:solidFill>
              <a:effectLst/>
              <a:latin typeface="+mj-lt"/>
            </a:endParaRPr>
          </a:p>
        </p:txBody>
      </p:sp>
      <p:sp>
        <p:nvSpPr>
          <p:cNvPr id="5" name="TextBox 4">
            <a:extLst>
              <a:ext uri="{FF2B5EF4-FFF2-40B4-BE49-F238E27FC236}">
                <a16:creationId xmlns:a16="http://schemas.microsoft.com/office/drawing/2014/main" id="{7C0DC169-81AD-5F82-5D22-80F5572D4B8C}"/>
              </a:ext>
            </a:extLst>
          </p:cNvPr>
          <p:cNvSpPr txBox="1"/>
          <p:nvPr/>
        </p:nvSpPr>
        <p:spPr>
          <a:xfrm>
            <a:off x="1899138" y="345049"/>
            <a:ext cx="709637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Để gợi lại những kiến thức về lực ma sát</a:t>
            </a:r>
            <a:endParaRPr kumimoji="0" lang="vi-VN" altLang="vi-VN" sz="2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391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1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14"/>
          <p:cNvSpPr>
            <a:spLocks noChangeAspect="1"/>
          </p:cNvSpPr>
          <p:nvPr/>
        </p:nvSpPr>
        <p:spPr>
          <a:xfrm>
            <a:off x="134295" y="1665900"/>
            <a:ext cx="1042466" cy="1042466"/>
          </a:xfrm>
          <a:prstGeom prst="roundRect">
            <a:avLst/>
          </a:prstGeom>
          <a:solidFill>
            <a:schemeClr val="accent1"/>
          </a:solidFill>
          <a:ln w="25400">
            <a:noFill/>
          </a:ln>
        </p:spPr>
        <p:txBody>
          <a:bodyPr vert="horz" wrap="square" lIns="0" tIns="0" rIns="0" bIns="0" numCol="1" anchor="ctr" anchorCtr="0" compatLnSpc="1">
            <a:prstTxWarp prst="textNoShape">
              <a:avLst/>
            </a:prstTxWarp>
          </a:bodyPr>
          <a:lstStyle/>
          <a:p>
            <a:pPr algn="ctr"/>
            <a:r>
              <a:rPr lang="en-US" altLang="zh-CN" sz="3200" dirty="0">
                <a:solidFill>
                  <a:schemeClr val="bg1"/>
                </a:solidFill>
                <a:latin typeface="Times New Roman" panose="02020603050405020304" pitchFamily="18" charset="0"/>
                <a:cs typeface="Times New Roman" panose="02020603050405020304" pitchFamily="18" charset="0"/>
                <a:sym typeface="+mn-lt"/>
              </a:rPr>
              <a:t>VD2</a:t>
            </a:r>
            <a:endParaRPr lang="zh-CN" altLang="zh-CN" sz="3200" dirty="0">
              <a:solidFill>
                <a:schemeClr val="bg1"/>
              </a:solidFill>
              <a:latin typeface="Times New Roman" panose="02020603050405020304" pitchFamily="18" charset="0"/>
              <a:cs typeface="Times New Roman" panose="02020603050405020304" pitchFamily="18" charset="0"/>
              <a:sym typeface="+mn-lt"/>
            </a:endParaRPr>
          </a:p>
        </p:txBody>
      </p:sp>
      <p:sp>
        <p:nvSpPr>
          <p:cNvPr id="5" name="TextBox 4">
            <a:extLst>
              <a:ext uri="{FF2B5EF4-FFF2-40B4-BE49-F238E27FC236}">
                <a16:creationId xmlns:a16="http://schemas.microsoft.com/office/drawing/2014/main" id="{7C0DC169-81AD-5F82-5D22-80F5572D4B8C}"/>
              </a:ext>
            </a:extLst>
          </p:cNvPr>
          <p:cNvSpPr txBox="1"/>
          <p:nvPr/>
        </p:nvSpPr>
        <p:spPr>
          <a:xfrm>
            <a:off x="1899138" y="345049"/>
            <a:ext cx="709637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 gợi lại kiến thức về áp suất</a:t>
            </a:r>
            <a:endParaRPr kumimoji="0" lang="vi-VN" alt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0" name="Picture 100">
            <a:extLst>
              <a:ext uri="{FF2B5EF4-FFF2-40B4-BE49-F238E27FC236}">
                <a16:creationId xmlns:a16="http://schemas.microsoft.com/office/drawing/2014/main" id="{9FC0A58F-706A-621A-8C01-D8CD36E3D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646" y="3505996"/>
            <a:ext cx="4204677" cy="284669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01" descr="A picture containing indoor, person, floor&#10;&#10;Description automatically generated">
            <a:extLst>
              <a:ext uri="{FF2B5EF4-FFF2-40B4-BE49-F238E27FC236}">
                <a16:creationId xmlns:a16="http://schemas.microsoft.com/office/drawing/2014/main" id="{403E051F-1FB5-F0ED-4C52-EA75FBC8A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56" y="3547484"/>
            <a:ext cx="4026956" cy="28466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F73E3272-7D39-7CB1-C7B5-C14CE61ECAD8}"/>
              </a:ext>
            </a:extLst>
          </p:cNvPr>
          <p:cNvSpPr>
            <a:spLocks noChangeArrowheads="1"/>
          </p:cNvSpPr>
          <p:nvPr/>
        </p:nvSpPr>
        <p:spPr bwMode="auto">
          <a:xfrm>
            <a:off x="1258277" y="1045815"/>
            <a:ext cx="1052555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Tại sao các diễn viên xiếc lại có thể nằm được trên cả 1 bàn đinh? </a:t>
            </a:r>
            <a:endPar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Sau đó GV tiến hành thí nghiệm để học sinh quan sát.</a:t>
            </a:r>
            <a:endPar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GV lần lượt đưa ra các câu hỏi gợi mở</a:t>
            </a:r>
            <a:endPar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Thí nghiệm chúng ta vừa quan sát liên quan đến kiến thức nào chúng ta đã học?</a:t>
            </a:r>
            <a:endPar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Với cùng 1 lực tác dụng tại sao quả bóng lại bị nổ khi ta nhấn trên bàn đinh chỉ có 1 cái? Vậy áp suất phụ thuộc vào những yếu tố nào?</a:t>
            </a:r>
            <a:endPar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4">
            <a:extLst>
              <a:ext uri="{FF2B5EF4-FFF2-40B4-BE49-F238E27FC236}">
                <a16:creationId xmlns:a16="http://schemas.microsoft.com/office/drawing/2014/main" id="{B3B0E093-B69C-91CD-4205-6B8A7AF6A490}"/>
              </a:ext>
            </a:extLst>
          </p:cNvPr>
          <p:cNvSpPr>
            <a:spLocks noChangeArrowheads="1"/>
          </p:cNvSpPr>
          <p:nvPr/>
        </p:nvSpPr>
        <p:spPr bwMode="auto">
          <a:xfrm>
            <a:off x="5981225" y="3051275"/>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vi-VN"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80C4214-6595-A246-641B-83B67C3EDC60}"/>
              </a:ext>
            </a:extLst>
          </p:cNvPr>
          <p:cNvSpPr>
            <a:spLocks noChangeArrowheads="1"/>
          </p:cNvSpPr>
          <p:nvPr/>
        </p:nvSpPr>
        <p:spPr bwMode="auto">
          <a:xfrm>
            <a:off x="0" y="5679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2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1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14"/>
          <p:cNvSpPr>
            <a:spLocks noChangeAspect="1"/>
          </p:cNvSpPr>
          <p:nvPr/>
        </p:nvSpPr>
        <p:spPr>
          <a:xfrm>
            <a:off x="134295" y="1665900"/>
            <a:ext cx="1042466" cy="1042466"/>
          </a:xfrm>
          <a:prstGeom prst="roundRect">
            <a:avLst/>
          </a:prstGeom>
          <a:solidFill>
            <a:schemeClr val="accent1"/>
          </a:solidFill>
          <a:ln w="25400">
            <a:noFill/>
          </a:ln>
        </p:spPr>
        <p:txBody>
          <a:bodyPr vert="horz" wrap="square" lIns="0" tIns="0" rIns="0" bIns="0" numCol="1" anchor="ctr" anchorCtr="0" compatLnSpc="1">
            <a:prstTxWarp prst="textNoShape">
              <a:avLst/>
            </a:prstTxWarp>
          </a:bodyPr>
          <a:lstStyle/>
          <a:p>
            <a:pPr algn="ctr"/>
            <a:r>
              <a:rPr lang="en-US" altLang="zh-CN" sz="3200" dirty="0">
                <a:solidFill>
                  <a:schemeClr val="bg1"/>
                </a:solidFill>
                <a:latin typeface="Times New Roman" panose="02020603050405020304" pitchFamily="18" charset="0"/>
                <a:cs typeface="Times New Roman" panose="02020603050405020304" pitchFamily="18" charset="0"/>
                <a:sym typeface="+mn-lt"/>
              </a:rPr>
              <a:t>VD3</a:t>
            </a:r>
            <a:endParaRPr lang="zh-CN" altLang="zh-CN" sz="3200" dirty="0">
              <a:solidFill>
                <a:schemeClr val="bg1"/>
              </a:solidFill>
              <a:latin typeface="Times New Roman" panose="02020603050405020304" pitchFamily="18" charset="0"/>
              <a:cs typeface="Times New Roman" panose="02020603050405020304" pitchFamily="18" charset="0"/>
              <a:sym typeface="+mn-lt"/>
            </a:endParaRPr>
          </a:p>
        </p:txBody>
      </p:sp>
      <p:sp>
        <p:nvSpPr>
          <p:cNvPr id="3" name="Rectangle 6">
            <a:extLst>
              <a:ext uri="{FF2B5EF4-FFF2-40B4-BE49-F238E27FC236}">
                <a16:creationId xmlns:a16="http://schemas.microsoft.com/office/drawing/2014/main" id="{06BA65DB-27C8-D2C8-6883-4C7DD40F74DF}"/>
              </a:ext>
            </a:extLst>
          </p:cNvPr>
          <p:cNvSpPr>
            <a:spLocks noChangeArrowheads="1"/>
          </p:cNvSpPr>
          <p:nvPr/>
        </p:nvSpPr>
        <p:spPr bwMode="auto">
          <a:xfrm>
            <a:off x="1176761" y="1341612"/>
            <a:ext cx="10880944" cy="16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spcBef>
                <a:spcPts val="400"/>
              </a:spcBef>
              <a:spcAft>
                <a:spcPts val="800"/>
              </a:spcAft>
              <a:tabLst>
                <a:tab pos="1437005"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Tại sao nến đang cháy khi úp bình thủy tinh lên lại bị tắt dần?</a:t>
            </a:r>
          </a:p>
          <a:p>
            <a:pPr algn="just">
              <a:lnSpc>
                <a:spcPct val="120000"/>
              </a:lnSpc>
              <a:spcBef>
                <a:spcPts val="400"/>
              </a:spcBef>
              <a:spcAft>
                <a:spcPts val="800"/>
              </a:spcAft>
              <a:tabLst>
                <a:tab pos="1437005"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Thí nghiệm này liên quan đến kiến thức nào ta đã học?</a:t>
            </a:r>
          </a:p>
          <a:p>
            <a:pPr algn="just">
              <a:lnSpc>
                <a:spcPct val="120000"/>
              </a:lnSpc>
              <a:spcBef>
                <a:spcPts val="400"/>
              </a:spcBef>
              <a:spcAft>
                <a:spcPts val="800"/>
              </a:spcAft>
              <a:tabLst>
                <a:tab pos="1437005"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Hiện tượng nước dâng tràn vào bên trong bình thủy tinh chứng tỏ điều gì? Giải thích?</a:t>
            </a:r>
          </a:p>
        </p:txBody>
      </p:sp>
      <p:sp>
        <p:nvSpPr>
          <p:cNvPr id="5" name="TextBox 4">
            <a:extLst>
              <a:ext uri="{FF2B5EF4-FFF2-40B4-BE49-F238E27FC236}">
                <a16:creationId xmlns:a16="http://schemas.microsoft.com/office/drawing/2014/main" id="{7C0DC169-81AD-5F82-5D22-80F5572D4B8C}"/>
              </a:ext>
            </a:extLst>
          </p:cNvPr>
          <p:cNvSpPr txBox="1"/>
          <p:nvPr/>
        </p:nvSpPr>
        <p:spPr>
          <a:xfrm>
            <a:off x="1899138" y="345049"/>
            <a:ext cx="7096370" cy="46166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vi-VN" sz="2400" b="1" dirty="0">
                <a:effectLst/>
                <a:latin typeface="Times New Roman" panose="02020603050405020304" pitchFamily="18" charset="0"/>
                <a:ea typeface="Calibri" panose="020F0502020204030204" pitchFamily="34" charset="0"/>
              </a:rPr>
              <a:t>Đối với nội dung kiến thức bài áp suất khí quyển </a:t>
            </a:r>
            <a:endParaRPr kumimoji="0" lang="vi-VN" altLang="vi-VN" sz="2400" b="0" i="0" u="none" strike="noStrike" cap="none" normalizeH="0" baseline="0" dirty="0">
              <a:ln>
                <a:noFill/>
              </a:ln>
              <a:solidFill>
                <a:schemeClr val="tx1"/>
              </a:solidFill>
              <a:effectLst/>
              <a:latin typeface="+mj-lt"/>
            </a:endParaRPr>
          </a:p>
        </p:txBody>
      </p:sp>
      <p:pic>
        <p:nvPicPr>
          <p:cNvPr id="3073" name="Picture 4" descr="A glass bowl on a table&#10;&#10;Description automatically generated with low confidence">
            <a:extLst>
              <a:ext uri="{FF2B5EF4-FFF2-40B4-BE49-F238E27FC236}">
                <a16:creationId xmlns:a16="http://schemas.microsoft.com/office/drawing/2014/main" id="{50147F7D-A3AB-C213-0A86-199756452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119" y="3505852"/>
            <a:ext cx="2827338" cy="29966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7BC48EC7-016A-B52E-C3C1-6C676991864A}"/>
              </a:ext>
            </a:extLst>
          </p:cNvPr>
          <p:cNvSpPr>
            <a:spLocks noChangeArrowheads="1"/>
          </p:cNvSpPr>
          <p:nvPr/>
        </p:nvSpPr>
        <p:spPr bwMode="auto">
          <a:xfrm>
            <a:off x="844062" y="508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6" name="Rectangle 6">
            <a:extLst>
              <a:ext uri="{FF2B5EF4-FFF2-40B4-BE49-F238E27FC236}">
                <a16:creationId xmlns:a16="http://schemas.microsoft.com/office/drawing/2014/main" id="{A7190140-0A32-62DB-01BF-1722D225EE11}"/>
              </a:ext>
            </a:extLst>
          </p:cNvPr>
          <p:cNvSpPr>
            <a:spLocks noChangeArrowheads="1"/>
          </p:cNvSpPr>
          <p:nvPr/>
        </p:nvSpPr>
        <p:spPr bwMode="auto">
          <a:xfrm>
            <a:off x="844062" y="3378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1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E91CBB2D-4EDF-7004-F93B-36089E5F2BB3}"/>
              </a:ext>
            </a:extLst>
          </p:cNvPr>
          <p:cNvSpPr>
            <a:spLocks noChangeArrowheads="1"/>
          </p:cNvSpPr>
          <p:nvPr/>
        </p:nvSpPr>
        <p:spPr bwMode="auto">
          <a:xfrm>
            <a:off x="844062" y="6197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1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A353F55B-A65B-4403-1905-44D363598280}"/>
              </a:ext>
            </a:extLst>
          </p:cNvPr>
          <p:cNvSpPr>
            <a:spLocks noChangeArrowheads="1"/>
          </p:cNvSpPr>
          <p:nvPr/>
        </p:nvSpPr>
        <p:spPr bwMode="auto">
          <a:xfrm>
            <a:off x="844062" y="8856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1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F0E62979-5AC1-A951-967D-D11AF7E1BBA6}"/>
              </a:ext>
            </a:extLst>
          </p:cNvPr>
          <p:cNvSpPr>
            <a:spLocks noChangeArrowheads="1"/>
          </p:cNvSpPr>
          <p:nvPr/>
        </p:nvSpPr>
        <p:spPr bwMode="auto">
          <a:xfrm>
            <a:off x="844062" y="1153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436688" algn="l"/>
              </a:tabLst>
              <a:defRPr>
                <a:solidFill>
                  <a:schemeClr val="tx1"/>
                </a:solidFill>
                <a:latin typeface="Arial" panose="020B0604020202020204" pitchFamily="34" charset="0"/>
              </a:defRPr>
            </a:lvl1pPr>
            <a:lvl2pPr eaLnBrk="0" fontAlgn="base" hangingPunct="0">
              <a:spcBef>
                <a:spcPct val="0"/>
              </a:spcBef>
              <a:spcAft>
                <a:spcPct val="0"/>
              </a:spcAft>
              <a:tabLst>
                <a:tab pos="1436688" algn="l"/>
              </a:tabLst>
              <a:defRPr>
                <a:solidFill>
                  <a:schemeClr val="tx1"/>
                </a:solidFill>
                <a:latin typeface="Arial" panose="020B0604020202020204" pitchFamily="34" charset="0"/>
              </a:defRPr>
            </a:lvl2pPr>
            <a:lvl3pPr eaLnBrk="0" fontAlgn="base" hangingPunct="0">
              <a:spcBef>
                <a:spcPct val="0"/>
              </a:spcBef>
              <a:spcAft>
                <a:spcPct val="0"/>
              </a:spcAft>
              <a:tabLst>
                <a:tab pos="1436688" algn="l"/>
              </a:tabLst>
              <a:defRPr>
                <a:solidFill>
                  <a:schemeClr val="tx1"/>
                </a:solidFill>
                <a:latin typeface="Arial" panose="020B0604020202020204" pitchFamily="34" charset="0"/>
              </a:defRPr>
            </a:lvl3pPr>
            <a:lvl4pPr eaLnBrk="0" fontAlgn="base" hangingPunct="0">
              <a:spcBef>
                <a:spcPct val="0"/>
              </a:spcBef>
              <a:spcAft>
                <a:spcPct val="0"/>
              </a:spcAft>
              <a:tabLst>
                <a:tab pos="1436688" algn="l"/>
              </a:tabLst>
              <a:defRPr>
                <a:solidFill>
                  <a:schemeClr val="tx1"/>
                </a:solidFill>
                <a:latin typeface="Arial" panose="020B0604020202020204" pitchFamily="34" charset="0"/>
              </a:defRPr>
            </a:lvl4pPr>
            <a:lvl5pPr eaLnBrk="0" fontAlgn="base" hangingPunct="0">
              <a:spcBef>
                <a:spcPct val="0"/>
              </a:spcBef>
              <a:spcAft>
                <a:spcPct val="0"/>
              </a:spcAft>
              <a:tabLst>
                <a:tab pos="1436688" algn="l"/>
              </a:tabLst>
              <a:defRPr>
                <a:solidFill>
                  <a:schemeClr val="tx1"/>
                </a:solidFill>
                <a:latin typeface="Arial" panose="020B0604020202020204" pitchFamily="34" charset="0"/>
              </a:defRPr>
            </a:lvl5pPr>
            <a:lvl6pPr eaLnBrk="0" fontAlgn="base" hangingPunct="0">
              <a:spcBef>
                <a:spcPct val="0"/>
              </a:spcBef>
              <a:spcAft>
                <a:spcPct val="0"/>
              </a:spcAft>
              <a:tabLst>
                <a:tab pos="1436688" algn="l"/>
              </a:tabLst>
              <a:defRPr>
                <a:solidFill>
                  <a:schemeClr val="tx1"/>
                </a:solidFill>
                <a:latin typeface="Arial" panose="020B0604020202020204" pitchFamily="34" charset="0"/>
              </a:defRPr>
            </a:lvl6pPr>
            <a:lvl7pPr eaLnBrk="0" fontAlgn="base" hangingPunct="0">
              <a:spcBef>
                <a:spcPct val="0"/>
              </a:spcBef>
              <a:spcAft>
                <a:spcPct val="0"/>
              </a:spcAft>
              <a:tabLst>
                <a:tab pos="1436688" algn="l"/>
              </a:tabLst>
              <a:defRPr>
                <a:solidFill>
                  <a:schemeClr val="tx1"/>
                </a:solidFill>
                <a:latin typeface="Arial" panose="020B0604020202020204" pitchFamily="34" charset="0"/>
              </a:defRPr>
            </a:lvl7pPr>
            <a:lvl8pPr eaLnBrk="0" fontAlgn="base" hangingPunct="0">
              <a:spcBef>
                <a:spcPct val="0"/>
              </a:spcBef>
              <a:spcAft>
                <a:spcPct val="0"/>
              </a:spcAft>
              <a:tabLst>
                <a:tab pos="1436688" algn="l"/>
              </a:tabLst>
              <a:defRPr>
                <a:solidFill>
                  <a:schemeClr val="tx1"/>
                </a:solidFill>
                <a:latin typeface="Arial" panose="020B0604020202020204" pitchFamily="34" charset="0"/>
              </a:defRPr>
            </a:lvl8pPr>
            <a:lvl9pPr eaLnBrk="0" fontAlgn="base" hangingPunct="0">
              <a:spcBef>
                <a:spcPct val="0"/>
              </a:spcBef>
              <a:spcAft>
                <a:spcPct val="0"/>
              </a:spcAft>
              <a:tabLst>
                <a:tab pos="143668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436688" algn="l"/>
              </a:tabLst>
            </a:pPr>
            <a:r>
              <a:rPr kumimoji="0" lang="vi-VN" altLang="vi-VN" sz="1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19" name="Picture 5" descr="A picture containing person, indoor, floor, preparing&#10;&#10;Description automatically generated">
            <a:extLst>
              <a:ext uri="{FF2B5EF4-FFF2-40B4-BE49-F238E27FC236}">
                <a16:creationId xmlns:a16="http://schemas.microsoft.com/office/drawing/2014/main" id="{7CA069FB-E114-9C6E-F857-1ED418EAE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7" y="3520419"/>
            <a:ext cx="3025775" cy="29660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11A21770-5FCB-24F4-E125-3FFD2C7DF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976" y="3495402"/>
            <a:ext cx="2781300" cy="29966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id="{C6C2EEAA-D062-28FE-E1A5-4E823C7E35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1781" y="3505852"/>
            <a:ext cx="2827338" cy="299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1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Đẹp, Chuyên Nghiệp, Tạo Dấu Ấn Cho Người X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14"/>
            <a:ext cx="12192000" cy="6864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84437" y="406399"/>
            <a:ext cx="4276437" cy="523220"/>
          </a:xfrm>
          <a:prstGeom prst="rect">
            <a:avLst/>
          </a:prstGeom>
          <a:noFill/>
        </p:spPr>
        <p:txBody>
          <a:bodyPr wrap="squar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KẾT QUẢ</a:t>
            </a:r>
          </a:p>
        </p:txBody>
      </p:sp>
      <p:graphicFrame>
        <p:nvGraphicFramePr>
          <p:cNvPr id="6" name="Table 5"/>
          <p:cNvGraphicFramePr>
            <a:graphicFrameLocks noGrp="1"/>
          </p:cNvGraphicFramePr>
          <p:nvPr>
            <p:extLst>
              <p:ext uri="{D42A27DB-BD31-4B8C-83A1-F6EECF244321}">
                <p14:modId xmlns:p14="http://schemas.microsoft.com/office/powerpoint/2010/main" val="2534141587"/>
              </p:ext>
            </p:extLst>
          </p:nvPr>
        </p:nvGraphicFramePr>
        <p:xfrm>
          <a:off x="1669774" y="1466429"/>
          <a:ext cx="9475304" cy="4787442"/>
        </p:xfrm>
        <a:graphic>
          <a:graphicData uri="http://schemas.openxmlformats.org/drawingml/2006/table">
            <a:tbl>
              <a:tblPr firstRow="1" firstCol="1" lastRow="1" lastCol="1" bandRow="1" bandCol="1"/>
              <a:tblGrid>
                <a:gridCol w="4809853">
                  <a:extLst>
                    <a:ext uri="{9D8B030D-6E8A-4147-A177-3AD203B41FA5}">
                      <a16:colId xmlns:a16="http://schemas.microsoft.com/office/drawing/2014/main" val="20000"/>
                    </a:ext>
                  </a:extLst>
                </a:gridCol>
                <a:gridCol w="4665451">
                  <a:extLst>
                    <a:ext uri="{9D8B030D-6E8A-4147-A177-3AD203B41FA5}">
                      <a16:colId xmlns:a16="http://schemas.microsoft.com/office/drawing/2014/main" val="20001"/>
                    </a:ext>
                  </a:extLst>
                </a:gridCol>
              </a:tblGrid>
              <a:tr h="436993">
                <a:tc>
                  <a:txBody>
                    <a:bodyPr/>
                    <a:lstStyle/>
                    <a:p>
                      <a:pPr algn="ctr">
                        <a:lnSpc>
                          <a:spcPct val="115000"/>
                        </a:lnSpc>
                        <a:spcAft>
                          <a:spcPts val="1000"/>
                        </a:spcAft>
                      </a:pPr>
                      <a:r>
                        <a:rPr lang="es-ES" sz="2400" b="1" dirty="0" err="1">
                          <a:solidFill>
                            <a:srgbClr val="4472C4"/>
                          </a:solidFill>
                          <a:effectLst/>
                          <a:latin typeface="Times New Roman"/>
                          <a:ea typeface="Arial"/>
                          <a:cs typeface="Times New Roman"/>
                        </a:rPr>
                        <a:t>Trước</a:t>
                      </a:r>
                      <a:r>
                        <a:rPr lang="es-ES" sz="2400" b="1" dirty="0">
                          <a:solidFill>
                            <a:srgbClr val="4472C4"/>
                          </a:solidFill>
                          <a:effectLst/>
                          <a:latin typeface="Times New Roman"/>
                          <a:ea typeface="Arial"/>
                          <a:cs typeface="Times New Roman"/>
                        </a:rPr>
                        <a:t> </a:t>
                      </a:r>
                      <a:r>
                        <a:rPr lang="es-ES" sz="2400" b="1" dirty="0" err="1">
                          <a:solidFill>
                            <a:srgbClr val="4472C4"/>
                          </a:solidFill>
                          <a:effectLst/>
                          <a:latin typeface="Times New Roman"/>
                          <a:ea typeface="Arial"/>
                          <a:cs typeface="Times New Roman"/>
                        </a:rPr>
                        <a:t>khi</a:t>
                      </a:r>
                      <a:r>
                        <a:rPr lang="es-ES" sz="2400" b="1" dirty="0">
                          <a:solidFill>
                            <a:srgbClr val="4472C4"/>
                          </a:solidFill>
                          <a:effectLst/>
                          <a:latin typeface="Times New Roman"/>
                          <a:ea typeface="Arial"/>
                          <a:cs typeface="Times New Roman"/>
                        </a:rPr>
                        <a:t> </a:t>
                      </a:r>
                      <a:r>
                        <a:rPr lang="es-ES" sz="2400" b="1" dirty="0" err="1">
                          <a:solidFill>
                            <a:srgbClr val="4472C4"/>
                          </a:solidFill>
                          <a:effectLst/>
                          <a:latin typeface="Times New Roman"/>
                          <a:ea typeface="Arial"/>
                          <a:cs typeface="Times New Roman"/>
                        </a:rPr>
                        <a:t>thực</a:t>
                      </a:r>
                      <a:r>
                        <a:rPr lang="es-ES" sz="2400" b="1" dirty="0">
                          <a:solidFill>
                            <a:srgbClr val="4472C4"/>
                          </a:solidFill>
                          <a:effectLst/>
                          <a:latin typeface="Times New Roman"/>
                          <a:ea typeface="Arial"/>
                          <a:cs typeface="Times New Roman"/>
                        </a:rPr>
                        <a:t> </a:t>
                      </a:r>
                      <a:r>
                        <a:rPr lang="es-ES" sz="2400" b="1" dirty="0" err="1">
                          <a:solidFill>
                            <a:srgbClr val="4472C4"/>
                          </a:solidFill>
                          <a:effectLst/>
                          <a:latin typeface="Times New Roman"/>
                          <a:ea typeface="Arial"/>
                          <a:cs typeface="Times New Roman"/>
                        </a:rPr>
                        <a:t>hiện</a:t>
                      </a:r>
                      <a:r>
                        <a:rPr lang="es-ES" sz="2400" b="1" dirty="0">
                          <a:solidFill>
                            <a:srgbClr val="4472C4"/>
                          </a:solidFill>
                          <a:effectLst/>
                          <a:latin typeface="Times New Roman"/>
                          <a:ea typeface="Arial"/>
                          <a:cs typeface="Times New Roman"/>
                        </a:rPr>
                        <a:t> </a:t>
                      </a:r>
                      <a:r>
                        <a:rPr lang="es-ES" sz="2400" b="1" dirty="0" err="1">
                          <a:solidFill>
                            <a:srgbClr val="4472C4"/>
                          </a:solidFill>
                          <a:effectLst/>
                          <a:latin typeface="Times New Roman"/>
                          <a:ea typeface="Arial"/>
                          <a:cs typeface="Times New Roman"/>
                        </a:rPr>
                        <a:t>biện</a:t>
                      </a:r>
                      <a:r>
                        <a:rPr lang="es-ES" sz="2400" b="1" dirty="0">
                          <a:solidFill>
                            <a:srgbClr val="4472C4"/>
                          </a:solidFill>
                          <a:effectLst/>
                          <a:latin typeface="Times New Roman"/>
                          <a:ea typeface="Arial"/>
                          <a:cs typeface="Times New Roman"/>
                        </a:rPr>
                        <a:t> </a:t>
                      </a:r>
                      <a:r>
                        <a:rPr lang="es-ES" sz="2400" b="1" dirty="0" err="1">
                          <a:solidFill>
                            <a:srgbClr val="4472C4"/>
                          </a:solidFill>
                          <a:effectLst/>
                          <a:latin typeface="Times New Roman"/>
                          <a:ea typeface="Arial"/>
                          <a:cs typeface="Times New Roman"/>
                        </a:rPr>
                        <a:t>pháp</a:t>
                      </a:r>
                      <a:endParaRPr lang="en-US" sz="24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400" b="1">
                          <a:solidFill>
                            <a:srgbClr val="4472C4"/>
                          </a:solidFill>
                          <a:effectLst/>
                          <a:latin typeface="Times New Roman"/>
                          <a:ea typeface="Arial"/>
                          <a:cs typeface="Times New Roman"/>
                        </a:rPr>
                        <a:t>Sau khi thực hiện biện pháp</a:t>
                      </a:r>
                      <a:endParaRPr lang="en-US" sz="24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52890">
                <a:tc>
                  <a:txBody>
                    <a:bodyPr/>
                    <a:lstStyle/>
                    <a:p>
                      <a:pPr algn="just">
                        <a:lnSpc>
                          <a:spcPct val="120000"/>
                        </a:lnSpc>
                        <a:spcAft>
                          <a:spcPts val="0"/>
                        </a:spcAft>
                        <a:tabLst>
                          <a:tab pos="1733550" algn="l"/>
                        </a:tabLst>
                      </a:pPr>
                      <a:r>
                        <a:rPr lang="fr-FR" sz="2400" dirty="0">
                          <a:solidFill>
                            <a:schemeClr val="accent1"/>
                          </a:solidFill>
                          <a:effectLst/>
                          <a:latin typeface="Times New Roman"/>
                          <a:ea typeface="Arial"/>
                          <a:cs typeface="Times New Roman"/>
                        </a:rPr>
                        <a:t> - </a:t>
                      </a:r>
                      <a:r>
                        <a:rPr lang="fr-FR" sz="2400" dirty="0" err="1">
                          <a:solidFill>
                            <a:schemeClr val="accent1"/>
                          </a:solidFill>
                          <a:effectLst/>
                          <a:latin typeface="Times New Roman"/>
                          <a:ea typeface="Arial"/>
                          <a:cs typeface="Times New Roman"/>
                        </a:rPr>
                        <a:t>Học</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sinh</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chưa</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chú</a:t>
                      </a:r>
                      <a:r>
                        <a:rPr lang="fr-FR" sz="2400" dirty="0">
                          <a:solidFill>
                            <a:schemeClr val="accent1"/>
                          </a:solidFill>
                          <a:effectLst/>
                          <a:latin typeface="Times New Roman"/>
                          <a:ea typeface="Arial"/>
                          <a:cs typeface="Times New Roman"/>
                        </a:rPr>
                        <a:t> ý </a:t>
                      </a:r>
                      <a:r>
                        <a:rPr lang="fr-FR" sz="2400" dirty="0" err="1">
                          <a:solidFill>
                            <a:schemeClr val="accent1"/>
                          </a:solidFill>
                          <a:effectLst/>
                          <a:latin typeface="Times New Roman"/>
                          <a:ea typeface="Arial"/>
                          <a:cs typeface="Times New Roman"/>
                        </a:rPr>
                        <a:t>vào</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việc</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học</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tập</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căng</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thẳng</a:t>
                      </a:r>
                      <a:r>
                        <a:rPr lang="fr-FR" sz="2400" dirty="0">
                          <a:solidFill>
                            <a:schemeClr val="accent1"/>
                          </a:solidFill>
                          <a:effectLst/>
                          <a:latin typeface="Times New Roman"/>
                          <a:ea typeface="Arial"/>
                          <a:cs typeface="Times New Roman"/>
                        </a:rPr>
                        <a:t> khi </a:t>
                      </a:r>
                      <a:r>
                        <a:rPr lang="fr-FR" sz="2400" dirty="0" err="1">
                          <a:solidFill>
                            <a:schemeClr val="accent1"/>
                          </a:solidFill>
                          <a:effectLst/>
                          <a:latin typeface="Times New Roman"/>
                          <a:ea typeface="Arial"/>
                          <a:cs typeface="Times New Roman"/>
                        </a:rPr>
                        <a:t>tham</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gia</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học</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tập</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bộ</a:t>
                      </a:r>
                      <a:r>
                        <a:rPr lang="fr-FR" sz="2400" dirty="0">
                          <a:solidFill>
                            <a:schemeClr val="accent1"/>
                          </a:solidFill>
                          <a:effectLst/>
                          <a:latin typeface="Times New Roman"/>
                          <a:ea typeface="Arial"/>
                          <a:cs typeface="Times New Roman"/>
                        </a:rPr>
                        <a:t> môn.</a:t>
                      </a:r>
                      <a:endParaRPr lang="en-US" sz="2400" dirty="0">
                        <a:solidFill>
                          <a:schemeClr val="accent1"/>
                        </a:solidFill>
                        <a:effectLst/>
                        <a:latin typeface="Arial"/>
                        <a:ea typeface="Arial"/>
                        <a:cs typeface="Times New Roman"/>
                      </a:endParaRPr>
                    </a:p>
                    <a:p>
                      <a:pPr algn="just">
                        <a:lnSpc>
                          <a:spcPct val="120000"/>
                        </a:lnSpc>
                        <a:spcAft>
                          <a:spcPts val="0"/>
                        </a:spcAft>
                        <a:tabLst>
                          <a:tab pos="1733550" algn="l"/>
                        </a:tabLst>
                      </a:pP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Học</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sinh</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có</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tâm</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lí</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chán</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nản</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không</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khí</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lớp</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học</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trầm</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không</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phát</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huy</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được</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năng</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lực</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của</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học</a:t>
                      </a:r>
                      <a:r>
                        <a:rPr lang="fr-FR" sz="2400" dirty="0">
                          <a:solidFill>
                            <a:schemeClr val="accent1"/>
                          </a:solidFill>
                          <a:effectLst/>
                          <a:latin typeface="Times New Roman"/>
                          <a:ea typeface="Arial"/>
                          <a:cs typeface="Times New Roman"/>
                        </a:rPr>
                        <a:t> </a:t>
                      </a:r>
                      <a:r>
                        <a:rPr lang="fr-FR" sz="2400" dirty="0" err="1">
                          <a:solidFill>
                            <a:schemeClr val="accent1"/>
                          </a:solidFill>
                          <a:effectLst/>
                          <a:latin typeface="Times New Roman"/>
                          <a:ea typeface="Arial"/>
                          <a:cs typeface="Times New Roman"/>
                        </a:rPr>
                        <a:t>sinh</a:t>
                      </a:r>
                      <a:r>
                        <a:rPr lang="fr-FR" sz="2400" dirty="0">
                          <a:solidFill>
                            <a:schemeClr val="accent1"/>
                          </a:solidFill>
                          <a:effectLst/>
                          <a:latin typeface="Times New Roman"/>
                          <a:ea typeface="Arial"/>
                          <a:cs typeface="Times New Roman"/>
                        </a:rPr>
                        <a:t>.</a:t>
                      </a:r>
                      <a:endParaRPr lang="en-US" sz="2400" dirty="0">
                        <a:solidFill>
                          <a:schemeClr val="accent1"/>
                        </a:solidFill>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20000"/>
                        </a:lnSpc>
                        <a:spcAft>
                          <a:spcPts val="0"/>
                        </a:spcAft>
                      </a:pP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Học</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sinh</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hào</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hứng</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tham</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gia</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học</a:t>
                      </a:r>
                      <a:r>
                        <a:rPr lang="en-GB" sz="2400" dirty="0">
                          <a:solidFill>
                            <a:schemeClr val="accent1"/>
                          </a:solidFill>
                          <a:effectLst/>
                          <a:latin typeface="Times New Roman"/>
                          <a:ea typeface="Arial"/>
                          <a:cs typeface="Times New Roman"/>
                        </a:rPr>
                        <a:t> </a:t>
                      </a:r>
                      <a:r>
                        <a:rPr lang="en-GB" sz="2400" dirty="0" err="1" smtClean="0">
                          <a:solidFill>
                            <a:schemeClr val="accent1"/>
                          </a:solidFill>
                          <a:effectLst/>
                          <a:latin typeface="Times New Roman"/>
                          <a:ea typeface="Arial"/>
                          <a:cs typeface="Times New Roman"/>
                        </a:rPr>
                        <a:t>tập</a:t>
                      </a:r>
                      <a:r>
                        <a:rPr lang="en-GB" sz="2400" dirty="0" smtClean="0">
                          <a:solidFill>
                            <a:schemeClr val="accent1"/>
                          </a:solidFill>
                          <a:effectLst/>
                          <a:latin typeface="Times New Roman"/>
                          <a:ea typeface="Arial"/>
                          <a:cs typeface="Times New Roman"/>
                        </a:rPr>
                        <a:t> </a:t>
                      </a:r>
                      <a:r>
                        <a:rPr lang="en-GB" sz="2400" dirty="0" err="1" smtClean="0">
                          <a:solidFill>
                            <a:schemeClr val="accent1"/>
                          </a:solidFill>
                          <a:effectLst/>
                          <a:latin typeface="Times New Roman"/>
                          <a:ea typeface="Arial"/>
                          <a:cs typeface="Times New Roman"/>
                        </a:rPr>
                        <a:t>tiết</a:t>
                      </a:r>
                      <a:r>
                        <a:rPr lang="en-GB" sz="2400" baseline="0" dirty="0" smtClean="0">
                          <a:solidFill>
                            <a:schemeClr val="accent1"/>
                          </a:solidFill>
                          <a:effectLst/>
                          <a:latin typeface="Times New Roman"/>
                          <a:ea typeface="Arial"/>
                          <a:cs typeface="Times New Roman"/>
                        </a:rPr>
                        <a:t> </a:t>
                      </a:r>
                      <a:r>
                        <a:rPr lang="en-GB" sz="2400" baseline="0" dirty="0" err="1" smtClean="0">
                          <a:solidFill>
                            <a:schemeClr val="accent1"/>
                          </a:solidFill>
                          <a:effectLst/>
                          <a:latin typeface="Times New Roman"/>
                          <a:ea typeface="Arial"/>
                          <a:cs typeface="Times New Roman"/>
                        </a:rPr>
                        <a:t>ôn</a:t>
                      </a:r>
                      <a:r>
                        <a:rPr lang="en-GB" sz="2400" baseline="0" dirty="0" smtClean="0">
                          <a:solidFill>
                            <a:schemeClr val="accent1"/>
                          </a:solidFill>
                          <a:effectLst/>
                          <a:latin typeface="Times New Roman"/>
                          <a:ea typeface="Arial"/>
                          <a:cs typeface="Times New Roman"/>
                        </a:rPr>
                        <a:t> </a:t>
                      </a:r>
                      <a:r>
                        <a:rPr lang="en-GB" sz="2400" baseline="0" dirty="0" err="1" smtClean="0">
                          <a:solidFill>
                            <a:schemeClr val="accent1"/>
                          </a:solidFill>
                          <a:effectLst/>
                          <a:latin typeface="Times New Roman"/>
                          <a:ea typeface="Arial"/>
                          <a:cs typeface="Times New Roman"/>
                        </a:rPr>
                        <a:t>tập</a:t>
                      </a:r>
                      <a:r>
                        <a:rPr lang="en-GB" sz="2400" baseline="0" dirty="0" smtClean="0">
                          <a:solidFill>
                            <a:schemeClr val="accent1"/>
                          </a:solidFill>
                          <a:effectLst/>
                          <a:latin typeface="Times New Roman"/>
                          <a:ea typeface="Arial"/>
                          <a:cs typeface="Times New Roman"/>
                        </a:rPr>
                        <a:t> </a:t>
                      </a:r>
                      <a:r>
                        <a:rPr lang="en-GB" sz="2400" baseline="0" dirty="0" err="1" smtClean="0">
                          <a:solidFill>
                            <a:schemeClr val="accent1"/>
                          </a:solidFill>
                          <a:effectLst/>
                          <a:latin typeface="Times New Roman"/>
                          <a:ea typeface="Arial"/>
                          <a:cs typeface="Times New Roman"/>
                        </a:rPr>
                        <a:t>và</a:t>
                      </a:r>
                      <a:r>
                        <a:rPr lang="en-GB" sz="2400" baseline="0" dirty="0" smtClean="0">
                          <a:solidFill>
                            <a:schemeClr val="accent1"/>
                          </a:solidFill>
                          <a:effectLst/>
                          <a:latin typeface="Times New Roman"/>
                          <a:ea typeface="Arial"/>
                          <a:cs typeface="Times New Roman"/>
                        </a:rPr>
                        <a:t> </a:t>
                      </a:r>
                      <a:r>
                        <a:rPr lang="en-GB" sz="2400" baseline="0" dirty="0" err="1" smtClean="0">
                          <a:solidFill>
                            <a:schemeClr val="accent1"/>
                          </a:solidFill>
                          <a:effectLst/>
                          <a:latin typeface="Times New Roman"/>
                          <a:ea typeface="Arial"/>
                          <a:cs typeface="Times New Roman"/>
                        </a:rPr>
                        <a:t>các</a:t>
                      </a:r>
                      <a:r>
                        <a:rPr lang="en-GB" sz="2400" baseline="0" dirty="0" smtClean="0">
                          <a:solidFill>
                            <a:schemeClr val="accent1"/>
                          </a:solidFill>
                          <a:effectLst/>
                          <a:latin typeface="Times New Roman"/>
                          <a:ea typeface="Arial"/>
                          <a:cs typeface="Times New Roman"/>
                        </a:rPr>
                        <a:t> </a:t>
                      </a:r>
                      <a:r>
                        <a:rPr lang="en-GB" sz="2400" baseline="0" dirty="0" err="1" smtClean="0">
                          <a:solidFill>
                            <a:schemeClr val="accent1"/>
                          </a:solidFill>
                          <a:effectLst/>
                          <a:latin typeface="Times New Roman"/>
                          <a:ea typeface="Arial"/>
                          <a:cs typeface="Times New Roman"/>
                        </a:rPr>
                        <a:t>tiết</a:t>
                      </a:r>
                      <a:r>
                        <a:rPr lang="en-GB" sz="2400" baseline="0" dirty="0" smtClean="0">
                          <a:solidFill>
                            <a:schemeClr val="accent1"/>
                          </a:solidFill>
                          <a:effectLst/>
                          <a:latin typeface="Times New Roman"/>
                          <a:ea typeface="Arial"/>
                          <a:cs typeface="Times New Roman"/>
                        </a:rPr>
                        <a:t> </a:t>
                      </a:r>
                      <a:r>
                        <a:rPr lang="en-GB" sz="2400" baseline="0" dirty="0" err="1" smtClean="0">
                          <a:solidFill>
                            <a:schemeClr val="accent1"/>
                          </a:solidFill>
                          <a:effectLst/>
                          <a:latin typeface="Times New Roman"/>
                          <a:ea typeface="Arial"/>
                          <a:cs typeface="Times New Roman"/>
                        </a:rPr>
                        <a:t>học</a:t>
                      </a:r>
                      <a:r>
                        <a:rPr lang="en-GB" sz="2400" baseline="0" dirty="0" smtClean="0">
                          <a:solidFill>
                            <a:schemeClr val="accent1"/>
                          </a:solidFill>
                          <a:effectLst/>
                          <a:latin typeface="Times New Roman"/>
                          <a:ea typeface="Arial"/>
                          <a:cs typeface="Times New Roman"/>
                        </a:rPr>
                        <a:t> </a:t>
                      </a:r>
                      <a:r>
                        <a:rPr lang="en-GB" sz="2400" baseline="0" dirty="0" err="1" smtClean="0">
                          <a:solidFill>
                            <a:schemeClr val="accent1"/>
                          </a:solidFill>
                          <a:effectLst/>
                          <a:latin typeface="Times New Roman"/>
                          <a:ea typeface="Arial"/>
                          <a:cs typeface="Times New Roman"/>
                        </a:rPr>
                        <a:t>học</a:t>
                      </a:r>
                      <a:r>
                        <a:rPr lang="en-GB" sz="2400" baseline="0" dirty="0" smtClean="0">
                          <a:solidFill>
                            <a:schemeClr val="accent1"/>
                          </a:solidFill>
                          <a:effectLst/>
                          <a:latin typeface="Times New Roman"/>
                          <a:ea typeface="Arial"/>
                          <a:cs typeface="Times New Roman"/>
                        </a:rPr>
                        <a:t> </a:t>
                      </a:r>
                      <a:r>
                        <a:rPr lang="en-GB" sz="2400" baseline="0" dirty="0" err="1" smtClean="0">
                          <a:solidFill>
                            <a:schemeClr val="accent1"/>
                          </a:solidFill>
                          <a:effectLst/>
                          <a:latin typeface="Times New Roman"/>
                          <a:ea typeface="Arial"/>
                          <a:cs typeface="Times New Roman"/>
                        </a:rPr>
                        <a:t>môn</a:t>
                      </a:r>
                      <a:r>
                        <a:rPr lang="en-GB" sz="2400" dirty="0" smtClean="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thích</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tìm</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tòi</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khám</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phá</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kiến</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thức</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mới</a:t>
                      </a:r>
                      <a:r>
                        <a:rPr lang="en-GB" sz="2400" dirty="0">
                          <a:solidFill>
                            <a:schemeClr val="accent1"/>
                          </a:solidFill>
                          <a:effectLst/>
                          <a:latin typeface="Times New Roman"/>
                          <a:ea typeface="Arial"/>
                          <a:cs typeface="Times New Roman"/>
                        </a:rPr>
                        <a:t>.</a:t>
                      </a:r>
                      <a:endParaRPr lang="en-US" sz="2400" dirty="0">
                        <a:solidFill>
                          <a:schemeClr val="accent1"/>
                        </a:solidFill>
                        <a:effectLst/>
                        <a:latin typeface="Arial"/>
                        <a:ea typeface="Arial"/>
                        <a:cs typeface="Times New Roman"/>
                      </a:endParaRPr>
                    </a:p>
                    <a:p>
                      <a:pPr marL="457200" algn="just">
                        <a:lnSpc>
                          <a:spcPct val="120000"/>
                        </a:lnSpc>
                        <a:spcAft>
                          <a:spcPts val="0"/>
                        </a:spcAft>
                      </a:pPr>
                      <a:r>
                        <a:rPr lang="en-GB" sz="2400" dirty="0">
                          <a:solidFill>
                            <a:schemeClr val="accent1"/>
                          </a:solidFill>
                          <a:effectLst/>
                          <a:latin typeface="Times New Roman"/>
                          <a:ea typeface="Arial"/>
                          <a:cs typeface="Times New Roman"/>
                        </a:rPr>
                        <a:t> - </a:t>
                      </a:r>
                      <a:r>
                        <a:rPr lang="en-GB" sz="2400" dirty="0" err="1">
                          <a:solidFill>
                            <a:schemeClr val="accent1"/>
                          </a:solidFill>
                          <a:effectLst/>
                          <a:latin typeface="Times New Roman"/>
                          <a:ea typeface="Arial"/>
                          <a:cs typeface="Times New Roman"/>
                        </a:rPr>
                        <a:t>Học</a:t>
                      </a:r>
                      <a:r>
                        <a:rPr lang="en-GB" sz="2400" dirty="0">
                          <a:solidFill>
                            <a:schemeClr val="accent1"/>
                          </a:solidFill>
                          <a:effectLst/>
                          <a:latin typeface="Times New Roman"/>
                          <a:ea typeface="Arial"/>
                          <a:cs typeface="Times New Roman"/>
                        </a:rPr>
                        <a:t> </a:t>
                      </a:r>
                      <a:r>
                        <a:rPr lang="en-GB" sz="2400" dirty="0" err="1">
                          <a:solidFill>
                            <a:schemeClr val="accent1"/>
                          </a:solidFill>
                          <a:effectLst/>
                          <a:latin typeface="Times New Roman"/>
                          <a:ea typeface="Arial"/>
                          <a:cs typeface="Times New Roman"/>
                        </a:rPr>
                        <a:t>sinh</a:t>
                      </a:r>
                      <a:r>
                        <a:rPr lang="en-GB" sz="2400" dirty="0">
                          <a:solidFill>
                            <a:schemeClr val="accent1"/>
                          </a:solidFill>
                          <a:effectLst/>
                          <a:latin typeface="Times New Roman"/>
                          <a:ea typeface="Arial"/>
                          <a:cs typeface="Times New Roman"/>
                        </a:rPr>
                        <a:t> m</a:t>
                      </a:r>
                      <a:r>
                        <a:rPr lang="vi-VN" sz="2400" dirty="0">
                          <a:solidFill>
                            <a:schemeClr val="accent1"/>
                          </a:solidFill>
                          <a:effectLst/>
                          <a:latin typeface="Times New Roman"/>
                          <a:ea typeface="Arial"/>
                          <a:cs typeface="Times New Roman"/>
                        </a:rPr>
                        <a:t>ạnh dạn hơn</a:t>
                      </a:r>
                      <a:r>
                        <a:rPr lang="en-US" sz="2400" dirty="0">
                          <a:solidFill>
                            <a:schemeClr val="accent1"/>
                          </a:solidFill>
                          <a:effectLst/>
                          <a:latin typeface="Times New Roman"/>
                          <a:ea typeface="Arial"/>
                          <a:cs typeface="Times New Roman"/>
                        </a:rPr>
                        <a:t>; </a:t>
                      </a:r>
                      <a:r>
                        <a:rPr lang="vi-VN" sz="2400" dirty="0">
                          <a:solidFill>
                            <a:schemeClr val="accent1"/>
                          </a:solidFill>
                          <a:effectLst/>
                          <a:latin typeface="Times New Roman"/>
                          <a:ea typeface="Arial"/>
                          <a:cs typeface="Times New Roman"/>
                        </a:rPr>
                        <a:t>không khí học tập sôi nổi</a:t>
                      </a:r>
                      <a:r>
                        <a:rPr lang="en-US" sz="2400" dirty="0">
                          <a:solidFill>
                            <a:schemeClr val="accent1"/>
                          </a:solidFill>
                          <a:effectLst/>
                          <a:latin typeface="Times New Roman"/>
                          <a:ea typeface="Arial"/>
                          <a:cs typeface="Times New Roman"/>
                        </a:rPr>
                        <a:t>;</a:t>
                      </a:r>
                      <a:r>
                        <a:rPr lang="vi-VN" sz="2400" dirty="0">
                          <a:solidFill>
                            <a:schemeClr val="accent1"/>
                          </a:solidFill>
                          <a:effectLst/>
                          <a:latin typeface="Times New Roman"/>
                          <a:ea typeface="Arial"/>
                          <a:cs typeface="Times New Roman"/>
                        </a:rPr>
                        <a:t> phát huy được tính tích cực, chủ động sáng tạo của học  sinh. </a:t>
                      </a:r>
                      <a:endParaRPr lang="en-US" sz="2400" dirty="0">
                        <a:solidFill>
                          <a:schemeClr val="accent1"/>
                        </a:solidFill>
                        <a:effectLst/>
                        <a:latin typeface="Arial"/>
                        <a:ea typeface="Arial"/>
                        <a:cs typeface="Times New Roman"/>
                      </a:endParaRPr>
                    </a:p>
                    <a:p>
                      <a:pPr marL="457200" algn="just">
                        <a:lnSpc>
                          <a:spcPct val="120000"/>
                        </a:lnSpc>
                        <a:spcAft>
                          <a:spcPts val="0"/>
                        </a:spcAft>
                      </a:pPr>
                      <a:r>
                        <a:rPr lang="en-US" sz="2400" dirty="0">
                          <a:solidFill>
                            <a:schemeClr val="accent1"/>
                          </a:solidFill>
                          <a:effectLst/>
                          <a:latin typeface="Times New Roman"/>
                          <a:ea typeface="Arial"/>
                          <a:cs typeface="Times New Roman"/>
                        </a:rPr>
                        <a:t> </a:t>
                      </a:r>
                      <a:endParaRPr lang="en-US" sz="2400" dirty="0">
                        <a:solidFill>
                          <a:schemeClr val="accent1"/>
                        </a:solidFill>
                        <a:effectLst/>
                        <a:latin typeface="Arial"/>
                        <a:ea typeface="Arial"/>
                        <a:cs typeface="Times New Roman"/>
                      </a:endParaRPr>
                    </a:p>
                    <a:p>
                      <a:pPr marL="457200" algn="just">
                        <a:lnSpc>
                          <a:spcPct val="120000"/>
                        </a:lnSpc>
                        <a:spcAft>
                          <a:spcPts val="0"/>
                        </a:spcAft>
                      </a:pPr>
                      <a:r>
                        <a:rPr lang="en-US" sz="2400" dirty="0">
                          <a:solidFill>
                            <a:schemeClr val="accent1"/>
                          </a:solidFill>
                          <a:effectLst/>
                          <a:latin typeface="Times New Roman"/>
                          <a:ea typeface="Arial"/>
                          <a:cs typeface="Times New Roman"/>
                        </a:rPr>
                        <a:t> </a:t>
                      </a:r>
                      <a:endParaRPr lang="en-US" sz="2400" dirty="0">
                        <a:solidFill>
                          <a:schemeClr val="accent1"/>
                        </a:solidFill>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9733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Slide Đẹp, Chuyên Nghiệp, Tạo Dấu Ấn Cho Người X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9496" y="381002"/>
            <a:ext cx="7924800" cy="584775"/>
          </a:xfrm>
          <a:prstGeom prst="rect">
            <a:avLst/>
          </a:prstGeom>
          <a:noFill/>
          <a:ln>
            <a:no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 LÍ DO CHỌN BIỆN PHÁP</a:t>
            </a:r>
          </a:p>
        </p:txBody>
      </p:sp>
      <p:grpSp>
        <p:nvGrpSpPr>
          <p:cNvPr id="8" name="Group 221"/>
          <p:cNvGrpSpPr>
            <a:grpSpLocks/>
          </p:cNvGrpSpPr>
          <p:nvPr/>
        </p:nvGrpSpPr>
        <p:grpSpPr bwMode="auto">
          <a:xfrm>
            <a:off x="587380" y="1126443"/>
            <a:ext cx="10015965" cy="1529728"/>
            <a:chOff x="1440" y="1680"/>
            <a:chExt cx="3476" cy="432"/>
          </a:xfrm>
        </p:grpSpPr>
        <p:sp>
          <p:nvSpPr>
            <p:cNvPr id="9" name="AutoShape 66"/>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0" name="Oval 67"/>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1" name="Oval 68"/>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2"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3" name="Text Box 70"/>
            <p:cNvSpPr txBox="1">
              <a:spLocks noChangeArrowheads="1"/>
            </p:cNvSpPr>
            <p:nvPr/>
          </p:nvSpPr>
          <p:spPr bwMode="auto">
            <a:xfrm>
              <a:off x="1920" y="1728"/>
              <a:ext cx="2160" cy="130"/>
            </a:xfrm>
            <a:prstGeom prst="rect">
              <a:avLst/>
            </a:prstGeom>
            <a:noFill/>
            <a:ln w="9525">
              <a:noFill/>
              <a:miter lim="800000"/>
              <a:headEnd/>
              <a:tailEnd/>
            </a:ln>
          </p:spPr>
          <p:txBody>
            <a:bodyPr>
              <a:spAutoFit/>
            </a:bodyPr>
            <a:lstStyle/>
            <a:p>
              <a:pPr defTabSz="457200"/>
              <a:r>
                <a:rPr lang="en-US" altLang="en-US" sz="2400" b="1">
                  <a:solidFill>
                    <a:srgbClr val="000000"/>
                  </a:solidFill>
                  <a:latin typeface="Times New Roman" panose="02020603050405020304" pitchFamily="18" charset="0"/>
                  <a:ea typeface="MS PGothic" pitchFamily="34" charset="-128"/>
                  <a:cs typeface="Times New Roman" pitchFamily="18" charset="0"/>
                </a:rPr>
                <a:t>Click to add Title</a:t>
              </a:r>
            </a:p>
          </p:txBody>
        </p:sp>
        <p:sp>
          <p:nvSpPr>
            <p:cNvPr id="14" name="Text Box 71"/>
            <p:cNvSpPr txBox="1">
              <a:spLocks noChangeArrowheads="1"/>
            </p:cNvSpPr>
            <p:nvPr/>
          </p:nvSpPr>
          <p:spPr bwMode="auto">
            <a:xfrm>
              <a:off x="1560" y="1698"/>
              <a:ext cx="117" cy="130"/>
            </a:xfrm>
            <a:prstGeom prst="rect">
              <a:avLst/>
            </a:prstGeom>
            <a:noFill/>
            <a:ln w="9525">
              <a:noFill/>
              <a:miter lim="800000"/>
              <a:headEnd/>
              <a:tailEnd/>
            </a:ln>
          </p:spPr>
          <p:txBody>
            <a:bodyPr wrap="none">
              <a:spAutoFit/>
            </a:bodyPr>
            <a:lstStyle/>
            <a:p>
              <a:pPr defTabSz="457200"/>
              <a:r>
                <a:rPr lang="en-US" altLang="en-US" sz="2400" b="1">
                  <a:solidFill>
                    <a:srgbClr val="FFFFFF"/>
                  </a:solidFill>
                  <a:latin typeface="Times New Roman" panose="02020603050405020304" pitchFamily="18" charset="0"/>
                  <a:ea typeface="MS PGothic" pitchFamily="34" charset="-128"/>
                  <a:cs typeface="Times New Roman" pitchFamily="18" charset="0"/>
                </a:rPr>
                <a:t>2</a:t>
              </a:r>
            </a:p>
          </p:txBody>
        </p:sp>
        <p:sp>
          <p:nvSpPr>
            <p:cNvPr id="15" name="AutoShape 103"/>
            <p:cNvSpPr>
              <a:spLocks noChangeArrowheads="1"/>
            </p:cNvSpPr>
            <p:nvPr/>
          </p:nvSpPr>
          <p:spPr bwMode="gray">
            <a:xfrm>
              <a:off x="1654" y="1709"/>
              <a:ext cx="3194" cy="345"/>
            </a:xfrm>
            <a:prstGeom prst="roundRect">
              <a:avLst>
                <a:gd name="adj" fmla="val 50000"/>
              </a:avLst>
            </a:prstGeom>
            <a:gradFill rotWithShape="1">
              <a:gsLst>
                <a:gs pos="0">
                  <a:schemeClr val="accent6">
                    <a:lumMod val="60000"/>
                    <a:lumOff val="40000"/>
                  </a:schemeClr>
                </a:gs>
                <a:gs pos="100000">
                  <a:srgbClr val="D5D8FF"/>
                </a:gs>
              </a:gsLst>
              <a:lin ang="0" scaled="1"/>
            </a:gradFill>
            <a:ln w="38100" algn="ctr">
              <a:solidFill>
                <a:srgbClr val="6D85E9"/>
              </a:solidFill>
              <a:round/>
            </a:ln>
          </p:spPr>
          <p:txBody>
            <a:bodyPr vert="eaVert" wrap="none" anchor="ctr"/>
            <a:lstStyle/>
            <a:p>
              <a:pPr defTabSz="457200">
                <a:defRPr/>
              </a:pPr>
              <a:endParaRPr lang="en-US" sz="2400" b="1">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6" name="Oval 104"/>
            <p:cNvSpPr>
              <a:spLocks noChangeArrowheads="1"/>
            </p:cNvSpPr>
            <p:nvPr/>
          </p:nvSpPr>
          <p:spPr bwMode="auto">
            <a:xfrm rot="1758052">
              <a:off x="1454" y="1695"/>
              <a:ext cx="514" cy="417"/>
            </a:xfrm>
            <a:prstGeom prst="ellipse">
              <a:avLst/>
            </a:prstGeom>
            <a:solidFill>
              <a:srgbClr val="55497D"/>
            </a:soli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7" name="Oval 105"/>
            <p:cNvSpPr>
              <a:spLocks noChangeArrowheads="1"/>
            </p:cNvSpPr>
            <p:nvPr/>
          </p:nvSpPr>
          <p:spPr bwMode="auto">
            <a:xfrm rot="1758052">
              <a:off x="1440" y="1680"/>
              <a:ext cx="514" cy="417"/>
            </a:xfrm>
            <a:prstGeom prst="ellipse">
              <a:avLst/>
            </a:prstGeom>
            <a:solidFill>
              <a:srgbClr val="FFC000"/>
            </a:solidFill>
            <a:ln w="9525">
              <a:noFill/>
              <a:round/>
              <a:headEnd/>
              <a:tailEnd/>
            </a:ln>
          </p:spPr>
          <p:txBody>
            <a:bodyPr wrap="none" anchor="ctr"/>
            <a:lstStyle/>
            <a:p>
              <a:pPr defTabSz="457200"/>
              <a:endParaRPr lang="en-US" altLang="en-US" sz="2400" b="1">
                <a:solidFill>
                  <a:srgbClr val="000000"/>
                </a:solidFill>
                <a:latin typeface="Times New Roman" panose="02020603050405020304" pitchFamily="18" charset="0"/>
                <a:ea typeface="MS PGothic" pitchFamily="34" charset="-128"/>
                <a:cs typeface="Times New Roman" pitchFamily="18" charset="0"/>
              </a:endParaRPr>
            </a:p>
          </p:txBody>
        </p:sp>
        <p:sp>
          <p:nvSpPr>
            <p:cNvPr id="18" name="Text Box 107"/>
            <p:cNvSpPr txBox="1">
              <a:spLocks noChangeArrowheads="1"/>
            </p:cNvSpPr>
            <p:nvPr/>
          </p:nvSpPr>
          <p:spPr bwMode="auto">
            <a:xfrm>
              <a:off x="1973" y="1728"/>
              <a:ext cx="2943" cy="122"/>
            </a:xfrm>
            <a:prstGeom prst="rect">
              <a:avLst/>
            </a:prstGeom>
            <a:noFill/>
            <a:ln w="9525">
              <a:noFill/>
              <a:miter lim="800000"/>
              <a:headEnd/>
              <a:tailEnd/>
            </a:ln>
          </p:spPr>
          <p:txBody>
            <a:bodyPr>
              <a:spAutoFit/>
            </a:bodyPr>
            <a:lstStyle/>
            <a:p>
              <a:pPr defTabSz="457200"/>
              <a:endParaRPr lang="en-US" altLang="en-US" sz="2200" b="1" dirty="0">
                <a:solidFill>
                  <a:srgbClr val="000000"/>
                </a:solidFill>
                <a:latin typeface="Times New Roman" panose="02020603050405020304" pitchFamily="18" charset="0"/>
                <a:ea typeface="MS PGothic" pitchFamily="34" charset="-128"/>
                <a:cs typeface="Times New Roman" pitchFamily="18" charset="0"/>
              </a:endParaRPr>
            </a:p>
          </p:txBody>
        </p:sp>
        <p:pic>
          <p:nvPicPr>
            <p:cNvPr id="19" name="Picture 216" descr="Picture1"/>
            <p:cNvPicPr>
              <a:picLocks noChangeAspect="1"/>
            </p:cNvPicPr>
            <p:nvPr/>
          </p:nvPicPr>
          <p:blipFill>
            <a:blip r:embed="rId3" cstate="print"/>
            <a:srcRect/>
            <a:stretch>
              <a:fillRect/>
            </a:stretch>
          </p:blipFill>
          <p:spPr bwMode="auto">
            <a:xfrm>
              <a:off x="1488" y="1704"/>
              <a:ext cx="239" cy="243"/>
            </a:xfrm>
            <a:prstGeom prst="rect">
              <a:avLst/>
            </a:prstGeom>
            <a:noFill/>
            <a:ln w="9525">
              <a:noFill/>
              <a:miter lim="800000"/>
              <a:headEnd/>
              <a:tailEnd/>
            </a:ln>
          </p:spPr>
        </p:pic>
        <p:sp>
          <p:nvSpPr>
            <p:cNvPr id="20" name="Text Box 108"/>
            <p:cNvSpPr txBox="1">
              <a:spLocks noChangeArrowheads="1"/>
            </p:cNvSpPr>
            <p:nvPr/>
          </p:nvSpPr>
          <p:spPr bwMode="auto">
            <a:xfrm>
              <a:off x="1627" y="1698"/>
              <a:ext cx="126" cy="148"/>
            </a:xfrm>
            <a:prstGeom prst="rect">
              <a:avLst/>
            </a:prstGeom>
            <a:noFill/>
            <a:ln w="9525">
              <a:noFill/>
              <a:miter lim="800000"/>
              <a:headEnd/>
              <a:tailEnd/>
            </a:ln>
          </p:spPr>
          <p:txBody>
            <a:bodyPr wrap="none">
              <a:spAutoFit/>
            </a:bodyPr>
            <a:lstStyle/>
            <a:p>
              <a:pPr algn="ctr" defTabSz="457200"/>
              <a:r>
                <a:rPr lang="vi-VN" altLang="en-US" sz="2800" b="1">
                  <a:solidFill>
                    <a:srgbClr val="FF0000"/>
                  </a:solidFill>
                  <a:latin typeface="Times New Roman" pitchFamily="18" charset="0"/>
                  <a:ea typeface="MS PGothic" pitchFamily="34" charset="-128"/>
                  <a:cs typeface="Times New Roman" pitchFamily="18" charset="0"/>
                </a:rPr>
                <a:t>1</a:t>
              </a:r>
              <a:endParaRPr lang="en-US" altLang="en-US" sz="2800" b="1">
                <a:solidFill>
                  <a:srgbClr val="FF0000"/>
                </a:solidFill>
                <a:latin typeface="Times New Roman" pitchFamily="18" charset="0"/>
                <a:ea typeface="MS PGothic" pitchFamily="34" charset="-128"/>
                <a:cs typeface="Times New Roman" pitchFamily="18" charset="0"/>
              </a:endParaRPr>
            </a:p>
          </p:txBody>
        </p:sp>
      </p:grpSp>
      <p:grpSp>
        <p:nvGrpSpPr>
          <p:cNvPr id="21" name="Group 222"/>
          <p:cNvGrpSpPr>
            <a:grpSpLocks/>
          </p:cNvGrpSpPr>
          <p:nvPr/>
        </p:nvGrpSpPr>
        <p:grpSpPr bwMode="auto">
          <a:xfrm>
            <a:off x="1162605" y="2797973"/>
            <a:ext cx="9866790" cy="1694890"/>
            <a:chOff x="1440" y="2160"/>
            <a:chExt cx="3628" cy="432"/>
          </a:xfrm>
        </p:grpSpPr>
        <p:sp>
          <p:nvSpPr>
            <p:cNvPr id="22" name="AutoShape 156"/>
            <p:cNvSpPr>
              <a:spLocks noChangeArrowheads="1"/>
            </p:cNvSpPr>
            <p:nvPr/>
          </p:nvSpPr>
          <p:spPr bwMode="auto">
            <a:xfrm>
              <a:off x="1654" y="2189"/>
              <a:ext cx="2714" cy="345"/>
            </a:xfrm>
            <a:prstGeom prst="roundRect">
              <a:avLst>
                <a:gd name="adj" fmla="val 50000"/>
              </a:avLst>
            </a:prstGeom>
            <a:gradFill rotWithShape="1">
              <a:gsLst>
                <a:gs pos="0">
                  <a:srgbClr val="F9F5D5"/>
                </a:gs>
                <a:gs pos="100000">
                  <a:srgbClr val="F5EEB7"/>
                </a:gs>
              </a:gsLst>
              <a:lin ang="0" scaled="1"/>
            </a:gradFill>
            <a:ln w="38100">
              <a:solidFill>
                <a:srgbClr val="C5A667"/>
              </a:solidFill>
              <a:round/>
              <a:headEnd/>
              <a:tailEnd/>
            </a:ln>
          </p:spPr>
          <p:txBody>
            <a:bodyPr vert="eaVert"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3" name="Oval 158"/>
            <p:cNvSpPr>
              <a:spLocks noChangeArrowheads="1"/>
            </p:cNvSpPr>
            <p:nvPr/>
          </p:nvSpPr>
          <p:spPr bwMode="auto">
            <a:xfrm rot="1758052">
              <a:off x="1454" y="2175"/>
              <a:ext cx="514" cy="417"/>
            </a:xfrm>
            <a:prstGeom prst="ellipse">
              <a:avLst/>
            </a:prstGeom>
            <a:solidFill>
              <a:srgbClr val="333333"/>
            </a:soli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4" name="Oval 159"/>
            <p:cNvSpPr>
              <a:spLocks noChangeArrowheads="1"/>
            </p:cNvSpPr>
            <p:nvPr/>
          </p:nvSpPr>
          <p:spPr bwMode="auto">
            <a:xfrm rot="1758052">
              <a:off x="1440" y="2160"/>
              <a:ext cx="514" cy="417"/>
            </a:xfrm>
            <a:prstGeom prst="ellipse">
              <a:avLst/>
            </a:prstGeom>
            <a:gradFill rotWithShape="1">
              <a:gsLst>
                <a:gs pos="0">
                  <a:srgbClr val="A67A32"/>
                </a:gs>
                <a:gs pos="100000">
                  <a:srgbClr val="4D3817"/>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5" name="Oval 160"/>
            <p:cNvSpPr>
              <a:spLocks noChangeArrowheads="1"/>
            </p:cNvSpPr>
            <p:nvPr/>
          </p:nvSpPr>
          <p:spPr bwMode="auto">
            <a:xfrm>
              <a:off x="1491" y="218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26" name="Text Box 161"/>
            <p:cNvSpPr txBox="1">
              <a:spLocks noChangeArrowheads="1"/>
            </p:cNvSpPr>
            <p:nvPr/>
          </p:nvSpPr>
          <p:spPr bwMode="auto">
            <a:xfrm>
              <a:off x="1920" y="2208"/>
              <a:ext cx="2160" cy="102"/>
            </a:xfrm>
            <a:prstGeom prst="rect">
              <a:avLst/>
            </a:prstGeom>
            <a:noFill/>
            <a:ln w="9525">
              <a:noFill/>
              <a:miter lim="800000"/>
              <a:headEnd/>
              <a:tailEnd/>
            </a:ln>
          </p:spPr>
          <p:txBody>
            <a:bodyPr>
              <a:spAutoFit/>
            </a:bodyPr>
            <a:lstStyle/>
            <a:p>
              <a:pPr defTabSz="457200"/>
              <a:r>
                <a:rPr lang="en-US" altLang="en-US" sz="2000" b="1">
                  <a:solidFill>
                    <a:srgbClr val="000000"/>
                  </a:solidFill>
                  <a:latin typeface="Times New Roman" panose="02020603050405020304" pitchFamily="18" charset="0"/>
                  <a:ea typeface="MS PGothic" pitchFamily="34" charset="-128"/>
                  <a:cs typeface="Times New Roman" pitchFamily="18" charset="0"/>
                </a:rPr>
                <a:t>Click to add Title</a:t>
              </a:r>
            </a:p>
          </p:txBody>
        </p:sp>
        <p:sp>
          <p:nvSpPr>
            <p:cNvPr id="27" name="Text Box 162"/>
            <p:cNvSpPr txBox="1">
              <a:spLocks noChangeArrowheads="1"/>
            </p:cNvSpPr>
            <p:nvPr/>
          </p:nvSpPr>
          <p:spPr bwMode="auto">
            <a:xfrm>
              <a:off x="1560" y="2178"/>
              <a:ext cx="115" cy="102"/>
            </a:xfrm>
            <a:prstGeom prst="rect">
              <a:avLst/>
            </a:prstGeom>
            <a:noFill/>
            <a:ln w="9525">
              <a:noFill/>
              <a:miter lim="800000"/>
              <a:headEnd/>
              <a:tailEnd/>
            </a:ln>
          </p:spPr>
          <p:txBody>
            <a:bodyPr wrap="none">
              <a:spAutoFit/>
            </a:bodyPr>
            <a:lstStyle/>
            <a:p>
              <a:pPr defTabSz="457200"/>
              <a:r>
                <a:rPr lang="en-US" altLang="en-US" sz="2000" b="1">
                  <a:solidFill>
                    <a:srgbClr val="FFFFFF"/>
                  </a:solidFill>
                  <a:latin typeface="Times New Roman" panose="02020603050405020304" pitchFamily="18" charset="0"/>
                  <a:ea typeface="MS PGothic" pitchFamily="34" charset="-128"/>
                  <a:cs typeface="Times New Roman" pitchFamily="18" charset="0"/>
                </a:rPr>
                <a:t>1</a:t>
              </a:r>
            </a:p>
          </p:txBody>
        </p:sp>
        <p:sp>
          <p:nvSpPr>
            <p:cNvPr id="28" name="AutoShape 171"/>
            <p:cNvSpPr>
              <a:spLocks noChangeArrowheads="1"/>
            </p:cNvSpPr>
            <p:nvPr/>
          </p:nvSpPr>
          <p:spPr bwMode="gray">
            <a:xfrm>
              <a:off x="1849" y="2196"/>
              <a:ext cx="3194" cy="345"/>
            </a:xfrm>
            <a:prstGeom prst="roundRect">
              <a:avLst>
                <a:gd name="adj" fmla="val 50000"/>
              </a:avLst>
            </a:prstGeom>
            <a:gradFill rotWithShape="1">
              <a:gsLst>
                <a:gs pos="0">
                  <a:schemeClr val="accent6">
                    <a:lumMod val="60000"/>
                    <a:lumOff val="40000"/>
                  </a:schemeClr>
                </a:gs>
                <a:gs pos="100000">
                  <a:srgbClr val="B1E6FB"/>
                </a:gs>
              </a:gsLst>
              <a:lin ang="0" scaled="1"/>
            </a:gradFill>
            <a:ln w="38100" algn="ctr">
              <a:solidFill>
                <a:srgbClr val="4CCAE8"/>
              </a:solidFill>
              <a:round/>
            </a:ln>
          </p:spPr>
          <p:txBody>
            <a:bodyPr vert="eaVert" wrap="none" anchor="ctr"/>
            <a:lstStyle/>
            <a:p>
              <a:pPr defTabSz="457200">
                <a:defRPr/>
              </a:pPr>
              <a:endParaRPr lang="en-US" sz="200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9" name="Oval 173"/>
            <p:cNvSpPr>
              <a:spLocks noChangeArrowheads="1"/>
            </p:cNvSpPr>
            <p:nvPr/>
          </p:nvSpPr>
          <p:spPr bwMode="auto">
            <a:xfrm rot="1758052">
              <a:off x="1454" y="2175"/>
              <a:ext cx="514" cy="417"/>
            </a:xfrm>
            <a:prstGeom prst="ellipse">
              <a:avLst/>
            </a:prstGeom>
            <a:solidFill>
              <a:srgbClr val="3A6092"/>
            </a:soli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0" name="Oval 174"/>
            <p:cNvSpPr>
              <a:spLocks noChangeArrowheads="1"/>
            </p:cNvSpPr>
            <p:nvPr/>
          </p:nvSpPr>
          <p:spPr bwMode="auto">
            <a:xfrm rot="1758052">
              <a:off x="1440" y="2160"/>
              <a:ext cx="514" cy="417"/>
            </a:xfrm>
            <a:prstGeom prst="ellipse">
              <a:avLst/>
            </a:prstGeom>
            <a:gradFill rotWithShape="1">
              <a:gsLst>
                <a:gs pos="0">
                  <a:srgbClr val="FFC000"/>
                </a:gs>
                <a:gs pos="100000">
                  <a:srgbClr val="235D6B"/>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1" name="Text Box 176"/>
            <p:cNvSpPr txBox="1">
              <a:spLocks noChangeArrowheads="1"/>
            </p:cNvSpPr>
            <p:nvPr/>
          </p:nvSpPr>
          <p:spPr bwMode="auto">
            <a:xfrm>
              <a:off x="2089" y="2208"/>
              <a:ext cx="2979" cy="102"/>
            </a:xfrm>
            <a:prstGeom prst="rect">
              <a:avLst/>
            </a:prstGeom>
            <a:noFill/>
            <a:ln w="9525">
              <a:noFill/>
              <a:miter lim="800000"/>
              <a:headEnd/>
              <a:tailEnd/>
            </a:ln>
          </p:spPr>
          <p:txBody>
            <a:bodyPr>
              <a:spAutoFit/>
            </a:bodyPr>
            <a:lstStyle/>
            <a:p>
              <a:pPr defTabSz="457200"/>
              <a:endParaRPr lang="vi-VN" altLang="en-US" sz="2000" b="1" dirty="0">
                <a:solidFill>
                  <a:srgbClr val="000000"/>
                </a:solidFill>
                <a:latin typeface="Times New Roman" panose="02020603050405020304" pitchFamily="18" charset="0"/>
                <a:ea typeface="MS PGothic" pitchFamily="34" charset="-128"/>
                <a:cs typeface="Times New Roman" pitchFamily="18" charset="0"/>
              </a:endParaRPr>
            </a:p>
          </p:txBody>
        </p:sp>
        <p:pic>
          <p:nvPicPr>
            <p:cNvPr id="32" name="Picture 217" descr="Picture1"/>
            <p:cNvPicPr>
              <a:picLocks noChangeAspect="1"/>
            </p:cNvPicPr>
            <p:nvPr/>
          </p:nvPicPr>
          <p:blipFill>
            <a:blip r:embed="rId3" cstate="print"/>
            <a:srcRect/>
            <a:stretch>
              <a:fillRect/>
            </a:stretch>
          </p:blipFill>
          <p:spPr bwMode="auto">
            <a:xfrm>
              <a:off x="1521" y="2181"/>
              <a:ext cx="239" cy="243"/>
            </a:xfrm>
            <a:prstGeom prst="rect">
              <a:avLst/>
            </a:prstGeom>
            <a:noFill/>
            <a:ln w="9525">
              <a:noFill/>
              <a:miter lim="800000"/>
              <a:headEnd/>
              <a:tailEnd/>
            </a:ln>
          </p:spPr>
        </p:pic>
        <p:sp>
          <p:nvSpPr>
            <p:cNvPr id="33" name="Text Box 177"/>
            <p:cNvSpPr txBox="1">
              <a:spLocks noChangeArrowheads="1"/>
            </p:cNvSpPr>
            <p:nvPr/>
          </p:nvSpPr>
          <p:spPr bwMode="auto">
            <a:xfrm>
              <a:off x="1584" y="2178"/>
              <a:ext cx="143" cy="149"/>
            </a:xfrm>
            <a:prstGeom prst="rect">
              <a:avLst/>
            </a:prstGeom>
            <a:noFill/>
            <a:ln w="9525">
              <a:noFill/>
              <a:miter lim="800000"/>
              <a:headEnd/>
              <a:tailEnd/>
            </a:ln>
          </p:spPr>
          <p:txBody>
            <a:bodyPr wrap="none">
              <a:spAutoFit/>
            </a:bodyPr>
            <a:lstStyle/>
            <a:p>
              <a:pPr defTabSz="457200"/>
              <a:r>
                <a:rPr lang="en-US" altLang="en-US" sz="3200" b="1">
                  <a:solidFill>
                    <a:srgbClr val="FFFFFF"/>
                  </a:solidFill>
                  <a:latin typeface="Times New Roman" panose="02020603050405020304" pitchFamily="18" charset="0"/>
                  <a:ea typeface="MS PGothic" pitchFamily="34" charset="-128"/>
                  <a:cs typeface="Times New Roman" pitchFamily="18" charset="0"/>
                </a:rPr>
                <a:t>2</a:t>
              </a:r>
            </a:p>
          </p:txBody>
        </p:sp>
      </p:grpSp>
      <p:grpSp>
        <p:nvGrpSpPr>
          <p:cNvPr id="34" name="Group 223"/>
          <p:cNvGrpSpPr>
            <a:grpSpLocks/>
          </p:cNvGrpSpPr>
          <p:nvPr/>
        </p:nvGrpSpPr>
        <p:grpSpPr bwMode="auto">
          <a:xfrm>
            <a:off x="1812961" y="4512528"/>
            <a:ext cx="10009405" cy="1699171"/>
            <a:chOff x="1440" y="2640"/>
            <a:chExt cx="3431" cy="432"/>
          </a:xfrm>
        </p:grpSpPr>
        <p:sp>
          <p:nvSpPr>
            <p:cNvPr id="35" name="AutoShape 164"/>
            <p:cNvSpPr>
              <a:spLocks noChangeArrowheads="1"/>
            </p:cNvSpPr>
            <p:nvPr/>
          </p:nvSpPr>
          <p:spPr bwMode="auto">
            <a:xfrm>
              <a:off x="1654" y="266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6" name="Oval 165"/>
            <p:cNvSpPr>
              <a:spLocks noChangeArrowheads="1"/>
            </p:cNvSpPr>
            <p:nvPr/>
          </p:nvSpPr>
          <p:spPr bwMode="auto">
            <a:xfrm rot="1758052">
              <a:off x="1454" y="2655"/>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7" name="Oval 166"/>
            <p:cNvSpPr>
              <a:spLocks noChangeArrowheads="1"/>
            </p:cNvSpPr>
            <p:nvPr/>
          </p:nvSpPr>
          <p:spPr bwMode="auto">
            <a:xfrm rot="1758052">
              <a:off x="1440" y="2640"/>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8" name="Oval 167"/>
            <p:cNvSpPr>
              <a:spLocks noChangeArrowheads="1"/>
            </p:cNvSpPr>
            <p:nvPr/>
          </p:nvSpPr>
          <p:spPr bwMode="auto">
            <a:xfrm>
              <a:off x="1491" y="266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39" name="Text Box 168"/>
            <p:cNvSpPr txBox="1">
              <a:spLocks noChangeArrowheads="1"/>
            </p:cNvSpPr>
            <p:nvPr/>
          </p:nvSpPr>
          <p:spPr bwMode="auto">
            <a:xfrm>
              <a:off x="1920" y="2688"/>
              <a:ext cx="2160" cy="102"/>
            </a:xfrm>
            <a:prstGeom prst="rect">
              <a:avLst/>
            </a:prstGeom>
            <a:noFill/>
            <a:ln w="9525">
              <a:noFill/>
              <a:miter lim="800000"/>
              <a:headEnd/>
              <a:tailEnd/>
            </a:ln>
          </p:spPr>
          <p:txBody>
            <a:bodyPr>
              <a:spAutoFit/>
            </a:bodyPr>
            <a:lstStyle/>
            <a:p>
              <a:pPr defTabSz="457200"/>
              <a:r>
                <a:rPr lang="en-US" altLang="en-US" sz="2000" b="1">
                  <a:solidFill>
                    <a:srgbClr val="000000"/>
                  </a:solidFill>
                  <a:latin typeface="Times New Roman" panose="02020603050405020304" pitchFamily="18" charset="0"/>
                  <a:ea typeface="MS PGothic" pitchFamily="34" charset="-128"/>
                  <a:cs typeface="Times New Roman" pitchFamily="18" charset="0"/>
                </a:rPr>
                <a:t>Click to add Title</a:t>
              </a:r>
            </a:p>
          </p:txBody>
        </p:sp>
        <p:sp>
          <p:nvSpPr>
            <p:cNvPr id="40" name="Text Box 169"/>
            <p:cNvSpPr txBox="1">
              <a:spLocks noChangeArrowheads="1"/>
            </p:cNvSpPr>
            <p:nvPr/>
          </p:nvSpPr>
          <p:spPr bwMode="auto">
            <a:xfrm>
              <a:off x="1560" y="2658"/>
              <a:ext cx="107" cy="102"/>
            </a:xfrm>
            <a:prstGeom prst="rect">
              <a:avLst/>
            </a:prstGeom>
            <a:noFill/>
            <a:ln w="9525">
              <a:noFill/>
              <a:miter lim="800000"/>
              <a:headEnd/>
              <a:tailEnd/>
            </a:ln>
          </p:spPr>
          <p:txBody>
            <a:bodyPr wrap="none">
              <a:spAutoFit/>
            </a:bodyPr>
            <a:lstStyle/>
            <a:p>
              <a:pPr defTabSz="457200"/>
              <a:r>
                <a:rPr lang="en-US" altLang="en-US" sz="2000" b="1">
                  <a:solidFill>
                    <a:srgbClr val="FFFFFF"/>
                  </a:solidFill>
                  <a:latin typeface="Times New Roman" panose="02020603050405020304" pitchFamily="18" charset="0"/>
                  <a:ea typeface="MS PGothic" pitchFamily="34" charset="-128"/>
                  <a:cs typeface="Times New Roman" pitchFamily="18" charset="0"/>
                </a:rPr>
                <a:t>2</a:t>
              </a:r>
            </a:p>
          </p:txBody>
        </p:sp>
        <p:sp>
          <p:nvSpPr>
            <p:cNvPr id="41" name="AutoShape 179"/>
            <p:cNvSpPr>
              <a:spLocks noChangeArrowheads="1"/>
            </p:cNvSpPr>
            <p:nvPr/>
          </p:nvSpPr>
          <p:spPr bwMode="auto">
            <a:xfrm>
              <a:off x="1598" y="2669"/>
              <a:ext cx="3194" cy="345"/>
            </a:xfrm>
            <a:prstGeom prst="roundRect">
              <a:avLst>
                <a:gd name="adj" fmla="val 50000"/>
              </a:avLst>
            </a:prstGeom>
            <a:gradFill rotWithShape="1">
              <a:gsLst>
                <a:gs pos="0">
                  <a:srgbClr val="FFFFFF"/>
                </a:gs>
                <a:gs pos="100000">
                  <a:srgbClr val="D5D8FF"/>
                </a:gs>
              </a:gsLst>
              <a:lin ang="0" scaled="1"/>
            </a:gradFill>
            <a:ln w="38100">
              <a:solidFill>
                <a:srgbClr val="6D85E9"/>
              </a:solidFill>
              <a:round/>
              <a:headEnd/>
              <a:tailEnd/>
            </a:ln>
          </p:spPr>
          <p:txBody>
            <a:bodyPr vert="eaVert"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42" name="Oval 180"/>
            <p:cNvSpPr>
              <a:spLocks noChangeArrowheads="1"/>
            </p:cNvSpPr>
            <p:nvPr/>
          </p:nvSpPr>
          <p:spPr bwMode="auto">
            <a:xfrm rot="1758052">
              <a:off x="1454" y="2655"/>
              <a:ext cx="514" cy="417"/>
            </a:xfrm>
            <a:prstGeom prst="ellipse">
              <a:avLst/>
            </a:prstGeom>
            <a:solidFill>
              <a:srgbClr val="55497D"/>
            </a:solidFill>
            <a:ln w="9525">
              <a:noFill/>
              <a:round/>
              <a:headEnd/>
              <a:tailEnd/>
            </a:ln>
          </p:spPr>
          <p:txBody>
            <a:bodyPr wrap="none" anchor="ctr"/>
            <a:lstStyle/>
            <a:p>
              <a:pPr defTabSz="457200"/>
              <a:endParaRPr lang="en-US" altLang="en-US" sz="2000">
                <a:solidFill>
                  <a:srgbClr val="000000"/>
                </a:solidFill>
                <a:latin typeface="Times New Roman" panose="02020603050405020304" pitchFamily="18" charset="0"/>
                <a:ea typeface="MS PGothic" pitchFamily="34" charset="-128"/>
                <a:cs typeface="Times New Roman" pitchFamily="18" charset="0"/>
              </a:endParaRPr>
            </a:p>
          </p:txBody>
        </p:sp>
        <p:sp>
          <p:nvSpPr>
            <p:cNvPr id="43" name="Oval 181"/>
            <p:cNvSpPr>
              <a:spLocks noChangeArrowheads="1"/>
            </p:cNvSpPr>
            <p:nvPr/>
          </p:nvSpPr>
          <p:spPr bwMode="gray">
            <a:xfrm rot="1758052">
              <a:off x="1440" y="2644"/>
              <a:ext cx="514" cy="417"/>
            </a:xfrm>
            <a:prstGeom prst="ellipse">
              <a:avLst/>
            </a:prstGeom>
            <a:gradFill rotWithShape="1">
              <a:gsLst>
                <a:gs pos="0">
                  <a:schemeClr val="accent6">
                    <a:lumMod val="50000"/>
                  </a:schemeClr>
                </a:gs>
                <a:gs pos="100000">
                  <a:srgbClr val="454E74"/>
                </a:gs>
              </a:gsLst>
              <a:lin ang="5400000" scaled="1"/>
            </a:gradFill>
            <a:ln w="9525">
              <a:noFill/>
              <a:round/>
            </a:ln>
          </p:spPr>
          <p:txBody>
            <a:bodyPr wrap="none" anchor="ctr"/>
            <a:lstStyle/>
            <a:p>
              <a:pPr defTabSz="457200">
                <a:defRPr/>
              </a:pPr>
              <a:endParaRPr lang="en-US" sz="200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44" name="Text Box 183"/>
            <p:cNvSpPr txBox="1">
              <a:spLocks noChangeArrowheads="1"/>
            </p:cNvSpPr>
            <p:nvPr/>
          </p:nvSpPr>
          <p:spPr bwMode="auto">
            <a:xfrm>
              <a:off x="1943" y="2701"/>
              <a:ext cx="2928" cy="313"/>
            </a:xfrm>
            <a:prstGeom prst="rect">
              <a:avLst/>
            </a:prstGeom>
            <a:noFill/>
            <a:ln w="9525">
              <a:noFill/>
              <a:miter lim="800000"/>
              <a:headEnd/>
              <a:tailEnd/>
            </a:ln>
          </p:spPr>
          <p:txBody>
            <a:bodyPr>
              <a:spAutoFit/>
            </a:bodyPr>
            <a:lstStyle/>
            <a:p>
              <a:pPr defTabSz="457200"/>
              <a:r>
                <a:rPr lang="en-US" altLang="en-US" sz="2000" b="1" dirty="0">
                  <a:solidFill>
                    <a:srgbClr val="000000"/>
                  </a:solidFill>
                  <a:latin typeface="Times New Roman" pitchFamily="18" charset="0"/>
                  <a:ea typeface="MS PGothic" pitchFamily="34" charset="-128"/>
                  <a:cs typeface="Times New Roman"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ôn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kiểu truyền thống,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nhắc lại kiến thức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máy móc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làm cho các em cảm thấy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ôn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nhàm chán, tẻ nhạt, </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gây tâm lý chán học cho học sinh,</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không phát huy được khả năng tư duy và vận dụng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vào thực tiễn của học sinh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000" b="1" dirty="0">
                <a:solidFill>
                  <a:srgbClr val="000000"/>
                </a:solidFill>
                <a:latin typeface="Times New Roman" pitchFamily="18" charset="0"/>
                <a:ea typeface="MS PGothic" pitchFamily="34" charset="-128"/>
                <a:cs typeface="Times New Roman" pitchFamily="18" charset="0"/>
              </a:endParaRPr>
            </a:p>
          </p:txBody>
        </p:sp>
        <p:pic>
          <p:nvPicPr>
            <p:cNvPr id="45" name="Picture 218" descr="Picture1"/>
            <p:cNvPicPr>
              <a:picLocks noChangeAspect="1"/>
            </p:cNvPicPr>
            <p:nvPr/>
          </p:nvPicPr>
          <p:blipFill>
            <a:blip r:embed="rId3" cstate="print"/>
            <a:srcRect/>
            <a:stretch>
              <a:fillRect/>
            </a:stretch>
          </p:blipFill>
          <p:spPr bwMode="auto">
            <a:xfrm>
              <a:off x="1488" y="2661"/>
              <a:ext cx="239" cy="243"/>
            </a:xfrm>
            <a:prstGeom prst="rect">
              <a:avLst/>
            </a:prstGeom>
            <a:noFill/>
            <a:ln w="9525">
              <a:noFill/>
              <a:miter lim="800000"/>
              <a:headEnd/>
              <a:tailEnd/>
            </a:ln>
          </p:spPr>
        </p:pic>
        <p:sp>
          <p:nvSpPr>
            <p:cNvPr id="46" name="Text Box 184"/>
            <p:cNvSpPr txBox="1">
              <a:spLocks noChangeArrowheads="1"/>
            </p:cNvSpPr>
            <p:nvPr/>
          </p:nvSpPr>
          <p:spPr bwMode="auto">
            <a:xfrm>
              <a:off x="1584" y="2658"/>
              <a:ext cx="134" cy="149"/>
            </a:xfrm>
            <a:prstGeom prst="rect">
              <a:avLst/>
            </a:prstGeom>
            <a:noFill/>
            <a:ln w="9525">
              <a:noFill/>
              <a:miter lim="800000"/>
              <a:headEnd/>
              <a:tailEnd/>
            </a:ln>
          </p:spPr>
          <p:txBody>
            <a:bodyPr wrap="none">
              <a:spAutoFit/>
            </a:bodyPr>
            <a:lstStyle/>
            <a:p>
              <a:pPr defTabSz="457200"/>
              <a:r>
                <a:rPr lang="en-US" altLang="en-US" sz="3200" b="1">
                  <a:solidFill>
                    <a:srgbClr val="FFFFFF"/>
                  </a:solidFill>
                  <a:latin typeface="Times New Roman" panose="02020603050405020304" pitchFamily="18" charset="0"/>
                  <a:ea typeface="MS PGothic" pitchFamily="34" charset="-128"/>
                  <a:cs typeface="Times New Roman" pitchFamily="18" charset="0"/>
                </a:rPr>
                <a:t>3</a:t>
              </a:r>
            </a:p>
          </p:txBody>
        </p:sp>
      </p:grpSp>
      <p:sp>
        <p:nvSpPr>
          <p:cNvPr id="4" name="Rectangle 3"/>
          <p:cNvSpPr/>
          <p:nvPr/>
        </p:nvSpPr>
        <p:spPr>
          <a:xfrm>
            <a:off x="1998911" y="1261908"/>
            <a:ext cx="8502834" cy="1231106"/>
          </a:xfrm>
          <a:prstGeom prst="rect">
            <a:avLst/>
          </a:prstGeom>
        </p:spPr>
        <p:txBody>
          <a:bodyPr wrap="square">
            <a:spAutoFit/>
          </a:bodyPr>
          <a:lstStyle/>
          <a:p>
            <a:r>
              <a:rPr lang="vi-VN" dirty="0">
                <a:latin typeface="Times New Roman" panose="02020603050405020304" pitchFamily="18" charset="0"/>
                <a:cs typeface="Times New Roman" panose="02020603050405020304" pitchFamily="18" charset="0"/>
              </a:rPr>
              <a:t>Ôn tập lại những kiến thức đã được học theo một hệ thống là điều hết sức quan trọng  trong công tác dạy học nói chung và Vật lý nói riêng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Thông qua hệ thống kiến  thức và bài tập bằng nhiều hình thức khác nhau để học sinh nắm được kiến thức theo một trình tự </a:t>
            </a:r>
            <a:r>
              <a:rPr lang="vi-VN" dirty="0" err="1">
                <a:latin typeface="Times New Roman" panose="02020603050405020304" pitchFamily="18" charset="0"/>
                <a:cs typeface="Times New Roman" panose="02020603050405020304" pitchFamily="18" charset="0"/>
              </a:rPr>
              <a:t>logic</a:t>
            </a:r>
            <a:r>
              <a:rPr lang="vi-VN"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2650238" y="3013071"/>
            <a:ext cx="8333911" cy="923330"/>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thấy nhàm chán, tẻ nhạt và chán 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năng tư duy và vận dụng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vào thực tiễn của học 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vi-VN"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238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arn(inVertical)">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Đẹp, Chuyên Nghiệp, Tạo Dấu Ấn Cho Người X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14"/>
            <a:ext cx="12192000" cy="6864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27764" y="375227"/>
            <a:ext cx="5444836" cy="523220"/>
          </a:xfrm>
          <a:prstGeom prst="rect">
            <a:avLst/>
          </a:prstGeom>
          <a:noFill/>
        </p:spPr>
        <p:txBody>
          <a:bodyPr wrap="squar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KẾT </a:t>
            </a:r>
            <a:r>
              <a:rPr lang="en-US" sz="2800" b="1" u="sng" dirty="0" smtClean="0">
                <a:solidFill>
                  <a:srgbClr val="FF0000"/>
                </a:solidFill>
                <a:latin typeface="Times New Roman" panose="02020603050405020304" pitchFamily="18" charset="0"/>
                <a:cs typeface="Times New Roman" panose="02020603050405020304" pitchFamily="18" charset="0"/>
              </a:rPr>
              <a:t>QUẢ HỌC TẬP BỘ MÔN </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C0DC169-81AD-5F82-5D22-80F5572D4B8C}"/>
              </a:ext>
            </a:extLst>
          </p:cNvPr>
          <p:cNvSpPr txBox="1"/>
          <p:nvPr/>
        </p:nvSpPr>
        <p:spPr>
          <a:xfrm>
            <a:off x="519545" y="1130999"/>
            <a:ext cx="10889673" cy="461665"/>
          </a:xfrm>
          <a:prstGeom prst="rect">
            <a:avLst/>
          </a:prstGeom>
          <a:noFill/>
        </p:spPr>
        <p:txBody>
          <a:bodyPr wrap="square">
            <a:spAutoFit/>
          </a:bodyPr>
          <a:lstStyle/>
          <a:p>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quả</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kiểm </a:t>
            </a:r>
            <a:r>
              <a:rPr lang="vi-VN" sz="2400" b="1" dirty="0">
                <a:latin typeface="Times New Roman" panose="02020603050405020304" pitchFamily="18" charset="0"/>
                <a:cs typeface="Times New Roman" panose="02020603050405020304" pitchFamily="18" charset="0"/>
              </a:rPr>
              <a:t>tra kiến thức của các em lớp 8A,8B </a:t>
            </a:r>
            <a:r>
              <a:rPr lang="en-US" sz="2400" b="1" dirty="0" err="1" smtClean="0">
                <a:latin typeface="Times New Roman" panose="02020603050405020304" pitchFamily="18" charset="0"/>
                <a:cs typeface="Times New Roman" panose="02020603050405020304" pitchFamily="18" charset="0"/>
              </a:rPr>
              <a:t>cuối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kì</a:t>
            </a:r>
            <a:r>
              <a:rPr lang="en-US" sz="2400" b="1" dirty="0" smtClean="0">
                <a:latin typeface="Times New Roman" panose="02020603050405020304" pitchFamily="18" charset="0"/>
                <a:cs typeface="Times New Roman" panose="02020603050405020304" pitchFamily="18" charset="0"/>
              </a:rPr>
              <a:t> I </a:t>
            </a:r>
            <a:r>
              <a:rPr lang="vi-VN" sz="2400" b="1" dirty="0" smtClean="0">
                <a:latin typeface="Times New Roman" panose="02020603050405020304" pitchFamily="18" charset="0"/>
                <a:cs typeface="Times New Roman" panose="02020603050405020304" pitchFamily="18" charset="0"/>
              </a:rPr>
              <a:t>năm </a:t>
            </a:r>
            <a:r>
              <a:rPr lang="vi-VN" sz="2400" b="1" dirty="0">
                <a:latin typeface="Times New Roman" panose="02020603050405020304" pitchFamily="18" charset="0"/>
                <a:cs typeface="Times New Roman" panose="02020603050405020304" pitchFamily="18" charset="0"/>
              </a:rPr>
              <a:t>học </a:t>
            </a:r>
            <a:r>
              <a:rPr lang="vi-VN" sz="2400" b="1" dirty="0" smtClean="0">
                <a:latin typeface="Times New Roman" panose="02020603050405020304" pitchFamily="18" charset="0"/>
                <a:cs typeface="Times New Roman" panose="02020603050405020304" pitchFamily="18" charset="0"/>
              </a:rPr>
              <a:t>2022-2023</a:t>
            </a:r>
            <a:endParaRPr lang="en-US" sz="2400" b="1" dirty="0">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62269080"/>
              </p:ext>
            </p:extLst>
          </p:nvPr>
        </p:nvGraphicFramePr>
        <p:xfrm>
          <a:off x="1267690" y="1748897"/>
          <a:ext cx="9809019" cy="3124485"/>
        </p:xfrm>
        <a:graphic>
          <a:graphicData uri="http://schemas.openxmlformats.org/drawingml/2006/table">
            <a:tbl>
              <a:tblPr firstRow="1" firstCol="1" bandRow="1">
                <a:tableStyleId>{5C22544A-7EE6-4342-B048-85BDC9FD1C3A}</a:tableStyleId>
              </a:tblPr>
              <a:tblGrid>
                <a:gridCol w="1859974">
                  <a:extLst>
                    <a:ext uri="{9D8B030D-6E8A-4147-A177-3AD203B41FA5}">
                      <a16:colId xmlns:a16="http://schemas.microsoft.com/office/drawing/2014/main" val="20000"/>
                    </a:ext>
                  </a:extLst>
                </a:gridCol>
                <a:gridCol w="966354">
                  <a:extLst>
                    <a:ext uri="{9D8B030D-6E8A-4147-A177-3AD203B41FA5}">
                      <a16:colId xmlns:a16="http://schemas.microsoft.com/office/drawing/2014/main" val="20001"/>
                    </a:ext>
                  </a:extLst>
                </a:gridCol>
                <a:gridCol w="893618">
                  <a:extLst>
                    <a:ext uri="{9D8B030D-6E8A-4147-A177-3AD203B41FA5}">
                      <a16:colId xmlns:a16="http://schemas.microsoft.com/office/drawing/2014/main" val="20002"/>
                    </a:ext>
                  </a:extLst>
                </a:gridCol>
                <a:gridCol w="904009">
                  <a:extLst>
                    <a:ext uri="{9D8B030D-6E8A-4147-A177-3AD203B41FA5}">
                      <a16:colId xmlns:a16="http://schemas.microsoft.com/office/drawing/2014/main" val="20003"/>
                    </a:ext>
                  </a:extLst>
                </a:gridCol>
                <a:gridCol w="779319">
                  <a:extLst>
                    <a:ext uri="{9D8B030D-6E8A-4147-A177-3AD203B41FA5}">
                      <a16:colId xmlns:a16="http://schemas.microsoft.com/office/drawing/2014/main" val="20004"/>
                    </a:ext>
                  </a:extLst>
                </a:gridCol>
                <a:gridCol w="904009">
                  <a:extLst>
                    <a:ext uri="{9D8B030D-6E8A-4147-A177-3AD203B41FA5}">
                      <a16:colId xmlns:a16="http://schemas.microsoft.com/office/drawing/2014/main" val="20005"/>
                    </a:ext>
                  </a:extLst>
                </a:gridCol>
                <a:gridCol w="862445">
                  <a:extLst>
                    <a:ext uri="{9D8B030D-6E8A-4147-A177-3AD203B41FA5}">
                      <a16:colId xmlns:a16="http://schemas.microsoft.com/office/drawing/2014/main" val="20006"/>
                    </a:ext>
                  </a:extLst>
                </a:gridCol>
                <a:gridCol w="904009">
                  <a:extLst>
                    <a:ext uri="{9D8B030D-6E8A-4147-A177-3AD203B41FA5}">
                      <a16:colId xmlns:a16="http://schemas.microsoft.com/office/drawing/2014/main" val="20007"/>
                    </a:ext>
                  </a:extLst>
                </a:gridCol>
                <a:gridCol w="779318">
                  <a:extLst>
                    <a:ext uri="{9D8B030D-6E8A-4147-A177-3AD203B41FA5}">
                      <a16:colId xmlns:a16="http://schemas.microsoft.com/office/drawing/2014/main" val="20008"/>
                    </a:ext>
                  </a:extLst>
                </a:gridCol>
                <a:gridCol w="955964">
                  <a:extLst>
                    <a:ext uri="{9D8B030D-6E8A-4147-A177-3AD203B41FA5}">
                      <a16:colId xmlns:a16="http://schemas.microsoft.com/office/drawing/2014/main" val="20009"/>
                    </a:ext>
                  </a:extLst>
                </a:gridCol>
              </a:tblGrid>
              <a:tr h="547494">
                <a:tc rowSpan="2">
                  <a:txBody>
                    <a:bodyPr/>
                    <a:lstStyle/>
                    <a:p>
                      <a:pPr marL="0" marR="0" algn="ctr">
                        <a:lnSpc>
                          <a:spcPct val="120000"/>
                        </a:lnSpc>
                        <a:spcBef>
                          <a:spcPts val="400"/>
                        </a:spcBef>
                        <a:spcAft>
                          <a:spcPts val="0"/>
                        </a:spcAft>
                      </a:pPr>
                      <a:r>
                        <a:rPr lang="vi-VN" sz="2000" dirty="0" smtClean="0">
                          <a:effectLst/>
                          <a:latin typeface="Times New Roman" panose="02020603050405020304" pitchFamily="18" charset="0"/>
                          <a:cs typeface="Times New Roman" panose="02020603050405020304" pitchFamily="18" charset="0"/>
                        </a:rPr>
                        <a:t>Thời điểm</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kiểm</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tra</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khảo</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sát</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Tổng Sĩ số</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20000"/>
                        </a:lnSpc>
                        <a:spcBef>
                          <a:spcPts val="400"/>
                        </a:spcBef>
                        <a:spcAft>
                          <a:spcPts val="0"/>
                        </a:spcAft>
                      </a:pPr>
                      <a:r>
                        <a:rPr lang="vi-VN" sz="2000">
                          <a:effectLst/>
                          <a:latin typeface="Times New Roman" panose="02020603050405020304" pitchFamily="18" charset="0"/>
                          <a:cs typeface="Times New Roman" panose="02020603050405020304" pitchFamily="18" charset="0"/>
                        </a:rPr>
                        <a:t>Giỏi</a:t>
                      </a:r>
                      <a:endParaRPr lang="en-US" sz="20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400"/>
                        </a:spcBef>
                        <a:spcAft>
                          <a:spcPts val="0"/>
                        </a:spcAft>
                      </a:pPr>
                      <a:r>
                        <a:rPr lang="vi-VN" sz="2000">
                          <a:effectLst/>
                          <a:latin typeface="Times New Roman" panose="02020603050405020304" pitchFamily="18" charset="0"/>
                          <a:cs typeface="Times New Roman" panose="02020603050405020304" pitchFamily="18" charset="0"/>
                        </a:rPr>
                        <a:t>Khá </a:t>
                      </a:r>
                      <a:endParaRPr lang="en-US" sz="20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400"/>
                        </a:spcBef>
                        <a:spcAft>
                          <a:spcPts val="0"/>
                        </a:spcAft>
                      </a:pPr>
                      <a:r>
                        <a:rPr lang="vi-VN" sz="2000">
                          <a:effectLst/>
                          <a:latin typeface="Times New Roman" panose="02020603050405020304" pitchFamily="18" charset="0"/>
                          <a:cs typeface="Times New Roman" panose="02020603050405020304" pitchFamily="18" charset="0"/>
                        </a:rPr>
                        <a:t>TB</a:t>
                      </a:r>
                      <a:endParaRPr lang="en-US" sz="20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400"/>
                        </a:spcBef>
                        <a:spcAft>
                          <a:spcPts val="0"/>
                        </a:spcAft>
                      </a:pPr>
                      <a:r>
                        <a:rPr lang="vi-VN" sz="2000">
                          <a:effectLst/>
                          <a:latin typeface="Times New Roman" panose="02020603050405020304" pitchFamily="18" charset="0"/>
                          <a:cs typeface="Times New Roman" panose="02020603050405020304" pitchFamily="18" charset="0"/>
                        </a:rPr>
                        <a:t>Yếu</a:t>
                      </a:r>
                      <a:endParaRPr lang="en-US" sz="20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29936">
                <a:tc vMerge="1">
                  <a:txBody>
                    <a:bodyPr/>
                    <a:lstStyle/>
                    <a:p>
                      <a:endParaRPr lang="en-US"/>
                    </a:p>
                  </a:txBody>
                  <a:tcPr/>
                </a:tc>
                <a:tc vMerge="1">
                  <a:txBody>
                    <a:bodyPr/>
                    <a:lstStyle/>
                    <a:p>
                      <a:endParaRPr lang="en-US"/>
                    </a:p>
                  </a:txBody>
                  <a:tcPr/>
                </a:tc>
                <a:tc>
                  <a:txBody>
                    <a:bodyPr/>
                    <a:lstStyle/>
                    <a:p>
                      <a:pPr marL="0" marR="0" algn="ctr">
                        <a:lnSpc>
                          <a:spcPct val="120000"/>
                        </a:lnSpc>
                        <a:spcBef>
                          <a:spcPts val="400"/>
                        </a:spcBef>
                        <a:spcAft>
                          <a:spcPts val="0"/>
                        </a:spcAft>
                      </a:pPr>
                      <a:r>
                        <a:rPr lang="vi-VN" sz="2000" dirty="0">
                          <a:solidFill>
                            <a:schemeClr val="bg1"/>
                          </a:solidFill>
                          <a:effectLst/>
                          <a:latin typeface="Times New Roman" panose="02020603050405020304" pitchFamily="18" charset="0"/>
                          <a:cs typeface="Times New Roman" panose="02020603050405020304" pitchFamily="18" charset="0"/>
                        </a:rPr>
                        <a:t>SL</a:t>
                      </a:r>
                      <a:endParaRPr lang="en-US" sz="20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20000"/>
                        </a:lnSpc>
                        <a:spcBef>
                          <a:spcPts val="400"/>
                        </a:spcBef>
                        <a:spcAft>
                          <a:spcPts val="0"/>
                        </a:spcAft>
                      </a:pPr>
                      <a:r>
                        <a:rPr lang="en-US" sz="2000" baseline="0" dirty="0" err="1" smtClean="0">
                          <a:solidFill>
                            <a:schemeClr val="bg1"/>
                          </a:solidFill>
                          <a:effectLst/>
                          <a:latin typeface="Times New Roman" panose="02020603050405020304" pitchFamily="18" charset="0"/>
                          <a:cs typeface="Times New Roman" panose="02020603050405020304" pitchFamily="18" charset="0"/>
                        </a:rPr>
                        <a:t>Tỷ</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lệ</a:t>
                      </a:r>
                      <a:endParaRPr lang="en-US" sz="20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20000"/>
                        </a:lnSpc>
                        <a:spcBef>
                          <a:spcPts val="400"/>
                        </a:spcBef>
                        <a:spcAft>
                          <a:spcPts val="0"/>
                        </a:spcAft>
                      </a:pPr>
                      <a:r>
                        <a:rPr lang="vi-VN" sz="2000" dirty="0">
                          <a:solidFill>
                            <a:schemeClr val="bg1"/>
                          </a:solidFill>
                          <a:effectLst/>
                          <a:latin typeface="Times New Roman" panose="02020603050405020304" pitchFamily="18" charset="0"/>
                          <a:cs typeface="Times New Roman" panose="02020603050405020304" pitchFamily="18" charset="0"/>
                        </a:rPr>
                        <a:t>SL</a:t>
                      </a:r>
                      <a:endParaRPr lang="en-US" sz="20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20000"/>
                        </a:lnSpc>
                        <a:spcBef>
                          <a:spcPts val="400"/>
                        </a:spcBef>
                        <a:spcAft>
                          <a:spcPts val="0"/>
                        </a:spcAft>
                      </a:pPr>
                      <a:r>
                        <a:rPr lang="en-US" sz="2000" dirty="0" err="1" smtClean="0">
                          <a:solidFill>
                            <a:schemeClr val="bg1"/>
                          </a:solidFill>
                          <a:effectLst/>
                          <a:latin typeface="Times New Roman" panose="02020603050405020304" pitchFamily="18" charset="0"/>
                          <a:cs typeface="Times New Roman" panose="02020603050405020304" pitchFamily="18" charset="0"/>
                        </a:rPr>
                        <a:t>Tỷ</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lệ</a:t>
                      </a:r>
                      <a:endParaRPr lang="en-US" sz="20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20000"/>
                        </a:lnSpc>
                        <a:spcBef>
                          <a:spcPts val="400"/>
                        </a:spcBef>
                        <a:spcAft>
                          <a:spcPts val="0"/>
                        </a:spcAft>
                      </a:pPr>
                      <a:r>
                        <a:rPr lang="vi-VN" sz="2000" dirty="0">
                          <a:solidFill>
                            <a:schemeClr val="bg1"/>
                          </a:solidFill>
                          <a:effectLst/>
                          <a:latin typeface="Times New Roman" panose="02020603050405020304" pitchFamily="18" charset="0"/>
                          <a:cs typeface="Times New Roman" panose="02020603050405020304" pitchFamily="18" charset="0"/>
                        </a:rPr>
                        <a:t>SL</a:t>
                      </a:r>
                      <a:endParaRPr lang="en-US" sz="20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20000"/>
                        </a:lnSpc>
                        <a:spcBef>
                          <a:spcPts val="400"/>
                        </a:spcBef>
                        <a:spcAft>
                          <a:spcPts val="0"/>
                        </a:spcAft>
                      </a:pPr>
                      <a:r>
                        <a:rPr lang="en-US" sz="2000" dirty="0" err="1" smtClean="0">
                          <a:solidFill>
                            <a:schemeClr val="bg1"/>
                          </a:solidFill>
                          <a:effectLst/>
                          <a:latin typeface="Times New Roman" panose="02020603050405020304" pitchFamily="18" charset="0"/>
                          <a:cs typeface="Times New Roman" panose="02020603050405020304" pitchFamily="18" charset="0"/>
                        </a:rPr>
                        <a:t>Tỷ</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lệ</a:t>
                      </a:r>
                      <a:endParaRPr lang="en-US" sz="20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20000"/>
                        </a:lnSpc>
                        <a:spcBef>
                          <a:spcPts val="400"/>
                        </a:spcBef>
                        <a:spcAft>
                          <a:spcPts val="0"/>
                        </a:spcAft>
                      </a:pPr>
                      <a:r>
                        <a:rPr lang="vi-VN" sz="2000" dirty="0">
                          <a:solidFill>
                            <a:schemeClr val="bg1"/>
                          </a:solidFill>
                          <a:effectLst/>
                          <a:latin typeface="Times New Roman" panose="02020603050405020304" pitchFamily="18" charset="0"/>
                          <a:cs typeface="Times New Roman" panose="02020603050405020304" pitchFamily="18" charset="0"/>
                        </a:rPr>
                        <a:t>SL</a:t>
                      </a:r>
                      <a:endParaRPr lang="en-US" sz="20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20000"/>
                        </a:lnSpc>
                        <a:spcBef>
                          <a:spcPts val="400"/>
                        </a:spcBef>
                        <a:spcAft>
                          <a:spcPts val="0"/>
                        </a:spcAft>
                      </a:pPr>
                      <a:r>
                        <a:rPr lang="en-US" sz="2000" dirty="0" err="1" smtClean="0">
                          <a:solidFill>
                            <a:schemeClr val="bg1"/>
                          </a:solidFill>
                          <a:effectLst/>
                          <a:latin typeface="Times New Roman" panose="02020603050405020304" pitchFamily="18" charset="0"/>
                          <a:cs typeface="Times New Roman" panose="02020603050405020304" pitchFamily="18" charset="0"/>
                        </a:rPr>
                        <a:t>Tỷ</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lệ</a:t>
                      </a:r>
                      <a:endParaRPr lang="en-US" sz="20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711881">
                <a:tc>
                  <a:txBody>
                    <a:bodyPr/>
                    <a:lstStyle/>
                    <a:p>
                      <a:pPr marL="0" marR="0" algn="ctr">
                        <a:lnSpc>
                          <a:spcPct val="120000"/>
                        </a:lnSpc>
                        <a:spcBef>
                          <a:spcPts val="400"/>
                        </a:spcBef>
                        <a:spcAft>
                          <a:spcPts val="0"/>
                        </a:spcAft>
                      </a:pPr>
                      <a:r>
                        <a:rPr lang="vi-VN" sz="2000">
                          <a:effectLst/>
                          <a:latin typeface="Times New Roman" panose="02020603050405020304" pitchFamily="18" charset="0"/>
                          <a:cs typeface="Times New Roman" panose="02020603050405020304" pitchFamily="18" charset="0"/>
                        </a:rPr>
                        <a:t>Đầu năm học</a:t>
                      </a:r>
                      <a:endParaRPr lang="en-US" sz="20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77</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5</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smtClean="0">
                          <a:effectLst/>
                          <a:latin typeface="Times New Roman" panose="02020603050405020304" pitchFamily="18" charset="0"/>
                          <a:cs typeface="Times New Roman" panose="02020603050405020304" pitchFamily="18" charset="0"/>
                        </a:rPr>
                        <a:t>6,5</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19</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smtClean="0">
                          <a:effectLst/>
                          <a:latin typeface="Times New Roman" panose="02020603050405020304" pitchFamily="18" charset="0"/>
                          <a:cs typeface="Times New Roman" panose="02020603050405020304" pitchFamily="18" charset="0"/>
                        </a:rPr>
                        <a:t>24,7</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43</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smtClean="0">
                          <a:effectLst/>
                          <a:latin typeface="Times New Roman" panose="02020603050405020304" pitchFamily="18" charset="0"/>
                          <a:cs typeface="Times New Roman" panose="02020603050405020304" pitchFamily="18" charset="0"/>
                        </a:rPr>
                        <a:t>55,8</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smtClean="0">
                          <a:effectLst/>
                          <a:latin typeface="Times New Roman" panose="02020603050405020304" pitchFamily="18" charset="0"/>
                          <a:cs typeface="Times New Roman" panose="02020603050405020304" pitchFamily="18" charset="0"/>
                        </a:rPr>
                        <a:t>13</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35594">
                <a:tc>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Cuối HK I</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a:effectLst/>
                          <a:latin typeface="Times New Roman" panose="02020603050405020304" pitchFamily="18" charset="0"/>
                          <a:cs typeface="Times New Roman" panose="02020603050405020304" pitchFamily="18" charset="0"/>
                        </a:rPr>
                        <a:t>77</a:t>
                      </a:r>
                      <a:endParaRPr lang="en-US" sz="20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a:effectLst/>
                          <a:latin typeface="Times New Roman" panose="02020603050405020304" pitchFamily="18" charset="0"/>
                          <a:cs typeface="Times New Roman" panose="02020603050405020304" pitchFamily="18" charset="0"/>
                        </a:rPr>
                        <a:t>25</a:t>
                      </a:r>
                      <a:endParaRPr lang="en-US" sz="20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smtClean="0">
                          <a:effectLst/>
                          <a:latin typeface="Times New Roman" panose="02020603050405020304" pitchFamily="18" charset="0"/>
                          <a:cs typeface="Times New Roman" panose="02020603050405020304" pitchFamily="18" charset="0"/>
                        </a:rPr>
                        <a:t>32,5</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37</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smtClean="0">
                          <a:effectLst/>
                          <a:latin typeface="Times New Roman" panose="02020603050405020304" pitchFamily="18" charset="0"/>
                          <a:cs typeface="Times New Roman" panose="02020603050405020304" pitchFamily="18" charset="0"/>
                        </a:rPr>
                        <a:t>48</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15</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smtClean="0">
                          <a:effectLst/>
                          <a:latin typeface="Times New Roman" panose="02020603050405020304" pitchFamily="18" charset="0"/>
                          <a:cs typeface="Times New Roman" panose="02020603050405020304" pitchFamily="18" charset="0"/>
                        </a:rPr>
                        <a:t>19,5</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en-US" sz="2000" dirty="0" smtClean="0">
                          <a:effectLst/>
                          <a:latin typeface="Times New Roman" panose="02020603050405020304" pitchFamily="18" charset="0"/>
                          <a:cs typeface="Times New Roman" panose="02020603050405020304" pitchFamily="18" charset="0"/>
                        </a:rPr>
                        <a:t>0</a:t>
                      </a:r>
                      <a:r>
                        <a:rPr lang="vi-VN"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dirty="0">
                          <a:effectLst/>
                          <a:latin typeface="Times New Roman" panose="02020603050405020304" pitchFamily="18" charset="0"/>
                          <a:cs typeface="Times New Roman" panose="02020603050405020304" pitchFamily="18" charset="0"/>
                        </a:rPr>
                        <a:t> </a:t>
                      </a:r>
                      <a:r>
                        <a:rPr lang="vi-VN" sz="2000" dirty="0" smtClean="0">
                          <a:effectLst/>
                          <a:latin typeface="Times New Roman" panose="02020603050405020304" pitchFamily="18" charset="0"/>
                          <a:cs typeface="Times New Roman" panose="02020603050405020304" pitchFamily="18" charset="0"/>
                        </a:rPr>
                        <a:t>0</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8880">
                <a:tc>
                  <a:txBody>
                    <a:bodyPr/>
                    <a:lstStyle/>
                    <a:p>
                      <a:pPr marL="0" marR="0" algn="ctr">
                        <a:lnSpc>
                          <a:spcPct val="120000"/>
                        </a:lnSpc>
                        <a:spcBef>
                          <a:spcPts val="400"/>
                        </a:spcBef>
                        <a:spcAft>
                          <a:spcPts val="0"/>
                        </a:spcAft>
                      </a:pPr>
                      <a:r>
                        <a:rPr lang="vi-VN" sz="2000" b="1">
                          <a:effectLst/>
                          <a:latin typeface="Times New Roman" panose="02020603050405020304" pitchFamily="18" charset="0"/>
                          <a:cs typeface="Times New Roman" panose="02020603050405020304" pitchFamily="18" charset="0"/>
                        </a:rPr>
                        <a:t>So sánh</a:t>
                      </a:r>
                      <a:endParaRPr lang="en-US" sz="2000" b="1">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b="1">
                          <a:effectLst/>
                          <a:latin typeface="Times New Roman" panose="02020603050405020304" pitchFamily="18" charset="0"/>
                          <a:cs typeface="Times New Roman" panose="02020603050405020304" pitchFamily="18" charset="0"/>
                        </a:rPr>
                        <a:t> </a:t>
                      </a:r>
                      <a:endParaRPr lang="en-US" sz="2000" b="1">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en-US" sz="2000" b="1" dirty="0" smtClean="0">
                          <a:effectLst/>
                          <a:latin typeface="Times New Roman" panose="02020603050405020304" pitchFamily="18" charset="0"/>
                          <a:cs typeface="Times New Roman" panose="02020603050405020304" pitchFamily="18" charset="0"/>
                        </a:rPr>
                        <a:t>T</a:t>
                      </a:r>
                      <a:r>
                        <a:rPr lang="vi-VN" sz="2000" b="1" dirty="0" smtClean="0">
                          <a:effectLst/>
                          <a:latin typeface="Times New Roman" panose="02020603050405020304" pitchFamily="18" charset="0"/>
                          <a:cs typeface="Times New Roman" panose="02020603050405020304" pitchFamily="18" charset="0"/>
                        </a:rPr>
                        <a:t>ăng</a:t>
                      </a:r>
                      <a:r>
                        <a:rPr lang="en-US" sz="2000" b="1" dirty="0" smtClean="0">
                          <a:effectLst/>
                          <a:latin typeface="Times New Roman" panose="02020603050405020304" pitchFamily="18" charset="0"/>
                          <a:cs typeface="Times New Roman" panose="02020603050405020304" pitchFamily="18" charset="0"/>
                        </a:rPr>
                        <a:t> 20</a:t>
                      </a:r>
                      <a:endParaRPr lang="en-US"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en-US" sz="2000" b="1" dirty="0" smtClean="0">
                          <a:effectLst/>
                          <a:latin typeface="Times New Roman" panose="02020603050405020304" pitchFamily="18" charset="0"/>
                          <a:cs typeface="Times New Roman" panose="02020603050405020304" pitchFamily="18" charset="0"/>
                        </a:rPr>
                        <a:t>T</a:t>
                      </a:r>
                      <a:r>
                        <a:rPr lang="vi-VN" sz="2000" b="1" dirty="0" smtClean="0">
                          <a:effectLst/>
                          <a:latin typeface="Times New Roman" panose="02020603050405020304" pitchFamily="18" charset="0"/>
                          <a:cs typeface="Times New Roman" panose="02020603050405020304" pitchFamily="18" charset="0"/>
                        </a:rPr>
                        <a:t>ăng</a:t>
                      </a:r>
                      <a:r>
                        <a:rPr lang="en-US" sz="2000" b="1" dirty="0" smtClean="0">
                          <a:effectLst/>
                          <a:latin typeface="Times New Roman" panose="02020603050405020304" pitchFamily="18" charset="0"/>
                          <a:cs typeface="Times New Roman" panose="02020603050405020304" pitchFamily="18" charset="0"/>
                        </a:rPr>
                        <a:t> 26%</a:t>
                      </a:r>
                      <a:endParaRPr lang="en-US"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en-US" sz="2000" b="1" dirty="0" smtClean="0">
                          <a:effectLst/>
                          <a:latin typeface="Times New Roman" panose="02020603050405020304" pitchFamily="18" charset="0"/>
                          <a:cs typeface="Times New Roman" panose="02020603050405020304" pitchFamily="18" charset="0"/>
                        </a:rPr>
                        <a:t>T</a:t>
                      </a:r>
                      <a:r>
                        <a:rPr lang="vi-VN" sz="2000" b="1" dirty="0" smtClean="0">
                          <a:effectLst/>
                          <a:latin typeface="Times New Roman" panose="02020603050405020304" pitchFamily="18" charset="0"/>
                          <a:cs typeface="Times New Roman" panose="02020603050405020304" pitchFamily="18" charset="0"/>
                        </a:rPr>
                        <a:t>ăng</a:t>
                      </a:r>
                      <a:r>
                        <a:rPr lang="en-US" sz="2000" b="1" dirty="0" smtClean="0">
                          <a:effectLst/>
                          <a:latin typeface="Times New Roman" panose="02020603050405020304" pitchFamily="18" charset="0"/>
                          <a:cs typeface="Times New Roman" panose="02020603050405020304" pitchFamily="18" charset="0"/>
                        </a:rPr>
                        <a:t>18</a:t>
                      </a:r>
                      <a:endParaRPr lang="en-US"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b="1" dirty="0" smtClean="0">
                          <a:effectLst/>
                          <a:latin typeface="Times New Roman" panose="02020603050405020304" pitchFamily="18" charset="0"/>
                          <a:cs typeface="Times New Roman" panose="02020603050405020304" pitchFamily="18" charset="0"/>
                        </a:rPr>
                        <a:t>Tăng</a:t>
                      </a:r>
                      <a:r>
                        <a:rPr lang="en-US" sz="2000" b="1" dirty="0" smtClean="0">
                          <a:effectLst/>
                          <a:latin typeface="Times New Roman" panose="02020603050405020304" pitchFamily="18" charset="0"/>
                          <a:cs typeface="Times New Roman" panose="02020603050405020304" pitchFamily="18" charset="0"/>
                        </a:rPr>
                        <a:t> 24,7%</a:t>
                      </a:r>
                      <a:endParaRPr lang="en-US"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en-US" sz="2000" b="1" dirty="0" smtClean="0">
                          <a:effectLst/>
                          <a:latin typeface="Times New Roman" panose="02020603050405020304" pitchFamily="18" charset="0"/>
                          <a:cs typeface="Times New Roman" panose="02020603050405020304" pitchFamily="18" charset="0"/>
                        </a:rPr>
                        <a:t>G</a:t>
                      </a:r>
                      <a:r>
                        <a:rPr lang="vi-VN" sz="2000" b="1" dirty="0" smtClean="0">
                          <a:effectLst/>
                          <a:latin typeface="Times New Roman" panose="02020603050405020304" pitchFamily="18" charset="0"/>
                          <a:cs typeface="Times New Roman" panose="02020603050405020304" pitchFamily="18" charset="0"/>
                        </a:rPr>
                        <a:t>iảm</a:t>
                      </a:r>
                      <a:r>
                        <a:rPr lang="en-US" sz="2000" b="1" dirty="0" smtClean="0">
                          <a:effectLst/>
                          <a:latin typeface="Times New Roman" panose="02020603050405020304" pitchFamily="18" charset="0"/>
                          <a:cs typeface="Times New Roman" panose="02020603050405020304" pitchFamily="18" charset="0"/>
                        </a:rPr>
                        <a:t> 28</a:t>
                      </a:r>
                      <a:endParaRPr lang="en-US"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en-US" sz="2000" b="1" dirty="0" smtClean="0">
                          <a:effectLst/>
                          <a:latin typeface="Times New Roman" panose="02020603050405020304" pitchFamily="18" charset="0"/>
                          <a:cs typeface="Times New Roman" panose="02020603050405020304" pitchFamily="18" charset="0"/>
                        </a:rPr>
                        <a:t>G</a:t>
                      </a:r>
                      <a:r>
                        <a:rPr lang="vi-VN" sz="2000" b="1" dirty="0" smtClean="0">
                          <a:effectLst/>
                          <a:latin typeface="Times New Roman" panose="02020603050405020304" pitchFamily="18" charset="0"/>
                          <a:cs typeface="Times New Roman" panose="02020603050405020304" pitchFamily="18" charset="0"/>
                        </a:rPr>
                        <a:t>iảm</a:t>
                      </a:r>
                      <a:r>
                        <a:rPr lang="en-US" sz="2000" b="1" dirty="0" smtClean="0">
                          <a:effectLst/>
                          <a:latin typeface="Times New Roman" panose="02020603050405020304" pitchFamily="18" charset="0"/>
                          <a:cs typeface="Times New Roman" panose="02020603050405020304" pitchFamily="18" charset="0"/>
                        </a:rPr>
                        <a:t> 36,3%</a:t>
                      </a:r>
                      <a:endParaRPr lang="en-US"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b="1" dirty="0" smtClean="0">
                          <a:effectLst/>
                          <a:latin typeface="Times New Roman" panose="02020603050405020304" pitchFamily="18" charset="0"/>
                          <a:cs typeface="Times New Roman" panose="02020603050405020304" pitchFamily="18" charset="0"/>
                        </a:rPr>
                        <a:t>Giảm</a:t>
                      </a:r>
                      <a:r>
                        <a:rPr lang="en-US" sz="2000" b="1" dirty="0" smtClean="0">
                          <a:effectLst/>
                          <a:latin typeface="Times New Roman" panose="02020603050405020304" pitchFamily="18" charset="0"/>
                          <a:cs typeface="Times New Roman" panose="02020603050405020304" pitchFamily="18" charset="0"/>
                        </a:rPr>
                        <a:t> 10</a:t>
                      </a:r>
                      <a:endParaRPr lang="en-US"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400"/>
                        </a:spcBef>
                        <a:spcAft>
                          <a:spcPts val="0"/>
                        </a:spcAft>
                      </a:pPr>
                      <a:r>
                        <a:rPr lang="vi-VN" sz="2000" b="1" dirty="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Giảm</a:t>
                      </a:r>
                      <a:r>
                        <a:rPr lang="en-US" sz="2000" b="1" baseline="0" dirty="0" smtClean="0">
                          <a:effectLst/>
                          <a:latin typeface="Times New Roman" panose="02020603050405020304" pitchFamily="18" charset="0"/>
                          <a:cs typeface="Times New Roman" panose="02020603050405020304" pitchFamily="18" charset="0"/>
                        </a:rPr>
                        <a:t> 13%</a:t>
                      </a:r>
                      <a:endParaRPr lang="en-US" sz="2000" b="1"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9071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7"/>
          <p:cNvSpPr txBox="1">
            <a:spLocks noGrp="1"/>
          </p:cNvSpPr>
          <p:nvPr>
            <p:ph type="body" idx="1"/>
          </p:nvPr>
        </p:nvSpPr>
        <p:spPr>
          <a:xfrm>
            <a:off x="55179" y="145322"/>
            <a:ext cx="12192000" cy="768085"/>
          </a:xfrm>
          <a:prstGeom prst="rect">
            <a:avLst/>
          </a:prstGeom>
          <a:noFill/>
          <a:ln>
            <a:noFill/>
          </a:ln>
        </p:spPr>
        <p:txBody>
          <a:bodyPr spcFirstLastPara="1" vert="horz" wrap="square" lIns="121900" tIns="60933" rIns="121900" bIns="60933" rtlCol="0" anchor="ctr" anchorCtr="0">
            <a:noAutofit/>
          </a:bodyPr>
          <a:lstStyle/>
          <a:p>
            <a:pPr marL="0" indent="0">
              <a:spcBef>
                <a:spcPts val="0"/>
              </a:spcBef>
            </a:pPr>
            <a:r>
              <a:rPr lang="en-US" sz="2800" b="1" dirty="0">
                <a:solidFill>
                  <a:srgbClr val="C00000"/>
                </a:solidFill>
                <a:latin typeface="Times New Roman" panose="02020603050405020304" pitchFamily="18" charset="0"/>
                <a:ea typeface="+mn-ea"/>
                <a:cs typeface="Times New Roman" panose="02020603050405020304" pitchFamily="18" charset="0"/>
                <a:sym typeface="+mn-lt"/>
              </a:rPr>
              <a:t>KẾT LUẬN</a:t>
            </a:r>
            <a:endParaRPr sz="2800" b="1" dirty="0">
              <a:solidFill>
                <a:srgbClr val="C00000"/>
              </a:solidFill>
              <a:latin typeface="Times New Roman" panose="02020603050405020304" pitchFamily="18" charset="0"/>
              <a:ea typeface="+mn-ea"/>
              <a:cs typeface="Times New Roman" panose="02020603050405020304" pitchFamily="18" charset="0"/>
              <a:sym typeface="+mn-lt"/>
            </a:endParaRPr>
          </a:p>
        </p:txBody>
      </p:sp>
      <p:sp>
        <p:nvSpPr>
          <p:cNvPr id="237" name="Google Shape;237;p7"/>
          <p:cNvSpPr txBox="1"/>
          <p:nvPr/>
        </p:nvSpPr>
        <p:spPr>
          <a:xfrm>
            <a:off x="10473818" y="2671676"/>
            <a:ext cx="2362996" cy="492388"/>
          </a:xfrm>
          <a:prstGeom prst="rect">
            <a:avLst/>
          </a:prstGeom>
          <a:noFill/>
          <a:ln>
            <a:noFill/>
          </a:ln>
        </p:spPr>
        <p:txBody>
          <a:bodyPr spcFirstLastPara="1" wrap="square" lIns="121900" tIns="60933" rIns="121900" bIns="60933" anchor="t" anchorCtr="0">
            <a:spAutoFit/>
          </a:bodyPr>
          <a:lstStyle/>
          <a:p>
            <a:endParaRPr sz="2400" b="1">
              <a:solidFill>
                <a:schemeClr val="accent1"/>
              </a:solidFill>
              <a:latin typeface="Times New Roman" panose="02020603050405020304" pitchFamily="18" charset="0"/>
              <a:cs typeface="Times New Roman" panose="02020603050405020304" pitchFamily="18" charset="0"/>
              <a:sym typeface="+mn-lt"/>
            </a:endParaRPr>
          </a:p>
        </p:txBody>
      </p:sp>
      <p:sp>
        <p:nvSpPr>
          <p:cNvPr id="239" name="Google Shape;239;p7"/>
          <p:cNvSpPr txBox="1"/>
          <p:nvPr/>
        </p:nvSpPr>
        <p:spPr>
          <a:xfrm>
            <a:off x="8675370" y="1588999"/>
            <a:ext cx="2444898" cy="1600384"/>
          </a:xfrm>
          <a:prstGeom prst="rect">
            <a:avLst/>
          </a:prstGeom>
          <a:noFill/>
          <a:ln>
            <a:noFill/>
          </a:ln>
        </p:spPr>
        <p:txBody>
          <a:bodyPr spcFirstLastPara="1" wrap="square" lIns="121900" tIns="60933" rIns="121900" bIns="60933" anchor="t" anchorCtr="0">
            <a:spAutoFit/>
          </a:bodyPr>
          <a:lstStyle/>
          <a:p>
            <a:pPr algn="just"/>
            <a:r>
              <a:rPr lang="en-US" sz="2400" dirty="0" err="1">
                <a:latin typeface="Times New Roman" panose="02020603050405020304" pitchFamily="18" charset="0"/>
                <a:cs typeface="Times New Roman" panose="02020603050405020304" pitchFamily="18" charset="0"/>
                <a:sym typeface="+mn-lt"/>
              </a:rPr>
              <a:t>Nâng</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cao</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được</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chất</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lượng</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dạy</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học</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của</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bộ</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môn</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Vật</a:t>
            </a:r>
            <a:r>
              <a:rPr lang="en-US" sz="2400" dirty="0">
                <a:latin typeface="Times New Roman" panose="02020603050405020304" pitchFamily="18" charset="0"/>
                <a:cs typeface="Times New Roman" panose="02020603050405020304" pitchFamily="18" charset="0"/>
                <a:sym typeface="+mn-lt"/>
              </a:rPr>
              <a:t> </a:t>
            </a:r>
            <a:r>
              <a:rPr lang="en-US" sz="2400" dirty="0" err="1">
                <a:latin typeface="Times New Roman" panose="02020603050405020304" pitchFamily="18" charset="0"/>
                <a:cs typeface="Times New Roman" panose="02020603050405020304" pitchFamily="18" charset="0"/>
                <a:sym typeface="+mn-lt"/>
              </a:rPr>
              <a:t>lý</a:t>
            </a:r>
            <a:r>
              <a:rPr lang="en-US" sz="2400" dirty="0">
                <a:latin typeface="Times New Roman" panose="02020603050405020304" pitchFamily="18" charset="0"/>
                <a:cs typeface="Times New Roman" panose="02020603050405020304" pitchFamily="18" charset="0"/>
                <a:sym typeface="+mn-lt"/>
              </a:rPr>
              <a:t>. </a:t>
            </a:r>
            <a:endParaRPr sz="2400" dirty="0">
              <a:latin typeface="Times New Roman" panose="02020603050405020304" pitchFamily="18" charset="0"/>
              <a:cs typeface="Times New Roman" panose="02020603050405020304" pitchFamily="18" charset="0"/>
              <a:sym typeface="+mn-lt"/>
            </a:endParaRPr>
          </a:p>
        </p:txBody>
      </p:sp>
      <p:sp>
        <p:nvSpPr>
          <p:cNvPr id="242" name="Google Shape;242;p7"/>
          <p:cNvSpPr txBox="1"/>
          <p:nvPr/>
        </p:nvSpPr>
        <p:spPr>
          <a:xfrm>
            <a:off x="6107485" y="1272247"/>
            <a:ext cx="2438839" cy="2708379"/>
          </a:xfrm>
          <a:prstGeom prst="rect">
            <a:avLst/>
          </a:prstGeom>
          <a:noFill/>
          <a:ln>
            <a:noFill/>
          </a:ln>
        </p:spPr>
        <p:txBody>
          <a:bodyPr spcFirstLastPara="1" wrap="square" lIns="121900" tIns="60933" rIns="121900" bIns="60933" anchor="t" anchorCtr="0">
            <a:spAutoFit/>
          </a:bodyPr>
          <a:lstStyle/>
          <a:p>
            <a:pPr algn="just"/>
            <a:r>
              <a:rPr lang="vi-VN" sz="2400" dirty="0">
                <a:latin typeface="Times New Roman" panose="02020603050405020304" pitchFamily="18" charset="0"/>
                <a:cs typeface="Times New Roman" panose="02020603050405020304" pitchFamily="18" charset="0"/>
              </a:rPr>
              <a:t>Biết vận dụng linh hoạt những kiến thức vào đời sống thực tiễn, tạo niềm tin yêu khoa học cho học sinh.</a:t>
            </a:r>
            <a:endParaRPr sz="2400" dirty="0">
              <a:latin typeface="Times New Roman" panose="02020603050405020304" pitchFamily="18" charset="0"/>
              <a:cs typeface="Times New Roman" panose="02020603050405020304" pitchFamily="18" charset="0"/>
              <a:sym typeface="+mn-lt"/>
            </a:endParaRPr>
          </a:p>
        </p:txBody>
      </p:sp>
      <p:grpSp>
        <p:nvGrpSpPr>
          <p:cNvPr id="244" name="Google Shape;244;p7"/>
          <p:cNvGrpSpPr/>
          <p:nvPr/>
        </p:nvGrpSpPr>
        <p:grpSpPr>
          <a:xfrm>
            <a:off x="3268605" y="1344175"/>
            <a:ext cx="2815870" cy="3379333"/>
            <a:chOff x="1837598" y="1085983"/>
            <a:chExt cx="1808931" cy="2534499"/>
          </a:xfrm>
        </p:grpSpPr>
        <p:sp>
          <p:nvSpPr>
            <p:cNvPr id="245" name="Google Shape;245;p7"/>
            <p:cNvSpPr txBox="1"/>
            <p:nvPr/>
          </p:nvSpPr>
          <p:spPr>
            <a:xfrm>
              <a:off x="1837598" y="1085983"/>
              <a:ext cx="1772435" cy="2534499"/>
            </a:xfrm>
            <a:prstGeom prst="rect">
              <a:avLst/>
            </a:prstGeom>
            <a:noFill/>
            <a:ln>
              <a:noFill/>
            </a:ln>
          </p:spPr>
          <p:txBody>
            <a:bodyPr spcFirstLastPara="1" wrap="square" lIns="121900" tIns="60933" rIns="121900" bIns="60933" anchor="t" anchorCtr="0">
              <a:spAutoFit/>
            </a:bodyPr>
            <a:lstStyle/>
            <a:p>
              <a:pPr marL="457200" algn="just">
                <a:lnSpc>
                  <a:spcPct val="120000"/>
                </a:lnSpc>
                <a:spcBef>
                  <a:spcPts val="400"/>
                </a:spcBef>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ăng khả năng vận dụng, tìm tòi và chiếm lĩnh khoa học phù hợp với yêu cầu đổi mới giáo dục hiện nay.</a:t>
              </a:r>
            </a:p>
          </p:txBody>
        </p:sp>
        <p:sp>
          <p:nvSpPr>
            <p:cNvPr id="246" name="Google Shape;246;p7"/>
            <p:cNvSpPr txBox="1"/>
            <p:nvPr/>
          </p:nvSpPr>
          <p:spPr>
            <a:xfrm>
              <a:off x="2190867" y="1423766"/>
              <a:ext cx="1455662" cy="369291"/>
            </a:xfrm>
            <a:prstGeom prst="rect">
              <a:avLst/>
            </a:prstGeom>
            <a:noFill/>
            <a:ln>
              <a:noFill/>
            </a:ln>
          </p:spPr>
          <p:txBody>
            <a:bodyPr spcFirstLastPara="1" wrap="square" lIns="121900" tIns="60933" rIns="121900" bIns="60933" anchor="t" anchorCtr="0">
              <a:spAutoFit/>
            </a:bodyPr>
            <a:lstStyle/>
            <a:p>
              <a:pPr algn="r"/>
              <a:endParaRPr sz="2400" b="1">
                <a:solidFill>
                  <a:schemeClr val="accent4"/>
                </a:solidFill>
                <a:latin typeface="Times New Roman" panose="02020603050405020304" pitchFamily="18" charset="0"/>
                <a:cs typeface="Times New Roman" panose="02020603050405020304" pitchFamily="18" charset="0"/>
                <a:sym typeface="+mn-lt"/>
              </a:endParaRPr>
            </a:p>
          </p:txBody>
        </p:sp>
      </p:grpSp>
      <p:sp>
        <p:nvSpPr>
          <p:cNvPr id="248" name="Google Shape;248;p7"/>
          <p:cNvSpPr txBox="1"/>
          <p:nvPr/>
        </p:nvSpPr>
        <p:spPr>
          <a:xfrm>
            <a:off x="1393509" y="3222007"/>
            <a:ext cx="2256776" cy="1969715"/>
          </a:xfrm>
          <a:prstGeom prst="rect">
            <a:avLst/>
          </a:prstGeom>
          <a:noFill/>
          <a:ln>
            <a:noFill/>
          </a:ln>
        </p:spPr>
        <p:txBody>
          <a:bodyPr spcFirstLastPara="1" wrap="square" lIns="121900" tIns="60933" rIns="121900" bIns="60933" anchor="t" anchorCtr="0">
            <a:spAutoFit/>
          </a:bodyPr>
          <a:lstStyle/>
          <a:p>
            <a:r>
              <a:rPr lang="vi-VN" sz="2400" dirty="0">
                <a:latin typeface="Times New Roman" panose="02020603050405020304" pitchFamily="18" charset="0"/>
                <a:cs typeface="Times New Roman" panose="02020603050405020304" pitchFamily="18" charset="0"/>
              </a:rPr>
              <a:t>Hứng thú học tập bộ môn Vật lý nói riêng và bộ môn KHTN nói chung.</a:t>
            </a:r>
          </a:p>
        </p:txBody>
      </p:sp>
      <p:sp>
        <p:nvSpPr>
          <p:cNvPr id="250" name="Google Shape;250;p7"/>
          <p:cNvSpPr/>
          <p:nvPr/>
        </p:nvSpPr>
        <p:spPr>
          <a:xfrm>
            <a:off x="1470579" y="5235304"/>
            <a:ext cx="2365193" cy="664347"/>
          </a:xfrm>
          <a:prstGeom prst="round2SameRect">
            <a:avLst>
              <a:gd name="adj1" fmla="val 30795"/>
              <a:gd name="adj2" fmla="val 0"/>
            </a:avLst>
          </a:prstGeom>
          <a:solidFill>
            <a:schemeClr val="accent3"/>
          </a:solidFill>
          <a:ln>
            <a:noFill/>
          </a:ln>
        </p:spPr>
        <p:txBody>
          <a:bodyPr spcFirstLastPara="1" wrap="square" lIns="121900" tIns="60933" rIns="121900" bIns="60933" anchor="ctr" anchorCtr="0">
            <a:noAutofit/>
          </a:bodyPr>
          <a:lstStyle/>
          <a:p>
            <a:pPr algn="ctr"/>
            <a:endParaRPr sz="2400">
              <a:solidFill>
                <a:schemeClr val="lt1"/>
              </a:solidFill>
              <a:latin typeface="Times New Roman" panose="02020603050405020304" pitchFamily="18" charset="0"/>
              <a:cs typeface="Times New Roman" panose="02020603050405020304" pitchFamily="18" charset="0"/>
              <a:sym typeface="+mn-lt"/>
            </a:endParaRPr>
          </a:p>
        </p:txBody>
      </p:sp>
      <p:sp>
        <p:nvSpPr>
          <p:cNvPr id="251" name="Google Shape;251;p7"/>
          <p:cNvSpPr/>
          <p:nvPr/>
        </p:nvSpPr>
        <p:spPr>
          <a:xfrm>
            <a:off x="3847308" y="4723508"/>
            <a:ext cx="2365193" cy="664347"/>
          </a:xfrm>
          <a:prstGeom prst="round2SameRect">
            <a:avLst>
              <a:gd name="adj1" fmla="val 32929"/>
              <a:gd name="adj2" fmla="val 0"/>
            </a:avLst>
          </a:prstGeom>
          <a:solidFill>
            <a:schemeClr val="accent4"/>
          </a:solidFill>
          <a:ln>
            <a:noFill/>
          </a:ln>
        </p:spPr>
        <p:txBody>
          <a:bodyPr spcFirstLastPara="1" wrap="square" lIns="121900" tIns="60933" rIns="121900" bIns="60933" anchor="ctr" anchorCtr="0">
            <a:noAutofit/>
          </a:bodyPr>
          <a:lstStyle/>
          <a:p>
            <a:pPr algn="ctr"/>
            <a:endParaRPr sz="2400">
              <a:solidFill>
                <a:schemeClr val="lt1"/>
              </a:solidFill>
              <a:latin typeface="Times New Roman" panose="02020603050405020304" pitchFamily="18" charset="0"/>
              <a:cs typeface="Times New Roman" panose="02020603050405020304" pitchFamily="18" charset="0"/>
              <a:sym typeface="+mn-lt"/>
            </a:endParaRPr>
          </a:p>
        </p:txBody>
      </p:sp>
      <p:sp>
        <p:nvSpPr>
          <p:cNvPr id="252" name="Google Shape;252;p7"/>
          <p:cNvSpPr/>
          <p:nvPr/>
        </p:nvSpPr>
        <p:spPr>
          <a:xfrm>
            <a:off x="6151179" y="3980921"/>
            <a:ext cx="2365193" cy="664347"/>
          </a:xfrm>
          <a:prstGeom prst="round2SameRect">
            <a:avLst>
              <a:gd name="adj1" fmla="val 30795"/>
              <a:gd name="adj2" fmla="val 0"/>
            </a:avLst>
          </a:prstGeom>
          <a:solidFill>
            <a:schemeClr val="accent5"/>
          </a:solidFill>
          <a:ln>
            <a:noFill/>
          </a:ln>
        </p:spPr>
        <p:txBody>
          <a:bodyPr spcFirstLastPara="1" wrap="square" lIns="121900" tIns="60933" rIns="121900" bIns="60933" anchor="ctr" anchorCtr="0">
            <a:noAutofit/>
          </a:bodyPr>
          <a:lstStyle/>
          <a:p>
            <a:pPr algn="ctr"/>
            <a:endParaRPr sz="2400">
              <a:solidFill>
                <a:schemeClr val="lt1"/>
              </a:solidFill>
              <a:latin typeface="Times New Roman" panose="02020603050405020304" pitchFamily="18" charset="0"/>
              <a:cs typeface="Times New Roman" panose="02020603050405020304" pitchFamily="18" charset="0"/>
              <a:sym typeface="+mn-lt"/>
            </a:endParaRPr>
          </a:p>
        </p:txBody>
      </p:sp>
      <p:sp>
        <p:nvSpPr>
          <p:cNvPr id="253" name="Google Shape;253;p7"/>
          <p:cNvSpPr/>
          <p:nvPr/>
        </p:nvSpPr>
        <p:spPr>
          <a:xfrm>
            <a:off x="8652073" y="3316279"/>
            <a:ext cx="2365193" cy="664347"/>
          </a:xfrm>
          <a:prstGeom prst="round2SameRect">
            <a:avLst>
              <a:gd name="adj1" fmla="val 28661"/>
              <a:gd name="adj2" fmla="val 0"/>
            </a:avLst>
          </a:prstGeom>
          <a:solidFill>
            <a:schemeClr val="accent2"/>
          </a:solidFill>
          <a:ln>
            <a:noFill/>
          </a:ln>
        </p:spPr>
        <p:txBody>
          <a:bodyPr spcFirstLastPara="1" wrap="square" lIns="121900" tIns="60933" rIns="121900" bIns="60933" anchor="ctr" anchorCtr="0">
            <a:noAutofit/>
          </a:bodyPr>
          <a:lstStyle/>
          <a:p>
            <a:pPr algn="ctr"/>
            <a:endParaRPr sz="2400">
              <a:solidFill>
                <a:schemeClr val="lt1"/>
              </a:solidFill>
              <a:latin typeface="Times New Roman" panose="02020603050405020304" pitchFamily="18" charset="0"/>
              <a:cs typeface="Times New Roman" panose="02020603050405020304" pitchFamily="18" charset="0"/>
              <a:sym typeface="+mn-lt"/>
            </a:endParaRPr>
          </a:p>
        </p:txBody>
      </p:sp>
      <p:sp>
        <p:nvSpPr>
          <p:cNvPr id="260" name="Google Shape;260;p7"/>
          <p:cNvSpPr/>
          <p:nvPr/>
        </p:nvSpPr>
        <p:spPr>
          <a:xfrm>
            <a:off x="7136283" y="4128168"/>
            <a:ext cx="310608" cy="290756"/>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121900" tIns="60933" rIns="121900" bIns="60933" anchor="ctr" anchorCtr="0">
            <a:noAutofit/>
          </a:bodyPr>
          <a:lstStyle/>
          <a:p>
            <a:pPr algn="ctr"/>
            <a:endParaRPr sz="2400">
              <a:solidFill>
                <a:schemeClr val="lt1"/>
              </a:solidFill>
              <a:latin typeface="Times New Roman" panose="02020603050405020304" pitchFamily="18" charset="0"/>
              <a:cs typeface="Times New Roman" panose="02020603050405020304" pitchFamily="18" charset="0"/>
              <a:sym typeface="+mn-lt"/>
            </a:endParaRPr>
          </a:p>
        </p:txBody>
      </p:sp>
      <p:sp>
        <p:nvSpPr>
          <p:cNvPr id="261" name="Google Shape;261;p7"/>
          <p:cNvSpPr/>
          <p:nvPr/>
        </p:nvSpPr>
        <p:spPr>
          <a:xfrm>
            <a:off x="11155074" y="2615988"/>
            <a:ext cx="379560" cy="382649"/>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lt1"/>
          </a:solidFill>
          <a:ln>
            <a:noFill/>
          </a:ln>
        </p:spPr>
        <p:txBody>
          <a:bodyPr spcFirstLastPara="1" wrap="square" lIns="121900" tIns="60933" rIns="121900" bIns="60933" anchor="ctr" anchorCtr="0">
            <a:noAutofit/>
          </a:bodyPr>
          <a:lstStyle/>
          <a:p>
            <a:pPr algn="ctr"/>
            <a:endParaRPr sz="2400">
              <a:solidFill>
                <a:schemeClr val="dk1"/>
              </a:solidFill>
              <a:latin typeface="Times New Roman" panose="02020603050405020304" pitchFamily="18" charset="0"/>
              <a:cs typeface="Times New Roman" panose="02020603050405020304" pitchFamily="18" charset="0"/>
              <a:sym typeface="+mn-lt"/>
            </a:endParaRPr>
          </a:p>
        </p:txBody>
      </p:sp>
      <p:sp>
        <p:nvSpPr>
          <p:cNvPr id="262" name="Google Shape;262;p7"/>
          <p:cNvSpPr/>
          <p:nvPr/>
        </p:nvSpPr>
        <p:spPr>
          <a:xfrm>
            <a:off x="4795101" y="4878925"/>
            <a:ext cx="312797" cy="312797"/>
          </a:xfrm>
          <a:custGeom>
            <a:avLst/>
            <a:gdLst/>
            <a:ahLst/>
            <a:cxnLst/>
            <a:rect l="l" t="t" r="r" b="b"/>
            <a:pathLst>
              <a:path w="3240000" h="3240000" extrusionOk="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lt1"/>
          </a:solidFill>
          <a:ln>
            <a:noFill/>
          </a:ln>
        </p:spPr>
        <p:txBody>
          <a:bodyPr spcFirstLastPara="1" wrap="square" lIns="121900" tIns="60933" rIns="121900" bIns="60933" anchor="ctr" anchorCtr="0">
            <a:noAutofit/>
          </a:bodyPr>
          <a:lstStyle/>
          <a:p>
            <a:pPr algn="ctr"/>
            <a:endParaRPr sz="2400">
              <a:solidFill>
                <a:schemeClr val="lt1"/>
              </a:solidFill>
              <a:latin typeface="Times New Roman" panose="02020603050405020304" pitchFamily="18" charset="0"/>
              <a:cs typeface="Times New Roman" panose="02020603050405020304" pitchFamily="18" charset="0"/>
              <a:sym typeface="+mn-lt"/>
            </a:endParaRPr>
          </a:p>
        </p:txBody>
      </p:sp>
      <p:sp>
        <p:nvSpPr>
          <p:cNvPr id="263" name="Google Shape;263;p7"/>
          <p:cNvSpPr/>
          <p:nvPr/>
        </p:nvSpPr>
        <p:spPr>
          <a:xfrm>
            <a:off x="2293177" y="5348266"/>
            <a:ext cx="346713" cy="345700"/>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lt1"/>
          </a:solidFill>
          <a:ln>
            <a:noFill/>
          </a:ln>
        </p:spPr>
        <p:txBody>
          <a:bodyPr spcFirstLastPara="1" wrap="square" lIns="121900" tIns="60933" rIns="121900" bIns="60933" anchor="ctr" anchorCtr="0">
            <a:noAutofit/>
          </a:bodyPr>
          <a:lstStyle/>
          <a:p>
            <a:pPr algn="ctr"/>
            <a:endParaRPr sz="2400">
              <a:solidFill>
                <a:schemeClr val="lt1"/>
              </a:solidFill>
              <a:latin typeface="Times New Roman" panose="02020603050405020304" pitchFamily="18" charset="0"/>
              <a:cs typeface="Times New Roman" panose="02020603050405020304" pitchFamily="18" charset="0"/>
              <a:sym typeface="+mn-lt"/>
            </a:endParaRPr>
          </a:p>
        </p:txBody>
      </p:sp>
      <p:sp>
        <p:nvSpPr>
          <p:cNvPr id="264" name="Google Shape;264;p7"/>
          <p:cNvSpPr/>
          <p:nvPr/>
        </p:nvSpPr>
        <p:spPr>
          <a:xfrm>
            <a:off x="9659407" y="3466210"/>
            <a:ext cx="350523" cy="269249"/>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121900" tIns="60933" rIns="121900" bIns="60933" anchor="ctr" anchorCtr="0">
            <a:noAutofit/>
          </a:bodyPr>
          <a:lstStyle/>
          <a:p>
            <a:pPr algn="ctr"/>
            <a:endParaRPr sz="2400">
              <a:solidFill>
                <a:schemeClr val="lt1"/>
              </a:solidFill>
              <a:latin typeface="Times New Roman" panose="02020603050405020304" pitchFamily="18" charset="0"/>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anim calcmode="lin" valueType="num">
                                      <p:cBhvr>
                                        <p:cTn id="8" dur="1000" fill="hold"/>
                                        <p:tgtEl>
                                          <p:spTgt spid="250"/>
                                        </p:tgtEl>
                                        <p:attrNameLst>
                                          <p:attrName>ppt_x</p:attrName>
                                        </p:attrNameLst>
                                      </p:cBhvr>
                                      <p:tavLst>
                                        <p:tav tm="0">
                                          <p:val>
                                            <p:strVal val="#ppt_x"/>
                                          </p:val>
                                        </p:tav>
                                        <p:tav tm="100000">
                                          <p:val>
                                            <p:strVal val="#ppt_x"/>
                                          </p:val>
                                        </p:tav>
                                      </p:tavLst>
                                    </p:anim>
                                    <p:anim calcmode="lin" valueType="num">
                                      <p:cBhvr>
                                        <p:cTn id="9" dur="1000" fill="hold"/>
                                        <p:tgtEl>
                                          <p:spTgt spid="2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anim calcmode="lin" valueType="num">
                                      <p:cBhvr>
                                        <p:cTn id="13" dur="1000" fill="hold"/>
                                        <p:tgtEl>
                                          <p:spTgt spid="248"/>
                                        </p:tgtEl>
                                        <p:attrNameLst>
                                          <p:attrName>ppt_x</p:attrName>
                                        </p:attrNameLst>
                                      </p:cBhvr>
                                      <p:tavLst>
                                        <p:tav tm="0">
                                          <p:val>
                                            <p:strVal val="#ppt_x"/>
                                          </p:val>
                                        </p:tav>
                                        <p:tav tm="100000">
                                          <p:val>
                                            <p:strVal val="#ppt_x"/>
                                          </p:val>
                                        </p:tav>
                                      </p:tavLst>
                                    </p:anim>
                                    <p:anim calcmode="lin" valueType="num">
                                      <p:cBhvr>
                                        <p:cTn id="14" dur="1000" fill="hold"/>
                                        <p:tgtEl>
                                          <p:spTgt spid="2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barn(inVertical)">
                                      <p:cBhvr>
                                        <p:cTn id="19" dur="500"/>
                                        <p:tgtEl>
                                          <p:spTgt spid="251"/>
                                        </p:tgtEl>
                                      </p:cBhvr>
                                    </p:animEffect>
                                  </p:childTnLst>
                                </p:cTn>
                              </p:par>
                              <p:par>
                                <p:cTn id="20" presetID="16" presetClass="entr" presetSubtype="21" fill="hold" nodeType="with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barn(inVertical)">
                                      <p:cBhvr>
                                        <p:cTn id="22" dur="500"/>
                                        <p:tgtEl>
                                          <p:spTgt spid="24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2"/>
                                        </p:tgtEl>
                                        <p:attrNameLst>
                                          <p:attrName>style.visibility</p:attrName>
                                        </p:attrNameLst>
                                      </p:cBhvr>
                                      <p:to>
                                        <p:strVal val="visible"/>
                                      </p:to>
                                    </p:set>
                                    <p:animEffect transition="in" filter="barn(inVertical)">
                                      <p:cBhvr>
                                        <p:cTn id="27" dur="500"/>
                                        <p:tgtEl>
                                          <p:spTgt spid="24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52"/>
                                        </p:tgtEl>
                                        <p:attrNameLst>
                                          <p:attrName>style.visibility</p:attrName>
                                        </p:attrNameLst>
                                      </p:cBhvr>
                                      <p:to>
                                        <p:strVal val="visible"/>
                                      </p:to>
                                    </p:set>
                                    <p:animEffect transition="in" filter="barn(inVertical)">
                                      <p:cBhvr>
                                        <p:cTn id="30" dur="500"/>
                                        <p:tgtEl>
                                          <p:spTgt spid="2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9"/>
                                        </p:tgtEl>
                                        <p:attrNameLst>
                                          <p:attrName>style.visibility</p:attrName>
                                        </p:attrNameLst>
                                      </p:cBhvr>
                                      <p:to>
                                        <p:strVal val="visible"/>
                                      </p:to>
                                    </p:set>
                                    <p:animEffect transition="in" filter="barn(inVertical)">
                                      <p:cBhvr>
                                        <p:cTn id="35" dur="500"/>
                                        <p:tgtEl>
                                          <p:spTgt spid="23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barn(inVertical)">
                                      <p:cBhvr>
                                        <p:cTn id="38"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242" grpId="0"/>
      <p:bldP spid="248" grpId="0"/>
      <p:bldP spid="250" grpId="0" animBg="1"/>
      <p:bldP spid="251" grpId="0" animBg="1"/>
      <p:bldP spid="252" grpId="0" animBg="1"/>
      <p:bldP spid="2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
            <a:extLst>
              <a:ext uri="{FF2B5EF4-FFF2-40B4-BE49-F238E27FC236}">
                <a16:creationId xmlns:a16="http://schemas.microsoft.com/office/drawing/2014/main" id="{AA2569A0-FCBD-F27D-2439-ADB15048B5D4}"/>
              </a:ext>
            </a:extLst>
          </p:cNvPr>
          <p:cNvSpPr>
            <a:spLocks noChangeArrowheads="1"/>
          </p:cNvSpPr>
          <p:nvPr/>
        </p:nvSpPr>
        <p:spPr bwMode="auto">
          <a:xfrm>
            <a:off x="0" y="0"/>
            <a:ext cx="12192000" cy="1524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b="1">
              <a:solidFill>
                <a:srgbClr val="000000"/>
              </a:solidFill>
              <a:latin typeface="Times New Roman" panose="02020603050405020304" pitchFamily="18" charset="0"/>
            </a:endParaRPr>
          </a:p>
        </p:txBody>
      </p:sp>
      <p:sp>
        <p:nvSpPr>
          <p:cNvPr id="30727" name="Rectangle 5">
            <a:extLst>
              <a:ext uri="{FF2B5EF4-FFF2-40B4-BE49-F238E27FC236}">
                <a16:creationId xmlns:a16="http://schemas.microsoft.com/office/drawing/2014/main" id="{82AC1AB6-D084-B9A7-B349-BF1DDC6F0646}"/>
              </a:ext>
            </a:extLst>
          </p:cNvPr>
          <p:cNvSpPr>
            <a:spLocks noChangeArrowheads="1"/>
          </p:cNvSpPr>
          <p:nvPr/>
        </p:nvSpPr>
        <p:spPr bwMode="auto">
          <a:xfrm>
            <a:off x="0" y="6705600"/>
            <a:ext cx="12192000" cy="1524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b="1">
              <a:solidFill>
                <a:srgbClr val="000000"/>
              </a:solidFill>
              <a:latin typeface="Times New Roman" panose="02020603050405020304" pitchFamily="18" charset="0"/>
            </a:endParaRPr>
          </a:p>
        </p:txBody>
      </p:sp>
      <p:pic>
        <p:nvPicPr>
          <p:cNvPr id="30728" name="Picture 10">
            <a:extLst>
              <a:ext uri="{FF2B5EF4-FFF2-40B4-BE49-F238E27FC236}">
                <a16:creationId xmlns:a16="http://schemas.microsoft.com/office/drawing/2014/main" id="{8F36536C-24BA-59E6-E336-480F2D1A24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237807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1">
            <a:extLst>
              <a:ext uri="{FF2B5EF4-FFF2-40B4-BE49-F238E27FC236}">
                <a16:creationId xmlns:a16="http://schemas.microsoft.com/office/drawing/2014/main" id="{C67CC1A7-85C7-94CE-B7B6-C3CC1BE1B3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94888" y="4495800"/>
            <a:ext cx="232251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2E2DF41E-7B16-BF0B-2A83-2AA8511695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3" y="5978525"/>
            <a:ext cx="879476"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a:extLst>
              <a:ext uri="{FF2B5EF4-FFF2-40B4-BE49-F238E27FC236}">
                <a16:creationId xmlns:a16="http://schemas.microsoft.com/office/drawing/2014/main" id="{DF3E656E-551C-51BF-2EDB-5721523EB3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5538" y="5935663"/>
            <a:ext cx="9223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FEC701E4-5120-B472-7A61-0F306B20E3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8075" y="-55563"/>
            <a:ext cx="939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DDB7ACD1-8F5D-11FE-C218-246B822DF1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7688" y="103188"/>
            <a:ext cx="4375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B5FE389A-01B9-7926-B88F-23E28AEF0F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24513" y="103188"/>
            <a:ext cx="43767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6CDD840F-1478-EDE7-7345-B223B1F50A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563"/>
            <a:ext cx="94138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04F6166-C2B4-6FF3-8441-3AC23545D3C9}"/>
              </a:ext>
            </a:extLst>
          </p:cNvPr>
          <p:cNvSpPr txBox="1"/>
          <p:nvPr/>
        </p:nvSpPr>
        <p:spPr>
          <a:xfrm>
            <a:off x="3126154" y="2332136"/>
            <a:ext cx="6588369" cy="1446550"/>
          </a:xfrm>
          <a:prstGeom prst="rect">
            <a:avLst/>
          </a:prstGeom>
          <a:noFill/>
        </p:spPr>
        <p:txBody>
          <a:bodyPr wrap="square" rtlCol="0">
            <a:spAutoFit/>
          </a:bodyPr>
          <a:lstStyle/>
          <a:p>
            <a:r>
              <a:rPr lang="en-US" sz="8800" b="1" i="1" dirty="0">
                <a:latin typeface="Times New Roman" panose="02020603050405020304" pitchFamily="18" charset="0"/>
                <a:cs typeface="Times New Roman" panose="02020603050405020304" pitchFamily="18" charset="0"/>
              </a:rPr>
              <a:t>Thank you</a:t>
            </a:r>
            <a:endParaRPr lang="vi-VN" sz="8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17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Slide Đẹp, Chuyên Nghiệp, Tạo Dấu Ấn Cho Người Xem">
            <a:extLst>
              <a:ext uri="{FF2B5EF4-FFF2-40B4-BE49-F238E27FC236}">
                <a16:creationId xmlns:a16="http://schemas.microsoft.com/office/drawing/2014/main" id="{78B4A5D2-E21A-745C-F099-9B88C4FC6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80"/>
            <a:ext cx="12192000" cy="68649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71A96D3-B65A-C58B-6905-972DC9CADB3D}"/>
              </a:ext>
            </a:extLst>
          </p:cNvPr>
          <p:cNvSpPr/>
          <p:nvPr/>
        </p:nvSpPr>
        <p:spPr>
          <a:xfrm>
            <a:off x="3103636" y="249174"/>
            <a:ext cx="5562697" cy="606287"/>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vi-VN" sz="2800" b="1" dirty="0"/>
              <a:t> </a:t>
            </a:r>
            <a:r>
              <a:rPr lang="en-US" sz="2800" b="1" dirty="0">
                <a:solidFill>
                  <a:srgbClr val="FF0000"/>
                </a:solidFill>
                <a:latin typeface="Times New Roman" panose="02020603050405020304" pitchFamily="18" charset="0"/>
                <a:cs typeface="Times New Roman" panose="02020603050405020304" pitchFamily="18" charset="0"/>
              </a:rPr>
              <a:t>MỤC ĐÍCH </a:t>
            </a:r>
            <a:r>
              <a:rPr lang="en-GB" sz="2800" b="1" dirty="0">
                <a:solidFill>
                  <a:srgbClr val="FF0000"/>
                </a:solidFill>
                <a:latin typeface="Times New Roman" panose="02020603050405020304" pitchFamily="18" charset="0"/>
                <a:cs typeface="Times New Roman" panose="02020603050405020304" pitchFamily="18" charset="0"/>
              </a:rPr>
              <a:t>THỰC HIỆN</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D9404469-AE81-A502-C606-B4128186687F}"/>
              </a:ext>
            </a:extLst>
          </p:cNvPr>
          <p:cNvGrpSpPr>
            <a:grpSpLocks/>
          </p:cNvGrpSpPr>
          <p:nvPr/>
        </p:nvGrpSpPr>
        <p:grpSpPr bwMode="auto">
          <a:xfrm>
            <a:off x="1028482" y="977379"/>
            <a:ext cx="8378759" cy="4485271"/>
            <a:chOff x="1817688" y="1281113"/>
            <a:chExt cx="8599487" cy="4465637"/>
          </a:xfrm>
        </p:grpSpPr>
        <p:sp>
          <p:nvSpPr>
            <p:cNvPr id="10" name="AutoShape 4">
              <a:extLst>
                <a:ext uri="{FF2B5EF4-FFF2-40B4-BE49-F238E27FC236}">
                  <a16:creationId xmlns:a16="http://schemas.microsoft.com/office/drawing/2014/main" id="{7DDB2A87-B9D3-82FD-2371-365A9843E1F4}"/>
                </a:ext>
              </a:extLst>
            </p:cNvPr>
            <p:cNvSpPr>
              <a:spLocks noChangeArrowheads="1"/>
            </p:cNvSpPr>
            <p:nvPr/>
          </p:nvSpPr>
          <p:spPr bwMode="auto">
            <a:xfrm>
              <a:off x="1817688" y="2192338"/>
              <a:ext cx="1901825" cy="3554412"/>
            </a:xfrm>
            <a:prstGeom prst="roundRect">
              <a:avLst>
                <a:gd name="adj" fmla="val 469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fontAlgn="auto" hangingPunct="1">
                <a:spcBef>
                  <a:spcPts val="0"/>
                </a:spcBef>
                <a:spcAft>
                  <a:spcPts val="0"/>
                </a:spcAft>
                <a:defRPr/>
              </a:pPr>
              <a:endParaRPr lang="en-US" altLang="en-US" sz="2800"/>
            </a:p>
          </p:txBody>
        </p:sp>
        <p:sp>
          <p:nvSpPr>
            <p:cNvPr id="11" name="AutoShape 4">
              <a:extLst>
                <a:ext uri="{FF2B5EF4-FFF2-40B4-BE49-F238E27FC236}">
                  <a16:creationId xmlns:a16="http://schemas.microsoft.com/office/drawing/2014/main" id="{6EC2988B-D5BC-203C-20E4-033CD0314D88}"/>
                </a:ext>
              </a:extLst>
            </p:cNvPr>
            <p:cNvSpPr>
              <a:spLocks noChangeArrowheads="1"/>
            </p:cNvSpPr>
            <p:nvPr/>
          </p:nvSpPr>
          <p:spPr bwMode="auto">
            <a:xfrm>
              <a:off x="3863975" y="2159000"/>
              <a:ext cx="2130425" cy="3492500"/>
            </a:xfrm>
            <a:prstGeom prst="roundRect">
              <a:avLst>
                <a:gd name="adj" fmla="val 469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fontAlgn="auto" hangingPunct="1">
                <a:spcBef>
                  <a:spcPts val="0"/>
                </a:spcBef>
                <a:spcAft>
                  <a:spcPts val="0"/>
                </a:spcAft>
                <a:defRPr/>
              </a:pPr>
              <a:endParaRPr lang="en-US" altLang="en-US"/>
            </a:p>
          </p:txBody>
        </p:sp>
        <p:sp>
          <p:nvSpPr>
            <p:cNvPr id="12" name="AutoShape 4">
              <a:extLst>
                <a:ext uri="{FF2B5EF4-FFF2-40B4-BE49-F238E27FC236}">
                  <a16:creationId xmlns:a16="http://schemas.microsoft.com/office/drawing/2014/main" id="{BDF95BB7-E0D3-106F-D220-040C71E5D561}"/>
                </a:ext>
              </a:extLst>
            </p:cNvPr>
            <p:cNvSpPr>
              <a:spLocks noChangeArrowheads="1"/>
            </p:cNvSpPr>
            <p:nvPr/>
          </p:nvSpPr>
          <p:spPr bwMode="auto">
            <a:xfrm>
              <a:off x="6205538" y="2192338"/>
              <a:ext cx="1978025" cy="3495675"/>
            </a:xfrm>
            <a:prstGeom prst="roundRect">
              <a:avLst>
                <a:gd name="adj" fmla="val 469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fontAlgn="auto" hangingPunct="1">
                <a:spcBef>
                  <a:spcPts val="0"/>
                </a:spcBef>
                <a:spcAft>
                  <a:spcPts val="0"/>
                </a:spcAft>
                <a:defRPr/>
              </a:pPr>
              <a:endParaRPr lang="en-US" altLang="en-US"/>
            </a:p>
          </p:txBody>
        </p:sp>
        <p:sp>
          <p:nvSpPr>
            <p:cNvPr id="13" name="Text Box 21">
              <a:extLst>
                <a:ext uri="{FF2B5EF4-FFF2-40B4-BE49-F238E27FC236}">
                  <a16:creationId xmlns:a16="http://schemas.microsoft.com/office/drawing/2014/main" id="{25014F40-662C-C6EF-0A82-F33E84DE0D40}"/>
                </a:ext>
              </a:extLst>
            </p:cNvPr>
            <p:cNvSpPr txBox="1">
              <a:spLocks noChangeArrowheads="1"/>
            </p:cNvSpPr>
            <p:nvPr/>
          </p:nvSpPr>
          <p:spPr bwMode="auto">
            <a:xfrm>
              <a:off x="4008438" y="2379663"/>
              <a:ext cx="1985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b="1">
                <a:solidFill>
                  <a:schemeClr val="bg1"/>
                </a:solidFill>
                <a:latin typeface="Times New Roman" panose="02020603050405020304" pitchFamily="18" charset="0"/>
              </a:endParaRPr>
            </a:p>
          </p:txBody>
        </p:sp>
        <p:grpSp>
          <p:nvGrpSpPr>
            <p:cNvPr id="14" name="Group 26">
              <a:extLst>
                <a:ext uri="{FF2B5EF4-FFF2-40B4-BE49-F238E27FC236}">
                  <a16:creationId xmlns:a16="http://schemas.microsoft.com/office/drawing/2014/main" id="{8F13A208-AC77-982C-312C-72AB53CFB862}"/>
                </a:ext>
              </a:extLst>
            </p:cNvPr>
            <p:cNvGrpSpPr>
              <a:grpSpLocks/>
            </p:cNvGrpSpPr>
            <p:nvPr/>
          </p:nvGrpSpPr>
          <p:grpSpPr bwMode="auto">
            <a:xfrm>
              <a:off x="8510588" y="2192338"/>
              <a:ext cx="1906587" cy="3459162"/>
              <a:chOff x="480" y="1750"/>
              <a:chExt cx="1446" cy="1988"/>
            </a:xfrm>
          </p:grpSpPr>
          <p:sp>
            <p:nvSpPr>
              <p:cNvPr id="21" name="AutoShape 4">
                <a:extLst>
                  <a:ext uri="{FF2B5EF4-FFF2-40B4-BE49-F238E27FC236}">
                    <a16:creationId xmlns:a16="http://schemas.microsoft.com/office/drawing/2014/main" id="{C8D4B3D8-DDA6-1279-FB5C-67E6D1E00E4A}"/>
                  </a:ext>
                </a:extLst>
              </p:cNvPr>
              <p:cNvSpPr>
                <a:spLocks noChangeArrowheads="1"/>
              </p:cNvSpPr>
              <p:nvPr/>
            </p:nvSpPr>
            <p:spPr bwMode="auto">
              <a:xfrm>
                <a:off x="480" y="1750"/>
                <a:ext cx="1446" cy="1988"/>
              </a:xfrm>
              <a:prstGeom prst="roundRect">
                <a:avLst>
                  <a:gd name="adj" fmla="val 469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fontAlgn="auto" hangingPunct="1">
                  <a:spcBef>
                    <a:spcPts val="0"/>
                  </a:spcBef>
                  <a:spcAft>
                    <a:spcPts val="0"/>
                  </a:spcAft>
                  <a:defRPr/>
                </a:pPr>
                <a:endParaRPr lang="en-US" altLang="en-US"/>
              </a:p>
            </p:txBody>
          </p:sp>
          <p:sp>
            <p:nvSpPr>
              <p:cNvPr id="22" name="Text Box 21">
                <a:extLst>
                  <a:ext uri="{FF2B5EF4-FFF2-40B4-BE49-F238E27FC236}">
                    <a16:creationId xmlns:a16="http://schemas.microsoft.com/office/drawing/2014/main" id="{DCB510CB-C026-E835-391B-B508A917E8C8}"/>
                  </a:ext>
                </a:extLst>
              </p:cNvPr>
              <p:cNvSpPr txBox="1">
                <a:spLocks noChangeArrowheads="1"/>
              </p:cNvSpPr>
              <p:nvPr/>
            </p:nvSpPr>
            <p:spPr bwMode="auto">
              <a:xfrm>
                <a:off x="528" y="1968"/>
                <a:ext cx="1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en-US" altLang="en-US" sz="1800">
                  <a:latin typeface="Arial" panose="020B0604020202020204" pitchFamily="34" charset="0"/>
                </a:endParaRPr>
              </a:p>
            </p:txBody>
          </p:sp>
        </p:grpSp>
        <p:sp>
          <p:nvSpPr>
            <p:cNvPr id="15" name="Text Box 21">
              <a:extLst>
                <a:ext uri="{FF2B5EF4-FFF2-40B4-BE49-F238E27FC236}">
                  <a16:creationId xmlns:a16="http://schemas.microsoft.com/office/drawing/2014/main" id="{9770585F-663C-F204-C771-E366764F52DE}"/>
                </a:ext>
              </a:extLst>
            </p:cNvPr>
            <p:cNvSpPr txBox="1">
              <a:spLocks noChangeArrowheads="1"/>
            </p:cNvSpPr>
            <p:nvPr/>
          </p:nvSpPr>
          <p:spPr bwMode="auto">
            <a:xfrm>
              <a:off x="6316663" y="2379663"/>
              <a:ext cx="1793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b="1">
                <a:latin typeface="Times New Roman" panose="02020603050405020304" pitchFamily="18" charset="0"/>
              </a:endParaRPr>
            </a:p>
          </p:txBody>
        </p:sp>
        <p:sp>
          <p:nvSpPr>
            <p:cNvPr id="16" name="Freeform 16">
              <a:extLst>
                <a:ext uri="{FF2B5EF4-FFF2-40B4-BE49-F238E27FC236}">
                  <a16:creationId xmlns:a16="http://schemas.microsoft.com/office/drawing/2014/main" id="{46D9DC02-9BDA-4A0F-D178-4A50AB4F1328}"/>
                </a:ext>
              </a:extLst>
            </p:cNvPr>
            <p:cNvSpPr>
              <a:spLocks/>
            </p:cNvSpPr>
            <p:nvPr/>
          </p:nvSpPr>
          <p:spPr bwMode="gray">
            <a:xfrm rot="1332565">
              <a:off x="2859088" y="1287463"/>
              <a:ext cx="1466850" cy="1157287"/>
            </a:xfrm>
            <a:custGeom>
              <a:avLst/>
              <a:gdLst>
                <a:gd name="T0" fmla="*/ 0 w 982"/>
                <a:gd name="T1" fmla="*/ 1157288 h 774"/>
                <a:gd name="T2" fmla="*/ 2987 w 982"/>
                <a:gd name="T3" fmla="*/ 1151307 h 774"/>
                <a:gd name="T4" fmla="*/ 11950 w 982"/>
                <a:gd name="T5" fmla="*/ 1127384 h 774"/>
                <a:gd name="T6" fmla="*/ 23900 w 982"/>
                <a:gd name="T7" fmla="*/ 1091499 h 774"/>
                <a:gd name="T8" fmla="*/ 47800 w 982"/>
                <a:gd name="T9" fmla="*/ 1043653 h 774"/>
                <a:gd name="T10" fmla="*/ 74687 w 982"/>
                <a:gd name="T11" fmla="*/ 986835 h 774"/>
                <a:gd name="T12" fmla="*/ 113524 w 982"/>
                <a:gd name="T13" fmla="*/ 924036 h 774"/>
                <a:gd name="T14" fmla="*/ 158336 w 982"/>
                <a:gd name="T15" fmla="*/ 858247 h 774"/>
                <a:gd name="T16" fmla="*/ 212111 w 982"/>
                <a:gd name="T17" fmla="*/ 789468 h 774"/>
                <a:gd name="T18" fmla="*/ 277835 w 982"/>
                <a:gd name="T19" fmla="*/ 720688 h 774"/>
                <a:gd name="T20" fmla="*/ 352522 w 982"/>
                <a:gd name="T21" fmla="*/ 654899 h 774"/>
                <a:gd name="T22" fmla="*/ 439159 w 982"/>
                <a:gd name="T23" fmla="*/ 595091 h 774"/>
                <a:gd name="T24" fmla="*/ 537745 w 982"/>
                <a:gd name="T25" fmla="*/ 538274 h 774"/>
                <a:gd name="T26" fmla="*/ 636332 w 982"/>
                <a:gd name="T27" fmla="*/ 496408 h 774"/>
                <a:gd name="T28" fmla="*/ 728944 w 982"/>
                <a:gd name="T29" fmla="*/ 469494 h 774"/>
                <a:gd name="T30" fmla="*/ 812593 w 982"/>
                <a:gd name="T31" fmla="*/ 454542 h 774"/>
                <a:gd name="T32" fmla="*/ 887280 w 982"/>
                <a:gd name="T33" fmla="*/ 448561 h 774"/>
                <a:gd name="T34" fmla="*/ 953005 w 982"/>
                <a:gd name="T35" fmla="*/ 448561 h 774"/>
                <a:gd name="T36" fmla="*/ 1012754 w 982"/>
                <a:gd name="T37" fmla="*/ 454542 h 774"/>
                <a:gd name="T38" fmla="*/ 1060554 w 982"/>
                <a:gd name="T39" fmla="*/ 466504 h 774"/>
                <a:gd name="T40" fmla="*/ 1099391 w 982"/>
                <a:gd name="T41" fmla="*/ 478465 h 774"/>
                <a:gd name="T42" fmla="*/ 1126278 w 982"/>
                <a:gd name="T43" fmla="*/ 487437 h 774"/>
                <a:gd name="T44" fmla="*/ 1144203 w 982"/>
                <a:gd name="T45" fmla="*/ 496408 h 774"/>
                <a:gd name="T46" fmla="*/ 1150178 w 982"/>
                <a:gd name="T47" fmla="*/ 499398 h 774"/>
                <a:gd name="T48" fmla="*/ 1015741 w 982"/>
                <a:gd name="T49" fmla="*/ 711717 h 774"/>
                <a:gd name="T50" fmla="*/ 1466850 w 982"/>
                <a:gd name="T51" fmla="*/ 553226 h 774"/>
                <a:gd name="T52" fmla="*/ 1362288 w 982"/>
                <a:gd name="T53" fmla="*/ 0 h 774"/>
                <a:gd name="T54" fmla="*/ 1275652 w 982"/>
                <a:gd name="T55" fmla="*/ 224281 h 774"/>
                <a:gd name="T56" fmla="*/ 1269677 w 982"/>
                <a:gd name="T57" fmla="*/ 221290 h 774"/>
                <a:gd name="T58" fmla="*/ 1251752 w 982"/>
                <a:gd name="T59" fmla="*/ 212319 h 774"/>
                <a:gd name="T60" fmla="*/ 1227852 w 982"/>
                <a:gd name="T61" fmla="*/ 200357 h 774"/>
                <a:gd name="T62" fmla="*/ 1192002 w 982"/>
                <a:gd name="T63" fmla="*/ 188396 h 774"/>
                <a:gd name="T64" fmla="*/ 1147190 w 982"/>
                <a:gd name="T65" fmla="*/ 179424 h 774"/>
                <a:gd name="T66" fmla="*/ 1093416 w 982"/>
                <a:gd name="T67" fmla="*/ 170453 h 774"/>
                <a:gd name="T68" fmla="*/ 1033666 w 982"/>
                <a:gd name="T69" fmla="*/ 164472 h 774"/>
                <a:gd name="T70" fmla="*/ 964954 w 982"/>
                <a:gd name="T71" fmla="*/ 164472 h 774"/>
                <a:gd name="T72" fmla="*/ 890268 w 982"/>
                <a:gd name="T73" fmla="*/ 173444 h 774"/>
                <a:gd name="T74" fmla="*/ 806618 w 982"/>
                <a:gd name="T75" fmla="*/ 188396 h 774"/>
                <a:gd name="T76" fmla="*/ 719981 w 982"/>
                <a:gd name="T77" fmla="*/ 218300 h 774"/>
                <a:gd name="T78" fmla="*/ 630357 w 982"/>
                <a:gd name="T79" fmla="*/ 257175 h 774"/>
                <a:gd name="T80" fmla="*/ 531771 w 982"/>
                <a:gd name="T81" fmla="*/ 313993 h 774"/>
                <a:gd name="T82" fmla="*/ 433184 w 982"/>
                <a:gd name="T83" fmla="*/ 385763 h 774"/>
                <a:gd name="T84" fmla="*/ 343560 w 982"/>
                <a:gd name="T85" fmla="*/ 463513 h 774"/>
                <a:gd name="T86" fmla="*/ 265885 w 982"/>
                <a:gd name="T87" fmla="*/ 544254 h 774"/>
                <a:gd name="T88" fmla="*/ 203148 w 982"/>
                <a:gd name="T89" fmla="*/ 630976 h 774"/>
                <a:gd name="T90" fmla="*/ 149374 w 982"/>
                <a:gd name="T91" fmla="*/ 717698 h 774"/>
                <a:gd name="T92" fmla="*/ 107549 w 982"/>
                <a:gd name="T93" fmla="*/ 801430 h 774"/>
                <a:gd name="T94" fmla="*/ 71699 w 982"/>
                <a:gd name="T95" fmla="*/ 882171 h 774"/>
                <a:gd name="T96" fmla="*/ 44812 w 982"/>
                <a:gd name="T97" fmla="*/ 956931 h 774"/>
                <a:gd name="T98" fmla="*/ 26887 w 982"/>
                <a:gd name="T99" fmla="*/ 1022720 h 774"/>
                <a:gd name="T100" fmla="*/ 11950 w 982"/>
                <a:gd name="T101" fmla="*/ 1079537 h 774"/>
                <a:gd name="T102" fmla="*/ 5975 w 982"/>
                <a:gd name="T103" fmla="*/ 1121403 h 774"/>
                <a:gd name="T104" fmla="*/ 0 w 982"/>
                <a:gd name="T105" fmla="*/ 1148317 h 774"/>
                <a:gd name="T106" fmla="*/ 0 w 982"/>
                <a:gd name="T107" fmla="*/ 1157288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ln/>
          </p:spPr>
          <p:style>
            <a:lnRef idx="3">
              <a:schemeClr val="accent2"/>
            </a:lnRef>
            <a:fillRef idx="0">
              <a:schemeClr val="accent2"/>
            </a:fillRef>
            <a:effectRef idx="2">
              <a:schemeClr val="accent2"/>
            </a:effectRef>
            <a:fontRef idx="minor">
              <a:schemeClr val="tx1"/>
            </a:fontRef>
          </p:style>
          <p:txBody>
            <a:bodyPr/>
            <a:lstStyle/>
            <a:p>
              <a:pPr eaLnBrk="1" fontAlgn="auto" hangingPunct="1">
                <a:spcBef>
                  <a:spcPts val="0"/>
                </a:spcBef>
                <a:spcAft>
                  <a:spcPts val="0"/>
                </a:spcAft>
                <a:defRPr/>
              </a:pPr>
              <a:endParaRPr lang="en-US"/>
            </a:p>
          </p:txBody>
        </p:sp>
        <p:sp>
          <p:nvSpPr>
            <p:cNvPr id="17" name="Text Box 21">
              <a:extLst>
                <a:ext uri="{FF2B5EF4-FFF2-40B4-BE49-F238E27FC236}">
                  <a16:creationId xmlns:a16="http://schemas.microsoft.com/office/drawing/2014/main" id="{8BCCAF96-5AF7-2B98-EAD8-AB5091BD7FD1}"/>
                </a:ext>
              </a:extLst>
            </p:cNvPr>
            <p:cNvSpPr txBox="1">
              <a:spLocks noChangeArrowheads="1"/>
            </p:cNvSpPr>
            <p:nvPr/>
          </p:nvSpPr>
          <p:spPr bwMode="auto">
            <a:xfrm>
              <a:off x="8620125" y="2376488"/>
              <a:ext cx="1725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b="1">
                <a:solidFill>
                  <a:schemeClr val="bg1"/>
                </a:solidFill>
                <a:latin typeface="Times New Roman" panose="02020603050405020304" pitchFamily="18" charset="0"/>
                <a:cs typeface="Times New Roman" panose="02020603050405020304" pitchFamily="18" charset="0"/>
              </a:endParaRPr>
            </a:p>
          </p:txBody>
        </p:sp>
        <p:sp>
          <p:nvSpPr>
            <p:cNvPr id="18" name="Freeform 8">
              <a:extLst>
                <a:ext uri="{FF2B5EF4-FFF2-40B4-BE49-F238E27FC236}">
                  <a16:creationId xmlns:a16="http://schemas.microsoft.com/office/drawing/2014/main" id="{D0339539-EACE-C67E-A634-A2285BB25E3E}"/>
                </a:ext>
              </a:extLst>
            </p:cNvPr>
            <p:cNvSpPr>
              <a:spLocks/>
            </p:cNvSpPr>
            <p:nvPr/>
          </p:nvSpPr>
          <p:spPr bwMode="gray">
            <a:xfrm rot="1332565">
              <a:off x="5483225" y="1287463"/>
              <a:ext cx="1466850" cy="1157287"/>
            </a:xfrm>
            <a:custGeom>
              <a:avLst/>
              <a:gdLst>
                <a:gd name="T0" fmla="*/ 0 w 982"/>
                <a:gd name="T1" fmla="*/ 1157288 h 774"/>
                <a:gd name="T2" fmla="*/ 2987 w 982"/>
                <a:gd name="T3" fmla="*/ 1151307 h 774"/>
                <a:gd name="T4" fmla="*/ 11950 w 982"/>
                <a:gd name="T5" fmla="*/ 1127384 h 774"/>
                <a:gd name="T6" fmla="*/ 23900 w 982"/>
                <a:gd name="T7" fmla="*/ 1091499 h 774"/>
                <a:gd name="T8" fmla="*/ 47800 w 982"/>
                <a:gd name="T9" fmla="*/ 1043653 h 774"/>
                <a:gd name="T10" fmla="*/ 74687 w 982"/>
                <a:gd name="T11" fmla="*/ 986835 h 774"/>
                <a:gd name="T12" fmla="*/ 113524 w 982"/>
                <a:gd name="T13" fmla="*/ 924036 h 774"/>
                <a:gd name="T14" fmla="*/ 158336 w 982"/>
                <a:gd name="T15" fmla="*/ 858247 h 774"/>
                <a:gd name="T16" fmla="*/ 212111 w 982"/>
                <a:gd name="T17" fmla="*/ 789468 h 774"/>
                <a:gd name="T18" fmla="*/ 277835 w 982"/>
                <a:gd name="T19" fmla="*/ 720688 h 774"/>
                <a:gd name="T20" fmla="*/ 352522 w 982"/>
                <a:gd name="T21" fmla="*/ 654899 h 774"/>
                <a:gd name="T22" fmla="*/ 439159 w 982"/>
                <a:gd name="T23" fmla="*/ 595091 h 774"/>
                <a:gd name="T24" fmla="*/ 537745 w 982"/>
                <a:gd name="T25" fmla="*/ 538274 h 774"/>
                <a:gd name="T26" fmla="*/ 636332 w 982"/>
                <a:gd name="T27" fmla="*/ 496408 h 774"/>
                <a:gd name="T28" fmla="*/ 728944 w 982"/>
                <a:gd name="T29" fmla="*/ 469494 h 774"/>
                <a:gd name="T30" fmla="*/ 812593 w 982"/>
                <a:gd name="T31" fmla="*/ 454542 h 774"/>
                <a:gd name="T32" fmla="*/ 887280 w 982"/>
                <a:gd name="T33" fmla="*/ 448561 h 774"/>
                <a:gd name="T34" fmla="*/ 953005 w 982"/>
                <a:gd name="T35" fmla="*/ 448561 h 774"/>
                <a:gd name="T36" fmla="*/ 1012754 w 982"/>
                <a:gd name="T37" fmla="*/ 454542 h 774"/>
                <a:gd name="T38" fmla="*/ 1060554 w 982"/>
                <a:gd name="T39" fmla="*/ 466504 h 774"/>
                <a:gd name="T40" fmla="*/ 1099391 w 982"/>
                <a:gd name="T41" fmla="*/ 478465 h 774"/>
                <a:gd name="T42" fmla="*/ 1126278 w 982"/>
                <a:gd name="T43" fmla="*/ 487437 h 774"/>
                <a:gd name="T44" fmla="*/ 1144203 w 982"/>
                <a:gd name="T45" fmla="*/ 496408 h 774"/>
                <a:gd name="T46" fmla="*/ 1150178 w 982"/>
                <a:gd name="T47" fmla="*/ 499398 h 774"/>
                <a:gd name="T48" fmla="*/ 1015741 w 982"/>
                <a:gd name="T49" fmla="*/ 711717 h 774"/>
                <a:gd name="T50" fmla="*/ 1466850 w 982"/>
                <a:gd name="T51" fmla="*/ 553226 h 774"/>
                <a:gd name="T52" fmla="*/ 1362288 w 982"/>
                <a:gd name="T53" fmla="*/ 0 h 774"/>
                <a:gd name="T54" fmla="*/ 1275652 w 982"/>
                <a:gd name="T55" fmla="*/ 224281 h 774"/>
                <a:gd name="T56" fmla="*/ 1269677 w 982"/>
                <a:gd name="T57" fmla="*/ 221290 h 774"/>
                <a:gd name="T58" fmla="*/ 1251752 w 982"/>
                <a:gd name="T59" fmla="*/ 212319 h 774"/>
                <a:gd name="T60" fmla="*/ 1227852 w 982"/>
                <a:gd name="T61" fmla="*/ 200357 h 774"/>
                <a:gd name="T62" fmla="*/ 1192002 w 982"/>
                <a:gd name="T63" fmla="*/ 188396 h 774"/>
                <a:gd name="T64" fmla="*/ 1147190 w 982"/>
                <a:gd name="T65" fmla="*/ 179424 h 774"/>
                <a:gd name="T66" fmla="*/ 1093416 w 982"/>
                <a:gd name="T67" fmla="*/ 170453 h 774"/>
                <a:gd name="T68" fmla="*/ 1033666 w 982"/>
                <a:gd name="T69" fmla="*/ 164472 h 774"/>
                <a:gd name="T70" fmla="*/ 964954 w 982"/>
                <a:gd name="T71" fmla="*/ 164472 h 774"/>
                <a:gd name="T72" fmla="*/ 890268 w 982"/>
                <a:gd name="T73" fmla="*/ 173444 h 774"/>
                <a:gd name="T74" fmla="*/ 806618 w 982"/>
                <a:gd name="T75" fmla="*/ 188396 h 774"/>
                <a:gd name="T76" fmla="*/ 719981 w 982"/>
                <a:gd name="T77" fmla="*/ 218300 h 774"/>
                <a:gd name="T78" fmla="*/ 630357 w 982"/>
                <a:gd name="T79" fmla="*/ 257175 h 774"/>
                <a:gd name="T80" fmla="*/ 531771 w 982"/>
                <a:gd name="T81" fmla="*/ 313993 h 774"/>
                <a:gd name="T82" fmla="*/ 433184 w 982"/>
                <a:gd name="T83" fmla="*/ 385763 h 774"/>
                <a:gd name="T84" fmla="*/ 343560 w 982"/>
                <a:gd name="T85" fmla="*/ 463513 h 774"/>
                <a:gd name="T86" fmla="*/ 265885 w 982"/>
                <a:gd name="T87" fmla="*/ 544254 h 774"/>
                <a:gd name="T88" fmla="*/ 203148 w 982"/>
                <a:gd name="T89" fmla="*/ 630976 h 774"/>
                <a:gd name="T90" fmla="*/ 149374 w 982"/>
                <a:gd name="T91" fmla="*/ 717698 h 774"/>
                <a:gd name="T92" fmla="*/ 107549 w 982"/>
                <a:gd name="T93" fmla="*/ 801430 h 774"/>
                <a:gd name="T94" fmla="*/ 71699 w 982"/>
                <a:gd name="T95" fmla="*/ 882171 h 774"/>
                <a:gd name="T96" fmla="*/ 44812 w 982"/>
                <a:gd name="T97" fmla="*/ 956931 h 774"/>
                <a:gd name="T98" fmla="*/ 26887 w 982"/>
                <a:gd name="T99" fmla="*/ 1022720 h 774"/>
                <a:gd name="T100" fmla="*/ 11950 w 982"/>
                <a:gd name="T101" fmla="*/ 1079537 h 774"/>
                <a:gd name="T102" fmla="*/ 5975 w 982"/>
                <a:gd name="T103" fmla="*/ 1121403 h 774"/>
                <a:gd name="T104" fmla="*/ 0 w 982"/>
                <a:gd name="T105" fmla="*/ 1148317 h 774"/>
                <a:gd name="T106" fmla="*/ 0 w 982"/>
                <a:gd name="T107" fmla="*/ 1157288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ln/>
          </p:spPr>
          <p:style>
            <a:lnRef idx="3">
              <a:schemeClr val="accent4"/>
            </a:lnRef>
            <a:fillRef idx="0">
              <a:schemeClr val="accent4"/>
            </a:fillRef>
            <a:effectRef idx="2">
              <a:schemeClr val="accent4"/>
            </a:effectRef>
            <a:fontRef idx="minor">
              <a:schemeClr val="tx1"/>
            </a:fontRef>
          </p:style>
          <p:txBody>
            <a:bodyPr/>
            <a:lstStyle/>
            <a:p>
              <a:pPr eaLnBrk="1" fontAlgn="auto" hangingPunct="1">
                <a:spcBef>
                  <a:spcPts val="0"/>
                </a:spcBef>
                <a:spcAft>
                  <a:spcPts val="0"/>
                </a:spcAft>
                <a:defRPr/>
              </a:pPr>
              <a:endParaRPr lang="en-US"/>
            </a:p>
          </p:txBody>
        </p:sp>
        <p:sp>
          <p:nvSpPr>
            <p:cNvPr id="19" name="Freeform 8">
              <a:extLst>
                <a:ext uri="{FF2B5EF4-FFF2-40B4-BE49-F238E27FC236}">
                  <a16:creationId xmlns:a16="http://schemas.microsoft.com/office/drawing/2014/main" id="{49ECA9B3-E3C1-1379-3377-81ED9E84AC1C}"/>
                </a:ext>
              </a:extLst>
            </p:cNvPr>
            <p:cNvSpPr>
              <a:spLocks/>
            </p:cNvSpPr>
            <p:nvPr/>
          </p:nvSpPr>
          <p:spPr bwMode="gray">
            <a:xfrm rot="1332565">
              <a:off x="7777163" y="1281113"/>
              <a:ext cx="1466850" cy="1157287"/>
            </a:xfrm>
            <a:custGeom>
              <a:avLst/>
              <a:gdLst>
                <a:gd name="T0" fmla="*/ 0 w 982"/>
                <a:gd name="T1" fmla="*/ 1157288 h 774"/>
                <a:gd name="T2" fmla="*/ 2987 w 982"/>
                <a:gd name="T3" fmla="*/ 1151307 h 774"/>
                <a:gd name="T4" fmla="*/ 11950 w 982"/>
                <a:gd name="T5" fmla="*/ 1127384 h 774"/>
                <a:gd name="T6" fmla="*/ 23900 w 982"/>
                <a:gd name="T7" fmla="*/ 1091499 h 774"/>
                <a:gd name="T8" fmla="*/ 47800 w 982"/>
                <a:gd name="T9" fmla="*/ 1043653 h 774"/>
                <a:gd name="T10" fmla="*/ 74687 w 982"/>
                <a:gd name="T11" fmla="*/ 986835 h 774"/>
                <a:gd name="T12" fmla="*/ 113524 w 982"/>
                <a:gd name="T13" fmla="*/ 924036 h 774"/>
                <a:gd name="T14" fmla="*/ 158336 w 982"/>
                <a:gd name="T15" fmla="*/ 858247 h 774"/>
                <a:gd name="T16" fmla="*/ 212111 w 982"/>
                <a:gd name="T17" fmla="*/ 789468 h 774"/>
                <a:gd name="T18" fmla="*/ 277835 w 982"/>
                <a:gd name="T19" fmla="*/ 720688 h 774"/>
                <a:gd name="T20" fmla="*/ 352522 w 982"/>
                <a:gd name="T21" fmla="*/ 654899 h 774"/>
                <a:gd name="T22" fmla="*/ 439159 w 982"/>
                <a:gd name="T23" fmla="*/ 595091 h 774"/>
                <a:gd name="T24" fmla="*/ 537745 w 982"/>
                <a:gd name="T25" fmla="*/ 538274 h 774"/>
                <a:gd name="T26" fmla="*/ 636332 w 982"/>
                <a:gd name="T27" fmla="*/ 496408 h 774"/>
                <a:gd name="T28" fmla="*/ 728944 w 982"/>
                <a:gd name="T29" fmla="*/ 469494 h 774"/>
                <a:gd name="T30" fmla="*/ 812593 w 982"/>
                <a:gd name="T31" fmla="*/ 454542 h 774"/>
                <a:gd name="T32" fmla="*/ 887280 w 982"/>
                <a:gd name="T33" fmla="*/ 448561 h 774"/>
                <a:gd name="T34" fmla="*/ 953005 w 982"/>
                <a:gd name="T35" fmla="*/ 448561 h 774"/>
                <a:gd name="T36" fmla="*/ 1012754 w 982"/>
                <a:gd name="T37" fmla="*/ 454542 h 774"/>
                <a:gd name="T38" fmla="*/ 1060554 w 982"/>
                <a:gd name="T39" fmla="*/ 466504 h 774"/>
                <a:gd name="T40" fmla="*/ 1099391 w 982"/>
                <a:gd name="T41" fmla="*/ 478465 h 774"/>
                <a:gd name="T42" fmla="*/ 1126278 w 982"/>
                <a:gd name="T43" fmla="*/ 487437 h 774"/>
                <a:gd name="T44" fmla="*/ 1144203 w 982"/>
                <a:gd name="T45" fmla="*/ 496408 h 774"/>
                <a:gd name="T46" fmla="*/ 1150178 w 982"/>
                <a:gd name="T47" fmla="*/ 499398 h 774"/>
                <a:gd name="T48" fmla="*/ 1015741 w 982"/>
                <a:gd name="T49" fmla="*/ 711717 h 774"/>
                <a:gd name="T50" fmla="*/ 1466850 w 982"/>
                <a:gd name="T51" fmla="*/ 553226 h 774"/>
                <a:gd name="T52" fmla="*/ 1362288 w 982"/>
                <a:gd name="T53" fmla="*/ 0 h 774"/>
                <a:gd name="T54" fmla="*/ 1275652 w 982"/>
                <a:gd name="T55" fmla="*/ 224281 h 774"/>
                <a:gd name="T56" fmla="*/ 1269677 w 982"/>
                <a:gd name="T57" fmla="*/ 221290 h 774"/>
                <a:gd name="T58" fmla="*/ 1251752 w 982"/>
                <a:gd name="T59" fmla="*/ 212319 h 774"/>
                <a:gd name="T60" fmla="*/ 1227852 w 982"/>
                <a:gd name="T61" fmla="*/ 200357 h 774"/>
                <a:gd name="T62" fmla="*/ 1192002 w 982"/>
                <a:gd name="T63" fmla="*/ 188396 h 774"/>
                <a:gd name="T64" fmla="*/ 1147190 w 982"/>
                <a:gd name="T65" fmla="*/ 179424 h 774"/>
                <a:gd name="T66" fmla="*/ 1093416 w 982"/>
                <a:gd name="T67" fmla="*/ 170453 h 774"/>
                <a:gd name="T68" fmla="*/ 1033666 w 982"/>
                <a:gd name="T69" fmla="*/ 164472 h 774"/>
                <a:gd name="T70" fmla="*/ 964954 w 982"/>
                <a:gd name="T71" fmla="*/ 164472 h 774"/>
                <a:gd name="T72" fmla="*/ 890268 w 982"/>
                <a:gd name="T73" fmla="*/ 173444 h 774"/>
                <a:gd name="T74" fmla="*/ 806618 w 982"/>
                <a:gd name="T75" fmla="*/ 188396 h 774"/>
                <a:gd name="T76" fmla="*/ 719981 w 982"/>
                <a:gd name="T77" fmla="*/ 218300 h 774"/>
                <a:gd name="T78" fmla="*/ 630357 w 982"/>
                <a:gd name="T79" fmla="*/ 257175 h 774"/>
                <a:gd name="T80" fmla="*/ 531771 w 982"/>
                <a:gd name="T81" fmla="*/ 313993 h 774"/>
                <a:gd name="T82" fmla="*/ 433184 w 982"/>
                <a:gd name="T83" fmla="*/ 385763 h 774"/>
                <a:gd name="T84" fmla="*/ 343560 w 982"/>
                <a:gd name="T85" fmla="*/ 463513 h 774"/>
                <a:gd name="T86" fmla="*/ 265885 w 982"/>
                <a:gd name="T87" fmla="*/ 544254 h 774"/>
                <a:gd name="T88" fmla="*/ 203148 w 982"/>
                <a:gd name="T89" fmla="*/ 630976 h 774"/>
                <a:gd name="T90" fmla="*/ 149374 w 982"/>
                <a:gd name="T91" fmla="*/ 717698 h 774"/>
                <a:gd name="T92" fmla="*/ 107549 w 982"/>
                <a:gd name="T93" fmla="*/ 801430 h 774"/>
                <a:gd name="T94" fmla="*/ 71699 w 982"/>
                <a:gd name="T95" fmla="*/ 882171 h 774"/>
                <a:gd name="T96" fmla="*/ 44812 w 982"/>
                <a:gd name="T97" fmla="*/ 956931 h 774"/>
                <a:gd name="T98" fmla="*/ 26887 w 982"/>
                <a:gd name="T99" fmla="*/ 1022720 h 774"/>
                <a:gd name="T100" fmla="*/ 11950 w 982"/>
                <a:gd name="T101" fmla="*/ 1079537 h 774"/>
                <a:gd name="T102" fmla="*/ 5975 w 982"/>
                <a:gd name="T103" fmla="*/ 1121403 h 774"/>
                <a:gd name="T104" fmla="*/ 0 w 982"/>
                <a:gd name="T105" fmla="*/ 1148317 h 774"/>
                <a:gd name="T106" fmla="*/ 0 w 982"/>
                <a:gd name="T107" fmla="*/ 1157288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ln/>
          </p:spPr>
          <p:style>
            <a:lnRef idx="3">
              <a:schemeClr val="accent6"/>
            </a:lnRef>
            <a:fillRef idx="0">
              <a:schemeClr val="accent6"/>
            </a:fillRef>
            <a:effectRef idx="2">
              <a:schemeClr val="accent6"/>
            </a:effectRef>
            <a:fontRef idx="minor">
              <a:schemeClr val="tx1"/>
            </a:fontRef>
          </p:style>
          <p:txBody>
            <a:bodyPr/>
            <a:lstStyle/>
            <a:p>
              <a:pPr eaLnBrk="1" fontAlgn="auto" hangingPunct="1">
                <a:spcBef>
                  <a:spcPts val="0"/>
                </a:spcBef>
                <a:spcAft>
                  <a:spcPts val="0"/>
                </a:spcAft>
                <a:defRPr/>
              </a:pPr>
              <a:endParaRPr lang="en-US"/>
            </a:p>
          </p:txBody>
        </p:sp>
        <p:sp>
          <p:nvSpPr>
            <p:cNvPr id="20" name="Rectangle 1">
              <a:extLst>
                <a:ext uri="{FF2B5EF4-FFF2-40B4-BE49-F238E27FC236}">
                  <a16:creationId xmlns:a16="http://schemas.microsoft.com/office/drawing/2014/main" id="{327D6672-3E45-1A87-5F69-CDC7D84B0A57}"/>
                </a:ext>
              </a:extLst>
            </p:cNvPr>
            <p:cNvSpPr>
              <a:spLocks noChangeArrowheads="1"/>
            </p:cNvSpPr>
            <p:nvPr/>
          </p:nvSpPr>
          <p:spPr bwMode="auto">
            <a:xfrm>
              <a:off x="2035175" y="2335213"/>
              <a:ext cx="1390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b="1">
                <a:latin typeface="Times New Roman" panose="02020603050405020304" pitchFamily="18" charset="0"/>
                <a:cs typeface="Times New Roman" panose="02020603050405020304" pitchFamily="18" charset="0"/>
              </a:endParaRPr>
            </a:p>
          </p:txBody>
        </p:sp>
      </p:grpSp>
      <p:sp>
        <p:nvSpPr>
          <p:cNvPr id="23" name="Rectangle 22">
            <a:extLst>
              <a:ext uri="{FF2B5EF4-FFF2-40B4-BE49-F238E27FC236}">
                <a16:creationId xmlns:a16="http://schemas.microsoft.com/office/drawing/2014/main" id="{E026A228-E52D-9473-FEFC-1E8753FD27B4}"/>
              </a:ext>
            </a:extLst>
          </p:cNvPr>
          <p:cNvSpPr/>
          <p:nvPr/>
        </p:nvSpPr>
        <p:spPr>
          <a:xfrm>
            <a:off x="1209839" y="2380319"/>
            <a:ext cx="1606688" cy="2677656"/>
          </a:xfrm>
          <a:prstGeom prst="rect">
            <a:avLst/>
          </a:prstGeom>
        </p:spPr>
        <p:txBody>
          <a:bodyPr wrap="square">
            <a:spAutoFit/>
          </a:bodyPr>
          <a:lstStyle/>
          <a:p>
            <a:r>
              <a:rPr lang="vi-VN" sz="2800" dirty="0">
                <a:solidFill>
                  <a:schemeClr val="tx1"/>
                </a:solidFill>
                <a:latin typeface="Times New Roman" panose="02020603050405020304" pitchFamily="18" charset="0"/>
                <a:ea typeface="Calibri" panose="020F0502020204030204" pitchFamily="34" charset="0"/>
              </a:rPr>
              <a:t>Tạo hứng thú học tập cho học sinh học môn Vật lý.</a:t>
            </a:r>
          </a:p>
        </p:txBody>
      </p:sp>
      <p:sp>
        <p:nvSpPr>
          <p:cNvPr id="24" name="Rectangle 23">
            <a:extLst>
              <a:ext uri="{FF2B5EF4-FFF2-40B4-BE49-F238E27FC236}">
                <a16:creationId xmlns:a16="http://schemas.microsoft.com/office/drawing/2014/main" id="{3AB0D459-6F2C-CD52-391E-0FB9016AF4DC}"/>
              </a:ext>
            </a:extLst>
          </p:cNvPr>
          <p:cNvSpPr/>
          <p:nvPr/>
        </p:nvSpPr>
        <p:spPr>
          <a:xfrm>
            <a:off x="3309476" y="2290967"/>
            <a:ext cx="1732889" cy="2677656"/>
          </a:xfrm>
          <a:prstGeom prst="rect">
            <a:avLst/>
          </a:prstGeom>
        </p:spPr>
        <p:txBody>
          <a:bodyPr wrap="square">
            <a:spAutoFit/>
          </a:bodyPr>
          <a:lstStyle/>
          <a:p>
            <a:r>
              <a:rPr lang="vi-VN" sz="2800" dirty="0">
                <a:solidFill>
                  <a:schemeClr val="tx1"/>
                </a:solidFill>
                <a:latin typeface="Times New Roman" panose="02020603050405020304" pitchFamily="18" charset="0"/>
              </a:rPr>
              <a:t>Tạo động cơ, kích thích tìm tòi nghiên cứu khoa học.</a:t>
            </a:r>
          </a:p>
        </p:txBody>
      </p:sp>
      <p:sp>
        <p:nvSpPr>
          <p:cNvPr id="25" name="Rectangle 24">
            <a:extLst>
              <a:ext uri="{FF2B5EF4-FFF2-40B4-BE49-F238E27FC236}">
                <a16:creationId xmlns:a16="http://schemas.microsoft.com/office/drawing/2014/main" id="{6DB80E81-41FA-B8AD-4B83-C6CF912A6378}"/>
              </a:ext>
            </a:extLst>
          </p:cNvPr>
          <p:cNvSpPr/>
          <p:nvPr/>
        </p:nvSpPr>
        <p:spPr>
          <a:xfrm>
            <a:off x="5438121" y="1949432"/>
            <a:ext cx="1695545" cy="3539430"/>
          </a:xfrm>
          <a:prstGeom prst="rect">
            <a:avLst/>
          </a:prstGeom>
        </p:spPr>
        <p:txBody>
          <a:bodyPr wrap="square">
            <a:spAutoFit/>
          </a:bodyPr>
          <a:lstStyle/>
          <a:p>
            <a:r>
              <a:rPr lang="vi-VN" sz="2800" dirty="0">
                <a:solidFill>
                  <a:schemeClr val="tx1"/>
                </a:solidFill>
                <a:latin typeface="Times New Roman" panose="02020603050405020304" pitchFamily="18" charset="0"/>
              </a:rPr>
              <a:t>Tăng cường vận dụng kiến thức vào giải quyết các tình huống thực tiễn.</a:t>
            </a:r>
            <a:endParaRPr lang="en-US" sz="2800" dirty="0"/>
          </a:p>
        </p:txBody>
      </p:sp>
      <p:sp>
        <p:nvSpPr>
          <p:cNvPr id="26" name="Rectangle 25">
            <a:extLst>
              <a:ext uri="{FF2B5EF4-FFF2-40B4-BE49-F238E27FC236}">
                <a16:creationId xmlns:a16="http://schemas.microsoft.com/office/drawing/2014/main" id="{BE0FCAAA-5269-CA06-A826-11EF8DAE5022}"/>
              </a:ext>
            </a:extLst>
          </p:cNvPr>
          <p:cNvSpPr/>
          <p:nvPr/>
        </p:nvSpPr>
        <p:spPr>
          <a:xfrm>
            <a:off x="7788948" y="2290967"/>
            <a:ext cx="1649275" cy="2677656"/>
          </a:xfrm>
          <a:prstGeom prst="rect">
            <a:avLst/>
          </a:prstGeom>
        </p:spPr>
        <p:txBody>
          <a:bodyPr wrap="square">
            <a:spAutoFit/>
          </a:bodyPr>
          <a:lstStyle/>
          <a:p>
            <a:pPr algn="ctr">
              <a:lnSpc>
                <a:spcPct val="120000"/>
              </a:lnSpc>
              <a:spcAft>
                <a:spcPts val="0"/>
              </a:spcAft>
            </a:pPr>
            <a:r>
              <a:rPr lang="vi-VN" sz="2800" dirty="0">
                <a:solidFill>
                  <a:schemeClr val="tx1"/>
                </a:solidFill>
                <a:latin typeface="Times New Roman" panose="02020603050405020304" pitchFamily="18" charset="0"/>
              </a:rPr>
              <a:t>Ít phải ghi nhớ kiến thức một cách máy </a:t>
            </a:r>
            <a:r>
              <a:rPr lang="vi-VN" sz="2800" dirty="0" smtClean="0">
                <a:solidFill>
                  <a:schemeClr val="tx1"/>
                </a:solidFill>
                <a:latin typeface="Times New Roman" panose="02020603050405020304" pitchFamily="18" charset="0"/>
              </a:rPr>
              <a:t>m</a:t>
            </a:r>
            <a:r>
              <a:rPr lang="en-US" sz="2800" dirty="0">
                <a:latin typeface="Times New Roman" panose="02020603050405020304" pitchFamily="18" charset="0"/>
              </a:rPr>
              <a:t>ó</a:t>
            </a:r>
            <a:r>
              <a:rPr lang="vi-VN" sz="2800" dirty="0" smtClean="0">
                <a:solidFill>
                  <a:schemeClr val="tx1"/>
                </a:solidFill>
                <a:latin typeface="Times New Roman" panose="02020603050405020304" pitchFamily="18" charset="0"/>
              </a:rPr>
              <a:t>c</a:t>
            </a:r>
            <a:r>
              <a:rPr lang="vi-VN" sz="2800" dirty="0">
                <a:solidFill>
                  <a:schemeClr val="tx1"/>
                </a:solidFill>
                <a:latin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65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402045" y="1981276"/>
            <a:ext cx="3788217" cy="646331"/>
          </a:xfrm>
          <a:prstGeom prst="rect">
            <a:avLst/>
          </a:prstGeom>
        </p:spPr>
        <p:txBody>
          <a:bodyPr wrap="none">
            <a:spAutoFit/>
          </a:bodyPr>
          <a:lstStyle/>
          <a:p>
            <a:r>
              <a:rPr lang="en-US" altLang="zh-CN" sz="3600" b="1" dirty="0">
                <a:solidFill>
                  <a:schemeClr val="accent1"/>
                </a:solidFill>
                <a:latin typeface="Times New Roman" panose="02020603050405020304" pitchFamily="18" charset="0"/>
                <a:cs typeface="Times New Roman" panose="02020603050405020304" pitchFamily="18" charset="0"/>
                <a:sym typeface="+mn-lt"/>
              </a:rPr>
              <a:t>CƠ SỞ LÝ LUẬN</a:t>
            </a:r>
            <a:endParaRPr lang="zh-CN" altLang="en-US" sz="3600" b="1" dirty="0">
              <a:solidFill>
                <a:schemeClr val="accent1"/>
              </a:solidFill>
              <a:latin typeface="Times New Roman" panose="02020603050405020304" pitchFamily="18" charset="0"/>
              <a:cs typeface="Times New Roman" panose="02020603050405020304" pitchFamily="18" charset="0"/>
              <a:sym typeface="+mn-lt"/>
            </a:endParaRPr>
          </a:p>
        </p:txBody>
      </p:sp>
      <p:sp>
        <p:nvSpPr>
          <p:cNvPr id="51" name="Rounded Rectangle 14"/>
          <p:cNvSpPr>
            <a:spLocks noChangeAspect="1"/>
          </p:cNvSpPr>
          <p:nvPr/>
        </p:nvSpPr>
        <p:spPr>
          <a:xfrm>
            <a:off x="359579" y="1665900"/>
            <a:ext cx="1042466" cy="1042466"/>
          </a:xfrm>
          <a:prstGeom prst="roundRect">
            <a:avLst/>
          </a:prstGeom>
          <a:solidFill>
            <a:schemeClr val="accent1"/>
          </a:solidFill>
          <a:ln w="25400">
            <a:noFill/>
          </a:ln>
        </p:spPr>
        <p:txBody>
          <a:bodyPr vert="horz" wrap="square" lIns="0" tIns="0" rIns="0" bIns="0" numCol="1" anchor="ctr" anchorCtr="0" compatLnSpc="1">
            <a:prstTxWarp prst="textNoShape">
              <a:avLst/>
            </a:prstTxWarp>
          </a:bodyPr>
          <a:lstStyle/>
          <a:p>
            <a:pPr algn="ctr"/>
            <a:r>
              <a:rPr lang="en-US" altLang="zh-CN" sz="4000" dirty="0">
                <a:solidFill>
                  <a:schemeClr val="bg1"/>
                </a:solidFill>
                <a:latin typeface="Times New Roman" panose="02020603050405020304" pitchFamily="18" charset="0"/>
                <a:cs typeface="Times New Roman" panose="02020603050405020304" pitchFamily="18" charset="0"/>
                <a:sym typeface="+mn-lt"/>
              </a:rPr>
              <a:t>01</a:t>
            </a:r>
            <a:endParaRPr lang="zh-CN" altLang="zh-CN" sz="4000" dirty="0">
              <a:solidFill>
                <a:schemeClr val="bg1"/>
              </a:solidFill>
              <a:latin typeface="Times New Roman" panose="02020603050405020304" pitchFamily="18" charset="0"/>
              <a:cs typeface="Times New Roman" panose="02020603050405020304" pitchFamily="18" charset="0"/>
              <a:sym typeface="+mn-lt"/>
            </a:endParaRPr>
          </a:p>
        </p:txBody>
      </p:sp>
      <p:sp>
        <p:nvSpPr>
          <p:cNvPr id="53" name="矩形 52"/>
          <p:cNvSpPr/>
          <p:nvPr/>
        </p:nvSpPr>
        <p:spPr>
          <a:xfrm>
            <a:off x="1608446" y="3357366"/>
            <a:ext cx="5275500" cy="646331"/>
          </a:xfrm>
          <a:prstGeom prst="rect">
            <a:avLst/>
          </a:prstGeom>
        </p:spPr>
        <p:txBody>
          <a:bodyPr wrap="square">
            <a:spAutoFit/>
          </a:bodyPr>
          <a:lstStyle/>
          <a:p>
            <a:r>
              <a:rPr lang="en-US" altLang="zh-CN" sz="3600" b="1" dirty="0">
                <a:solidFill>
                  <a:schemeClr val="accent6">
                    <a:lumMod val="75000"/>
                  </a:schemeClr>
                </a:solidFill>
                <a:latin typeface="Times New Roman" panose="02020603050405020304" pitchFamily="18" charset="0"/>
                <a:cs typeface="Times New Roman" panose="02020603050405020304" pitchFamily="18" charset="0"/>
                <a:sym typeface="+mn-lt"/>
              </a:rPr>
              <a:t>CƠ SỞ THỰC TIỄN</a:t>
            </a:r>
            <a:endParaRPr lang="zh-CN" altLang="en-US" sz="3600" b="1" dirty="0">
              <a:solidFill>
                <a:schemeClr val="accent6">
                  <a:lumMod val="75000"/>
                </a:schemeClr>
              </a:solidFill>
              <a:latin typeface="Times New Roman" panose="02020603050405020304" pitchFamily="18" charset="0"/>
              <a:cs typeface="Times New Roman" panose="02020603050405020304" pitchFamily="18" charset="0"/>
              <a:sym typeface="+mn-lt"/>
            </a:endParaRPr>
          </a:p>
        </p:txBody>
      </p:sp>
      <p:sp>
        <p:nvSpPr>
          <p:cNvPr id="54" name="Rounded Rectangle 14"/>
          <p:cNvSpPr>
            <a:spLocks noChangeAspect="1"/>
          </p:cNvSpPr>
          <p:nvPr/>
        </p:nvSpPr>
        <p:spPr>
          <a:xfrm>
            <a:off x="294646" y="3120671"/>
            <a:ext cx="1107399" cy="1107399"/>
          </a:xfrm>
          <a:prstGeom prst="roundRect">
            <a:avLst/>
          </a:prstGeom>
          <a:solidFill>
            <a:schemeClr val="accent2"/>
          </a:solidFill>
          <a:ln w="25400">
            <a:noFill/>
          </a:ln>
        </p:spPr>
        <p:txBody>
          <a:bodyPr vert="horz" wrap="square" lIns="0" tIns="0" rIns="0" bIns="0" numCol="1" anchor="ctr" anchorCtr="0" compatLnSpc="1">
            <a:prstTxWarp prst="textNoShape">
              <a:avLst/>
            </a:prstTxWarp>
          </a:bodyPr>
          <a:lstStyle/>
          <a:p>
            <a:pPr algn="ctr"/>
            <a:r>
              <a:rPr lang="en-US" altLang="zh-CN" sz="4000" dirty="0">
                <a:solidFill>
                  <a:schemeClr val="bg1"/>
                </a:solidFill>
                <a:latin typeface="Times New Roman" panose="02020603050405020304" pitchFamily="18" charset="0"/>
                <a:cs typeface="Times New Roman" panose="02020603050405020304" pitchFamily="18" charset="0"/>
                <a:sym typeface="+mn-lt"/>
              </a:rPr>
              <a:t>02</a:t>
            </a:r>
            <a:endParaRPr lang="zh-CN" altLang="zh-CN" sz="4000" dirty="0">
              <a:solidFill>
                <a:schemeClr val="bg1"/>
              </a:solidFill>
              <a:latin typeface="Times New Roman" panose="02020603050405020304" pitchFamily="18" charset="0"/>
              <a:cs typeface="Times New Roman" panose="02020603050405020304" pitchFamily="18" charset="0"/>
              <a:sym typeface="+mn-lt"/>
            </a:endParaRPr>
          </a:p>
        </p:txBody>
      </p:sp>
      <p:grpSp>
        <p:nvGrpSpPr>
          <p:cNvPr id="15" name="Group 7"/>
          <p:cNvGrpSpPr/>
          <p:nvPr/>
        </p:nvGrpSpPr>
        <p:grpSpPr>
          <a:xfrm>
            <a:off x="6860930" y="1639861"/>
            <a:ext cx="5080206" cy="3074213"/>
            <a:chOff x="4901105" y="2090748"/>
            <a:chExt cx="3519051" cy="2124076"/>
          </a:xfrm>
        </p:grpSpPr>
        <p:pic>
          <p:nvPicPr>
            <p:cNvPr id="16" name="Picture 53"/>
            <p:cNvPicPr>
              <a:picLocks noChangeAspect="1"/>
            </p:cNvPicPr>
            <p:nvPr/>
          </p:nvPicPr>
          <p:blipFill>
            <a:blip r:embed="rId4"/>
            <a:srcRect/>
            <a:stretch>
              <a:fillRect/>
            </a:stretch>
          </p:blipFill>
          <p:spPr bwMode="auto">
            <a:xfrm>
              <a:off x="4901105" y="2090748"/>
              <a:ext cx="3519051" cy="2124076"/>
            </a:xfrm>
            <a:prstGeom prst="rect">
              <a:avLst/>
            </a:prstGeom>
            <a:noFill/>
            <a:ln w="9525">
              <a:noFill/>
              <a:miter lim="800000"/>
              <a:headEnd/>
              <a:tailEnd/>
            </a:ln>
          </p:spPr>
        </p:pic>
        <p:sp>
          <p:nvSpPr>
            <p:cNvPr id="17" name="Rectangle 9"/>
            <p:cNvSpPr/>
            <p:nvPr/>
          </p:nvSpPr>
          <p:spPr>
            <a:xfrm>
              <a:off x="5330923" y="2195514"/>
              <a:ext cx="2675358" cy="1674094"/>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4">
                <a:latin typeface="Times New Roman" panose="02020603050405020304" pitchFamily="18" charset="0"/>
                <a:cs typeface="Times New Roman" panose="02020603050405020304" pitchFamily="18" charset="0"/>
                <a:sym typeface="+mn-lt"/>
              </a:endParaRPr>
            </a:p>
          </p:txBody>
        </p:sp>
      </p:grpSp>
      <p:sp>
        <p:nvSpPr>
          <p:cNvPr id="19" name="MH_Entry_1"/>
          <p:cNvSpPr/>
          <p:nvPr>
            <p:custDataLst>
              <p:tags r:id="rId1"/>
            </p:custDataLst>
          </p:nvPr>
        </p:nvSpPr>
        <p:spPr>
          <a:xfrm>
            <a:off x="1429864" y="274765"/>
            <a:ext cx="7637915" cy="73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altLang="zh-CN" sz="4000" b="1" spc="-200" dirty="0">
                <a:solidFill>
                  <a:schemeClr val="accent1"/>
                </a:solidFill>
                <a:latin typeface="Times New Roman" panose="02020603050405020304" pitchFamily="18" charset="0"/>
                <a:cs typeface="Times New Roman" panose="02020603050405020304" pitchFamily="18" charset="0"/>
                <a:sym typeface="+mn-lt"/>
              </a:rPr>
              <a:t>NỘI DUNG</a:t>
            </a:r>
            <a:endParaRPr lang="zh-CN" altLang="en-US" sz="4000" b="1" spc="-200" dirty="0">
              <a:solidFill>
                <a:schemeClr val="accent1"/>
              </a:solidFill>
              <a:latin typeface="Times New Roman" panose="02020603050405020304" pitchFamily="18" charset="0"/>
              <a:cs typeface="Times New Roman" panose="02020603050405020304" pitchFamily="18" charset="0"/>
              <a:sym typeface="+mn-lt"/>
            </a:endParaRPr>
          </a:p>
        </p:txBody>
      </p:sp>
      <p:sp>
        <p:nvSpPr>
          <p:cNvPr id="10" name="Rounded Rectangle 14"/>
          <p:cNvSpPr>
            <a:spLocks noChangeAspect="1"/>
          </p:cNvSpPr>
          <p:nvPr/>
        </p:nvSpPr>
        <p:spPr>
          <a:xfrm>
            <a:off x="274770" y="4518759"/>
            <a:ext cx="1107399" cy="1107399"/>
          </a:xfrm>
          <a:prstGeom prst="roundRect">
            <a:avLst/>
          </a:prstGeom>
          <a:solidFill>
            <a:schemeClr val="accent2"/>
          </a:solidFill>
          <a:ln w="25400">
            <a:noFill/>
          </a:ln>
        </p:spPr>
        <p:txBody>
          <a:bodyPr vert="horz" wrap="square" lIns="0" tIns="0" rIns="0" bIns="0" numCol="1" anchor="ctr" anchorCtr="0" compatLnSpc="1">
            <a:prstTxWarp prst="textNoShape">
              <a:avLst/>
            </a:prstTxWarp>
          </a:bodyPr>
          <a:lstStyle/>
          <a:p>
            <a:pPr algn="ctr"/>
            <a:r>
              <a:rPr lang="en-US" altLang="zh-CN" sz="4000" dirty="0">
                <a:solidFill>
                  <a:schemeClr val="bg1"/>
                </a:solidFill>
                <a:latin typeface="Times New Roman" panose="02020603050405020304" pitchFamily="18" charset="0"/>
                <a:cs typeface="Times New Roman" panose="02020603050405020304" pitchFamily="18" charset="0"/>
                <a:sym typeface="+mn-lt"/>
              </a:rPr>
              <a:t>03</a:t>
            </a:r>
            <a:endParaRPr lang="zh-CN" altLang="zh-CN" sz="4000" dirty="0">
              <a:solidFill>
                <a:schemeClr val="bg1"/>
              </a:solidFill>
              <a:latin typeface="Times New Roman" panose="02020603050405020304" pitchFamily="18" charset="0"/>
              <a:cs typeface="Times New Roman" panose="02020603050405020304" pitchFamily="18" charset="0"/>
              <a:sym typeface="+mn-lt"/>
            </a:endParaRPr>
          </a:p>
        </p:txBody>
      </p:sp>
      <p:sp>
        <p:nvSpPr>
          <p:cNvPr id="11" name="矩形 52"/>
          <p:cNvSpPr/>
          <p:nvPr/>
        </p:nvSpPr>
        <p:spPr>
          <a:xfrm>
            <a:off x="1760846" y="4702446"/>
            <a:ext cx="5275500" cy="646331"/>
          </a:xfrm>
          <a:prstGeom prst="rect">
            <a:avLst/>
          </a:prstGeom>
        </p:spPr>
        <p:txBody>
          <a:bodyPr wrap="square">
            <a:spAutoFit/>
          </a:bodyPr>
          <a:lstStyle/>
          <a:p>
            <a:r>
              <a:rPr lang="en-US" altLang="zh-CN" sz="3600" b="1" dirty="0">
                <a:solidFill>
                  <a:schemeClr val="accent6">
                    <a:lumMod val="75000"/>
                  </a:schemeClr>
                </a:solidFill>
                <a:latin typeface="Times New Roman" panose="02020603050405020304" pitchFamily="18" charset="0"/>
                <a:cs typeface="Times New Roman" panose="02020603050405020304" pitchFamily="18" charset="0"/>
                <a:sym typeface="+mn-lt"/>
              </a:rPr>
              <a:t>NỘI DUNG BIỆN PHÁP</a:t>
            </a:r>
            <a:endParaRPr lang="zh-CN" altLang="en-US" sz="3600" b="1" dirty="0">
              <a:solidFill>
                <a:schemeClr val="accent6">
                  <a:lumMod val="75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4793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randombar(horizontal)">
                                      <p:cBhvr>
                                        <p:cTn id="11" dur="1500"/>
                                        <p:tgtEl>
                                          <p:spTgt spid="51"/>
                                        </p:tgtEl>
                                      </p:cBhvr>
                                    </p:animEffect>
                                  </p:childTnLst>
                                </p:cTn>
                              </p:par>
                            </p:childTnLst>
                          </p:cTn>
                        </p:par>
                        <p:par>
                          <p:cTn id="12" fill="hold">
                            <p:stCondLst>
                              <p:cond delay="35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250" fill="hold"/>
                                        <p:tgtEl>
                                          <p:spTgt spid="50"/>
                                        </p:tgtEl>
                                        <p:attrNameLst>
                                          <p:attrName>ppt_x</p:attrName>
                                        </p:attrNameLst>
                                      </p:cBhvr>
                                      <p:tavLst>
                                        <p:tav tm="0">
                                          <p:val>
                                            <p:strVal val="#ppt_x"/>
                                          </p:val>
                                        </p:tav>
                                        <p:tav tm="100000">
                                          <p:val>
                                            <p:strVal val="#ppt_x"/>
                                          </p:val>
                                        </p:tav>
                                      </p:tavLst>
                                    </p:anim>
                                    <p:anim calcmode="lin" valueType="num">
                                      <p:cBhvr>
                                        <p:cTn id="16" dur="250" fill="hold"/>
                                        <p:tgtEl>
                                          <p:spTgt spid="50"/>
                                        </p:tgtEl>
                                        <p:attrNameLst>
                                          <p:attrName>ppt_y</p:attrName>
                                        </p:attrNameLst>
                                      </p:cBhvr>
                                      <p:tavLst>
                                        <p:tav tm="0">
                                          <p:val>
                                            <p:strVal val="#ppt_y-#ppt_h/2"/>
                                          </p:val>
                                        </p:tav>
                                        <p:tav tm="100000">
                                          <p:val>
                                            <p:strVal val="#ppt_y"/>
                                          </p:val>
                                        </p:tav>
                                      </p:tavLst>
                                    </p:anim>
                                    <p:anim calcmode="lin" valueType="num">
                                      <p:cBhvr>
                                        <p:cTn id="17" dur="250" fill="hold"/>
                                        <p:tgtEl>
                                          <p:spTgt spid="50"/>
                                        </p:tgtEl>
                                        <p:attrNameLst>
                                          <p:attrName>ppt_w</p:attrName>
                                        </p:attrNameLst>
                                      </p:cBhvr>
                                      <p:tavLst>
                                        <p:tav tm="0">
                                          <p:val>
                                            <p:strVal val="#ppt_w"/>
                                          </p:val>
                                        </p:tav>
                                        <p:tav tm="100000">
                                          <p:val>
                                            <p:strVal val="#ppt_w"/>
                                          </p:val>
                                        </p:tav>
                                      </p:tavLst>
                                    </p:anim>
                                    <p:anim calcmode="lin" valueType="num">
                                      <p:cBhvr>
                                        <p:cTn id="18" dur="25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4650"/>
                            </p:stCondLst>
                            <p:childTnLst>
                              <p:par>
                                <p:cTn id="20" presetID="14" presetClass="entr" presetSubtype="10"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randombar(horizontal)">
                                      <p:cBhvr>
                                        <p:cTn id="22" dur="1500"/>
                                        <p:tgtEl>
                                          <p:spTgt spid="54"/>
                                        </p:tgtEl>
                                      </p:cBhvr>
                                    </p:animEffect>
                                  </p:childTnLst>
                                </p:cTn>
                              </p:par>
                            </p:childTnLst>
                          </p:cTn>
                        </p:par>
                        <p:par>
                          <p:cTn id="23" fill="hold">
                            <p:stCondLst>
                              <p:cond delay="6150"/>
                            </p:stCondLst>
                            <p:childTnLst>
                              <p:par>
                                <p:cTn id="24" presetID="17" presetClass="entr" presetSubtype="1" fill="hold" grpId="0" nodeType="afterEffect">
                                  <p:stCondLst>
                                    <p:cond delay="0"/>
                                  </p:stCondLst>
                                  <p:iterate type="lt">
                                    <p:tmPct val="40000"/>
                                  </p:iterate>
                                  <p:childTnLst>
                                    <p:set>
                                      <p:cBhvr>
                                        <p:cTn id="25" dur="1" fill="hold">
                                          <p:stCondLst>
                                            <p:cond delay="0"/>
                                          </p:stCondLst>
                                        </p:cTn>
                                        <p:tgtEl>
                                          <p:spTgt spid="53"/>
                                        </p:tgtEl>
                                        <p:attrNameLst>
                                          <p:attrName>style.visibility</p:attrName>
                                        </p:attrNameLst>
                                      </p:cBhvr>
                                      <p:to>
                                        <p:strVal val="visible"/>
                                      </p:to>
                                    </p:set>
                                    <p:anim calcmode="lin" valueType="num">
                                      <p:cBhvr>
                                        <p:cTn id="26" dur="250" fill="hold"/>
                                        <p:tgtEl>
                                          <p:spTgt spid="53"/>
                                        </p:tgtEl>
                                        <p:attrNameLst>
                                          <p:attrName>ppt_x</p:attrName>
                                        </p:attrNameLst>
                                      </p:cBhvr>
                                      <p:tavLst>
                                        <p:tav tm="0">
                                          <p:val>
                                            <p:strVal val="#ppt_x"/>
                                          </p:val>
                                        </p:tav>
                                        <p:tav tm="100000">
                                          <p:val>
                                            <p:strVal val="#ppt_x"/>
                                          </p:val>
                                        </p:tav>
                                      </p:tavLst>
                                    </p:anim>
                                    <p:anim calcmode="lin" valueType="num">
                                      <p:cBhvr>
                                        <p:cTn id="27" dur="250" fill="hold"/>
                                        <p:tgtEl>
                                          <p:spTgt spid="53"/>
                                        </p:tgtEl>
                                        <p:attrNameLst>
                                          <p:attrName>ppt_y</p:attrName>
                                        </p:attrNameLst>
                                      </p:cBhvr>
                                      <p:tavLst>
                                        <p:tav tm="0">
                                          <p:val>
                                            <p:strVal val="#ppt_y-#ppt_h/2"/>
                                          </p:val>
                                        </p:tav>
                                        <p:tav tm="100000">
                                          <p:val>
                                            <p:strVal val="#ppt_y"/>
                                          </p:val>
                                        </p:tav>
                                      </p:tavLst>
                                    </p:anim>
                                    <p:anim calcmode="lin" valueType="num">
                                      <p:cBhvr>
                                        <p:cTn id="28" dur="250" fill="hold"/>
                                        <p:tgtEl>
                                          <p:spTgt spid="53"/>
                                        </p:tgtEl>
                                        <p:attrNameLst>
                                          <p:attrName>ppt_w</p:attrName>
                                        </p:attrNameLst>
                                      </p:cBhvr>
                                      <p:tavLst>
                                        <p:tav tm="0">
                                          <p:val>
                                            <p:strVal val="#ppt_w"/>
                                          </p:val>
                                        </p:tav>
                                        <p:tav tm="100000">
                                          <p:val>
                                            <p:strVal val="#ppt_w"/>
                                          </p:val>
                                        </p:tav>
                                      </p:tavLst>
                                    </p:anim>
                                    <p:anim calcmode="lin" valueType="num">
                                      <p:cBhvr>
                                        <p:cTn id="29" dur="250" fill="hold"/>
                                        <p:tgtEl>
                                          <p:spTgt spid="53"/>
                                        </p:tgtEl>
                                        <p:attrNameLst>
                                          <p:attrName>ppt_h</p:attrName>
                                        </p:attrNameLst>
                                      </p:cBhvr>
                                      <p:tavLst>
                                        <p:tav tm="0">
                                          <p:val>
                                            <p:fltVal val="0"/>
                                          </p:val>
                                        </p:tav>
                                        <p:tav tm="100000">
                                          <p:val>
                                            <p:strVal val="#ppt_h"/>
                                          </p:val>
                                        </p:tav>
                                      </p:tavLst>
                                    </p:anim>
                                  </p:childTnLst>
                                </p:cTn>
                              </p:par>
                            </p:childTnLst>
                          </p:cTn>
                        </p:par>
                        <p:par>
                          <p:cTn id="30" fill="hold">
                            <p:stCondLst>
                              <p:cond delay="7500"/>
                            </p:stCondLst>
                            <p:childTnLst>
                              <p:par>
                                <p:cTn id="31" presetID="14" presetClass="entr" presetSubtype="1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1500"/>
                                        <p:tgtEl>
                                          <p:spTgt spid="10"/>
                                        </p:tgtEl>
                                      </p:cBhvr>
                                    </p:animEffect>
                                  </p:childTnLst>
                                </p:cTn>
                              </p:par>
                            </p:childTnLst>
                          </p:cTn>
                        </p:par>
                        <p:par>
                          <p:cTn id="34" fill="hold">
                            <p:stCondLst>
                              <p:cond delay="9000"/>
                            </p:stCondLst>
                            <p:childTnLst>
                              <p:par>
                                <p:cTn id="35" presetID="17" presetClass="entr" presetSubtype="1" fill="hold" grpId="0" nodeType="afterEffect">
                                  <p:stCondLst>
                                    <p:cond delay="0"/>
                                  </p:stCondLst>
                                  <p:iterate type="lt">
                                    <p:tmPct val="40000"/>
                                  </p:iterate>
                                  <p:childTnLst>
                                    <p:set>
                                      <p:cBhvr>
                                        <p:cTn id="36" dur="1" fill="hold">
                                          <p:stCondLst>
                                            <p:cond delay="0"/>
                                          </p:stCondLst>
                                        </p:cTn>
                                        <p:tgtEl>
                                          <p:spTgt spid="11"/>
                                        </p:tgtEl>
                                        <p:attrNameLst>
                                          <p:attrName>style.visibility</p:attrName>
                                        </p:attrNameLst>
                                      </p:cBhvr>
                                      <p:to>
                                        <p:strVal val="visible"/>
                                      </p:to>
                                    </p:set>
                                    <p:anim calcmode="lin" valueType="num">
                                      <p:cBhvr>
                                        <p:cTn id="37" dur="250" fill="hold"/>
                                        <p:tgtEl>
                                          <p:spTgt spid="11"/>
                                        </p:tgtEl>
                                        <p:attrNameLst>
                                          <p:attrName>ppt_x</p:attrName>
                                        </p:attrNameLst>
                                      </p:cBhvr>
                                      <p:tavLst>
                                        <p:tav tm="0">
                                          <p:val>
                                            <p:strVal val="#ppt_x"/>
                                          </p:val>
                                        </p:tav>
                                        <p:tav tm="100000">
                                          <p:val>
                                            <p:strVal val="#ppt_x"/>
                                          </p:val>
                                        </p:tav>
                                      </p:tavLst>
                                    </p:anim>
                                    <p:anim calcmode="lin" valueType="num">
                                      <p:cBhvr>
                                        <p:cTn id="38" dur="250" fill="hold"/>
                                        <p:tgtEl>
                                          <p:spTgt spid="11"/>
                                        </p:tgtEl>
                                        <p:attrNameLst>
                                          <p:attrName>ppt_y</p:attrName>
                                        </p:attrNameLst>
                                      </p:cBhvr>
                                      <p:tavLst>
                                        <p:tav tm="0">
                                          <p:val>
                                            <p:strVal val="#ppt_y-#ppt_h/2"/>
                                          </p:val>
                                        </p:tav>
                                        <p:tav tm="100000">
                                          <p:val>
                                            <p:strVal val="#ppt_y"/>
                                          </p:val>
                                        </p:tav>
                                      </p:tavLst>
                                    </p:anim>
                                    <p:anim calcmode="lin" valueType="num">
                                      <p:cBhvr>
                                        <p:cTn id="39" dur="250" fill="hold"/>
                                        <p:tgtEl>
                                          <p:spTgt spid="11"/>
                                        </p:tgtEl>
                                        <p:attrNameLst>
                                          <p:attrName>ppt_w</p:attrName>
                                        </p:attrNameLst>
                                      </p:cBhvr>
                                      <p:tavLst>
                                        <p:tav tm="0">
                                          <p:val>
                                            <p:strVal val="#ppt_w"/>
                                          </p:val>
                                        </p:tav>
                                        <p:tav tm="100000">
                                          <p:val>
                                            <p:strVal val="#ppt_w"/>
                                          </p:val>
                                        </p:tav>
                                      </p:tavLst>
                                    </p:anim>
                                    <p:anim calcmode="lin" valueType="num">
                                      <p:cBhvr>
                                        <p:cTn id="40" dur="2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3" grpId="0"/>
      <p:bldP spid="54"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Entry_1"/>
          <p:cNvSpPr/>
          <p:nvPr>
            <p:custDataLst>
              <p:tags r:id="rId1"/>
            </p:custDataLst>
          </p:nvPr>
        </p:nvSpPr>
        <p:spPr>
          <a:xfrm>
            <a:off x="1429864" y="282363"/>
            <a:ext cx="7637915" cy="72039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altLang="zh-CN" sz="4000" b="1" spc="-200" dirty="0">
                <a:solidFill>
                  <a:schemeClr val="accent1"/>
                </a:solidFill>
                <a:latin typeface="Times New Roman" panose="02020603050405020304" pitchFamily="18" charset="0"/>
                <a:cs typeface="Times New Roman" panose="02020603050405020304" pitchFamily="18" charset="0"/>
                <a:sym typeface="+mn-lt"/>
              </a:rPr>
              <a:t>CƠ SỞ LÝ LUẬN</a:t>
            </a:r>
            <a:endParaRPr lang="zh-CN" altLang="en-US" sz="4000" b="1" spc="-200" dirty="0">
              <a:solidFill>
                <a:schemeClr val="accent1"/>
              </a:solidFill>
              <a:latin typeface="Times New Roman" panose="02020603050405020304" pitchFamily="18" charset="0"/>
              <a:cs typeface="Times New Roman" panose="02020603050405020304" pitchFamily="18" charset="0"/>
              <a:sym typeface="+mn-lt"/>
            </a:endParaRPr>
          </a:p>
        </p:txBody>
      </p:sp>
      <p:sp>
        <p:nvSpPr>
          <p:cNvPr id="4" name="矩形 49">
            <a:extLst>
              <a:ext uri="{FF2B5EF4-FFF2-40B4-BE49-F238E27FC236}">
                <a16:creationId xmlns:a16="http://schemas.microsoft.com/office/drawing/2014/main" id="{DEA1FA3C-3F17-351F-E0EA-4B35A328C598}"/>
              </a:ext>
            </a:extLst>
          </p:cNvPr>
          <p:cNvSpPr/>
          <p:nvPr/>
        </p:nvSpPr>
        <p:spPr>
          <a:xfrm>
            <a:off x="535195" y="1196678"/>
            <a:ext cx="11316252" cy="1477328"/>
          </a:xfrm>
          <a:prstGeom prst="rect">
            <a:avLst/>
          </a:prstGeom>
          <a:noFill/>
        </p:spPr>
        <p:txBody>
          <a:bodyPr wrap="square">
            <a:spAutoFit/>
          </a:bodyPr>
          <a:lstStyle/>
          <a:p>
            <a:r>
              <a:rPr lang="vi-VN" b="1" dirty="0">
                <a:latin typeface="Times New Roman" panose="02020603050405020304" pitchFamily="18" charset="0"/>
                <a:cs typeface="Times New Roman" panose="02020603050405020304" pitchFamily="18" charset="0"/>
              </a:rPr>
              <a:t>1.Thế nào là dạy học kiểu bài ôn tập môn vật lý?</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Dạy học tiết ôn tập vật lý xét về bản chất là người giáo viên phải giúp học sinh hệ thống được những kiến thức có liên quan đến nội dung đã học, qua đó lựa chọn và hướng dẫn học sinh giải một số bài tập có tính chất điển hình trong phạm vi những kiến thức đã được học ở một số bài trước đó hoặc của cả chương đó nhằm rèn luyện ở các em khả năng vận dụng tổng hợp các kiến thức, kỹ năng một cách tích cực, tự lực và sáng tạo. </a:t>
            </a:r>
          </a:p>
        </p:txBody>
      </p:sp>
      <p:sp>
        <p:nvSpPr>
          <p:cNvPr id="5" name="TextBox 4">
            <a:extLst>
              <a:ext uri="{FF2B5EF4-FFF2-40B4-BE49-F238E27FC236}">
                <a16:creationId xmlns:a16="http://schemas.microsoft.com/office/drawing/2014/main" id="{FBC4E789-ECA8-334B-6BA5-CD43A6E225E4}"/>
              </a:ext>
            </a:extLst>
          </p:cNvPr>
          <p:cNvSpPr txBox="1"/>
          <p:nvPr/>
        </p:nvSpPr>
        <p:spPr>
          <a:xfrm>
            <a:off x="486534" y="2690781"/>
            <a:ext cx="11413573" cy="2462213"/>
          </a:xfrm>
          <a:prstGeom prst="rect">
            <a:avLst/>
          </a:prstGeom>
          <a:noFill/>
        </p:spPr>
        <p:txBody>
          <a:bodyPr wrap="square">
            <a:spAutoFit/>
          </a:bodyPr>
          <a:lstStyle/>
          <a:p>
            <a:r>
              <a:rPr lang="vi-VN" b="1" dirty="0">
                <a:latin typeface="Times New Roman" panose="02020603050405020304" pitchFamily="18" charset="0"/>
                <a:cs typeface="Times New Roman" panose="02020603050405020304" pitchFamily="18" charset="0"/>
              </a:rPr>
              <a:t>2.Cấu trúc của kiểu bài ôn tập.</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Các tiết dạy tổng kết chương hoặc ôn tập Vật lý ở cấp THCS đều có cấu trúc cơ bản như sau: </a:t>
            </a:r>
          </a:p>
          <a:p>
            <a:r>
              <a:rPr lang="vi-VN" dirty="0">
                <a:latin typeface="Times New Roman" panose="02020603050405020304" pitchFamily="18" charset="0"/>
                <a:cs typeface="Times New Roman" panose="02020603050405020304" pitchFamily="18" charset="0"/>
              </a:rPr>
              <a:t>- Định hướng mục tiêu, nhiệm vụ học tập cho học sinh. </a:t>
            </a:r>
          </a:p>
          <a:p>
            <a:r>
              <a:rPr lang="vi-VN" dirty="0">
                <a:latin typeface="Times New Roman" panose="02020603050405020304" pitchFamily="18" charset="0"/>
                <a:cs typeface="Times New Roman" panose="02020603050405020304" pitchFamily="18" charset="0"/>
              </a:rPr>
              <a:t>- Tổ chức lớp học phù hợp với từng nội dung học tập. </a:t>
            </a:r>
          </a:p>
          <a:p>
            <a:r>
              <a:rPr lang="vi-VN" dirty="0">
                <a:latin typeface="Times New Roman" panose="02020603050405020304" pitchFamily="18" charset="0"/>
                <a:cs typeface="Times New Roman" panose="02020603050405020304" pitchFamily="18" charset="0"/>
              </a:rPr>
              <a:t>- Tổ chức cho học sinh hệ thống hóa và khái quát hóa trên cơ sở đã được chuẩn bị trước những kiến thức cần được ôn tập.</a:t>
            </a:r>
          </a:p>
          <a:p>
            <a:r>
              <a:rPr lang="vi-VN" dirty="0">
                <a:latin typeface="Times New Roman" panose="02020603050405020304" pitchFamily="18" charset="0"/>
                <a:cs typeface="Times New Roman" panose="02020603050405020304" pitchFamily="18" charset="0"/>
              </a:rPr>
              <a:t>- Tổng kết bài học. </a:t>
            </a:r>
          </a:p>
          <a:p>
            <a:r>
              <a:rPr lang="vi-VN" dirty="0">
                <a:latin typeface="Times New Roman" panose="02020603050405020304" pitchFamily="18" charset="0"/>
                <a:cs typeface="Times New Roman" panose="02020603050405020304" pitchFamily="18" charset="0"/>
              </a:rPr>
              <a:t>- Hướng dẫn công việc về nhà</a:t>
            </a:r>
          </a:p>
          <a:p>
            <a:endParaRPr lang="en-US" sz="2800" dirty="0">
              <a:latin typeface="Times New Roman" panose="02020603050405020304" pitchFamily="18" charset="0"/>
              <a:cs typeface="Times New Roman" panose="02020603050405020304" pitchFamily="18" charset="0"/>
            </a:endParaRPr>
          </a:p>
        </p:txBody>
      </p:sp>
      <p:sp>
        <p:nvSpPr>
          <p:cNvPr id="2" name="矩形 49">
            <a:extLst>
              <a:ext uri="{FF2B5EF4-FFF2-40B4-BE49-F238E27FC236}">
                <a16:creationId xmlns:a16="http://schemas.microsoft.com/office/drawing/2014/main" id="{CAD81276-B7B5-00B2-76A3-647B3DEE47AD}"/>
              </a:ext>
            </a:extLst>
          </p:cNvPr>
          <p:cNvSpPr/>
          <p:nvPr/>
        </p:nvSpPr>
        <p:spPr>
          <a:xfrm>
            <a:off x="486534" y="4783939"/>
            <a:ext cx="11316252" cy="1200329"/>
          </a:xfrm>
          <a:prstGeom prst="rect">
            <a:avLst/>
          </a:prstGeom>
          <a:noFill/>
        </p:spPr>
        <p:txBody>
          <a:bodyPr wrap="square">
            <a:spAutoFit/>
          </a:bodyPr>
          <a:lstStyle/>
          <a:p>
            <a:r>
              <a:rPr lang="vi-VN" b="1" dirty="0">
                <a:latin typeface="Times New Roman" panose="02020603050405020304" pitchFamily="18" charset="0"/>
                <a:cs typeface="Times New Roman" panose="02020603050405020304" pitchFamily="18" charset="0"/>
              </a:rPr>
              <a:t>3.Trò chơi trong dạy học</a:t>
            </a:r>
            <a:r>
              <a:rPr lang="vi-VN" dirty="0">
                <a:latin typeface="Times New Roman" panose="02020603050405020304" pitchFamily="18" charset="0"/>
                <a:cs typeface="Times New Roman" panose="02020603050405020304" pitchFamily="18" charset="0"/>
              </a:rPr>
              <a:t>: Trò chơi là phương tiện có ý nghĩa trong việc góp phần thực hiện đổi mới phương pháp dạy học, nhằm </a:t>
            </a:r>
            <a:r>
              <a:rPr lang="vi-VN" dirty="0" err="1">
                <a:latin typeface="Times New Roman" panose="02020603050405020304" pitchFamily="18" charset="0"/>
                <a:cs typeface="Times New Roman" panose="02020603050405020304" pitchFamily="18" charset="0"/>
              </a:rPr>
              <a:t>phat</a:t>
            </a:r>
            <a:r>
              <a:rPr lang="vi-VN" dirty="0">
                <a:latin typeface="Times New Roman" panose="02020603050405020304" pitchFamily="18" charset="0"/>
                <a:cs typeface="Times New Roman" panose="02020603050405020304" pitchFamily="18" charset="0"/>
              </a:rPr>
              <a:t> huy tính năng động, sáng tạo và gây hứng thú học tập trong giờ học của học sinh. Ngoài ra thông qua hoạt động trò chơi còn giúp các em phát triển được nhiều phẩm chất đạo đức như tình đoàn kết, thân ái, lòng trung thực, tinh thần cộng đồng trách nhiệm.</a:t>
            </a:r>
          </a:p>
        </p:txBody>
      </p:sp>
    </p:spTree>
    <p:extLst>
      <p:ext uri="{BB962C8B-B14F-4D97-AF65-F5344CB8AC3E}">
        <p14:creationId xmlns:p14="http://schemas.microsoft.com/office/powerpoint/2010/main" val="363629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Entry_1"/>
          <p:cNvSpPr/>
          <p:nvPr>
            <p:custDataLst>
              <p:tags r:id="rId1"/>
            </p:custDataLst>
          </p:nvPr>
        </p:nvSpPr>
        <p:spPr>
          <a:xfrm>
            <a:off x="1429864" y="282363"/>
            <a:ext cx="7637915" cy="72039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altLang="zh-CN" sz="4000" b="1" spc="-200" dirty="0">
                <a:solidFill>
                  <a:schemeClr val="accent1"/>
                </a:solidFill>
                <a:latin typeface="Times New Roman" panose="02020603050405020304" pitchFamily="18" charset="0"/>
                <a:cs typeface="Times New Roman" panose="02020603050405020304" pitchFamily="18" charset="0"/>
                <a:sym typeface="+mn-lt"/>
              </a:rPr>
              <a:t>CƠ SỞ LÝ LUẬN</a:t>
            </a:r>
            <a:endParaRPr lang="zh-CN" altLang="en-US" sz="4000" b="1" spc="-200" dirty="0">
              <a:solidFill>
                <a:schemeClr val="accent1"/>
              </a:solidFill>
              <a:latin typeface="Times New Roman" panose="02020603050405020304" pitchFamily="18" charset="0"/>
              <a:cs typeface="Times New Roman" panose="02020603050405020304" pitchFamily="18" charset="0"/>
              <a:sym typeface="+mn-lt"/>
            </a:endParaRPr>
          </a:p>
        </p:txBody>
      </p:sp>
      <p:sp>
        <p:nvSpPr>
          <p:cNvPr id="5" name="TextBox 4">
            <a:extLst>
              <a:ext uri="{FF2B5EF4-FFF2-40B4-BE49-F238E27FC236}">
                <a16:creationId xmlns:a16="http://schemas.microsoft.com/office/drawing/2014/main" id="{FBC4E789-ECA8-334B-6BA5-CD43A6E225E4}"/>
              </a:ext>
            </a:extLst>
          </p:cNvPr>
          <p:cNvSpPr txBox="1"/>
          <p:nvPr/>
        </p:nvSpPr>
        <p:spPr>
          <a:xfrm>
            <a:off x="638628" y="1428364"/>
            <a:ext cx="10651155" cy="2739211"/>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4.Thí </a:t>
            </a:r>
            <a:r>
              <a:rPr lang="en-US" b="1" dirty="0" err="1">
                <a:latin typeface="Times New Roman" panose="02020603050405020304" pitchFamily="18" charset="0"/>
                <a:cs typeface="Times New Roman" panose="02020603050405020304" pitchFamily="18" charset="0"/>
              </a:rPr>
              <a:t>nghiệm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Trong dạy học Vật lý, thí nghiệm đóng một vai trò cực kì quan trọng:</a:t>
            </a:r>
          </a:p>
          <a:p>
            <a:r>
              <a:rPr lang="vi-VN" dirty="0">
                <a:latin typeface="Times New Roman" panose="02020603050405020304" pitchFamily="18" charset="0"/>
                <a:cs typeface="Times New Roman" panose="02020603050405020304" pitchFamily="18" charset="0"/>
              </a:rPr>
              <a:t>- Thí nghiệm có thể được sử dụng trong tất cả các giai đoạn khác nhau của tiến trình dạy học.</a:t>
            </a:r>
          </a:p>
          <a:p>
            <a:r>
              <a:rPr lang="vi-VN" dirty="0">
                <a:latin typeface="Times New Roman" panose="02020603050405020304" pitchFamily="18" charset="0"/>
                <a:cs typeface="Times New Roman" panose="02020603050405020304" pitchFamily="18" charset="0"/>
              </a:rPr>
              <a:t>- Thí nghiệm góp phần vào việc phát triển toàn diện học sinh.</a:t>
            </a:r>
          </a:p>
          <a:p>
            <a:r>
              <a:rPr lang="vi-VN" dirty="0">
                <a:latin typeface="Times New Roman" panose="02020603050405020304" pitchFamily="18" charset="0"/>
                <a:cs typeface="Times New Roman" panose="02020603050405020304" pitchFamily="18" charset="0"/>
              </a:rPr>
              <a:t>- Thí nghiệm là phương tiện góp phần quan trọng vào việc giáo dục kĩ thuật tổng hợp cho học sinh.</a:t>
            </a:r>
          </a:p>
          <a:p>
            <a:r>
              <a:rPr lang="vi-VN" dirty="0">
                <a:latin typeface="Times New Roman" panose="02020603050405020304" pitchFamily="18" charset="0"/>
                <a:cs typeface="Times New Roman" panose="02020603050405020304" pitchFamily="18" charset="0"/>
              </a:rPr>
              <a:t>- Thí nghiệm là phương tiện kích thích hứng thú học tập của học sinh.</a:t>
            </a:r>
          </a:p>
          <a:p>
            <a:r>
              <a:rPr lang="vi-VN" dirty="0">
                <a:latin typeface="Times New Roman" panose="02020603050405020304" pitchFamily="18" charset="0"/>
                <a:cs typeface="Times New Roman" panose="02020603050405020304" pitchFamily="18" charset="0"/>
              </a:rPr>
              <a:t>- Thí nghiệm là phương tiện tổ chức các hình thức hoạt động của học sinh.</a:t>
            </a:r>
          </a:p>
          <a:p>
            <a:r>
              <a:rPr lang="vi-VN" dirty="0">
                <a:latin typeface="Times New Roman" panose="02020603050405020304" pitchFamily="18" charset="0"/>
                <a:cs typeface="Times New Roman" panose="02020603050405020304" pitchFamily="18" charset="0"/>
              </a:rPr>
              <a:t>- Thí nghiệm Vật lý làm đơn giản hóa các hiện tượng và quá trình vật lý.</a:t>
            </a:r>
          </a:p>
          <a:p>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24AB152-8326-685E-2143-678DBEE231D1}"/>
              </a:ext>
            </a:extLst>
          </p:cNvPr>
          <p:cNvSpPr txBox="1"/>
          <p:nvPr/>
        </p:nvSpPr>
        <p:spPr>
          <a:xfrm>
            <a:off x="638628" y="3796017"/>
            <a:ext cx="9490110" cy="2211631"/>
          </a:xfrm>
          <a:prstGeom prst="rect">
            <a:avLst/>
          </a:prstGeom>
          <a:noFill/>
        </p:spPr>
        <p:txBody>
          <a:bodyPr wrap="square">
            <a:spAutoFit/>
          </a:bodyPr>
          <a:lstStyle/>
          <a:p>
            <a:pPr algn="just">
              <a:lnSpc>
                <a:spcPct val="120000"/>
              </a:lnSpc>
              <a:spcBef>
                <a:spcPts val="40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28600" algn="just">
              <a:lnSpc>
                <a:spcPct val="120000"/>
              </a:lnSpc>
              <a:spcBef>
                <a:spcPts val="40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 thú là một thuộc tính tâm lí - nhân cách của con người. Hứng thú có vai trò rất quan trọng trong học tập và làm việc, không có việc gì người ta không làm được dưới ảnh hưởng của hứng thú.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M.Gorki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từng nói: </a:t>
            </a:r>
            <a:r>
              <a:rPr lang="vi-VN"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 tài nảy nở từ tình yêu đối với công việc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Cùng với tự giác, hứng thú làm nên tính tích cực nhận thức, giúp học sinh (HS) học tập đạt kết quả cao, có khả năng khơi dậy mạch nguồn của sự sáng tạo</a:t>
            </a:r>
            <a:endParaRPr lang="vi-V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67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CC0E4D-3488-7455-8E61-CAFDFCD196A2}"/>
              </a:ext>
            </a:extLst>
          </p:cNvPr>
          <p:cNvGrpSpPr>
            <a:grpSpLocks/>
          </p:cNvGrpSpPr>
          <p:nvPr/>
        </p:nvGrpSpPr>
        <p:grpSpPr bwMode="auto">
          <a:xfrm>
            <a:off x="773379" y="1709978"/>
            <a:ext cx="4860217" cy="4531839"/>
            <a:chOff x="34925" y="1004888"/>
            <a:chExt cx="5684838" cy="5876925"/>
          </a:xfrm>
        </p:grpSpPr>
        <p:sp>
          <p:nvSpPr>
            <p:cNvPr id="3" name="AutoShape 5">
              <a:extLst>
                <a:ext uri="{FF2B5EF4-FFF2-40B4-BE49-F238E27FC236}">
                  <a16:creationId xmlns:a16="http://schemas.microsoft.com/office/drawing/2014/main" id="{0B9B9081-7F4C-BC86-1710-630AA4C39B6D}"/>
                </a:ext>
              </a:extLst>
            </p:cNvPr>
            <p:cNvSpPr>
              <a:spLocks noChangeArrowheads="1"/>
            </p:cNvSpPr>
            <p:nvPr/>
          </p:nvSpPr>
          <p:spPr bwMode="auto">
            <a:xfrm>
              <a:off x="34925" y="1004888"/>
              <a:ext cx="5684838" cy="5876925"/>
            </a:xfrm>
            <a:prstGeom prst="roundRect">
              <a:avLst>
                <a:gd name="adj" fmla="val 16667"/>
              </a:avLst>
            </a:prstGeom>
            <a:noFill/>
            <a:ln w="38100">
              <a:solidFill>
                <a:srgbClr val="003366"/>
              </a:solidFill>
              <a:round/>
              <a:headEnd/>
              <a:tailEnd/>
            </a:ln>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ClrTx/>
                <a:buFontTx/>
                <a:buNone/>
                <a:defRPr/>
              </a:pPr>
              <a:endParaRPr lang="en-US" altLang="en-US" sz="2600" b="0" kern="0" dirty="0">
                <a:solidFill>
                  <a:srgbClr val="003366"/>
                </a:solidFill>
              </a:endParaRPr>
            </a:p>
          </p:txBody>
        </p:sp>
        <p:sp>
          <p:nvSpPr>
            <p:cNvPr id="4" name="TextBox 16">
              <a:extLst>
                <a:ext uri="{FF2B5EF4-FFF2-40B4-BE49-F238E27FC236}">
                  <a16:creationId xmlns:a16="http://schemas.microsoft.com/office/drawing/2014/main" id="{E9815B9B-CF9E-CF52-C8C7-EE18C0F9D02B}"/>
                </a:ext>
              </a:extLst>
            </p:cNvPr>
            <p:cNvSpPr txBox="1">
              <a:spLocks noChangeArrowheads="1"/>
            </p:cNvSpPr>
            <p:nvPr/>
          </p:nvSpPr>
          <p:spPr bwMode="auto">
            <a:xfrm>
              <a:off x="209551" y="1117600"/>
              <a:ext cx="5257801" cy="427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600" b="1" i="1" dirty="0" err="1">
                  <a:latin typeface="Times New Roman" panose="02020603050405020304" pitchFamily="18" charset="0"/>
                  <a:cs typeface="Times New Roman" panose="02020603050405020304" pitchFamily="18" charset="0"/>
                </a:rPr>
                <a:t>Ưu</a:t>
              </a:r>
              <a:r>
                <a:rPr lang="en-US" altLang="en-US" sz="2600" b="1" i="1" dirty="0">
                  <a:latin typeface="Times New Roman" panose="02020603050405020304" pitchFamily="18" charset="0"/>
                  <a:cs typeface="Times New Roman" panose="02020603050405020304" pitchFamily="18" charset="0"/>
                </a:rPr>
                <a:t> </a:t>
              </a:r>
              <a:r>
                <a:rPr lang="en-US" altLang="en-US" sz="2600" b="1" i="1" dirty="0" err="1">
                  <a:latin typeface="Times New Roman" panose="02020603050405020304" pitchFamily="18" charset="0"/>
                  <a:cs typeface="Times New Roman" panose="02020603050405020304" pitchFamily="18" charset="0"/>
                </a:rPr>
                <a:t>điểm</a:t>
              </a:r>
              <a:r>
                <a:rPr lang="en-US" altLang="en-US" sz="2600" b="1" i="1" dirty="0">
                  <a:latin typeface="Times New Roman" panose="02020603050405020304" pitchFamily="18" charset="0"/>
                  <a:cs typeface="Times New Roman" panose="02020603050405020304" pitchFamily="18" charset="0"/>
                </a:rPr>
                <a:t>:</a:t>
              </a:r>
            </a:p>
            <a:p>
              <a:pPr algn="just"/>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Đội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ngũ</a:t>
              </a:r>
              <a:r>
                <a:rPr lang="en-US" altLang="en-US" sz="2600" dirty="0">
                  <a:latin typeface="Times New Roman" panose="02020603050405020304" pitchFamily="18" charset="0"/>
                  <a:cs typeface="Times New Roman" panose="02020603050405020304" pitchFamily="18" charset="0"/>
                </a:rPr>
                <a:t> GV </a:t>
              </a:r>
              <a:r>
                <a:rPr lang="en-US" altLang="en-US" sz="2600" dirty="0" err="1">
                  <a:latin typeface="Times New Roman" panose="02020603050405020304" pitchFamily="18" charset="0"/>
                  <a:cs typeface="Times New Roman" panose="02020603050405020304" pitchFamily="18" charset="0"/>
                </a:rPr>
                <a:t>trẻ</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nhiệt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tình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có</a:t>
              </a:r>
              <a:r>
                <a:rPr lang="en-US" altLang="en-US" sz="2600" dirty="0">
                  <a:latin typeface="Times New Roman" panose="02020603050405020304" pitchFamily="18" charset="0"/>
                  <a:cs typeface="Times New Roman" panose="02020603050405020304" pitchFamily="18" charset="0"/>
                </a:rPr>
                <a:t> ý </a:t>
              </a:r>
              <a:r>
                <a:rPr lang="en-US" altLang="en-US" sz="2600" dirty="0" err="1">
                  <a:latin typeface="Times New Roman" panose="02020603050405020304" pitchFamily="18" charset="0"/>
                  <a:cs typeface="Times New Roman" panose="02020603050405020304" pitchFamily="18" charset="0"/>
                </a:rPr>
                <a:t>thức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tự</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rèn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luyện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nâng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cao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trình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độ</a:t>
              </a:r>
              <a:r>
                <a:rPr lang="en-US" altLang="en-US" sz="2600" dirty="0">
                  <a:latin typeface="Times New Roman" panose="02020603050405020304" pitchFamily="18" charset="0"/>
                  <a:cs typeface="Times New Roman" panose="02020603050405020304" pitchFamily="18" charset="0"/>
                </a:rPr>
                <a:t>.</a:t>
              </a:r>
            </a:p>
            <a:p>
              <a:pPr algn="just"/>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Cơ</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sở</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vật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chất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khá</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đầy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đủ</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có</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phòng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nghiệm</a:t>
              </a:r>
              <a:r>
                <a:rPr lang="en-US" altLang="en-US" sz="2600" dirty="0">
                  <a:latin typeface="Times New Roman" panose="02020603050405020304" pitchFamily="18" charset="0"/>
                  <a:cs typeface="Times New Roman" panose="02020603050405020304" pitchFamily="18" charset="0"/>
                </a:rPr>
                <a:t> , </a:t>
              </a:r>
              <a:r>
                <a:rPr lang="en-US" altLang="en-US" sz="2600" dirty="0" err="1">
                  <a:latin typeface="Times New Roman" panose="02020603050405020304" pitchFamily="18" charset="0"/>
                  <a:cs typeface="Times New Roman" panose="02020603050405020304" pitchFamily="18" charset="0"/>
                </a:rPr>
                <a:t>có</a:t>
              </a:r>
              <a:r>
                <a:rPr lang="en-US" altLang="en-US" sz="2600" dirty="0">
                  <a:latin typeface="Times New Roman" panose="02020603050405020304" pitchFamily="18" charset="0"/>
                  <a:cs typeface="Times New Roman" panose="02020603050405020304" pitchFamily="18" charset="0"/>
                </a:rPr>
                <a:t> Tivi. </a:t>
              </a:r>
            </a:p>
            <a:p>
              <a:pPr algn="just"/>
              <a:r>
                <a:rPr lang="en-US" altLang="en-US" sz="2600" dirty="0">
                  <a:latin typeface="Times New Roman" panose="02020603050405020304" pitchFamily="18" charset="0"/>
                  <a:cs typeface="Times New Roman" panose="02020603050405020304" pitchFamily="18" charset="0"/>
                </a:rPr>
                <a:t>- HS </a:t>
              </a:r>
              <a:r>
                <a:rPr lang="en-US" altLang="en-US" sz="2600" dirty="0" err="1">
                  <a:latin typeface="Times New Roman" panose="02020603050405020304" pitchFamily="18" charset="0"/>
                  <a:cs typeface="Times New Roman" panose="02020603050405020304" pitchFamily="18" charset="0"/>
                </a:rPr>
                <a:t>tự</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trang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bị</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đầy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đủ</a:t>
              </a:r>
              <a:r>
                <a:rPr lang="en-US" altLang="en-US" sz="2600" dirty="0">
                  <a:latin typeface="Times New Roman" panose="02020603050405020304" pitchFamily="18" charset="0"/>
                  <a:cs typeface="Times New Roman" panose="02020603050405020304" pitchFamily="18" charset="0"/>
                </a:rPr>
                <a:t> SGK, </a:t>
              </a:r>
              <a:r>
                <a:rPr lang="en-US" altLang="en-US" sz="2600" dirty="0" err="1">
                  <a:latin typeface="Times New Roman" panose="02020603050405020304" pitchFamily="18" charset="0"/>
                  <a:cs typeface="Times New Roman" panose="02020603050405020304" pitchFamily="18" charset="0"/>
                </a:rPr>
                <a:t>đồ</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dùng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học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tập</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có</a:t>
              </a:r>
              <a:r>
                <a:rPr lang="en-US" altLang="en-US" sz="2600" dirty="0">
                  <a:latin typeface="Times New Roman" panose="02020603050405020304" pitchFamily="18" charset="0"/>
                  <a:cs typeface="Times New Roman" panose="02020603050405020304" pitchFamily="18" charset="0"/>
                </a:rPr>
                <a:t> ý </a:t>
              </a:r>
              <a:r>
                <a:rPr lang="en-US" altLang="en-US" sz="2600" dirty="0" err="1">
                  <a:latin typeface="Times New Roman" panose="02020603050405020304" pitchFamily="18" charset="0"/>
                  <a:cs typeface="Times New Roman" panose="02020603050405020304" pitchFamily="18" charset="0"/>
                </a:rPr>
                <a:t>thức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học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tập</a:t>
              </a:r>
              <a:r>
                <a:rPr lang="en-US" altLang="en-US" sz="2600" dirty="0">
                  <a:latin typeface="Times New Roman" panose="02020603050405020304" pitchFamily="18" charset="0"/>
                  <a:cs typeface="Times New Roman" panose="02020603050405020304" pitchFamily="18" charset="0"/>
                </a:rPr>
                <a:t>.</a:t>
              </a:r>
            </a:p>
          </p:txBody>
        </p:sp>
      </p:grpSp>
      <p:grpSp>
        <p:nvGrpSpPr>
          <p:cNvPr id="5" name="Group 4">
            <a:extLst>
              <a:ext uri="{FF2B5EF4-FFF2-40B4-BE49-F238E27FC236}">
                <a16:creationId xmlns:a16="http://schemas.microsoft.com/office/drawing/2014/main" id="{3A299709-5DC6-BAD7-D4FB-175705905890}"/>
              </a:ext>
            </a:extLst>
          </p:cNvPr>
          <p:cNvGrpSpPr>
            <a:grpSpLocks/>
          </p:cNvGrpSpPr>
          <p:nvPr/>
        </p:nvGrpSpPr>
        <p:grpSpPr bwMode="auto">
          <a:xfrm>
            <a:off x="6498631" y="1722630"/>
            <a:ext cx="4860217" cy="4650158"/>
            <a:chOff x="6616700" y="981075"/>
            <a:chExt cx="5685107" cy="5876925"/>
          </a:xfrm>
        </p:grpSpPr>
        <p:sp>
          <p:nvSpPr>
            <p:cNvPr id="6" name="AutoShape 5">
              <a:extLst>
                <a:ext uri="{FF2B5EF4-FFF2-40B4-BE49-F238E27FC236}">
                  <a16:creationId xmlns:a16="http://schemas.microsoft.com/office/drawing/2014/main" id="{47C3B59F-F847-85D0-B94A-AAC1EE8E6266}"/>
                </a:ext>
              </a:extLst>
            </p:cNvPr>
            <p:cNvSpPr>
              <a:spLocks noChangeArrowheads="1"/>
            </p:cNvSpPr>
            <p:nvPr/>
          </p:nvSpPr>
          <p:spPr bwMode="auto">
            <a:xfrm>
              <a:off x="6616700" y="981075"/>
              <a:ext cx="5685107" cy="5876925"/>
            </a:xfrm>
            <a:prstGeom prst="roundRect">
              <a:avLst>
                <a:gd name="adj" fmla="val 16667"/>
              </a:avLst>
            </a:prstGeom>
            <a:noFill/>
            <a:ln w="38100">
              <a:solidFill>
                <a:srgbClr val="003366"/>
              </a:solidFill>
              <a:round/>
              <a:headEnd/>
              <a:tailEnd/>
            </a:ln>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ClrTx/>
                <a:buFontTx/>
                <a:buNone/>
                <a:defRPr/>
              </a:pPr>
              <a:endParaRPr lang="en-US" altLang="en-US" sz="2600" b="0" kern="0">
                <a:solidFill>
                  <a:srgbClr val="003366"/>
                </a:solidFill>
              </a:endParaRPr>
            </a:p>
          </p:txBody>
        </p:sp>
        <p:sp>
          <p:nvSpPr>
            <p:cNvPr id="7" name="TextBox 4">
              <a:extLst>
                <a:ext uri="{FF2B5EF4-FFF2-40B4-BE49-F238E27FC236}">
                  <a16:creationId xmlns:a16="http://schemas.microsoft.com/office/drawing/2014/main" id="{26514AD6-1DE2-80CF-26AF-70AA0ADBE700}"/>
                </a:ext>
              </a:extLst>
            </p:cNvPr>
            <p:cNvSpPr txBox="1">
              <a:spLocks noChangeArrowheads="1"/>
            </p:cNvSpPr>
            <p:nvPr/>
          </p:nvSpPr>
          <p:spPr bwMode="auto">
            <a:xfrm>
              <a:off x="6677820" y="1152320"/>
              <a:ext cx="5562865" cy="4797317"/>
            </a:xfrm>
            <a:prstGeom prst="rect">
              <a:avLst/>
            </a:prstGeom>
            <a:noFill/>
            <a:ln>
              <a:noFill/>
            </a:ln>
          </p:spPr>
          <p:txBody>
            <a:bodyPr>
              <a:spAutoFit/>
            </a:bodyPr>
            <a:lstStyle>
              <a:lvl1pPr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Aft>
                  <a:spcPts val="800"/>
                </a:spcAft>
                <a:defRPr/>
              </a:pPr>
              <a:r>
                <a:rPr lang="nl-NL" altLang="en-US" sz="2600" b="1" i="1" dirty="0">
                  <a:latin typeface="Times New Roman" panose="02020603050405020304" pitchFamily="18" charset="0"/>
                  <a:cs typeface="Times New Roman" panose="02020603050405020304" pitchFamily="18" charset="0"/>
                </a:rPr>
                <a:t>Hạn chế:</a:t>
              </a:r>
            </a:p>
            <a:p>
              <a:pPr algn="just">
                <a:defRPr/>
              </a:pPr>
              <a:r>
                <a:rPr lang="nl-NL" altLang="en-US" sz="2600" b="1" i="1" dirty="0">
                  <a:latin typeface="Times New Roman" panose="02020603050405020304" pitchFamily="18" charset="0"/>
                  <a:cs typeface="Times New Roman" panose="02020603050405020304" pitchFamily="18" charset="0"/>
                </a:rPr>
                <a:t>- </a:t>
              </a:r>
              <a:r>
                <a:rPr lang="nl-NL" altLang="en-US" sz="2600" b="1" dirty="0">
                  <a:latin typeface="Times New Roman" panose="02020603050405020304" pitchFamily="18" charset="0"/>
                  <a:cs typeface="Times New Roman" panose="02020603050405020304" pitchFamily="18" charset="0"/>
                </a:rPr>
                <a:t>PPDH</a:t>
              </a:r>
              <a:r>
                <a:rPr lang="nl-NL" altLang="en-US" sz="2600" dirty="0">
                  <a:latin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cs typeface="Times New Roman" panose="02020603050405020304" pitchFamily="18" charset="0"/>
                </a:rPr>
                <a:t>môn Vật lý</a:t>
              </a:r>
              <a:r>
                <a:rPr lang="nl-NL" altLang="en-US" sz="2600" dirty="0">
                  <a:latin typeface="Times New Roman" panose="02020603050405020304" pitchFamily="18" charset="0"/>
                  <a:cs typeface="Times New Roman" panose="02020603050405020304" pitchFamily="18" charset="0"/>
                </a:rPr>
                <a:t> chưa đáp ứng được yêu cầu tạo hứng thú cho HS</a:t>
              </a:r>
            </a:p>
            <a:p>
              <a:pPr indent="0" algn="just">
                <a:defRPr/>
              </a:pPr>
              <a:r>
                <a:rPr lang="nl-NL" altLang="en-US" sz="2600" dirty="0">
                  <a:latin typeface="Times New Roman" panose="02020603050405020304" pitchFamily="18" charset="0"/>
                  <a:cs typeface="Times New Roman" panose="02020603050405020304" pitchFamily="18" charset="0"/>
                </a:rPr>
                <a:t>- Các giờ </a:t>
              </a:r>
              <a:r>
                <a:rPr lang="vi-VN" altLang="en-US" sz="2600" dirty="0">
                  <a:latin typeface="Times New Roman" panose="02020603050405020304" pitchFamily="18" charset="0"/>
                  <a:cs typeface="Times New Roman" panose="02020603050405020304" pitchFamily="18" charset="0"/>
                </a:rPr>
                <a:t>ôn tập</a:t>
              </a:r>
              <a:r>
                <a:rPr lang="nl-NL" altLang="en-US" sz="2600" dirty="0">
                  <a:latin typeface="Times New Roman" panose="02020603050405020304" pitchFamily="18" charset="0"/>
                  <a:cs typeface="Times New Roman" panose="02020603050405020304" pitchFamily="18" charset="0"/>
                </a:rPr>
                <a:t> vẫn mang nặng tính chất thông báo kiến thức .</a:t>
              </a:r>
            </a:p>
            <a:p>
              <a:pPr indent="0" algn="just">
                <a:defRPr/>
              </a:pPr>
              <a:r>
                <a:rPr lang="en-US" altLang="en-US" sz="2600" dirty="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Đa</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số</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giáo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viên</a:t>
              </a:r>
              <a:r>
                <a:rPr lang="en-US" altLang="en-US" sz="2600" dirty="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tổ</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chức</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dạy</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học</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tiết</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ôn</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tập</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truyền</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đạt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nội</a:t>
              </a:r>
              <a:r>
                <a:rPr lang="en-US" altLang="en-US" sz="2600" dirty="0">
                  <a:latin typeface="Times New Roman" panose="02020603050405020304" pitchFamily="18" charset="0"/>
                  <a:cs typeface="Times New Roman" panose="02020603050405020304" pitchFamily="18" charset="0"/>
                </a:rPr>
                <a:t> dung </a:t>
              </a:r>
              <a:r>
                <a:rPr lang="en-US" altLang="en-US" sz="2600" dirty="0" err="1">
                  <a:latin typeface="Times New Roman" panose="02020603050405020304" pitchFamily="18" charset="0"/>
                  <a:cs typeface="Times New Roman" panose="02020603050405020304" pitchFamily="18" charset="0"/>
                </a:rPr>
                <a:t>theo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cách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truyền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thống</a:t>
              </a:r>
              <a:r>
                <a:rPr lang="en-US" altLang="en-US" sz="2600" dirty="0">
                  <a:latin typeface="Times New Roman" panose="02020603050405020304" pitchFamily="18" charset="0"/>
                  <a:cs typeface="Times New Roman" panose="02020603050405020304" pitchFamily="18" charset="0"/>
                </a:rPr>
                <a:t>.</a:t>
              </a:r>
            </a:p>
          </p:txBody>
        </p:sp>
      </p:grpSp>
      <p:sp>
        <p:nvSpPr>
          <p:cNvPr id="8" name="MH_Entry_1">
            <a:extLst>
              <a:ext uri="{FF2B5EF4-FFF2-40B4-BE49-F238E27FC236}">
                <a16:creationId xmlns:a16="http://schemas.microsoft.com/office/drawing/2014/main" id="{A45321BF-3A21-892B-B413-2C02DA48C92B}"/>
              </a:ext>
            </a:extLst>
          </p:cNvPr>
          <p:cNvSpPr/>
          <p:nvPr>
            <p:custDataLst>
              <p:tags r:id="rId1"/>
            </p:custDataLst>
          </p:nvPr>
        </p:nvSpPr>
        <p:spPr>
          <a:xfrm>
            <a:off x="1497513" y="265233"/>
            <a:ext cx="7637915" cy="55168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altLang="zh-CN" sz="3000" b="1" spc="-300" dirty="0">
                <a:solidFill>
                  <a:schemeClr val="accent1"/>
                </a:solidFill>
                <a:cs typeface="+mn-ea"/>
                <a:sym typeface="+mn-lt"/>
              </a:rPr>
              <a:t>THỰC TRẠNG CỦA VẤN ĐỀ</a:t>
            </a:r>
            <a:endParaRPr lang="zh-CN" altLang="en-US" sz="3000" b="1" spc="-300" dirty="0">
              <a:solidFill>
                <a:schemeClr val="accent1"/>
              </a:solidFill>
              <a:cs typeface="+mn-ea"/>
              <a:sym typeface="+mn-lt"/>
            </a:endParaRPr>
          </a:p>
        </p:txBody>
      </p:sp>
    </p:spTree>
    <p:extLst>
      <p:ext uri="{BB962C8B-B14F-4D97-AF65-F5344CB8AC3E}">
        <p14:creationId xmlns:p14="http://schemas.microsoft.com/office/powerpoint/2010/main" val="41599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EAAF89-3FC3-5365-3120-7E781155DD0E}"/>
              </a:ext>
            </a:extLst>
          </p:cNvPr>
          <p:cNvPicPr>
            <a:picLocks noChangeAspect="1"/>
          </p:cNvPicPr>
          <p:nvPr/>
        </p:nvPicPr>
        <p:blipFill>
          <a:blip r:embed="rId2"/>
          <a:stretch>
            <a:fillRect/>
          </a:stretch>
        </p:blipFill>
        <p:spPr>
          <a:xfrm>
            <a:off x="4502403" y="1232452"/>
            <a:ext cx="7280760" cy="4842933"/>
          </a:xfrm>
          <a:prstGeom prst="rect">
            <a:avLst/>
          </a:prstGeom>
        </p:spPr>
      </p:pic>
      <p:sp>
        <p:nvSpPr>
          <p:cNvPr id="4" name="TextBox 3">
            <a:extLst>
              <a:ext uri="{FF2B5EF4-FFF2-40B4-BE49-F238E27FC236}">
                <a16:creationId xmlns:a16="http://schemas.microsoft.com/office/drawing/2014/main" id="{016C83C7-A4A2-D4A6-5F7F-4B4BE0BB649D}"/>
              </a:ext>
            </a:extLst>
          </p:cNvPr>
          <p:cNvSpPr txBox="1"/>
          <p:nvPr/>
        </p:nvSpPr>
        <p:spPr>
          <a:xfrm>
            <a:off x="408837" y="1740951"/>
            <a:ext cx="3277338" cy="1826462"/>
          </a:xfrm>
          <a:prstGeom prst="rect">
            <a:avLst/>
          </a:prstGeom>
          <a:noFill/>
        </p:spPr>
        <p:txBody>
          <a:bodyPr wrap="square">
            <a:spAutoFit/>
          </a:bodyPr>
          <a:lstStyle/>
          <a:p>
            <a:pPr indent="228600" algn="just">
              <a:lnSpc>
                <a:spcPct val="120000"/>
              </a:lnSpc>
              <a:spcBef>
                <a:spcPts val="400"/>
              </a:spcBef>
              <a:spcAft>
                <a:spcPts val="800"/>
              </a:spcAft>
            </a:pP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ôn</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62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6C83C7-A4A2-D4A6-5F7F-4B4BE0BB649D}"/>
              </a:ext>
            </a:extLst>
          </p:cNvPr>
          <p:cNvSpPr txBox="1"/>
          <p:nvPr/>
        </p:nvSpPr>
        <p:spPr>
          <a:xfrm>
            <a:off x="437117" y="1279037"/>
            <a:ext cx="6898865" cy="535531"/>
          </a:xfrm>
          <a:prstGeom prst="rect">
            <a:avLst/>
          </a:prstGeom>
          <a:solidFill>
            <a:srgbClr val="FFC000"/>
          </a:solidFill>
        </p:spPr>
        <p:txBody>
          <a:bodyPr wrap="square">
            <a:spAutoFit/>
          </a:bodyPr>
          <a:lstStyle/>
          <a:p>
            <a:pPr indent="228600" algn="just">
              <a:lnSpc>
                <a:spcPct val="120000"/>
              </a:lnSpc>
              <a:spcBef>
                <a:spcPts val="400"/>
              </a:spcBef>
              <a:spcAft>
                <a:spcPts val="800"/>
              </a:spcAft>
            </a:pP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dirty="0"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smtClean="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8A, 8B</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27079120"/>
              </p:ext>
            </p:extLst>
          </p:nvPr>
        </p:nvGraphicFramePr>
        <p:xfrm>
          <a:off x="1659116" y="2055042"/>
          <a:ext cx="8970786" cy="2818294"/>
        </p:xfrm>
        <a:graphic>
          <a:graphicData uri="http://schemas.openxmlformats.org/drawingml/2006/table">
            <a:tbl>
              <a:tblPr firstRow="1" firstCol="1" lastRow="1" lastCol="1" bandRow="1" bandCol="1">
                <a:tableStyleId>{5A111915-BE36-4E01-A7E5-04B1672EAD32}</a:tableStyleId>
              </a:tblPr>
              <a:tblGrid>
                <a:gridCol w="829434">
                  <a:extLst>
                    <a:ext uri="{9D8B030D-6E8A-4147-A177-3AD203B41FA5}">
                      <a16:colId xmlns:a16="http://schemas.microsoft.com/office/drawing/2014/main" val="20000"/>
                    </a:ext>
                  </a:extLst>
                </a:gridCol>
                <a:gridCol w="829434">
                  <a:extLst>
                    <a:ext uri="{9D8B030D-6E8A-4147-A177-3AD203B41FA5}">
                      <a16:colId xmlns:a16="http://schemas.microsoft.com/office/drawing/2014/main" val="20001"/>
                    </a:ext>
                  </a:extLst>
                </a:gridCol>
                <a:gridCol w="912376">
                  <a:extLst>
                    <a:ext uri="{9D8B030D-6E8A-4147-A177-3AD203B41FA5}">
                      <a16:colId xmlns:a16="http://schemas.microsoft.com/office/drawing/2014/main" val="20002"/>
                    </a:ext>
                  </a:extLst>
                </a:gridCol>
                <a:gridCol w="912376">
                  <a:extLst>
                    <a:ext uri="{9D8B030D-6E8A-4147-A177-3AD203B41FA5}">
                      <a16:colId xmlns:a16="http://schemas.microsoft.com/office/drawing/2014/main" val="20003"/>
                    </a:ext>
                  </a:extLst>
                </a:gridCol>
                <a:gridCol w="914221">
                  <a:extLst>
                    <a:ext uri="{9D8B030D-6E8A-4147-A177-3AD203B41FA5}">
                      <a16:colId xmlns:a16="http://schemas.microsoft.com/office/drawing/2014/main" val="20004"/>
                    </a:ext>
                  </a:extLst>
                </a:gridCol>
                <a:gridCol w="914221">
                  <a:extLst>
                    <a:ext uri="{9D8B030D-6E8A-4147-A177-3AD203B41FA5}">
                      <a16:colId xmlns:a16="http://schemas.microsoft.com/office/drawing/2014/main" val="20005"/>
                    </a:ext>
                  </a:extLst>
                </a:gridCol>
                <a:gridCol w="914221">
                  <a:extLst>
                    <a:ext uri="{9D8B030D-6E8A-4147-A177-3AD203B41FA5}">
                      <a16:colId xmlns:a16="http://schemas.microsoft.com/office/drawing/2014/main" val="20006"/>
                    </a:ext>
                  </a:extLst>
                </a:gridCol>
                <a:gridCol w="914221">
                  <a:extLst>
                    <a:ext uri="{9D8B030D-6E8A-4147-A177-3AD203B41FA5}">
                      <a16:colId xmlns:a16="http://schemas.microsoft.com/office/drawing/2014/main" val="20007"/>
                    </a:ext>
                  </a:extLst>
                </a:gridCol>
                <a:gridCol w="915141">
                  <a:extLst>
                    <a:ext uri="{9D8B030D-6E8A-4147-A177-3AD203B41FA5}">
                      <a16:colId xmlns:a16="http://schemas.microsoft.com/office/drawing/2014/main" val="20008"/>
                    </a:ext>
                  </a:extLst>
                </a:gridCol>
                <a:gridCol w="915141">
                  <a:extLst>
                    <a:ext uri="{9D8B030D-6E8A-4147-A177-3AD203B41FA5}">
                      <a16:colId xmlns:a16="http://schemas.microsoft.com/office/drawing/2014/main" val="20009"/>
                    </a:ext>
                  </a:extLst>
                </a:gridCol>
              </a:tblGrid>
              <a:tr h="520031">
                <a:tc rowSpan="2">
                  <a:txBody>
                    <a:bodyPr/>
                    <a:lstStyle/>
                    <a:p>
                      <a:pPr marL="0" marR="0" algn="ctr">
                        <a:lnSpc>
                          <a:spcPct val="150000"/>
                        </a:lnSpc>
                        <a:spcBef>
                          <a:spcPts val="0"/>
                        </a:spcBef>
                        <a:spcAft>
                          <a:spcPts val="0"/>
                        </a:spcAft>
                      </a:pPr>
                      <a:r>
                        <a:rPr lang="vi-VN" sz="2000" dirty="0">
                          <a:effectLst/>
                          <a:latin typeface="+mj-lt"/>
                        </a:rPr>
                        <a:t>Lớp</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vi-VN" sz="2000" dirty="0">
                          <a:effectLst/>
                          <a:latin typeface="+mj-lt"/>
                        </a:rPr>
                        <a:t>Sĩ số</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vi-VN" sz="2000" dirty="0">
                          <a:effectLst/>
                          <a:latin typeface="+mj-lt"/>
                        </a:rPr>
                        <a:t>Loại giỏi</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50000"/>
                        </a:lnSpc>
                        <a:spcBef>
                          <a:spcPts val="0"/>
                        </a:spcBef>
                        <a:spcAft>
                          <a:spcPts val="0"/>
                        </a:spcAft>
                      </a:pPr>
                      <a:r>
                        <a:rPr lang="vi-VN" sz="2000" dirty="0">
                          <a:effectLst/>
                          <a:latin typeface="+mj-lt"/>
                        </a:rPr>
                        <a:t>Loại khá</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50000"/>
                        </a:lnSpc>
                        <a:spcBef>
                          <a:spcPts val="0"/>
                        </a:spcBef>
                        <a:spcAft>
                          <a:spcPts val="0"/>
                        </a:spcAft>
                      </a:pPr>
                      <a:r>
                        <a:rPr lang="vi-VN" sz="2000" dirty="0">
                          <a:effectLst/>
                          <a:latin typeface="+mj-lt"/>
                        </a:rPr>
                        <a:t>Loại TB</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50000"/>
                        </a:lnSpc>
                        <a:spcBef>
                          <a:spcPts val="0"/>
                        </a:spcBef>
                        <a:spcAft>
                          <a:spcPts val="0"/>
                        </a:spcAft>
                      </a:pPr>
                      <a:r>
                        <a:rPr lang="vi-VN" sz="2000">
                          <a:effectLst/>
                          <a:latin typeface="+mj-lt"/>
                        </a:rPr>
                        <a:t>Loại yếu</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83917">
                <a:tc vMerge="1">
                  <a:txBody>
                    <a:bodyPr/>
                    <a:lstStyle/>
                    <a:p>
                      <a:endParaRPr lang="en-US"/>
                    </a:p>
                  </a:txBody>
                  <a:tcPr/>
                </a:tc>
                <a:tc vMerge="1">
                  <a:txBody>
                    <a:bodyPr/>
                    <a:lstStyle/>
                    <a:p>
                      <a:endParaRPr lang="en-US"/>
                    </a:p>
                  </a:txBody>
                  <a:tcPr/>
                </a:tc>
                <a:tc>
                  <a:txBody>
                    <a:bodyPr/>
                    <a:lstStyle/>
                    <a:p>
                      <a:pPr marL="0" marR="0" algn="ctr">
                        <a:lnSpc>
                          <a:spcPct val="150000"/>
                        </a:lnSpc>
                        <a:spcBef>
                          <a:spcPts val="300"/>
                        </a:spcBef>
                        <a:spcAft>
                          <a:spcPts val="300"/>
                        </a:spcAft>
                      </a:pPr>
                      <a:r>
                        <a:rPr lang="vi-VN" sz="2000" dirty="0">
                          <a:solidFill>
                            <a:schemeClr val="bg1"/>
                          </a:solidFill>
                          <a:effectLst/>
                          <a:latin typeface="+mj-lt"/>
                        </a:rPr>
                        <a:t>SL</a:t>
                      </a:r>
                      <a:endParaRPr lang="en-US" sz="2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50000"/>
                        </a:lnSpc>
                        <a:spcBef>
                          <a:spcPts val="300"/>
                        </a:spcBef>
                        <a:spcAft>
                          <a:spcPts val="300"/>
                        </a:spcAft>
                      </a:pPr>
                      <a:r>
                        <a:rPr lang="vi-VN" sz="2000" dirty="0">
                          <a:solidFill>
                            <a:schemeClr val="bg1"/>
                          </a:solidFill>
                          <a:effectLst/>
                          <a:latin typeface="+mj-lt"/>
                        </a:rPr>
                        <a:t>Tỷ lệ</a:t>
                      </a:r>
                      <a:endParaRPr lang="en-US" sz="2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50000"/>
                        </a:lnSpc>
                        <a:spcBef>
                          <a:spcPts val="300"/>
                        </a:spcBef>
                        <a:spcAft>
                          <a:spcPts val="300"/>
                        </a:spcAft>
                      </a:pPr>
                      <a:r>
                        <a:rPr lang="vi-VN" sz="2000" dirty="0">
                          <a:solidFill>
                            <a:schemeClr val="bg1"/>
                          </a:solidFill>
                          <a:effectLst/>
                          <a:latin typeface="+mj-lt"/>
                        </a:rPr>
                        <a:t>SL</a:t>
                      </a:r>
                      <a:endParaRPr lang="en-US" sz="2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50000"/>
                        </a:lnSpc>
                        <a:spcBef>
                          <a:spcPts val="300"/>
                        </a:spcBef>
                        <a:spcAft>
                          <a:spcPts val="300"/>
                        </a:spcAft>
                      </a:pPr>
                      <a:r>
                        <a:rPr lang="vi-VN" sz="2000" dirty="0">
                          <a:solidFill>
                            <a:schemeClr val="bg1"/>
                          </a:solidFill>
                          <a:effectLst/>
                          <a:latin typeface="+mj-lt"/>
                        </a:rPr>
                        <a:t>Tỷ lệ</a:t>
                      </a:r>
                      <a:endParaRPr lang="en-US" sz="2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50000"/>
                        </a:lnSpc>
                        <a:spcBef>
                          <a:spcPts val="300"/>
                        </a:spcBef>
                        <a:spcAft>
                          <a:spcPts val="300"/>
                        </a:spcAft>
                      </a:pPr>
                      <a:r>
                        <a:rPr lang="vi-VN" sz="2000" dirty="0">
                          <a:solidFill>
                            <a:schemeClr val="bg1"/>
                          </a:solidFill>
                          <a:effectLst/>
                          <a:latin typeface="+mj-lt"/>
                        </a:rPr>
                        <a:t>SL</a:t>
                      </a:r>
                      <a:endParaRPr lang="en-US" sz="2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50000"/>
                        </a:lnSpc>
                        <a:spcBef>
                          <a:spcPts val="300"/>
                        </a:spcBef>
                        <a:spcAft>
                          <a:spcPts val="300"/>
                        </a:spcAft>
                      </a:pPr>
                      <a:r>
                        <a:rPr lang="vi-VN" sz="2000" dirty="0">
                          <a:solidFill>
                            <a:schemeClr val="bg1"/>
                          </a:solidFill>
                          <a:effectLst/>
                          <a:latin typeface="+mj-lt"/>
                        </a:rPr>
                        <a:t>Tỷ lệ</a:t>
                      </a:r>
                      <a:endParaRPr lang="en-US" sz="2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50000"/>
                        </a:lnSpc>
                        <a:spcBef>
                          <a:spcPts val="300"/>
                        </a:spcBef>
                        <a:spcAft>
                          <a:spcPts val="300"/>
                        </a:spcAft>
                      </a:pPr>
                      <a:r>
                        <a:rPr lang="vi-VN" sz="2000" dirty="0">
                          <a:solidFill>
                            <a:schemeClr val="bg1"/>
                          </a:solidFill>
                          <a:effectLst/>
                          <a:latin typeface="+mj-lt"/>
                        </a:rPr>
                        <a:t>SL</a:t>
                      </a:r>
                      <a:endParaRPr lang="en-US" sz="2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50000"/>
                        </a:lnSpc>
                        <a:spcBef>
                          <a:spcPts val="300"/>
                        </a:spcBef>
                        <a:spcAft>
                          <a:spcPts val="300"/>
                        </a:spcAft>
                      </a:pPr>
                      <a:r>
                        <a:rPr lang="vi-VN" sz="2000" dirty="0">
                          <a:solidFill>
                            <a:schemeClr val="bg1"/>
                          </a:solidFill>
                          <a:effectLst/>
                          <a:latin typeface="+mj-lt"/>
                        </a:rPr>
                        <a:t>Tỷ lệ</a:t>
                      </a:r>
                      <a:endParaRPr lang="en-US" sz="2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604782">
                <a:tc>
                  <a:txBody>
                    <a:bodyPr/>
                    <a:lstStyle/>
                    <a:p>
                      <a:pPr marL="0" marR="0" algn="ctr">
                        <a:lnSpc>
                          <a:spcPct val="150000"/>
                        </a:lnSpc>
                        <a:spcBef>
                          <a:spcPts val="0"/>
                        </a:spcBef>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8A</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44</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6,8%</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a:effectLst/>
                          <a:latin typeface="Times New Roman" panose="02020603050405020304" pitchFamily="18" charset="0"/>
                          <a:ea typeface="Calibri" panose="020F0502020204030204" pitchFamily="34" charset="0"/>
                          <a:cs typeface="Times New Roman" panose="02020603050405020304" pitchFamily="18" charset="0"/>
                        </a:rPr>
                        <a:t>27,3%</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a:effectLst/>
                          <a:latin typeface="Times New Roman" panose="02020603050405020304" pitchFamily="18" charset="0"/>
                          <a:ea typeface="Calibri" panose="020F0502020204030204" pitchFamily="34" charset="0"/>
                          <a:cs typeface="Times New Roman" panose="02020603050405020304" pitchFamily="18" charset="0"/>
                        </a:rPr>
                        <a:t>54,5%</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11,4%</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4782">
                <a:tc>
                  <a:txBody>
                    <a:bodyPr/>
                    <a:lstStyle/>
                    <a:p>
                      <a:pPr marL="0" marR="0" algn="ctr">
                        <a:lnSpc>
                          <a:spcPct val="150000"/>
                        </a:lnSpc>
                        <a:spcBef>
                          <a:spcPts val="0"/>
                        </a:spcBef>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8B</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33</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21,2%</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57,6%</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0" dirty="0">
                          <a:effectLst/>
                          <a:latin typeface="Times New Roman" panose="02020603050405020304" pitchFamily="18" charset="0"/>
                          <a:ea typeface="Calibri" panose="020F0502020204030204" pitchFamily="34" charset="0"/>
                          <a:cs typeface="Times New Roman" panose="02020603050405020304" pitchFamily="18" charset="0"/>
                        </a:rPr>
                        <a:t>15,2%</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04782">
                <a:tc>
                  <a:txBody>
                    <a:bodyPr/>
                    <a:lstStyle/>
                    <a:p>
                      <a:pPr marL="0" marR="0" algn="ctr">
                        <a:lnSpc>
                          <a:spcPct val="150000"/>
                        </a:lnSpc>
                        <a:spcBef>
                          <a:spcPts val="0"/>
                        </a:spcBef>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Tổng</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77</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6,5%</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24,7%</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43</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55,8%</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vi-VN" sz="2200" b="1" dirty="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94848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2464</TotalTime>
  <Words>1994</Words>
  <Application>Microsoft Office PowerPoint</Application>
  <PresentationFormat>Widescreen</PresentationFormat>
  <Paragraphs>256</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MS PGothic</vt:lpstr>
      <vt:lpstr>Arial</vt:lpstr>
      <vt:lpstr>Calibri</vt:lpstr>
      <vt:lpstr>Calibri Light</vt:lpstr>
      <vt:lpstr>等线</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Kiều Anh Nguyễn</dc:creator>
  <cp:lastModifiedBy>Admin</cp:lastModifiedBy>
  <cp:revision>52</cp:revision>
  <dcterms:created xsi:type="dcterms:W3CDTF">2023-02-05T17:49:06Z</dcterms:created>
  <dcterms:modified xsi:type="dcterms:W3CDTF">2024-04-22T03:32:26Z</dcterms:modified>
</cp:coreProperties>
</file>