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34" r:id="rId2"/>
    <p:sldId id="341" r:id="rId3"/>
    <p:sldId id="342" r:id="rId4"/>
    <p:sldId id="456" r:id="rId5"/>
    <p:sldId id="422" r:id="rId6"/>
    <p:sldId id="424" r:id="rId7"/>
    <p:sldId id="451" r:id="rId8"/>
    <p:sldId id="491" r:id="rId9"/>
    <p:sldId id="453" r:id="rId10"/>
    <p:sldId id="492" r:id="rId11"/>
    <p:sldId id="481" r:id="rId12"/>
    <p:sldId id="461" r:id="rId13"/>
    <p:sldId id="493" r:id="rId14"/>
    <p:sldId id="498" r:id="rId15"/>
    <p:sldId id="497" r:id="rId16"/>
    <p:sldId id="496" r:id="rId17"/>
    <p:sldId id="287" r:id="rId18"/>
    <p:sldId id="454" r:id="rId19"/>
    <p:sldId id="406" r:id="rId20"/>
    <p:sldId id="44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66FF33"/>
    <a:srgbClr val="FF99FF"/>
    <a:srgbClr val="FF66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8" autoAdjust="0"/>
    <p:restoredTop sz="94660"/>
  </p:normalViewPr>
  <p:slideViewPr>
    <p:cSldViewPr snapToGrid="0">
      <p:cViewPr varScale="1">
        <p:scale>
          <a:sx n="73" d="100"/>
          <a:sy n="73" d="100"/>
        </p:scale>
        <p:origin x="684"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8F741-BA4F-40FF-A132-7545EBDD9040}" type="datetimeFigureOut">
              <a:rPr lang="en-US" smtClean="0"/>
              <a:pPr/>
              <a:t>4/22/2024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21CD55-C03C-48E3-8C5B-85936CB608F8}" type="slidenum">
              <a:rPr lang="en-US" smtClean="0"/>
              <a:pPr/>
              <a:t>‹#›</a:t>
            </a:fld>
            <a:endParaRPr lang="en-US"/>
          </a:p>
        </p:txBody>
      </p:sp>
    </p:spTree>
    <p:extLst>
      <p:ext uri="{BB962C8B-B14F-4D97-AF65-F5344CB8AC3E}">
        <p14:creationId xmlns:p14="http://schemas.microsoft.com/office/powerpoint/2010/main" val="2489032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D41E1-1BC8-47DE-8582-18189EB27783}" type="slidenum">
              <a:rPr lang="en-US" smtClean="0"/>
              <a:pPr/>
              <a:t>1</a:t>
            </a:fld>
            <a:endParaRPr lang="en-US"/>
          </a:p>
        </p:txBody>
      </p:sp>
    </p:spTree>
    <p:extLst>
      <p:ext uri="{BB962C8B-B14F-4D97-AF65-F5344CB8AC3E}">
        <p14:creationId xmlns:p14="http://schemas.microsoft.com/office/powerpoint/2010/main" val="174521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D41E1-1BC8-47DE-8582-18189EB27783}" type="slidenum">
              <a:rPr lang="en-US" smtClean="0"/>
              <a:pPr/>
              <a:t>2</a:t>
            </a:fld>
            <a:endParaRPr lang="en-US"/>
          </a:p>
        </p:txBody>
      </p:sp>
    </p:spTree>
    <p:extLst>
      <p:ext uri="{BB962C8B-B14F-4D97-AF65-F5344CB8AC3E}">
        <p14:creationId xmlns:p14="http://schemas.microsoft.com/office/powerpoint/2010/main" val="3571813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D41E1-1BC8-47DE-8582-18189EB27783}" type="slidenum">
              <a:rPr lang="en-US" smtClean="0"/>
              <a:pPr/>
              <a:t>3</a:t>
            </a:fld>
            <a:endParaRPr lang="en-US"/>
          </a:p>
        </p:txBody>
      </p:sp>
    </p:spTree>
    <p:extLst>
      <p:ext uri="{BB962C8B-B14F-4D97-AF65-F5344CB8AC3E}">
        <p14:creationId xmlns:p14="http://schemas.microsoft.com/office/powerpoint/2010/main" val="128444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D41E1-1BC8-47DE-8582-18189EB27783}" type="slidenum">
              <a:rPr lang="en-US" smtClean="0"/>
              <a:pPr/>
              <a:t>11</a:t>
            </a:fld>
            <a:endParaRPr lang="en-US"/>
          </a:p>
        </p:txBody>
      </p:sp>
    </p:spTree>
    <p:extLst>
      <p:ext uri="{BB962C8B-B14F-4D97-AF65-F5344CB8AC3E}">
        <p14:creationId xmlns:p14="http://schemas.microsoft.com/office/powerpoint/2010/main" val="1696878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3177A6E8-A169-431F-99B0-740FFB92071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2395536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177A6E8-A169-431F-99B0-740FFB92071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21374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177A6E8-A169-431F-99B0-740FFB92071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70736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177A6E8-A169-431F-99B0-740FFB92071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389447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7A6E8-A169-431F-99B0-740FFB920719}" type="datetimeFigureOut">
              <a:rPr lang="en-US" smtClean="0"/>
              <a:pPr/>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3474112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3177A6E8-A169-431F-99B0-740FFB920719}" type="datetimeFigureOut">
              <a:rPr lang="en-US" smtClean="0"/>
              <a:pPr/>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47151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3177A6E8-A169-431F-99B0-740FFB920719}" type="datetimeFigureOut">
              <a:rPr lang="en-US" smtClean="0"/>
              <a:pPr/>
              <a:t>4/22/2024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3884059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3177A6E8-A169-431F-99B0-740FFB920719}" type="datetimeFigureOut">
              <a:rPr lang="en-US" smtClean="0"/>
              <a:pPr/>
              <a:t>4/22/2024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300822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7A6E8-A169-431F-99B0-740FFB920719}" type="datetimeFigureOut">
              <a:rPr lang="en-US" smtClean="0"/>
              <a:pPr/>
              <a:t>4/22/2024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207210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7A6E8-A169-431F-99B0-740FFB920719}" type="datetimeFigureOut">
              <a:rPr lang="en-US" smtClean="0"/>
              <a:pPr/>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3122022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7A6E8-A169-431F-99B0-740FFB920719}" type="datetimeFigureOut">
              <a:rPr lang="en-US" smtClean="0"/>
              <a:pPr/>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C67CD-5DC9-4508-883A-F99FC8D15C8C}" type="slidenum">
              <a:rPr lang="en-US" smtClean="0"/>
              <a:pPr/>
              <a:t>‹#›</a:t>
            </a:fld>
            <a:endParaRPr lang="en-US"/>
          </a:p>
        </p:txBody>
      </p:sp>
    </p:spTree>
    <p:extLst>
      <p:ext uri="{BB962C8B-B14F-4D97-AF65-F5344CB8AC3E}">
        <p14:creationId xmlns:p14="http://schemas.microsoft.com/office/powerpoint/2010/main" val="199239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7A6E8-A169-431F-99B0-740FFB920719}" type="datetimeFigureOut">
              <a:rPr lang="en-US" smtClean="0"/>
              <a:pPr/>
              <a:t>4/22/2024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C67CD-5DC9-4508-883A-F99FC8D15C8C}" type="slidenum">
              <a:rPr lang="en-US" smtClean="0"/>
              <a:pPr/>
              <a:t>‹#›</a:t>
            </a:fld>
            <a:endParaRPr lang="en-US"/>
          </a:p>
        </p:txBody>
      </p:sp>
    </p:spTree>
    <p:extLst>
      <p:ext uri="{BB962C8B-B14F-4D97-AF65-F5344CB8AC3E}">
        <p14:creationId xmlns:p14="http://schemas.microsoft.com/office/powerpoint/2010/main" val="2906995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935" y="1843088"/>
            <a:ext cx="10515600" cy="3418077"/>
          </a:xfrm>
          <a:solidFill>
            <a:srgbClr val="FFC000"/>
          </a:solidFill>
        </p:spPr>
        <p:txBody>
          <a:bodyPr>
            <a:normAutofit/>
          </a:bodyPr>
          <a:lstStyle/>
          <a:p>
            <a:pPr marL="0" indent="0" algn="ctr">
              <a:buNone/>
            </a:pPr>
            <a:endParaRPr lang="en-US" sz="5400" b="1" i="1" dirty="0" smtClean="0">
              <a:solidFill>
                <a:srgbClr val="00B050"/>
              </a:solidFill>
              <a:latin typeface="+mj-lt"/>
            </a:endParaRPr>
          </a:p>
          <a:p>
            <a:pPr marL="0" indent="0" algn="ctr">
              <a:buNone/>
            </a:pPr>
            <a:r>
              <a:rPr lang="en-US" sz="5400" b="1" i="1" dirty="0" err="1" smtClean="0">
                <a:solidFill>
                  <a:srgbClr val="00B050"/>
                </a:solidFill>
                <a:latin typeface="+mj-lt"/>
              </a:rPr>
              <a:t>Biện</a:t>
            </a:r>
            <a:r>
              <a:rPr lang="en-US" sz="5400" b="1" i="1" dirty="0" smtClean="0">
                <a:solidFill>
                  <a:srgbClr val="00B050"/>
                </a:solidFill>
                <a:latin typeface="+mj-lt"/>
              </a:rPr>
              <a:t> </a:t>
            </a:r>
            <a:r>
              <a:rPr lang="en-US" sz="5400" b="1" i="1" dirty="0" err="1" smtClean="0">
                <a:solidFill>
                  <a:srgbClr val="00B050"/>
                </a:solidFill>
                <a:latin typeface="+mj-lt"/>
              </a:rPr>
              <a:t>pháp</a:t>
            </a:r>
            <a:r>
              <a:rPr lang="en-US" sz="5400" b="1" i="1" dirty="0" smtClean="0">
                <a:solidFill>
                  <a:srgbClr val="FF0000"/>
                </a:solidFill>
                <a:latin typeface="+mj-lt"/>
              </a:rPr>
              <a:t>: </a:t>
            </a:r>
            <a:r>
              <a:rPr lang="en-US" sz="4400" b="1" i="1" dirty="0" smtClean="0">
                <a:solidFill>
                  <a:srgbClr val="FF0000"/>
                </a:solidFill>
                <a:latin typeface="+mj-lt"/>
              </a:rPr>
              <a:t>“</a:t>
            </a:r>
            <a:r>
              <a:rPr lang="en-US" sz="4400" b="1" i="1" dirty="0" smtClean="0">
                <a:solidFill>
                  <a:srgbClr val="FF0000"/>
                </a:solidFill>
                <a:latin typeface="Times New Roman" panose="02020603050405020304" pitchFamily="18" charset="0"/>
                <a:cs typeface="Times New Roman" panose="02020603050405020304" pitchFamily="18" charset="0"/>
              </a:rPr>
              <a:t>RÈN KỸ NĂNG LÀM BÀI</a:t>
            </a:r>
            <a:endParaRPr lang="en-US" sz="4400" b="1" i="1"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4400" b="1" i="1" dirty="0" smtClean="0">
                <a:solidFill>
                  <a:srgbClr val="FF0000"/>
                </a:solidFill>
                <a:latin typeface="Times New Roman" panose="02020603050405020304" pitchFamily="18" charset="0"/>
                <a:cs typeface="Times New Roman" panose="02020603050405020304" pitchFamily="18" charset="0"/>
              </a:rPr>
              <a:t> TẬP NGỮ ÂM CHO HỌC SINH LỚP 8”</a:t>
            </a:r>
            <a:endParaRPr lang="vi-VN" sz="44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B4E86628-CDA2-4DB5-8FCF-99D4026C6EE3}"/>
              </a:ext>
            </a:extLst>
          </p:cNvPr>
          <p:cNvSpPr txBox="1">
            <a:spLocks/>
          </p:cNvSpPr>
          <p:nvPr/>
        </p:nvSpPr>
        <p:spPr>
          <a:xfrm>
            <a:off x="990600" y="517525"/>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smtClean="0">
                <a:solidFill>
                  <a:srgbClr val="002060"/>
                </a:solidFill>
                <a:latin typeface="Times New Roman" panose="02020603050405020304" pitchFamily="18" charset="0"/>
                <a:cs typeface="Times New Roman" panose="02020603050405020304" pitchFamily="18" charset="0"/>
              </a:rPr>
              <a:t>UỶ BAN NHÂN DÂN HUYỆN ỨNG HOÀ</a:t>
            </a:r>
          </a:p>
          <a:p>
            <a:pPr algn="ctr"/>
            <a:endParaRPr lang="en-US" sz="2800" b="1" dirty="0" smtClean="0">
              <a:solidFill>
                <a:srgbClr val="002060"/>
              </a:solidFill>
              <a:latin typeface="Times New Roman" panose="02020603050405020304" pitchFamily="18" charset="0"/>
              <a:cs typeface="Times New Roman" panose="02020603050405020304" pitchFamily="18" charset="0"/>
            </a:endParaRPr>
          </a:p>
          <a:p>
            <a:pPr algn="ctr"/>
            <a:r>
              <a:rPr lang="vi-VN" sz="2800" b="1" dirty="0" smtClean="0">
                <a:solidFill>
                  <a:srgbClr val="002060"/>
                </a:solidFill>
                <a:latin typeface="Times New Roman" panose="02020603050405020304" pitchFamily="18" charset="0"/>
                <a:cs typeface="Times New Roman" panose="02020603050405020304" pitchFamily="18" charset="0"/>
              </a:rPr>
              <a:t>TRƯỜNG</a:t>
            </a:r>
            <a:r>
              <a:rPr lang="en-US" sz="2800" b="1" dirty="0" smtClean="0">
                <a:solidFill>
                  <a:srgbClr val="002060"/>
                </a:solidFill>
                <a:latin typeface="Times New Roman" panose="02020603050405020304" pitchFamily="18" charset="0"/>
                <a:cs typeface="Times New Roman" panose="02020603050405020304" pitchFamily="18" charset="0"/>
              </a:rPr>
              <a:t> TRUNG HỌC CƠ SỞ QUẢNG PHÚ CẦU</a:t>
            </a:r>
          </a:p>
          <a:p>
            <a:pPr algn="ctr"/>
            <a:endParaRPr lang="en-US" sz="2800" b="1" dirty="0">
              <a:solidFill>
                <a:srgbClr val="002060"/>
              </a:solidFill>
              <a:latin typeface="Times New Roman" pitchFamily="18" charset="0"/>
              <a:cs typeface="Times New Roman" pitchFamily="18" charset="0"/>
            </a:endParaRPr>
          </a:p>
        </p:txBody>
      </p:sp>
      <p:sp>
        <p:nvSpPr>
          <p:cNvPr id="2" name="TextBox 1"/>
          <p:cNvSpPr txBox="1"/>
          <p:nvPr/>
        </p:nvSpPr>
        <p:spPr>
          <a:xfrm>
            <a:off x="4167622" y="6325118"/>
            <a:ext cx="6531429" cy="523220"/>
          </a:xfrm>
          <a:prstGeom prst="rect">
            <a:avLst/>
          </a:prstGeom>
          <a:noFill/>
        </p:spPr>
        <p:txBody>
          <a:bodyPr wrap="square" rtlCol="0">
            <a:spAutoFit/>
          </a:bodyPr>
          <a:lstStyle/>
          <a:p>
            <a:pPr algn="ctr"/>
            <a:r>
              <a:rPr lang="en-US" sz="2800" b="1" dirty="0">
                <a:solidFill>
                  <a:srgbClr val="7030A0"/>
                </a:solidFill>
                <a:latin typeface="Times New Roman" pitchFamily="18" charset="0"/>
                <a:cs typeface="Times New Roman" pitchFamily="18" charset="0"/>
              </a:rPr>
              <a:t>GIÁO VIÊN: </a:t>
            </a:r>
            <a:r>
              <a:rPr lang="en-US" sz="2800" b="1" i="1" dirty="0">
                <a:solidFill>
                  <a:srgbClr val="7030A0"/>
                </a:solidFill>
                <a:latin typeface="Times New Roman" pitchFamily="18" charset="0"/>
                <a:cs typeface="Times New Roman" pitchFamily="18" charset="0"/>
              </a:rPr>
              <a:t>NGUYỄN THỊ HƯƠNG</a:t>
            </a:r>
            <a:endParaRPr lang="en-US" sz="2800" b="1" i="1" dirty="0">
              <a:solidFill>
                <a:srgbClr val="7030A0"/>
              </a:solidFill>
            </a:endParaRPr>
          </a:p>
        </p:txBody>
      </p:sp>
    </p:spTree>
    <p:extLst>
      <p:ext uri="{BB962C8B-B14F-4D97-AF65-F5344CB8AC3E}">
        <p14:creationId xmlns:p14="http://schemas.microsoft.com/office/powerpoint/2010/main" val="3957552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2363435" y="0"/>
            <a:ext cx="5930537" cy="5682343"/>
          </a:xfrm>
          <a:prstGeom prst="rect">
            <a:avLst/>
          </a:prstGeom>
        </p:spPr>
      </p:pic>
      <p:sp>
        <p:nvSpPr>
          <p:cNvPr id="3" name="Rectangle 2"/>
          <p:cNvSpPr/>
          <p:nvPr/>
        </p:nvSpPr>
        <p:spPr>
          <a:xfrm>
            <a:off x="1502229" y="6087291"/>
            <a:ext cx="8229600" cy="574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t>Hình ảnh giáo viên kiểm tra việc chuẩn bị bài của học sinh</a:t>
            </a:r>
            <a:endParaRPr lang="en-US" sz="2400"/>
          </a:p>
        </p:txBody>
      </p:sp>
    </p:spTree>
    <p:extLst>
      <p:ext uri="{BB962C8B-B14F-4D97-AF65-F5344CB8AC3E}">
        <p14:creationId xmlns:p14="http://schemas.microsoft.com/office/powerpoint/2010/main" val="3002589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7855" y="471184"/>
            <a:ext cx="3510324" cy="543322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smtClean="0">
                <a:solidFill>
                  <a:schemeClr val="tx1"/>
                </a:solidFill>
                <a:latin typeface="Times New Roman" panose="02020603050405020304" pitchFamily="18" charset="0"/>
                <a:cs typeface="Times New Roman" panose="02020603050405020304" pitchFamily="18" charset="0"/>
              </a:rPr>
              <a:t>Biện</a:t>
            </a:r>
            <a:r>
              <a:rPr lang="en-US" sz="3200" b="1" i="1" dirty="0" smtClean="0">
                <a:solidFill>
                  <a:schemeClr val="tx1"/>
                </a:solidFill>
                <a:latin typeface="Times New Roman" panose="02020603050405020304" pitchFamily="18" charset="0"/>
                <a:cs typeface="Times New Roman" panose="02020603050405020304" pitchFamily="18" charset="0"/>
              </a:rPr>
              <a:t> </a:t>
            </a:r>
            <a:r>
              <a:rPr lang="en-US" sz="3200" b="1" i="1" dirty="0" err="1" smtClean="0">
                <a:solidFill>
                  <a:schemeClr val="tx1"/>
                </a:solidFill>
                <a:latin typeface="Times New Roman" panose="02020603050405020304" pitchFamily="18" charset="0"/>
                <a:cs typeface="Times New Roman" panose="02020603050405020304" pitchFamily="18" charset="0"/>
              </a:rPr>
              <a:t>pháp</a:t>
            </a:r>
            <a:r>
              <a:rPr lang="en-US" sz="3200" b="1" i="1" dirty="0" smtClean="0">
                <a:solidFill>
                  <a:schemeClr val="tx1"/>
                </a:solidFill>
                <a:latin typeface="Times New Roman" panose="02020603050405020304" pitchFamily="18" charset="0"/>
                <a:cs typeface="Times New Roman" panose="02020603050405020304" pitchFamily="18" charset="0"/>
              </a:rPr>
              <a:t> 4: </a:t>
            </a:r>
            <a:r>
              <a:rPr lang="en-US" sz="3200" b="1" i="1" dirty="0" err="1" smtClean="0">
                <a:solidFill>
                  <a:schemeClr val="tx1"/>
                </a:solidFill>
                <a:latin typeface="Times New Roman" panose="02020603050405020304" pitchFamily="18" charset="0"/>
                <a:cs typeface="Times New Roman" panose="02020603050405020304" pitchFamily="18" charset="0"/>
              </a:rPr>
              <a:t>Đổi</a:t>
            </a:r>
            <a:r>
              <a:rPr lang="en-US" sz="3200" b="1" i="1" dirty="0" smtClean="0">
                <a:solidFill>
                  <a:schemeClr val="tx1"/>
                </a:solidFill>
                <a:latin typeface="Times New Roman" panose="02020603050405020304" pitchFamily="18" charset="0"/>
                <a:cs typeface="Times New Roman" panose="02020603050405020304" pitchFamily="18" charset="0"/>
              </a:rPr>
              <a:t> </a:t>
            </a:r>
            <a:r>
              <a:rPr lang="en-US" sz="3200" b="1" i="1" dirty="0" err="1" smtClean="0">
                <a:solidFill>
                  <a:schemeClr val="tx1"/>
                </a:solidFill>
                <a:latin typeface="Times New Roman" panose="02020603050405020304" pitchFamily="18" charset="0"/>
                <a:cs typeface="Times New Roman" panose="02020603050405020304" pitchFamily="18" charset="0"/>
              </a:rPr>
              <a:t>mới</a:t>
            </a:r>
            <a:r>
              <a:rPr lang="en-US" sz="3200" b="1" i="1" dirty="0" smtClean="0">
                <a:solidFill>
                  <a:schemeClr val="tx1"/>
                </a:solidFill>
                <a:latin typeface="Times New Roman" panose="02020603050405020304" pitchFamily="18" charset="0"/>
                <a:cs typeface="Times New Roman" panose="02020603050405020304" pitchFamily="18" charset="0"/>
              </a:rPr>
              <a:t> </a:t>
            </a:r>
            <a:r>
              <a:rPr lang="en-US" sz="3200" b="1" i="1" dirty="0" err="1" smtClean="0">
                <a:solidFill>
                  <a:schemeClr val="tx1"/>
                </a:solidFill>
                <a:latin typeface="Times New Roman" panose="02020603050405020304" pitchFamily="18" charset="0"/>
                <a:cs typeface="Times New Roman" panose="02020603050405020304" pitchFamily="18" charset="0"/>
              </a:rPr>
              <a:t>phương</a:t>
            </a:r>
            <a:r>
              <a:rPr lang="en-US" sz="3200" b="1" i="1" dirty="0" smtClean="0">
                <a:solidFill>
                  <a:schemeClr val="tx1"/>
                </a:solidFill>
                <a:latin typeface="Times New Roman" panose="02020603050405020304" pitchFamily="18" charset="0"/>
                <a:cs typeface="Times New Roman" panose="02020603050405020304" pitchFamily="18" charset="0"/>
              </a:rPr>
              <a:t> </a:t>
            </a:r>
            <a:r>
              <a:rPr lang="en-US" sz="3200" b="1" i="1" dirty="0" err="1" smtClean="0">
                <a:solidFill>
                  <a:schemeClr val="tx1"/>
                </a:solidFill>
                <a:latin typeface="Times New Roman" panose="02020603050405020304" pitchFamily="18" charset="0"/>
                <a:cs typeface="Times New Roman" panose="02020603050405020304" pitchFamily="18" charset="0"/>
              </a:rPr>
              <a:t>pháp</a:t>
            </a:r>
            <a:r>
              <a:rPr lang="en-US" sz="3200" b="1" i="1" dirty="0" smtClean="0">
                <a:solidFill>
                  <a:schemeClr val="tx1"/>
                </a:solidFill>
                <a:latin typeface="Times New Roman" panose="02020603050405020304" pitchFamily="18" charset="0"/>
                <a:cs typeface="Times New Roman" panose="02020603050405020304" pitchFamily="18" charset="0"/>
              </a:rPr>
              <a:t>  </a:t>
            </a:r>
            <a:r>
              <a:rPr lang="en-US" sz="3200" b="1" i="1" dirty="0" err="1" smtClean="0">
                <a:solidFill>
                  <a:schemeClr val="tx1"/>
                </a:solidFill>
                <a:latin typeface="Times New Roman" panose="02020603050405020304" pitchFamily="18" charset="0"/>
                <a:cs typeface="Times New Roman" panose="02020603050405020304" pitchFamily="18" charset="0"/>
              </a:rPr>
              <a:t>tự</a:t>
            </a:r>
            <a:r>
              <a:rPr lang="en-US" sz="3200" b="1" i="1" dirty="0" smtClean="0">
                <a:solidFill>
                  <a:schemeClr val="tx1"/>
                </a:solidFill>
                <a:latin typeface="Times New Roman" panose="02020603050405020304" pitchFamily="18" charset="0"/>
                <a:cs typeface="Times New Roman" panose="02020603050405020304" pitchFamily="18" charset="0"/>
              </a:rPr>
              <a:t> </a:t>
            </a:r>
            <a:r>
              <a:rPr lang="en-US" sz="3200" b="1" i="1" dirty="0" err="1" smtClean="0">
                <a:solidFill>
                  <a:schemeClr val="tx1"/>
                </a:solidFill>
                <a:latin typeface="Times New Roman" panose="02020603050405020304" pitchFamily="18" charset="0"/>
                <a:cs typeface="Times New Roman" panose="02020603050405020304" pitchFamily="18" charset="0"/>
              </a:rPr>
              <a:t>học</a:t>
            </a:r>
            <a:r>
              <a:rPr lang="en-US" sz="3200" b="1" i="1" dirty="0" smtClean="0">
                <a:solidFill>
                  <a:schemeClr val="tx1"/>
                </a:solidFill>
                <a:latin typeface="Times New Roman" panose="02020603050405020304" pitchFamily="18" charset="0"/>
                <a:cs typeface="Times New Roman" panose="02020603050405020304" pitchFamily="18" charset="0"/>
              </a:rPr>
              <a:t> </a:t>
            </a:r>
            <a:r>
              <a:rPr lang="en-US" sz="3200" b="1" i="1" dirty="0" err="1" smtClean="0">
                <a:solidFill>
                  <a:schemeClr val="tx1"/>
                </a:solidFill>
                <a:latin typeface="Times New Roman" panose="02020603050405020304" pitchFamily="18" charset="0"/>
                <a:cs typeface="Times New Roman" panose="02020603050405020304" pitchFamily="18" charset="0"/>
              </a:rPr>
              <a:t>bài</a:t>
            </a:r>
            <a:r>
              <a:rPr lang="en-US" sz="3200" b="1" i="1" dirty="0" smtClean="0">
                <a:solidFill>
                  <a:schemeClr val="tx1"/>
                </a:solidFill>
                <a:latin typeface="Times New Roman" panose="02020603050405020304" pitchFamily="18" charset="0"/>
                <a:cs typeface="Times New Roman" panose="02020603050405020304" pitchFamily="18" charset="0"/>
              </a:rPr>
              <a:t> ở </a:t>
            </a:r>
            <a:r>
              <a:rPr lang="en-US" sz="3200" b="1" i="1" dirty="0" err="1" smtClean="0">
                <a:solidFill>
                  <a:schemeClr val="tx1"/>
                </a:solidFill>
                <a:latin typeface="Times New Roman" panose="02020603050405020304" pitchFamily="18" charset="0"/>
                <a:cs typeface="Times New Roman" panose="02020603050405020304" pitchFamily="18" charset="0"/>
              </a:rPr>
              <a:t>nhà</a:t>
            </a:r>
            <a:endParaRPr lang="en-US" sz="3200" b="1" i="1" dirty="0">
              <a:solidFill>
                <a:schemeClr val="tx1"/>
              </a:solidFill>
              <a:latin typeface="Times New Roman" panose="02020603050405020304" pitchFamily="18" charset="0"/>
              <a:cs typeface="Times New Roman" panose="02020603050405020304" pitchFamily="18" charset="0"/>
            </a:endParaRPr>
          </a:p>
        </p:txBody>
      </p:sp>
      <p:grpSp>
        <p:nvGrpSpPr>
          <p:cNvPr id="44" name="Group 43"/>
          <p:cNvGrpSpPr/>
          <p:nvPr/>
        </p:nvGrpSpPr>
        <p:grpSpPr>
          <a:xfrm>
            <a:off x="3422469" y="0"/>
            <a:ext cx="8274712" cy="2777097"/>
            <a:chOff x="3568957" y="232381"/>
            <a:chExt cx="8274712" cy="2777097"/>
          </a:xfrm>
          <a:solidFill>
            <a:schemeClr val="accent3">
              <a:lumMod val="40000"/>
              <a:lumOff val="60000"/>
            </a:schemeClr>
          </a:solidFill>
        </p:grpSpPr>
        <p:sp>
          <p:nvSpPr>
            <p:cNvPr id="3" name="Rounded Rectangle 2"/>
            <p:cNvSpPr/>
            <p:nvPr/>
          </p:nvSpPr>
          <p:spPr>
            <a:xfrm>
              <a:off x="4956495" y="232381"/>
              <a:ext cx="6887174" cy="1625347"/>
            </a:xfrm>
            <a:prstGeom prst="roundRect">
              <a:avLst/>
            </a:prstGeom>
            <a:solidFill>
              <a:srgbClr val="FFFF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endParaRPr lang="en-US" dirty="0">
                <a:solidFill>
                  <a:schemeClr val="tx1"/>
                </a:solidFill>
                <a:latin typeface="Times New Roman" panose="02020603050405020304" pitchFamily="18" charset="0"/>
                <a:cs typeface="Times New Roman" panose="02020603050405020304" pitchFamily="18" charset="0"/>
              </a:endParaRPr>
            </a:p>
            <a:p>
              <a:r>
                <a:rPr lang="vi-VN" sz="32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Sử</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dụng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phần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mềm</a:t>
              </a:r>
              <a:r>
                <a:rPr lang="en-US" sz="2800" dirty="0" smtClean="0">
                  <a:solidFill>
                    <a:schemeClr val="tx1"/>
                  </a:solidFill>
                  <a:latin typeface="Times New Roman" panose="02020603050405020304" pitchFamily="18" charset="0"/>
                  <a:cs typeface="Times New Roman" panose="02020603050405020304" pitchFamily="18" charset="0"/>
                </a:rPr>
                <a:t> Lingo Bee </a:t>
              </a:r>
              <a:r>
                <a:rPr lang="en-US" sz="2800" dirty="0" err="1" smtClean="0">
                  <a:solidFill>
                    <a:schemeClr val="tx1"/>
                  </a:solidFill>
                  <a:latin typeface="Times New Roman" panose="02020603050405020304" pitchFamily="18" charset="0"/>
                  <a:cs typeface="Times New Roman" panose="02020603050405020304" pitchFamily="18" charset="0"/>
                </a:rPr>
                <a:t>để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luyện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tập</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về</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từ</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vựng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ngữ</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pháp</a:t>
              </a:r>
              <a:r>
                <a:rPr lang="en-US" sz="3200" dirty="0" smtClean="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flipV="1">
              <a:off x="3568957" y="796561"/>
              <a:ext cx="1415675" cy="2212917"/>
            </a:xfrm>
            <a:prstGeom prst="straightConnector1">
              <a:avLst/>
            </a:prstGeom>
            <a:grpFill/>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3422469" y="1739561"/>
            <a:ext cx="8275636" cy="2075071"/>
            <a:chOff x="3771203" y="2044337"/>
            <a:chExt cx="8250374" cy="1444329"/>
          </a:xfrm>
          <a:solidFill>
            <a:schemeClr val="accent6">
              <a:lumMod val="60000"/>
              <a:lumOff val="40000"/>
            </a:schemeClr>
          </a:solidFill>
        </p:grpSpPr>
        <p:sp>
          <p:nvSpPr>
            <p:cNvPr id="5" name="Rounded Rectangle 4"/>
            <p:cNvSpPr/>
            <p:nvPr/>
          </p:nvSpPr>
          <p:spPr>
            <a:xfrm>
              <a:off x="5074687" y="2044337"/>
              <a:ext cx="6946890" cy="1444329"/>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tx1"/>
                </a:solidFill>
                <a:latin typeface="Times New Roman" pitchFamily="18" charset="0"/>
                <a:cs typeface="Times New Roman" panose="02020603050405020304" pitchFamily="18" charset="0"/>
              </a:endParaRPr>
            </a:p>
          </p:txBody>
        </p:sp>
        <p:cxnSp>
          <p:nvCxnSpPr>
            <p:cNvPr id="14" name="Straight Arrow Connector 13"/>
            <p:cNvCxnSpPr>
              <a:endCxn id="5" idx="1"/>
            </p:cNvCxnSpPr>
            <p:nvPr/>
          </p:nvCxnSpPr>
          <p:spPr>
            <a:xfrm>
              <a:off x="3771203" y="2766502"/>
              <a:ext cx="1303484" cy="0"/>
            </a:xfrm>
            <a:prstGeom prst="straightConnector1">
              <a:avLst/>
            </a:prstGeom>
            <a:grpFill/>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3422469" y="2901330"/>
            <a:ext cx="8454722" cy="3342480"/>
            <a:chOff x="3734724" y="2949523"/>
            <a:chExt cx="8285334" cy="1864653"/>
          </a:xfrm>
          <a:solidFill>
            <a:schemeClr val="accent6">
              <a:lumMod val="20000"/>
              <a:lumOff val="80000"/>
            </a:schemeClr>
          </a:solidFill>
        </p:grpSpPr>
        <p:sp>
          <p:nvSpPr>
            <p:cNvPr id="6" name="Rounded Rectangle 5"/>
            <p:cNvSpPr/>
            <p:nvPr/>
          </p:nvSpPr>
          <p:spPr>
            <a:xfrm>
              <a:off x="5138884" y="3500566"/>
              <a:ext cx="6881174" cy="131361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800" dirty="0" err="1" smtClean="0">
                  <a:solidFill>
                    <a:schemeClr val="tx1"/>
                  </a:solidFill>
                  <a:latin typeface="Times New Roman" panose="02020603050405020304" pitchFamily="18" charset="0"/>
                  <a:cs typeface="Times New Roman" panose="02020603050405020304" pitchFamily="18" charset="0"/>
                </a:rPr>
                <a:t>Khuyến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khích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học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sinh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tìm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hiểu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thêm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về</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Tiếng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Anh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trên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các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trang</a:t>
              </a:r>
              <a:r>
                <a:rPr lang="en-US" sz="2800" dirty="0" smtClean="0">
                  <a:solidFill>
                    <a:schemeClr val="tx1"/>
                  </a:solidFill>
                  <a:latin typeface="Times New Roman" panose="02020603050405020304" pitchFamily="18" charset="0"/>
                  <a:cs typeface="Times New Roman" panose="02020603050405020304" pitchFamily="18" charset="0"/>
                </a:rPr>
                <a:t> web </a:t>
              </a:r>
              <a:r>
                <a:rPr lang="en-US" sz="2800" dirty="0" err="1" smtClean="0">
                  <a:solidFill>
                    <a:schemeClr val="tx1"/>
                  </a:solidFill>
                  <a:latin typeface="Times New Roman" panose="02020603050405020304" pitchFamily="18" charset="0"/>
                  <a:cs typeface="Times New Roman" panose="02020603050405020304" pitchFamily="18" charset="0"/>
                </a:rPr>
                <a:t>để</a:t>
              </a:r>
              <a:r>
                <a:rPr lang="en-US" sz="2800" dirty="0" smtClean="0">
                  <a:solidFill>
                    <a:schemeClr val="tx1"/>
                  </a:solidFill>
                  <a:latin typeface="Times New Roman" panose="02020603050405020304" pitchFamily="18" charset="0"/>
                  <a:cs typeface="Times New Roman" panose="02020603050405020304" pitchFamily="18" charset="0"/>
                </a:rPr>
                <a:t> chia </a:t>
              </a:r>
              <a:r>
                <a:rPr lang="en-US" sz="2800" dirty="0" err="1" smtClean="0">
                  <a:solidFill>
                    <a:schemeClr val="tx1"/>
                  </a:solidFill>
                  <a:latin typeface="Times New Roman" panose="02020603050405020304" pitchFamily="18" charset="0"/>
                  <a:cs typeface="Times New Roman" panose="02020603050405020304" pitchFamily="18" charset="0"/>
                </a:rPr>
                <a:t>sẻ</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với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bạn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bè</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và</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giáo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viên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trên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trang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thông</a:t>
              </a:r>
              <a:r>
                <a:rPr lang="en-US" sz="2800" dirty="0" smtClean="0">
                  <a:solidFill>
                    <a:schemeClr val="tx1"/>
                  </a:solidFill>
                  <a:latin typeface="Times New Roman" panose="02020603050405020304" pitchFamily="18" charset="0"/>
                  <a:cs typeface="Times New Roman" panose="02020603050405020304" pitchFamily="18" charset="0"/>
                </a:rPr>
                <a:t> tin </a:t>
              </a:r>
              <a:r>
                <a:rPr lang="en-US" sz="2800" dirty="0" err="1" smtClean="0">
                  <a:solidFill>
                    <a:schemeClr val="tx1"/>
                  </a:solidFill>
                  <a:latin typeface="Times New Roman" panose="02020603050405020304" pitchFamily="18" charset="0"/>
                  <a:cs typeface="Times New Roman" panose="02020603050405020304" pitchFamily="18" charset="0"/>
                </a:rPr>
                <a:t>chung</a:t>
              </a:r>
              <a:endParaRPr lang="en-US" sz="2800" dirty="0">
                <a:solidFill>
                  <a:schemeClr val="tx1"/>
                </a:solidFill>
                <a:latin typeface="Times New Roman" panose="02020603050405020304" pitchFamily="18" charset="0"/>
                <a:cs typeface="Times New Roman" panose="02020603050405020304" pitchFamily="18" charset="0"/>
              </a:endParaRPr>
            </a:p>
          </p:txBody>
        </p:sp>
        <p:cxnSp>
          <p:nvCxnSpPr>
            <p:cNvPr id="17" name="Straight Arrow Connector 16"/>
            <p:cNvCxnSpPr>
              <a:endCxn id="6" idx="1"/>
            </p:cNvCxnSpPr>
            <p:nvPr/>
          </p:nvCxnSpPr>
          <p:spPr>
            <a:xfrm>
              <a:off x="3734724" y="2949523"/>
              <a:ext cx="1404160" cy="1207849"/>
            </a:xfrm>
            <a:prstGeom prst="straightConnector1">
              <a:avLst/>
            </a:prstGeom>
            <a:ln w="38100">
              <a:solidFill>
                <a:srgbClr val="FF0000"/>
              </a:solidFill>
              <a:tailEnd type="triangle"/>
            </a:ln>
          </p:spPr>
          <p:style>
            <a:lnRef idx="3">
              <a:schemeClr val="dk1"/>
            </a:lnRef>
            <a:fillRef idx="0">
              <a:schemeClr val="dk1"/>
            </a:fillRef>
            <a:effectRef idx="2">
              <a:schemeClr val="dk1"/>
            </a:effectRef>
            <a:fontRef idx="minor">
              <a:schemeClr val="tx1"/>
            </a:fontRef>
          </p:style>
        </p:cxnSp>
      </p:grpSp>
      <p:sp>
        <p:nvSpPr>
          <p:cNvPr id="8" name="Rectangle 7"/>
          <p:cNvSpPr/>
          <p:nvPr/>
        </p:nvSpPr>
        <p:spPr>
          <a:xfrm>
            <a:off x="5263649" y="2208832"/>
            <a:ext cx="6096000" cy="1384995"/>
          </a:xfrm>
          <a:prstGeom prst="rect">
            <a:avLst/>
          </a:prstGeom>
        </p:spPr>
        <p:txBody>
          <a:bodyPr>
            <a:spAutoFit/>
          </a:bodyPr>
          <a:lstStyle/>
          <a:p>
            <a:r>
              <a:rPr lang="vi-VN" sz="2800" dirty="0" smtClean="0">
                <a:latin typeface="+mj-lt"/>
              </a:rPr>
              <a:t>Vận </a:t>
            </a:r>
            <a:r>
              <a:rPr lang="vi-VN" sz="2800" dirty="0">
                <a:latin typeface="+mj-lt"/>
              </a:rPr>
              <a:t>dụng linh hoạt các hình thức tổ chức </a:t>
            </a:r>
            <a:r>
              <a:rPr lang="en-US" sz="2800" dirty="0" err="1" smtClean="0">
                <a:latin typeface="Times New Roman" pitchFamily="18" charset="0"/>
                <a:cs typeface="Times New Roman" pitchFamily="18" charset="0"/>
              </a:rPr>
              <a:t>trao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đổi</a:t>
            </a:r>
            <a:r>
              <a:rPr lang="en-US" sz="2800" dirty="0" smtClean="0">
                <a:latin typeface="Times New Roman" pitchFamily="18" charset="0"/>
                <a:cs typeface="Times New Roman" pitchFamily="18" charset="0"/>
              </a:rPr>
              <a:t>, chia </a:t>
            </a:r>
            <a:r>
              <a:rPr lang="en-US" sz="2800" dirty="0" err="1" smtClean="0">
                <a:latin typeface="Times New Roman" pitchFamily="18" charset="0"/>
                <a:cs typeface="Times New Roman" pitchFamily="18" charset="0"/>
              </a:rPr>
              <a:t>sẻ</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kiến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thức</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theo nhóm, </a:t>
            </a:r>
            <a:r>
              <a:rPr lang="en-US" sz="2800" dirty="0" err="1" smtClean="0">
                <a:latin typeface="Times New Roman" pitchFamily="18" charset="0"/>
                <a:cs typeface="Times New Roman" pitchFamily="18" charset="0"/>
              </a:rPr>
              <a:t>zalo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facebook</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a:t>
            </a:r>
            <a:endParaRPr lang="vi-VN" sz="2800" dirty="0">
              <a:latin typeface="Times New Roman" pitchFamily="18" charset="0"/>
              <a:cs typeface="Times New Roman" pitchFamily="18" charset="0"/>
            </a:endParaRPr>
          </a:p>
        </p:txBody>
      </p:sp>
      <p:sp>
        <p:nvSpPr>
          <p:cNvPr id="13" name="Rectangle 12"/>
          <p:cNvSpPr/>
          <p:nvPr/>
        </p:nvSpPr>
        <p:spPr>
          <a:xfrm>
            <a:off x="5009070" y="4371056"/>
            <a:ext cx="6479368" cy="461665"/>
          </a:xfrm>
          <a:prstGeom prst="rect">
            <a:avLst/>
          </a:prstGeom>
        </p:spPr>
        <p:txBody>
          <a:bodyPr wrap="square">
            <a:spAutoFit/>
          </a:bodyPr>
          <a:lstStyle/>
          <a:p>
            <a:endParaRPr lang="vi-VN" sz="2400" dirty="0"/>
          </a:p>
        </p:txBody>
      </p:sp>
      <p:sp>
        <p:nvSpPr>
          <p:cNvPr id="7" name="TextBox 6"/>
          <p:cNvSpPr txBox="1"/>
          <p:nvPr/>
        </p:nvSpPr>
        <p:spPr>
          <a:xfrm>
            <a:off x="231820" y="3814631"/>
            <a:ext cx="4481848" cy="3043369"/>
          </a:xfrm>
          <a:prstGeom prst="rect">
            <a:avLst/>
          </a:prstGeom>
          <a:noFill/>
        </p:spPr>
        <p:txBody>
          <a:bodyPr wrap="square" rtlCol="0">
            <a:spAutoFit/>
          </a:bodyPr>
          <a:lstStyle/>
          <a:p>
            <a:endParaRPr lang="vi-VN" dirty="0"/>
          </a:p>
        </p:txBody>
      </p:sp>
    </p:spTree>
    <p:extLst>
      <p:ext uri="{BB962C8B-B14F-4D97-AF65-F5344CB8AC3E}">
        <p14:creationId xmlns:p14="http://schemas.microsoft.com/office/powerpoint/2010/main" val="17211219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fill="hold"/>
                                        <p:tgtEl>
                                          <p:spTgt spid="44"/>
                                        </p:tgtEl>
                                        <p:attrNameLst>
                                          <p:attrName>ppt_x</p:attrName>
                                        </p:attrNameLst>
                                      </p:cBhvr>
                                      <p:tavLst>
                                        <p:tav tm="0">
                                          <p:val>
                                            <p:strVal val="#ppt_x"/>
                                          </p:val>
                                        </p:tav>
                                        <p:tav tm="100000">
                                          <p:val>
                                            <p:strVal val="#ppt_x"/>
                                          </p:val>
                                        </p:tav>
                                      </p:tavLst>
                                    </p:anim>
                                    <p:anim calcmode="lin" valueType="num">
                                      <p:cBhvr additive="base">
                                        <p:cTn id="13"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6"/>
                                        </p:tgtEl>
                                        <p:attrNameLst>
                                          <p:attrName>style.visibility</p:attrName>
                                        </p:attrNameLst>
                                      </p:cBhvr>
                                      <p:to>
                                        <p:strVal val="visible"/>
                                      </p:to>
                                    </p:set>
                                    <p:anim calcmode="lin" valueType="num">
                                      <p:cBhvr additive="base">
                                        <p:cTn id="18" dur="500" fill="hold"/>
                                        <p:tgtEl>
                                          <p:spTgt spid="46"/>
                                        </p:tgtEl>
                                        <p:attrNameLst>
                                          <p:attrName>ppt_x</p:attrName>
                                        </p:attrNameLst>
                                      </p:cBhvr>
                                      <p:tavLst>
                                        <p:tav tm="0">
                                          <p:val>
                                            <p:strVal val="#ppt_x"/>
                                          </p:val>
                                        </p:tav>
                                        <p:tav tm="100000">
                                          <p:val>
                                            <p:strVal val="#ppt_x"/>
                                          </p:val>
                                        </p:tav>
                                      </p:tavLst>
                                    </p:anim>
                                    <p:anim calcmode="lin" valueType="num">
                                      <p:cBhvr additive="base">
                                        <p:cTn id="19"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nodePh="1">
                                  <p:stCondLst>
                                    <p:cond delay="0"/>
                                  </p:stCondLst>
                                  <p:endCondLst>
                                    <p:cond evt="begin" delay="0">
                                      <p:tn val="27"/>
                                    </p:cond>
                                  </p:endCondLst>
                                  <p:childTnLst>
                                    <p:set>
                                      <p:cBhvr>
                                        <p:cTn id="28" dur="1" fill="hold">
                                          <p:stCondLst>
                                            <p:cond delay="0"/>
                                          </p:stCondLst>
                                        </p:cTn>
                                        <p:tgtEl>
                                          <p:spTgt spid="13"/>
                                        </p:tgtEl>
                                        <p:attrNameLst>
                                          <p:attrName>style.visibility</p:attrName>
                                        </p:attrNameLst>
                                      </p:cBhvr>
                                      <p:to>
                                        <p:strVal val="visible"/>
                                      </p:to>
                                    </p:set>
                                    <p:animEffect transition="in" filter="barn(in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additive="base">
                                        <p:cTn id="34" dur="500" fill="hold"/>
                                        <p:tgtEl>
                                          <p:spTgt spid="47"/>
                                        </p:tgtEl>
                                        <p:attrNameLst>
                                          <p:attrName>ppt_x</p:attrName>
                                        </p:attrNameLst>
                                      </p:cBhvr>
                                      <p:tavLst>
                                        <p:tav tm="0">
                                          <p:val>
                                            <p:strVal val="#ppt_x"/>
                                          </p:val>
                                        </p:tav>
                                        <p:tav tm="100000">
                                          <p:val>
                                            <p:strVal val="#ppt_x"/>
                                          </p:val>
                                        </p:tav>
                                      </p:tavLst>
                                    </p:anim>
                                    <p:anim calcmode="lin" valueType="num">
                                      <p:cBhvr additive="base">
                                        <p:cTn id="35"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81446" y="153765"/>
            <a:ext cx="10394573" cy="109339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i="1" dirty="0">
                <a:solidFill>
                  <a:srgbClr val="002060"/>
                </a:solidFill>
              </a:rPr>
              <a:t>Biện pháp </a:t>
            </a:r>
            <a:r>
              <a:rPr lang="vi-VN" sz="2400" b="1" i="1" dirty="0" smtClean="0">
                <a:solidFill>
                  <a:schemeClr val="tx1"/>
                </a:solidFill>
              </a:rPr>
              <a:t>5:</a:t>
            </a:r>
            <a:r>
              <a:rPr lang="vi-VN" sz="2400" b="1" dirty="0" smtClean="0">
                <a:solidFill>
                  <a:schemeClr val="tx1"/>
                </a:solidFill>
              </a:rPr>
              <a:t> </a:t>
            </a:r>
            <a:r>
              <a:rPr lang="en-US" sz="2400" b="1" dirty="0">
                <a:solidFill>
                  <a:schemeClr val="tx1"/>
                </a:solidFill>
              </a:rPr>
              <a:t>H</a:t>
            </a:r>
            <a:r>
              <a:rPr lang="vi-VN" sz="2400" b="1" dirty="0" smtClean="0">
                <a:solidFill>
                  <a:schemeClr val="tx1"/>
                </a:solidFill>
              </a:rPr>
              <a:t>ọc </a:t>
            </a:r>
            <a:r>
              <a:rPr lang="vi-VN" sz="2400" b="1" dirty="0">
                <a:solidFill>
                  <a:schemeClr val="tx1"/>
                </a:solidFill>
              </a:rPr>
              <a:t>sinh vận dụng vốn từ đã học để thực hành tự tạo ra các bài tập ngữ âm nhỏ</a:t>
            </a:r>
            <a:r>
              <a:rPr lang="vi-VN" sz="2400" b="1" dirty="0"/>
              <a:t>.</a:t>
            </a:r>
            <a:endParaRPr lang="en-US" sz="2400" dirty="0"/>
          </a:p>
          <a:p>
            <a:pPr algn="ctr"/>
            <a:endParaRPr lang="en-US" sz="2400" b="1" dirty="0">
              <a:solidFill>
                <a:srgbClr val="002060"/>
              </a:solidFill>
              <a:latin typeface="Arial" panose="020B0604020202020204" pitchFamily="34" charset="0"/>
              <a:cs typeface="Arial" panose="020B0604020202020204" pitchFamily="34" charset="0"/>
            </a:endParaRPr>
          </a:p>
        </p:txBody>
      </p:sp>
      <p:sp>
        <p:nvSpPr>
          <p:cNvPr id="7" name="Rectangle 6"/>
          <p:cNvSpPr/>
          <p:nvPr/>
        </p:nvSpPr>
        <p:spPr>
          <a:xfrm>
            <a:off x="165467" y="1276191"/>
            <a:ext cx="12026533" cy="533485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r>
              <a:rPr lang="vi-VN" sz="2400" dirty="0">
                <a:solidFill>
                  <a:schemeClr val="tx1"/>
                </a:solidFill>
                <a:latin typeface="+mj-lt"/>
              </a:rPr>
              <a:t>Sau khi giúp các em hiểu sâu, nhớ kĩ vốn từ đã học, hứng thú với môn học, việc tạo ra các sản phẩm của chính các em còn khơi gợi sự tò mò, sáng tạo, phát triển óc khoa học của học sinh. Khi kết thúc một đơn vị bài học (một unit)</a:t>
            </a:r>
            <a:endParaRPr lang="en-US" sz="2400" dirty="0">
              <a:solidFill>
                <a:schemeClr val="tx1"/>
              </a:solidFill>
              <a:latin typeface="+mj-lt"/>
            </a:endParaRPr>
          </a:p>
          <a:p>
            <a:r>
              <a:rPr lang="vi-VN" sz="2400" i="1" dirty="0">
                <a:solidFill>
                  <a:schemeClr val="tx1"/>
                </a:solidFill>
                <a:latin typeface="+mj-lt"/>
              </a:rPr>
              <a:t>Tôi thường cho các em “</a:t>
            </a:r>
            <a:r>
              <a:rPr lang="en-US" sz="2400" i="1" dirty="0">
                <a:solidFill>
                  <a:schemeClr val="tx1"/>
                </a:solidFill>
                <a:latin typeface="+mj-lt"/>
              </a:rPr>
              <a:t>T</a:t>
            </a:r>
            <a:r>
              <a:rPr lang="vi-VN" sz="2400" i="1" dirty="0">
                <a:solidFill>
                  <a:schemeClr val="tx1"/>
                </a:solidFill>
                <a:latin typeface="+mj-lt"/>
              </a:rPr>
              <a:t>ập làm cô giáo</a:t>
            </a:r>
            <a:r>
              <a:rPr lang="en-US" sz="2400" i="1" dirty="0">
                <a:solidFill>
                  <a:schemeClr val="tx1"/>
                </a:solidFill>
                <a:latin typeface="+mj-lt"/>
              </a:rPr>
              <a:t>” </a:t>
            </a:r>
            <a:r>
              <a:rPr lang="vi-VN" sz="2400" i="1" dirty="0">
                <a:solidFill>
                  <a:schemeClr val="tx1"/>
                </a:solidFill>
                <a:latin typeface="+mj-lt"/>
              </a:rPr>
              <a:t>bằng cách mỗi bạn tự ra hai bài tập  nhỏ về ngữ âm(một bài về phiên âm , một bài về trọng âm khoảng 5 câu) ưu tiên sử dụng các từ của unit vừa học xong rồi đến các từ đã học ở bài trước sau đó trao đổi bài cho các bạn trong lớp  để tất cả lại đóng vai học sinh làm bài của bạn mình sau đó những bạn ra đề lại chấm điểm cho bài làm của bạn và cùng nhau trao đổi rút kinh nghiệm cho nhau.</a:t>
            </a:r>
            <a:r>
              <a:rPr lang="en-US" sz="2400" i="1" dirty="0">
                <a:solidFill>
                  <a:schemeClr val="tx1"/>
                </a:solidFill>
                <a:latin typeface="+mj-lt"/>
              </a:rPr>
              <a:t> </a:t>
            </a:r>
            <a:r>
              <a:rPr lang="en-US" sz="2400" i="1" dirty="0" err="1">
                <a:solidFill>
                  <a:schemeClr val="tx1"/>
                </a:solidFill>
                <a:latin typeface="+mj-lt"/>
              </a:rPr>
              <a:t>Sau</a:t>
            </a:r>
            <a:r>
              <a:rPr lang="en-US" sz="2400" i="1" dirty="0">
                <a:solidFill>
                  <a:schemeClr val="tx1"/>
                </a:solidFill>
                <a:latin typeface="+mj-lt"/>
              </a:rPr>
              <a:t> </a:t>
            </a:r>
            <a:r>
              <a:rPr lang="en-US" sz="2400" i="1" dirty="0" err="1">
                <a:solidFill>
                  <a:schemeClr val="tx1"/>
                </a:solidFill>
                <a:latin typeface="+mj-lt"/>
              </a:rPr>
              <a:t>khi</a:t>
            </a:r>
            <a:r>
              <a:rPr lang="en-US" sz="2400" i="1" dirty="0">
                <a:solidFill>
                  <a:schemeClr val="tx1"/>
                </a:solidFill>
                <a:latin typeface="+mj-lt"/>
              </a:rPr>
              <a:t> </a:t>
            </a:r>
            <a:r>
              <a:rPr lang="en-US" sz="2400" i="1" dirty="0" err="1">
                <a:solidFill>
                  <a:schemeClr val="tx1"/>
                </a:solidFill>
                <a:latin typeface="+mj-lt"/>
              </a:rPr>
              <a:t>được</a:t>
            </a:r>
            <a:r>
              <a:rPr lang="en-US" sz="2400" i="1" dirty="0">
                <a:solidFill>
                  <a:schemeClr val="tx1"/>
                </a:solidFill>
                <a:latin typeface="+mj-lt"/>
              </a:rPr>
              <a:t> </a:t>
            </a:r>
            <a:r>
              <a:rPr lang="en-US" sz="2400" i="1" dirty="0" err="1">
                <a:solidFill>
                  <a:schemeClr val="tx1"/>
                </a:solidFill>
                <a:latin typeface="+mj-lt"/>
              </a:rPr>
              <a:t>giáo</a:t>
            </a:r>
            <a:r>
              <a:rPr lang="en-US" sz="2400" i="1" dirty="0">
                <a:solidFill>
                  <a:schemeClr val="tx1"/>
                </a:solidFill>
                <a:latin typeface="+mj-lt"/>
              </a:rPr>
              <a:t> </a:t>
            </a:r>
            <a:r>
              <a:rPr lang="en-US" sz="2400" i="1" dirty="0" err="1">
                <a:solidFill>
                  <a:schemeClr val="tx1"/>
                </a:solidFill>
                <a:latin typeface="+mj-lt"/>
              </a:rPr>
              <a:t>viên</a:t>
            </a:r>
            <a:r>
              <a:rPr lang="en-US" sz="2400" i="1" dirty="0">
                <a:solidFill>
                  <a:schemeClr val="tx1"/>
                </a:solidFill>
                <a:latin typeface="+mj-lt"/>
              </a:rPr>
              <a:t> </a:t>
            </a:r>
            <a:r>
              <a:rPr lang="en-US" sz="2400" i="1" dirty="0" err="1">
                <a:solidFill>
                  <a:schemeClr val="tx1"/>
                </a:solidFill>
                <a:latin typeface="+mj-lt"/>
              </a:rPr>
              <a:t>ra</a:t>
            </a:r>
            <a:r>
              <a:rPr lang="en-US" sz="2400" i="1" dirty="0">
                <a:solidFill>
                  <a:schemeClr val="tx1"/>
                </a:solidFill>
                <a:latin typeface="+mj-lt"/>
              </a:rPr>
              <a:t> </a:t>
            </a:r>
            <a:r>
              <a:rPr lang="en-US" sz="2400" i="1" dirty="0" err="1">
                <a:solidFill>
                  <a:schemeClr val="tx1"/>
                </a:solidFill>
                <a:latin typeface="+mj-lt"/>
              </a:rPr>
              <a:t>bài</a:t>
            </a:r>
            <a:r>
              <a:rPr lang="en-US" sz="2400" i="1" dirty="0">
                <a:solidFill>
                  <a:schemeClr val="tx1"/>
                </a:solidFill>
                <a:latin typeface="+mj-lt"/>
              </a:rPr>
              <a:t> </a:t>
            </a:r>
            <a:r>
              <a:rPr lang="en-US" sz="2400" i="1" dirty="0" err="1">
                <a:solidFill>
                  <a:schemeClr val="tx1"/>
                </a:solidFill>
                <a:latin typeface="+mj-lt"/>
              </a:rPr>
              <a:t>tập</a:t>
            </a:r>
            <a:r>
              <a:rPr lang="en-US" sz="2400" i="1" dirty="0">
                <a:solidFill>
                  <a:schemeClr val="tx1"/>
                </a:solidFill>
                <a:latin typeface="+mj-lt"/>
              </a:rPr>
              <a:t> </a:t>
            </a:r>
            <a:r>
              <a:rPr lang="en-US" sz="2400" i="1" dirty="0" err="1">
                <a:solidFill>
                  <a:schemeClr val="tx1"/>
                </a:solidFill>
                <a:latin typeface="+mj-lt"/>
              </a:rPr>
              <a:t>làm</a:t>
            </a:r>
            <a:r>
              <a:rPr lang="en-US" sz="2400" i="1" dirty="0">
                <a:solidFill>
                  <a:schemeClr val="tx1"/>
                </a:solidFill>
                <a:latin typeface="+mj-lt"/>
              </a:rPr>
              <a:t> </a:t>
            </a:r>
            <a:r>
              <a:rPr lang="en-US" sz="2400" i="1" dirty="0" err="1">
                <a:solidFill>
                  <a:schemeClr val="tx1"/>
                </a:solidFill>
                <a:latin typeface="+mj-lt"/>
              </a:rPr>
              <a:t>mẫu</a:t>
            </a:r>
            <a:r>
              <a:rPr lang="en-US" sz="2400" i="1" dirty="0">
                <a:solidFill>
                  <a:schemeClr val="tx1"/>
                </a:solidFill>
                <a:latin typeface="+mj-lt"/>
              </a:rPr>
              <a:t> </a:t>
            </a:r>
            <a:r>
              <a:rPr lang="en-US" sz="2400" i="1" dirty="0" err="1">
                <a:solidFill>
                  <a:schemeClr val="tx1"/>
                </a:solidFill>
                <a:latin typeface="+mj-lt"/>
              </a:rPr>
              <a:t>theo</a:t>
            </a:r>
            <a:r>
              <a:rPr lang="en-US" sz="2400" i="1" dirty="0">
                <a:solidFill>
                  <a:schemeClr val="tx1"/>
                </a:solidFill>
                <a:latin typeface="+mj-lt"/>
              </a:rPr>
              <a:t> unit 1, </a:t>
            </a:r>
            <a:r>
              <a:rPr lang="vi-VN" sz="2400" i="1" dirty="0">
                <a:solidFill>
                  <a:schemeClr val="tx1"/>
                </a:solidFill>
                <a:latin typeface="+mj-lt"/>
              </a:rPr>
              <a:t>tất cả học sinh đều rất thích chuyên mục này, các em hào hứng, say mê khi được chấm bài cho bạn mình rồi vui sướng khi mình làm đúng hết bài tập của bạn, vừa được điểm cao, vừa tăng thành tích thi đua cho tổ của mình.</a:t>
            </a:r>
            <a:endParaRPr lang="en-US" sz="2400" dirty="0">
              <a:solidFill>
                <a:schemeClr val="tx1"/>
              </a:solidFill>
              <a:latin typeface="+mj-lt"/>
            </a:endParaRPr>
          </a:p>
        </p:txBody>
      </p:sp>
    </p:spTree>
    <p:extLst>
      <p:ext uri="{BB962C8B-B14F-4D97-AF65-F5344CB8AC3E}">
        <p14:creationId xmlns:p14="http://schemas.microsoft.com/office/powerpoint/2010/main" val="29320070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954793" y="195941"/>
            <a:ext cx="4399007" cy="5266921"/>
          </a:xfrm>
          <a:prstGeom prst="rect">
            <a:avLst/>
          </a:prstGeom>
        </p:spPr>
      </p:pic>
      <p:pic>
        <p:nvPicPr>
          <p:cNvPr id="3" name="Picture 2"/>
          <p:cNvPicPr/>
          <p:nvPr/>
        </p:nvPicPr>
        <p:blipFill>
          <a:blip r:embed="rId3" cstate="print">
            <a:extLst>
              <a:ext uri="{28A0092B-C50C-407E-A947-70E740481C1C}">
                <a14:useLocalDpi xmlns:a14="http://schemas.microsoft.com/office/drawing/2010/main" val="0"/>
              </a:ext>
            </a:extLst>
          </a:blip>
          <a:stretch>
            <a:fillRect/>
          </a:stretch>
        </p:blipFill>
        <p:spPr>
          <a:xfrm>
            <a:off x="5353800" y="326570"/>
            <a:ext cx="5815915" cy="5266922"/>
          </a:xfrm>
          <a:prstGeom prst="rect">
            <a:avLst/>
          </a:prstGeom>
        </p:spPr>
      </p:pic>
      <p:sp>
        <p:nvSpPr>
          <p:cNvPr id="5" name="Rectangle 4"/>
          <p:cNvSpPr/>
          <p:nvPr/>
        </p:nvSpPr>
        <p:spPr>
          <a:xfrm>
            <a:off x="1358537" y="3081180"/>
            <a:ext cx="7837714" cy="3502497"/>
          </a:xfrm>
          <a:prstGeom prst="rect">
            <a:avLst/>
          </a:prstGeom>
        </p:spPr>
        <p:txBody>
          <a:bodyPr wrap="square">
            <a:spAutoFit/>
          </a:bodyPr>
          <a:lstStyle/>
          <a:p>
            <a:pPr algn="just">
              <a:lnSpc>
                <a:spcPct val="120000"/>
              </a:lnSpc>
              <a:spcBef>
                <a:spcPts val="400"/>
              </a:spcBef>
              <a:spcAft>
                <a:spcPts val="0"/>
              </a:spcAft>
            </a:pPr>
            <a:endParaRPr lang="en-US" sz="2400"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400"/>
              </a:spcBef>
              <a:spcAft>
                <a:spcPts val="0"/>
              </a:spcAft>
            </a:pPr>
            <a:endParaRPr lang="en-US" sz="24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400"/>
              </a:spcBef>
              <a:spcAft>
                <a:spcPts val="0"/>
              </a:spcAft>
            </a:pPr>
            <a:endParaRPr lang="en-US" sz="2400"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400"/>
              </a:spcBef>
              <a:spcAft>
                <a:spcPts val="0"/>
              </a:spcAft>
            </a:pPr>
            <a:endParaRPr lang="en-US" sz="24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400"/>
              </a:spcBef>
              <a:spcAft>
                <a:spcPts val="0"/>
              </a:spcAft>
            </a:pPr>
            <a:endParaRPr lang="en-US" sz="2400"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400"/>
              </a:spcBef>
              <a:spcAft>
                <a:spcPts val="0"/>
              </a:spcAft>
            </a:pPr>
            <a:endParaRPr lang="en-US" sz="24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20000"/>
              </a:lnSpc>
              <a:spcBef>
                <a:spcPts val="400"/>
              </a:spcBef>
              <a:spcAft>
                <a:spcPts val="0"/>
              </a:spcAft>
            </a:pPr>
            <a:r>
              <a:rPr lang="en-US" sz="2400" i="1"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mẫu</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viên</a:t>
            </a:r>
            <a:r>
              <a:rPr lang="en-US" sz="2400" i="1" dirty="0">
                <a:latin typeface="Times New Roman" panose="02020603050405020304" pitchFamily="18" charset="0"/>
                <a:ea typeface="Calibri" panose="020F0502020204030204" pitchFamily="34" charset="0"/>
                <a:cs typeface="Times New Roman" panose="02020603050405020304" pitchFamily="18" charset="0"/>
              </a:rPr>
              <a:t> unit 1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làm</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sinh</a:t>
            </a:r>
            <a:r>
              <a:rPr lang="en-US" sz="2400" i="1" dirty="0">
                <a:latin typeface="Times New Roman" panose="02020603050405020304" pitchFamily="18" charset="0"/>
                <a:ea typeface="Calibri" panose="020F0502020204030204" pitchFamily="34" charset="0"/>
                <a:cs typeface="Times New Roman" panose="02020603050405020304" pitchFamily="18" charset="0"/>
              </a:rPr>
              <a:t> unit 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3013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214184" y="-113681"/>
            <a:ext cx="4915165" cy="5600082"/>
          </a:xfrm>
          <a:prstGeom prst="rect">
            <a:avLst/>
          </a:prstGeom>
        </p:spPr>
      </p:pic>
      <p:sp>
        <p:nvSpPr>
          <p:cNvPr id="4" name="Rectangle 3"/>
          <p:cNvSpPr/>
          <p:nvPr/>
        </p:nvSpPr>
        <p:spPr>
          <a:xfrm>
            <a:off x="782595" y="5611384"/>
            <a:ext cx="3657600" cy="2337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i="1" dirty="0" err="1" smtClean="0"/>
              <a:t>Học</a:t>
            </a:r>
            <a:r>
              <a:rPr lang="en-US" sz="1200" i="1" dirty="0" smtClean="0"/>
              <a:t> </a:t>
            </a:r>
            <a:r>
              <a:rPr lang="en-US" sz="1200" i="1" dirty="0" err="1" smtClean="0"/>
              <a:t>sinh</a:t>
            </a:r>
            <a:r>
              <a:rPr lang="en-US" sz="1200" i="1" dirty="0" smtClean="0"/>
              <a:t> hang </a:t>
            </a:r>
            <a:r>
              <a:rPr lang="en-US" sz="1200" i="1" dirty="0" err="1" smtClean="0"/>
              <a:t>hái</a:t>
            </a:r>
            <a:r>
              <a:rPr lang="en-US" sz="1200" i="1" dirty="0" smtClean="0"/>
              <a:t> </a:t>
            </a:r>
            <a:r>
              <a:rPr lang="en-US" sz="1200" i="1" dirty="0" err="1" smtClean="0"/>
              <a:t>làm</a:t>
            </a:r>
            <a:r>
              <a:rPr lang="en-US" sz="1200" i="1" dirty="0" smtClean="0"/>
              <a:t> </a:t>
            </a:r>
            <a:r>
              <a:rPr lang="en-US" sz="1200" i="1" dirty="0" err="1" smtClean="0"/>
              <a:t>bài</a:t>
            </a:r>
            <a:r>
              <a:rPr lang="en-US" sz="1200" i="1" dirty="0" smtClean="0"/>
              <a:t> </a:t>
            </a:r>
            <a:r>
              <a:rPr lang="en-US" sz="1200" i="1" dirty="0" err="1" smtClean="0"/>
              <a:t>tập</a:t>
            </a:r>
            <a:r>
              <a:rPr lang="en-US" sz="1200" i="1" dirty="0" smtClean="0"/>
              <a:t> </a:t>
            </a:r>
            <a:r>
              <a:rPr lang="en-US" sz="1200" i="1" dirty="0" err="1" smtClean="0"/>
              <a:t>ngữ</a:t>
            </a:r>
            <a:r>
              <a:rPr lang="en-US" sz="1200" i="1" dirty="0" smtClean="0"/>
              <a:t> </a:t>
            </a:r>
            <a:r>
              <a:rPr lang="en-US" sz="1200" i="1" dirty="0" err="1" smtClean="0"/>
              <a:t>âm</a:t>
            </a:r>
            <a:r>
              <a:rPr lang="en-US" sz="1200" i="1" dirty="0" smtClean="0"/>
              <a:t> do </a:t>
            </a:r>
            <a:r>
              <a:rPr lang="en-US" sz="1200" i="1" dirty="0" err="1" smtClean="0"/>
              <a:t>bạn</a:t>
            </a:r>
            <a:r>
              <a:rPr lang="en-US" sz="1200" i="1" dirty="0" smtClean="0"/>
              <a:t> </a:t>
            </a:r>
            <a:r>
              <a:rPr lang="en-US" sz="1200" i="1" dirty="0" err="1" smtClean="0"/>
              <a:t>ra</a:t>
            </a:r>
            <a:r>
              <a:rPr lang="en-US" sz="1200" i="1" dirty="0" smtClean="0"/>
              <a:t> </a:t>
            </a:r>
            <a:r>
              <a:rPr lang="en-US" sz="1200" i="1" dirty="0" err="1" smtClean="0"/>
              <a:t>đề</a:t>
            </a:r>
            <a:r>
              <a:rPr lang="en-US" sz="1200" i="1" dirty="0" smtClean="0"/>
              <a:t>. </a:t>
            </a:r>
            <a:endParaRPr lang="en-US" sz="1200" i="1" dirty="0"/>
          </a:p>
        </p:txBody>
      </p:sp>
      <p:pic>
        <p:nvPicPr>
          <p:cNvPr id="3" name="Picture 2"/>
          <p:cNvPicPr/>
          <p:nvPr/>
        </p:nvPicPr>
        <p:blipFill>
          <a:blip r:embed="rId3" cstate="print">
            <a:extLst>
              <a:ext uri="{28A0092B-C50C-407E-A947-70E740481C1C}">
                <a14:useLocalDpi xmlns:a14="http://schemas.microsoft.com/office/drawing/2010/main" val="0"/>
              </a:ext>
            </a:extLst>
          </a:blip>
          <a:stretch>
            <a:fillRect/>
          </a:stretch>
        </p:blipFill>
        <p:spPr>
          <a:xfrm>
            <a:off x="5195251" y="-548635"/>
            <a:ext cx="5083216" cy="6044690"/>
          </a:xfrm>
          <a:prstGeom prst="rect">
            <a:avLst/>
          </a:prstGeom>
        </p:spPr>
      </p:pic>
      <p:sp>
        <p:nvSpPr>
          <p:cNvPr id="6" name="Rectangle 5"/>
          <p:cNvSpPr/>
          <p:nvPr/>
        </p:nvSpPr>
        <p:spPr>
          <a:xfrm>
            <a:off x="5478163" y="5611384"/>
            <a:ext cx="3945924" cy="2337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err="1" smtClean="0">
                <a:solidFill>
                  <a:schemeClr val="tx1"/>
                </a:solidFill>
              </a:rPr>
              <a:t>Học</a:t>
            </a:r>
            <a:r>
              <a:rPr lang="en-US" sz="1200" i="1" dirty="0" smtClean="0">
                <a:solidFill>
                  <a:schemeClr val="tx1"/>
                </a:solidFill>
              </a:rPr>
              <a:t> </a:t>
            </a:r>
            <a:r>
              <a:rPr lang="en-US" sz="1200" i="1" dirty="0" err="1" smtClean="0">
                <a:solidFill>
                  <a:schemeClr val="tx1"/>
                </a:solidFill>
              </a:rPr>
              <a:t>sinh</a:t>
            </a:r>
            <a:r>
              <a:rPr lang="en-US" sz="1200" i="1" dirty="0" smtClean="0">
                <a:solidFill>
                  <a:schemeClr val="tx1"/>
                </a:solidFill>
              </a:rPr>
              <a:t> </a:t>
            </a:r>
            <a:r>
              <a:rPr lang="en-US" sz="1200" i="1" dirty="0" err="1" smtClean="0">
                <a:solidFill>
                  <a:schemeClr val="tx1"/>
                </a:solidFill>
              </a:rPr>
              <a:t>sử</a:t>
            </a:r>
            <a:r>
              <a:rPr lang="en-US" sz="1200" i="1" dirty="0" smtClean="0">
                <a:solidFill>
                  <a:schemeClr val="tx1"/>
                </a:solidFill>
              </a:rPr>
              <a:t> </a:t>
            </a:r>
            <a:r>
              <a:rPr lang="en-US" sz="1200" i="1" dirty="0" err="1" smtClean="0">
                <a:solidFill>
                  <a:schemeClr val="tx1"/>
                </a:solidFill>
              </a:rPr>
              <a:t>dụng</a:t>
            </a:r>
            <a:r>
              <a:rPr lang="en-US" sz="1200" i="1" dirty="0" smtClean="0">
                <a:solidFill>
                  <a:schemeClr val="tx1"/>
                </a:solidFill>
              </a:rPr>
              <a:t> </a:t>
            </a:r>
            <a:r>
              <a:rPr lang="en-US" sz="1200" i="1" dirty="0" err="1" smtClean="0">
                <a:solidFill>
                  <a:schemeClr val="tx1"/>
                </a:solidFill>
              </a:rPr>
              <a:t>phần</a:t>
            </a:r>
            <a:r>
              <a:rPr lang="en-US" sz="1200" i="1" dirty="0" smtClean="0">
                <a:solidFill>
                  <a:schemeClr val="tx1"/>
                </a:solidFill>
              </a:rPr>
              <a:t>  </a:t>
            </a:r>
            <a:r>
              <a:rPr lang="en-US" sz="1200" i="1" dirty="0" err="1" smtClean="0">
                <a:solidFill>
                  <a:schemeClr val="tx1"/>
                </a:solidFill>
              </a:rPr>
              <a:t>Grossary</a:t>
            </a:r>
            <a:r>
              <a:rPr lang="en-US" sz="1200" i="1" dirty="0" smtClean="0">
                <a:solidFill>
                  <a:schemeClr val="tx1"/>
                </a:solidFill>
              </a:rPr>
              <a:t>  </a:t>
            </a:r>
            <a:r>
              <a:rPr lang="en-US" sz="1200" i="1" dirty="0" err="1" smtClean="0">
                <a:solidFill>
                  <a:schemeClr val="tx1"/>
                </a:solidFill>
              </a:rPr>
              <a:t>cuối</a:t>
            </a:r>
            <a:r>
              <a:rPr lang="en-US" sz="1200" i="1" dirty="0" smtClean="0">
                <a:solidFill>
                  <a:schemeClr val="tx1"/>
                </a:solidFill>
              </a:rPr>
              <a:t> </a:t>
            </a:r>
            <a:r>
              <a:rPr lang="en-US" sz="1200" i="1" dirty="0" err="1" smtClean="0">
                <a:solidFill>
                  <a:schemeClr val="tx1"/>
                </a:solidFill>
              </a:rPr>
              <a:t>sách</a:t>
            </a:r>
            <a:r>
              <a:rPr lang="en-US" sz="1200" i="1" dirty="0" smtClean="0">
                <a:solidFill>
                  <a:schemeClr val="tx1"/>
                </a:solidFill>
              </a:rPr>
              <a:t> </a:t>
            </a:r>
            <a:r>
              <a:rPr lang="en-US" sz="1200" i="1" dirty="0" err="1" smtClean="0">
                <a:solidFill>
                  <a:schemeClr val="tx1"/>
                </a:solidFill>
              </a:rPr>
              <a:t>để</a:t>
            </a:r>
            <a:r>
              <a:rPr lang="en-US" sz="1200" i="1" dirty="0" smtClean="0">
                <a:solidFill>
                  <a:schemeClr val="tx1"/>
                </a:solidFill>
              </a:rPr>
              <a:t> </a:t>
            </a:r>
            <a:r>
              <a:rPr lang="en-US" sz="1200" i="1" dirty="0" err="1" smtClean="0">
                <a:solidFill>
                  <a:schemeClr val="tx1"/>
                </a:solidFill>
              </a:rPr>
              <a:t>làm</a:t>
            </a:r>
            <a:r>
              <a:rPr lang="en-US" sz="1200" i="1" dirty="0" smtClean="0">
                <a:solidFill>
                  <a:schemeClr val="tx1"/>
                </a:solidFill>
              </a:rPr>
              <a:t> </a:t>
            </a:r>
            <a:r>
              <a:rPr lang="en-US" sz="1200" i="1" dirty="0" err="1" smtClean="0">
                <a:solidFill>
                  <a:schemeClr val="tx1"/>
                </a:solidFill>
              </a:rPr>
              <a:t>bài</a:t>
            </a:r>
            <a:r>
              <a:rPr lang="en-US" sz="1200" i="1" dirty="0" smtClean="0">
                <a:solidFill>
                  <a:schemeClr val="tx1"/>
                </a:solidFill>
              </a:rPr>
              <a:t> </a:t>
            </a:r>
            <a:r>
              <a:rPr lang="en-US" sz="1200" i="1" dirty="0" err="1" smtClean="0">
                <a:solidFill>
                  <a:schemeClr val="tx1"/>
                </a:solidFill>
              </a:rPr>
              <a:t>tập</a:t>
            </a:r>
            <a:r>
              <a:rPr lang="en-US" sz="1200" i="1" dirty="0" smtClean="0">
                <a:solidFill>
                  <a:schemeClr val="tx1"/>
                </a:solidFill>
              </a:rPr>
              <a:t>.</a:t>
            </a:r>
            <a:endParaRPr lang="en-US" sz="1200" i="1" dirty="0">
              <a:solidFill>
                <a:schemeClr val="tx1"/>
              </a:solidFill>
            </a:endParaRPr>
          </a:p>
        </p:txBody>
      </p:sp>
    </p:spTree>
    <p:extLst>
      <p:ext uri="{BB962C8B-B14F-4D97-AF65-F5344CB8AC3E}">
        <p14:creationId xmlns:p14="http://schemas.microsoft.com/office/powerpoint/2010/main" val="3984295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5655" y="349298"/>
            <a:ext cx="11073351" cy="1009719"/>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dirty="0" err="1" smtClean="0">
                <a:solidFill>
                  <a:schemeClr val="tx1"/>
                </a:solidFill>
              </a:rPr>
              <a:t>Biện</a:t>
            </a:r>
            <a:r>
              <a:rPr lang="en-US" sz="2800" dirty="0" smtClean="0">
                <a:solidFill>
                  <a:schemeClr val="tx1"/>
                </a:solidFill>
              </a:rPr>
              <a:t> </a:t>
            </a:r>
            <a:r>
              <a:rPr lang="en-US" sz="2800" dirty="0" err="1" smtClean="0">
                <a:solidFill>
                  <a:schemeClr val="tx1"/>
                </a:solidFill>
              </a:rPr>
              <a:t>pháp</a:t>
            </a:r>
            <a:r>
              <a:rPr lang="en-US" sz="2800" dirty="0" smtClean="0">
                <a:solidFill>
                  <a:schemeClr val="tx1"/>
                </a:solidFill>
              </a:rPr>
              <a:t> 6 :</a:t>
            </a:r>
            <a:r>
              <a:rPr lang="en-US" sz="2800" dirty="0" err="1" smtClean="0">
                <a:solidFill>
                  <a:schemeClr val="tx1"/>
                </a:solidFill>
              </a:rPr>
              <a:t>Vận</a:t>
            </a:r>
            <a:r>
              <a:rPr lang="en-US" sz="2800" dirty="0" smtClean="0">
                <a:solidFill>
                  <a:schemeClr val="tx1"/>
                </a:solidFill>
              </a:rPr>
              <a:t> </a:t>
            </a:r>
            <a:r>
              <a:rPr lang="en-US" sz="2800" dirty="0" err="1">
                <a:solidFill>
                  <a:schemeClr val="tx1"/>
                </a:solidFill>
              </a:rPr>
              <a:t>dụng</a:t>
            </a:r>
            <a:r>
              <a:rPr lang="en-US" sz="2800" dirty="0">
                <a:solidFill>
                  <a:schemeClr val="tx1"/>
                </a:solidFill>
              </a:rPr>
              <a:t> </a:t>
            </a:r>
            <a:r>
              <a:rPr lang="en-US" sz="2800" dirty="0" err="1">
                <a:solidFill>
                  <a:schemeClr val="tx1"/>
                </a:solidFill>
              </a:rPr>
              <a:t>các</a:t>
            </a:r>
            <a:r>
              <a:rPr lang="en-US" sz="2800" dirty="0">
                <a:solidFill>
                  <a:schemeClr val="tx1"/>
                </a:solidFill>
              </a:rPr>
              <a:t> </a:t>
            </a:r>
            <a:r>
              <a:rPr lang="en-US" sz="2800" dirty="0" err="1">
                <a:solidFill>
                  <a:schemeClr val="tx1"/>
                </a:solidFill>
              </a:rPr>
              <a:t>quy</a:t>
            </a:r>
            <a:r>
              <a:rPr lang="en-US" sz="2800" dirty="0">
                <a:solidFill>
                  <a:schemeClr val="tx1"/>
                </a:solidFill>
              </a:rPr>
              <a:t> </a:t>
            </a:r>
            <a:r>
              <a:rPr lang="en-US" sz="2800" dirty="0" err="1">
                <a:solidFill>
                  <a:schemeClr val="tx1"/>
                </a:solidFill>
              </a:rPr>
              <a:t>tắc</a:t>
            </a:r>
            <a:r>
              <a:rPr lang="en-US" sz="2800" dirty="0">
                <a:solidFill>
                  <a:schemeClr val="tx1"/>
                </a:solidFill>
              </a:rPr>
              <a:t>, </a:t>
            </a:r>
            <a:r>
              <a:rPr lang="en-US" sz="2800" dirty="0" err="1">
                <a:solidFill>
                  <a:schemeClr val="tx1"/>
                </a:solidFill>
              </a:rPr>
              <a:t>kiến</a:t>
            </a:r>
            <a:r>
              <a:rPr lang="en-US" sz="2800" dirty="0">
                <a:solidFill>
                  <a:schemeClr val="tx1"/>
                </a:solidFill>
              </a:rPr>
              <a:t> </a:t>
            </a:r>
            <a:r>
              <a:rPr lang="en-US" sz="2800" dirty="0" err="1">
                <a:solidFill>
                  <a:schemeClr val="tx1"/>
                </a:solidFill>
              </a:rPr>
              <a:t>thức</a:t>
            </a:r>
            <a:r>
              <a:rPr lang="en-US" sz="2800" dirty="0">
                <a:solidFill>
                  <a:schemeClr val="tx1"/>
                </a:solidFill>
              </a:rPr>
              <a:t> </a:t>
            </a:r>
            <a:r>
              <a:rPr lang="en-US" sz="2800" dirty="0" err="1">
                <a:solidFill>
                  <a:schemeClr val="tx1"/>
                </a:solidFill>
              </a:rPr>
              <a:t>ngữ</a:t>
            </a:r>
            <a:r>
              <a:rPr lang="en-US" sz="2800" dirty="0">
                <a:solidFill>
                  <a:schemeClr val="tx1"/>
                </a:solidFill>
              </a:rPr>
              <a:t> </a:t>
            </a:r>
            <a:r>
              <a:rPr lang="en-US" sz="2800" err="1">
                <a:solidFill>
                  <a:schemeClr val="tx1"/>
                </a:solidFill>
              </a:rPr>
              <a:t>âm</a:t>
            </a:r>
            <a:r>
              <a:rPr lang="en-US" sz="2800">
                <a:solidFill>
                  <a:schemeClr val="tx1"/>
                </a:solidFill>
              </a:rPr>
              <a:t> </a:t>
            </a:r>
            <a:r>
              <a:rPr lang="en-US" sz="2800" dirty="0" err="1">
                <a:solidFill>
                  <a:schemeClr val="tx1"/>
                </a:solidFill>
              </a:rPr>
              <a:t>đ</a:t>
            </a:r>
            <a:r>
              <a:rPr lang="en-US" sz="2800" smtClean="0">
                <a:solidFill>
                  <a:schemeClr val="tx1"/>
                </a:solidFill>
              </a:rPr>
              <a:t>ã </a:t>
            </a:r>
            <a:r>
              <a:rPr lang="en-US" sz="2800" dirty="0" err="1">
                <a:solidFill>
                  <a:schemeClr val="tx1"/>
                </a:solidFill>
              </a:rPr>
              <a:t>học</a:t>
            </a:r>
            <a:r>
              <a:rPr lang="en-US" sz="2800" dirty="0">
                <a:solidFill>
                  <a:schemeClr val="tx1"/>
                </a:solidFill>
              </a:rPr>
              <a:t> </a:t>
            </a:r>
            <a:r>
              <a:rPr lang="en-US" sz="2800" dirty="0" err="1">
                <a:solidFill>
                  <a:schemeClr val="tx1"/>
                </a:solidFill>
              </a:rPr>
              <a:t>để</a:t>
            </a:r>
            <a:r>
              <a:rPr lang="en-US" sz="2800" dirty="0">
                <a:solidFill>
                  <a:schemeClr val="tx1"/>
                </a:solidFill>
              </a:rPr>
              <a:t> </a:t>
            </a:r>
            <a:r>
              <a:rPr lang="en-US" sz="2800" dirty="0" err="1">
                <a:solidFill>
                  <a:schemeClr val="tx1"/>
                </a:solidFill>
              </a:rPr>
              <a:t>làm</a:t>
            </a:r>
            <a:r>
              <a:rPr lang="en-US" sz="2800" dirty="0">
                <a:solidFill>
                  <a:schemeClr val="tx1"/>
                </a:solidFill>
              </a:rPr>
              <a:t> </a:t>
            </a:r>
            <a:r>
              <a:rPr lang="en-US" sz="2800" dirty="0" err="1">
                <a:solidFill>
                  <a:schemeClr val="tx1"/>
                </a:solidFill>
              </a:rPr>
              <a:t>bài</a:t>
            </a:r>
            <a:r>
              <a:rPr lang="en-US" sz="2800" dirty="0">
                <a:solidFill>
                  <a:schemeClr val="tx1"/>
                </a:solidFill>
              </a:rPr>
              <a:t> </a:t>
            </a:r>
            <a:r>
              <a:rPr lang="en-US" sz="2800" dirty="0" err="1">
                <a:solidFill>
                  <a:schemeClr val="tx1"/>
                </a:solidFill>
              </a:rPr>
              <a:t>tập</a:t>
            </a:r>
            <a:endParaRPr lang="en-US" sz="2800" dirty="0">
              <a:solidFill>
                <a:schemeClr val="tx1"/>
              </a:solidFill>
              <a:latin typeface="Times New Roman" pitchFamily="18" charset="0"/>
              <a:cs typeface="Times New Roman" pitchFamily="18" charset="0"/>
            </a:endParaRPr>
          </a:p>
        </p:txBody>
      </p:sp>
      <p:sp>
        <p:nvSpPr>
          <p:cNvPr id="7" name="Rectangle 6"/>
          <p:cNvSpPr/>
          <p:nvPr/>
        </p:nvSpPr>
        <p:spPr>
          <a:xfrm>
            <a:off x="565655" y="1524001"/>
            <a:ext cx="11073352" cy="4804228"/>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just"/>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tốt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cùng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hay </a:t>
            </a:r>
            <a:r>
              <a:rPr lang="en-US" sz="3200" dirty="0" err="1">
                <a:latin typeface="Times New Roman" panose="02020603050405020304" pitchFamily="18" charset="0"/>
                <a:cs typeface="Times New Roman" panose="02020603050405020304" pitchFamily="18" charset="0"/>
              </a:rPr>
              <a:t>phụ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 a /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9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3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ngắn</a:t>
            </a:r>
            <a:r>
              <a:rPr lang="en-US" sz="3200" dirty="0">
                <a:latin typeface="Times New Roman" panose="02020603050405020304" pitchFamily="18" charset="0"/>
                <a:cs typeface="Times New Roman" panose="02020603050405020304" pitchFamily="18" charset="0"/>
              </a:rPr>
              <a:t> hay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dễ</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nhầm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đuôi</a:t>
            </a:r>
            <a:r>
              <a:rPr lang="en-US" sz="3200" dirty="0">
                <a:latin typeface="Times New Roman" panose="02020603050405020304" pitchFamily="18" charset="0"/>
                <a:cs typeface="Times New Roman" panose="02020603050405020304" pitchFamily="18" charset="0"/>
              </a:rPr>
              <a:t> -ion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nằm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ngay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đuôi</a:t>
            </a:r>
            <a:r>
              <a:rPr lang="en-US" sz="3200" dirty="0">
                <a:latin typeface="Times New Roman" panose="02020603050405020304" pitchFamily="18" charset="0"/>
                <a:cs typeface="Times New Roman" panose="02020603050405020304" pitchFamily="18" charset="0"/>
              </a:rPr>
              <a:t> -ion hay -</a:t>
            </a:r>
            <a:r>
              <a:rPr lang="en-US" sz="3200" dirty="0" err="1">
                <a:latin typeface="Times New Roman" panose="02020603050405020304" pitchFamily="18" charset="0"/>
                <a:cs typeface="Times New Roman" panose="02020603050405020304" pitchFamily="18" charset="0"/>
              </a:rPr>
              <a:t>ian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đó</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2237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1257" y="366180"/>
            <a:ext cx="9700667" cy="806083"/>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vi-VN" sz="2400" dirty="0">
                <a:solidFill>
                  <a:schemeClr val="tx1"/>
                </a:solidFill>
              </a:rPr>
              <a:t>Sau đây là bảng </a:t>
            </a:r>
            <a:r>
              <a:rPr lang="en-US" sz="2800" dirty="0" err="1">
                <a:solidFill>
                  <a:schemeClr val="tx1"/>
                </a:solidFill>
                <a:latin typeface="Times New Roman" panose="02020603050405020304" pitchFamily="18" charset="0"/>
                <a:cs typeface="Times New Roman" panose="02020603050405020304" pitchFamily="18" charset="0"/>
              </a:rPr>
              <a:t>số</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liệu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hiệu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quả</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261257" y="1241451"/>
            <a:ext cx="11553372" cy="4651349"/>
          </a:xfrm>
          <a:prstGeom prst="rect">
            <a:avLst/>
          </a:prstGeom>
          <a:solidFill>
            <a:srgbClr val="FFC000"/>
          </a:solidFill>
        </p:spPr>
        <p:style>
          <a:lnRef idx="2">
            <a:schemeClr val="accent2"/>
          </a:lnRef>
          <a:fillRef idx="1">
            <a:schemeClr val="lt1"/>
          </a:fillRef>
          <a:effectRef idx="0">
            <a:schemeClr val="accent2"/>
          </a:effectRef>
          <a:fontRef idx="minor">
            <a:schemeClr val="dk1"/>
          </a:fontRef>
        </p:style>
        <p:txBody>
          <a:bodyPr rtlCol="0" anchor="ctr"/>
          <a:lstStyle/>
          <a:p>
            <a:r>
              <a:rPr lang="en-US" sz="2400" dirty="0" smtClean="0"/>
              <a:t>.</a:t>
            </a:r>
            <a:endParaRPr lang="en-US" sz="2400" dirty="0"/>
          </a:p>
        </p:txBody>
      </p:sp>
      <p:sp>
        <p:nvSpPr>
          <p:cNvPr id="4" name="Rectangle 3"/>
          <p:cNvSpPr/>
          <p:nvPr/>
        </p:nvSpPr>
        <p:spPr>
          <a:xfrm>
            <a:off x="261257" y="1241451"/>
            <a:ext cx="11785334" cy="4651349"/>
          </a:xfrm>
          <a:prstGeom prst="rect">
            <a:avLst/>
          </a:prstGeom>
          <a:solidFill>
            <a:srgbClr val="FFC000"/>
          </a:solidFill>
        </p:spPr>
        <p:style>
          <a:lnRef idx="2">
            <a:schemeClr val="accent2"/>
          </a:lnRef>
          <a:fillRef idx="1">
            <a:schemeClr val="lt1"/>
          </a:fillRef>
          <a:effectRef idx="0">
            <a:schemeClr val="accent2"/>
          </a:effectRef>
          <a:fontRef idx="minor">
            <a:schemeClr val="dk1"/>
          </a:fontRef>
        </p:style>
        <p:txBody>
          <a:bodyPr rtlCol="0" anchor="ctr"/>
          <a:lstStyle/>
          <a:p>
            <a:pPr algn="just"/>
            <a:r>
              <a:rPr lang="en-US" sz="2400" b="1" dirty="0" err="1">
                <a:latin typeface="Times New Roman" panose="02020603050405020304" pitchFamily="18" charset="0"/>
                <a:cs typeface="Times New Roman" panose="02020603050405020304" pitchFamily="18" charset="0"/>
              </a:rPr>
              <a:t>K</a:t>
            </a:r>
            <a:r>
              <a:rPr lang="en-US" sz="2400" b="1" dirty="0" err="1" smtClean="0">
                <a:latin typeface="Times New Roman" panose="02020603050405020304" pitchFamily="18" charset="0"/>
                <a:cs typeface="Times New Roman" panose="02020603050405020304" pitchFamily="18" charset="0"/>
              </a:rPr>
              <a:t>ết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quả</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khảo</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sát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cho</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thấy</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kỹ</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năng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làm</a:t>
            </a:r>
            <a:endParaRPr lang="en-US" sz="2400" b="1" dirty="0" smtClean="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b</a:t>
            </a:r>
            <a:r>
              <a:rPr lang="en-US" sz="2400" b="1" dirty="0" err="1" smtClean="0">
                <a:latin typeface="Times New Roman" panose="02020603050405020304" pitchFamily="18" charset="0"/>
                <a:cs typeface="Times New Roman" panose="02020603050405020304" pitchFamily="18" charset="0"/>
              </a:rPr>
              <a:t>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tập</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ngữ</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âm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sinh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lớp</a:t>
            </a:r>
            <a:r>
              <a:rPr lang="en-US" sz="2400" b="1" dirty="0" smtClean="0">
                <a:latin typeface="Times New Roman" panose="02020603050405020304" pitchFamily="18" charset="0"/>
                <a:cs typeface="Times New Roman" panose="02020603050405020304" pitchFamily="18" charset="0"/>
              </a:rPr>
              <a:t> 8E  </a:t>
            </a:r>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a:t>
            </a:r>
          </a:p>
          <a:p>
            <a:pPr algn="just"/>
            <a:r>
              <a:rPr lang="en-US" sz="2400" b="1" dirty="0" err="1" smtClean="0">
                <a:latin typeface="Times New Roman" panose="02020603050405020304" pitchFamily="18" charset="0"/>
                <a:cs typeface="Times New Roman" panose="02020603050405020304" pitchFamily="18" charset="0"/>
              </a:rPr>
              <a:t>lớp</a:t>
            </a:r>
            <a:r>
              <a:rPr lang="en-US" sz="2400" b="1" dirty="0" smtClean="0">
                <a:latin typeface="Times New Roman" panose="02020603050405020304" pitchFamily="18" charset="0"/>
                <a:cs typeface="Times New Roman" panose="02020603050405020304" pitchFamily="18" charset="0"/>
              </a:rPr>
              <a:t> 8D </a:t>
            </a:r>
            <a:r>
              <a:rPr lang="en-US" sz="2400" b="1" dirty="0" err="1" smtClean="0">
                <a:latin typeface="Times New Roman" panose="02020603050405020304" pitchFamily="18" charset="0"/>
                <a:cs typeface="Times New Roman" panose="02020603050405020304" pitchFamily="18" charset="0"/>
              </a:rPr>
              <a:t>đã</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tăng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rõ</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rệt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em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đã</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biết</a:t>
            </a:r>
            <a:endParaRPr lang="en-US" sz="2400" b="1"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cách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đọc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từ</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theo</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phiên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âm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trọng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âm</a:t>
            </a:r>
            <a:r>
              <a:rPr lang="en-US" sz="2400" b="1" dirty="0" smtClean="0">
                <a:latin typeface="Times New Roman" panose="02020603050405020304" pitchFamily="18" charset="0"/>
                <a:cs typeface="Times New Roman" panose="02020603050405020304" pitchFamily="18" charset="0"/>
              </a:rPr>
              <a:t> </a:t>
            </a:r>
          </a:p>
          <a:p>
            <a:pPr algn="just"/>
            <a:r>
              <a:rPr lang="en-US" sz="2400" b="1" dirty="0" err="1">
                <a:latin typeface="Times New Roman" panose="02020603050405020304" pitchFamily="18" charset="0"/>
                <a:cs typeface="Times New Roman" panose="02020603050405020304" pitchFamily="18" charset="0"/>
              </a:rPr>
              <a:t>r</a:t>
            </a:r>
            <a:r>
              <a:rPr lang="en-US" sz="2400" b="1" dirty="0" err="1" smtClean="0">
                <a:latin typeface="Times New Roman" panose="02020603050405020304" pitchFamily="18" charset="0"/>
                <a:cs typeface="Times New Roman" panose="02020603050405020304" pitchFamily="18" charset="0"/>
              </a:rPr>
              <a:t>ồi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vận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dụng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kiến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thức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ngữ</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âm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vào</a:t>
            </a:r>
            <a:endParaRPr lang="en-US" sz="2400" b="1" dirty="0" smtClean="0">
              <a:latin typeface="Times New Roman" panose="02020603050405020304" pitchFamily="18" charset="0"/>
              <a:cs typeface="Times New Roman" panose="02020603050405020304" pitchFamily="18" charset="0"/>
            </a:endParaRPr>
          </a:p>
          <a:p>
            <a:pPr algn="just"/>
            <a:r>
              <a:rPr lang="en-US" sz="2400" b="1" dirty="0" err="1">
                <a:latin typeface="Times New Roman" panose="02020603050405020304" pitchFamily="18" charset="0"/>
                <a:cs typeface="Times New Roman" panose="02020603050405020304" pitchFamily="18" charset="0"/>
              </a:rPr>
              <a:t>l</a:t>
            </a:r>
            <a:r>
              <a:rPr lang="en-US" sz="2400" b="1" dirty="0" err="1" smtClean="0">
                <a:latin typeface="Times New Roman" panose="02020603050405020304" pitchFamily="18" charset="0"/>
                <a:cs typeface="Times New Roman" panose="02020603050405020304" pitchFamily="18" charset="0"/>
              </a:rPr>
              <a:t>àm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tập</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sự</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tự</a:t>
            </a:r>
            <a:r>
              <a:rPr lang="en-US" sz="2400" b="1" dirty="0" smtClean="0">
                <a:latin typeface="Times New Roman" panose="02020603050405020304" pitchFamily="18" charset="0"/>
                <a:cs typeface="Times New Roman" panose="02020603050405020304" pitchFamily="18" charset="0"/>
              </a:rPr>
              <a:t> tin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em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tăng</a:t>
            </a:r>
            <a:endParaRPr lang="en-US" sz="2400" b="1" dirty="0" smtClean="0">
              <a:latin typeface="Times New Roman" panose="02020603050405020304" pitchFamily="18" charset="0"/>
              <a:cs typeface="Times New Roman" panose="02020603050405020304" pitchFamily="18" charset="0"/>
            </a:endParaRPr>
          </a:p>
          <a:p>
            <a:pPr algn="just"/>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em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không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còn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sợ</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dạng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tập</a:t>
            </a:r>
            <a:r>
              <a:rPr lang="en-US" sz="2400" b="1" dirty="0" smtClean="0">
                <a:latin typeface="Times New Roman" panose="02020603050405020304" pitchFamily="18" charset="0"/>
                <a:cs typeface="Times New Roman" panose="02020603050405020304" pitchFamily="18" charset="0"/>
              </a:rPr>
              <a:t> </a:t>
            </a:r>
          </a:p>
          <a:p>
            <a:pPr algn="just"/>
            <a:r>
              <a:rPr lang="en-US" sz="2400" b="1" dirty="0" err="1" smtClean="0">
                <a:latin typeface="Times New Roman" panose="02020603050405020304" pitchFamily="18" charset="0"/>
                <a:cs typeface="Times New Roman" panose="02020603050405020304" pitchFamily="18" charset="0"/>
              </a:rPr>
              <a:t>ngữ</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âm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nữa</a:t>
            </a:r>
            <a:r>
              <a:rPr lang="en-US" sz="2400" b="1" dirty="0" smtClean="0">
                <a:latin typeface="Times New Roman" panose="02020603050405020304" pitchFamily="18" charset="0"/>
                <a:cs typeface="Times New Roman" panose="02020603050405020304" pitchFamily="18" charset="0"/>
              </a:rPr>
              <a:t> .</a:t>
            </a:r>
          </a:p>
          <a:p>
            <a:pPr algn="just"/>
            <a:r>
              <a:rPr lang="en-US"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42339170"/>
              </p:ext>
            </p:extLst>
          </p:nvPr>
        </p:nvGraphicFramePr>
        <p:xfrm>
          <a:off x="5631543" y="1509486"/>
          <a:ext cx="6307908" cy="3812884"/>
        </p:xfrm>
        <a:graphic>
          <a:graphicData uri="http://schemas.openxmlformats.org/drawingml/2006/table">
            <a:tbl>
              <a:tblPr firstRow="1" firstCol="1" lastRow="1" lastCol="1" bandRow="1" bandCol="1">
                <a:tableStyleId>{5C22544A-7EE6-4342-B048-85BDC9FD1C3A}</a:tableStyleId>
              </a:tblPr>
              <a:tblGrid>
                <a:gridCol w="772320">
                  <a:extLst>
                    <a:ext uri="{9D8B030D-6E8A-4147-A177-3AD203B41FA5}">
                      <a16:colId xmlns:a16="http://schemas.microsoft.com/office/drawing/2014/main" val="20000"/>
                    </a:ext>
                  </a:extLst>
                </a:gridCol>
                <a:gridCol w="625997">
                  <a:extLst>
                    <a:ext uri="{9D8B030D-6E8A-4147-A177-3AD203B41FA5}">
                      <a16:colId xmlns:a16="http://schemas.microsoft.com/office/drawing/2014/main" val="20001"/>
                    </a:ext>
                  </a:extLst>
                </a:gridCol>
                <a:gridCol w="562133">
                  <a:extLst>
                    <a:ext uri="{9D8B030D-6E8A-4147-A177-3AD203B41FA5}">
                      <a16:colId xmlns:a16="http://schemas.microsoft.com/office/drawing/2014/main" val="20002"/>
                    </a:ext>
                  </a:extLst>
                </a:gridCol>
                <a:gridCol w="562133">
                  <a:extLst>
                    <a:ext uri="{9D8B030D-6E8A-4147-A177-3AD203B41FA5}">
                      <a16:colId xmlns:a16="http://schemas.microsoft.com/office/drawing/2014/main" val="20003"/>
                    </a:ext>
                  </a:extLst>
                </a:gridCol>
                <a:gridCol w="462225">
                  <a:extLst>
                    <a:ext uri="{9D8B030D-6E8A-4147-A177-3AD203B41FA5}">
                      <a16:colId xmlns:a16="http://schemas.microsoft.com/office/drawing/2014/main" val="20004"/>
                    </a:ext>
                  </a:extLst>
                </a:gridCol>
                <a:gridCol w="569088">
                  <a:extLst>
                    <a:ext uri="{9D8B030D-6E8A-4147-A177-3AD203B41FA5}">
                      <a16:colId xmlns:a16="http://schemas.microsoft.com/office/drawing/2014/main" val="20005"/>
                    </a:ext>
                  </a:extLst>
                </a:gridCol>
                <a:gridCol w="569088">
                  <a:extLst>
                    <a:ext uri="{9D8B030D-6E8A-4147-A177-3AD203B41FA5}">
                      <a16:colId xmlns:a16="http://schemas.microsoft.com/office/drawing/2014/main" val="20006"/>
                    </a:ext>
                  </a:extLst>
                </a:gridCol>
                <a:gridCol w="569088">
                  <a:extLst>
                    <a:ext uri="{9D8B030D-6E8A-4147-A177-3AD203B41FA5}">
                      <a16:colId xmlns:a16="http://schemas.microsoft.com/office/drawing/2014/main" val="20007"/>
                    </a:ext>
                  </a:extLst>
                </a:gridCol>
                <a:gridCol w="569088">
                  <a:extLst>
                    <a:ext uri="{9D8B030D-6E8A-4147-A177-3AD203B41FA5}">
                      <a16:colId xmlns:a16="http://schemas.microsoft.com/office/drawing/2014/main" val="20008"/>
                    </a:ext>
                  </a:extLst>
                </a:gridCol>
                <a:gridCol w="1046748">
                  <a:extLst>
                    <a:ext uri="{9D8B030D-6E8A-4147-A177-3AD203B41FA5}">
                      <a16:colId xmlns:a16="http://schemas.microsoft.com/office/drawing/2014/main" val="20009"/>
                    </a:ext>
                  </a:extLst>
                </a:gridCol>
              </a:tblGrid>
              <a:tr h="481140">
                <a:tc rowSpan="2">
                  <a:txBody>
                    <a:bodyPr/>
                    <a:lstStyle/>
                    <a:p>
                      <a:pPr algn="ctr">
                        <a:lnSpc>
                          <a:spcPct val="130000"/>
                        </a:lnSpc>
                        <a:spcAft>
                          <a:spcPts val="800"/>
                        </a:spcAft>
                      </a:pPr>
                      <a:r>
                        <a:rPr lang="vi-VN" sz="1200" dirty="0">
                          <a:effectLst/>
                        </a:rPr>
                        <a:t>Thời điểm</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30000"/>
                        </a:lnSpc>
                        <a:spcAft>
                          <a:spcPts val="800"/>
                        </a:spcAft>
                      </a:pPr>
                      <a:r>
                        <a:rPr lang="vi-VN" sz="1200">
                          <a:effectLst/>
                        </a:rPr>
                        <a:t>TổngSĩ số</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30000"/>
                        </a:lnSpc>
                        <a:spcAft>
                          <a:spcPts val="800"/>
                        </a:spcAft>
                      </a:pPr>
                      <a:r>
                        <a:rPr lang="vi-VN" sz="1200">
                          <a:effectLst/>
                        </a:rPr>
                        <a:t>Loại giỏi</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30000"/>
                        </a:lnSpc>
                        <a:spcAft>
                          <a:spcPts val="800"/>
                        </a:spcAft>
                      </a:pPr>
                      <a:r>
                        <a:rPr lang="vi-VN" sz="1200">
                          <a:effectLst/>
                        </a:rPr>
                        <a:t>Loại khá</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30000"/>
                        </a:lnSpc>
                        <a:spcAft>
                          <a:spcPts val="800"/>
                        </a:spcAft>
                      </a:pPr>
                      <a:r>
                        <a:rPr lang="vi-VN" sz="1200" dirty="0">
                          <a:effectLst/>
                        </a:rPr>
                        <a:t>Loại TB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30000"/>
                        </a:lnSpc>
                        <a:spcAft>
                          <a:spcPts val="800"/>
                        </a:spcAft>
                      </a:pPr>
                      <a:r>
                        <a:rPr lang="vi-VN" sz="1200">
                          <a:effectLst/>
                        </a:rPr>
                        <a:t>Loại yếu</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579818">
                <a:tc vMerge="1">
                  <a:txBody>
                    <a:bodyPr/>
                    <a:lstStyle/>
                    <a:p>
                      <a:endParaRPr lang="en-US"/>
                    </a:p>
                  </a:txBody>
                  <a:tcPr/>
                </a:tc>
                <a:tc vMerge="1">
                  <a:txBody>
                    <a:bodyPr/>
                    <a:lstStyle/>
                    <a:p>
                      <a:endParaRPr lang="en-US"/>
                    </a:p>
                  </a:txBody>
                  <a:tcPr/>
                </a:tc>
                <a:tc>
                  <a:txBody>
                    <a:bodyPr/>
                    <a:lstStyle/>
                    <a:p>
                      <a:pPr algn="ctr">
                        <a:lnSpc>
                          <a:spcPct val="130000"/>
                        </a:lnSpc>
                        <a:spcAft>
                          <a:spcPts val="800"/>
                        </a:spcAft>
                      </a:pPr>
                      <a:r>
                        <a:rPr lang="vi-VN" sz="1200">
                          <a:effectLst/>
                        </a:rPr>
                        <a:t>SL</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Tỷ lệ</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SL</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Tỷ lệ</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SL</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Tỷ lệ</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SL</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Tỷ lệ</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972424">
                <a:tc>
                  <a:txBody>
                    <a:bodyPr/>
                    <a:lstStyle/>
                    <a:p>
                      <a:pPr algn="ctr">
                        <a:lnSpc>
                          <a:spcPct val="130000"/>
                        </a:lnSpc>
                        <a:spcAft>
                          <a:spcPts val="800"/>
                        </a:spcAft>
                      </a:pPr>
                      <a:r>
                        <a:rPr lang="vi-VN" sz="1200">
                          <a:effectLst/>
                        </a:rPr>
                        <a:t>Đầu năm học</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64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dirty="0">
                          <a:effectLst/>
                        </a:rPr>
                        <a:t>7</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11%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16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25%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en-US" sz="1200">
                          <a:effectLst/>
                        </a:rPr>
                        <a:t>25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39%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16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25%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08534">
                <a:tc>
                  <a:txBody>
                    <a:bodyPr/>
                    <a:lstStyle/>
                    <a:p>
                      <a:pPr algn="ctr">
                        <a:lnSpc>
                          <a:spcPct val="130000"/>
                        </a:lnSpc>
                        <a:spcAft>
                          <a:spcPts val="800"/>
                        </a:spcAft>
                      </a:pPr>
                      <a:r>
                        <a:rPr lang="vi-VN" sz="1200">
                          <a:effectLst/>
                        </a:rPr>
                        <a:t>Cuối HKI</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64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en-US" sz="1200">
                          <a:effectLst/>
                        </a:rPr>
                        <a:t>16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25%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26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41%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15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23%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11%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170968">
                <a:tc>
                  <a:txBody>
                    <a:bodyPr/>
                    <a:lstStyle/>
                    <a:p>
                      <a:pPr algn="ctr">
                        <a:lnSpc>
                          <a:spcPct val="130000"/>
                        </a:lnSpc>
                        <a:spcAft>
                          <a:spcPts val="800"/>
                        </a:spcAft>
                      </a:pPr>
                      <a:r>
                        <a:rPr lang="vi-VN" sz="1200" dirty="0">
                          <a:effectLst/>
                        </a:rPr>
                        <a:t>So sánh</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64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Tăng</a:t>
                      </a:r>
                      <a:endParaRPr lang="en-US" sz="1200">
                        <a:effectLst/>
                      </a:endParaRPr>
                    </a:p>
                    <a:p>
                      <a:pPr algn="ctr">
                        <a:lnSpc>
                          <a:spcPct val="130000"/>
                        </a:lnSpc>
                        <a:spcAft>
                          <a:spcPts val="800"/>
                        </a:spcAft>
                      </a:pPr>
                      <a:r>
                        <a:rPr lang="vi-VN" sz="1200">
                          <a:effectLst/>
                        </a:rPr>
                        <a:t>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Tăng</a:t>
                      </a:r>
                      <a:endParaRPr lang="en-US" sz="1200">
                        <a:effectLst/>
                      </a:endParaRPr>
                    </a:p>
                    <a:p>
                      <a:pPr algn="ctr">
                        <a:lnSpc>
                          <a:spcPct val="130000"/>
                        </a:lnSpc>
                        <a:spcAft>
                          <a:spcPts val="800"/>
                        </a:spcAft>
                      </a:pPr>
                      <a:r>
                        <a:rPr lang="vi-VN" sz="1200">
                          <a:effectLst/>
                        </a:rPr>
                        <a:t>14%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Tăng 10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Tăng</a:t>
                      </a:r>
                      <a:endParaRPr lang="en-US" sz="1200">
                        <a:effectLst/>
                      </a:endParaRPr>
                    </a:p>
                    <a:p>
                      <a:pPr algn="ctr">
                        <a:lnSpc>
                          <a:spcPct val="130000"/>
                        </a:lnSpc>
                        <a:spcAft>
                          <a:spcPts val="800"/>
                        </a:spcAft>
                      </a:pPr>
                      <a:r>
                        <a:rPr lang="vi-VN" sz="1200">
                          <a:effectLst/>
                        </a:rPr>
                        <a:t>16%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vi-VN" sz="1200">
                          <a:effectLst/>
                        </a:rPr>
                        <a:t>Giảm</a:t>
                      </a:r>
                      <a:endParaRPr lang="en-US" sz="1200">
                        <a:effectLst/>
                      </a:endParaRPr>
                    </a:p>
                    <a:p>
                      <a:pPr algn="ctr">
                        <a:lnSpc>
                          <a:spcPct val="130000"/>
                        </a:lnSpc>
                        <a:spcAft>
                          <a:spcPts val="800"/>
                        </a:spcAft>
                      </a:pPr>
                      <a:r>
                        <a:rPr lang="vi-VN" sz="1200">
                          <a:effectLst/>
                        </a:rPr>
                        <a:t>10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Giảm</a:t>
                      </a:r>
                      <a:endParaRPr lang="en-US" sz="1200">
                        <a:effectLst/>
                      </a:endParaRPr>
                    </a:p>
                    <a:p>
                      <a:pPr algn="ctr">
                        <a:lnSpc>
                          <a:spcPct val="130000"/>
                        </a:lnSpc>
                        <a:spcAft>
                          <a:spcPts val="800"/>
                        </a:spcAft>
                      </a:pPr>
                      <a:r>
                        <a:rPr lang="vi-VN" sz="1200">
                          <a:effectLst/>
                        </a:rPr>
                        <a:t>16%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a:effectLst/>
                        </a:rPr>
                        <a:t>Giảm 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200" dirty="0">
                          <a:effectLst/>
                        </a:rPr>
                        <a:t>Giảm 14%</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7074023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39700" y="1031966"/>
            <a:ext cx="2538186" cy="3463834"/>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Times New Roman" pitchFamily="18" charset="0"/>
                <a:cs typeface="Times New Roman" pitchFamily="18" charset="0"/>
              </a:rPr>
              <a:t> </a:t>
            </a:r>
            <a:r>
              <a:rPr lang="vi-VN" sz="4000" dirty="0" smtClean="0">
                <a:solidFill>
                  <a:schemeClr val="bg1"/>
                </a:solidFill>
                <a:latin typeface="Times New Roman" pitchFamily="18" charset="0"/>
                <a:cs typeface="Times New Roman" pitchFamily="18" charset="0"/>
              </a:rPr>
              <a:t>I</a:t>
            </a:r>
            <a:r>
              <a:rPr lang="en-US" sz="4000" dirty="0" smtClean="0">
                <a:solidFill>
                  <a:schemeClr val="bg1"/>
                </a:solidFill>
                <a:latin typeface="Times New Roman" pitchFamily="18" charset="0"/>
                <a:cs typeface="Times New Roman" pitchFamily="18" charset="0"/>
              </a:rPr>
              <a:t>V.</a:t>
            </a:r>
            <a:endParaRPr lang="en-US" sz="4000" dirty="0">
              <a:solidFill>
                <a:schemeClr val="bg1"/>
              </a:solidFill>
              <a:latin typeface="Times New Roman" pitchFamily="18" charset="0"/>
              <a:cs typeface="Times New Roman" pitchFamily="18" charset="0"/>
            </a:endParaRPr>
          </a:p>
          <a:p>
            <a:pPr algn="ctr"/>
            <a:r>
              <a:rPr lang="vi-VN" sz="4000" dirty="0">
                <a:solidFill>
                  <a:schemeClr val="bg1"/>
                </a:solidFill>
                <a:latin typeface="Times New Roman" pitchFamily="18" charset="0"/>
                <a:cs typeface="Times New Roman" pitchFamily="18" charset="0"/>
              </a:rPr>
              <a:t>KẾT LUẬN</a:t>
            </a:r>
            <a:endParaRPr lang="en-US" sz="4000" dirty="0">
              <a:solidFill>
                <a:schemeClr val="bg1"/>
              </a:solidFill>
              <a:latin typeface="Times New Roman" pitchFamily="18" charset="0"/>
              <a:cs typeface="Times New Roman" pitchFamily="18" charset="0"/>
            </a:endParaRPr>
          </a:p>
        </p:txBody>
      </p:sp>
      <p:sp>
        <p:nvSpPr>
          <p:cNvPr id="3" name="Rounded Rectangle 2"/>
          <p:cNvSpPr/>
          <p:nvPr/>
        </p:nvSpPr>
        <p:spPr>
          <a:xfrm>
            <a:off x="3471093" y="1848499"/>
            <a:ext cx="7899221" cy="281943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000" dirty="0">
                <a:solidFill>
                  <a:schemeClr val="tx1"/>
                </a:solidFill>
                <a:latin typeface="+mj-lt"/>
              </a:rPr>
              <a:t>Để thực hiện tốt việc rèn luyện kỹ năng ghi nhớ từ vựng và vận dụng </a:t>
            </a:r>
            <a:r>
              <a:rPr lang="vi-VN" sz="2000" dirty="0" smtClean="0">
                <a:solidFill>
                  <a:schemeClr val="tx1"/>
                </a:solidFill>
                <a:latin typeface="+mj-lt"/>
              </a:rPr>
              <a:t>môn</a:t>
            </a:r>
            <a:r>
              <a:rPr lang="en-US" sz="2000" dirty="0" smtClean="0">
                <a:solidFill>
                  <a:schemeClr val="tx1"/>
                </a:solidFill>
                <a:latin typeface="+mj-lt"/>
              </a:rPr>
              <a:t> </a:t>
            </a:r>
            <a:r>
              <a:rPr lang="vi-VN" sz="2000" dirty="0" smtClean="0">
                <a:solidFill>
                  <a:schemeClr val="tx1"/>
                </a:solidFill>
                <a:latin typeface="+mj-lt"/>
              </a:rPr>
              <a:t>Tiếng </a:t>
            </a:r>
            <a:r>
              <a:rPr lang="vi-VN" sz="2000" dirty="0">
                <a:solidFill>
                  <a:schemeClr val="tx1"/>
                </a:solidFill>
                <a:latin typeface="+mj-lt"/>
              </a:rPr>
              <a:t>Anh cho học sinh, thì mỗi giáo viên cần phải có những phương pháp dạy học đặc trưng để tạo sự hứng thú cho các em học tập bộ môn một cách có hiệu quả. Đồng thời rèn luyện kĩ năng thực hành cho các em thành thạo có khoa học và thực hiện đúng qui trình công nghệ. Điều này đòi hỏi giáo viên phải chủ động sáng tạo tìm ra cho mình một phương pháp thích hợp với bài dạy để có hiệu quả cao nhất; tức là việc lựa chọn phương pháp phải đa </a:t>
            </a:r>
            <a:r>
              <a:rPr lang="vi-VN" sz="2000" dirty="0" smtClean="0">
                <a:solidFill>
                  <a:schemeClr val="tx1"/>
                </a:solidFill>
                <a:latin typeface="+mj-lt"/>
              </a:rPr>
              <a:t>dạng</a:t>
            </a:r>
            <a:r>
              <a:rPr lang="en-US" sz="2000" dirty="0" smtClean="0">
                <a:solidFill>
                  <a:schemeClr val="tx1"/>
                </a:solidFill>
                <a:latin typeface="+mj-lt"/>
              </a:rPr>
              <a:t>.</a:t>
            </a:r>
            <a:endParaRPr lang="en-US" sz="2000" dirty="0">
              <a:solidFill>
                <a:schemeClr val="tx1"/>
              </a:solidFill>
              <a:latin typeface="+mj-lt"/>
              <a:cs typeface="Times New Roman" pitchFamily="18" charset="0"/>
            </a:endParaRPr>
          </a:p>
        </p:txBody>
      </p:sp>
      <p:sp>
        <p:nvSpPr>
          <p:cNvPr id="9" name="Rounded Rectangle 8"/>
          <p:cNvSpPr/>
          <p:nvPr/>
        </p:nvSpPr>
        <p:spPr>
          <a:xfrm>
            <a:off x="3523807" y="37761"/>
            <a:ext cx="7929886" cy="17426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r>
              <a:rPr lang="en-US" sz="2400" dirty="0"/>
              <a:t> </a:t>
            </a:r>
            <a:r>
              <a:rPr lang="vi-VN" sz="2000" dirty="0">
                <a:solidFill>
                  <a:schemeClr val="tx1"/>
                </a:solidFill>
                <a:latin typeface="+mj-lt"/>
              </a:rPr>
              <a:t>Để có thể tổ chức tốt hoạt động “</a:t>
            </a:r>
            <a:r>
              <a:rPr lang="pt-BR" sz="2000" dirty="0">
                <a:solidFill>
                  <a:schemeClr val="tx1"/>
                </a:solidFill>
                <a:latin typeface="+mj-lt"/>
              </a:rPr>
              <a:t>Rèn </a:t>
            </a:r>
            <a:r>
              <a:rPr lang="pt-BR" sz="2400" dirty="0">
                <a:solidFill>
                  <a:schemeClr val="tx1"/>
                </a:solidFill>
                <a:latin typeface="+mj-lt"/>
              </a:rPr>
              <a:t>kỹ năng làm bài tập </a:t>
            </a:r>
            <a:r>
              <a:rPr lang="pt-BR" sz="2000" dirty="0">
                <a:solidFill>
                  <a:schemeClr val="tx1"/>
                </a:solidFill>
                <a:latin typeface="+mj-lt"/>
              </a:rPr>
              <a:t>ngữ âm” </a:t>
            </a:r>
            <a:r>
              <a:rPr lang="vi-VN" sz="2000" dirty="0">
                <a:solidFill>
                  <a:schemeClr val="tx1"/>
                </a:solidFill>
                <a:latin typeface="+mj-lt"/>
              </a:rPr>
              <a:t>thì đòi hỏi người thầy phải có kiến thức tốt về ngữ âm, biết được sự khác nhau cơ bản giữa tiếng Anh- Anh và tiếng Anh-Mỹ, hiểu biết rộng rãi về nhiều lĩnh vực. Vì vậy giáo viên cần không ngừng nâng cao chất lượng kến thức, học và tự học để có thể đáp ứng được nhu cầu hiện nay</a:t>
            </a:r>
            <a:r>
              <a:rPr lang="vi-VN" sz="2000" dirty="0">
                <a:latin typeface="+mj-lt"/>
              </a:rPr>
              <a:t>.</a:t>
            </a:r>
            <a:endParaRPr lang="en-US" sz="2000" dirty="0">
              <a:solidFill>
                <a:schemeClr val="tx1"/>
              </a:solidFill>
              <a:latin typeface="+mj-lt"/>
              <a:cs typeface="Times New Roman" pitchFamily="18" charset="0"/>
            </a:endParaRPr>
          </a:p>
        </p:txBody>
      </p:sp>
      <p:sp>
        <p:nvSpPr>
          <p:cNvPr id="5" name="Rectangle 4">
            <a:extLst>
              <a:ext uri="{FF2B5EF4-FFF2-40B4-BE49-F238E27FC236}">
                <a16:creationId xmlns:a16="http://schemas.microsoft.com/office/drawing/2014/main" id="{7C8F9669-6273-48EE-8425-596894839E88}"/>
              </a:ext>
            </a:extLst>
          </p:cNvPr>
          <p:cNvSpPr/>
          <p:nvPr/>
        </p:nvSpPr>
        <p:spPr>
          <a:xfrm>
            <a:off x="1717015" y="4703507"/>
            <a:ext cx="9872870" cy="1846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34F7F60-8390-4BB3-BEEB-DDDC8103AA6F}"/>
              </a:ext>
            </a:extLst>
          </p:cNvPr>
          <p:cNvSpPr txBox="1"/>
          <p:nvPr/>
        </p:nvSpPr>
        <p:spPr>
          <a:xfrm>
            <a:off x="1723225" y="4870413"/>
            <a:ext cx="9802444" cy="1631216"/>
          </a:xfrm>
          <a:prstGeom prst="rect">
            <a:avLst/>
          </a:prstGeom>
          <a:noFill/>
        </p:spPr>
        <p:txBody>
          <a:bodyPr wrap="square" rtlCol="0">
            <a:spAutoFit/>
          </a:bodyPr>
          <a:lstStyle/>
          <a:p>
            <a:r>
              <a:rPr lang="vi-VN" sz="2000" dirty="0">
                <a:latin typeface="+mj-lt"/>
              </a:rPr>
              <a:t>Để tổ chức tốt hoạt động “</a:t>
            </a:r>
            <a:r>
              <a:rPr lang="pt-BR" sz="2000" dirty="0">
                <a:latin typeface="+mj-lt"/>
              </a:rPr>
              <a:t>Rèn kỹ năng làm bài tập ngữ âm”</a:t>
            </a:r>
            <a:r>
              <a:rPr lang="vi-VN" sz="2000" dirty="0">
                <a:latin typeface="+mj-lt"/>
              </a:rPr>
              <a:t> thì không chỉ giáo viên mà cần cả các bậc phụ huynh học sinh, ban giám hiệu cùng toàn thể các thầy cô giáo bộ môn cùng chung tay giúp đỡ để có thế nâng cao được chất lượng giảng dạy. Vì nếu không có các phương tiện hỗ trợ như điện thoại thông minh, máy tính hay mạng internet thì các hoạt động luyện tập sẽ rất khó thành công.</a:t>
            </a:r>
            <a:endParaRPr lang="en-US" sz="2000" dirty="0">
              <a:latin typeface="+mj-lt"/>
            </a:endParaRPr>
          </a:p>
        </p:txBody>
      </p:sp>
      <p:cxnSp>
        <p:nvCxnSpPr>
          <p:cNvPr id="11" name="Straight Arrow Connector 10"/>
          <p:cNvCxnSpPr/>
          <p:nvPr/>
        </p:nvCxnSpPr>
        <p:spPr>
          <a:xfrm flipV="1">
            <a:off x="2714013" y="1031966"/>
            <a:ext cx="998031" cy="1605077"/>
          </a:xfrm>
          <a:prstGeom prst="straightConnector1">
            <a:avLst/>
          </a:prstGeom>
          <a:solidFill>
            <a:schemeClr val="accent3">
              <a:lumMod val="40000"/>
              <a:lumOff val="60000"/>
            </a:schemeClr>
          </a:solidFill>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677886" y="2681358"/>
            <a:ext cx="998031" cy="1"/>
          </a:xfrm>
          <a:prstGeom prst="straightConnector1">
            <a:avLst/>
          </a:prstGeom>
          <a:solidFill>
            <a:schemeClr val="accent3">
              <a:lumMod val="40000"/>
              <a:lumOff val="60000"/>
            </a:schemeClr>
          </a:solidFill>
          <a:ln w="34925">
            <a:solidFill>
              <a:srgbClr val="66FF33"/>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2" idx="6"/>
          </p:cNvCxnSpPr>
          <p:nvPr/>
        </p:nvCxnSpPr>
        <p:spPr>
          <a:xfrm>
            <a:off x="2677886" y="2763883"/>
            <a:ext cx="427021" cy="2023077"/>
          </a:xfrm>
          <a:prstGeom prst="straightConnector1">
            <a:avLst/>
          </a:prstGeom>
          <a:solidFill>
            <a:schemeClr val="accent3">
              <a:lumMod val="40000"/>
              <a:lumOff val="60000"/>
            </a:schemeClr>
          </a:solidFill>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629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animBg="1"/>
      <p:bldP spid="5"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215CBD1-C9D3-40EC-9DE4-EC62EA5A66B9}"/>
              </a:ext>
            </a:extLst>
          </p:cNvPr>
          <p:cNvSpPr/>
          <p:nvPr/>
        </p:nvSpPr>
        <p:spPr>
          <a:xfrm>
            <a:off x="966651" y="980661"/>
            <a:ext cx="10672355" cy="3551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a:solidFill>
                  <a:srgbClr val="FF0000"/>
                </a:solidFill>
                <a:latin typeface="+mj-lt"/>
              </a:rPr>
              <a:t>Khả năng áp dụng của giải pháp:</a:t>
            </a:r>
          </a:p>
          <a:p>
            <a:pPr algn="ctr"/>
            <a:r>
              <a:rPr lang="vi-VN" sz="2800" dirty="0">
                <a:solidFill>
                  <a:schemeClr val="tx1"/>
                </a:solidFill>
                <a:latin typeface="+mj-lt"/>
              </a:rPr>
              <a:t>Tôi nghĩ những biện pháp nêu trên có thể áp dụng rộng rãi ở các lớp đó là những yếu tố không thể thiếu được để nâng cao chất lượng dạy </a:t>
            </a:r>
            <a:r>
              <a:rPr lang="vi-VN" sz="2800" dirty="0" smtClean="0">
                <a:solidFill>
                  <a:schemeClr val="tx1"/>
                </a:solidFill>
                <a:latin typeface="+mj-lt"/>
              </a:rPr>
              <a:t>học</a:t>
            </a:r>
            <a:r>
              <a:rPr lang="en-US" sz="2800" dirty="0" smtClean="0">
                <a:solidFill>
                  <a:schemeClr val="tx1"/>
                </a:solidFill>
                <a:latin typeface="+mj-lt"/>
              </a:rPr>
              <a:t> </a:t>
            </a:r>
            <a:r>
              <a:rPr lang="en-US" sz="2800" b="1" dirty="0" err="1" smtClean="0">
                <a:solidFill>
                  <a:schemeClr val="tx1"/>
                </a:solidFill>
                <a:latin typeface="+mj-lt"/>
              </a:rPr>
              <a:t>môn</a:t>
            </a:r>
            <a:r>
              <a:rPr lang="en-US" sz="2800" b="1" dirty="0" smtClean="0">
                <a:solidFill>
                  <a:schemeClr val="tx1"/>
                </a:solidFill>
                <a:latin typeface="+mj-lt"/>
              </a:rPr>
              <a:t> </a:t>
            </a:r>
            <a:r>
              <a:rPr lang="en-US" sz="2800" b="1" dirty="0" err="1" smtClean="0">
                <a:solidFill>
                  <a:schemeClr val="tx1"/>
                </a:solidFill>
                <a:latin typeface="+mj-lt"/>
              </a:rPr>
              <a:t>Tiếng</a:t>
            </a:r>
            <a:r>
              <a:rPr lang="en-US" sz="2800" b="1" dirty="0" smtClean="0">
                <a:solidFill>
                  <a:schemeClr val="tx1"/>
                </a:solidFill>
                <a:latin typeface="+mj-lt"/>
              </a:rPr>
              <a:t> </a:t>
            </a:r>
            <a:r>
              <a:rPr lang="en-US" sz="2800" b="1" dirty="0" err="1" smtClean="0">
                <a:solidFill>
                  <a:schemeClr val="tx1"/>
                </a:solidFill>
                <a:latin typeface="+mj-lt"/>
              </a:rPr>
              <a:t>Anh</a:t>
            </a:r>
            <a:r>
              <a:rPr lang="vi-VN" sz="2800" dirty="0" smtClean="0">
                <a:solidFill>
                  <a:schemeClr val="tx1"/>
                </a:solidFill>
                <a:latin typeface="+mj-lt"/>
              </a:rPr>
              <a:t>. </a:t>
            </a:r>
            <a:r>
              <a:rPr lang="vi-VN" sz="2800" dirty="0">
                <a:solidFill>
                  <a:schemeClr val="tx1"/>
                </a:solidFill>
                <a:latin typeface="+mj-lt"/>
              </a:rPr>
              <a:t>Tôi mong rằng kinh nghiệm này sẽ được nhân rộng ra ở các khối lớp ở bậc </a:t>
            </a:r>
            <a:r>
              <a:rPr lang="en-US" sz="2800" dirty="0" err="1" smtClean="0">
                <a:solidFill>
                  <a:schemeClr val="tx1"/>
                </a:solidFill>
                <a:latin typeface="Times New Roman" pitchFamily="18" charset="0"/>
                <a:cs typeface="Times New Roman" pitchFamily="18" charset="0"/>
              </a:rPr>
              <a:t>trung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cơ</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sở</a:t>
            </a:r>
            <a:r>
              <a:rPr lang="vi-VN" sz="2800" dirty="0" smtClean="0">
                <a:solidFill>
                  <a:schemeClr val="tx1"/>
                </a:solidFill>
                <a:latin typeface="Times New Roman" pitchFamily="18" charset="0"/>
                <a:cs typeface="Times New Roman" pitchFamily="18" charset="0"/>
              </a:rPr>
              <a:t> </a:t>
            </a:r>
            <a:r>
              <a:rPr lang="vi-VN" sz="2800" dirty="0">
                <a:solidFill>
                  <a:schemeClr val="tx1"/>
                </a:solidFill>
                <a:latin typeface="+mj-lt"/>
              </a:rPr>
              <a:t>nói chung và đặc biệt  là ở lớp </a:t>
            </a:r>
            <a:r>
              <a:rPr lang="en-US" sz="2800" dirty="0">
                <a:solidFill>
                  <a:schemeClr val="tx1"/>
                </a:solidFill>
                <a:latin typeface="+mj-lt"/>
              </a:rPr>
              <a:t>8</a:t>
            </a:r>
            <a:r>
              <a:rPr lang="en-US" sz="2800" dirty="0" smtClean="0">
                <a:solidFill>
                  <a:schemeClr val="tx1"/>
                </a:solidFill>
                <a:latin typeface="+mj-lt"/>
              </a:rPr>
              <a:t> </a:t>
            </a:r>
            <a:r>
              <a:rPr lang="vi-VN" sz="2800" dirty="0">
                <a:solidFill>
                  <a:schemeClr val="tx1"/>
                </a:solidFill>
                <a:latin typeface="+mj-lt"/>
              </a:rPr>
              <a:t>nói riêng để tạo cho các em có một hành trang đầy tự tin khi học phân môn này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dự</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lớp</a:t>
            </a:r>
            <a:r>
              <a:rPr lang="en-US" sz="2800" dirty="0" smtClean="0">
                <a:solidFill>
                  <a:schemeClr val="tx1"/>
                </a:solidFill>
                <a:latin typeface="Times New Roman" pitchFamily="18" charset="0"/>
                <a:cs typeface="Times New Roman" pitchFamily="18" charset="0"/>
              </a:rPr>
              <a:t> 10 THPT</a:t>
            </a:r>
            <a:r>
              <a:rPr lang="vi-VN" sz="2800" dirty="0" smtClean="0">
                <a:solidFill>
                  <a:schemeClr val="tx1"/>
                </a:solidFill>
                <a:latin typeface="Times New Roman" pitchFamily="18" charset="0"/>
                <a:cs typeface="Times New Roman" pitchFamily="18" charset="0"/>
              </a:rPr>
              <a:t>.</a:t>
            </a:r>
            <a:r>
              <a:rPr lang="vi-VN" sz="2800" dirty="0">
                <a:solidFill>
                  <a:schemeClr val="tx1"/>
                </a:solidFill>
                <a:latin typeface="+mj-lt"/>
              </a:rPr>
              <a:t>	</a:t>
            </a:r>
            <a:endParaRPr lang="vi-VN" sz="2800" dirty="0" smtClean="0">
              <a:solidFill>
                <a:schemeClr val="tx1"/>
              </a:solidFill>
              <a:latin typeface="+mj-lt"/>
            </a:endParaRPr>
          </a:p>
          <a:p>
            <a:pPr algn="ctr"/>
            <a:r>
              <a:rPr lang="vi-VN" sz="2000" dirty="0">
                <a:solidFill>
                  <a:schemeClr val="tx1"/>
                </a:solidFill>
              </a:rPr>
              <a:t>	</a:t>
            </a:r>
          </a:p>
        </p:txBody>
      </p:sp>
    </p:spTree>
    <p:extLst>
      <p:ext uri="{BB962C8B-B14F-4D97-AF65-F5344CB8AC3E}">
        <p14:creationId xmlns:p14="http://schemas.microsoft.com/office/powerpoint/2010/main" val="687385898"/>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150" y="631817"/>
            <a:ext cx="11796897" cy="5460064"/>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461319" y="1046205"/>
            <a:ext cx="10943281" cy="4031873"/>
          </a:xfrm>
          <a:prstGeom prst="rect">
            <a:avLst/>
          </a:prstGeom>
        </p:spPr>
        <p:txBody>
          <a:bodyPr wrap="square">
            <a:spAutoFit/>
          </a:bodyPr>
          <a:lstStyle/>
          <a:p>
            <a:pPr algn="just"/>
            <a:r>
              <a:rPr lang="vi-VN" sz="3200" b="1" i="1" dirty="0" smtClean="0">
                <a:solidFill>
                  <a:schemeClr val="tx1">
                    <a:lumMod val="95000"/>
                    <a:lumOff val="5000"/>
                  </a:schemeClr>
                </a:solidFill>
                <a:latin typeface="Times New Roman" panose="02020603050405020304" pitchFamily="18" charset="0"/>
                <a:cs typeface="Times New Roman" panose="02020603050405020304" pitchFamily="18" charset="0"/>
              </a:rPr>
              <a:t>Tuy </a:t>
            </a:r>
            <a:r>
              <a:rPr lang="vi-VN" sz="3200" b="1" i="1" dirty="0">
                <a:solidFill>
                  <a:schemeClr val="tx1">
                    <a:lumMod val="95000"/>
                    <a:lumOff val="5000"/>
                  </a:schemeClr>
                </a:solidFill>
                <a:latin typeface="Times New Roman" panose="02020603050405020304" pitchFamily="18" charset="0"/>
                <a:cs typeface="Times New Roman" panose="02020603050405020304" pitchFamily="18" charset="0"/>
              </a:rPr>
              <a:t>nhiên thực tế cho thấy không có biện pháp nào là hoàn chỉnh, là tối ưu, điều quan trọng là người giáo viên phải thực sự yêu nghề, mến trẻ, nhiệt tình trong giảng dạy, sáng tạo trong mỗi tiết học; biết lựa chọn, vận dụng các biện pháp sao cho hài hòa hợp lí thì quá trình giảng dạy sẽ đạt hiệu quả cao. Mỗi giáo viên cũng cần có ý thức tự học, tự bồi dưỡng, thường xuyên học hỏi kinh nghiệm của đồng nghiệp, từng bước nâng cao chất lượng giáo dục trên địa bàn mình công tác.</a:t>
            </a:r>
            <a:endParaRPr lang="en-US" sz="3200" dirty="0"/>
          </a:p>
        </p:txBody>
      </p:sp>
      <p:sp>
        <p:nvSpPr>
          <p:cNvPr id="23" name="Line 13"/>
          <p:cNvSpPr>
            <a:spLocks noChangeShapeType="1"/>
          </p:cNvSpPr>
          <p:nvPr/>
        </p:nvSpPr>
        <p:spPr bwMode="auto">
          <a:xfrm>
            <a:off x="1527175" y="307975"/>
            <a:ext cx="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4"/>
          <p:cNvSpPr>
            <a:spLocks noChangeShapeType="1"/>
          </p:cNvSpPr>
          <p:nvPr/>
        </p:nvSpPr>
        <p:spPr bwMode="auto">
          <a:xfrm>
            <a:off x="3627438" y="307975"/>
            <a:ext cx="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5"/>
          <p:cNvSpPr>
            <a:spLocks noChangeShapeType="1"/>
          </p:cNvSpPr>
          <p:nvPr/>
        </p:nvSpPr>
        <p:spPr bwMode="auto">
          <a:xfrm>
            <a:off x="6161088" y="217488"/>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737892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33438" y="439740"/>
            <a:ext cx="11358562" cy="1190769"/>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u="sng" smtClean="0">
                <a:solidFill>
                  <a:schemeClr val="tx1"/>
                </a:solidFill>
                <a:latin typeface="Times New Roman" panose="02020603050405020304" pitchFamily="18" charset="0"/>
                <a:cs typeface="Times New Roman" panose="02020603050405020304" pitchFamily="18" charset="0"/>
              </a:rPr>
              <a:t> </a:t>
            </a:r>
          </a:p>
          <a:p>
            <a:r>
              <a:rPr lang="en-US" sz="2800" b="1" i="1" u="sng" smtClean="0">
                <a:solidFill>
                  <a:schemeClr val="tx1"/>
                </a:solidFill>
                <a:latin typeface="Times New Roman" panose="02020603050405020304" pitchFamily="18" charset="0"/>
                <a:cs typeface="Times New Roman" panose="02020603050405020304" pitchFamily="18" charset="0"/>
              </a:rPr>
              <a:t>I</a:t>
            </a:r>
            <a:r>
              <a:rPr lang="en-US" sz="2800" b="1" i="1" smtClean="0">
                <a:solidFill>
                  <a:schemeClr val="tx1"/>
                </a:solidFill>
                <a:latin typeface="Times New Roman" panose="02020603050405020304" pitchFamily="18" charset="0"/>
                <a:cs typeface="Times New Roman" panose="02020603050405020304" pitchFamily="18" charset="0"/>
              </a:rPr>
              <a:t>:ĐĂT </a:t>
            </a:r>
            <a:r>
              <a:rPr lang="en-US" sz="2800" b="1" i="1" dirty="0" smtClean="0">
                <a:solidFill>
                  <a:schemeClr val="tx1"/>
                </a:solidFill>
                <a:latin typeface="Times New Roman" panose="02020603050405020304" pitchFamily="18" charset="0"/>
                <a:cs typeface="Times New Roman" panose="02020603050405020304" pitchFamily="18" charset="0"/>
              </a:rPr>
              <a:t>VẤN ĐỀ</a:t>
            </a:r>
            <a:endParaRPr lang="en-US" sz="2800" b="1" i="1" dirty="0">
              <a:solidFill>
                <a:schemeClr val="tx1"/>
              </a:solidFill>
              <a:latin typeface="Times New Roman" panose="02020603050405020304" pitchFamily="18" charset="0"/>
              <a:cs typeface="Times New Roman" panose="02020603050405020304" pitchFamily="18" charset="0"/>
            </a:endParaRPr>
          </a:p>
          <a:p>
            <a:endParaRPr lang="en-US" sz="2800" b="1" i="1" dirty="0">
              <a:solidFill>
                <a:schemeClr val="tx1"/>
              </a:solidFill>
              <a:latin typeface="Times New Roman" panose="02020603050405020304" pitchFamily="18" charset="0"/>
              <a:cs typeface="Times New Roman" panose="02020603050405020304" pitchFamily="18" charset="0"/>
            </a:endParaRPr>
          </a:p>
          <a:p>
            <a:endParaRPr lang="en-US" sz="2800" b="1" i="1" dirty="0">
              <a:solidFill>
                <a:schemeClr val="tx1"/>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671513" y="1881469"/>
            <a:ext cx="11358562" cy="1148378"/>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u="sng" dirty="0" smtClean="0">
                <a:solidFill>
                  <a:schemeClr val="bg1"/>
                </a:solidFill>
                <a:latin typeface="Times New Roman" panose="02020603050405020304" pitchFamily="18" charset="0"/>
                <a:cs typeface="Times New Roman" panose="02020603050405020304" pitchFamily="18" charset="0"/>
              </a:rPr>
              <a:t> </a:t>
            </a:r>
            <a:r>
              <a:rPr lang="en-US" sz="2800" b="1" i="1" u="sng" dirty="0">
                <a:solidFill>
                  <a:schemeClr val="bg1"/>
                </a:solidFill>
                <a:latin typeface="Times New Roman" panose="02020603050405020304" pitchFamily="18" charset="0"/>
                <a:cs typeface="Times New Roman" panose="02020603050405020304" pitchFamily="18" charset="0"/>
              </a:rPr>
              <a:t>II:</a:t>
            </a:r>
            <a:r>
              <a:rPr lang="en-US" sz="2800" b="1" i="1" dirty="0">
                <a:solidFill>
                  <a:schemeClr val="bg1"/>
                </a:solidFill>
                <a:latin typeface="Times New Roman" panose="02020603050405020304" pitchFamily="18" charset="0"/>
                <a:cs typeface="Times New Roman" panose="02020603050405020304" pitchFamily="18" charset="0"/>
              </a:rPr>
              <a:t> </a:t>
            </a:r>
            <a:r>
              <a:rPr lang="en-US" sz="2800" b="1" i="1" dirty="0" smtClean="0">
                <a:solidFill>
                  <a:schemeClr val="bg1"/>
                </a:solidFill>
                <a:latin typeface="Times New Roman" panose="02020603050405020304" pitchFamily="18" charset="0"/>
                <a:cs typeface="Times New Roman" panose="02020603050405020304" pitchFamily="18" charset="0"/>
              </a:rPr>
              <a:t>GIẢI QUYẾT VẤN ĐỀ</a:t>
            </a:r>
            <a:r>
              <a:rPr lang="en-US" sz="2800" b="1" i="1" dirty="0">
                <a:solidFill>
                  <a:schemeClr val="bg1"/>
                </a:solidFill>
                <a:latin typeface="Times New Roman" panose="02020603050405020304" pitchFamily="18" charset="0"/>
                <a:cs typeface="Times New Roman" panose="02020603050405020304" pitchFamily="18" charset="0"/>
              </a:rPr>
              <a:t>	        	</a:t>
            </a:r>
          </a:p>
        </p:txBody>
      </p:sp>
      <p:sp>
        <p:nvSpPr>
          <p:cNvPr id="4" name="Rounded Rectangle 3"/>
          <p:cNvSpPr/>
          <p:nvPr/>
        </p:nvSpPr>
        <p:spPr>
          <a:xfrm>
            <a:off x="833438" y="3179389"/>
            <a:ext cx="11358562" cy="1214439"/>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u="sng" dirty="0" smtClean="0">
                <a:solidFill>
                  <a:schemeClr val="tx1"/>
                </a:solidFill>
                <a:latin typeface="Times New Roman" panose="02020603050405020304" pitchFamily="18" charset="0"/>
                <a:cs typeface="Times New Roman" panose="02020603050405020304" pitchFamily="18" charset="0"/>
              </a:rPr>
              <a:t>III:</a:t>
            </a:r>
            <a:r>
              <a:rPr lang="en-US" sz="2800" b="1" i="1" dirty="0" smtClean="0">
                <a:solidFill>
                  <a:schemeClr val="tx1"/>
                </a:solidFill>
                <a:latin typeface="Times New Roman" panose="02020603050405020304" pitchFamily="18" charset="0"/>
                <a:cs typeface="Times New Roman" panose="02020603050405020304" pitchFamily="18" charset="0"/>
              </a:rPr>
              <a:t>  HIỆU QUẢ ĐẠT ĐƯỢC</a:t>
            </a:r>
            <a:r>
              <a:rPr lang="en-US" sz="2800" b="1" i="1" dirty="0">
                <a:solidFill>
                  <a:schemeClr val="tx1"/>
                </a:solidFill>
                <a:latin typeface="Times New Roman" panose="02020603050405020304" pitchFamily="18" charset="0"/>
                <a:cs typeface="Times New Roman" panose="02020603050405020304" pitchFamily="18" charset="0"/>
              </a:rPr>
              <a:t>			</a:t>
            </a:r>
          </a:p>
        </p:txBody>
      </p:sp>
      <p:sp>
        <p:nvSpPr>
          <p:cNvPr id="5" name="Rounded Rectangle 4"/>
          <p:cNvSpPr/>
          <p:nvPr/>
        </p:nvSpPr>
        <p:spPr>
          <a:xfrm>
            <a:off x="833438" y="4644788"/>
            <a:ext cx="11358562" cy="1304727"/>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u="sng" dirty="0" smtClean="0">
                <a:solidFill>
                  <a:schemeClr val="bg1"/>
                </a:solidFill>
                <a:latin typeface="Times New Roman" panose="02020603050405020304" pitchFamily="18" charset="0"/>
                <a:cs typeface="Times New Roman" panose="02020603050405020304" pitchFamily="18" charset="0"/>
              </a:rPr>
              <a:t> </a:t>
            </a:r>
            <a:r>
              <a:rPr lang="en-US" sz="2800" b="1" i="1" u="sng" dirty="0">
                <a:solidFill>
                  <a:schemeClr val="bg1"/>
                </a:solidFill>
                <a:latin typeface="Times New Roman" panose="02020603050405020304" pitchFamily="18" charset="0"/>
                <a:cs typeface="Times New Roman" panose="02020603050405020304" pitchFamily="18" charset="0"/>
              </a:rPr>
              <a:t>IV:</a:t>
            </a:r>
            <a:r>
              <a:rPr lang="en-US" sz="2800" b="1" i="1" dirty="0">
                <a:solidFill>
                  <a:schemeClr val="bg1"/>
                </a:solidFill>
                <a:latin typeface="Times New Roman" panose="02020603050405020304" pitchFamily="18" charset="0"/>
                <a:cs typeface="Times New Roman" panose="02020603050405020304" pitchFamily="18" charset="0"/>
              </a:rPr>
              <a:t> PHẦN KẾT </a:t>
            </a:r>
            <a:r>
              <a:rPr lang="en-US" sz="2800" b="1" i="1" dirty="0" smtClean="0">
                <a:solidFill>
                  <a:schemeClr val="bg1"/>
                </a:solidFill>
                <a:latin typeface="Times New Roman" panose="02020603050405020304" pitchFamily="18" charset="0"/>
                <a:cs typeface="Times New Roman" panose="02020603050405020304" pitchFamily="18" charset="0"/>
              </a:rPr>
              <a:t>LUẬN</a:t>
            </a:r>
            <a:endParaRPr lang="en-US" sz="28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3745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Line 13"/>
          <p:cNvSpPr>
            <a:spLocks noChangeShapeType="1"/>
          </p:cNvSpPr>
          <p:nvPr/>
        </p:nvSpPr>
        <p:spPr bwMode="auto">
          <a:xfrm>
            <a:off x="1527175" y="307975"/>
            <a:ext cx="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4"/>
          <p:cNvSpPr>
            <a:spLocks noChangeShapeType="1"/>
          </p:cNvSpPr>
          <p:nvPr/>
        </p:nvSpPr>
        <p:spPr bwMode="auto">
          <a:xfrm>
            <a:off x="3627438" y="307975"/>
            <a:ext cx="0"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5"/>
          <p:cNvSpPr>
            <a:spLocks noChangeShapeType="1"/>
          </p:cNvSpPr>
          <p:nvPr/>
        </p:nvSpPr>
        <p:spPr bwMode="auto">
          <a:xfrm>
            <a:off x="6161088" y="217488"/>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566057" y="457200"/>
            <a:ext cx="10955384" cy="5421086"/>
          </a:xfrm>
          <a:prstGeom prst="rect">
            <a:avLst/>
          </a:prstGeom>
          <a:solidFill>
            <a:srgbClr val="FFC000"/>
          </a:solidFill>
        </p:spPr>
        <p:txBody>
          <a:bodyPr wrap="square" rtlCol="0">
            <a:prstTxWarp prst="textChevron">
              <a:avLst/>
            </a:prstTxWarp>
            <a:spAutoFit/>
          </a:bodyPr>
          <a:lstStyle/>
          <a:p>
            <a:r>
              <a:rPr lang="en-US" dirty="0" smtClean="0"/>
              <a:t>CẢM ƠN SỰ LẮNG NGHE CỦA BAN GIÁM KHẢO</a:t>
            </a:r>
          </a:p>
          <a:p>
            <a:pPr algn="ctr"/>
            <a:r>
              <a:rPr lang="en-US" dirty="0" smtClean="0"/>
              <a:t>XIN CHÂN THÀNH CẢM ƠN!</a:t>
            </a:r>
            <a:endParaRPr lang="vi-VN" dirty="0"/>
          </a:p>
        </p:txBody>
      </p:sp>
    </p:spTree>
    <p:extLst>
      <p:ext uri="{BB962C8B-B14F-4D97-AF65-F5344CB8AC3E}">
        <p14:creationId xmlns:p14="http://schemas.microsoft.com/office/powerpoint/2010/main" val="28925771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1123406"/>
            <a:ext cx="3148149" cy="410173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tx1"/>
                </a:solidFill>
                <a:latin typeface="Times New Roman" panose="02020603050405020304" pitchFamily="18" charset="0"/>
                <a:cs typeface="Times New Roman" panose="02020603050405020304" pitchFamily="18" charset="0"/>
              </a:rPr>
              <a:t>I.</a:t>
            </a:r>
            <a:r>
              <a:rPr lang="vi-VN" sz="3200" b="1" i="1" dirty="0" smtClean="0">
                <a:solidFill>
                  <a:schemeClr val="tx1"/>
                </a:solidFill>
                <a:latin typeface="Times New Roman" panose="02020603050405020304" pitchFamily="18" charset="0"/>
                <a:cs typeface="Times New Roman" panose="02020603050405020304" pitchFamily="18" charset="0"/>
              </a:rPr>
              <a:t>Lí </a:t>
            </a:r>
            <a:r>
              <a:rPr lang="vi-VN" sz="3200" b="1" i="1" dirty="0">
                <a:solidFill>
                  <a:schemeClr val="tx1"/>
                </a:solidFill>
                <a:latin typeface="Times New Roman" panose="02020603050405020304" pitchFamily="18" charset="0"/>
                <a:cs typeface="Times New Roman" panose="02020603050405020304" pitchFamily="18" charset="0"/>
              </a:rPr>
              <a:t>do chọn </a:t>
            </a:r>
            <a:r>
              <a:rPr lang="en-US" sz="3200" b="1" i="1" dirty="0" err="1" smtClean="0">
                <a:solidFill>
                  <a:schemeClr val="tx1"/>
                </a:solidFill>
                <a:latin typeface="Times New Roman" panose="02020603050405020304" pitchFamily="18" charset="0"/>
                <a:cs typeface="Times New Roman" panose="02020603050405020304" pitchFamily="18" charset="0"/>
              </a:rPr>
              <a:t>biện</a:t>
            </a:r>
            <a:r>
              <a:rPr lang="en-US" sz="3200" b="1" i="1" dirty="0" smtClean="0">
                <a:solidFill>
                  <a:schemeClr val="tx1"/>
                </a:solidFill>
                <a:latin typeface="Times New Roman" panose="02020603050405020304" pitchFamily="18" charset="0"/>
                <a:cs typeface="Times New Roman" panose="02020603050405020304" pitchFamily="18" charset="0"/>
              </a:rPr>
              <a:t> </a:t>
            </a:r>
            <a:r>
              <a:rPr lang="en-US" sz="3200" b="1" i="1" dirty="0" err="1" smtClean="0">
                <a:solidFill>
                  <a:schemeClr val="tx1"/>
                </a:solidFill>
                <a:latin typeface="Times New Roman" panose="02020603050405020304" pitchFamily="18" charset="0"/>
                <a:cs typeface="Times New Roman" panose="02020603050405020304" pitchFamily="18" charset="0"/>
              </a:rPr>
              <a:t>pháp</a:t>
            </a:r>
            <a:r>
              <a:rPr lang="en-US" sz="3200" b="1" i="1" dirty="0" smtClean="0">
                <a:solidFill>
                  <a:schemeClr val="tx1"/>
                </a:solidFill>
                <a:latin typeface="Times New Roman" panose="02020603050405020304" pitchFamily="18" charset="0"/>
                <a:cs typeface="Times New Roman" panose="02020603050405020304" pitchFamily="18" charset="0"/>
              </a:rPr>
              <a:t>.</a:t>
            </a:r>
            <a:endParaRPr lang="en-US" sz="3200" b="1" i="1" dirty="0">
              <a:solidFill>
                <a:schemeClr val="tx1"/>
              </a:solidFill>
              <a:latin typeface="Times New Roman" panose="02020603050405020304" pitchFamily="18" charset="0"/>
              <a:cs typeface="Times New Roman" panose="02020603050405020304" pitchFamily="18" charset="0"/>
            </a:endParaRPr>
          </a:p>
        </p:txBody>
      </p:sp>
      <p:grpSp>
        <p:nvGrpSpPr>
          <p:cNvPr id="44" name="Group 43"/>
          <p:cNvGrpSpPr/>
          <p:nvPr/>
        </p:nvGrpSpPr>
        <p:grpSpPr>
          <a:xfrm>
            <a:off x="3148149" y="422931"/>
            <a:ext cx="8859280" cy="2782013"/>
            <a:chOff x="3071943" y="396393"/>
            <a:chExt cx="8859280" cy="2782013"/>
          </a:xfrm>
          <a:solidFill>
            <a:schemeClr val="accent3">
              <a:lumMod val="40000"/>
              <a:lumOff val="60000"/>
            </a:schemeClr>
          </a:solidFill>
        </p:grpSpPr>
        <p:sp>
          <p:nvSpPr>
            <p:cNvPr id="3" name="Rounded Rectangle 2"/>
            <p:cNvSpPr/>
            <p:nvPr/>
          </p:nvSpPr>
          <p:spPr>
            <a:xfrm>
              <a:off x="4430480" y="396393"/>
              <a:ext cx="7500743" cy="1961061"/>
            </a:xfrm>
            <a:prstGeom prst="roundRect">
              <a:avLst/>
            </a:prstGeom>
            <a:solidFill>
              <a:srgbClr val="FFCC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sz="2200" dirty="0" err="1" smtClean="0">
                  <a:solidFill>
                    <a:schemeClr val="tx1"/>
                  </a:solidFill>
                  <a:latin typeface="Times New Roman" panose="02020603050405020304" pitchFamily="18" charset="0"/>
                  <a:cs typeface="Times New Roman" panose="02020603050405020304" pitchFamily="18" charset="0"/>
                </a:rPr>
                <a:t>Tôi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nhận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thấy</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học</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ngữ</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âm</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từ</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vựng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là</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nguồn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gốc</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quan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trong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nhất</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cần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thiết</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nhất</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cho</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mọi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kỹ</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năng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của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môn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học</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ngoại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ngữ</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nói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chung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và</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Tiếng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Anh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nói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riêng.Dạng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bài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tập</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ngữ</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âm</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luôn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xuất</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hiện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trong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đề</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tiếng</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Anh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cấp</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thcs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và</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thpt</a:t>
              </a:r>
              <a:endParaRPr lang="en-US" sz="2200" dirty="0">
                <a:solidFill>
                  <a:schemeClr val="tx1"/>
                </a:solidFill>
                <a:latin typeface="Times New Roman" panose="02020603050405020304" pitchFamily="18" charset="0"/>
                <a:cs typeface="Times New Roman" panose="02020603050405020304" pitchFamily="18" charset="0"/>
              </a:endParaRPr>
            </a:p>
          </p:txBody>
        </p:sp>
        <p:cxnSp>
          <p:nvCxnSpPr>
            <p:cNvPr id="10" name="Straight Arrow Connector 9"/>
            <p:cNvCxnSpPr>
              <a:endCxn id="3" idx="1"/>
            </p:cNvCxnSpPr>
            <p:nvPr/>
          </p:nvCxnSpPr>
          <p:spPr>
            <a:xfrm flipV="1">
              <a:off x="3071943" y="1376924"/>
              <a:ext cx="1358537" cy="1801482"/>
            </a:xfrm>
            <a:prstGeom prst="straightConnector1">
              <a:avLst/>
            </a:prstGeom>
            <a:grpFill/>
            <a:ln w="3492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3148149" y="2444137"/>
            <a:ext cx="8682078" cy="1912156"/>
            <a:chOff x="3648164" y="1904185"/>
            <a:chExt cx="8373413" cy="1504984"/>
          </a:xfrm>
          <a:solidFill>
            <a:schemeClr val="accent6">
              <a:lumMod val="60000"/>
              <a:lumOff val="40000"/>
            </a:schemeClr>
          </a:solidFill>
        </p:grpSpPr>
        <p:sp>
          <p:nvSpPr>
            <p:cNvPr id="5" name="Rounded Rectangle 4"/>
            <p:cNvSpPr/>
            <p:nvPr/>
          </p:nvSpPr>
          <p:spPr>
            <a:xfrm>
              <a:off x="5006414" y="1904185"/>
              <a:ext cx="7015163" cy="1504984"/>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tx1"/>
                </a:solidFill>
                <a:latin typeface="Times New Roman" pitchFamily="18" charset="0"/>
                <a:cs typeface="Times New Roman" panose="02020603050405020304" pitchFamily="18" charset="0"/>
              </a:endParaRPr>
            </a:p>
          </p:txBody>
        </p:sp>
        <p:cxnSp>
          <p:nvCxnSpPr>
            <p:cNvPr id="14" name="Straight Arrow Connector 13"/>
            <p:cNvCxnSpPr>
              <a:stCxn id="2" idx="6"/>
              <a:endCxn id="5" idx="1"/>
            </p:cNvCxnSpPr>
            <p:nvPr/>
          </p:nvCxnSpPr>
          <p:spPr>
            <a:xfrm>
              <a:off x="3648164" y="2594839"/>
              <a:ext cx="1358251" cy="61838"/>
            </a:xfrm>
            <a:prstGeom prst="straightConnector1">
              <a:avLst/>
            </a:prstGeom>
            <a:grpFill/>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3148149" y="3252844"/>
            <a:ext cx="8929992" cy="3203183"/>
            <a:chOff x="3556762" y="2871608"/>
            <a:chExt cx="8430446" cy="1899115"/>
          </a:xfrm>
          <a:solidFill>
            <a:schemeClr val="accent6">
              <a:lumMod val="20000"/>
              <a:lumOff val="80000"/>
            </a:schemeClr>
          </a:solidFill>
        </p:grpSpPr>
        <p:sp>
          <p:nvSpPr>
            <p:cNvPr id="6" name="Rounded Rectangle 5"/>
            <p:cNvSpPr/>
            <p:nvPr/>
          </p:nvSpPr>
          <p:spPr>
            <a:xfrm>
              <a:off x="4972045" y="3584872"/>
              <a:ext cx="7015163" cy="1185851"/>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US" sz="4000" dirty="0">
                <a:solidFill>
                  <a:schemeClr val="tx1"/>
                </a:solidFill>
                <a:latin typeface="Times New Roman" panose="02020603050405020304" pitchFamily="18" charset="0"/>
                <a:cs typeface="Times New Roman" panose="02020603050405020304" pitchFamily="18" charset="0"/>
              </a:endParaRPr>
            </a:p>
          </p:txBody>
        </p:sp>
        <p:cxnSp>
          <p:nvCxnSpPr>
            <p:cNvPr id="17" name="Straight Arrow Connector 16"/>
            <p:cNvCxnSpPr/>
            <p:nvPr/>
          </p:nvCxnSpPr>
          <p:spPr>
            <a:xfrm>
              <a:off x="3556762" y="2871608"/>
              <a:ext cx="1415283" cy="1169345"/>
            </a:xfrm>
            <a:prstGeom prst="straightConnector1">
              <a:avLst/>
            </a:prstGeom>
            <a:ln w="38100">
              <a:solidFill>
                <a:srgbClr val="7030A0"/>
              </a:solidFill>
              <a:tailEnd type="triangle"/>
            </a:ln>
          </p:spPr>
          <p:style>
            <a:lnRef idx="3">
              <a:schemeClr val="dk1"/>
            </a:lnRef>
            <a:fillRef idx="0">
              <a:schemeClr val="dk1"/>
            </a:fillRef>
            <a:effectRef idx="2">
              <a:schemeClr val="dk1"/>
            </a:effectRef>
            <a:fontRef idx="minor">
              <a:schemeClr val="tx1"/>
            </a:fontRef>
          </p:style>
        </p:cxnSp>
      </p:grpSp>
      <p:sp>
        <p:nvSpPr>
          <p:cNvPr id="7" name="Rectangle 6"/>
          <p:cNvSpPr/>
          <p:nvPr/>
        </p:nvSpPr>
        <p:spPr>
          <a:xfrm>
            <a:off x="4889837" y="1945475"/>
            <a:ext cx="6734440" cy="4524315"/>
          </a:xfrm>
          <a:prstGeom prst="rect">
            <a:avLst/>
          </a:prstGeom>
        </p:spPr>
        <p:txBody>
          <a:bodyPr wrap="square">
            <a:spAutoFit/>
          </a:bodyPr>
          <a:lstStyle/>
          <a:p>
            <a:endParaRPr lang="en-US" dirty="0"/>
          </a:p>
          <a:p>
            <a:endParaRPr lang="en-US" sz="2000" dirty="0" smtClean="0"/>
          </a:p>
          <a:p>
            <a:r>
              <a:rPr lang="vi-VN" sz="2000" dirty="0" smtClean="0"/>
              <a:t> </a:t>
            </a:r>
            <a:r>
              <a:rPr lang="en-US" sz="2200" dirty="0" smtClean="0">
                <a:latin typeface="Times New Roman" panose="02020603050405020304" pitchFamily="18" charset="0"/>
                <a:cs typeface="Times New Roman" panose="02020603050405020304" pitchFamily="18" charset="0"/>
              </a:rPr>
              <a:t>K</a:t>
            </a:r>
            <a:r>
              <a:rPr lang="vi-VN" sz="2200" dirty="0" smtClean="0">
                <a:latin typeface="Times New Roman" panose="02020603050405020304" pitchFamily="18" charset="0"/>
                <a:cs typeface="Times New Roman" panose="02020603050405020304" pitchFamily="18" charset="0"/>
              </a:rPr>
              <a:t>hi </a:t>
            </a:r>
            <a:r>
              <a:rPr lang="vi-VN" sz="2200" dirty="0">
                <a:latin typeface="Times New Roman" panose="02020603050405020304" pitchFamily="18" charset="0"/>
                <a:cs typeface="Times New Roman" panose="02020603050405020304" pitchFamily="18" charset="0"/>
              </a:rPr>
              <a:t>gặp phải những từ có cách phát âm khác với cấu tạo âm như trong tiếng Việt, học sinh sẽ </a:t>
            </a:r>
            <a:r>
              <a:rPr lang="en-US" sz="2200" dirty="0" err="1" smtClean="0">
                <a:latin typeface="Times New Roman" panose="02020603050405020304" pitchFamily="18" charset="0"/>
                <a:cs typeface="Times New Roman" panose="02020603050405020304" pitchFamily="18" charset="0"/>
              </a:rPr>
              <a:t>gặp</a:t>
            </a:r>
            <a:r>
              <a:rPr lang="en-US" sz="2200" dirty="0" smtClean="0">
                <a:latin typeface="Times New Roman" panose="02020603050405020304" pitchFamily="18" charset="0"/>
                <a:cs typeface="Times New Roman" panose="02020603050405020304" pitchFamily="18" charset="0"/>
              </a:rPr>
              <a:t> </a:t>
            </a:r>
            <a:r>
              <a:rPr lang="vi-VN" sz="2200" dirty="0" smtClean="0">
                <a:latin typeface="Times New Roman" panose="02020603050405020304" pitchFamily="18" charset="0"/>
                <a:cs typeface="Times New Roman" panose="02020603050405020304" pitchFamily="18" charset="0"/>
              </a:rPr>
              <a:t>khó </a:t>
            </a:r>
            <a:r>
              <a:rPr lang="vi-VN" sz="2200" dirty="0">
                <a:latin typeface="Times New Roman" panose="02020603050405020304" pitchFamily="18" charset="0"/>
                <a:cs typeface="Times New Roman" panose="02020603050405020304" pitchFamily="18" charset="0"/>
              </a:rPr>
              <a:t>khăn trong việc phát âm đúng như phiên </a:t>
            </a:r>
            <a:r>
              <a:rPr lang="vi-VN" sz="2200" dirty="0" smtClean="0">
                <a:latin typeface="Times New Roman" panose="02020603050405020304" pitchFamily="18" charset="0"/>
                <a:cs typeface="Times New Roman" panose="02020603050405020304" pitchFamily="18" charset="0"/>
              </a:rPr>
              <a:t>âm.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Nếu</a:t>
            </a:r>
            <a:r>
              <a:rPr lang="vi-VN" sz="2200" dirty="0" smtClean="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các </a:t>
            </a:r>
            <a:r>
              <a:rPr lang="vi-VN" sz="2200" dirty="0" smtClean="0">
                <a:latin typeface="Times New Roman" panose="02020603050405020304" pitchFamily="18" charset="0"/>
                <a:cs typeface="Times New Roman" panose="02020603050405020304" pitchFamily="18" charset="0"/>
              </a:rPr>
              <a:t>em </a:t>
            </a:r>
            <a:r>
              <a:rPr lang="vi-VN" sz="2200" dirty="0">
                <a:latin typeface="Times New Roman" panose="02020603050405020304" pitchFamily="18" charset="0"/>
                <a:cs typeface="Times New Roman" panose="02020603050405020304" pitchFamily="18" charset="0"/>
              </a:rPr>
              <a:t>quên cách đọc của một từ nào đó mà không có giáo viên bên cạnh các em sẽ tự đọc </a:t>
            </a:r>
            <a:r>
              <a:rPr lang="vi-VN" sz="2200" dirty="0" smtClean="0">
                <a:latin typeface="Times New Roman" panose="02020603050405020304" pitchFamily="18" charset="0"/>
                <a:cs typeface="Times New Roman" panose="02020603050405020304" pitchFamily="18" charset="0"/>
              </a:rPr>
              <a:t>từ </a:t>
            </a:r>
            <a:r>
              <a:rPr lang="vi-VN" sz="2200" dirty="0">
                <a:latin typeface="Times New Roman" panose="02020603050405020304" pitchFamily="18" charset="0"/>
                <a:cs typeface="Times New Roman" panose="02020603050405020304" pitchFamily="18" charset="0"/>
              </a:rPr>
              <a:t>chủ yếu là theo tư duy tiếng Việt. </a:t>
            </a:r>
            <a:endParaRPr lang="en-US" sz="2200" dirty="0">
              <a:latin typeface="Times New Roman" panose="02020603050405020304" pitchFamily="18" charset="0"/>
              <a:cs typeface="Times New Roman" panose="02020603050405020304" pitchFamily="18" charset="0"/>
            </a:endParaRPr>
          </a:p>
          <a:p>
            <a:endParaRPr lang="en-US" sz="2000" dirty="0" smtClean="0">
              <a:latin typeface="+mj-lt"/>
            </a:endParaRPr>
          </a:p>
          <a:p>
            <a:r>
              <a:rPr lang="vi-VN" sz="2000" dirty="0" smtClean="0">
                <a:latin typeface="+mj-lt"/>
              </a:rPr>
              <a:t>Sau </a:t>
            </a:r>
            <a:r>
              <a:rPr lang="vi-VN" sz="2000" dirty="0">
                <a:latin typeface="+mj-lt"/>
              </a:rPr>
              <a:t>nhiều năm dạy Tiếng Anh và được lắng nghe học sinh tâm sự rằng các em rất sợ làm bài tập ngữ âm tôi quyết định </a:t>
            </a:r>
            <a:r>
              <a:rPr lang="en-US" sz="2000" b="1" dirty="0" err="1" smtClean="0">
                <a:latin typeface="+mj-lt"/>
              </a:rPr>
              <a:t>thực</a:t>
            </a:r>
            <a:r>
              <a:rPr lang="en-US" sz="2000" b="1" dirty="0" smtClean="0">
                <a:latin typeface="+mj-lt"/>
              </a:rPr>
              <a:t> </a:t>
            </a:r>
            <a:r>
              <a:rPr lang="en-US" sz="2000" b="1" dirty="0" err="1" smtClean="0">
                <a:latin typeface="+mj-lt"/>
              </a:rPr>
              <a:t>hiện</a:t>
            </a:r>
            <a:r>
              <a:rPr lang="vi-VN" sz="2000" b="1" dirty="0" smtClean="0">
                <a:latin typeface="+mj-lt"/>
              </a:rPr>
              <a:t> </a:t>
            </a:r>
            <a:r>
              <a:rPr lang="vi-VN" sz="2000" dirty="0">
                <a:latin typeface="+mj-lt"/>
              </a:rPr>
              <a:t>biện pháp </a:t>
            </a:r>
            <a:r>
              <a:rPr lang="en-US" sz="2000" b="1" dirty="0" smtClean="0">
                <a:latin typeface="+mj-lt"/>
              </a:rPr>
              <a:t>“</a:t>
            </a:r>
            <a:r>
              <a:rPr lang="en-US" sz="2000" b="1" dirty="0">
                <a:latin typeface="+mj-lt"/>
              </a:rPr>
              <a:t>R</a:t>
            </a:r>
            <a:r>
              <a:rPr lang="vi-VN" sz="2000" b="1" dirty="0" smtClean="0">
                <a:latin typeface="+mj-lt"/>
              </a:rPr>
              <a:t>èn </a:t>
            </a:r>
            <a:r>
              <a:rPr lang="vi-VN" sz="2000" b="1" dirty="0">
                <a:latin typeface="+mj-lt"/>
              </a:rPr>
              <a:t>kỹ năng </a:t>
            </a:r>
            <a:r>
              <a:rPr lang="vi-VN" sz="2000" b="1" dirty="0" smtClean="0">
                <a:latin typeface="+mj-lt"/>
              </a:rPr>
              <a:t>làm</a:t>
            </a:r>
            <a:r>
              <a:rPr lang="en-US" sz="2000" b="1" dirty="0" smtClean="0">
                <a:latin typeface="+mj-lt"/>
              </a:rPr>
              <a:t> </a:t>
            </a:r>
            <a:r>
              <a:rPr lang="vi-VN" sz="2000" b="1" dirty="0" smtClean="0">
                <a:latin typeface="+mj-lt"/>
              </a:rPr>
              <a:t>bài tập</a:t>
            </a:r>
            <a:r>
              <a:rPr lang="en-US" sz="2000" b="1" dirty="0" smtClean="0">
                <a:latin typeface="+mj-lt"/>
              </a:rPr>
              <a:t> </a:t>
            </a:r>
            <a:r>
              <a:rPr lang="en-US" sz="2000" b="1" dirty="0" err="1" smtClean="0">
                <a:latin typeface="+mj-lt"/>
              </a:rPr>
              <a:t>ngữ</a:t>
            </a:r>
            <a:r>
              <a:rPr lang="en-US" sz="2000" b="1" dirty="0" smtClean="0">
                <a:latin typeface="+mj-lt"/>
              </a:rPr>
              <a:t> </a:t>
            </a:r>
            <a:r>
              <a:rPr lang="en-US" sz="2000" b="1" dirty="0" err="1" smtClean="0">
                <a:latin typeface="+mj-lt"/>
              </a:rPr>
              <a:t>âm</a:t>
            </a:r>
            <a:r>
              <a:rPr lang="en-US" sz="2000" b="1" dirty="0" smtClean="0">
                <a:latin typeface="+mj-lt"/>
              </a:rPr>
              <a:t> </a:t>
            </a:r>
            <a:r>
              <a:rPr lang="en-US" sz="2000" b="1" dirty="0" err="1" smtClean="0">
                <a:latin typeface="+mj-lt"/>
              </a:rPr>
              <a:t>cho</a:t>
            </a:r>
            <a:r>
              <a:rPr lang="en-US" sz="2000" b="1" dirty="0" smtClean="0">
                <a:latin typeface="+mj-lt"/>
              </a:rPr>
              <a:t> </a:t>
            </a:r>
            <a:r>
              <a:rPr lang="en-US" sz="2000" b="1" dirty="0" err="1" smtClean="0">
                <a:latin typeface="+mj-lt"/>
              </a:rPr>
              <a:t>học</a:t>
            </a:r>
            <a:r>
              <a:rPr lang="en-US" sz="2000" b="1" dirty="0" smtClean="0">
                <a:latin typeface="+mj-lt"/>
              </a:rPr>
              <a:t> </a:t>
            </a:r>
            <a:r>
              <a:rPr lang="en-US" sz="2000" b="1" dirty="0" err="1" smtClean="0">
                <a:latin typeface="+mj-lt"/>
              </a:rPr>
              <a:t>sinh</a:t>
            </a:r>
            <a:r>
              <a:rPr lang="en-US" sz="2000" b="1" dirty="0" smtClean="0">
                <a:latin typeface="+mj-lt"/>
              </a:rPr>
              <a:t> </a:t>
            </a:r>
            <a:r>
              <a:rPr lang="en-US" sz="2000" b="1" dirty="0" err="1" smtClean="0">
                <a:latin typeface="+mj-lt"/>
              </a:rPr>
              <a:t>lớp</a:t>
            </a:r>
            <a:r>
              <a:rPr lang="en-US" sz="2000" b="1" dirty="0" smtClean="0">
                <a:latin typeface="+mj-lt"/>
              </a:rPr>
              <a:t> 8”</a:t>
            </a:r>
            <a:r>
              <a:rPr lang="en-US" sz="2000" b="1" dirty="0">
                <a:latin typeface="+mj-lt"/>
              </a:rPr>
              <a:t> </a:t>
            </a:r>
            <a:r>
              <a:rPr lang="en-US" sz="2000" b="1" dirty="0" err="1" smtClean="0">
                <a:latin typeface="+mj-lt"/>
              </a:rPr>
              <a:t>tại</a:t>
            </a:r>
            <a:r>
              <a:rPr lang="en-US" sz="2000" b="1" dirty="0" smtClean="0">
                <a:latin typeface="+mj-lt"/>
              </a:rPr>
              <a:t> </a:t>
            </a:r>
            <a:r>
              <a:rPr lang="en-US" sz="2000" b="1" dirty="0" err="1" smtClean="0">
                <a:latin typeface="+mj-lt"/>
              </a:rPr>
              <a:t>lớp</a:t>
            </a:r>
            <a:r>
              <a:rPr lang="en-US" sz="2000" b="1" dirty="0" smtClean="0">
                <a:latin typeface="+mj-lt"/>
              </a:rPr>
              <a:t> 8D </a:t>
            </a:r>
            <a:r>
              <a:rPr lang="en-US" sz="2000" b="1" dirty="0" err="1" smtClean="0">
                <a:latin typeface="+mj-lt"/>
              </a:rPr>
              <a:t>và</a:t>
            </a:r>
            <a:r>
              <a:rPr lang="en-US" sz="2000" b="1" dirty="0" smtClean="0">
                <a:latin typeface="+mj-lt"/>
              </a:rPr>
              <a:t> </a:t>
            </a:r>
            <a:r>
              <a:rPr lang="en-US" sz="2000" b="1" dirty="0" err="1" smtClean="0">
                <a:latin typeface="+mj-lt"/>
              </a:rPr>
              <a:t>lớp</a:t>
            </a:r>
            <a:r>
              <a:rPr lang="en-US" sz="2000" b="1" dirty="0" smtClean="0">
                <a:latin typeface="+mj-lt"/>
              </a:rPr>
              <a:t> 8E </a:t>
            </a:r>
            <a:r>
              <a:rPr lang="en-US" sz="2000" b="1" dirty="0" err="1" smtClean="0">
                <a:latin typeface="+mj-lt"/>
              </a:rPr>
              <a:t>trường</a:t>
            </a:r>
            <a:r>
              <a:rPr lang="en-US" sz="2000" b="1" dirty="0" smtClean="0">
                <a:latin typeface="+mj-lt"/>
              </a:rPr>
              <a:t> THCS </a:t>
            </a:r>
            <a:r>
              <a:rPr lang="en-US" sz="2000" b="1" dirty="0" err="1" smtClean="0">
                <a:latin typeface="+mj-lt"/>
              </a:rPr>
              <a:t>Quảng</a:t>
            </a:r>
            <a:r>
              <a:rPr lang="en-US" sz="2000" b="1" dirty="0" smtClean="0">
                <a:latin typeface="+mj-lt"/>
              </a:rPr>
              <a:t> </a:t>
            </a:r>
            <a:r>
              <a:rPr lang="en-US" sz="2000" b="1" dirty="0" err="1" smtClean="0">
                <a:latin typeface="+mj-lt"/>
              </a:rPr>
              <a:t>Phú</a:t>
            </a:r>
            <a:r>
              <a:rPr lang="en-US" sz="2000" b="1" dirty="0" smtClean="0">
                <a:latin typeface="+mj-lt"/>
              </a:rPr>
              <a:t> </a:t>
            </a:r>
            <a:r>
              <a:rPr lang="en-US" sz="2000" b="1" dirty="0" err="1" smtClean="0">
                <a:latin typeface="+mj-lt"/>
              </a:rPr>
              <a:t>Cầu</a:t>
            </a:r>
            <a:r>
              <a:rPr lang="en-US" sz="2000" b="1" dirty="0" smtClean="0">
                <a:latin typeface="+mj-lt"/>
              </a:rPr>
              <a:t> </a:t>
            </a:r>
            <a:r>
              <a:rPr lang="en-US" sz="2000" b="1" dirty="0" err="1" smtClean="0">
                <a:latin typeface="+mj-lt"/>
              </a:rPr>
              <a:t>năm</a:t>
            </a:r>
            <a:r>
              <a:rPr lang="en-US" sz="2000" b="1" dirty="0" smtClean="0">
                <a:latin typeface="+mj-lt"/>
              </a:rPr>
              <a:t> </a:t>
            </a:r>
            <a:r>
              <a:rPr lang="en-US" sz="2000" b="1" dirty="0" err="1" smtClean="0">
                <a:latin typeface="+mj-lt"/>
              </a:rPr>
              <a:t>học</a:t>
            </a:r>
            <a:r>
              <a:rPr lang="en-US" sz="2000" b="1" dirty="0" smtClean="0">
                <a:latin typeface="+mj-lt"/>
              </a:rPr>
              <a:t> 2022-2023.</a:t>
            </a:r>
            <a:endParaRPr lang="en-US" sz="2000" b="1" dirty="0">
              <a:latin typeface="+mj-lt"/>
            </a:endParaRPr>
          </a:p>
          <a:p>
            <a:endParaRPr lang="vi-VN" sz="2000" dirty="0"/>
          </a:p>
        </p:txBody>
      </p:sp>
    </p:spTree>
    <p:extLst>
      <p:ext uri="{BB962C8B-B14F-4D97-AF65-F5344CB8AC3E}">
        <p14:creationId xmlns:p14="http://schemas.microsoft.com/office/powerpoint/2010/main" val="31013896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wipe(down)">
                                      <p:cBhvr>
                                        <p:cTn id="11" dur="500"/>
                                        <p:tgtEl>
                                          <p:spTgt spid="4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additive="base">
                                        <p:cTn id="16" dur="500" fill="hold"/>
                                        <p:tgtEl>
                                          <p:spTgt spid="46"/>
                                        </p:tgtEl>
                                        <p:attrNameLst>
                                          <p:attrName>ppt_x</p:attrName>
                                        </p:attrNameLst>
                                      </p:cBhvr>
                                      <p:tavLst>
                                        <p:tav tm="0">
                                          <p:val>
                                            <p:strVal val="#ppt_x"/>
                                          </p:val>
                                        </p:tav>
                                        <p:tav tm="100000">
                                          <p:val>
                                            <p:strVal val="#ppt_x"/>
                                          </p:val>
                                        </p:tav>
                                      </p:tavLst>
                                    </p:anim>
                                    <p:anim calcmode="lin" valueType="num">
                                      <p:cBhvr additive="base">
                                        <p:cTn id="17"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00E1D363-1D32-4DD1-83FE-9A6CB07DCF86}"/>
              </a:ext>
            </a:extLst>
          </p:cNvPr>
          <p:cNvSpPr/>
          <p:nvPr/>
        </p:nvSpPr>
        <p:spPr>
          <a:xfrm>
            <a:off x="2734812" y="-159390"/>
            <a:ext cx="9049150" cy="5051456"/>
          </a:xfrm>
          <a:prstGeom prst="roundRect">
            <a:avLst>
              <a:gd name="adj" fmla="val 20264"/>
            </a:avLst>
          </a:prstGeom>
          <a:solidFill>
            <a:schemeClr val="bg1"/>
          </a:solidFill>
        </p:spPr>
        <p:style>
          <a:lnRef idx="1">
            <a:schemeClr val="accent1"/>
          </a:lnRef>
          <a:fillRef idx="2">
            <a:schemeClr val="accent1"/>
          </a:fillRef>
          <a:effectRef idx="1">
            <a:schemeClr val="accent1"/>
          </a:effectRef>
          <a:fontRef idx="minor">
            <a:schemeClr val="dk1"/>
          </a:fontRef>
        </p:style>
        <p:txBody>
          <a:bodyPr rtlCol="0" anchor="ctr"/>
          <a:lstStyle/>
          <a:p>
            <a:pPr algn="just"/>
            <a:r>
              <a:rPr lang="en-US" dirty="0" smtClean="0">
                <a:latin typeface="Times New Roman" panose="02020603050405020304" pitchFamily="18" charset="0"/>
                <a:cs typeface="Times New Roman" panose="02020603050405020304" pitchFamily="18" charset="0"/>
              </a:rPr>
              <a:t>Qua </a:t>
            </a:r>
            <a:r>
              <a:rPr lang="en-US" dirty="0" err="1">
                <a:latin typeface="Times New Roman" panose="02020603050405020304" pitchFamily="18" charset="0"/>
                <a:cs typeface="Times New Roman" panose="02020603050405020304" pitchFamily="18" charset="0"/>
              </a:rPr>
              <a:t>khảo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8D;8E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vi-VN"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Năng lực </a:t>
            </a:r>
            <a:r>
              <a:rPr lang="en-US" dirty="0" err="1" smtClean="0">
                <a:latin typeface="Times New Roman" panose="02020603050405020304" pitchFamily="18" charset="0"/>
                <a:cs typeface="Times New Roman" panose="02020603050405020304" pitchFamily="18" charset="0"/>
              </a:rPr>
              <a:t>làm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tập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ngữ</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âm</a:t>
            </a:r>
            <a:r>
              <a:rPr lang="vi-VN"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còn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chế</a:t>
            </a:r>
            <a:r>
              <a:rPr lang="vi-VN" dirty="0" smtClean="0">
                <a:latin typeface="Times New Roman" panose="02020603050405020304" pitchFamily="18" charset="0"/>
                <a:cs typeface="Times New Roman" panose="02020603050405020304" pitchFamily="18" charset="0"/>
              </a:rPr>
              <a:t>, HS </a:t>
            </a:r>
            <a:r>
              <a:rPr lang="en-US" dirty="0" err="1" smtClean="0">
                <a:latin typeface="Times New Roman" panose="02020603050405020304" pitchFamily="18" charset="0"/>
                <a:cs typeface="Times New Roman" panose="02020603050405020304" pitchFamily="18" charset="0"/>
              </a:rPr>
              <a:t>không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nhớ</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hiệu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phiên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âm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một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tắc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đánh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trọng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âm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thường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theo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dự</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đoán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sở</a:t>
            </a:r>
            <a:r>
              <a:rPr lang="vi-VN"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Bên cạnh đó,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phụ</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huynh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nào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cũng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ngoại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ngữ</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đồng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hành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cùng</a:t>
            </a:r>
            <a:r>
              <a:rPr lang="en-US" dirty="0" smtClean="0">
                <a:latin typeface="Times New Roman" panose="02020603050405020304" pitchFamily="18" charset="0"/>
                <a:cs typeface="Times New Roman" panose="02020603050405020304" pitchFamily="18" charset="0"/>
              </a:rPr>
              <a:t> con </a:t>
            </a:r>
            <a:r>
              <a:rPr lang="en-US" dirty="0" err="1" smtClean="0">
                <a:latin typeface="Times New Roman" panose="02020603050405020304" pitchFamily="18" charset="0"/>
                <a:cs typeface="Times New Roman" panose="02020603050405020304" pitchFamily="18" charset="0"/>
              </a:rPr>
              <a:t>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mình</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một số phụ huynh chưa thực sự quan tâm đến con em mình còn có quan điểm '' trăm sự nhờ nhà trường, nhờ cô'' cũng làm ảnh hưởng đến chất lượng học tập bộ môn.</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Qua thời gian học zoom kéo dài, nhiều học sinh không còn tự giác </a:t>
            </a:r>
            <a:r>
              <a:rPr lang="vi-VN" dirty="0" smtClean="0">
                <a:latin typeface="Times New Roman" panose="02020603050405020304" pitchFamily="18" charset="0"/>
                <a:cs typeface="Times New Roman" panose="02020603050405020304" pitchFamily="18" charset="0"/>
              </a:rPr>
              <a:t>học, </a:t>
            </a:r>
            <a:r>
              <a:rPr lang="vi-VN" dirty="0">
                <a:latin typeface="Times New Roman" panose="02020603050405020304" pitchFamily="18" charset="0"/>
                <a:cs typeface="Times New Roman" panose="02020603050405020304" pitchFamily="18" charset="0"/>
              </a:rPr>
              <a:t>một số em chỉ tìm thông tin, đáp án trên mạng hay qua bạn bè, người thân </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để </a:t>
            </a:r>
            <a:r>
              <a:rPr lang="vi-VN" dirty="0">
                <a:latin typeface="Times New Roman" panose="02020603050405020304" pitchFamily="18" charset="0"/>
                <a:cs typeface="Times New Roman" panose="02020603050405020304" pitchFamily="18" charset="0"/>
              </a:rPr>
              <a:t>đối phó khi kiểm tra hay làm bài tập, không có ý thức lĩnh hội kiến thức mới</a:t>
            </a:r>
            <a:r>
              <a:rPr lang="vi-VN"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Trong </a:t>
            </a:r>
            <a:r>
              <a:rPr lang="vi-VN" dirty="0">
                <a:latin typeface="Times New Roman" panose="02020603050405020304" pitchFamily="18" charset="0"/>
                <a:cs typeface="Times New Roman" panose="02020603050405020304" pitchFamily="18" charset="0"/>
              </a:rPr>
              <a:t>năm </a:t>
            </a:r>
            <a:r>
              <a:rPr lang="vi-VN" dirty="0" smtClean="0">
                <a:latin typeface="Times New Roman" panose="02020603050405020304" pitchFamily="18" charset="0"/>
                <a:cs typeface="Times New Roman" panose="02020603050405020304" pitchFamily="18" charset="0"/>
              </a:rPr>
              <a:t>học 202</a:t>
            </a:r>
            <a:r>
              <a:rPr lang="en-US" dirty="0" smtClean="0">
                <a:latin typeface="Times New Roman" panose="02020603050405020304" pitchFamily="18" charset="0"/>
                <a:cs typeface="Times New Roman" panose="02020603050405020304" pitchFamily="18" charset="0"/>
              </a:rPr>
              <a:t>2</a:t>
            </a:r>
            <a:r>
              <a:rPr lang="vi-VN" dirty="0" smtClean="0">
                <a:latin typeface="Times New Roman" panose="02020603050405020304" pitchFamily="18" charset="0"/>
                <a:cs typeface="Times New Roman" panose="02020603050405020304" pitchFamily="18" charset="0"/>
              </a:rPr>
              <a:t>-202</a:t>
            </a:r>
            <a:r>
              <a:rPr lang="en-US" dirty="0" smtClean="0">
                <a:latin typeface="Times New Roman" panose="02020603050405020304" pitchFamily="18" charset="0"/>
                <a:cs typeface="Times New Roman" panose="02020603050405020304" pitchFamily="18" charset="0"/>
              </a:rPr>
              <a:t>3</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tôi </a:t>
            </a:r>
            <a:r>
              <a:rPr lang="vi-VN" dirty="0" smtClean="0">
                <a:latin typeface="Times New Roman" panose="02020603050405020304" pitchFamily="18" charset="0"/>
                <a:cs typeface="Times New Roman" panose="02020603050405020304" pitchFamily="18" charset="0"/>
              </a:rPr>
              <a:t>được </a:t>
            </a:r>
            <a:r>
              <a:rPr lang="vi-VN" dirty="0">
                <a:latin typeface="Times New Roman" panose="02020603050405020304" pitchFamily="18" charset="0"/>
                <a:cs typeface="Times New Roman" panose="02020603050405020304" pitchFamily="18" charset="0"/>
              </a:rPr>
              <a:t>phân công  </a:t>
            </a:r>
            <a:r>
              <a:rPr lang="en-US" dirty="0" err="1" smtClean="0">
                <a:latin typeface="Times New Roman" panose="02020603050405020304" pitchFamily="18" charset="0"/>
                <a:cs typeface="Times New Roman" panose="02020603050405020304" pitchFamily="18" charset="0"/>
              </a:rPr>
              <a:t>dạy</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lớp </a:t>
            </a:r>
            <a:r>
              <a:rPr lang="en-US" dirty="0" smtClean="0">
                <a:latin typeface="Times New Roman" panose="02020603050405020304" pitchFamily="18" charset="0"/>
                <a:cs typeface="Times New Roman" panose="02020603050405020304" pitchFamily="18" charset="0"/>
              </a:rPr>
              <a:t>8D;8E.</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Số lượng điều tra về chuyên đề “Làm bài tập ngữ âm” trước khi nghiên cứu biện pháp tại 2 lớp </a:t>
            </a:r>
            <a:r>
              <a:rPr lang="en-US"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8D </a:t>
            </a:r>
            <a:r>
              <a:rPr lang="vi-VN" sz="2000" dirty="0">
                <a:latin typeface="Times New Roman" panose="02020603050405020304" pitchFamily="18" charset="0"/>
                <a:cs typeface="Times New Roman" panose="02020603050405020304" pitchFamily="18" charset="0"/>
              </a:rPr>
              <a:t>và 8E trường THCS Quảng </a:t>
            </a:r>
            <a:r>
              <a:rPr lang="en-US" sz="2000" dirty="0">
                <a:latin typeface="Times New Roman" panose="02020603050405020304" pitchFamily="18" charset="0"/>
                <a:cs typeface="Times New Roman" panose="02020603050405020304" pitchFamily="18" charset="0"/>
              </a:rPr>
              <a:t>P</a:t>
            </a:r>
            <a:r>
              <a:rPr lang="vi-VN" sz="2000" dirty="0">
                <a:latin typeface="Times New Roman" panose="02020603050405020304" pitchFamily="18" charset="0"/>
                <a:cs typeface="Times New Roman" panose="02020603050405020304" pitchFamily="18" charset="0"/>
              </a:rPr>
              <a:t>hú Cầu </a:t>
            </a:r>
            <a:r>
              <a:rPr lang="vi-VN" sz="2000" dirty="0" smtClean="0">
                <a:latin typeface="Times New Roman" panose="02020603050405020304" pitchFamily="18" charset="0"/>
                <a:cs typeface="Times New Roman" panose="02020603050405020304" pitchFamily="18" charset="0"/>
              </a:rPr>
              <a:t>năm </a:t>
            </a:r>
            <a:r>
              <a:rPr lang="vi-VN" sz="2000" dirty="0">
                <a:latin typeface="Times New Roman" panose="02020603050405020304" pitchFamily="18" charset="0"/>
                <a:cs typeface="Times New Roman" panose="02020603050405020304" pitchFamily="18" charset="0"/>
              </a:rPr>
              <a:t>như sau: </a:t>
            </a:r>
            <a:endParaRPr lang="en-US" sz="2000" dirty="0">
              <a:latin typeface="Times New Roman" panose="02020603050405020304" pitchFamily="18" charset="0"/>
              <a:cs typeface="Times New Roman" panose="02020603050405020304" pitchFamily="18" charset="0"/>
            </a:endParaRPr>
          </a:p>
          <a:p>
            <a:pPr algn="just"/>
            <a:endParaRPr lang="vi-VN" dirty="0"/>
          </a:p>
        </p:txBody>
      </p:sp>
      <p:sp>
        <p:nvSpPr>
          <p:cNvPr id="5" name="Oval 4">
            <a:extLst>
              <a:ext uri="{FF2B5EF4-FFF2-40B4-BE49-F238E27FC236}">
                <a16:creationId xmlns:a16="http://schemas.microsoft.com/office/drawing/2014/main" id="{C69A328C-ECC9-46D1-BE66-DCD196D96FB1}"/>
              </a:ext>
            </a:extLst>
          </p:cNvPr>
          <p:cNvSpPr/>
          <p:nvPr/>
        </p:nvSpPr>
        <p:spPr>
          <a:xfrm>
            <a:off x="309716" y="1579616"/>
            <a:ext cx="2251477" cy="3210748"/>
          </a:xfrm>
          <a:prstGeom prst="ellipse">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800" dirty="0" err="1">
                <a:solidFill>
                  <a:schemeClr val="tx1"/>
                </a:solidFill>
                <a:latin typeface="Times New Roman" panose="02020603050405020304" pitchFamily="18" charset="0"/>
                <a:cs typeface="Times New Roman" panose="02020603050405020304" pitchFamily="18" charset="0"/>
              </a:rPr>
              <a:t>Thực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trạng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kỹ</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năng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làm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bài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tập</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ngữ</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âm</a:t>
            </a:r>
            <a:r>
              <a:rPr lang="en-US" sz="2800" dirty="0" smtClean="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659398857"/>
              </p:ext>
            </p:extLst>
          </p:nvPr>
        </p:nvGraphicFramePr>
        <p:xfrm>
          <a:off x="3003259" y="4380336"/>
          <a:ext cx="8305463" cy="1745764"/>
        </p:xfrm>
        <a:graphic>
          <a:graphicData uri="http://schemas.openxmlformats.org/drawingml/2006/table">
            <a:tbl>
              <a:tblPr firstRow="1" firstCol="1" lastRow="1" lastCol="1" bandRow="1" bandCol="1">
                <a:tableStyleId>{5C22544A-7EE6-4342-B048-85BDC9FD1C3A}</a:tableStyleId>
              </a:tblPr>
              <a:tblGrid>
                <a:gridCol w="1143053">
                  <a:extLst>
                    <a:ext uri="{9D8B030D-6E8A-4147-A177-3AD203B41FA5}">
                      <a16:colId xmlns:a16="http://schemas.microsoft.com/office/drawing/2014/main" val="20000"/>
                    </a:ext>
                  </a:extLst>
                </a:gridCol>
                <a:gridCol w="1033765">
                  <a:extLst>
                    <a:ext uri="{9D8B030D-6E8A-4147-A177-3AD203B41FA5}">
                      <a16:colId xmlns:a16="http://schemas.microsoft.com/office/drawing/2014/main" val="20001"/>
                    </a:ext>
                  </a:extLst>
                </a:gridCol>
                <a:gridCol w="796376">
                  <a:extLst>
                    <a:ext uri="{9D8B030D-6E8A-4147-A177-3AD203B41FA5}">
                      <a16:colId xmlns:a16="http://schemas.microsoft.com/office/drawing/2014/main" val="20002"/>
                    </a:ext>
                  </a:extLst>
                </a:gridCol>
                <a:gridCol w="796376">
                  <a:extLst>
                    <a:ext uri="{9D8B030D-6E8A-4147-A177-3AD203B41FA5}">
                      <a16:colId xmlns:a16="http://schemas.microsoft.com/office/drawing/2014/main" val="20003"/>
                    </a:ext>
                  </a:extLst>
                </a:gridCol>
                <a:gridCol w="735458">
                  <a:extLst>
                    <a:ext uri="{9D8B030D-6E8A-4147-A177-3AD203B41FA5}">
                      <a16:colId xmlns:a16="http://schemas.microsoft.com/office/drawing/2014/main" val="20004"/>
                    </a:ext>
                  </a:extLst>
                </a:gridCol>
                <a:gridCol w="659808">
                  <a:extLst>
                    <a:ext uri="{9D8B030D-6E8A-4147-A177-3AD203B41FA5}">
                      <a16:colId xmlns:a16="http://schemas.microsoft.com/office/drawing/2014/main" val="20005"/>
                    </a:ext>
                  </a:extLst>
                </a:gridCol>
                <a:gridCol w="881881">
                  <a:extLst>
                    <a:ext uri="{9D8B030D-6E8A-4147-A177-3AD203B41FA5}">
                      <a16:colId xmlns:a16="http://schemas.microsoft.com/office/drawing/2014/main" val="20006"/>
                    </a:ext>
                  </a:extLst>
                </a:gridCol>
                <a:gridCol w="806229">
                  <a:extLst>
                    <a:ext uri="{9D8B030D-6E8A-4147-A177-3AD203B41FA5}">
                      <a16:colId xmlns:a16="http://schemas.microsoft.com/office/drawing/2014/main" val="20007"/>
                    </a:ext>
                  </a:extLst>
                </a:gridCol>
                <a:gridCol w="806229">
                  <a:extLst>
                    <a:ext uri="{9D8B030D-6E8A-4147-A177-3AD203B41FA5}">
                      <a16:colId xmlns:a16="http://schemas.microsoft.com/office/drawing/2014/main" val="20008"/>
                    </a:ext>
                  </a:extLst>
                </a:gridCol>
                <a:gridCol w="646288">
                  <a:extLst>
                    <a:ext uri="{9D8B030D-6E8A-4147-A177-3AD203B41FA5}">
                      <a16:colId xmlns:a16="http://schemas.microsoft.com/office/drawing/2014/main" val="20009"/>
                    </a:ext>
                  </a:extLst>
                </a:gridCol>
              </a:tblGrid>
              <a:tr h="319061">
                <a:tc rowSpan="2">
                  <a:txBody>
                    <a:bodyPr/>
                    <a:lstStyle/>
                    <a:p>
                      <a:pPr algn="just">
                        <a:lnSpc>
                          <a:spcPct val="130000"/>
                        </a:lnSpc>
                        <a:spcAft>
                          <a:spcPts val="800"/>
                        </a:spcAft>
                      </a:pPr>
                      <a:r>
                        <a:rPr lang="vi-VN" sz="1600" dirty="0">
                          <a:effectLst/>
                        </a:rPr>
                        <a:t>Thời điểm</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just">
                        <a:lnSpc>
                          <a:spcPct val="130000"/>
                        </a:lnSpc>
                        <a:spcAft>
                          <a:spcPts val="800"/>
                        </a:spcAft>
                      </a:pPr>
                      <a:r>
                        <a:rPr lang="vi-VN" sz="1600" dirty="0">
                          <a:effectLst/>
                        </a:rPr>
                        <a:t>Tổng</a:t>
                      </a:r>
                      <a:r>
                        <a:rPr lang="en-US" sz="1600" dirty="0">
                          <a:effectLst/>
                        </a:rPr>
                        <a:t> s</a:t>
                      </a:r>
                      <a:r>
                        <a:rPr lang="vi-VN" sz="1600" dirty="0">
                          <a:effectLst/>
                        </a:rPr>
                        <a:t>ĩ số</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30000"/>
                        </a:lnSpc>
                        <a:spcAft>
                          <a:spcPts val="800"/>
                        </a:spcAft>
                      </a:pPr>
                      <a:r>
                        <a:rPr lang="vi-VN" sz="1600" dirty="0">
                          <a:effectLst/>
                        </a:rPr>
                        <a:t>Loại giỏi</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30000"/>
                        </a:lnSpc>
                        <a:spcAft>
                          <a:spcPts val="800"/>
                        </a:spcAft>
                      </a:pPr>
                      <a:r>
                        <a:rPr lang="vi-VN" sz="1600" dirty="0">
                          <a:effectLst/>
                        </a:rPr>
                        <a:t>Loại khá</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30000"/>
                        </a:lnSpc>
                        <a:spcAft>
                          <a:spcPts val="800"/>
                        </a:spcAft>
                      </a:pPr>
                      <a:r>
                        <a:rPr lang="vi-VN" sz="1600" dirty="0">
                          <a:effectLst/>
                        </a:rPr>
                        <a:t>Loại TB</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algn="ctr">
                        <a:lnSpc>
                          <a:spcPct val="130000"/>
                        </a:lnSpc>
                        <a:spcAft>
                          <a:spcPts val="800"/>
                        </a:spcAft>
                      </a:pPr>
                      <a:r>
                        <a:rPr lang="vi-VN" sz="1600" dirty="0" smtClean="0">
                          <a:effectLst/>
                        </a:rPr>
                        <a:t>Loại yếu</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788581">
                <a:tc vMerge="1">
                  <a:txBody>
                    <a:bodyPr/>
                    <a:lstStyle/>
                    <a:p>
                      <a:endParaRPr lang="en-US"/>
                    </a:p>
                  </a:txBody>
                  <a:tcPr/>
                </a:tc>
                <a:tc vMerge="1">
                  <a:txBody>
                    <a:bodyPr/>
                    <a:lstStyle/>
                    <a:p>
                      <a:endParaRPr lang="en-US"/>
                    </a:p>
                  </a:txBody>
                  <a:tcPr/>
                </a:tc>
                <a:tc>
                  <a:txBody>
                    <a:bodyPr/>
                    <a:lstStyle/>
                    <a:p>
                      <a:pPr algn="ctr">
                        <a:lnSpc>
                          <a:spcPct val="130000"/>
                        </a:lnSpc>
                        <a:spcAft>
                          <a:spcPts val="800"/>
                        </a:spcAft>
                      </a:pPr>
                      <a:r>
                        <a:rPr lang="vi-VN" sz="1600" dirty="0">
                          <a:effectLst/>
                        </a:rPr>
                        <a:t>SL</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600" dirty="0">
                          <a:effectLst/>
                        </a:rPr>
                        <a:t>Tỷ lệ</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600" dirty="0">
                          <a:effectLst/>
                        </a:rPr>
                        <a:t>SL</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600" dirty="0">
                          <a:effectLst/>
                        </a:rPr>
                        <a:t>Tỷ lệ</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600">
                          <a:effectLst/>
                        </a:rPr>
                        <a:t>SL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600">
                          <a:effectLst/>
                        </a:rPr>
                        <a:t>Tỷ lệ</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600">
                          <a:effectLst/>
                        </a:rPr>
                        <a:t>SL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30000"/>
                        </a:lnSpc>
                        <a:spcAft>
                          <a:spcPts val="800"/>
                        </a:spcAft>
                      </a:pPr>
                      <a:r>
                        <a:rPr lang="vi-VN" sz="1600" dirty="0">
                          <a:effectLst/>
                        </a:rPr>
                        <a:t>Tỷ lệ</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38122">
                <a:tc>
                  <a:txBody>
                    <a:bodyPr/>
                    <a:lstStyle/>
                    <a:p>
                      <a:pPr algn="just">
                        <a:lnSpc>
                          <a:spcPct val="130000"/>
                        </a:lnSpc>
                        <a:spcAft>
                          <a:spcPts val="800"/>
                        </a:spcAft>
                      </a:pPr>
                      <a:r>
                        <a:rPr lang="vi-VN" sz="1600" dirty="0">
                          <a:effectLst/>
                        </a:rPr>
                        <a:t>Đầu năm học</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vi-VN" sz="1600" dirty="0">
                          <a:effectLst/>
                        </a:rPr>
                        <a:t>64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vi-VN" sz="1600">
                          <a:effectLst/>
                        </a:rPr>
                        <a:t>7</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vi-VN" sz="1600" dirty="0" smtClean="0">
                          <a:effectLst/>
                        </a:rPr>
                        <a:t>1</a:t>
                      </a:r>
                      <a:r>
                        <a:rPr lang="en-US" sz="1600" dirty="0" smtClean="0">
                          <a:effectLst/>
                        </a:rPr>
                        <a:t>0</a:t>
                      </a:r>
                      <a:r>
                        <a:rPr lang="vi-VN" sz="1600" dirty="0" smtClean="0">
                          <a:effectLst/>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vi-VN" sz="1600">
                          <a:effectLst/>
                        </a:rPr>
                        <a:t>16</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vi-VN" sz="1600">
                          <a:effectLst/>
                        </a:rPr>
                        <a:t>25%</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vi-VN" sz="1600" dirty="0">
                          <a:effectLst/>
                        </a:rPr>
                        <a:t>25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en-US" sz="1600" dirty="0" smtClean="0">
                          <a:effectLst/>
                        </a:rPr>
                        <a:t>40</a:t>
                      </a:r>
                      <a:r>
                        <a:rPr lang="vi-VN" sz="1600" dirty="0" smtClean="0">
                          <a:effectLst/>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vi-VN" sz="1600" dirty="0">
                          <a:effectLst/>
                        </a:rPr>
                        <a:t>16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30000"/>
                        </a:lnSpc>
                        <a:spcAft>
                          <a:spcPts val="800"/>
                        </a:spcAft>
                      </a:pPr>
                      <a:r>
                        <a:rPr lang="vi-VN" sz="1600" dirty="0">
                          <a:effectLst/>
                        </a:rPr>
                        <a:t>25%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9" name="Rectangle 2"/>
          <p:cNvSpPr>
            <a:spLocks noChangeArrowheads="1"/>
          </p:cNvSpPr>
          <p:nvPr/>
        </p:nvSpPr>
        <p:spPr bwMode="auto">
          <a:xfrm>
            <a:off x="4641035" y="41930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0603074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croll: Horizontal 4">
            <a:extLst>
              <a:ext uri="{FF2B5EF4-FFF2-40B4-BE49-F238E27FC236}">
                <a16:creationId xmlns:a16="http://schemas.microsoft.com/office/drawing/2014/main" id="{0834C7BC-905F-4F8A-8D0D-040A0F69CAB2}"/>
              </a:ext>
            </a:extLst>
          </p:cNvPr>
          <p:cNvSpPr/>
          <p:nvPr/>
        </p:nvSpPr>
        <p:spPr>
          <a:xfrm>
            <a:off x="2091508" y="-348889"/>
            <a:ext cx="8250535" cy="2334443"/>
          </a:xfrm>
          <a:prstGeom prst="horizontalScroll">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u="sng" dirty="0" err="1">
                <a:solidFill>
                  <a:srgbClr val="FF0000"/>
                </a:solidFill>
                <a:latin typeface="Times New Roman" pitchFamily="18" charset="0"/>
                <a:cs typeface="Times New Roman" pitchFamily="18" charset="0"/>
              </a:rPr>
              <a:t>Biện</a:t>
            </a:r>
            <a:r>
              <a:rPr lang="en-US" sz="4000" b="1" u="sng" dirty="0">
                <a:solidFill>
                  <a:srgbClr val="FF0000"/>
                </a:solidFill>
                <a:latin typeface="Times New Roman" pitchFamily="18" charset="0"/>
                <a:cs typeface="Times New Roman" pitchFamily="18" charset="0"/>
              </a:rPr>
              <a:t> </a:t>
            </a:r>
            <a:r>
              <a:rPr lang="en-US" sz="4000" b="1" u="sng" dirty="0" err="1">
                <a:solidFill>
                  <a:srgbClr val="FF0000"/>
                </a:solidFill>
                <a:latin typeface="Times New Roman" pitchFamily="18" charset="0"/>
                <a:cs typeface="Times New Roman" pitchFamily="18" charset="0"/>
              </a:rPr>
              <a:t>pháp</a:t>
            </a:r>
            <a:r>
              <a:rPr lang="en-US" sz="4000" b="1" u="sng" dirty="0">
                <a:solidFill>
                  <a:srgbClr val="FF0000"/>
                </a:solidFill>
                <a:latin typeface="Times New Roman" pitchFamily="18" charset="0"/>
                <a:cs typeface="Times New Roman" pitchFamily="18" charset="0"/>
              </a:rPr>
              <a:t>: </a:t>
            </a:r>
            <a:endParaRPr lang="en-US" sz="4000" u="sng" dirty="0">
              <a:solidFill>
                <a:srgbClr val="FF0000"/>
              </a:solidFill>
              <a:latin typeface="Times New Roman" pitchFamily="18" charset="0"/>
              <a:cs typeface="Times New Roman" pitchFamily="18" charset="0"/>
            </a:endParaRPr>
          </a:p>
        </p:txBody>
      </p:sp>
      <p:sp>
        <p:nvSpPr>
          <p:cNvPr id="9" name="Rectangle: Rounded Corners 8">
            <a:extLst>
              <a:ext uri="{FF2B5EF4-FFF2-40B4-BE49-F238E27FC236}">
                <a16:creationId xmlns:a16="http://schemas.microsoft.com/office/drawing/2014/main" id="{C89AFC33-5E4A-4D1C-AA6C-34BD1D25580C}"/>
              </a:ext>
            </a:extLst>
          </p:cNvPr>
          <p:cNvSpPr/>
          <p:nvPr/>
        </p:nvSpPr>
        <p:spPr>
          <a:xfrm>
            <a:off x="450739" y="1985554"/>
            <a:ext cx="1274629" cy="4646302"/>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u="sng" dirty="0" err="1" smtClean="0">
                <a:solidFill>
                  <a:srgbClr val="FF0000"/>
                </a:solidFill>
              </a:rPr>
              <a:t>Biện</a:t>
            </a:r>
            <a:r>
              <a:rPr lang="en-US" sz="2400" b="1" u="sng" dirty="0" smtClean="0">
                <a:solidFill>
                  <a:srgbClr val="FF0000"/>
                </a:solidFill>
              </a:rPr>
              <a:t> </a:t>
            </a:r>
            <a:r>
              <a:rPr lang="en-US" sz="2400" b="1" u="sng" dirty="0" err="1" smtClean="0">
                <a:solidFill>
                  <a:srgbClr val="FF0000"/>
                </a:solidFill>
              </a:rPr>
              <a:t>pháp</a:t>
            </a:r>
            <a:r>
              <a:rPr lang="en-US" sz="2400" b="1" u="sng" dirty="0" smtClean="0">
                <a:solidFill>
                  <a:srgbClr val="FF0000"/>
                </a:solidFill>
              </a:rPr>
              <a:t> 1</a:t>
            </a:r>
            <a:r>
              <a:rPr lang="en-US" sz="2400" b="1" u="sng" dirty="0" smtClean="0"/>
              <a:t>: </a:t>
            </a:r>
            <a:r>
              <a:rPr lang="en-US" sz="2000" b="1" dirty="0">
                <a:solidFill>
                  <a:schemeClr val="tx1"/>
                </a:solidFill>
              </a:rPr>
              <a:t>N</a:t>
            </a:r>
            <a:r>
              <a:rPr lang="vi-VN" sz="2000" b="1" dirty="0" smtClean="0">
                <a:solidFill>
                  <a:schemeClr val="tx1"/>
                </a:solidFill>
              </a:rPr>
              <a:t>hắc </a:t>
            </a:r>
            <a:r>
              <a:rPr lang="vi-VN" sz="2000" b="1" dirty="0">
                <a:solidFill>
                  <a:schemeClr val="tx1"/>
                </a:solidFill>
              </a:rPr>
              <a:t>lại về các kí hiệu phiên âm quốc tế và dấu trọng âm</a:t>
            </a:r>
            <a:endParaRPr lang="en-US" sz="2000" b="1" dirty="0">
              <a:solidFill>
                <a:schemeClr val="tx1"/>
              </a:solidFill>
              <a:latin typeface="+mj-lt"/>
              <a:cs typeface="Times New Roman" pitchFamily="18" charset="0"/>
            </a:endParaRPr>
          </a:p>
        </p:txBody>
      </p:sp>
      <p:sp>
        <p:nvSpPr>
          <p:cNvPr id="7" name="Rectangle: Rounded Corners 6">
            <a:extLst>
              <a:ext uri="{FF2B5EF4-FFF2-40B4-BE49-F238E27FC236}">
                <a16:creationId xmlns:a16="http://schemas.microsoft.com/office/drawing/2014/main" id="{605E5FCE-1A8F-4601-8730-E74837CF9F29}"/>
              </a:ext>
            </a:extLst>
          </p:cNvPr>
          <p:cNvSpPr/>
          <p:nvPr/>
        </p:nvSpPr>
        <p:spPr>
          <a:xfrm>
            <a:off x="2382881" y="2123655"/>
            <a:ext cx="1274629" cy="4508201"/>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b="1" i="1" u="sng" dirty="0" err="1">
                <a:solidFill>
                  <a:srgbClr val="FF0000"/>
                </a:solidFill>
              </a:rPr>
              <a:t>Biện</a:t>
            </a:r>
            <a:r>
              <a:rPr lang="en-US" sz="2400" b="1" i="1" u="sng" dirty="0">
                <a:solidFill>
                  <a:srgbClr val="FF0000"/>
                </a:solidFill>
              </a:rPr>
              <a:t> </a:t>
            </a:r>
            <a:r>
              <a:rPr lang="en-US" sz="2400" b="1" i="1" u="sng" dirty="0" err="1">
                <a:solidFill>
                  <a:srgbClr val="FF0000"/>
                </a:solidFill>
              </a:rPr>
              <a:t>pháp</a:t>
            </a:r>
            <a:r>
              <a:rPr lang="en-US" sz="2400" b="1" i="1" u="sng" dirty="0">
                <a:solidFill>
                  <a:srgbClr val="FF0000"/>
                </a:solidFill>
              </a:rPr>
              <a:t> 2</a:t>
            </a:r>
            <a:r>
              <a:rPr lang="en-US" sz="2400" b="1" i="1" dirty="0">
                <a:solidFill>
                  <a:srgbClr val="FF0000"/>
                </a:solidFill>
              </a:rPr>
              <a:t>: </a:t>
            </a:r>
            <a:r>
              <a:rPr lang="vi-VN" sz="2400" b="1" dirty="0" smtClean="0">
                <a:solidFill>
                  <a:srgbClr val="FFFF00"/>
                </a:solidFill>
              </a:rPr>
              <a:t> </a:t>
            </a:r>
            <a:r>
              <a:rPr lang="vi-VN" sz="2400" b="1" dirty="0">
                <a:solidFill>
                  <a:srgbClr val="FFFF00"/>
                </a:solidFill>
              </a:rPr>
              <a:t>Học sinh chuẩn bị đọc từ trước ở nhà</a:t>
            </a:r>
            <a:endParaRPr lang="en-US" sz="2400" b="1" dirty="0">
              <a:solidFill>
                <a:srgbClr val="FFFF00"/>
              </a:solidFill>
              <a:latin typeface="Times New Roman" pitchFamily="18" charset="0"/>
              <a:cs typeface="Times New Roman" pitchFamily="18" charset="0"/>
            </a:endParaRPr>
          </a:p>
        </p:txBody>
      </p:sp>
      <p:sp>
        <p:nvSpPr>
          <p:cNvPr id="10" name="Rectangle: Rounded Corners 9">
            <a:extLst>
              <a:ext uri="{FF2B5EF4-FFF2-40B4-BE49-F238E27FC236}">
                <a16:creationId xmlns:a16="http://schemas.microsoft.com/office/drawing/2014/main" id="{E14911BB-1E17-4BA5-9DD8-471F8841BF33}"/>
              </a:ext>
            </a:extLst>
          </p:cNvPr>
          <p:cNvSpPr/>
          <p:nvPr/>
        </p:nvSpPr>
        <p:spPr>
          <a:xfrm>
            <a:off x="4147596" y="2229139"/>
            <a:ext cx="1274630" cy="4302289"/>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vi-VN" sz="2400" b="1" u="sng" dirty="0">
                <a:solidFill>
                  <a:srgbClr val="FF0000"/>
                </a:solidFill>
                <a:latin typeface="Times New Roman" pitchFamily="18" charset="0"/>
                <a:cs typeface="Times New Roman" pitchFamily="18" charset="0"/>
              </a:rPr>
              <a:t>Biện </a:t>
            </a:r>
            <a:r>
              <a:rPr lang="vi-VN" sz="2400" b="1" u="sng" dirty="0" smtClean="0">
                <a:solidFill>
                  <a:srgbClr val="FF0000"/>
                </a:solidFill>
                <a:latin typeface="Times New Roman" pitchFamily="18" charset="0"/>
                <a:cs typeface="Times New Roman" pitchFamily="18" charset="0"/>
              </a:rPr>
              <a:t>pháp</a:t>
            </a:r>
            <a:r>
              <a:rPr lang="en-US" sz="2400" b="1" u="sng" dirty="0" smtClean="0">
                <a:solidFill>
                  <a:srgbClr val="FF0000"/>
                </a:solidFill>
                <a:latin typeface="Times New Roman" pitchFamily="18" charset="0"/>
                <a:cs typeface="Times New Roman" pitchFamily="18" charset="0"/>
              </a:rPr>
              <a:t>3</a:t>
            </a:r>
            <a:r>
              <a:rPr lang="en-US" sz="2400" b="1" u="sng" dirty="0" smtClean="0">
                <a:solidFill>
                  <a:srgbClr val="002060"/>
                </a:solidFill>
                <a:latin typeface="Times New Roman" pitchFamily="18" charset="0"/>
                <a:cs typeface="Times New Roman" pitchFamily="18" charset="0"/>
              </a:rPr>
              <a:t>:</a:t>
            </a:r>
            <a:r>
              <a:rPr lang="vi-VN" sz="2400" b="1" dirty="0" smtClean="0"/>
              <a:t> kiểm </a:t>
            </a:r>
            <a:r>
              <a:rPr lang="vi-VN" sz="2400" b="1" dirty="0"/>
              <a:t>tra việc chuẩn bị bài của  học sinh</a:t>
            </a:r>
            <a:endParaRPr lang="en-US" sz="2400" b="1" dirty="0">
              <a:solidFill>
                <a:srgbClr val="002060"/>
              </a:solidFill>
              <a:latin typeface="Times New Roman" pitchFamily="18" charset="0"/>
              <a:cs typeface="Times New Roman" pitchFamily="18" charset="0"/>
            </a:endParaRPr>
          </a:p>
        </p:txBody>
      </p:sp>
      <p:sp>
        <p:nvSpPr>
          <p:cNvPr id="11" name="Rectangle: Rounded Corners 9">
            <a:extLst>
              <a:ext uri="{FF2B5EF4-FFF2-40B4-BE49-F238E27FC236}">
                <a16:creationId xmlns:a16="http://schemas.microsoft.com/office/drawing/2014/main" id="{E14911BB-1E17-4BA5-9DD8-471F8841BF33}"/>
              </a:ext>
            </a:extLst>
          </p:cNvPr>
          <p:cNvSpPr/>
          <p:nvPr/>
        </p:nvSpPr>
        <p:spPr>
          <a:xfrm>
            <a:off x="5889807" y="2188011"/>
            <a:ext cx="1488111" cy="4492014"/>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u="sng" dirty="0" err="1">
                <a:solidFill>
                  <a:srgbClr val="FF0000"/>
                </a:solidFill>
                <a:latin typeface="Times New Roman" pitchFamily="18" charset="0"/>
                <a:cs typeface="Times New Roman" pitchFamily="18" charset="0"/>
              </a:rPr>
              <a:t>Biện</a:t>
            </a:r>
            <a:r>
              <a:rPr lang="en-US" sz="2400" b="1" u="sng" dirty="0">
                <a:solidFill>
                  <a:srgbClr val="FF0000"/>
                </a:solidFill>
                <a:latin typeface="Times New Roman" pitchFamily="18" charset="0"/>
                <a:cs typeface="Times New Roman" pitchFamily="18" charset="0"/>
              </a:rPr>
              <a:t> </a:t>
            </a:r>
            <a:r>
              <a:rPr lang="en-US" sz="2400" b="1" u="sng" dirty="0" err="1">
                <a:solidFill>
                  <a:srgbClr val="FF0000"/>
                </a:solidFill>
                <a:latin typeface="Times New Roman" pitchFamily="18" charset="0"/>
                <a:cs typeface="Times New Roman" pitchFamily="18" charset="0"/>
              </a:rPr>
              <a:t>pháp</a:t>
            </a:r>
            <a:r>
              <a:rPr lang="en-US" sz="2400" b="1" u="sng" dirty="0">
                <a:solidFill>
                  <a:srgbClr val="FF0000"/>
                </a:solidFill>
                <a:latin typeface="Times New Roman" pitchFamily="18" charset="0"/>
                <a:cs typeface="Times New Roman" pitchFamily="18" charset="0"/>
              </a:rPr>
              <a:t> 4</a:t>
            </a:r>
            <a:r>
              <a:rPr lang="en-US" sz="2400" b="1" dirty="0">
                <a:solidFill>
                  <a:srgbClr val="FF0000"/>
                </a:solidFill>
                <a:latin typeface="Times New Roman" pitchFamily="18" charset="0"/>
                <a:cs typeface="Times New Roman" pitchFamily="18" charset="0"/>
              </a:rPr>
              <a:t>:</a:t>
            </a:r>
          </a:p>
          <a:p>
            <a:pPr algn="ctr"/>
            <a:r>
              <a:rPr lang="vi-VN" sz="2400" b="1" dirty="0" smtClean="0">
                <a:solidFill>
                  <a:srgbClr val="0070C0"/>
                </a:solidFill>
              </a:rPr>
              <a:t>Đổi </a:t>
            </a:r>
            <a:r>
              <a:rPr lang="vi-VN" sz="2400" b="1" dirty="0">
                <a:solidFill>
                  <a:srgbClr val="0070C0"/>
                </a:solidFill>
              </a:rPr>
              <a:t>mới cách thức tự học bài ở nhà</a:t>
            </a:r>
            <a:endParaRPr lang="en-US" sz="2300" b="1" dirty="0">
              <a:solidFill>
                <a:srgbClr val="0070C0"/>
              </a:solidFill>
              <a:latin typeface="Times New Roman" pitchFamily="18" charset="0"/>
              <a:cs typeface="Times New Roman" pitchFamily="18" charset="0"/>
            </a:endParaRPr>
          </a:p>
        </p:txBody>
      </p:sp>
      <p:sp>
        <p:nvSpPr>
          <p:cNvPr id="4" name="Rectangle: Rounded Corners 3">
            <a:extLst>
              <a:ext uri="{FF2B5EF4-FFF2-40B4-BE49-F238E27FC236}">
                <a16:creationId xmlns:a16="http://schemas.microsoft.com/office/drawing/2014/main" id="{B976E432-F5B8-448E-95A6-8DD79DC68CCB}"/>
              </a:ext>
            </a:extLst>
          </p:cNvPr>
          <p:cNvSpPr/>
          <p:nvPr/>
        </p:nvSpPr>
        <p:spPr>
          <a:xfrm>
            <a:off x="8035431" y="2203541"/>
            <a:ext cx="1419029" cy="45082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err="1" smtClean="0">
                <a:solidFill>
                  <a:srgbClr val="FF0000"/>
                </a:solidFill>
                <a:effectLst/>
                <a:latin typeface="Times New Roman" panose="02020603050405020304" pitchFamily="18" charset="0"/>
                <a:ea typeface="Times New Roman" panose="02020603050405020304" pitchFamily="18" charset="0"/>
              </a:rPr>
              <a:t>Biện</a:t>
            </a:r>
            <a:r>
              <a:rPr lang="en-US" sz="2400" b="1" u="sng" dirty="0" smtClean="0">
                <a:solidFill>
                  <a:srgbClr val="FF0000"/>
                </a:solidFill>
                <a:effectLst/>
                <a:latin typeface="Times New Roman" panose="02020603050405020304" pitchFamily="18" charset="0"/>
                <a:ea typeface="Times New Roman" panose="02020603050405020304" pitchFamily="18" charset="0"/>
              </a:rPr>
              <a:t> </a:t>
            </a:r>
            <a:r>
              <a:rPr lang="en-US" sz="2400" b="1" u="sng" dirty="0" err="1">
                <a:solidFill>
                  <a:srgbClr val="FF0000"/>
                </a:solidFill>
                <a:effectLst/>
                <a:latin typeface="Times New Roman" panose="02020603050405020304" pitchFamily="18" charset="0"/>
                <a:ea typeface="Times New Roman" panose="02020603050405020304" pitchFamily="18" charset="0"/>
              </a:rPr>
              <a:t>pháp</a:t>
            </a:r>
            <a:r>
              <a:rPr lang="en-US" sz="2400" b="1" u="sng" dirty="0">
                <a:solidFill>
                  <a:srgbClr val="FF0000"/>
                </a:solidFill>
                <a:effectLst/>
                <a:latin typeface="Times New Roman" panose="02020603050405020304" pitchFamily="18" charset="0"/>
                <a:ea typeface="Times New Roman" panose="02020603050405020304" pitchFamily="18" charset="0"/>
              </a:rPr>
              <a:t> </a:t>
            </a:r>
            <a:r>
              <a:rPr lang="en-US" sz="2400" b="1" u="sng" dirty="0" smtClean="0">
                <a:solidFill>
                  <a:srgbClr val="FF0000"/>
                </a:solidFill>
                <a:effectLst/>
                <a:latin typeface="Times New Roman" panose="02020603050405020304" pitchFamily="18" charset="0"/>
                <a:ea typeface="Times New Roman" panose="02020603050405020304" pitchFamily="18" charset="0"/>
              </a:rPr>
              <a:t>5:</a:t>
            </a:r>
            <a:r>
              <a:rPr lang="vi-VN" sz="2400" b="1" dirty="0" smtClean="0">
                <a:solidFill>
                  <a:srgbClr val="FF0000"/>
                </a:solidFill>
              </a:rPr>
              <a:t> </a:t>
            </a:r>
            <a:r>
              <a:rPr lang="en-US" sz="2000" b="1" dirty="0" smtClean="0"/>
              <a:t>H</a:t>
            </a:r>
            <a:r>
              <a:rPr lang="vi-VN" sz="2000" b="1" dirty="0" smtClean="0"/>
              <a:t>ọc </a:t>
            </a:r>
            <a:r>
              <a:rPr lang="vi-VN" sz="2000" b="1" dirty="0"/>
              <a:t>sinh vận dụng vốn từ </a:t>
            </a:r>
            <a:r>
              <a:rPr lang="vi-VN" sz="2000" b="1" dirty="0" smtClean="0"/>
              <a:t> để </a:t>
            </a:r>
            <a:r>
              <a:rPr lang="vi-VN" sz="2000" b="1" dirty="0"/>
              <a:t>tạo ra các bài tập ngữ âm nhỏ</a:t>
            </a:r>
            <a:endParaRPr lang="en-US" sz="2000" b="1" u="sng" dirty="0">
              <a:solidFill>
                <a:schemeClr val="tx1"/>
              </a:solidFill>
              <a:effectLst/>
              <a:latin typeface="Times New Roman" panose="02020603050405020304" pitchFamily="18" charset="0"/>
              <a:ea typeface="Times New Roman" panose="02020603050405020304" pitchFamily="18" charset="0"/>
            </a:endParaRPr>
          </a:p>
        </p:txBody>
      </p:sp>
      <p:sp>
        <p:nvSpPr>
          <p:cNvPr id="6" name="Rectangle: Rounded Corners 5">
            <a:extLst>
              <a:ext uri="{FF2B5EF4-FFF2-40B4-BE49-F238E27FC236}">
                <a16:creationId xmlns:a16="http://schemas.microsoft.com/office/drawing/2014/main" id="{EFF56EEB-06AB-4F4B-BF82-C2FCB1A7D952}"/>
              </a:ext>
            </a:extLst>
          </p:cNvPr>
          <p:cNvSpPr/>
          <p:nvPr/>
        </p:nvSpPr>
        <p:spPr>
          <a:xfrm>
            <a:off x="10078804" y="2229139"/>
            <a:ext cx="1419029" cy="4686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err="1">
                <a:solidFill>
                  <a:srgbClr val="FF0000"/>
                </a:solidFill>
                <a:latin typeface="Times New Roman" pitchFamily="18" charset="0"/>
                <a:cs typeface="Times New Roman" pitchFamily="18" charset="0"/>
              </a:rPr>
              <a:t>Biện</a:t>
            </a:r>
            <a:r>
              <a:rPr lang="en-US" sz="2400" b="1" u="sng" dirty="0">
                <a:solidFill>
                  <a:srgbClr val="FF0000"/>
                </a:solidFill>
                <a:latin typeface="Times New Roman" pitchFamily="18" charset="0"/>
                <a:cs typeface="Times New Roman" pitchFamily="18" charset="0"/>
              </a:rPr>
              <a:t> </a:t>
            </a:r>
            <a:r>
              <a:rPr lang="en-US" sz="2400" b="1" u="sng" dirty="0" err="1">
                <a:solidFill>
                  <a:srgbClr val="FF0000"/>
                </a:solidFill>
                <a:latin typeface="Times New Roman" pitchFamily="18" charset="0"/>
                <a:cs typeface="Times New Roman" pitchFamily="18" charset="0"/>
              </a:rPr>
              <a:t>pháp</a:t>
            </a:r>
            <a:r>
              <a:rPr lang="en-US" sz="2400" b="1" u="sng" dirty="0">
                <a:solidFill>
                  <a:srgbClr val="FF0000"/>
                </a:solidFill>
                <a:latin typeface="Times New Roman" pitchFamily="18" charset="0"/>
                <a:cs typeface="Times New Roman" pitchFamily="18" charset="0"/>
              </a:rPr>
              <a:t> </a:t>
            </a:r>
            <a:r>
              <a:rPr lang="en-US" sz="2400" b="1" u="sng" dirty="0" smtClean="0">
                <a:solidFill>
                  <a:srgbClr val="FF0000"/>
                </a:solidFill>
                <a:latin typeface="Times New Roman" pitchFamily="18" charset="0"/>
                <a:cs typeface="Times New Roman" pitchFamily="18" charset="0"/>
              </a:rPr>
              <a:t>6:</a:t>
            </a:r>
          </a:p>
          <a:p>
            <a:pPr algn="ctr"/>
            <a:r>
              <a:rPr lang="en-US" sz="2000" b="1" dirty="0" err="1" smtClean="0"/>
              <a:t>Vận</a:t>
            </a:r>
            <a:r>
              <a:rPr lang="en-US" sz="2000" b="1" dirty="0" smtClean="0"/>
              <a:t> </a:t>
            </a:r>
            <a:r>
              <a:rPr lang="en-US" sz="2000" b="1" dirty="0" err="1"/>
              <a:t>dụng</a:t>
            </a:r>
            <a:r>
              <a:rPr lang="en-US" sz="2000" b="1" dirty="0"/>
              <a:t> </a:t>
            </a:r>
            <a:r>
              <a:rPr lang="en-US" sz="2000" b="1" dirty="0" err="1"/>
              <a:t>các</a:t>
            </a:r>
            <a:r>
              <a:rPr lang="en-US" sz="2000" b="1" dirty="0"/>
              <a:t> </a:t>
            </a:r>
            <a:r>
              <a:rPr lang="en-US" sz="2000" b="1" dirty="0" err="1"/>
              <a:t>quy</a:t>
            </a:r>
            <a:r>
              <a:rPr lang="en-US" sz="2000" b="1" dirty="0"/>
              <a:t> </a:t>
            </a:r>
            <a:r>
              <a:rPr lang="en-US" sz="2000" b="1" dirty="0" err="1"/>
              <a:t>tắc</a:t>
            </a:r>
            <a:r>
              <a:rPr lang="en-US" sz="2000" b="1" dirty="0"/>
              <a:t>, </a:t>
            </a:r>
            <a:r>
              <a:rPr lang="en-US" sz="2000" b="1" dirty="0" err="1"/>
              <a:t>kiến</a:t>
            </a:r>
            <a:r>
              <a:rPr lang="en-US" sz="2000" b="1" dirty="0"/>
              <a:t> </a:t>
            </a:r>
            <a:r>
              <a:rPr lang="en-US" sz="2000" b="1" dirty="0" err="1"/>
              <a:t>thức</a:t>
            </a:r>
            <a:r>
              <a:rPr lang="en-US" sz="2000" b="1" dirty="0"/>
              <a:t> </a:t>
            </a:r>
            <a:r>
              <a:rPr lang="en-US" sz="2000" b="1" dirty="0" err="1"/>
              <a:t>ngữ</a:t>
            </a:r>
            <a:r>
              <a:rPr lang="en-US" sz="2000" b="1" dirty="0"/>
              <a:t> </a:t>
            </a:r>
            <a:r>
              <a:rPr lang="en-US" sz="2000" b="1" dirty="0" err="1"/>
              <a:t>âm</a:t>
            </a:r>
            <a:r>
              <a:rPr lang="en-US" sz="2000" b="1" dirty="0"/>
              <a:t> </a:t>
            </a:r>
            <a:r>
              <a:rPr lang="en-US" sz="2000" b="1" dirty="0" err="1"/>
              <a:t>đ</a:t>
            </a:r>
            <a:r>
              <a:rPr lang="en-US" sz="2000" b="1" dirty="0" err="1" smtClean="0"/>
              <a:t>ã</a:t>
            </a:r>
            <a:r>
              <a:rPr lang="en-US" sz="2000" b="1" dirty="0" smtClean="0"/>
              <a:t> </a:t>
            </a:r>
            <a:r>
              <a:rPr lang="en-US" sz="2000" b="1" dirty="0" err="1"/>
              <a:t>học</a:t>
            </a:r>
            <a:r>
              <a:rPr lang="en-US" sz="2000" b="1" dirty="0"/>
              <a:t> </a:t>
            </a:r>
            <a:r>
              <a:rPr lang="en-US" sz="2000" b="1" dirty="0" err="1"/>
              <a:t>để</a:t>
            </a:r>
            <a:r>
              <a:rPr lang="en-US" sz="2000" b="1" dirty="0"/>
              <a:t> </a:t>
            </a:r>
            <a:r>
              <a:rPr lang="en-US" sz="2000" b="1" dirty="0" err="1"/>
              <a:t>làm</a:t>
            </a:r>
            <a:r>
              <a:rPr lang="en-US" sz="2000" b="1" dirty="0"/>
              <a:t> </a:t>
            </a:r>
            <a:r>
              <a:rPr lang="en-US" sz="2000" b="1" dirty="0" err="1"/>
              <a:t>bài</a:t>
            </a:r>
            <a:r>
              <a:rPr lang="en-US" sz="2000" b="1" dirty="0"/>
              <a:t> </a:t>
            </a:r>
            <a:r>
              <a:rPr lang="en-US" sz="2000" b="1" dirty="0" err="1"/>
              <a:t>tập</a:t>
            </a:r>
            <a:endParaRPr lang="en-US" sz="2000" b="1" u="sng" dirty="0">
              <a:solidFill>
                <a:srgbClr val="002060"/>
              </a:solidFill>
              <a:latin typeface="Times New Roman" pitchFamily="18" charset="0"/>
              <a:cs typeface="Times New Roman" pitchFamily="18" charset="0"/>
            </a:endParaRPr>
          </a:p>
          <a:p>
            <a:pPr algn="ctr"/>
            <a:endParaRPr lang="en-US" sz="2000" b="1" dirty="0">
              <a:solidFill>
                <a:schemeClr val="tx1"/>
              </a:solidFill>
            </a:endParaRPr>
          </a:p>
        </p:txBody>
      </p:sp>
    </p:spTree>
    <p:extLst>
      <p:ext uri="{BB962C8B-B14F-4D97-AF65-F5344CB8AC3E}">
        <p14:creationId xmlns:p14="http://schemas.microsoft.com/office/powerpoint/2010/main" val="10959232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7" grpId="0" animBg="1"/>
      <p:bldP spid="10" grpId="0" animBg="1"/>
      <p:bldP spid="11" grpId="0" animBg="1"/>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05394" y="519918"/>
            <a:ext cx="10546081" cy="14482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Biện</a:t>
            </a:r>
            <a:r>
              <a:rPr lang="en-US" sz="2800" b="1" dirty="0" smtClean="0">
                <a:solidFill>
                  <a:schemeClr val="tx1"/>
                </a:solidFill>
              </a:rPr>
              <a:t> </a:t>
            </a:r>
            <a:r>
              <a:rPr lang="en-US" sz="2800" b="1" dirty="0" err="1" smtClean="0">
                <a:solidFill>
                  <a:schemeClr val="tx1"/>
                </a:solidFill>
              </a:rPr>
              <a:t>Pháp</a:t>
            </a:r>
            <a:r>
              <a:rPr lang="en-US" sz="2800" b="1" dirty="0" smtClean="0">
                <a:solidFill>
                  <a:schemeClr val="tx1"/>
                </a:solidFill>
              </a:rPr>
              <a:t> 1 : N</a:t>
            </a:r>
            <a:r>
              <a:rPr lang="vi-VN" sz="2800" b="1" dirty="0" smtClean="0">
                <a:solidFill>
                  <a:schemeClr val="tx1"/>
                </a:solidFill>
              </a:rPr>
              <a:t>hắc </a:t>
            </a:r>
            <a:r>
              <a:rPr lang="vi-VN" sz="2800" b="1" dirty="0">
                <a:solidFill>
                  <a:schemeClr val="tx1"/>
                </a:solidFill>
              </a:rPr>
              <a:t>lại về các kí hiệu phiên âm quốc tế và dấu trọng âm</a:t>
            </a:r>
            <a:endParaRPr lang="en-US" sz="2800" b="1" dirty="0">
              <a:solidFill>
                <a:schemeClr val="tx1"/>
              </a:solidFill>
              <a:cs typeface="Times New Roman" pitchFamily="18" charset="0"/>
            </a:endParaRPr>
          </a:p>
        </p:txBody>
      </p:sp>
      <p:sp>
        <p:nvSpPr>
          <p:cNvPr id="3" name="Rounded Rectangle 2"/>
          <p:cNvSpPr/>
          <p:nvPr/>
        </p:nvSpPr>
        <p:spPr>
          <a:xfrm>
            <a:off x="0" y="2164594"/>
            <a:ext cx="12192000" cy="3670149"/>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r>
              <a:rPr lang="vi-VN" sz="2400" dirty="0">
                <a:solidFill>
                  <a:schemeClr val="accent5">
                    <a:lumMod val="50000"/>
                  </a:schemeClr>
                </a:solidFill>
              </a:rPr>
              <a:t>Ngay từ đầu năm học </a:t>
            </a:r>
            <a:r>
              <a:rPr lang="en-US" sz="2400" dirty="0">
                <a:solidFill>
                  <a:schemeClr val="accent5">
                    <a:lumMod val="50000"/>
                  </a:schemeClr>
                </a:solidFill>
              </a:rPr>
              <a:t>l</a:t>
            </a:r>
            <a:r>
              <a:rPr lang="vi-VN" sz="2400" dirty="0">
                <a:solidFill>
                  <a:schemeClr val="accent5">
                    <a:lumMod val="50000"/>
                  </a:schemeClr>
                </a:solidFill>
              </a:rPr>
              <a:t>ớp 6 tôi luôn luôn  giới thiệu các kí hiệu phiên âm quốc tế và dấu trọng âm cho học sinh để các em có thể tự mình đọc được </a:t>
            </a:r>
            <a:r>
              <a:rPr lang="vi-VN" sz="2400" dirty="0" smtClean="0">
                <a:solidFill>
                  <a:schemeClr val="accent5">
                    <a:lumMod val="50000"/>
                  </a:schemeClr>
                </a:solidFill>
              </a:rPr>
              <a:t>từ</a:t>
            </a:r>
            <a:r>
              <a:rPr lang="en-US" sz="2400" dirty="0" smtClean="0">
                <a:solidFill>
                  <a:schemeClr val="accent5">
                    <a:lumMod val="50000"/>
                  </a:schemeClr>
                </a:solidFill>
              </a:rPr>
              <a:t>.</a:t>
            </a:r>
            <a:r>
              <a:rPr lang="vi-VN" sz="2400" dirty="0" smtClean="0">
                <a:solidFill>
                  <a:schemeClr val="accent5">
                    <a:lumMod val="50000"/>
                  </a:schemeClr>
                </a:solidFill>
              </a:rPr>
              <a:t> </a:t>
            </a:r>
            <a:r>
              <a:rPr lang="en-US" sz="2400" dirty="0">
                <a:solidFill>
                  <a:schemeClr val="accent5">
                    <a:lumMod val="50000"/>
                  </a:schemeClr>
                </a:solidFill>
              </a:rPr>
              <a:t>V</a:t>
            </a:r>
            <a:r>
              <a:rPr lang="vi-VN" sz="2400" dirty="0" smtClean="0">
                <a:solidFill>
                  <a:schemeClr val="accent5">
                    <a:lumMod val="50000"/>
                  </a:schemeClr>
                </a:solidFill>
              </a:rPr>
              <a:t>ì </a:t>
            </a:r>
            <a:r>
              <a:rPr lang="vi-VN" sz="2400" dirty="0">
                <a:solidFill>
                  <a:schemeClr val="accent5">
                    <a:lumMod val="50000"/>
                  </a:schemeClr>
                </a:solidFill>
              </a:rPr>
              <a:t>các em chưa biết nên không thể tự đọc được từ mỗi khi tra từ điển hoặc tra từ ở phần </a:t>
            </a:r>
            <a:r>
              <a:rPr lang="en-US" sz="2400" dirty="0">
                <a:solidFill>
                  <a:schemeClr val="accent5">
                    <a:lumMod val="50000"/>
                  </a:schemeClr>
                </a:solidFill>
              </a:rPr>
              <a:t>G</a:t>
            </a:r>
            <a:r>
              <a:rPr lang="vi-VN" sz="2400" dirty="0">
                <a:solidFill>
                  <a:schemeClr val="accent5">
                    <a:lumMod val="50000"/>
                  </a:schemeClr>
                </a:solidFill>
              </a:rPr>
              <a:t>lossary ở cuối sách. Tuy nhiên, vào đầu năm học lớp 7,8,9 tiếp theo, tôi vẫn nhắc lại về các kí hiệu này để khắc sâu cho học sinh và phát huy tính tích cực chủ động của các em trong việc đọc từ. </a:t>
            </a:r>
            <a:endParaRPr lang="en-US" sz="2400" dirty="0">
              <a:solidFill>
                <a:schemeClr val="accent5">
                  <a:lumMod val="50000"/>
                </a:schemeClr>
              </a:solidFill>
            </a:endParaRPr>
          </a:p>
        </p:txBody>
      </p:sp>
    </p:spTree>
    <p:extLst>
      <p:ext uri="{BB962C8B-B14F-4D97-AF65-F5344CB8AC3E}">
        <p14:creationId xmlns:p14="http://schemas.microsoft.com/office/powerpoint/2010/main" val="343416734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5" name="Rectangle 4"/>
          <p:cNvSpPr/>
          <p:nvPr/>
        </p:nvSpPr>
        <p:spPr>
          <a:xfrm>
            <a:off x="0" y="435368"/>
            <a:ext cx="10419125" cy="806083"/>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r>
              <a:rPr lang="en-US" sz="2800" b="1" i="1" dirty="0" err="1" smtClean="0">
                <a:solidFill>
                  <a:schemeClr val="tx1"/>
                </a:solidFill>
              </a:rPr>
              <a:t>Biện</a:t>
            </a:r>
            <a:r>
              <a:rPr lang="en-US" sz="2800" b="1" i="1" dirty="0" smtClean="0">
                <a:solidFill>
                  <a:schemeClr val="tx1"/>
                </a:solidFill>
              </a:rPr>
              <a:t> </a:t>
            </a:r>
            <a:r>
              <a:rPr lang="en-US" sz="2800" b="1" i="1" dirty="0" err="1" smtClean="0">
                <a:solidFill>
                  <a:schemeClr val="tx1"/>
                </a:solidFill>
              </a:rPr>
              <a:t>pháp</a:t>
            </a:r>
            <a:r>
              <a:rPr lang="en-US" sz="2800" b="1" i="1" dirty="0" smtClean="0">
                <a:solidFill>
                  <a:schemeClr val="tx1"/>
                </a:solidFill>
              </a:rPr>
              <a:t> </a:t>
            </a:r>
            <a:r>
              <a:rPr lang="vi-VN" sz="2800" b="1" i="1" dirty="0" smtClean="0">
                <a:solidFill>
                  <a:schemeClr val="tx1"/>
                </a:solidFill>
              </a:rPr>
              <a:t>2.Học sinh chuẩn bị đọc từ trước ở nhà, sử dụng phần mềm ứng dụng Lingo Bee</a:t>
            </a:r>
            <a:endParaRPr lang="en-US" sz="2800" i="1" dirty="0">
              <a:solidFill>
                <a:schemeClr val="tx1"/>
              </a:solidFill>
            </a:endParaRPr>
          </a:p>
        </p:txBody>
      </p:sp>
      <p:sp>
        <p:nvSpPr>
          <p:cNvPr id="7" name="Rectangle 6"/>
          <p:cNvSpPr/>
          <p:nvPr/>
        </p:nvSpPr>
        <p:spPr>
          <a:xfrm>
            <a:off x="1" y="1364343"/>
            <a:ext cx="11887200" cy="5376091"/>
          </a:xfrm>
          <a:prstGeom prst="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r>
              <a:rPr lang="vi-VN" sz="2000" i="1" dirty="0" smtClean="0"/>
              <a:t>- </a:t>
            </a:r>
            <a:r>
              <a:rPr lang="vi-VN" sz="2400" dirty="0">
                <a:latin typeface="+mj-lt"/>
              </a:rPr>
              <a:t>Với mỗi tiết học tôi </a:t>
            </a:r>
            <a:r>
              <a:rPr lang="en-US" sz="2400" dirty="0">
                <a:latin typeface="+mj-lt"/>
              </a:rPr>
              <a:t>đ</a:t>
            </a:r>
            <a:r>
              <a:rPr lang="vi-VN" sz="2400" dirty="0">
                <a:latin typeface="+mj-lt"/>
              </a:rPr>
              <a:t>ều yêu cầu học sinh chuẩn bị bài trước ở nhà như tra từ, đọc từ, dịch bài, tìm hiểu về ngữ pháp</a:t>
            </a:r>
            <a:r>
              <a:rPr lang="en-US" sz="2400" dirty="0">
                <a:latin typeface="+mj-lt"/>
              </a:rPr>
              <a:t>,</a:t>
            </a:r>
            <a:r>
              <a:rPr lang="vi-VN" sz="2400" dirty="0">
                <a:latin typeface="+mj-lt"/>
              </a:rPr>
              <a:t>….Điều này giúp các em có thể chủ động quan sát, phân tích từ vựng ,các  hiện tượng ngữ pháp, tình huống giao tiếp để từ đó ghi nhớ rất sâu kiến thức trong não bộ.giúp việc học của các em được đi đôi với hành nhằm giúp học sinh lĩnh hội tốt kiến thức, nâng cao chất lượng học tập, yêu thích bộ môn, phát triển khả năng sáng tạo, năng </a:t>
            </a:r>
            <a:r>
              <a:rPr lang="vi-VN" sz="2400" dirty="0" smtClean="0">
                <a:latin typeface="+mj-lt"/>
              </a:rPr>
              <a:t>lực khoa học, </a:t>
            </a:r>
            <a:r>
              <a:rPr lang="vi-VN" sz="2400" dirty="0">
                <a:latin typeface="+mj-lt"/>
              </a:rPr>
              <a:t>công nghệ, thẩm mĩ, đồng thời cũng cho thấy mức độ hiểu và vận dụng kiến thức của các em.</a:t>
            </a:r>
            <a:endParaRPr lang="en-US" sz="2400" dirty="0">
              <a:latin typeface="+mj-lt"/>
            </a:endParaRPr>
          </a:p>
          <a:p>
            <a:pPr algn="just"/>
            <a:r>
              <a:rPr lang="vi-VN" sz="2400" dirty="0">
                <a:latin typeface="+mj-lt"/>
              </a:rPr>
              <a:t>- Việc chuẩn bị bài của các em đơn giản, nhanh hơn rất nhiều kể từ khi sử dụng phần mềm Lingo Bee. Các em có thể dùng máy tính hoặc điện thoại thông minh để vào phần mềm và luyện tập cả về từ vựng và ngữ pháp theo từng bài học rất dễ dàng với hình thức“</a:t>
            </a:r>
            <a:r>
              <a:rPr lang="en-US" sz="2400" dirty="0">
                <a:latin typeface="+mj-lt"/>
              </a:rPr>
              <a:t>C</a:t>
            </a:r>
            <a:r>
              <a:rPr lang="vi-VN" sz="2400" dirty="0">
                <a:latin typeface="+mj-lt"/>
              </a:rPr>
              <a:t>hơi mà học, học mà chơi’’. Chỉ cần khoảng 15 phút các em đã có thể chuẩn bị xong cho 1 tiết học. Trong trường hợp các em gặp sự cố về mạng hay máy tính, điện thoại thì giờ truy bài hay giờ ra chơi các em cũng có thể sử dụng máy tính trên lớp để chuẩn bị bài, học bài hoặc là sử dụng phần Glossary ở cuối sách giáo khoa để chuẩn bị, tuy nhiên theo các em học sinh thì nó không hứng thú và nhanh thuộc như sử dụng phần mềm </a:t>
            </a:r>
            <a:r>
              <a:rPr lang="en-US" sz="2400" dirty="0">
                <a:latin typeface="+mj-lt"/>
              </a:rPr>
              <a:t>.</a:t>
            </a:r>
          </a:p>
        </p:txBody>
      </p:sp>
    </p:spTree>
    <p:extLst>
      <p:ext uri="{BB962C8B-B14F-4D97-AF65-F5344CB8AC3E}">
        <p14:creationId xmlns:p14="http://schemas.microsoft.com/office/powerpoint/2010/main" val="9655838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6670" y="4262907"/>
            <a:ext cx="3580326" cy="400110"/>
          </a:xfrm>
          <a:prstGeom prst="rect">
            <a:avLst/>
          </a:prstGeom>
          <a:noFill/>
        </p:spPr>
        <p:txBody>
          <a:bodyPr wrap="square" rtlCol="0">
            <a:spAutoFit/>
          </a:bodyPr>
          <a:lstStyle/>
          <a:p>
            <a:r>
              <a:rPr lang="en-US" sz="2000" b="1" dirty="0" smtClean="0">
                <a:solidFill>
                  <a:srgbClr val="66FF33"/>
                </a:solidFill>
              </a:rPr>
              <a:t>HS </a:t>
            </a:r>
            <a:r>
              <a:rPr lang="en-US" sz="2000" b="1" dirty="0" err="1" smtClean="0">
                <a:solidFill>
                  <a:srgbClr val="66FF33"/>
                </a:solidFill>
              </a:rPr>
              <a:t>lớp</a:t>
            </a:r>
            <a:r>
              <a:rPr lang="en-US" sz="2000" b="1" dirty="0" smtClean="0">
                <a:solidFill>
                  <a:srgbClr val="66FF33"/>
                </a:solidFill>
              </a:rPr>
              <a:t> 4B</a:t>
            </a:r>
            <a:endParaRPr lang="vi-VN" sz="2000" b="1" dirty="0">
              <a:solidFill>
                <a:srgbClr val="66FF33"/>
              </a:solidFill>
            </a:endParaRP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117565" y="940069"/>
            <a:ext cx="5891349" cy="3735051"/>
          </a:xfrm>
          <a:prstGeom prst="rect">
            <a:avLst/>
          </a:prstGeom>
        </p:spPr>
      </p:pic>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6104585" y="940069"/>
            <a:ext cx="5651986" cy="3735051"/>
          </a:xfrm>
          <a:prstGeom prst="rect">
            <a:avLst/>
          </a:prstGeom>
        </p:spPr>
      </p:pic>
      <p:sp>
        <p:nvSpPr>
          <p:cNvPr id="2" name="Rectangle 1"/>
          <p:cNvSpPr/>
          <p:nvPr/>
        </p:nvSpPr>
        <p:spPr>
          <a:xfrm>
            <a:off x="2227400" y="4357934"/>
            <a:ext cx="7754370" cy="770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err="1" smtClean="0">
                <a:solidFill>
                  <a:schemeClr val="tx1"/>
                </a:solidFill>
              </a:rPr>
              <a:t>Hình</a:t>
            </a:r>
            <a:r>
              <a:rPr lang="en-US" sz="2400" i="1" dirty="0" smtClean="0">
                <a:solidFill>
                  <a:schemeClr val="tx1"/>
                </a:solidFill>
              </a:rPr>
              <a:t> </a:t>
            </a:r>
            <a:r>
              <a:rPr lang="en-US" sz="2400" i="1" dirty="0" err="1" smtClean="0">
                <a:solidFill>
                  <a:schemeClr val="tx1"/>
                </a:solidFill>
              </a:rPr>
              <a:t>ảnh</a:t>
            </a:r>
            <a:r>
              <a:rPr lang="en-US" sz="2400" i="1" dirty="0" smtClean="0">
                <a:solidFill>
                  <a:schemeClr val="tx1"/>
                </a:solidFill>
              </a:rPr>
              <a:t> </a:t>
            </a:r>
            <a:r>
              <a:rPr lang="en-US" sz="2400" i="1" dirty="0" err="1" smtClean="0">
                <a:solidFill>
                  <a:schemeClr val="tx1"/>
                </a:solidFill>
              </a:rPr>
              <a:t>học</a:t>
            </a:r>
            <a:r>
              <a:rPr lang="en-US" sz="2400" i="1" dirty="0" smtClean="0">
                <a:solidFill>
                  <a:schemeClr val="tx1"/>
                </a:solidFill>
              </a:rPr>
              <a:t> </a:t>
            </a:r>
            <a:r>
              <a:rPr lang="en-US" sz="2400" i="1" dirty="0" err="1" smtClean="0">
                <a:solidFill>
                  <a:schemeClr val="tx1"/>
                </a:solidFill>
              </a:rPr>
              <a:t>sinh</a:t>
            </a:r>
            <a:r>
              <a:rPr lang="en-US" sz="2400" i="1" dirty="0" smtClean="0">
                <a:solidFill>
                  <a:schemeClr val="tx1"/>
                </a:solidFill>
              </a:rPr>
              <a:t> </a:t>
            </a:r>
            <a:r>
              <a:rPr lang="en-US" sz="2400" i="1" dirty="0" err="1" smtClean="0">
                <a:solidFill>
                  <a:schemeClr val="tx1"/>
                </a:solidFill>
              </a:rPr>
              <a:t>học</a:t>
            </a:r>
            <a:r>
              <a:rPr lang="en-US" sz="2400" i="1" dirty="0" smtClean="0">
                <a:solidFill>
                  <a:schemeClr val="tx1"/>
                </a:solidFill>
              </a:rPr>
              <a:t> </a:t>
            </a:r>
            <a:r>
              <a:rPr lang="en-US" sz="2400" i="1" dirty="0" err="1" smtClean="0">
                <a:solidFill>
                  <a:schemeClr val="tx1"/>
                </a:solidFill>
              </a:rPr>
              <a:t>và</a:t>
            </a:r>
            <a:r>
              <a:rPr lang="en-US" sz="2400" i="1" dirty="0" smtClean="0">
                <a:solidFill>
                  <a:schemeClr val="tx1"/>
                </a:solidFill>
              </a:rPr>
              <a:t> </a:t>
            </a:r>
            <a:r>
              <a:rPr lang="en-US" sz="2400" i="1" dirty="0" err="1" smtClean="0">
                <a:solidFill>
                  <a:schemeClr val="tx1"/>
                </a:solidFill>
              </a:rPr>
              <a:t>chuẩn</a:t>
            </a:r>
            <a:r>
              <a:rPr lang="en-US" sz="2400" i="1" dirty="0" smtClean="0">
                <a:solidFill>
                  <a:schemeClr val="tx1"/>
                </a:solidFill>
              </a:rPr>
              <a:t> </a:t>
            </a:r>
            <a:r>
              <a:rPr lang="en-US" sz="2400" i="1" dirty="0" err="1" smtClean="0">
                <a:solidFill>
                  <a:schemeClr val="tx1"/>
                </a:solidFill>
              </a:rPr>
              <a:t>bị</a:t>
            </a:r>
            <a:r>
              <a:rPr lang="en-US" sz="2400" i="1" dirty="0" smtClean="0">
                <a:solidFill>
                  <a:schemeClr val="tx1"/>
                </a:solidFill>
              </a:rPr>
              <a:t> </a:t>
            </a:r>
            <a:r>
              <a:rPr lang="en-US" sz="2400" i="1" dirty="0" err="1" smtClean="0">
                <a:solidFill>
                  <a:schemeClr val="tx1"/>
                </a:solidFill>
              </a:rPr>
              <a:t>bài</a:t>
            </a:r>
            <a:r>
              <a:rPr lang="en-US" sz="2400" i="1" dirty="0" smtClean="0">
                <a:solidFill>
                  <a:schemeClr val="tx1"/>
                </a:solidFill>
              </a:rPr>
              <a:t> ở </a:t>
            </a:r>
            <a:r>
              <a:rPr lang="en-US" sz="2400" i="1" dirty="0" err="1" smtClean="0">
                <a:solidFill>
                  <a:schemeClr val="tx1"/>
                </a:solidFill>
              </a:rPr>
              <a:t>nhà</a:t>
            </a:r>
            <a:r>
              <a:rPr lang="en-US" sz="2400" i="1" dirty="0" smtClean="0">
                <a:solidFill>
                  <a:schemeClr val="tx1"/>
                </a:solidFill>
              </a:rPr>
              <a:t> </a:t>
            </a:r>
            <a:r>
              <a:rPr lang="en-US" sz="2400" i="1" dirty="0" err="1" smtClean="0">
                <a:solidFill>
                  <a:schemeClr val="tx1"/>
                </a:solidFill>
              </a:rPr>
              <a:t>và</a:t>
            </a:r>
            <a:r>
              <a:rPr lang="en-US" sz="2400" i="1" dirty="0" smtClean="0">
                <a:solidFill>
                  <a:schemeClr val="tx1"/>
                </a:solidFill>
              </a:rPr>
              <a:t> ở </a:t>
            </a:r>
            <a:r>
              <a:rPr lang="en-US" sz="2400" i="1" dirty="0" err="1" smtClean="0">
                <a:solidFill>
                  <a:schemeClr val="tx1"/>
                </a:solidFill>
              </a:rPr>
              <a:t>lớp</a:t>
            </a:r>
            <a:endParaRPr lang="en-US" sz="2400" i="1" dirty="0">
              <a:solidFill>
                <a:schemeClr val="tx1"/>
              </a:solidFill>
            </a:endParaRPr>
          </a:p>
        </p:txBody>
      </p:sp>
    </p:spTree>
    <p:extLst>
      <p:ext uri="{BB962C8B-B14F-4D97-AF65-F5344CB8AC3E}">
        <p14:creationId xmlns:p14="http://schemas.microsoft.com/office/powerpoint/2010/main" val="3208800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6798" y="0"/>
            <a:ext cx="11446893" cy="1359017"/>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400" b="1" dirty="0" smtClean="0">
              <a:solidFill>
                <a:srgbClr val="FF0000"/>
              </a:solidFill>
            </a:endParaRPr>
          </a:p>
          <a:p>
            <a:pPr algn="ctr"/>
            <a:r>
              <a:rPr lang="vi-VN" sz="2800" b="1" i="1" dirty="0" smtClean="0">
                <a:solidFill>
                  <a:srgbClr val="002060"/>
                </a:solidFill>
              </a:rPr>
              <a:t>Biện pháp </a:t>
            </a:r>
            <a:r>
              <a:rPr lang="en-US" sz="2800" b="1" i="1" dirty="0" smtClean="0">
                <a:solidFill>
                  <a:srgbClr val="002060"/>
                </a:solidFill>
              </a:rPr>
              <a:t>3</a:t>
            </a:r>
            <a:r>
              <a:rPr lang="vi-VN" sz="2800" b="1" dirty="0"/>
              <a:t> </a:t>
            </a:r>
            <a:r>
              <a:rPr lang="vi-VN" sz="2800" b="1" dirty="0">
                <a:solidFill>
                  <a:schemeClr val="tx1"/>
                </a:solidFill>
              </a:rPr>
              <a:t>Giáo viên thường xuyên kiểm tra việc chuẩn bị bài của  học </a:t>
            </a:r>
            <a:r>
              <a:rPr lang="vi-VN" sz="2800" b="1" dirty="0" smtClean="0">
                <a:solidFill>
                  <a:schemeClr val="tx1"/>
                </a:solidFill>
              </a:rPr>
              <a:t>sinh</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0" y="1582057"/>
            <a:ext cx="12192000" cy="4630057"/>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just"/>
            <a:r>
              <a:rPr lang="vi-VN" sz="2800" dirty="0" smtClean="0">
                <a:latin typeface="+mj-lt"/>
              </a:rPr>
              <a:t>Mặc </a:t>
            </a:r>
            <a:r>
              <a:rPr lang="vi-VN" sz="2800" dirty="0">
                <a:latin typeface="+mj-lt"/>
              </a:rPr>
              <a:t>dù đã yêu cầu học sinh chuẩn bị bài trước ở nhà nhưng nếu giáo viên không thường xuyên kiểm tra việc chuẩn bị đó thì ngay lập tức các em sẽ chuẩn bị rất hời hợt hoặc là không chuẩn bị. Ngoài việc giao cho các nhóm, tổ thường xuyên kiểm tra lẫn nhau, phần đầu mỗi tiết học tôi luôn luôn kiểm tra khoảng ba hoặc bốn em dưới nhiều hình thức khác nhau, em đọc từ, em viết  từ lên bảng và đánh trọng âm, em nêu nghĩa của từ v.v… và thường xuyên khuyến khích các em bằng sao tốt, điểm thưởng để các em thi đua giữa các </a:t>
            </a:r>
            <a:r>
              <a:rPr lang="vi-VN" sz="2800" dirty="0" smtClean="0">
                <a:latin typeface="+mj-lt"/>
              </a:rPr>
              <a:t>tổ</a:t>
            </a:r>
            <a:r>
              <a:rPr lang="en-US" sz="2800" dirty="0">
                <a:latin typeface="+mj-lt"/>
              </a:rPr>
              <a:t>.</a:t>
            </a:r>
            <a:endParaRPr lang="vi-VN" sz="2800" dirty="0">
              <a:latin typeface="+mj-lt"/>
            </a:endParaRPr>
          </a:p>
        </p:txBody>
      </p:sp>
    </p:spTree>
    <p:extLst>
      <p:ext uri="{BB962C8B-B14F-4D97-AF65-F5344CB8AC3E}">
        <p14:creationId xmlns:p14="http://schemas.microsoft.com/office/powerpoint/2010/main" val="407569708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2453</TotalTime>
  <Words>2486</Words>
  <Application>Microsoft Office PowerPoint</Application>
  <PresentationFormat>Widescreen</PresentationFormat>
  <Paragraphs>163</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Dinco-PC</dc:creator>
  <cp:lastModifiedBy>Admin</cp:lastModifiedBy>
  <cp:revision>213</cp:revision>
  <dcterms:created xsi:type="dcterms:W3CDTF">2020-12-18T07:49:56Z</dcterms:created>
  <dcterms:modified xsi:type="dcterms:W3CDTF">2024-04-22T03:16:14Z</dcterms:modified>
</cp:coreProperties>
</file>